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0"/>
  </p:notesMasterIdLst>
  <p:sldIdLst>
    <p:sldId id="256" r:id="rId2"/>
    <p:sldId id="257" r:id="rId3"/>
    <p:sldId id="258" r:id="rId4"/>
    <p:sldId id="259" r:id="rId5"/>
    <p:sldId id="275" r:id="rId6"/>
    <p:sldId id="260" r:id="rId7"/>
    <p:sldId id="261" r:id="rId8"/>
    <p:sldId id="262" r:id="rId9"/>
    <p:sldId id="263" r:id="rId10"/>
    <p:sldId id="264" r:id="rId11"/>
    <p:sldId id="268" r:id="rId12"/>
    <p:sldId id="266" r:id="rId13"/>
    <p:sldId id="267" r:id="rId14"/>
    <p:sldId id="270" r:id="rId15"/>
    <p:sldId id="269" r:id="rId16"/>
    <p:sldId id="271" r:id="rId17"/>
    <p:sldId id="272" r:id="rId18"/>
    <p:sldId id="273" r:id="rId19"/>
  </p:sldIdLst>
  <p:sldSz cx="12192000" cy="6858000"/>
  <p:notesSz cx="6858000" cy="9144000"/>
  <p:embeddedFontLst>
    <p:embeddedFont>
      <p:font typeface="Arial Black" panose="020B0A04020102020204" pitchFamily="34" charset="0"/>
      <p:bold r:id="rId21"/>
    </p:embeddedFont>
    <p:embeddedFont>
      <p:font typeface="Calibri" panose="020F0502020204030204" pitchFamily="34" charset="0"/>
      <p:regular r:id="rId22"/>
      <p:bold r:id="rId23"/>
      <p:italic r:id="rId24"/>
      <p:boldItalic r:id="rId25"/>
    </p:embeddedFont>
    <p:embeddedFont>
      <p:font typeface="Calibri Light" panose="020F0302020204030204" pitchFamily="34" charset="0"/>
      <p:regular r:id="rId26"/>
      <p:italic r:id="rId27"/>
    </p:embeddedFont>
    <p:embeddedFont>
      <p:font typeface="Cambria" panose="02040503050406030204" pitchFamily="18" charset="0"/>
      <p:regular r:id="rId28"/>
      <p:bold r:id="rId29"/>
      <p:italic r:id="rId30"/>
      <p:boldItalic r:id="rId31"/>
    </p:embeddedFont>
    <p:embeddedFont>
      <p:font typeface="UTM Colossalis" panose="02040603050506020204" pitchFamily="18" charset="0"/>
      <p:regular r:id="rId32"/>
    </p:embeddedFont>
    <p:embeddedFont>
      <p:font typeface="UTM Cookies" panose="02040603050506020204" pitchFamily="18" charset="0"/>
      <p:regular r:id="rId33"/>
    </p:embeddedFont>
    <p:embeddedFont>
      <p:font typeface="UVF ChefScript Pro" panose="03060702040507070403" charset="0"/>
      <p:regular r:id="rId34"/>
    </p:embeddedFont>
  </p:embeddedFontLst>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ED7A4D"/>
    <a:srgbClr val="D22829"/>
    <a:srgbClr val="C1451F"/>
    <a:srgbClr val="FFD966"/>
    <a:srgbClr val="E9D2C4"/>
    <a:srgbClr val="7B473A"/>
    <a:srgbClr val="9DC3E6"/>
    <a:srgbClr val="209C46"/>
    <a:srgbClr val="59CA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81" autoAdjust="0"/>
    <p:restoredTop sz="94660"/>
  </p:normalViewPr>
  <p:slideViewPr>
    <p:cSldViewPr snapToGrid="0">
      <p:cViewPr>
        <p:scale>
          <a:sx n="40" d="100"/>
          <a:sy n="40" d="100"/>
        </p:scale>
        <p:origin x="1674" y="10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tableStyles" Target="tableStyles.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C578C-D197-47C3-A1E4-A8AD9DB7A6C2}"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C327AD-F2FB-4388-87DE-C0E9DF8B498A}" type="slidenum">
              <a:rPr lang="en-US" smtClean="0"/>
              <a:t>‹#›</a:t>
            </a:fld>
            <a:endParaRPr lang="en-US"/>
          </a:p>
        </p:txBody>
      </p:sp>
    </p:spTree>
    <p:extLst>
      <p:ext uri="{BB962C8B-B14F-4D97-AF65-F5344CB8AC3E}">
        <p14:creationId xmlns:p14="http://schemas.microsoft.com/office/powerpoint/2010/main" val="1024180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3869915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525321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921619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525819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424350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6151078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2167839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16821165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36627562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31333784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228005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34225042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3421060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37770934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2536517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1873869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38348394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17973729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25717761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35020661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221559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353865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24331840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15913359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13735639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14883684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649224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1983489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2814160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3049199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27336312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1330021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4168280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E7A9B65B-1374-418E-94AF-60AA9255559F}" type="datetimeFigureOut">
              <a:rPr lang="en-US" smtClean="0"/>
              <a:t>4/12/2023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CCF8B9C-26AF-4DE9-AEC4-CE000E0AFB56}" type="slidenum">
              <a:rPr lang="en-US" smtClean="0"/>
              <a:t>‹#›</a:t>
            </a:fld>
            <a:endParaRPr lang="en-US"/>
          </a:p>
        </p:txBody>
      </p:sp>
    </p:spTree>
    <p:extLst>
      <p:ext uri="{BB962C8B-B14F-4D97-AF65-F5344CB8AC3E}">
        <p14:creationId xmlns:p14="http://schemas.microsoft.com/office/powerpoint/2010/main" val="24259322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82030"/>
      </p:ext>
    </p:extLst>
  </p:cSld>
  <p:clrMap bg1="lt1" tx1="dk1" bg2="lt2" tx2="dk2" accent1="accent1" accent2="accent2" accent3="accent3" accent4="accent4" accent5="accent5" accent6="accent6" hlink="hlink" folHlink="folHlink"/>
  <p:sldLayoutIdLst>
    <p:sldLayoutId id="2147483649" r:id="rId1"/>
    <p:sldLayoutId id="2147483667" r:id="rId2"/>
    <p:sldLayoutId id="2147483650" r:id="rId3"/>
    <p:sldLayoutId id="2147483682" r:id="rId4"/>
    <p:sldLayoutId id="2147483681" r:id="rId5"/>
    <p:sldLayoutId id="2147483680" r:id="rId6"/>
    <p:sldLayoutId id="2147483679" r:id="rId7"/>
    <p:sldLayoutId id="2147483678" r:id="rId8"/>
    <p:sldLayoutId id="2147483677" r:id="rId9"/>
    <p:sldLayoutId id="2147483676" r:id="rId10"/>
    <p:sldLayoutId id="2147483675" r:id="rId11"/>
    <p:sldLayoutId id="2147483674" r:id="rId12"/>
    <p:sldLayoutId id="2147483673" r:id="rId13"/>
    <p:sldLayoutId id="2147483672" r:id="rId14"/>
    <p:sldLayoutId id="2147483671" r:id="rId15"/>
    <p:sldLayoutId id="2147483670" r:id="rId16"/>
    <p:sldLayoutId id="2147483669" r:id="rId17"/>
    <p:sldLayoutId id="2147483668" r:id="rId18"/>
    <p:sldLayoutId id="2147483666" r:id="rId19"/>
    <p:sldLayoutId id="2147483665" r:id="rId20"/>
    <p:sldLayoutId id="2147483664" r:id="rId21"/>
    <p:sldLayoutId id="2147483663" r:id="rId22"/>
    <p:sldLayoutId id="2147483662" r:id="rId23"/>
    <p:sldLayoutId id="2147483661" r:id="rId24"/>
    <p:sldLayoutId id="2147483660" r:id="rId25"/>
    <p:sldLayoutId id="2147483651" r:id="rId26"/>
    <p:sldLayoutId id="2147483652" r:id="rId27"/>
    <p:sldLayoutId id="2147483653" r:id="rId28"/>
    <p:sldLayoutId id="2147483654" r:id="rId29"/>
    <p:sldLayoutId id="2147483655" r:id="rId30"/>
    <p:sldLayoutId id="2147483656" r:id="rId31"/>
    <p:sldLayoutId id="2147483657" r:id="rId32"/>
    <p:sldLayoutId id="2147483658" r:id="rId33"/>
    <p:sldLayoutId id="2147483659"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3.xml"/><Relationship Id="rId5" Type="http://schemas.openxmlformats.org/officeDocument/2006/relationships/image" Target="../media/image21.png"/><Relationship Id="rId4" Type="http://schemas.microsoft.com/office/2007/relationships/hdphoto" Target="../media/hdphoto7.wdp"/></Relationships>
</file>

<file path=ppt/slides/_rels/slide11.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g"/><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1.jpg"/><Relationship Id="rId1" Type="http://schemas.openxmlformats.org/officeDocument/2006/relationships/slideLayout" Target="../slideLayouts/slideLayout3.xml"/><Relationship Id="rId6" Type="http://schemas.openxmlformats.org/officeDocument/2006/relationships/image" Target="../media/image33.jpeg"/><Relationship Id="rId5" Type="http://schemas.openxmlformats.org/officeDocument/2006/relationships/image" Target="../media/image32.jpeg"/><Relationship Id="rId4" Type="http://schemas.microsoft.com/office/2007/relationships/hdphoto" Target="../media/hdphoto7.wdp"/></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4.jpg"/><Relationship Id="rId1" Type="http://schemas.openxmlformats.org/officeDocument/2006/relationships/slideLayout" Target="../slideLayouts/slideLayout3.xml"/><Relationship Id="rId6" Type="http://schemas.microsoft.com/office/2007/relationships/hdphoto" Target="../media/hdphoto7.wdp"/><Relationship Id="rId5" Type="http://schemas.openxmlformats.org/officeDocument/2006/relationships/image" Target="../media/image20.pn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Layout" Target="../slideLayouts/slideLayout3.xml"/><Relationship Id="rId6" Type="http://schemas.microsoft.com/office/2007/relationships/hdphoto" Target="../media/hdphoto4.wdp"/><Relationship Id="rId5" Type="http://schemas.openxmlformats.org/officeDocument/2006/relationships/image" Target="../media/image10.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2.jpeg"/><Relationship Id="rId2" Type="http://schemas.openxmlformats.org/officeDocument/2006/relationships/image" Target="../media/image1.jpg"/><Relationship Id="rId1" Type="http://schemas.openxmlformats.org/officeDocument/2006/relationships/slideLayout" Target="../slideLayouts/slideLayout3.xml"/><Relationship Id="rId6" Type="http://schemas.microsoft.com/office/2007/relationships/hdphoto" Target="../media/hdphoto4.wdp"/><Relationship Id="rId5" Type="http://schemas.openxmlformats.org/officeDocument/2006/relationships/image" Target="../media/image11.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g"/><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microsoft.com/office/2007/relationships/hdphoto" Target="../media/hdphoto5.wdp"/></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jpg"/><Relationship Id="rId1" Type="http://schemas.openxmlformats.org/officeDocument/2006/relationships/slideLayout" Target="../slideLayouts/slideLayout3.xml"/><Relationship Id="rId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BEBA8EAE-BF5A-486C-A8C5-ECC9F3942E4B}">
                <a14:imgProps xmlns:a14="http://schemas.microsoft.com/office/drawing/2010/main">
                  <a14:imgLayer r:embed="rId4">
                    <a14:imgEffect>
                      <a14:backgroundRemoval t="4339" b="89876" l="9963" r="91319">
                        <a14:foregroundMark x1="41174" y1="25620" x2="41174" y2="25620"/>
                        <a14:foregroundMark x1="59239" y1="73864" x2="59239" y2="73864"/>
                        <a14:foregroundMark x1="60190" y1="25826" x2="60190" y2="25826"/>
                        <a14:foregroundMark x1="57958" y1="29855" x2="57958" y2="29855"/>
                        <a14:foregroundMark x1="50393" y1="25826" x2="50393" y2="25826"/>
                        <a14:foregroundMark x1="49277" y1="27996" x2="49277" y2="27996"/>
                        <a14:foregroundMark x1="39272" y1="60847" x2="39272" y2="60847"/>
                        <a14:foregroundMark x1="46962" y1="74793" x2="46962" y2="74793"/>
                        <a14:foregroundMark x1="49442" y1="76240" x2="49442" y2="76240"/>
                        <a14:foregroundMark x1="63580" y1="57748" x2="63580" y2="57748"/>
                        <a14:foregroundMark x1="62009" y1="63223" x2="62009" y2="63223"/>
                      </a14:backgroundRemoval>
                    </a14:imgEffect>
                  </a14:imgLayer>
                </a14:imgProps>
              </a:ext>
              <a:ext uri="{28A0092B-C50C-407E-A947-70E740481C1C}">
                <a14:useLocalDpi xmlns:a14="http://schemas.microsoft.com/office/drawing/2010/main" val="0"/>
              </a:ext>
            </a:extLst>
          </a:blip>
          <a:stretch>
            <a:fillRect/>
          </a:stretch>
        </p:blipFill>
        <p:spPr>
          <a:xfrm rot="1703703">
            <a:off x="6195552" y="-335711"/>
            <a:ext cx="9209558" cy="3353422"/>
          </a:xfrm>
          <a:prstGeom prst="rect">
            <a:avLst/>
          </a:prstGeom>
        </p:spPr>
      </p:pic>
      <p:sp>
        <p:nvSpPr>
          <p:cNvPr id="4" name="TextBox 3"/>
          <p:cNvSpPr txBox="1"/>
          <p:nvPr/>
        </p:nvSpPr>
        <p:spPr>
          <a:xfrm rot="2123362">
            <a:off x="9548001" y="2000886"/>
            <a:ext cx="4200525" cy="707886"/>
          </a:xfrm>
          <a:prstGeom prst="rect">
            <a:avLst/>
          </a:prstGeom>
          <a:noFill/>
        </p:spPr>
        <p:txBody>
          <a:bodyPr wrap="square" rtlCol="0">
            <a:prstTxWarp prst="textArchUp">
              <a:avLst>
                <a:gd name="adj" fmla="val 11369841"/>
              </a:avLst>
            </a:prstTxWarp>
            <a:spAutoFit/>
          </a:bodyPr>
          <a:lstStyle/>
          <a:p>
            <a:r>
              <a:rPr lang="en-US" sz="4000" dirty="0" err="1">
                <a:latin typeface="UVF ChefScript Pro" panose="03060702040507070403" pitchFamily="66" charset="0"/>
                <a:ea typeface="UVF You Make Me Smile" panose="02000603000000000000" pitchFamily="2" charset="0"/>
              </a:rPr>
              <a:t>Tập</a:t>
            </a:r>
            <a:r>
              <a:rPr lang="en-US" sz="4000" dirty="0">
                <a:latin typeface="UVF ChefScript Pro" panose="03060702040507070403" pitchFamily="66" charset="0"/>
                <a:ea typeface="UVF You Make Me Smile" panose="02000603000000000000" pitchFamily="2" charset="0"/>
              </a:rPr>
              <a:t> </a:t>
            </a:r>
            <a:r>
              <a:rPr lang="en-US" sz="4000" dirty="0" err="1">
                <a:latin typeface="UVF ChefScript Pro" panose="03060702040507070403" pitchFamily="66" charset="0"/>
                <a:ea typeface="UVF You Make Me Smile" panose="02000603000000000000" pitchFamily="2" charset="0"/>
              </a:rPr>
              <a:t>làm</a:t>
            </a:r>
            <a:r>
              <a:rPr lang="en-US" sz="4000" dirty="0">
                <a:latin typeface="UVF ChefScript Pro" panose="03060702040507070403" pitchFamily="66" charset="0"/>
                <a:ea typeface="UVF You Make Me Smile" panose="02000603000000000000" pitchFamily="2" charset="0"/>
              </a:rPr>
              <a:t> </a:t>
            </a:r>
            <a:r>
              <a:rPr lang="en-US" sz="4000" dirty="0" err="1">
                <a:latin typeface="UVF ChefScript Pro" panose="03060702040507070403" pitchFamily="66" charset="0"/>
                <a:ea typeface="UVF You Make Me Smile" panose="02000603000000000000" pitchFamily="2" charset="0"/>
              </a:rPr>
              <a:t>văn</a:t>
            </a:r>
            <a:endParaRPr lang="en-US" sz="4000" dirty="0">
              <a:latin typeface="UVF ChefScript Pro" panose="03060702040507070403" pitchFamily="66" charset="0"/>
              <a:ea typeface="UVF You Make Me Smile" panose="02000603000000000000" pitchFamily="2" charset="0"/>
            </a:endParaRPr>
          </a:p>
        </p:txBody>
      </p:sp>
      <p:sp>
        <p:nvSpPr>
          <p:cNvPr id="9" name="Rectangle 8"/>
          <p:cNvSpPr/>
          <p:nvPr/>
        </p:nvSpPr>
        <p:spPr>
          <a:xfrm>
            <a:off x="2488629" y="28111"/>
            <a:ext cx="5896317" cy="1687188"/>
          </a:xfrm>
          <a:prstGeom prst="rect">
            <a:avLst/>
          </a:prstGeom>
        </p:spPr>
        <p:txBody>
          <a:bodyPr wrap="none">
            <a:prstTxWarp prst="textStop">
              <a:avLst/>
            </a:prstTxWarp>
            <a:spAutoFit/>
          </a:bodyPr>
          <a:lstStyle/>
          <a:p>
            <a:pPr algn="ctr"/>
            <a:r>
              <a:rPr lang="en-US" sz="9600" dirty="0" err="1">
                <a:ln w="3175">
                  <a:solidFill>
                    <a:schemeClr val="tx1"/>
                  </a:solidFill>
                </a:ln>
                <a:solidFill>
                  <a:srgbClr val="FFCEA6"/>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Luyện</a:t>
            </a:r>
            <a:r>
              <a:rPr lang="en-US" sz="9600" dirty="0">
                <a:ln w="3175">
                  <a:solidFill>
                    <a:schemeClr val="tx1"/>
                  </a:solidFill>
                </a:ln>
                <a:solidFill>
                  <a:srgbClr val="FFCEA6"/>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 </a:t>
            </a:r>
            <a:r>
              <a:rPr lang="en-US" sz="9600" dirty="0" err="1">
                <a:ln w="3175">
                  <a:solidFill>
                    <a:schemeClr val="tx1"/>
                  </a:solidFill>
                </a:ln>
                <a:solidFill>
                  <a:srgbClr val="FFCEA6"/>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tập</a:t>
            </a:r>
            <a:r>
              <a:rPr lang="en-US" sz="9600" dirty="0">
                <a:ln w="3175">
                  <a:solidFill>
                    <a:schemeClr val="tx1"/>
                  </a:solidFill>
                </a:ln>
                <a:solidFill>
                  <a:srgbClr val="FFCEA6"/>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 </a:t>
            </a:r>
            <a:r>
              <a:rPr lang="en-US" sz="9600" dirty="0" err="1">
                <a:ln w="3175">
                  <a:solidFill>
                    <a:schemeClr val="tx1"/>
                  </a:solidFill>
                </a:ln>
                <a:solidFill>
                  <a:srgbClr val="0070C0"/>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quan</a:t>
            </a:r>
            <a:r>
              <a:rPr lang="en-US" sz="9600" dirty="0">
                <a:ln w="3175">
                  <a:solidFill>
                    <a:schemeClr val="tx1"/>
                  </a:solidFill>
                </a:ln>
                <a:solidFill>
                  <a:srgbClr val="0070C0"/>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 </a:t>
            </a:r>
            <a:r>
              <a:rPr lang="en-US" sz="9600" dirty="0" err="1">
                <a:ln w="3175">
                  <a:solidFill>
                    <a:schemeClr val="tx1"/>
                  </a:solidFill>
                </a:ln>
                <a:solidFill>
                  <a:srgbClr val="0070C0"/>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sát</a:t>
            </a:r>
            <a:endParaRPr lang="en-US" sz="9600" dirty="0">
              <a:ln w="3175">
                <a:solidFill>
                  <a:schemeClr val="tx1"/>
                </a:solidFill>
              </a:ln>
              <a:solidFill>
                <a:srgbClr val="0070C0"/>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endParaRPr>
          </a:p>
        </p:txBody>
      </p:sp>
      <p:grpSp>
        <p:nvGrpSpPr>
          <p:cNvPr id="17" name="Group 16"/>
          <p:cNvGrpSpPr/>
          <p:nvPr/>
        </p:nvGrpSpPr>
        <p:grpSpPr>
          <a:xfrm>
            <a:off x="2315841" y="1630262"/>
            <a:ext cx="9105899" cy="1378823"/>
            <a:chOff x="1868803" y="1804260"/>
            <a:chExt cx="9105899" cy="1378823"/>
          </a:xfrm>
        </p:grpSpPr>
        <p:sp>
          <p:nvSpPr>
            <p:cNvPr id="8" name="圆角矩形 34"/>
            <p:cNvSpPr/>
            <p:nvPr/>
          </p:nvSpPr>
          <p:spPr>
            <a:xfrm>
              <a:off x="3302000" y="2198804"/>
              <a:ext cx="5986630" cy="539531"/>
            </a:xfrm>
            <a:prstGeom prst="roundRect">
              <a:avLst>
                <a:gd name="adj" fmla="val 33052"/>
              </a:avLst>
            </a:prstGeom>
            <a:solidFill>
              <a:schemeClr val="bg1">
                <a:lumMod val="8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4000" b="1" dirty="0">
                <a:solidFill>
                  <a:schemeClr val="bg2">
                    <a:lumMod val="75000"/>
                  </a:schemeClr>
                </a:solidFill>
                <a:cs typeface="+mn-ea"/>
                <a:sym typeface="+mn-lt"/>
              </a:endParaRPr>
            </a:p>
          </p:txBody>
        </p:sp>
        <p:sp>
          <p:nvSpPr>
            <p:cNvPr id="16" name="Rectangle 15"/>
            <p:cNvSpPr/>
            <p:nvPr/>
          </p:nvSpPr>
          <p:spPr>
            <a:xfrm>
              <a:off x="3462118" y="1804260"/>
              <a:ext cx="5756705" cy="1323439"/>
            </a:xfrm>
            <a:prstGeom prst="rect">
              <a:avLst/>
            </a:prstGeom>
          </p:spPr>
          <p:txBody>
            <a:bodyPr wrap="none">
              <a:spAutoFit/>
            </a:bodyPr>
            <a:lstStyle/>
            <a:p>
              <a:pPr algn="ctr"/>
              <a:r>
                <a:rPr lang="en-US" sz="8000" dirty="0">
                  <a:ln w="12700">
                    <a:solidFill>
                      <a:schemeClr val="bg1"/>
                    </a:solidFill>
                    <a:prstDash val="sysDash"/>
                  </a:ln>
                  <a:solidFill>
                    <a:schemeClr val="bg1"/>
                  </a:solidFill>
                  <a:effectLst>
                    <a:glow rad="203200">
                      <a:srgbClr val="FFCF00">
                        <a:alpha val="41000"/>
                      </a:srgbClr>
                    </a:glow>
                    <a:outerShdw blurRad="50800" dist="50800" dir="5400000" sx="1000" sy="1000" algn="ctr" rotWithShape="0">
                      <a:srgbClr val="000000">
                        <a:alpha val="83000"/>
                      </a:srgbClr>
                    </a:outerShdw>
                  </a:effectLst>
                  <a:latin typeface="UTM Colossalis" panose="02040603050506020204" pitchFamily="18" charset="0"/>
                </a:rPr>
                <a:t>C O N  </a:t>
              </a:r>
              <a:r>
                <a:rPr lang="en-US" sz="8000" dirty="0">
                  <a:ln w="12700">
                    <a:solidFill>
                      <a:schemeClr val="bg1"/>
                    </a:solidFill>
                    <a:prstDash val="sysDash"/>
                  </a:ln>
                  <a:solidFill>
                    <a:schemeClr val="bg1"/>
                  </a:solidFill>
                  <a:effectLst>
                    <a:glow rad="203200">
                      <a:srgbClr val="92D050">
                        <a:alpha val="41000"/>
                      </a:srgbClr>
                    </a:glow>
                    <a:outerShdw blurRad="50800" dist="50800" dir="5400000" sx="1000" sy="1000" algn="ctr" rotWithShape="0">
                      <a:srgbClr val="000000">
                        <a:alpha val="83000"/>
                      </a:srgbClr>
                    </a:outerShdw>
                  </a:effectLst>
                  <a:latin typeface="UTM Colossalis" panose="02040603050506020204" pitchFamily="18" charset="0"/>
                </a:rPr>
                <a:t>V Ậ T</a:t>
              </a:r>
            </a:p>
          </p:txBody>
        </p:sp>
        <p:sp>
          <p:nvSpPr>
            <p:cNvPr id="7" name="Rectangle 6"/>
            <p:cNvSpPr/>
            <p:nvPr/>
          </p:nvSpPr>
          <p:spPr>
            <a:xfrm>
              <a:off x="1868803" y="1859644"/>
              <a:ext cx="9105899" cy="1323439"/>
            </a:xfrm>
            <a:prstGeom prst="rect">
              <a:avLst/>
            </a:prstGeom>
          </p:spPr>
          <p:txBody>
            <a:bodyPr wrap="square">
              <a:spAutoFit/>
            </a:bodyPr>
            <a:lstStyle/>
            <a:p>
              <a:pPr algn="ctr"/>
              <a:r>
                <a:rPr lang="en-US" sz="8000" dirty="0">
                  <a:ln w="28575">
                    <a:solidFill>
                      <a:schemeClr val="tx1">
                        <a:lumMod val="95000"/>
                        <a:lumOff val="5000"/>
                      </a:schemeClr>
                    </a:solidFill>
                    <a:prstDash val="sysDash"/>
                  </a:ln>
                  <a:solidFill>
                    <a:srgbClr val="D22829">
                      <a:alpha val="75000"/>
                    </a:srgbClr>
                  </a:solidFill>
                  <a:latin typeface="UTM Colossalis" panose="02040603050506020204" pitchFamily="18" charset="0"/>
                </a:rPr>
                <a:t>C O N  V Ậ T</a:t>
              </a:r>
            </a:p>
          </p:txBody>
        </p:sp>
      </p:grpSp>
    </p:spTree>
    <p:extLst>
      <p:ext uri="{BB962C8B-B14F-4D97-AF65-F5344CB8AC3E}">
        <p14:creationId xmlns:p14="http://schemas.microsoft.com/office/powerpoint/2010/main" val="3223944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386862" y="281355"/>
            <a:ext cx="11312769" cy="6002214"/>
          </a:xfrm>
          <a:prstGeom prst="roundRect">
            <a:avLst>
              <a:gd name="adj" fmla="val 3624"/>
            </a:avLst>
          </a:prstGeom>
          <a:solidFill>
            <a:schemeClr val="bg1">
              <a:alpha val="8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386861" y="281355"/>
            <a:ext cx="11312769" cy="2678073"/>
          </a:xfrm>
          <a:prstGeom prst="roundRect">
            <a:avLst>
              <a:gd name="adj" fmla="val 8864"/>
            </a:avLst>
          </a:prstGeom>
          <a:solidFill>
            <a:srgbClr val="D22829"/>
          </a:solidFill>
          <a:ln>
            <a:noFill/>
          </a:ln>
        </p:spPr>
        <p:txBody>
          <a:bodyPr wrap="square">
            <a:spAutoFit/>
          </a:bodyPr>
          <a:lstStyle/>
          <a:p>
            <a:pPr algn="just"/>
            <a:r>
              <a:rPr lang="nl-NL" sz="3200" b="1" dirty="0">
                <a:solidFill>
                  <a:schemeClr val="bg1"/>
                </a:solidFill>
                <a:latin typeface="Arial" panose="020B0604020202020204" pitchFamily="34" charset="0"/>
                <a:ea typeface="Times New Roman" panose="02020603050405020304" pitchFamily="18" charset="0"/>
                <a:cs typeface="Arial" panose="020B0604020202020204" pitchFamily="34" charset="0"/>
              </a:rPr>
              <a:t>3/ Quan sát ngoại hình và miêu tả đặc điểm ngoại hình của </a:t>
            </a:r>
            <a:r>
              <a:rPr lang="en-US" sz="3200" b="1" u="sng" dirty="0">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con </a:t>
            </a:r>
            <a:r>
              <a:rPr lang="en-US" sz="3200" b="1" u="sng" dirty="0" err="1">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mèo</a:t>
            </a:r>
            <a:r>
              <a:rPr lang="en-US" sz="3200" b="1" u="sng" dirty="0">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 (</a:t>
            </a:r>
            <a:r>
              <a:rPr lang="en-US" sz="3200" b="1" u="sng" dirty="0" err="1">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hoặc</a:t>
            </a:r>
            <a:r>
              <a:rPr lang="en-US" sz="3200" b="1" u="sng" dirty="0">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 con </a:t>
            </a:r>
            <a:r>
              <a:rPr lang="en-US" sz="3200" b="1" u="sng" dirty="0" err="1">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chó</a:t>
            </a:r>
            <a:r>
              <a:rPr lang="en-US" sz="3200" b="1" u="sng" dirty="0">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a:t>
            </a:r>
            <a:r>
              <a:rPr lang="en-US" sz="3200" b="1" dirty="0">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của</a:t>
            </a:r>
            <a:r>
              <a:rPr lang="en-US" sz="32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nhà</a:t>
            </a:r>
            <a:r>
              <a:rPr lang="en-US" sz="32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em</a:t>
            </a:r>
            <a:r>
              <a:rPr lang="en-US" sz="32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hoặc</a:t>
            </a:r>
            <a:r>
              <a:rPr lang="en-US" sz="32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của</a:t>
            </a:r>
            <a:r>
              <a:rPr lang="en-US" sz="32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nhà</a:t>
            </a:r>
            <a:r>
              <a:rPr lang="en-US" sz="32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hàng</a:t>
            </a:r>
            <a:r>
              <a:rPr lang="en-US" sz="32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xóm</a:t>
            </a:r>
            <a:endParaRPr lang="en-US" sz="2800" b="1"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just"/>
            <a:r>
              <a:rPr lang="nl-NL" sz="3200" b="1" dirty="0">
                <a:solidFill>
                  <a:schemeClr val="bg1"/>
                </a:solidFill>
                <a:latin typeface="Arial" panose="020B0604020202020204" pitchFamily="34" charset="0"/>
                <a:ea typeface="Times New Roman" panose="02020603050405020304" pitchFamily="18" charset="0"/>
                <a:cs typeface="Arial" panose="020B0604020202020204" pitchFamily="34" charset="0"/>
              </a:rPr>
              <a:t>4/ Quan sát, nhớ lại và miêu tả hoạt động của </a:t>
            </a:r>
            <a:r>
              <a:rPr lang="en-US" sz="3200" b="1" u="sng" dirty="0">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con </a:t>
            </a:r>
            <a:r>
              <a:rPr lang="en-US" sz="3200" b="1" u="sng" dirty="0" err="1">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mèo</a:t>
            </a:r>
            <a:r>
              <a:rPr lang="en-US" sz="3200" b="1" u="sng" dirty="0">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 (</a:t>
            </a:r>
            <a:r>
              <a:rPr lang="en-US" sz="3200" b="1" u="sng" dirty="0" err="1">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hoặc</a:t>
            </a:r>
            <a:r>
              <a:rPr lang="en-US" sz="3200" b="1" u="sng" dirty="0">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 con </a:t>
            </a:r>
            <a:r>
              <a:rPr lang="en-US" sz="3200" b="1" u="sng" dirty="0" err="1">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chó</a:t>
            </a:r>
            <a:r>
              <a:rPr lang="en-US" sz="3200" b="1" u="sng" dirty="0">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a:t>
            </a:r>
            <a:r>
              <a:rPr lang="en-US" sz="3200" b="1" dirty="0">
                <a:solidFill>
                  <a:schemeClr val="accent4">
                    <a:lumMod val="60000"/>
                    <a:lumOff val="40000"/>
                  </a:schemeClr>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nói</a:t>
            </a:r>
            <a:r>
              <a:rPr lang="en-US" sz="3200" b="1"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3200" b="1" dirty="0" err="1">
                <a:solidFill>
                  <a:schemeClr val="bg1"/>
                </a:solidFill>
                <a:latin typeface="Arial" panose="020B0604020202020204" pitchFamily="34" charset="0"/>
                <a:ea typeface="Times New Roman" panose="02020603050405020304" pitchFamily="18" charset="0"/>
                <a:cs typeface="Arial" panose="020B0604020202020204" pitchFamily="34" charset="0"/>
              </a:rPr>
              <a:t>trên</a:t>
            </a:r>
            <a:endParaRPr lang="en-US" sz="2800" b="1" u="sng" dirty="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Rounded Rectangle 5"/>
          <p:cNvSpPr/>
          <p:nvPr/>
        </p:nvSpPr>
        <p:spPr>
          <a:xfrm>
            <a:off x="1027134" y="351693"/>
            <a:ext cx="4072403" cy="562707"/>
          </a:xfrm>
          <a:prstGeom prst="roundRect">
            <a:avLst/>
          </a:prstGeom>
          <a:solidFill>
            <a:srgbClr val="FFFF00">
              <a:alpha val="52000"/>
            </a:srgbClr>
          </a:solidFill>
          <a:ln>
            <a:solidFill>
              <a:schemeClr val="tx1"/>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7" name="Rounded Rectangle 6"/>
          <p:cNvSpPr/>
          <p:nvPr/>
        </p:nvSpPr>
        <p:spPr>
          <a:xfrm>
            <a:off x="5791198" y="351692"/>
            <a:ext cx="5908432" cy="562707"/>
          </a:xfrm>
          <a:prstGeom prst="roundRect">
            <a:avLst/>
          </a:prstGeom>
          <a:solidFill>
            <a:srgbClr val="FFFF00">
              <a:alpha val="52000"/>
            </a:srgbClr>
          </a:solidFill>
          <a:ln>
            <a:solidFill>
              <a:schemeClr val="tx1"/>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8" name="Rounded Rectangle 7"/>
          <p:cNvSpPr/>
          <p:nvPr/>
        </p:nvSpPr>
        <p:spPr>
          <a:xfrm>
            <a:off x="5169874" y="1857457"/>
            <a:ext cx="3751388" cy="562707"/>
          </a:xfrm>
          <a:prstGeom prst="roundRect">
            <a:avLst/>
          </a:prstGeom>
          <a:solidFill>
            <a:srgbClr val="FFFF00">
              <a:alpha val="52000"/>
            </a:srgbClr>
          </a:solidFill>
          <a:ln>
            <a:solidFill>
              <a:schemeClr val="tx1"/>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9" name="Rounded Rectangle 8"/>
          <p:cNvSpPr/>
          <p:nvPr/>
        </p:nvSpPr>
        <p:spPr>
          <a:xfrm>
            <a:off x="1270666" y="3221679"/>
            <a:ext cx="4336011" cy="1441937"/>
          </a:xfrm>
          <a:prstGeom prst="roundRect">
            <a:avLst/>
          </a:prstGeom>
          <a:solidFill>
            <a:srgbClr val="C1451F"/>
          </a:solidFill>
          <a:ln>
            <a:solidFill>
              <a:schemeClr val="tx1"/>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600" b="1" dirty="0" err="1">
                <a:latin typeface="Arial" panose="020B0604020202020204" pitchFamily="34" charset="0"/>
                <a:cs typeface="Arial" panose="020B0604020202020204" pitchFamily="34" charset="0"/>
              </a:rPr>
              <a:t>miêu</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tả</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đặc</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điểm</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ngoại</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hình</a:t>
            </a:r>
            <a:endParaRPr lang="en-US" sz="3600" b="1" dirty="0">
              <a:latin typeface="Arial" panose="020B0604020202020204" pitchFamily="34" charset="0"/>
              <a:cs typeface="Arial" panose="020B0604020202020204" pitchFamily="34" charset="0"/>
            </a:endParaRPr>
          </a:p>
        </p:txBody>
      </p:sp>
      <p:sp>
        <p:nvSpPr>
          <p:cNvPr id="10" name="Rounded Rectangle 9"/>
          <p:cNvSpPr/>
          <p:nvPr/>
        </p:nvSpPr>
        <p:spPr>
          <a:xfrm>
            <a:off x="6465627" y="3221680"/>
            <a:ext cx="4314095" cy="1441937"/>
          </a:xfrm>
          <a:prstGeom prst="roundRect">
            <a:avLst/>
          </a:prstGeom>
          <a:solidFill>
            <a:schemeClr val="tx1">
              <a:lumMod val="65000"/>
              <a:lumOff val="35000"/>
            </a:schemeClr>
          </a:solidFill>
          <a:ln>
            <a:solidFill>
              <a:schemeClr val="tx1"/>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600" b="1" dirty="0" err="1">
                <a:latin typeface="Arial" panose="020B0604020202020204" pitchFamily="34" charset="0"/>
                <a:cs typeface="Arial" panose="020B0604020202020204" pitchFamily="34" charset="0"/>
              </a:rPr>
              <a:t>miêu</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tả</a:t>
            </a:r>
            <a:r>
              <a:rPr lang="en-US" sz="3600" b="1" dirty="0">
                <a:latin typeface="Arial" panose="020B0604020202020204" pitchFamily="34" charset="0"/>
                <a:cs typeface="Arial" panose="020B0604020202020204" pitchFamily="34" charset="0"/>
              </a:rPr>
              <a:t> </a:t>
            </a:r>
          </a:p>
          <a:p>
            <a:pPr algn="ctr"/>
            <a:r>
              <a:rPr lang="en-US" sz="3600" b="1" dirty="0" err="1">
                <a:latin typeface="Arial" panose="020B0604020202020204" pitchFamily="34" charset="0"/>
                <a:cs typeface="Arial" panose="020B0604020202020204" pitchFamily="34" charset="0"/>
              </a:rPr>
              <a:t>hoạt</a:t>
            </a:r>
            <a:r>
              <a:rPr lang="en-US" sz="3600" b="1" dirty="0">
                <a:latin typeface="Arial" panose="020B0604020202020204" pitchFamily="34" charset="0"/>
                <a:cs typeface="Arial" panose="020B0604020202020204" pitchFamily="34" charset="0"/>
              </a:rPr>
              <a:t> </a:t>
            </a:r>
            <a:r>
              <a:rPr lang="en-US" sz="3600" b="1" dirty="0" err="1">
                <a:latin typeface="Arial" panose="020B0604020202020204" pitchFamily="34" charset="0"/>
                <a:cs typeface="Arial" panose="020B0604020202020204" pitchFamily="34" charset="0"/>
              </a:rPr>
              <a:t>động</a:t>
            </a:r>
            <a:endParaRPr lang="en-US" sz="3600" b="1" dirty="0">
              <a:latin typeface="Arial" panose="020B0604020202020204" pitchFamily="34" charset="0"/>
              <a:cs typeface="Arial" panose="020B0604020202020204" pitchFamily="34" charset="0"/>
            </a:endParaRPr>
          </a:p>
        </p:txBody>
      </p:sp>
      <p:pic>
        <p:nvPicPr>
          <p:cNvPr id="2050" name="Picture 2" descr="Hand drawn pets collection Free Vecto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4026" b="63099" l="3195" r="34665">
                        <a14:foregroundMark x1="25080" y1="44888" x2="25080" y2="44888"/>
                      </a14:backgroundRemoval>
                    </a14:imgEffect>
                  </a14:imgLayer>
                </a14:imgProps>
              </a:ext>
              <a:ext uri="{28A0092B-C50C-407E-A947-70E740481C1C}">
                <a14:useLocalDpi xmlns:a14="http://schemas.microsoft.com/office/drawing/2010/main" val="0"/>
              </a:ext>
            </a:extLst>
          </a:blip>
          <a:srcRect l="1966" t="34947" r="64610" b="36545"/>
          <a:stretch/>
        </p:blipFill>
        <p:spPr bwMode="auto">
          <a:xfrm>
            <a:off x="3723191" y="4655609"/>
            <a:ext cx="2703030" cy="231036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Hand drawn pets collection Free Vecto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0" b="35463" l="63419" r="95847"/>
                    </a14:imgEffect>
                  </a14:imgLayer>
                </a14:imgProps>
              </a:ext>
              <a:ext uri="{28A0092B-C50C-407E-A947-70E740481C1C}">
                <a14:useLocalDpi xmlns:a14="http://schemas.microsoft.com/office/drawing/2010/main" val="0"/>
              </a:ext>
            </a:extLst>
          </a:blip>
          <a:srcRect l="62792" b="64266"/>
          <a:stretch/>
        </p:blipFill>
        <p:spPr bwMode="auto">
          <a:xfrm>
            <a:off x="5973257" y="4663616"/>
            <a:ext cx="2503047" cy="2408905"/>
          </a:xfrm>
          <a:prstGeom prst="rect">
            <a:avLst/>
          </a:prstGeom>
          <a:noFill/>
          <a:extLst>
            <a:ext uri="{909E8E84-426E-40DD-AFC4-6F175D3DCCD1}">
              <a14:hiddenFill xmlns:a14="http://schemas.microsoft.com/office/drawing/2010/main">
                <a:solidFill>
                  <a:srgbClr val="FFFFFF"/>
                </a:solidFill>
              </a14:hiddenFill>
            </a:ext>
          </a:extLst>
        </p:spPr>
      </p:pic>
      <p:sp>
        <p:nvSpPr>
          <p:cNvPr id="13" name="Rounded Rectangle 12"/>
          <p:cNvSpPr/>
          <p:nvPr/>
        </p:nvSpPr>
        <p:spPr>
          <a:xfrm>
            <a:off x="258424" y="5103883"/>
            <a:ext cx="3411415" cy="1441937"/>
          </a:xfrm>
          <a:prstGeom prst="roundRect">
            <a:avLst/>
          </a:prstGeom>
          <a:solidFill>
            <a:schemeClr val="accent4"/>
          </a:solidFill>
          <a:ln w="57150">
            <a:solidFill>
              <a:schemeClr val="tx1"/>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err="1">
                <a:solidFill>
                  <a:schemeClr val="tx1"/>
                </a:solidFill>
                <a:latin typeface="Arial" panose="020B0604020202020204" pitchFamily="34" charset="0"/>
                <a:cs typeface="Arial" panose="020B0604020202020204" pitchFamily="34" charset="0"/>
              </a:rPr>
              <a:t>Nên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sử</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dụng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kết</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hợp</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các</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biện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pháp</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nghệ</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thuật</a:t>
            </a:r>
            <a:r>
              <a:rPr lang="en-US" sz="2400" b="1" dirty="0">
                <a:solidFill>
                  <a:schemeClr val="tx1"/>
                </a:solidFill>
                <a:latin typeface="Arial" panose="020B0604020202020204" pitchFamily="34" charset="0"/>
                <a:cs typeface="Arial" panose="020B0604020202020204" pitchFamily="34" charset="0"/>
              </a:rPr>
              <a:t> </a:t>
            </a:r>
            <a:r>
              <a:rPr lang="en-US" sz="2400" b="1" i="1" dirty="0">
                <a:solidFill>
                  <a:srgbClr val="C00000"/>
                </a:solidFill>
                <a:latin typeface="Arial" panose="020B0604020202020204" pitchFamily="34" charset="0"/>
                <a:cs typeface="Arial" panose="020B0604020202020204" pitchFamily="34" charset="0"/>
              </a:rPr>
              <a:t>so </a:t>
            </a:r>
            <a:r>
              <a:rPr lang="en-US" sz="2400" b="1" i="1" dirty="0" err="1">
                <a:solidFill>
                  <a:srgbClr val="C00000"/>
                </a:solidFill>
                <a:latin typeface="Arial" panose="020B0604020202020204" pitchFamily="34" charset="0"/>
                <a:cs typeface="Arial" panose="020B0604020202020204" pitchFamily="34" charset="0"/>
              </a:rPr>
              <a:t>sánh</a:t>
            </a:r>
            <a:r>
              <a:rPr lang="en-US" sz="2400" b="1" i="1" dirty="0">
                <a:solidFill>
                  <a:srgbClr val="C00000"/>
                </a:solidFill>
                <a:latin typeface="Arial" panose="020B0604020202020204" pitchFamily="34" charset="0"/>
                <a:cs typeface="Arial" panose="020B0604020202020204" pitchFamily="34" charset="0"/>
              </a:rPr>
              <a:t> </a:t>
            </a:r>
            <a:r>
              <a:rPr lang="en-US" sz="2400" b="1" i="1" dirty="0" err="1">
                <a:solidFill>
                  <a:srgbClr val="C00000"/>
                </a:solidFill>
                <a:latin typeface="Arial" panose="020B0604020202020204" pitchFamily="34" charset="0"/>
                <a:cs typeface="Arial" panose="020B0604020202020204" pitchFamily="34" charset="0"/>
              </a:rPr>
              <a:t>và</a:t>
            </a:r>
            <a:r>
              <a:rPr lang="en-US" sz="2400" b="1" i="1" dirty="0">
                <a:solidFill>
                  <a:srgbClr val="C00000"/>
                </a:solidFill>
                <a:latin typeface="Arial" panose="020B0604020202020204" pitchFamily="34" charset="0"/>
                <a:cs typeface="Arial" panose="020B0604020202020204" pitchFamily="34" charset="0"/>
              </a:rPr>
              <a:t> </a:t>
            </a:r>
            <a:r>
              <a:rPr lang="en-US" sz="2400" b="1" i="1" dirty="0" err="1">
                <a:solidFill>
                  <a:srgbClr val="C00000"/>
                </a:solidFill>
                <a:latin typeface="Arial" panose="020B0604020202020204" pitchFamily="34" charset="0"/>
                <a:cs typeface="Arial" panose="020B0604020202020204" pitchFamily="34" charset="0"/>
              </a:rPr>
              <a:t>nhân</a:t>
            </a:r>
            <a:r>
              <a:rPr lang="en-US" sz="2400" b="1" i="1" dirty="0">
                <a:solidFill>
                  <a:srgbClr val="C00000"/>
                </a:solidFill>
                <a:latin typeface="Arial" panose="020B0604020202020204" pitchFamily="34" charset="0"/>
                <a:cs typeface="Arial" panose="020B0604020202020204" pitchFamily="34" charset="0"/>
              </a:rPr>
              <a:t> </a:t>
            </a:r>
            <a:r>
              <a:rPr lang="en-US" sz="2400" b="1" i="1" dirty="0" err="1">
                <a:solidFill>
                  <a:srgbClr val="C00000"/>
                </a:solidFill>
                <a:latin typeface="Arial" panose="020B0604020202020204" pitchFamily="34" charset="0"/>
                <a:cs typeface="Arial" panose="020B0604020202020204" pitchFamily="34" charset="0"/>
              </a:rPr>
              <a:t>hóa</a:t>
            </a:r>
            <a:endParaRPr lang="en-US" sz="2400" b="1" i="1" dirty="0">
              <a:solidFill>
                <a:srgbClr val="C00000"/>
              </a:solidFill>
              <a:latin typeface="Arial" panose="020B0604020202020204" pitchFamily="34" charset="0"/>
              <a:cs typeface="Arial" panose="020B0604020202020204" pitchFamily="34" charset="0"/>
            </a:endParaRPr>
          </a:p>
        </p:txBody>
      </p:sp>
      <p:sp>
        <p:nvSpPr>
          <p:cNvPr id="14" name="Rounded Rectangle 13"/>
          <p:cNvSpPr/>
          <p:nvPr/>
        </p:nvSpPr>
        <p:spPr>
          <a:xfrm>
            <a:off x="8476303" y="5089822"/>
            <a:ext cx="3411415" cy="1441937"/>
          </a:xfrm>
          <a:prstGeom prst="roundRect">
            <a:avLst/>
          </a:prstGeom>
          <a:solidFill>
            <a:schemeClr val="accent4"/>
          </a:solidFill>
          <a:ln w="57150">
            <a:solidFill>
              <a:schemeClr val="tx1"/>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400" b="1" dirty="0" err="1">
                <a:solidFill>
                  <a:schemeClr val="tx1"/>
                </a:solidFill>
                <a:latin typeface="Arial" panose="020B0604020202020204" pitchFamily="34" charset="0"/>
                <a:cs typeface="Arial" panose="020B0604020202020204" pitchFamily="34" charset="0"/>
              </a:rPr>
              <a:t>Sử</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dụng</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nhiều</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giác</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quan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để</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quan</a:t>
            </a:r>
            <a:r>
              <a:rPr lang="en-US" sz="2400" b="1" dirty="0">
                <a:solidFill>
                  <a:schemeClr val="tx1"/>
                </a:solidFill>
                <a:latin typeface="Arial" panose="020B0604020202020204" pitchFamily="34" charset="0"/>
                <a:cs typeface="Arial" panose="020B0604020202020204" pitchFamily="34" charset="0"/>
              </a:rPr>
              <a:t> </a:t>
            </a:r>
            <a:r>
              <a:rPr lang="en-US" sz="2400" b="1" dirty="0" err="1">
                <a:solidFill>
                  <a:schemeClr val="tx1"/>
                </a:solidFill>
                <a:latin typeface="Arial" panose="020B0604020202020204" pitchFamily="34" charset="0"/>
                <a:cs typeface="Arial" panose="020B0604020202020204" pitchFamily="34" charset="0"/>
              </a:rPr>
              <a:t>sát</a:t>
            </a:r>
            <a:endParaRPr lang="en-US" sz="2400" b="1" i="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572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randombar(horizontal)">
                                      <p:cBhvr>
                                        <p:cTn id="32" dur="500"/>
                                        <p:tgtEl>
                                          <p:spTgt spid="12"/>
                                        </p:tgtEl>
                                      </p:cBhvr>
                                    </p:animEffect>
                                  </p:childTnLst>
                                </p:cTn>
                              </p:par>
                              <p:par>
                                <p:cTn id="33" presetID="14" presetClass="entr" presetSubtype="10" fill="hold" nodeType="withEffect">
                                  <p:stCondLst>
                                    <p:cond delay="0"/>
                                  </p:stCondLst>
                                  <p:childTnLst>
                                    <p:set>
                                      <p:cBhvr>
                                        <p:cTn id="34" dur="1" fill="hold">
                                          <p:stCondLst>
                                            <p:cond delay="0"/>
                                          </p:stCondLst>
                                        </p:cTn>
                                        <p:tgtEl>
                                          <p:spTgt spid="2050"/>
                                        </p:tgtEl>
                                        <p:attrNameLst>
                                          <p:attrName>style.visibility</p:attrName>
                                        </p:attrNameLst>
                                      </p:cBhvr>
                                      <p:to>
                                        <p:strVal val="visible"/>
                                      </p:to>
                                    </p:set>
                                    <p:animEffect transition="in" filter="randombar(horizontal)">
                                      <p:cBhvr>
                                        <p:cTn id="35" dur="500"/>
                                        <p:tgtEl>
                                          <p:spTgt spid="2050"/>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arn(inVertical)">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barn(inVertical)">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barn(inVertical)">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barn(inVertical)">
                                      <p:cBhvr>
                                        <p:cTn id="5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3"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102" name="Picture 6" descr="Những giống chó hiền lành nhất thích hợp nuôi trong nhà"/>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7172" y="3906674"/>
            <a:ext cx="4026876" cy="26845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098" name="Picture 2" descr="5 giống chó cảnh đáng yêu mà ai cũng muốn sở hữ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592" y="2684397"/>
            <a:ext cx="2964608" cy="24854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0" name="Picture 4" descr="Chế độ dinh dưỡng và thức ăn cho chó con 1 tháng tuổi | websosanh.v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0744" y="4946764"/>
            <a:ext cx="2440513"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4" name="Picture 8" descr="Chó Poodle - Đặc Điểm, Nguồn Gốc, Phân Loại &amp; Giá Bán | Dogparadis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744" y="96434"/>
            <a:ext cx="3814509" cy="24794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8" name="Picture 12" descr="Mèo cưng gây thương nhớ với ánh mắt long lanh - VnExpres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868316" y="1345414"/>
            <a:ext cx="3717779" cy="24609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12" name="Picture 16" descr="Chú mèo nổi tiếng trên mạng nhờ mặc đồ sành điệu - Mặc đẹ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65364" y="1449789"/>
            <a:ext cx="3542841" cy="23565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10" name="Picture 14" descr="Top 20 Điều Thú Vị Về Mèo Mướp Ít Người Biết | Friday Ca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831322" y="96435"/>
            <a:ext cx="2238552" cy="14537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18" name="Picture 22" descr="Kỳ lạ bầy mèo 20 năm cho bà chủ nhau thai đổi và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122927" y="3943687"/>
            <a:ext cx="4765424" cy="268055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396154" y="234462"/>
            <a:ext cx="5109485" cy="769441"/>
          </a:xfrm>
          <a:prstGeom prst="rect">
            <a:avLst/>
          </a:prstGeom>
          <a:solidFill>
            <a:schemeClr val="accent2">
              <a:lumMod val="20000"/>
              <a:lumOff val="80000"/>
            </a:schemeClr>
          </a:solidFill>
          <a:ln w="38100">
            <a:solidFill>
              <a:schemeClr val="tx1"/>
            </a:solidFill>
            <a:prstDash val="sysDash"/>
          </a:ln>
        </p:spPr>
        <p:txBody>
          <a:bodyPr wrap="square" rtlCol="0">
            <a:spAutoFit/>
          </a:bodyPr>
          <a:lstStyle/>
          <a:p>
            <a:pPr algn="ctr"/>
            <a:r>
              <a:rPr lang="en-US" sz="4400" dirty="0">
                <a:latin typeface="Arial Black" panose="020B0A04020102020204" pitchFamily="34" charset="0"/>
              </a:rPr>
              <a:t>QUAN SÁT </a:t>
            </a:r>
          </a:p>
        </p:txBody>
      </p:sp>
    </p:spTree>
    <p:extLst>
      <p:ext uri="{BB962C8B-B14F-4D97-AF65-F5344CB8AC3E}">
        <p14:creationId xmlns:p14="http://schemas.microsoft.com/office/powerpoint/2010/main" val="192748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102"/>
                                        </p:tgtEl>
                                        <p:attrNameLst>
                                          <p:attrName>style.visibility</p:attrName>
                                        </p:attrNameLst>
                                      </p:cBhvr>
                                      <p:to>
                                        <p:strVal val="visible"/>
                                      </p:to>
                                    </p:set>
                                    <p:animEffect transition="in" filter="barn(inVertical)">
                                      <p:cBhvr>
                                        <p:cTn id="7" dur="500"/>
                                        <p:tgtEl>
                                          <p:spTgt spid="4102"/>
                                        </p:tgtEl>
                                      </p:cBhvr>
                                    </p:animEffect>
                                  </p:childTnLst>
                                </p:cTn>
                              </p:par>
                              <p:par>
                                <p:cTn id="8" presetID="16" presetClass="entr" presetSubtype="21"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barn(inVertical)">
                                      <p:cBhvr>
                                        <p:cTn id="10" dur="500"/>
                                        <p:tgtEl>
                                          <p:spTgt spid="4098"/>
                                        </p:tgtEl>
                                      </p:cBhvr>
                                    </p:animEffect>
                                  </p:childTnLst>
                                </p:cTn>
                              </p:par>
                              <p:par>
                                <p:cTn id="11" presetID="16" presetClass="entr" presetSubtype="21" fill="hold" nodeType="withEffect">
                                  <p:stCondLst>
                                    <p:cond delay="0"/>
                                  </p:stCondLst>
                                  <p:childTnLst>
                                    <p:set>
                                      <p:cBhvr>
                                        <p:cTn id="12" dur="1" fill="hold">
                                          <p:stCondLst>
                                            <p:cond delay="0"/>
                                          </p:stCondLst>
                                        </p:cTn>
                                        <p:tgtEl>
                                          <p:spTgt spid="4100"/>
                                        </p:tgtEl>
                                        <p:attrNameLst>
                                          <p:attrName>style.visibility</p:attrName>
                                        </p:attrNameLst>
                                      </p:cBhvr>
                                      <p:to>
                                        <p:strVal val="visible"/>
                                      </p:to>
                                    </p:set>
                                    <p:animEffect transition="in" filter="barn(inVertical)">
                                      <p:cBhvr>
                                        <p:cTn id="13" dur="500"/>
                                        <p:tgtEl>
                                          <p:spTgt spid="4100"/>
                                        </p:tgtEl>
                                      </p:cBhvr>
                                    </p:animEffect>
                                  </p:childTnLst>
                                </p:cTn>
                              </p:par>
                              <p:par>
                                <p:cTn id="14" presetID="16" presetClass="entr" presetSubtype="21" fill="hold" nodeType="withEffect">
                                  <p:stCondLst>
                                    <p:cond delay="0"/>
                                  </p:stCondLst>
                                  <p:childTnLst>
                                    <p:set>
                                      <p:cBhvr>
                                        <p:cTn id="15" dur="1" fill="hold">
                                          <p:stCondLst>
                                            <p:cond delay="0"/>
                                          </p:stCondLst>
                                        </p:cTn>
                                        <p:tgtEl>
                                          <p:spTgt spid="4104"/>
                                        </p:tgtEl>
                                        <p:attrNameLst>
                                          <p:attrName>style.visibility</p:attrName>
                                        </p:attrNameLst>
                                      </p:cBhvr>
                                      <p:to>
                                        <p:strVal val="visible"/>
                                      </p:to>
                                    </p:set>
                                    <p:animEffect transition="in" filter="barn(inVertical)">
                                      <p:cBhvr>
                                        <p:cTn id="16" dur="500"/>
                                        <p:tgtEl>
                                          <p:spTgt spid="4104"/>
                                        </p:tgtEl>
                                      </p:cBhvr>
                                    </p:animEffect>
                                  </p:childTnLst>
                                </p:cTn>
                              </p:par>
                              <p:par>
                                <p:cTn id="17" presetID="16" presetClass="entr" presetSubtype="21" fill="hold" nodeType="withEffect">
                                  <p:stCondLst>
                                    <p:cond delay="0"/>
                                  </p:stCondLst>
                                  <p:childTnLst>
                                    <p:set>
                                      <p:cBhvr>
                                        <p:cTn id="18" dur="1" fill="hold">
                                          <p:stCondLst>
                                            <p:cond delay="0"/>
                                          </p:stCondLst>
                                        </p:cTn>
                                        <p:tgtEl>
                                          <p:spTgt spid="4108"/>
                                        </p:tgtEl>
                                        <p:attrNameLst>
                                          <p:attrName>style.visibility</p:attrName>
                                        </p:attrNameLst>
                                      </p:cBhvr>
                                      <p:to>
                                        <p:strVal val="visible"/>
                                      </p:to>
                                    </p:set>
                                    <p:animEffect transition="in" filter="barn(inVertical)">
                                      <p:cBhvr>
                                        <p:cTn id="19" dur="500"/>
                                        <p:tgtEl>
                                          <p:spTgt spid="4108"/>
                                        </p:tgtEl>
                                      </p:cBhvr>
                                    </p:animEffect>
                                  </p:childTnLst>
                                </p:cTn>
                              </p:par>
                              <p:par>
                                <p:cTn id="20" presetID="16" presetClass="entr" presetSubtype="21" fill="hold" nodeType="withEffect">
                                  <p:stCondLst>
                                    <p:cond delay="0"/>
                                  </p:stCondLst>
                                  <p:childTnLst>
                                    <p:set>
                                      <p:cBhvr>
                                        <p:cTn id="21" dur="1" fill="hold">
                                          <p:stCondLst>
                                            <p:cond delay="0"/>
                                          </p:stCondLst>
                                        </p:cTn>
                                        <p:tgtEl>
                                          <p:spTgt spid="4112"/>
                                        </p:tgtEl>
                                        <p:attrNameLst>
                                          <p:attrName>style.visibility</p:attrName>
                                        </p:attrNameLst>
                                      </p:cBhvr>
                                      <p:to>
                                        <p:strVal val="visible"/>
                                      </p:to>
                                    </p:set>
                                    <p:animEffect transition="in" filter="barn(inVertical)">
                                      <p:cBhvr>
                                        <p:cTn id="22" dur="500"/>
                                        <p:tgtEl>
                                          <p:spTgt spid="4112"/>
                                        </p:tgtEl>
                                      </p:cBhvr>
                                    </p:animEffect>
                                  </p:childTnLst>
                                </p:cTn>
                              </p:par>
                              <p:par>
                                <p:cTn id="23" presetID="16" presetClass="entr" presetSubtype="21" fill="hold" nodeType="withEffect">
                                  <p:stCondLst>
                                    <p:cond delay="0"/>
                                  </p:stCondLst>
                                  <p:childTnLst>
                                    <p:set>
                                      <p:cBhvr>
                                        <p:cTn id="24" dur="1" fill="hold">
                                          <p:stCondLst>
                                            <p:cond delay="0"/>
                                          </p:stCondLst>
                                        </p:cTn>
                                        <p:tgtEl>
                                          <p:spTgt spid="4110"/>
                                        </p:tgtEl>
                                        <p:attrNameLst>
                                          <p:attrName>style.visibility</p:attrName>
                                        </p:attrNameLst>
                                      </p:cBhvr>
                                      <p:to>
                                        <p:strVal val="visible"/>
                                      </p:to>
                                    </p:set>
                                    <p:animEffect transition="in" filter="barn(inVertical)">
                                      <p:cBhvr>
                                        <p:cTn id="25" dur="500"/>
                                        <p:tgtEl>
                                          <p:spTgt spid="4110"/>
                                        </p:tgtEl>
                                      </p:cBhvr>
                                    </p:animEffect>
                                  </p:childTnLst>
                                </p:cTn>
                              </p:par>
                              <p:par>
                                <p:cTn id="26" presetID="16" presetClass="entr" presetSubtype="21" fill="hold" nodeType="withEffect">
                                  <p:stCondLst>
                                    <p:cond delay="0"/>
                                  </p:stCondLst>
                                  <p:childTnLst>
                                    <p:set>
                                      <p:cBhvr>
                                        <p:cTn id="27" dur="1" fill="hold">
                                          <p:stCondLst>
                                            <p:cond delay="0"/>
                                          </p:stCondLst>
                                        </p:cTn>
                                        <p:tgtEl>
                                          <p:spTgt spid="4118"/>
                                        </p:tgtEl>
                                        <p:attrNameLst>
                                          <p:attrName>style.visibility</p:attrName>
                                        </p:attrNameLst>
                                      </p:cBhvr>
                                      <p:to>
                                        <p:strVal val="visible"/>
                                      </p:to>
                                    </p:set>
                                    <p:animEffect transition="in" filter="barn(inVertical)">
                                      <p:cBhvr>
                                        <p:cTn id="28" dur="500"/>
                                        <p:tgtEl>
                                          <p:spTgt spid="4118"/>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ounded Rectangle 8"/>
          <p:cNvSpPr/>
          <p:nvPr/>
        </p:nvSpPr>
        <p:spPr>
          <a:xfrm>
            <a:off x="330248" y="192345"/>
            <a:ext cx="4187022" cy="740721"/>
          </a:xfrm>
          <a:prstGeom prst="roundRect">
            <a:avLst/>
          </a:prstGeom>
          <a:solidFill>
            <a:srgbClr val="C1451F"/>
          </a:solidFill>
          <a:ln>
            <a:solidFill>
              <a:schemeClr val="tx1"/>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Đặc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điểm</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ngoại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hình</a:t>
            </a:r>
            <a:endParaRPr lang="en-US" sz="2800" b="1" dirty="0">
              <a:latin typeface="Arial" panose="020B0604020202020204" pitchFamily="34" charset="0"/>
              <a:cs typeface="Arial" panose="020B0604020202020204" pitchFamily="34" charset="0"/>
            </a:endParaRPr>
          </a:p>
        </p:txBody>
      </p:sp>
      <p:sp>
        <p:nvSpPr>
          <p:cNvPr id="10" name="Rounded Rectangle 9"/>
          <p:cNvSpPr/>
          <p:nvPr/>
        </p:nvSpPr>
        <p:spPr>
          <a:xfrm>
            <a:off x="7804921" y="185401"/>
            <a:ext cx="4178644" cy="740721"/>
          </a:xfrm>
          <a:prstGeom prst="roundRect">
            <a:avLst/>
          </a:prstGeom>
          <a:solidFill>
            <a:schemeClr val="tx1">
              <a:lumMod val="65000"/>
              <a:lumOff val="35000"/>
            </a:schemeClr>
          </a:solidFill>
          <a:ln>
            <a:solidFill>
              <a:schemeClr val="tx1"/>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Đặc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điểm</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hoạt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động</a:t>
            </a:r>
            <a:endParaRPr lang="en-US" sz="2800" b="1" dirty="0">
              <a:latin typeface="Arial" panose="020B0604020202020204" pitchFamily="34" charset="0"/>
              <a:cs typeface="Arial" panose="020B0604020202020204" pitchFamily="34" charset="0"/>
            </a:endParaRPr>
          </a:p>
        </p:txBody>
      </p:sp>
      <p:cxnSp>
        <p:nvCxnSpPr>
          <p:cNvPr id="3" name="Straight Connector 2"/>
          <p:cNvCxnSpPr/>
          <p:nvPr/>
        </p:nvCxnSpPr>
        <p:spPr>
          <a:xfrm>
            <a:off x="314639" y="808892"/>
            <a:ext cx="0" cy="52284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1983565" y="555761"/>
            <a:ext cx="0" cy="52284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11846404" y="5627711"/>
            <a:ext cx="0" cy="27432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451799" y="5885619"/>
            <a:ext cx="0" cy="27432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6159001" y="-1090159"/>
            <a:ext cx="0" cy="329184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12" name="Picture 2" descr="Hand drawn pets collection Free Vecto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0" b="35463" l="63419" r="95847"/>
                    </a14:imgEffect>
                  </a14:imgLayer>
                </a14:imgProps>
              </a:ext>
              <a:ext uri="{28A0092B-C50C-407E-A947-70E740481C1C}">
                <a14:useLocalDpi xmlns:a14="http://schemas.microsoft.com/office/drawing/2010/main" val="0"/>
              </a:ext>
            </a:extLst>
          </a:blip>
          <a:srcRect l="62792" b="64266"/>
          <a:stretch/>
        </p:blipFill>
        <p:spPr bwMode="auto">
          <a:xfrm>
            <a:off x="5627365" y="146018"/>
            <a:ext cx="1377559" cy="1325748"/>
          </a:xfrm>
          <a:prstGeom prst="ellipse">
            <a:avLst/>
          </a:prstGeom>
          <a:ln w="63500" cap="rnd">
            <a:solidFill>
              <a:srgbClr val="333333"/>
            </a:solidFill>
          </a:ln>
          <a:effectLst/>
          <a:extLst>
            <a:ext uri="{909E8E84-426E-40DD-AFC4-6F175D3DCCD1}">
              <a14:hiddenFill xmlns:a14="http://schemas.microsoft.com/office/drawing/2010/main">
                <a:solidFill>
                  <a:srgbClr val="FFFFFF"/>
                </a:solidFill>
              </a14:hiddenFill>
            </a:ext>
          </a:extLst>
        </p:spPr>
      </p:pic>
      <p:sp>
        <p:nvSpPr>
          <p:cNvPr id="11" name="Rectangle 10"/>
          <p:cNvSpPr/>
          <p:nvPr/>
        </p:nvSpPr>
        <p:spPr>
          <a:xfrm>
            <a:off x="445189" y="1296482"/>
            <a:ext cx="5052934" cy="646331"/>
          </a:xfrm>
          <a:prstGeom prst="rect">
            <a:avLst/>
          </a:prstGeom>
          <a:solidFill>
            <a:schemeClr val="bg2"/>
          </a:solidFill>
          <a:ln>
            <a:solidFill>
              <a:schemeClr val="tx1"/>
            </a:solidFill>
            <a:prstDash val="dash"/>
          </a:ln>
        </p:spPr>
        <p:txBody>
          <a:bodyPr wrap="square">
            <a:spAutoFit/>
          </a:bodyPr>
          <a:lstStyle/>
          <a:p>
            <a:pPr lvl="0" fontAlgn="base">
              <a:spcBef>
                <a:spcPct val="0"/>
              </a:spcBef>
              <a:spcAft>
                <a:spcPct val="0"/>
              </a:spcAft>
              <a:defRPr/>
            </a:pPr>
            <a:r>
              <a:rPr lang="en-US" altLang="vi-VN" b="1" dirty="0" err="1">
                <a:solidFill>
                  <a:srgbClr val="C00000"/>
                </a:solidFill>
                <a:latin typeface="Arial" panose="020B0604020202020204" pitchFamily="34" charset="0"/>
                <a:cs typeface="Arial" panose="020B0604020202020204" pitchFamily="34" charset="0"/>
              </a:rPr>
              <a:t>Bộ</a:t>
            </a:r>
            <a:r>
              <a:rPr lang="en-US" altLang="vi-VN" b="1" dirty="0">
                <a:solidFill>
                  <a:srgbClr val="C00000"/>
                </a:solidFill>
                <a:latin typeface="Arial" panose="020B0604020202020204" pitchFamily="34" charset="0"/>
                <a:cs typeface="Arial" panose="020B0604020202020204" pitchFamily="34" charset="0"/>
              </a:rPr>
              <a:t> </a:t>
            </a:r>
            <a:r>
              <a:rPr lang="en-US" altLang="vi-VN" b="1" dirty="0" err="1">
                <a:solidFill>
                  <a:srgbClr val="C00000"/>
                </a:solidFill>
                <a:latin typeface="Arial" panose="020B0604020202020204" pitchFamily="34" charset="0"/>
                <a:cs typeface="Arial" panose="020B0604020202020204" pitchFamily="34" charset="0"/>
              </a:rPr>
              <a:t>lông</a:t>
            </a:r>
            <a:r>
              <a:rPr lang="en-US" altLang="vi-VN" b="1" dirty="0">
                <a:solidFill>
                  <a:srgbClr val="C00000"/>
                </a:solidFill>
                <a:latin typeface="Arial" panose="020B0604020202020204" pitchFamily="34" charset="0"/>
                <a:cs typeface="Arial" panose="020B0604020202020204" pitchFamily="34" charset="0"/>
              </a:rPr>
              <a:t>: </a:t>
            </a:r>
            <a:r>
              <a:rPr lang="en-US" altLang="vi-VN" dirty="0">
                <a:solidFill>
                  <a:srgbClr val="003300"/>
                </a:solidFill>
                <a:latin typeface="Arial" panose="020B0604020202020204" pitchFamily="34" charset="0"/>
                <a:cs typeface="Arial" panose="020B0604020202020204" pitchFamily="34" charset="0"/>
              </a:rPr>
              <a:t>hung hung </a:t>
            </a:r>
            <a:r>
              <a:rPr lang="en-US" altLang="vi-VN" dirty="0" err="1">
                <a:solidFill>
                  <a:srgbClr val="003300"/>
                </a:solidFill>
                <a:latin typeface="Arial" panose="020B0604020202020204" pitchFamily="34" charset="0"/>
                <a:cs typeface="Arial" panose="020B0604020202020204" pitchFamily="34" charset="0"/>
              </a:rPr>
              <a:t>vằn</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đen</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màu</a:t>
            </a:r>
            <a:r>
              <a:rPr lang="en-US" altLang="vi-VN" dirty="0">
                <a:solidFill>
                  <a:srgbClr val="003300"/>
                </a:solidFill>
                <a:latin typeface="Arial" panose="020B0604020202020204" pitchFamily="34" charset="0"/>
                <a:cs typeface="Arial" panose="020B0604020202020204" pitchFamily="34" charset="0"/>
              </a:rPr>
              <a:t> tam </a:t>
            </a:r>
            <a:r>
              <a:rPr lang="en-US" altLang="vi-VN" dirty="0" err="1">
                <a:solidFill>
                  <a:srgbClr val="003300"/>
                </a:solidFill>
                <a:latin typeface="Arial" panose="020B0604020202020204" pitchFamily="34" charset="0"/>
                <a:cs typeface="Arial" panose="020B0604020202020204" pitchFamily="34" charset="0"/>
              </a:rPr>
              <a:t>thể</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đen</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như</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gỗ</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mun</a:t>
            </a:r>
            <a:endParaRPr lang="en-US" altLang="vi-VN" dirty="0">
              <a:solidFill>
                <a:srgbClr val="003300"/>
              </a:solidFill>
              <a:latin typeface="Arial" panose="020B0604020202020204" pitchFamily="34" charset="0"/>
              <a:cs typeface="Arial" panose="020B0604020202020204" pitchFamily="34" charset="0"/>
            </a:endParaRPr>
          </a:p>
        </p:txBody>
      </p:sp>
      <p:pic>
        <p:nvPicPr>
          <p:cNvPr id="3074" name="Picture 2" descr="Đặc điểm của mèo tam thể, kinh nghiệm nuôi dưỡng mèo tam thể"/>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04921" y="1112837"/>
            <a:ext cx="4190945" cy="279016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hám phá về mèo đen (mèo mun) - Giống mèo ma lực bí ẩn nhất thế giớ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55623" y="2212486"/>
            <a:ext cx="4275316" cy="240486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445189" y="2037202"/>
            <a:ext cx="5052934" cy="369332"/>
          </a:xfrm>
          <a:prstGeom prst="rect">
            <a:avLst/>
          </a:prstGeom>
          <a:solidFill>
            <a:schemeClr val="bg2"/>
          </a:solidFill>
          <a:ln>
            <a:solidFill>
              <a:schemeClr val="tx1"/>
            </a:solidFill>
            <a:prstDash val="dash"/>
          </a:ln>
        </p:spPr>
        <p:txBody>
          <a:bodyPr wrap="square">
            <a:spAutoFit/>
          </a:bodyPr>
          <a:lstStyle/>
          <a:p>
            <a:pPr lvl="0" fontAlgn="base">
              <a:spcBef>
                <a:spcPct val="0"/>
              </a:spcBef>
              <a:spcAft>
                <a:spcPct val="0"/>
              </a:spcAft>
              <a:defRPr/>
            </a:pPr>
            <a:r>
              <a:rPr lang="en-US" altLang="vi-VN" b="1" dirty="0" err="1">
                <a:solidFill>
                  <a:srgbClr val="C00000"/>
                </a:solidFill>
                <a:latin typeface="Arial" panose="020B0604020202020204" pitchFamily="34" charset="0"/>
                <a:cs typeface="Arial" panose="020B0604020202020204" pitchFamily="34" charset="0"/>
              </a:rPr>
              <a:t>Đầu</a:t>
            </a:r>
            <a:r>
              <a:rPr lang="en-US" altLang="vi-VN" b="1" dirty="0">
                <a:solidFill>
                  <a:srgbClr val="C000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tròn</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như</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quả</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bóng</a:t>
            </a:r>
            <a:r>
              <a:rPr lang="en-US" altLang="vi-VN" dirty="0">
                <a:solidFill>
                  <a:srgbClr val="003300"/>
                </a:solidFill>
                <a:latin typeface="Arial" panose="020B0604020202020204" pitchFamily="34" charset="0"/>
                <a:cs typeface="Arial" panose="020B0604020202020204" pitchFamily="34" charset="0"/>
              </a:rPr>
              <a:t> mini; </a:t>
            </a:r>
            <a:r>
              <a:rPr lang="en-US" altLang="vi-VN" dirty="0" err="1">
                <a:solidFill>
                  <a:srgbClr val="003300"/>
                </a:solidFill>
                <a:latin typeface="Arial" panose="020B0604020202020204" pitchFamily="34" charset="0"/>
                <a:cs typeface="Arial" panose="020B0604020202020204" pitchFamily="34" charset="0"/>
              </a:rPr>
              <a:t>tròn</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như</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gáo</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dừa</a:t>
            </a:r>
            <a:endParaRPr lang="en-US" altLang="vi-VN" dirty="0">
              <a:solidFill>
                <a:srgbClr val="003300"/>
              </a:solidFill>
              <a:latin typeface="Arial" panose="020B0604020202020204" pitchFamily="34" charset="0"/>
              <a:cs typeface="Arial" panose="020B0604020202020204" pitchFamily="34" charset="0"/>
            </a:endParaRPr>
          </a:p>
        </p:txBody>
      </p:sp>
      <p:sp>
        <p:nvSpPr>
          <p:cNvPr id="21" name="Rectangle 20"/>
          <p:cNvSpPr/>
          <p:nvPr/>
        </p:nvSpPr>
        <p:spPr>
          <a:xfrm>
            <a:off x="442165" y="2496964"/>
            <a:ext cx="5052934" cy="369332"/>
          </a:xfrm>
          <a:prstGeom prst="rect">
            <a:avLst/>
          </a:prstGeom>
          <a:solidFill>
            <a:schemeClr val="bg2"/>
          </a:solidFill>
          <a:ln>
            <a:solidFill>
              <a:schemeClr val="tx1"/>
            </a:solidFill>
            <a:prstDash val="dash"/>
          </a:ln>
        </p:spPr>
        <p:txBody>
          <a:bodyPr wrap="square">
            <a:spAutoFit/>
          </a:bodyPr>
          <a:lstStyle/>
          <a:p>
            <a:pPr lvl="0" fontAlgn="base">
              <a:spcBef>
                <a:spcPct val="0"/>
              </a:spcBef>
              <a:spcAft>
                <a:spcPct val="0"/>
              </a:spcAft>
              <a:defRPr/>
            </a:pPr>
            <a:r>
              <a:rPr lang="en-US" altLang="vi-VN" b="1" dirty="0">
                <a:solidFill>
                  <a:srgbClr val="C00000"/>
                </a:solidFill>
                <a:latin typeface="Arial" panose="020B0604020202020204" pitchFamily="34" charset="0"/>
                <a:cs typeface="Arial" panose="020B0604020202020204" pitchFamily="34" charset="0"/>
              </a:rPr>
              <a:t>Tai: </a:t>
            </a:r>
            <a:r>
              <a:rPr lang="en-US" altLang="vi-VN" dirty="0">
                <a:solidFill>
                  <a:srgbClr val="003300"/>
                </a:solidFill>
                <a:latin typeface="Arial" panose="020B0604020202020204" pitchFamily="34" charset="0"/>
                <a:cs typeface="Arial" panose="020B0604020202020204" pitchFamily="34" charset="0"/>
              </a:rPr>
              <a:t>dong </a:t>
            </a:r>
            <a:r>
              <a:rPr lang="en-US" altLang="vi-VN" dirty="0" err="1">
                <a:solidFill>
                  <a:srgbClr val="003300"/>
                </a:solidFill>
                <a:latin typeface="Arial" panose="020B0604020202020204" pitchFamily="34" charset="0"/>
                <a:cs typeface="Arial" panose="020B0604020202020204" pitchFamily="34" charset="0"/>
              </a:rPr>
              <a:t>dỏng</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dựng</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đứng</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rất</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tinh</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nhậy</a:t>
            </a:r>
            <a:endParaRPr lang="en-US" altLang="vi-VN" dirty="0">
              <a:solidFill>
                <a:srgbClr val="003300"/>
              </a:solidFill>
              <a:latin typeface="Arial" panose="020B0604020202020204" pitchFamily="34" charset="0"/>
              <a:cs typeface="Arial" panose="020B0604020202020204" pitchFamily="34" charset="0"/>
            </a:endParaRPr>
          </a:p>
        </p:txBody>
      </p:sp>
      <p:sp>
        <p:nvSpPr>
          <p:cNvPr id="22" name="Rectangle 21"/>
          <p:cNvSpPr/>
          <p:nvPr/>
        </p:nvSpPr>
        <p:spPr>
          <a:xfrm>
            <a:off x="442165" y="2956726"/>
            <a:ext cx="5052934" cy="646331"/>
          </a:xfrm>
          <a:prstGeom prst="rect">
            <a:avLst/>
          </a:prstGeom>
          <a:solidFill>
            <a:schemeClr val="bg2"/>
          </a:solidFill>
          <a:ln>
            <a:solidFill>
              <a:schemeClr val="tx1"/>
            </a:solidFill>
            <a:prstDash val="dash"/>
          </a:ln>
        </p:spPr>
        <p:txBody>
          <a:bodyPr wrap="square">
            <a:spAutoFit/>
          </a:bodyPr>
          <a:lstStyle/>
          <a:p>
            <a:pPr lvl="0" fontAlgn="base">
              <a:spcBef>
                <a:spcPct val="0"/>
              </a:spcBef>
              <a:spcAft>
                <a:spcPct val="0"/>
              </a:spcAft>
              <a:defRPr/>
            </a:pPr>
            <a:r>
              <a:rPr lang="en-US" altLang="vi-VN" b="1" dirty="0" err="1">
                <a:solidFill>
                  <a:srgbClr val="C00000"/>
                </a:solidFill>
                <a:latin typeface="Arial" panose="020B0604020202020204" pitchFamily="34" charset="0"/>
                <a:cs typeface="Arial" panose="020B0604020202020204" pitchFamily="34" charset="0"/>
              </a:rPr>
              <a:t>Đôi</a:t>
            </a:r>
            <a:r>
              <a:rPr lang="en-US" altLang="vi-VN" b="1" dirty="0">
                <a:solidFill>
                  <a:srgbClr val="C00000"/>
                </a:solidFill>
                <a:latin typeface="Arial" panose="020B0604020202020204" pitchFamily="34" charset="0"/>
                <a:cs typeface="Arial" panose="020B0604020202020204" pitchFamily="34" charset="0"/>
              </a:rPr>
              <a:t> </a:t>
            </a:r>
            <a:r>
              <a:rPr lang="en-US" altLang="vi-VN" b="1" dirty="0" err="1">
                <a:solidFill>
                  <a:srgbClr val="C00000"/>
                </a:solidFill>
                <a:latin typeface="Arial" panose="020B0604020202020204" pitchFamily="34" charset="0"/>
                <a:cs typeface="Arial" panose="020B0604020202020204" pitchFamily="34" charset="0"/>
              </a:rPr>
              <a:t>mắt</a:t>
            </a:r>
            <a:r>
              <a:rPr lang="en-US" altLang="vi-VN" b="1" dirty="0">
                <a:solidFill>
                  <a:srgbClr val="C000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tròn</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như</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hai</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hòn</a:t>
            </a:r>
            <a:r>
              <a:rPr lang="en-US" altLang="vi-VN" dirty="0">
                <a:solidFill>
                  <a:srgbClr val="003300"/>
                </a:solidFill>
                <a:latin typeface="Arial" panose="020B0604020202020204" pitchFamily="34" charset="0"/>
                <a:cs typeface="Arial" panose="020B0604020202020204" pitchFamily="34" charset="0"/>
              </a:rPr>
              <a:t> bi </a:t>
            </a:r>
            <a:r>
              <a:rPr lang="en-US" altLang="vi-VN" dirty="0" err="1">
                <a:solidFill>
                  <a:srgbClr val="003300"/>
                </a:solidFill>
                <a:latin typeface="Arial" panose="020B0604020202020204" pitchFamily="34" charset="0"/>
                <a:cs typeface="Arial" panose="020B0604020202020204" pitchFamily="34" charset="0"/>
              </a:rPr>
              <a:t>ve</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tròn</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như</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hột</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nhãn</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đen</a:t>
            </a:r>
            <a:r>
              <a:rPr lang="en-US" altLang="vi-VN" dirty="0">
                <a:solidFill>
                  <a:srgbClr val="003300"/>
                </a:solidFill>
                <a:latin typeface="Arial" panose="020B0604020202020204" pitchFamily="34" charset="0"/>
                <a:cs typeface="Arial" panose="020B0604020202020204" pitchFamily="34" charset="0"/>
              </a:rPr>
              <a:t> lay </a:t>
            </a:r>
            <a:r>
              <a:rPr lang="en-US" altLang="vi-VN" dirty="0" err="1">
                <a:solidFill>
                  <a:srgbClr val="003300"/>
                </a:solidFill>
                <a:latin typeface="Arial" panose="020B0604020202020204" pitchFamily="34" charset="0"/>
                <a:cs typeface="Arial" panose="020B0604020202020204" pitchFamily="34" charset="0"/>
              </a:rPr>
              <a:t>láy</a:t>
            </a:r>
            <a:endParaRPr lang="en-US" altLang="vi-VN" dirty="0">
              <a:solidFill>
                <a:srgbClr val="003300"/>
              </a:solidFill>
              <a:latin typeface="Arial" panose="020B0604020202020204" pitchFamily="34" charset="0"/>
              <a:cs typeface="Arial" panose="020B0604020202020204" pitchFamily="34" charset="0"/>
            </a:endParaRPr>
          </a:p>
        </p:txBody>
      </p:sp>
      <p:sp>
        <p:nvSpPr>
          <p:cNvPr id="23" name="Rectangle 22"/>
          <p:cNvSpPr/>
          <p:nvPr/>
        </p:nvSpPr>
        <p:spPr>
          <a:xfrm>
            <a:off x="451799" y="3693070"/>
            <a:ext cx="5052934" cy="369332"/>
          </a:xfrm>
          <a:prstGeom prst="rect">
            <a:avLst/>
          </a:prstGeom>
          <a:solidFill>
            <a:schemeClr val="bg2"/>
          </a:solidFill>
          <a:ln>
            <a:solidFill>
              <a:schemeClr val="tx1"/>
            </a:solidFill>
            <a:prstDash val="dash"/>
          </a:ln>
        </p:spPr>
        <p:txBody>
          <a:bodyPr wrap="square">
            <a:spAutoFit/>
          </a:bodyPr>
          <a:lstStyle/>
          <a:p>
            <a:pPr lvl="0" fontAlgn="base">
              <a:spcBef>
                <a:spcPct val="0"/>
              </a:spcBef>
              <a:spcAft>
                <a:spcPct val="0"/>
              </a:spcAft>
              <a:defRPr/>
            </a:pPr>
            <a:r>
              <a:rPr lang="en-US" altLang="vi-VN" b="1" dirty="0" err="1">
                <a:solidFill>
                  <a:srgbClr val="C00000"/>
                </a:solidFill>
                <a:latin typeface="Arial" panose="020B0604020202020204" pitchFamily="34" charset="0"/>
                <a:cs typeface="Arial" panose="020B0604020202020204" pitchFamily="34" charset="0"/>
              </a:rPr>
              <a:t>Cái</a:t>
            </a:r>
            <a:r>
              <a:rPr lang="en-US" altLang="vi-VN" b="1" dirty="0">
                <a:solidFill>
                  <a:srgbClr val="C00000"/>
                </a:solidFill>
                <a:latin typeface="Arial" panose="020B0604020202020204" pitchFamily="34" charset="0"/>
                <a:cs typeface="Arial" panose="020B0604020202020204" pitchFamily="34" charset="0"/>
              </a:rPr>
              <a:t> </a:t>
            </a:r>
            <a:r>
              <a:rPr lang="en-US" altLang="vi-VN" b="1" dirty="0" err="1">
                <a:solidFill>
                  <a:srgbClr val="C00000"/>
                </a:solidFill>
                <a:latin typeface="Arial" panose="020B0604020202020204" pitchFamily="34" charset="0"/>
                <a:cs typeface="Arial" panose="020B0604020202020204" pitchFamily="34" charset="0"/>
              </a:rPr>
              <a:t>mũi</a:t>
            </a:r>
            <a:r>
              <a:rPr lang="en-US" altLang="vi-VN" b="1" dirty="0">
                <a:solidFill>
                  <a:srgbClr val="C000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bé</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tí</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hồng</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xinh</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xinh</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hơi</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hếch</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lên</a:t>
            </a:r>
            <a:endParaRPr lang="en-US" altLang="vi-VN" dirty="0">
              <a:solidFill>
                <a:srgbClr val="003300"/>
              </a:solidFill>
              <a:latin typeface="Arial" panose="020B0604020202020204" pitchFamily="34" charset="0"/>
              <a:cs typeface="Arial" panose="020B0604020202020204" pitchFamily="34" charset="0"/>
            </a:endParaRPr>
          </a:p>
        </p:txBody>
      </p:sp>
      <p:sp>
        <p:nvSpPr>
          <p:cNvPr id="24" name="Rectangle 23"/>
          <p:cNvSpPr/>
          <p:nvPr/>
        </p:nvSpPr>
        <p:spPr>
          <a:xfrm>
            <a:off x="451799" y="4161720"/>
            <a:ext cx="5052934" cy="369332"/>
          </a:xfrm>
          <a:prstGeom prst="rect">
            <a:avLst/>
          </a:prstGeom>
          <a:solidFill>
            <a:schemeClr val="bg2"/>
          </a:solidFill>
          <a:ln>
            <a:solidFill>
              <a:schemeClr val="tx1"/>
            </a:solidFill>
            <a:prstDash val="dash"/>
          </a:ln>
        </p:spPr>
        <p:txBody>
          <a:bodyPr wrap="square">
            <a:spAutoFit/>
          </a:bodyPr>
          <a:lstStyle/>
          <a:p>
            <a:pPr lvl="0" fontAlgn="base">
              <a:spcBef>
                <a:spcPct val="0"/>
              </a:spcBef>
              <a:spcAft>
                <a:spcPct val="0"/>
              </a:spcAft>
              <a:defRPr/>
            </a:pPr>
            <a:r>
              <a:rPr lang="en-US" altLang="vi-VN" b="1" dirty="0" err="1">
                <a:solidFill>
                  <a:srgbClr val="C00000"/>
                </a:solidFill>
                <a:latin typeface="Arial" panose="020B0604020202020204" pitchFamily="34" charset="0"/>
                <a:cs typeface="Arial" panose="020B0604020202020204" pitchFamily="34" charset="0"/>
              </a:rPr>
              <a:t>Bộ</a:t>
            </a:r>
            <a:r>
              <a:rPr lang="en-US" altLang="vi-VN" b="1" dirty="0">
                <a:solidFill>
                  <a:srgbClr val="C00000"/>
                </a:solidFill>
                <a:latin typeface="Arial" panose="020B0604020202020204" pitchFamily="34" charset="0"/>
                <a:cs typeface="Arial" panose="020B0604020202020204" pitchFamily="34" charset="0"/>
              </a:rPr>
              <a:t> ria: </a:t>
            </a:r>
            <a:r>
              <a:rPr lang="en-US" altLang="vi-VN" dirty="0" err="1">
                <a:solidFill>
                  <a:srgbClr val="003300"/>
                </a:solidFill>
                <a:latin typeface="Arial" panose="020B0604020202020204" pitchFamily="34" charset="0"/>
                <a:cs typeface="Arial" panose="020B0604020202020204" pitchFamily="34" charset="0"/>
              </a:rPr>
              <a:t>trắng</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như</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cước</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luôn</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vểnh</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lên</a:t>
            </a:r>
            <a:r>
              <a:rPr lang="en-US" altLang="vi-VN" dirty="0">
                <a:solidFill>
                  <a:srgbClr val="003300"/>
                </a:solidFill>
                <a:latin typeface="Arial" panose="020B0604020202020204" pitchFamily="34" charset="0"/>
                <a:cs typeface="Arial" panose="020B0604020202020204" pitchFamily="34" charset="0"/>
              </a:rPr>
              <a:t> </a:t>
            </a:r>
          </a:p>
        </p:txBody>
      </p:sp>
      <p:sp>
        <p:nvSpPr>
          <p:cNvPr id="25" name="Rectangle 24"/>
          <p:cNvSpPr/>
          <p:nvPr/>
        </p:nvSpPr>
        <p:spPr>
          <a:xfrm>
            <a:off x="451799" y="4628252"/>
            <a:ext cx="5052934" cy="646331"/>
          </a:xfrm>
          <a:prstGeom prst="rect">
            <a:avLst/>
          </a:prstGeom>
          <a:solidFill>
            <a:schemeClr val="bg2"/>
          </a:solidFill>
          <a:ln>
            <a:solidFill>
              <a:schemeClr val="tx1"/>
            </a:solidFill>
            <a:prstDash val="dash"/>
          </a:ln>
        </p:spPr>
        <p:txBody>
          <a:bodyPr wrap="square">
            <a:spAutoFit/>
          </a:bodyPr>
          <a:lstStyle/>
          <a:p>
            <a:pPr lvl="0" fontAlgn="base">
              <a:spcBef>
                <a:spcPct val="0"/>
              </a:spcBef>
              <a:spcAft>
                <a:spcPct val="0"/>
              </a:spcAft>
              <a:defRPr/>
            </a:pPr>
            <a:r>
              <a:rPr lang="en-US" altLang="vi-VN" b="1" dirty="0" err="1">
                <a:solidFill>
                  <a:srgbClr val="C00000"/>
                </a:solidFill>
                <a:latin typeface="Arial" panose="020B0604020202020204" pitchFamily="34" charset="0"/>
                <a:cs typeface="Arial" panose="020B0604020202020204" pitchFamily="34" charset="0"/>
              </a:rPr>
              <a:t>Bốn</a:t>
            </a:r>
            <a:r>
              <a:rPr lang="en-US" altLang="vi-VN" b="1" dirty="0">
                <a:solidFill>
                  <a:srgbClr val="C00000"/>
                </a:solidFill>
                <a:latin typeface="Arial" panose="020B0604020202020204" pitchFamily="34" charset="0"/>
                <a:cs typeface="Arial" panose="020B0604020202020204" pitchFamily="34" charset="0"/>
              </a:rPr>
              <a:t> </a:t>
            </a:r>
            <a:r>
              <a:rPr lang="en-US" altLang="vi-VN" b="1" dirty="0" err="1">
                <a:solidFill>
                  <a:srgbClr val="C00000"/>
                </a:solidFill>
                <a:latin typeface="Arial" panose="020B0604020202020204" pitchFamily="34" charset="0"/>
                <a:cs typeface="Arial" panose="020B0604020202020204" pitchFamily="34" charset="0"/>
              </a:rPr>
              <a:t>chân</a:t>
            </a:r>
            <a:r>
              <a:rPr lang="en-US" altLang="vi-VN" b="1" dirty="0">
                <a:solidFill>
                  <a:srgbClr val="C00000"/>
                </a:solidFill>
                <a:latin typeface="Arial" panose="020B0604020202020204" pitchFamily="34" charset="0"/>
                <a:cs typeface="Arial" panose="020B0604020202020204" pitchFamily="34" charset="0"/>
              </a:rPr>
              <a:t>: </a:t>
            </a:r>
            <a:r>
              <a:rPr lang="en-US" altLang="vi-VN" dirty="0">
                <a:solidFill>
                  <a:srgbClr val="003300"/>
                </a:solidFill>
                <a:latin typeface="Arial" panose="020B0604020202020204" pitchFamily="34" charset="0"/>
                <a:cs typeface="Arial" panose="020B0604020202020204" pitchFamily="34" charset="0"/>
              </a:rPr>
              <a:t>thon </a:t>
            </a:r>
            <a:r>
              <a:rPr lang="en-US" altLang="vi-VN" dirty="0" err="1">
                <a:solidFill>
                  <a:srgbClr val="003300"/>
                </a:solidFill>
                <a:latin typeface="Arial" panose="020B0604020202020204" pitchFamily="34" charset="0"/>
                <a:cs typeface="Arial" panose="020B0604020202020204" pitchFamily="34" charset="0"/>
              </a:rPr>
              <a:t>nhỏ</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bước</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đi</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nhanh</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nhẹn</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với</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chiếc</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móng</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sắc</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nhọn</a:t>
            </a:r>
            <a:endParaRPr lang="en-US" altLang="vi-VN" dirty="0">
              <a:solidFill>
                <a:srgbClr val="003300"/>
              </a:solidFill>
              <a:latin typeface="Arial" panose="020B0604020202020204" pitchFamily="34" charset="0"/>
              <a:cs typeface="Arial" panose="020B0604020202020204" pitchFamily="34" charset="0"/>
            </a:endParaRPr>
          </a:p>
        </p:txBody>
      </p:sp>
      <p:sp>
        <p:nvSpPr>
          <p:cNvPr id="26" name="Rectangle 25"/>
          <p:cNvSpPr/>
          <p:nvPr/>
        </p:nvSpPr>
        <p:spPr>
          <a:xfrm>
            <a:off x="442165" y="5376448"/>
            <a:ext cx="5052934" cy="646331"/>
          </a:xfrm>
          <a:prstGeom prst="rect">
            <a:avLst/>
          </a:prstGeom>
          <a:solidFill>
            <a:schemeClr val="bg2"/>
          </a:solidFill>
          <a:ln>
            <a:solidFill>
              <a:schemeClr val="tx1"/>
            </a:solidFill>
            <a:prstDash val="dash"/>
          </a:ln>
        </p:spPr>
        <p:txBody>
          <a:bodyPr wrap="square">
            <a:spAutoFit/>
          </a:bodyPr>
          <a:lstStyle/>
          <a:p>
            <a:pPr lvl="0" fontAlgn="base">
              <a:spcBef>
                <a:spcPct val="0"/>
              </a:spcBef>
              <a:spcAft>
                <a:spcPct val="0"/>
              </a:spcAft>
              <a:defRPr/>
            </a:pPr>
            <a:r>
              <a:rPr lang="en-US" altLang="vi-VN" b="1" dirty="0" err="1">
                <a:solidFill>
                  <a:srgbClr val="C00000"/>
                </a:solidFill>
                <a:latin typeface="Arial" panose="020B0604020202020204" pitchFamily="34" charset="0"/>
                <a:cs typeface="Arial" panose="020B0604020202020204" pitchFamily="34" charset="0"/>
              </a:rPr>
              <a:t>Cái</a:t>
            </a:r>
            <a:r>
              <a:rPr lang="en-US" altLang="vi-VN" b="1" dirty="0">
                <a:solidFill>
                  <a:srgbClr val="C00000"/>
                </a:solidFill>
                <a:latin typeface="Arial" panose="020B0604020202020204" pitchFamily="34" charset="0"/>
                <a:cs typeface="Arial" panose="020B0604020202020204" pitchFamily="34" charset="0"/>
              </a:rPr>
              <a:t> </a:t>
            </a:r>
            <a:r>
              <a:rPr lang="en-US" altLang="vi-VN" b="1" dirty="0" err="1">
                <a:solidFill>
                  <a:srgbClr val="C00000"/>
                </a:solidFill>
                <a:latin typeface="Arial" panose="020B0604020202020204" pitchFamily="34" charset="0"/>
                <a:cs typeface="Arial" panose="020B0604020202020204" pitchFamily="34" charset="0"/>
              </a:rPr>
              <a:t>đuôi</a:t>
            </a:r>
            <a:r>
              <a:rPr lang="en-US" altLang="vi-VN" b="1" dirty="0">
                <a:solidFill>
                  <a:srgbClr val="C000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dài</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thướt</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tha</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mượt</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mà</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luôn</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ngoe</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nguổi</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như</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những</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cô</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nàng</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đỏng</a:t>
            </a:r>
            <a:r>
              <a:rPr lang="en-US" altLang="vi-VN" dirty="0">
                <a:solidFill>
                  <a:srgbClr val="003300"/>
                </a:solidFill>
                <a:latin typeface="Arial" panose="020B0604020202020204" pitchFamily="34" charset="0"/>
                <a:cs typeface="Arial" panose="020B0604020202020204" pitchFamily="34" charset="0"/>
              </a:rPr>
              <a:t> </a:t>
            </a:r>
            <a:r>
              <a:rPr lang="en-US" altLang="vi-VN" dirty="0" err="1">
                <a:solidFill>
                  <a:srgbClr val="003300"/>
                </a:solidFill>
                <a:latin typeface="Arial" panose="020B0604020202020204" pitchFamily="34" charset="0"/>
                <a:cs typeface="Arial" panose="020B0604020202020204" pitchFamily="34" charset="0"/>
              </a:rPr>
              <a:t>đảnh</a:t>
            </a:r>
            <a:r>
              <a:rPr lang="en-US" altLang="vi-VN" dirty="0">
                <a:solidFill>
                  <a:srgbClr val="003300"/>
                </a:solidFill>
                <a:latin typeface="Arial" panose="020B0604020202020204" pitchFamily="34" charset="0"/>
                <a:cs typeface="Arial" panose="020B0604020202020204" pitchFamily="34" charset="0"/>
              </a:rPr>
              <a:t>.</a:t>
            </a:r>
          </a:p>
        </p:txBody>
      </p:sp>
      <p:sp>
        <p:nvSpPr>
          <p:cNvPr id="28" name="Rectangle 27"/>
          <p:cNvSpPr/>
          <p:nvPr/>
        </p:nvSpPr>
        <p:spPr>
          <a:xfrm>
            <a:off x="6916789" y="1663650"/>
            <a:ext cx="4990942" cy="769441"/>
          </a:xfrm>
          <a:prstGeom prst="rect">
            <a:avLst/>
          </a:prstGeom>
          <a:solidFill>
            <a:schemeClr val="accent4">
              <a:lumMod val="20000"/>
              <a:lumOff val="80000"/>
            </a:schemeClr>
          </a:solidFill>
          <a:ln>
            <a:solidFill>
              <a:schemeClr val="tx1"/>
            </a:solidFill>
            <a:prstDash val="dash"/>
          </a:ln>
        </p:spPr>
        <p:txBody>
          <a:bodyPr wrap="square">
            <a:spAutoFit/>
          </a:bodyPr>
          <a:lstStyle/>
          <a:p>
            <a:pPr lvl="0" fontAlgn="base">
              <a:spcBef>
                <a:spcPct val="0"/>
              </a:spcBef>
              <a:spcAft>
                <a:spcPct val="0"/>
              </a:spcAft>
              <a:defRPr/>
            </a:pPr>
            <a:r>
              <a:rPr lang="en-US" altLang="vi-VN" sz="2200" dirty="0">
                <a:solidFill>
                  <a:schemeClr val="tx1">
                    <a:lumMod val="95000"/>
                    <a:lumOff val="5000"/>
                  </a:schemeClr>
                </a:solidFill>
                <a:latin typeface="Arial" panose="020B0604020202020204" pitchFamily="34" charset="0"/>
                <a:cs typeface="Arial" panose="020B0604020202020204" pitchFamily="34" charset="0"/>
              </a:rPr>
              <a:t>Ban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ngày</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mèo</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rất</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thảnh</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thơi</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vui</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chơi</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nô</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đùa</a:t>
            </a:r>
            <a:endParaRPr lang="en-US" altLang="vi-VN" sz="22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29" name="Rectangle 28"/>
          <p:cNvSpPr/>
          <p:nvPr/>
        </p:nvSpPr>
        <p:spPr>
          <a:xfrm>
            <a:off x="6912707" y="2653697"/>
            <a:ext cx="4990942" cy="430887"/>
          </a:xfrm>
          <a:prstGeom prst="rect">
            <a:avLst/>
          </a:prstGeom>
          <a:solidFill>
            <a:schemeClr val="accent4">
              <a:lumMod val="20000"/>
              <a:lumOff val="80000"/>
            </a:schemeClr>
          </a:solidFill>
          <a:ln>
            <a:solidFill>
              <a:schemeClr val="tx1"/>
            </a:solidFill>
            <a:prstDash val="dash"/>
          </a:ln>
        </p:spPr>
        <p:txBody>
          <a:bodyPr wrap="square">
            <a:spAutoFit/>
          </a:bodyPr>
          <a:lstStyle/>
          <a:p>
            <a:pPr lvl="0" fontAlgn="base">
              <a:spcBef>
                <a:spcPct val="0"/>
              </a:spcBef>
              <a:spcAft>
                <a:spcPct val="0"/>
              </a:spcAft>
              <a:defRPr/>
            </a:pP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Khi</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ăn</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rất</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từ</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tốn</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và</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gọn</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gàng</a:t>
            </a:r>
            <a:endParaRPr lang="en-US" altLang="vi-VN" sz="2200" dirty="0">
              <a:solidFill>
                <a:schemeClr val="tx1">
                  <a:lumMod val="95000"/>
                  <a:lumOff val="5000"/>
                </a:schemeClr>
              </a:solidFill>
              <a:latin typeface="Arial" panose="020B0604020202020204" pitchFamily="34" charset="0"/>
              <a:cs typeface="Arial" panose="020B0604020202020204" pitchFamily="34" charset="0"/>
            </a:endParaRPr>
          </a:p>
        </p:txBody>
      </p:sp>
      <p:sp>
        <p:nvSpPr>
          <p:cNvPr id="30" name="Rectangle 29"/>
          <p:cNvSpPr/>
          <p:nvPr/>
        </p:nvSpPr>
        <p:spPr>
          <a:xfrm>
            <a:off x="6912707" y="3310351"/>
            <a:ext cx="4990942" cy="1107996"/>
          </a:xfrm>
          <a:prstGeom prst="rect">
            <a:avLst/>
          </a:prstGeom>
          <a:solidFill>
            <a:schemeClr val="accent4">
              <a:lumMod val="20000"/>
              <a:lumOff val="80000"/>
            </a:schemeClr>
          </a:solidFill>
          <a:ln>
            <a:solidFill>
              <a:schemeClr val="tx1"/>
            </a:solidFill>
            <a:prstDash val="dash"/>
          </a:ln>
        </p:spPr>
        <p:txBody>
          <a:bodyPr wrap="square">
            <a:spAutoFit/>
          </a:bodyPr>
          <a:lstStyle/>
          <a:p>
            <a:pPr lvl="0" fontAlgn="base">
              <a:spcBef>
                <a:spcPct val="0"/>
              </a:spcBef>
              <a:spcAft>
                <a:spcPct val="0"/>
              </a:spcAft>
              <a:defRPr/>
            </a:pP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Khi</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bắt</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chuột</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toàn</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thân</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im</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phắc</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đôi</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mắt</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mở</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to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chăm</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chú</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nhìn</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về</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phía</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trước</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rồi</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bất</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chợt</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lao</a:t>
            </a:r>
            <a:r>
              <a:rPr lang="en-US" altLang="vi-VN" sz="2200" dirty="0">
                <a:solidFill>
                  <a:schemeClr val="tx1">
                    <a:lumMod val="95000"/>
                    <a:lumOff val="5000"/>
                  </a:schemeClr>
                </a:solidFill>
                <a:latin typeface="Arial" panose="020B0604020202020204" pitchFamily="34" charset="0"/>
                <a:cs typeface="Arial" panose="020B0604020202020204" pitchFamily="34" charset="0"/>
              </a:rPr>
              <a:t> </a:t>
            </a:r>
            <a:r>
              <a:rPr lang="en-US" altLang="vi-VN" sz="2200" dirty="0" err="1">
                <a:solidFill>
                  <a:schemeClr val="tx1">
                    <a:lumMod val="95000"/>
                    <a:lumOff val="5000"/>
                  </a:schemeClr>
                </a:solidFill>
                <a:latin typeface="Arial" panose="020B0604020202020204" pitchFamily="34" charset="0"/>
                <a:cs typeface="Arial" panose="020B0604020202020204" pitchFamily="34" charset="0"/>
              </a:rPr>
              <a:t>nhanh</a:t>
            </a:r>
            <a:r>
              <a:rPr lang="en-US" altLang="vi-VN" sz="2200" dirty="0">
                <a:solidFill>
                  <a:schemeClr val="tx1">
                    <a:lumMod val="95000"/>
                    <a:lumOff val="5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604454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par>
                                <p:cTn id="22" presetID="16" presetClass="entr" presetSubtype="21"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par>
                                <p:cTn id="25" presetID="16" presetClass="entr" presetSubtype="21"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par>
                                <p:cTn id="28" presetID="16" presetClass="entr" presetSubtype="21"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arn(inVertical)">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1000" fill="hold"/>
                                        <p:tgtEl>
                                          <p:spTgt spid="11"/>
                                        </p:tgtEl>
                                        <p:attrNameLst>
                                          <p:attrName>ppt_w</p:attrName>
                                        </p:attrNameLst>
                                      </p:cBhvr>
                                      <p:tavLst>
                                        <p:tav tm="0">
                                          <p:val>
                                            <p:strVal val="#ppt_w+.3"/>
                                          </p:val>
                                        </p:tav>
                                        <p:tav tm="100000">
                                          <p:val>
                                            <p:strVal val="#ppt_w"/>
                                          </p:val>
                                        </p:tav>
                                      </p:tavLst>
                                    </p:anim>
                                    <p:anim calcmode="lin" valueType="num">
                                      <p:cBhvr>
                                        <p:cTn id="36" dur="1000" fill="hold"/>
                                        <p:tgtEl>
                                          <p:spTgt spid="11"/>
                                        </p:tgtEl>
                                        <p:attrNameLst>
                                          <p:attrName>ppt_h</p:attrName>
                                        </p:attrNameLst>
                                      </p:cBhvr>
                                      <p:tavLst>
                                        <p:tav tm="0">
                                          <p:val>
                                            <p:strVal val="#ppt_h"/>
                                          </p:val>
                                        </p:tav>
                                        <p:tav tm="100000">
                                          <p:val>
                                            <p:strVal val="#ppt_h"/>
                                          </p:val>
                                        </p:tav>
                                      </p:tavLst>
                                    </p:anim>
                                    <p:animEffect transition="in" filter="fade">
                                      <p:cBhvr>
                                        <p:cTn id="37" dur="1000"/>
                                        <p:tgtEl>
                                          <p:spTgt spid="11"/>
                                        </p:tgtEl>
                                      </p:cBhvr>
                                    </p:animEffect>
                                  </p:childTnLst>
                                </p:cTn>
                              </p:par>
                              <p:par>
                                <p:cTn id="38" presetID="50" presetClass="entr" presetSubtype="0" decel="100000" fill="hold" nodeType="withEffect">
                                  <p:stCondLst>
                                    <p:cond delay="0"/>
                                  </p:stCondLst>
                                  <p:childTnLst>
                                    <p:set>
                                      <p:cBhvr>
                                        <p:cTn id="39" dur="1" fill="hold">
                                          <p:stCondLst>
                                            <p:cond delay="0"/>
                                          </p:stCondLst>
                                        </p:cTn>
                                        <p:tgtEl>
                                          <p:spTgt spid="3076"/>
                                        </p:tgtEl>
                                        <p:attrNameLst>
                                          <p:attrName>style.visibility</p:attrName>
                                        </p:attrNameLst>
                                      </p:cBhvr>
                                      <p:to>
                                        <p:strVal val="visible"/>
                                      </p:to>
                                    </p:set>
                                    <p:anim calcmode="lin" valueType="num">
                                      <p:cBhvr>
                                        <p:cTn id="40" dur="1000" fill="hold"/>
                                        <p:tgtEl>
                                          <p:spTgt spid="3076"/>
                                        </p:tgtEl>
                                        <p:attrNameLst>
                                          <p:attrName>ppt_w</p:attrName>
                                        </p:attrNameLst>
                                      </p:cBhvr>
                                      <p:tavLst>
                                        <p:tav tm="0">
                                          <p:val>
                                            <p:strVal val="#ppt_w+.3"/>
                                          </p:val>
                                        </p:tav>
                                        <p:tav tm="100000">
                                          <p:val>
                                            <p:strVal val="#ppt_w"/>
                                          </p:val>
                                        </p:tav>
                                      </p:tavLst>
                                    </p:anim>
                                    <p:anim calcmode="lin" valueType="num">
                                      <p:cBhvr>
                                        <p:cTn id="41" dur="1000" fill="hold"/>
                                        <p:tgtEl>
                                          <p:spTgt spid="3076"/>
                                        </p:tgtEl>
                                        <p:attrNameLst>
                                          <p:attrName>ppt_h</p:attrName>
                                        </p:attrNameLst>
                                      </p:cBhvr>
                                      <p:tavLst>
                                        <p:tav tm="0">
                                          <p:val>
                                            <p:strVal val="#ppt_h"/>
                                          </p:val>
                                        </p:tav>
                                        <p:tav tm="100000">
                                          <p:val>
                                            <p:strVal val="#ppt_h"/>
                                          </p:val>
                                        </p:tav>
                                      </p:tavLst>
                                    </p:anim>
                                    <p:animEffect transition="in" filter="fade">
                                      <p:cBhvr>
                                        <p:cTn id="42" dur="1000"/>
                                        <p:tgtEl>
                                          <p:spTgt spid="3076"/>
                                        </p:tgtEl>
                                      </p:cBhvr>
                                    </p:animEffect>
                                  </p:childTnLst>
                                </p:cTn>
                              </p:par>
                              <p:par>
                                <p:cTn id="43" presetID="50" presetClass="entr" presetSubtype="0" decel="100000" fill="hold" nodeType="withEffect">
                                  <p:stCondLst>
                                    <p:cond delay="0"/>
                                  </p:stCondLst>
                                  <p:childTnLst>
                                    <p:set>
                                      <p:cBhvr>
                                        <p:cTn id="44" dur="1" fill="hold">
                                          <p:stCondLst>
                                            <p:cond delay="0"/>
                                          </p:stCondLst>
                                        </p:cTn>
                                        <p:tgtEl>
                                          <p:spTgt spid="3074"/>
                                        </p:tgtEl>
                                        <p:attrNameLst>
                                          <p:attrName>style.visibility</p:attrName>
                                        </p:attrNameLst>
                                      </p:cBhvr>
                                      <p:to>
                                        <p:strVal val="visible"/>
                                      </p:to>
                                    </p:set>
                                    <p:anim calcmode="lin" valueType="num">
                                      <p:cBhvr>
                                        <p:cTn id="45" dur="1000" fill="hold"/>
                                        <p:tgtEl>
                                          <p:spTgt spid="3074"/>
                                        </p:tgtEl>
                                        <p:attrNameLst>
                                          <p:attrName>ppt_w</p:attrName>
                                        </p:attrNameLst>
                                      </p:cBhvr>
                                      <p:tavLst>
                                        <p:tav tm="0">
                                          <p:val>
                                            <p:strVal val="#ppt_w+.3"/>
                                          </p:val>
                                        </p:tav>
                                        <p:tav tm="100000">
                                          <p:val>
                                            <p:strVal val="#ppt_w"/>
                                          </p:val>
                                        </p:tav>
                                      </p:tavLst>
                                    </p:anim>
                                    <p:anim calcmode="lin" valueType="num">
                                      <p:cBhvr>
                                        <p:cTn id="46" dur="1000" fill="hold"/>
                                        <p:tgtEl>
                                          <p:spTgt spid="3074"/>
                                        </p:tgtEl>
                                        <p:attrNameLst>
                                          <p:attrName>ppt_h</p:attrName>
                                        </p:attrNameLst>
                                      </p:cBhvr>
                                      <p:tavLst>
                                        <p:tav tm="0">
                                          <p:val>
                                            <p:strVal val="#ppt_h"/>
                                          </p:val>
                                        </p:tav>
                                        <p:tav tm="100000">
                                          <p:val>
                                            <p:strVal val="#ppt_h"/>
                                          </p:val>
                                        </p:tav>
                                      </p:tavLst>
                                    </p:anim>
                                    <p:animEffect transition="in" filter="fade">
                                      <p:cBhvr>
                                        <p:cTn id="47" dur="1000"/>
                                        <p:tgtEl>
                                          <p:spTgt spid="307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3076"/>
                                        </p:tgtEl>
                                      </p:cBhvr>
                                    </p:animEffect>
                                    <p:set>
                                      <p:cBhvr>
                                        <p:cTn id="52" dur="1" fill="hold">
                                          <p:stCondLst>
                                            <p:cond delay="499"/>
                                          </p:stCondLst>
                                        </p:cTn>
                                        <p:tgtEl>
                                          <p:spTgt spid="307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50" presetClass="entr" presetSubtype="0" decel="10000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p:cTn id="57" dur="1000" fill="hold"/>
                                        <p:tgtEl>
                                          <p:spTgt spid="20"/>
                                        </p:tgtEl>
                                        <p:attrNameLst>
                                          <p:attrName>ppt_w</p:attrName>
                                        </p:attrNameLst>
                                      </p:cBhvr>
                                      <p:tavLst>
                                        <p:tav tm="0">
                                          <p:val>
                                            <p:strVal val="#ppt_w+.3"/>
                                          </p:val>
                                        </p:tav>
                                        <p:tav tm="100000">
                                          <p:val>
                                            <p:strVal val="#ppt_w"/>
                                          </p:val>
                                        </p:tav>
                                      </p:tavLst>
                                    </p:anim>
                                    <p:anim calcmode="lin" valueType="num">
                                      <p:cBhvr>
                                        <p:cTn id="58" dur="1000" fill="hold"/>
                                        <p:tgtEl>
                                          <p:spTgt spid="20"/>
                                        </p:tgtEl>
                                        <p:attrNameLst>
                                          <p:attrName>ppt_h</p:attrName>
                                        </p:attrNameLst>
                                      </p:cBhvr>
                                      <p:tavLst>
                                        <p:tav tm="0">
                                          <p:val>
                                            <p:strVal val="#ppt_h"/>
                                          </p:val>
                                        </p:tav>
                                        <p:tav tm="100000">
                                          <p:val>
                                            <p:strVal val="#ppt_h"/>
                                          </p:val>
                                        </p:tav>
                                      </p:tavLst>
                                    </p:anim>
                                    <p:animEffect transition="in" filter="fade">
                                      <p:cBhvr>
                                        <p:cTn id="59" dur="10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50" presetClass="entr" presetSubtype="0" decel="100000" fill="hold" grpId="0" nodeType="clickEffect">
                                  <p:stCondLst>
                                    <p:cond delay="0"/>
                                  </p:stCondLst>
                                  <p:childTnLst>
                                    <p:set>
                                      <p:cBhvr>
                                        <p:cTn id="63" dur="1" fill="hold">
                                          <p:stCondLst>
                                            <p:cond delay="0"/>
                                          </p:stCondLst>
                                        </p:cTn>
                                        <p:tgtEl>
                                          <p:spTgt spid="21"/>
                                        </p:tgtEl>
                                        <p:attrNameLst>
                                          <p:attrName>style.visibility</p:attrName>
                                        </p:attrNameLst>
                                      </p:cBhvr>
                                      <p:to>
                                        <p:strVal val="visible"/>
                                      </p:to>
                                    </p:set>
                                    <p:anim calcmode="lin" valueType="num">
                                      <p:cBhvr>
                                        <p:cTn id="64" dur="1000" fill="hold"/>
                                        <p:tgtEl>
                                          <p:spTgt spid="21"/>
                                        </p:tgtEl>
                                        <p:attrNameLst>
                                          <p:attrName>ppt_w</p:attrName>
                                        </p:attrNameLst>
                                      </p:cBhvr>
                                      <p:tavLst>
                                        <p:tav tm="0">
                                          <p:val>
                                            <p:strVal val="#ppt_w+.3"/>
                                          </p:val>
                                        </p:tav>
                                        <p:tav tm="100000">
                                          <p:val>
                                            <p:strVal val="#ppt_w"/>
                                          </p:val>
                                        </p:tav>
                                      </p:tavLst>
                                    </p:anim>
                                    <p:anim calcmode="lin" valueType="num">
                                      <p:cBhvr>
                                        <p:cTn id="65" dur="1000" fill="hold"/>
                                        <p:tgtEl>
                                          <p:spTgt spid="21"/>
                                        </p:tgtEl>
                                        <p:attrNameLst>
                                          <p:attrName>ppt_h</p:attrName>
                                        </p:attrNameLst>
                                      </p:cBhvr>
                                      <p:tavLst>
                                        <p:tav tm="0">
                                          <p:val>
                                            <p:strVal val="#ppt_h"/>
                                          </p:val>
                                        </p:tav>
                                        <p:tav tm="100000">
                                          <p:val>
                                            <p:strVal val="#ppt_h"/>
                                          </p:val>
                                        </p:tav>
                                      </p:tavLst>
                                    </p:anim>
                                    <p:animEffect transition="in" filter="fade">
                                      <p:cBhvr>
                                        <p:cTn id="66" dur="10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50" presetClass="entr" presetSubtype="0" decel="100000"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 calcmode="lin" valueType="num">
                                      <p:cBhvr>
                                        <p:cTn id="71" dur="1000" fill="hold"/>
                                        <p:tgtEl>
                                          <p:spTgt spid="22"/>
                                        </p:tgtEl>
                                        <p:attrNameLst>
                                          <p:attrName>ppt_w</p:attrName>
                                        </p:attrNameLst>
                                      </p:cBhvr>
                                      <p:tavLst>
                                        <p:tav tm="0">
                                          <p:val>
                                            <p:strVal val="#ppt_w+.3"/>
                                          </p:val>
                                        </p:tav>
                                        <p:tav tm="100000">
                                          <p:val>
                                            <p:strVal val="#ppt_w"/>
                                          </p:val>
                                        </p:tav>
                                      </p:tavLst>
                                    </p:anim>
                                    <p:anim calcmode="lin" valueType="num">
                                      <p:cBhvr>
                                        <p:cTn id="72" dur="1000" fill="hold"/>
                                        <p:tgtEl>
                                          <p:spTgt spid="22"/>
                                        </p:tgtEl>
                                        <p:attrNameLst>
                                          <p:attrName>ppt_h</p:attrName>
                                        </p:attrNameLst>
                                      </p:cBhvr>
                                      <p:tavLst>
                                        <p:tav tm="0">
                                          <p:val>
                                            <p:strVal val="#ppt_h"/>
                                          </p:val>
                                        </p:tav>
                                        <p:tav tm="100000">
                                          <p:val>
                                            <p:strVal val="#ppt_h"/>
                                          </p:val>
                                        </p:tav>
                                      </p:tavLst>
                                    </p:anim>
                                    <p:animEffect transition="in" filter="fade">
                                      <p:cBhvr>
                                        <p:cTn id="73" dur="1000"/>
                                        <p:tgtEl>
                                          <p:spTgt spid="22"/>
                                        </p:tgtEl>
                                      </p:cBhvr>
                                    </p:animEffect>
                                  </p:childTnLst>
                                </p:cTn>
                              </p:par>
                            </p:childTnLst>
                          </p:cTn>
                        </p:par>
                      </p:childTnLst>
                    </p:cTn>
                  </p:par>
                  <p:par>
                    <p:cTn id="74" fill="hold">
                      <p:stCondLst>
                        <p:cond delay="indefinite"/>
                      </p:stCondLst>
                      <p:childTnLst>
                        <p:par>
                          <p:cTn id="75" fill="hold">
                            <p:stCondLst>
                              <p:cond delay="0"/>
                            </p:stCondLst>
                            <p:childTnLst>
                              <p:par>
                                <p:cTn id="76" presetID="50" presetClass="entr" presetSubtype="0" decel="100000" fill="hold" grpId="0" nodeType="clickEffect">
                                  <p:stCondLst>
                                    <p:cond delay="0"/>
                                  </p:stCondLst>
                                  <p:childTnLst>
                                    <p:set>
                                      <p:cBhvr>
                                        <p:cTn id="77" dur="1" fill="hold">
                                          <p:stCondLst>
                                            <p:cond delay="0"/>
                                          </p:stCondLst>
                                        </p:cTn>
                                        <p:tgtEl>
                                          <p:spTgt spid="23"/>
                                        </p:tgtEl>
                                        <p:attrNameLst>
                                          <p:attrName>style.visibility</p:attrName>
                                        </p:attrNameLst>
                                      </p:cBhvr>
                                      <p:to>
                                        <p:strVal val="visible"/>
                                      </p:to>
                                    </p:set>
                                    <p:anim calcmode="lin" valueType="num">
                                      <p:cBhvr>
                                        <p:cTn id="78" dur="1000" fill="hold"/>
                                        <p:tgtEl>
                                          <p:spTgt spid="23"/>
                                        </p:tgtEl>
                                        <p:attrNameLst>
                                          <p:attrName>ppt_w</p:attrName>
                                        </p:attrNameLst>
                                      </p:cBhvr>
                                      <p:tavLst>
                                        <p:tav tm="0">
                                          <p:val>
                                            <p:strVal val="#ppt_w+.3"/>
                                          </p:val>
                                        </p:tav>
                                        <p:tav tm="100000">
                                          <p:val>
                                            <p:strVal val="#ppt_w"/>
                                          </p:val>
                                        </p:tav>
                                      </p:tavLst>
                                    </p:anim>
                                    <p:anim calcmode="lin" valueType="num">
                                      <p:cBhvr>
                                        <p:cTn id="79" dur="1000" fill="hold"/>
                                        <p:tgtEl>
                                          <p:spTgt spid="23"/>
                                        </p:tgtEl>
                                        <p:attrNameLst>
                                          <p:attrName>ppt_h</p:attrName>
                                        </p:attrNameLst>
                                      </p:cBhvr>
                                      <p:tavLst>
                                        <p:tav tm="0">
                                          <p:val>
                                            <p:strVal val="#ppt_h"/>
                                          </p:val>
                                        </p:tav>
                                        <p:tav tm="100000">
                                          <p:val>
                                            <p:strVal val="#ppt_h"/>
                                          </p:val>
                                        </p:tav>
                                      </p:tavLst>
                                    </p:anim>
                                    <p:animEffect transition="in" filter="fade">
                                      <p:cBhvr>
                                        <p:cTn id="80" dur="1000"/>
                                        <p:tgtEl>
                                          <p:spTgt spid="23"/>
                                        </p:tgtEl>
                                      </p:cBhvr>
                                    </p:animEffect>
                                  </p:childTnLst>
                                </p:cTn>
                              </p:par>
                            </p:childTnLst>
                          </p:cTn>
                        </p:par>
                      </p:childTnLst>
                    </p:cTn>
                  </p:par>
                  <p:par>
                    <p:cTn id="81" fill="hold">
                      <p:stCondLst>
                        <p:cond delay="indefinite"/>
                      </p:stCondLst>
                      <p:childTnLst>
                        <p:par>
                          <p:cTn id="82" fill="hold">
                            <p:stCondLst>
                              <p:cond delay="0"/>
                            </p:stCondLst>
                            <p:childTnLst>
                              <p:par>
                                <p:cTn id="83" presetID="50" presetClass="entr" presetSubtype="0" decel="100000" fill="hold" grpId="0" nodeType="clickEffect">
                                  <p:stCondLst>
                                    <p:cond delay="0"/>
                                  </p:stCondLst>
                                  <p:childTnLst>
                                    <p:set>
                                      <p:cBhvr>
                                        <p:cTn id="84" dur="1" fill="hold">
                                          <p:stCondLst>
                                            <p:cond delay="0"/>
                                          </p:stCondLst>
                                        </p:cTn>
                                        <p:tgtEl>
                                          <p:spTgt spid="24"/>
                                        </p:tgtEl>
                                        <p:attrNameLst>
                                          <p:attrName>style.visibility</p:attrName>
                                        </p:attrNameLst>
                                      </p:cBhvr>
                                      <p:to>
                                        <p:strVal val="visible"/>
                                      </p:to>
                                    </p:set>
                                    <p:anim calcmode="lin" valueType="num">
                                      <p:cBhvr>
                                        <p:cTn id="85" dur="1000" fill="hold"/>
                                        <p:tgtEl>
                                          <p:spTgt spid="24"/>
                                        </p:tgtEl>
                                        <p:attrNameLst>
                                          <p:attrName>ppt_w</p:attrName>
                                        </p:attrNameLst>
                                      </p:cBhvr>
                                      <p:tavLst>
                                        <p:tav tm="0">
                                          <p:val>
                                            <p:strVal val="#ppt_w+.3"/>
                                          </p:val>
                                        </p:tav>
                                        <p:tav tm="100000">
                                          <p:val>
                                            <p:strVal val="#ppt_w"/>
                                          </p:val>
                                        </p:tav>
                                      </p:tavLst>
                                    </p:anim>
                                    <p:anim calcmode="lin" valueType="num">
                                      <p:cBhvr>
                                        <p:cTn id="86" dur="1000" fill="hold"/>
                                        <p:tgtEl>
                                          <p:spTgt spid="24"/>
                                        </p:tgtEl>
                                        <p:attrNameLst>
                                          <p:attrName>ppt_h</p:attrName>
                                        </p:attrNameLst>
                                      </p:cBhvr>
                                      <p:tavLst>
                                        <p:tav tm="0">
                                          <p:val>
                                            <p:strVal val="#ppt_h"/>
                                          </p:val>
                                        </p:tav>
                                        <p:tav tm="100000">
                                          <p:val>
                                            <p:strVal val="#ppt_h"/>
                                          </p:val>
                                        </p:tav>
                                      </p:tavLst>
                                    </p:anim>
                                    <p:animEffect transition="in" filter="fade">
                                      <p:cBhvr>
                                        <p:cTn id="87" dur="100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50" presetClass="entr" presetSubtype="0" decel="100000" fill="hold" grpId="0" nodeType="clickEffect">
                                  <p:stCondLst>
                                    <p:cond delay="0"/>
                                  </p:stCondLst>
                                  <p:childTnLst>
                                    <p:set>
                                      <p:cBhvr>
                                        <p:cTn id="91" dur="1" fill="hold">
                                          <p:stCondLst>
                                            <p:cond delay="0"/>
                                          </p:stCondLst>
                                        </p:cTn>
                                        <p:tgtEl>
                                          <p:spTgt spid="25"/>
                                        </p:tgtEl>
                                        <p:attrNameLst>
                                          <p:attrName>style.visibility</p:attrName>
                                        </p:attrNameLst>
                                      </p:cBhvr>
                                      <p:to>
                                        <p:strVal val="visible"/>
                                      </p:to>
                                    </p:set>
                                    <p:anim calcmode="lin" valueType="num">
                                      <p:cBhvr>
                                        <p:cTn id="92" dur="1000" fill="hold"/>
                                        <p:tgtEl>
                                          <p:spTgt spid="25"/>
                                        </p:tgtEl>
                                        <p:attrNameLst>
                                          <p:attrName>ppt_w</p:attrName>
                                        </p:attrNameLst>
                                      </p:cBhvr>
                                      <p:tavLst>
                                        <p:tav tm="0">
                                          <p:val>
                                            <p:strVal val="#ppt_w+.3"/>
                                          </p:val>
                                        </p:tav>
                                        <p:tav tm="100000">
                                          <p:val>
                                            <p:strVal val="#ppt_w"/>
                                          </p:val>
                                        </p:tav>
                                      </p:tavLst>
                                    </p:anim>
                                    <p:anim calcmode="lin" valueType="num">
                                      <p:cBhvr>
                                        <p:cTn id="93" dur="1000" fill="hold"/>
                                        <p:tgtEl>
                                          <p:spTgt spid="25"/>
                                        </p:tgtEl>
                                        <p:attrNameLst>
                                          <p:attrName>ppt_h</p:attrName>
                                        </p:attrNameLst>
                                      </p:cBhvr>
                                      <p:tavLst>
                                        <p:tav tm="0">
                                          <p:val>
                                            <p:strVal val="#ppt_h"/>
                                          </p:val>
                                        </p:tav>
                                        <p:tav tm="100000">
                                          <p:val>
                                            <p:strVal val="#ppt_h"/>
                                          </p:val>
                                        </p:tav>
                                      </p:tavLst>
                                    </p:anim>
                                    <p:animEffect transition="in" filter="fade">
                                      <p:cBhvr>
                                        <p:cTn id="94" dur="1000"/>
                                        <p:tgtEl>
                                          <p:spTgt spid="25"/>
                                        </p:tgtEl>
                                      </p:cBhvr>
                                    </p:animEffect>
                                  </p:childTnLst>
                                </p:cTn>
                              </p:par>
                            </p:childTnLst>
                          </p:cTn>
                        </p:par>
                      </p:childTnLst>
                    </p:cTn>
                  </p:par>
                  <p:par>
                    <p:cTn id="95" fill="hold">
                      <p:stCondLst>
                        <p:cond delay="indefinite"/>
                      </p:stCondLst>
                      <p:childTnLst>
                        <p:par>
                          <p:cTn id="96" fill="hold">
                            <p:stCondLst>
                              <p:cond delay="0"/>
                            </p:stCondLst>
                            <p:childTnLst>
                              <p:par>
                                <p:cTn id="97" presetID="50" presetClass="entr" presetSubtype="0" decel="100000" fill="hold" grpId="0" nodeType="clickEffect">
                                  <p:stCondLst>
                                    <p:cond delay="0"/>
                                  </p:stCondLst>
                                  <p:childTnLst>
                                    <p:set>
                                      <p:cBhvr>
                                        <p:cTn id="98" dur="1" fill="hold">
                                          <p:stCondLst>
                                            <p:cond delay="0"/>
                                          </p:stCondLst>
                                        </p:cTn>
                                        <p:tgtEl>
                                          <p:spTgt spid="26"/>
                                        </p:tgtEl>
                                        <p:attrNameLst>
                                          <p:attrName>style.visibility</p:attrName>
                                        </p:attrNameLst>
                                      </p:cBhvr>
                                      <p:to>
                                        <p:strVal val="visible"/>
                                      </p:to>
                                    </p:set>
                                    <p:anim calcmode="lin" valueType="num">
                                      <p:cBhvr>
                                        <p:cTn id="99" dur="1000" fill="hold"/>
                                        <p:tgtEl>
                                          <p:spTgt spid="26"/>
                                        </p:tgtEl>
                                        <p:attrNameLst>
                                          <p:attrName>ppt_w</p:attrName>
                                        </p:attrNameLst>
                                      </p:cBhvr>
                                      <p:tavLst>
                                        <p:tav tm="0">
                                          <p:val>
                                            <p:strVal val="#ppt_w+.3"/>
                                          </p:val>
                                        </p:tav>
                                        <p:tav tm="100000">
                                          <p:val>
                                            <p:strVal val="#ppt_w"/>
                                          </p:val>
                                        </p:tav>
                                      </p:tavLst>
                                    </p:anim>
                                    <p:anim calcmode="lin" valueType="num">
                                      <p:cBhvr>
                                        <p:cTn id="100" dur="1000" fill="hold"/>
                                        <p:tgtEl>
                                          <p:spTgt spid="26"/>
                                        </p:tgtEl>
                                        <p:attrNameLst>
                                          <p:attrName>ppt_h</p:attrName>
                                        </p:attrNameLst>
                                      </p:cBhvr>
                                      <p:tavLst>
                                        <p:tav tm="0">
                                          <p:val>
                                            <p:strVal val="#ppt_h"/>
                                          </p:val>
                                        </p:tav>
                                        <p:tav tm="100000">
                                          <p:val>
                                            <p:strVal val="#ppt_h"/>
                                          </p:val>
                                        </p:tav>
                                      </p:tavLst>
                                    </p:anim>
                                    <p:animEffect transition="in" filter="fade">
                                      <p:cBhvr>
                                        <p:cTn id="101" dur="1000"/>
                                        <p:tgtEl>
                                          <p:spTgt spid="26"/>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nodeType="clickEffect">
                                  <p:stCondLst>
                                    <p:cond delay="0"/>
                                  </p:stCondLst>
                                  <p:childTnLst>
                                    <p:animEffect transition="out" filter="fade">
                                      <p:cBhvr>
                                        <p:cTn id="105" dur="500"/>
                                        <p:tgtEl>
                                          <p:spTgt spid="3074"/>
                                        </p:tgtEl>
                                      </p:cBhvr>
                                    </p:animEffect>
                                    <p:set>
                                      <p:cBhvr>
                                        <p:cTn id="106" dur="1" fill="hold">
                                          <p:stCondLst>
                                            <p:cond delay="499"/>
                                          </p:stCondLst>
                                        </p:cTn>
                                        <p:tgtEl>
                                          <p:spTgt spid="3074"/>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50" presetClass="entr" presetSubtype="0" decel="100000" fill="hold" grpId="0" nodeType="clickEffect">
                                  <p:stCondLst>
                                    <p:cond delay="0"/>
                                  </p:stCondLst>
                                  <p:childTnLst>
                                    <p:set>
                                      <p:cBhvr>
                                        <p:cTn id="110" dur="1" fill="hold">
                                          <p:stCondLst>
                                            <p:cond delay="0"/>
                                          </p:stCondLst>
                                        </p:cTn>
                                        <p:tgtEl>
                                          <p:spTgt spid="28"/>
                                        </p:tgtEl>
                                        <p:attrNameLst>
                                          <p:attrName>style.visibility</p:attrName>
                                        </p:attrNameLst>
                                      </p:cBhvr>
                                      <p:to>
                                        <p:strVal val="visible"/>
                                      </p:to>
                                    </p:set>
                                    <p:anim calcmode="lin" valueType="num">
                                      <p:cBhvr>
                                        <p:cTn id="111" dur="1000" fill="hold"/>
                                        <p:tgtEl>
                                          <p:spTgt spid="28"/>
                                        </p:tgtEl>
                                        <p:attrNameLst>
                                          <p:attrName>ppt_w</p:attrName>
                                        </p:attrNameLst>
                                      </p:cBhvr>
                                      <p:tavLst>
                                        <p:tav tm="0">
                                          <p:val>
                                            <p:strVal val="#ppt_w+.3"/>
                                          </p:val>
                                        </p:tav>
                                        <p:tav tm="100000">
                                          <p:val>
                                            <p:strVal val="#ppt_w"/>
                                          </p:val>
                                        </p:tav>
                                      </p:tavLst>
                                    </p:anim>
                                    <p:anim calcmode="lin" valueType="num">
                                      <p:cBhvr>
                                        <p:cTn id="112" dur="1000" fill="hold"/>
                                        <p:tgtEl>
                                          <p:spTgt spid="28"/>
                                        </p:tgtEl>
                                        <p:attrNameLst>
                                          <p:attrName>ppt_h</p:attrName>
                                        </p:attrNameLst>
                                      </p:cBhvr>
                                      <p:tavLst>
                                        <p:tav tm="0">
                                          <p:val>
                                            <p:strVal val="#ppt_h"/>
                                          </p:val>
                                        </p:tav>
                                        <p:tav tm="100000">
                                          <p:val>
                                            <p:strVal val="#ppt_h"/>
                                          </p:val>
                                        </p:tav>
                                      </p:tavLst>
                                    </p:anim>
                                    <p:animEffect transition="in" filter="fade">
                                      <p:cBhvr>
                                        <p:cTn id="113" dur="1000"/>
                                        <p:tgtEl>
                                          <p:spTgt spid="28"/>
                                        </p:tgtEl>
                                      </p:cBhvr>
                                    </p:animEffect>
                                  </p:childTnLst>
                                </p:cTn>
                              </p:par>
                            </p:childTnLst>
                          </p:cTn>
                        </p:par>
                      </p:childTnLst>
                    </p:cTn>
                  </p:par>
                  <p:par>
                    <p:cTn id="114" fill="hold">
                      <p:stCondLst>
                        <p:cond delay="indefinite"/>
                      </p:stCondLst>
                      <p:childTnLst>
                        <p:par>
                          <p:cTn id="115" fill="hold">
                            <p:stCondLst>
                              <p:cond delay="0"/>
                            </p:stCondLst>
                            <p:childTnLst>
                              <p:par>
                                <p:cTn id="116" presetID="50" presetClass="entr" presetSubtype="0" decel="100000" fill="hold" grpId="0" nodeType="clickEffect">
                                  <p:stCondLst>
                                    <p:cond delay="0"/>
                                  </p:stCondLst>
                                  <p:childTnLst>
                                    <p:set>
                                      <p:cBhvr>
                                        <p:cTn id="117" dur="1" fill="hold">
                                          <p:stCondLst>
                                            <p:cond delay="0"/>
                                          </p:stCondLst>
                                        </p:cTn>
                                        <p:tgtEl>
                                          <p:spTgt spid="29"/>
                                        </p:tgtEl>
                                        <p:attrNameLst>
                                          <p:attrName>style.visibility</p:attrName>
                                        </p:attrNameLst>
                                      </p:cBhvr>
                                      <p:to>
                                        <p:strVal val="visible"/>
                                      </p:to>
                                    </p:set>
                                    <p:anim calcmode="lin" valueType="num">
                                      <p:cBhvr>
                                        <p:cTn id="118" dur="1000" fill="hold"/>
                                        <p:tgtEl>
                                          <p:spTgt spid="29"/>
                                        </p:tgtEl>
                                        <p:attrNameLst>
                                          <p:attrName>ppt_w</p:attrName>
                                        </p:attrNameLst>
                                      </p:cBhvr>
                                      <p:tavLst>
                                        <p:tav tm="0">
                                          <p:val>
                                            <p:strVal val="#ppt_w+.3"/>
                                          </p:val>
                                        </p:tav>
                                        <p:tav tm="100000">
                                          <p:val>
                                            <p:strVal val="#ppt_w"/>
                                          </p:val>
                                        </p:tav>
                                      </p:tavLst>
                                    </p:anim>
                                    <p:anim calcmode="lin" valueType="num">
                                      <p:cBhvr>
                                        <p:cTn id="119" dur="1000" fill="hold"/>
                                        <p:tgtEl>
                                          <p:spTgt spid="29"/>
                                        </p:tgtEl>
                                        <p:attrNameLst>
                                          <p:attrName>ppt_h</p:attrName>
                                        </p:attrNameLst>
                                      </p:cBhvr>
                                      <p:tavLst>
                                        <p:tav tm="0">
                                          <p:val>
                                            <p:strVal val="#ppt_h"/>
                                          </p:val>
                                        </p:tav>
                                        <p:tav tm="100000">
                                          <p:val>
                                            <p:strVal val="#ppt_h"/>
                                          </p:val>
                                        </p:tav>
                                      </p:tavLst>
                                    </p:anim>
                                    <p:animEffect transition="in" filter="fade">
                                      <p:cBhvr>
                                        <p:cTn id="120" dur="1000"/>
                                        <p:tgtEl>
                                          <p:spTgt spid="29"/>
                                        </p:tgtEl>
                                      </p:cBhvr>
                                    </p:animEffect>
                                  </p:childTnLst>
                                </p:cTn>
                              </p:par>
                            </p:childTnLst>
                          </p:cTn>
                        </p:par>
                      </p:childTnLst>
                    </p:cTn>
                  </p:par>
                  <p:par>
                    <p:cTn id="121" fill="hold">
                      <p:stCondLst>
                        <p:cond delay="indefinite"/>
                      </p:stCondLst>
                      <p:childTnLst>
                        <p:par>
                          <p:cTn id="122" fill="hold">
                            <p:stCondLst>
                              <p:cond delay="0"/>
                            </p:stCondLst>
                            <p:childTnLst>
                              <p:par>
                                <p:cTn id="123" presetID="50" presetClass="entr" presetSubtype="0" decel="100000" fill="hold" grpId="0" nodeType="clickEffect">
                                  <p:stCondLst>
                                    <p:cond delay="0"/>
                                  </p:stCondLst>
                                  <p:childTnLst>
                                    <p:set>
                                      <p:cBhvr>
                                        <p:cTn id="124" dur="1" fill="hold">
                                          <p:stCondLst>
                                            <p:cond delay="0"/>
                                          </p:stCondLst>
                                        </p:cTn>
                                        <p:tgtEl>
                                          <p:spTgt spid="30"/>
                                        </p:tgtEl>
                                        <p:attrNameLst>
                                          <p:attrName>style.visibility</p:attrName>
                                        </p:attrNameLst>
                                      </p:cBhvr>
                                      <p:to>
                                        <p:strVal val="visible"/>
                                      </p:to>
                                    </p:set>
                                    <p:anim calcmode="lin" valueType="num">
                                      <p:cBhvr>
                                        <p:cTn id="125" dur="1000" fill="hold"/>
                                        <p:tgtEl>
                                          <p:spTgt spid="30"/>
                                        </p:tgtEl>
                                        <p:attrNameLst>
                                          <p:attrName>ppt_w</p:attrName>
                                        </p:attrNameLst>
                                      </p:cBhvr>
                                      <p:tavLst>
                                        <p:tav tm="0">
                                          <p:val>
                                            <p:strVal val="#ppt_w+.3"/>
                                          </p:val>
                                        </p:tav>
                                        <p:tav tm="100000">
                                          <p:val>
                                            <p:strVal val="#ppt_w"/>
                                          </p:val>
                                        </p:tav>
                                      </p:tavLst>
                                    </p:anim>
                                    <p:anim calcmode="lin" valueType="num">
                                      <p:cBhvr>
                                        <p:cTn id="126" dur="1000" fill="hold"/>
                                        <p:tgtEl>
                                          <p:spTgt spid="30"/>
                                        </p:tgtEl>
                                        <p:attrNameLst>
                                          <p:attrName>ppt_h</p:attrName>
                                        </p:attrNameLst>
                                      </p:cBhvr>
                                      <p:tavLst>
                                        <p:tav tm="0">
                                          <p:val>
                                            <p:strVal val="#ppt_h"/>
                                          </p:val>
                                        </p:tav>
                                        <p:tav tm="100000">
                                          <p:val>
                                            <p:strVal val="#ppt_h"/>
                                          </p:val>
                                        </p:tav>
                                      </p:tavLst>
                                    </p:anim>
                                    <p:animEffect transition="in" filter="fade">
                                      <p:cBhvr>
                                        <p:cTn id="127"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20" grpId="0" animBg="1"/>
      <p:bldP spid="21" grpId="0" animBg="1"/>
      <p:bldP spid="22" grpId="0" animBg="1"/>
      <p:bldP spid="23" grpId="0" animBg="1"/>
      <p:bldP spid="24" grpId="0" animBg="1"/>
      <p:bldP spid="25" grpId="0" animBg="1"/>
      <p:bldP spid="26" grpId="0" animBg="1"/>
      <p:bldP spid="28" grpId="0" animBg="1"/>
      <p:bldP spid="29" grpId="0" animBg="1"/>
      <p:bldP spid="3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ounded Rectangle 8"/>
          <p:cNvSpPr/>
          <p:nvPr/>
        </p:nvSpPr>
        <p:spPr>
          <a:xfrm>
            <a:off x="330248" y="192345"/>
            <a:ext cx="4187022" cy="740721"/>
          </a:xfrm>
          <a:prstGeom prst="roundRect">
            <a:avLst/>
          </a:prstGeom>
          <a:solidFill>
            <a:srgbClr val="C1451F"/>
          </a:solidFill>
          <a:ln>
            <a:solidFill>
              <a:schemeClr val="tx1"/>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Đặc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điểm</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ngoại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hình</a:t>
            </a:r>
            <a:endParaRPr lang="en-US" sz="2800" b="1" dirty="0">
              <a:latin typeface="Arial" panose="020B0604020202020204" pitchFamily="34" charset="0"/>
              <a:cs typeface="Arial" panose="020B0604020202020204" pitchFamily="34" charset="0"/>
            </a:endParaRPr>
          </a:p>
        </p:txBody>
      </p:sp>
      <p:sp>
        <p:nvSpPr>
          <p:cNvPr id="10" name="Rounded Rectangle 9"/>
          <p:cNvSpPr/>
          <p:nvPr/>
        </p:nvSpPr>
        <p:spPr>
          <a:xfrm>
            <a:off x="7804921" y="185401"/>
            <a:ext cx="4178644" cy="740721"/>
          </a:xfrm>
          <a:prstGeom prst="roundRect">
            <a:avLst/>
          </a:prstGeom>
          <a:solidFill>
            <a:schemeClr val="tx1">
              <a:lumMod val="65000"/>
              <a:lumOff val="35000"/>
            </a:schemeClr>
          </a:solidFill>
          <a:ln>
            <a:solidFill>
              <a:schemeClr val="tx1"/>
            </a:solidFill>
            <a:prstDash val="lgDash"/>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800" b="1" dirty="0" err="1">
                <a:latin typeface="Arial" panose="020B0604020202020204" pitchFamily="34" charset="0"/>
                <a:cs typeface="Arial" panose="020B0604020202020204" pitchFamily="34" charset="0"/>
              </a:rPr>
              <a:t>Đặc</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điểm</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hoạt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động</a:t>
            </a:r>
            <a:endParaRPr lang="en-US" sz="2800" b="1" dirty="0">
              <a:latin typeface="Arial" panose="020B0604020202020204" pitchFamily="34" charset="0"/>
              <a:cs typeface="Arial" panose="020B0604020202020204" pitchFamily="34" charset="0"/>
            </a:endParaRPr>
          </a:p>
        </p:txBody>
      </p:sp>
      <p:cxnSp>
        <p:nvCxnSpPr>
          <p:cNvPr id="3" name="Straight Connector 2"/>
          <p:cNvCxnSpPr/>
          <p:nvPr/>
        </p:nvCxnSpPr>
        <p:spPr>
          <a:xfrm>
            <a:off x="314639" y="808892"/>
            <a:ext cx="0" cy="52284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1983565" y="555761"/>
            <a:ext cx="0" cy="522849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11846404" y="5627711"/>
            <a:ext cx="0" cy="27432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a:off x="451799" y="5885619"/>
            <a:ext cx="0" cy="27432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6159001" y="-1090159"/>
            <a:ext cx="0" cy="329184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45188" y="1296482"/>
            <a:ext cx="5362675" cy="646331"/>
          </a:xfrm>
          <a:prstGeom prst="rect">
            <a:avLst/>
          </a:prstGeom>
          <a:solidFill>
            <a:schemeClr val="bg2"/>
          </a:solidFill>
          <a:ln>
            <a:solidFill>
              <a:schemeClr val="tx1"/>
            </a:solidFill>
            <a:prstDash val="dash"/>
          </a:ln>
        </p:spPr>
        <p:txBody>
          <a:bodyPr wrap="square">
            <a:spAutoFit/>
          </a:bodyPr>
          <a:lstStyle/>
          <a:p>
            <a:pPr fontAlgn="base">
              <a:spcBef>
                <a:spcPct val="0"/>
              </a:spcBef>
              <a:spcAft>
                <a:spcPct val="0"/>
              </a:spcAft>
              <a:defRPr/>
            </a:pPr>
            <a:r>
              <a:rPr lang="en-US" altLang="vi-VN" b="1" dirty="0" err="1">
                <a:solidFill>
                  <a:srgbClr val="C00000"/>
                </a:solidFill>
                <a:latin typeface="Arial" panose="020B0604020202020204" pitchFamily="34" charset="0"/>
                <a:cs typeface="Arial" panose="020B0604020202020204" pitchFamily="34" charset="0"/>
              </a:rPr>
              <a:t>Kích</a:t>
            </a:r>
            <a:r>
              <a:rPr lang="en-US" altLang="vi-VN" b="1" dirty="0">
                <a:solidFill>
                  <a:srgbClr val="C00000"/>
                </a:solidFill>
                <a:latin typeface="Arial" panose="020B0604020202020204" pitchFamily="34" charset="0"/>
                <a:cs typeface="Arial" panose="020B0604020202020204" pitchFamily="34" charset="0"/>
              </a:rPr>
              <a:t> </a:t>
            </a:r>
            <a:r>
              <a:rPr lang="en-US" altLang="vi-VN" b="1" dirty="0" err="1">
                <a:solidFill>
                  <a:srgbClr val="C00000"/>
                </a:solidFill>
                <a:latin typeface="Arial" panose="020B0604020202020204" pitchFamily="34" charset="0"/>
                <a:cs typeface="Arial" panose="020B0604020202020204" pitchFamily="34" charset="0"/>
              </a:rPr>
              <a:t>thước</a:t>
            </a:r>
            <a:r>
              <a:rPr lang="en-US" altLang="vi-VN" b="1" dirty="0">
                <a:solidFill>
                  <a:srgbClr val="C00000"/>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Con </a:t>
            </a:r>
            <a:r>
              <a:rPr lang="en-US" dirty="0" err="1">
                <a:latin typeface="Arial" panose="020B0604020202020204" pitchFamily="34" charset="0"/>
                <a:cs typeface="Arial" panose="020B0604020202020204" pitchFamily="34" charset="0"/>
              </a:rPr>
              <a:t>Lít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vào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còn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một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cậu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bé</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nhỏ</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xíu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vậy</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mà</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giờ</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đã</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lớn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rồi</a:t>
            </a:r>
            <a:r>
              <a:rPr lang="en-US" dirty="0">
                <a:latin typeface="Arial" panose="020B0604020202020204" pitchFamily="34" charset="0"/>
                <a:cs typeface="Arial" panose="020B0604020202020204" pitchFamily="34" charset="0"/>
              </a:rPr>
              <a:t>.</a:t>
            </a:r>
          </a:p>
        </p:txBody>
      </p:sp>
      <p:pic>
        <p:nvPicPr>
          <p:cNvPr id="3074" name="Picture 2" descr="Đặc điểm của mèo tam thể, kinh nghiệm nuôi dưỡng mèo tam thể"/>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4921" y="1112837"/>
            <a:ext cx="4190945" cy="279016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Khám phá về mèo đen (mèo mun) - Giống mèo ma lực bí ẩn nhất thế giớ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55623" y="2212486"/>
            <a:ext cx="4275316" cy="2404865"/>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445188" y="2083731"/>
            <a:ext cx="5354216" cy="646331"/>
          </a:xfrm>
          <a:prstGeom prst="rect">
            <a:avLst/>
          </a:prstGeom>
          <a:solidFill>
            <a:schemeClr val="bg2"/>
          </a:solidFill>
          <a:ln>
            <a:solidFill>
              <a:schemeClr val="tx1"/>
            </a:solidFill>
            <a:prstDash val="dash"/>
          </a:ln>
        </p:spPr>
        <p:txBody>
          <a:bodyPr wrap="square">
            <a:spAutoFit/>
          </a:bodyPr>
          <a:lstStyle/>
          <a:p>
            <a:pPr lvl="0" fontAlgn="base">
              <a:spcBef>
                <a:spcPct val="0"/>
              </a:spcBef>
              <a:spcAft>
                <a:spcPct val="0"/>
              </a:spcAft>
              <a:defRPr/>
            </a:pPr>
            <a:r>
              <a:rPr lang="en-US" altLang="vi-VN" b="1" dirty="0" err="1">
                <a:solidFill>
                  <a:srgbClr val="C00000"/>
                </a:solidFill>
                <a:latin typeface="Arial" panose="020B0604020202020204" pitchFamily="34" charset="0"/>
                <a:cs typeface="Arial" panose="020B0604020202020204" pitchFamily="34" charset="0"/>
              </a:rPr>
              <a:t>Bộ</a:t>
            </a:r>
            <a:r>
              <a:rPr lang="en-US" altLang="vi-VN" b="1" dirty="0">
                <a:solidFill>
                  <a:srgbClr val="C00000"/>
                </a:solidFill>
                <a:latin typeface="Arial" panose="020B0604020202020204" pitchFamily="34" charset="0"/>
                <a:cs typeface="Arial" panose="020B0604020202020204" pitchFamily="34" charset="0"/>
              </a:rPr>
              <a:t> </a:t>
            </a:r>
            <a:r>
              <a:rPr lang="en-US" altLang="vi-VN" b="1" dirty="0" err="1">
                <a:solidFill>
                  <a:srgbClr val="C00000"/>
                </a:solidFill>
                <a:latin typeface="Arial" panose="020B0604020202020204" pitchFamily="34" charset="0"/>
                <a:cs typeface="Arial" panose="020B0604020202020204" pitchFamily="34" charset="0"/>
              </a:rPr>
              <a:t>lông</a:t>
            </a:r>
            <a:r>
              <a:rPr lang="en-US" altLang="vi-VN" b="1" dirty="0">
                <a:solidFill>
                  <a:srgbClr val="C00000"/>
                </a:solidFill>
                <a:latin typeface="Arial" panose="020B0604020202020204" pitchFamily="34" charset="0"/>
                <a:cs typeface="Arial" panose="020B0604020202020204" pitchFamily="34" charset="0"/>
              </a:rPr>
              <a:t>: </a:t>
            </a:r>
            <a:r>
              <a:rPr lang="en-US" altLang="vi-VN" dirty="0" err="1">
                <a:solidFill>
                  <a:schemeClr val="tx1">
                    <a:lumMod val="95000"/>
                    <a:lumOff val="5000"/>
                  </a:schemeClr>
                </a:solidFill>
                <a:latin typeface="Arial" panose="020B0604020202020204" pitchFamily="34" charset="0"/>
                <a:cs typeface="Arial" panose="020B0604020202020204" pitchFamily="34" charset="0"/>
              </a:rPr>
              <a:t>toàn</a:t>
            </a:r>
            <a:r>
              <a:rPr lang="en-US" altLang="vi-VN" dirty="0">
                <a:solidFill>
                  <a:schemeClr val="tx1">
                    <a:lumMod val="95000"/>
                    <a:lumOff val="5000"/>
                  </a:schemeClr>
                </a:solidFill>
                <a:latin typeface="Arial" panose="020B0604020202020204" pitchFamily="34" charset="0"/>
                <a:cs typeface="Arial" panose="020B0604020202020204" pitchFamily="34" charset="0"/>
              </a:rPr>
              <a:t> </a:t>
            </a:r>
            <a:r>
              <a:rPr lang="en-US" altLang="vi-VN" dirty="0" err="1">
                <a:solidFill>
                  <a:schemeClr val="tx1">
                    <a:lumMod val="95000"/>
                    <a:lumOff val="5000"/>
                  </a:schemeClr>
                </a:solidFill>
                <a:latin typeface="Arial" panose="020B0604020202020204" pitchFamily="34" charset="0"/>
                <a:cs typeface="Arial" panose="020B0604020202020204" pitchFamily="34" charset="0"/>
              </a:rPr>
              <a:t>thân</a:t>
            </a:r>
            <a:r>
              <a:rPr lang="en-US" altLang="vi-VN" dirty="0">
                <a:solidFill>
                  <a:schemeClr val="tx1">
                    <a:lumMod val="95000"/>
                    <a:lumOff val="5000"/>
                  </a:schemeClr>
                </a:solidFill>
                <a:latin typeface="Arial" panose="020B0604020202020204" pitchFamily="34" charset="0"/>
                <a:cs typeface="Arial" panose="020B0604020202020204" pitchFamily="34" charset="0"/>
              </a:rPr>
              <a:t> </a:t>
            </a:r>
            <a:r>
              <a:rPr lang="en-US" altLang="vi-VN" dirty="0" err="1">
                <a:solidFill>
                  <a:schemeClr val="tx1">
                    <a:lumMod val="95000"/>
                    <a:lumOff val="5000"/>
                  </a:schemeClr>
                </a:solidFill>
                <a:latin typeface="Arial" panose="020B0604020202020204" pitchFamily="34" charset="0"/>
                <a:cs typeface="Arial" panose="020B0604020202020204" pitchFamily="34" charset="0"/>
              </a:rPr>
              <a:t>được</a:t>
            </a:r>
            <a:r>
              <a:rPr lang="en-US" altLang="vi-VN" dirty="0">
                <a:solidFill>
                  <a:schemeClr val="tx1">
                    <a:lumMod val="95000"/>
                    <a:lumOff val="5000"/>
                  </a:schemeClr>
                </a:solidFill>
                <a:latin typeface="Arial" panose="020B0604020202020204" pitchFamily="34" charset="0"/>
                <a:cs typeface="Arial" panose="020B0604020202020204" pitchFamily="34" charset="0"/>
              </a:rPr>
              <a:t> </a:t>
            </a:r>
            <a:r>
              <a:rPr lang="en-US" altLang="vi-VN" dirty="0" err="1">
                <a:solidFill>
                  <a:schemeClr val="tx1">
                    <a:lumMod val="95000"/>
                    <a:lumOff val="5000"/>
                  </a:schemeClr>
                </a:solidFill>
                <a:latin typeface="Arial" panose="020B0604020202020204" pitchFamily="34" charset="0"/>
                <a:cs typeface="Arial" panose="020B0604020202020204" pitchFamily="34" charset="0"/>
              </a:rPr>
              <a:t>bao</a:t>
            </a:r>
            <a:r>
              <a:rPr lang="en-US" altLang="vi-VN" dirty="0">
                <a:solidFill>
                  <a:schemeClr val="tx1">
                    <a:lumMod val="95000"/>
                    <a:lumOff val="5000"/>
                  </a:schemeClr>
                </a:solidFill>
                <a:latin typeface="Arial" panose="020B0604020202020204" pitchFamily="34" charset="0"/>
                <a:cs typeface="Arial" panose="020B0604020202020204" pitchFamily="34" charset="0"/>
              </a:rPr>
              <a:t> </a:t>
            </a:r>
            <a:r>
              <a:rPr lang="en-US" altLang="vi-VN" dirty="0" err="1">
                <a:solidFill>
                  <a:schemeClr val="tx1">
                    <a:lumMod val="95000"/>
                    <a:lumOff val="5000"/>
                  </a:schemeClr>
                </a:solidFill>
                <a:latin typeface="Arial" panose="020B0604020202020204" pitchFamily="34" charset="0"/>
                <a:cs typeface="Arial" panose="020B0604020202020204" pitchFamily="34" charset="0"/>
              </a:rPr>
              <a:t>phủ</a:t>
            </a:r>
            <a:r>
              <a:rPr lang="en-US" altLang="vi-VN" dirty="0">
                <a:solidFill>
                  <a:schemeClr val="tx1">
                    <a:lumMod val="95000"/>
                    <a:lumOff val="5000"/>
                  </a:schemeClr>
                </a:solidFill>
                <a:latin typeface="Arial" panose="020B0604020202020204" pitchFamily="34" charset="0"/>
                <a:cs typeface="Arial" panose="020B0604020202020204" pitchFamily="34" charset="0"/>
              </a:rPr>
              <a:t> </a:t>
            </a:r>
            <a:r>
              <a:rPr lang="en-US" altLang="vi-VN" dirty="0" err="1">
                <a:solidFill>
                  <a:schemeClr val="tx1">
                    <a:lumMod val="95000"/>
                    <a:lumOff val="5000"/>
                  </a:schemeClr>
                </a:solidFill>
                <a:latin typeface="Arial" panose="020B0604020202020204" pitchFamily="34" charset="0"/>
                <a:cs typeface="Arial" panose="020B0604020202020204" pitchFamily="34" charset="0"/>
              </a:rPr>
              <a:t>một</a:t>
            </a:r>
            <a:r>
              <a:rPr lang="en-US" altLang="vi-VN" dirty="0">
                <a:solidFill>
                  <a:schemeClr val="tx1">
                    <a:lumMod val="95000"/>
                    <a:lumOff val="5000"/>
                  </a:schemeClr>
                </a:solidFill>
                <a:latin typeface="Arial" panose="020B0604020202020204" pitchFamily="34" charset="0"/>
                <a:cs typeface="Arial" panose="020B0604020202020204" pitchFamily="34" charset="0"/>
              </a:rPr>
              <a:t> </a:t>
            </a:r>
            <a:r>
              <a:rPr lang="en-US" altLang="vi-VN" dirty="0" err="1">
                <a:solidFill>
                  <a:schemeClr val="tx1">
                    <a:lumMod val="95000"/>
                    <a:lumOff val="5000"/>
                  </a:schemeClr>
                </a:solidFill>
                <a:latin typeface="Arial" panose="020B0604020202020204" pitchFamily="34" charset="0"/>
                <a:cs typeface="Arial" panose="020B0604020202020204" pitchFamily="34" charset="0"/>
              </a:rPr>
              <a:t>lớp</a:t>
            </a:r>
            <a:r>
              <a:rPr lang="en-US" altLang="vi-VN" dirty="0">
                <a:solidFill>
                  <a:schemeClr val="tx1">
                    <a:lumMod val="95000"/>
                    <a:lumOff val="5000"/>
                  </a:schemeClr>
                </a:solidFill>
                <a:latin typeface="Arial" panose="020B0604020202020204" pitchFamily="34" charset="0"/>
                <a:cs typeface="Arial" panose="020B0604020202020204" pitchFamily="34" charset="0"/>
              </a:rPr>
              <a:t> </a:t>
            </a:r>
            <a:r>
              <a:rPr lang="en-US" altLang="vi-VN" dirty="0" err="1">
                <a:solidFill>
                  <a:schemeClr val="tx1">
                    <a:lumMod val="95000"/>
                    <a:lumOff val="5000"/>
                  </a:schemeClr>
                </a:solidFill>
                <a:latin typeface="Arial" panose="020B0604020202020204" pitchFamily="34" charset="0"/>
                <a:cs typeface="Arial" panose="020B0604020202020204" pitchFamily="34" charset="0"/>
              </a:rPr>
              <a:t>áo</a:t>
            </a:r>
            <a:r>
              <a:rPr lang="en-US" altLang="vi-VN" dirty="0">
                <a:solidFill>
                  <a:schemeClr val="tx1">
                    <a:lumMod val="95000"/>
                    <a:lumOff val="5000"/>
                  </a:schemeClr>
                </a:solidFill>
                <a:latin typeface="Arial" panose="020B0604020202020204" pitchFamily="34" charset="0"/>
                <a:cs typeface="Arial" panose="020B0604020202020204" pitchFamily="34" charset="0"/>
              </a:rPr>
              <a:t> </a:t>
            </a:r>
            <a:r>
              <a:rPr lang="en-US" altLang="vi-VN" dirty="0" err="1">
                <a:solidFill>
                  <a:schemeClr val="tx1">
                    <a:lumMod val="95000"/>
                    <a:lumOff val="5000"/>
                  </a:schemeClr>
                </a:solidFill>
                <a:latin typeface="Arial" panose="020B0604020202020204" pitchFamily="34" charset="0"/>
                <a:cs typeface="Arial" panose="020B0604020202020204" pitchFamily="34" charset="0"/>
              </a:rPr>
              <a:t>màu</a:t>
            </a:r>
            <a:r>
              <a:rPr lang="en-US" altLang="vi-VN" dirty="0">
                <a:solidFill>
                  <a:schemeClr val="tx1">
                    <a:lumMod val="95000"/>
                    <a:lumOff val="5000"/>
                  </a:schemeClr>
                </a:solidFill>
                <a:latin typeface="Arial" panose="020B0604020202020204" pitchFamily="34" charset="0"/>
                <a:cs typeface="Arial" panose="020B0604020202020204" pitchFamily="34" charset="0"/>
              </a:rPr>
              <a:t> </a:t>
            </a:r>
            <a:r>
              <a:rPr lang="en-US" altLang="vi-VN" dirty="0" err="1">
                <a:solidFill>
                  <a:schemeClr val="tx1">
                    <a:lumMod val="95000"/>
                    <a:lumOff val="5000"/>
                  </a:schemeClr>
                </a:solidFill>
                <a:latin typeface="Arial" panose="020B0604020202020204" pitchFamily="34" charset="0"/>
                <a:cs typeface="Arial" panose="020B0604020202020204" pitchFamily="34" charset="0"/>
              </a:rPr>
              <a:t>đen</a:t>
            </a:r>
            <a:r>
              <a:rPr lang="en-US" altLang="vi-VN" dirty="0">
                <a:solidFill>
                  <a:schemeClr val="tx1">
                    <a:lumMod val="95000"/>
                    <a:lumOff val="5000"/>
                  </a:schemeClr>
                </a:solidFill>
                <a:latin typeface="Arial" panose="020B0604020202020204" pitchFamily="34" charset="0"/>
                <a:cs typeface="Arial" panose="020B0604020202020204" pitchFamily="34" charset="0"/>
              </a:rPr>
              <a:t> hung</a:t>
            </a:r>
            <a:endParaRPr lang="en-US" altLang="vi-VN" dirty="0">
              <a:solidFill>
                <a:srgbClr val="003300"/>
              </a:solidFill>
              <a:latin typeface="Arial" panose="020B0604020202020204" pitchFamily="34" charset="0"/>
              <a:cs typeface="Arial" panose="020B0604020202020204" pitchFamily="34" charset="0"/>
            </a:endParaRPr>
          </a:p>
        </p:txBody>
      </p:sp>
      <p:sp>
        <p:nvSpPr>
          <p:cNvPr id="21" name="Rectangle 20"/>
          <p:cNvSpPr/>
          <p:nvPr/>
        </p:nvSpPr>
        <p:spPr>
          <a:xfrm>
            <a:off x="442165" y="2831114"/>
            <a:ext cx="5357238" cy="369332"/>
          </a:xfrm>
          <a:prstGeom prst="rect">
            <a:avLst/>
          </a:prstGeom>
          <a:solidFill>
            <a:schemeClr val="bg2"/>
          </a:solidFill>
          <a:ln>
            <a:solidFill>
              <a:schemeClr val="tx1"/>
            </a:solidFill>
            <a:prstDash val="dash"/>
          </a:ln>
        </p:spPr>
        <p:txBody>
          <a:bodyPr wrap="square">
            <a:spAutoFit/>
          </a:bodyPr>
          <a:lstStyle/>
          <a:p>
            <a:r>
              <a:rPr lang="en-US" altLang="vi-VN" b="1" dirty="0" err="1">
                <a:solidFill>
                  <a:srgbClr val="C00000"/>
                </a:solidFill>
                <a:latin typeface="Arial" panose="020B0604020202020204" pitchFamily="34" charset="0"/>
                <a:cs typeface="Arial" panose="020B0604020202020204" pitchFamily="34" charset="0"/>
              </a:rPr>
              <a:t>Đầu</a:t>
            </a:r>
            <a:r>
              <a:rPr lang="en-US" altLang="vi-VN" b="1" dirty="0">
                <a:solidFill>
                  <a:srgbClr val="C00000"/>
                </a:solidFill>
                <a:latin typeface="Arial" panose="020B0604020202020204" pitchFamily="34" charset="0"/>
                <a:cs typeface="Arial" panose="020B0604020202020204" pitchFamily="34" charset="0"/>
              </a:rPr>
              <a:t>: </a:t>
            </a:r>
            <a:r>
              <a:rPr lang="vi-VN" dirty="0"/>
              <a:t>Cái đầu nó to như trái bưởi</a:t>
            </a:r>
          </a:p>
        </p:txBody>
      </p:sp>
      <p:sp>
        <p:nvSpPr>
          <p:cNvPr id="22" name="Rectangle 21"/>
          <p:cNvSpPr/>
          <p:nvPr/>
        </p:nvSpPr>
        <p:spPr>
          <a:xfrm>
            <a:off x="442164" y="3319093"/>
            <a:ext cx="5357239" cy="923330"/>
          </a:xfrm>
          <a:prstGeom prst="rect">
            <a:avLst/>
          </a:prstGeom>
          <a:solidFill>
            <a:schemeClr val="bg2"/>
          </a:solidFill>
          <a:ln>
            <a:solidFill>
              <a:schemeClr val="tx1"/>
            </a:solidFill>
            <a:prstDash val="dash"/>
          </a:ln>
        </p:spPr>
        <p:txBody>
          <a:bodyPr wrap="square">
            <a:spAutoFit/>
          </a:bodyPr>
          <a:lstStyle/>
          <a:p>
            <a:pPr lvl="0" fontAlgn="base">
              <a:spcBef>
                <a:spcPct val="0"/>
              </a:spcBef>
              <a:spcAft>
                <a:spcPct val="0"/>
              </a:spcAft>
              <a:defRPr/>
            </a:pPr>
            <a:r>
              <a:rPr lang="en-US" altLang="vi-VN" b="1" dirty="0">
                <a:solidFill>
                  <a:srgbClr val="C00000"/>
                </a:solidFill>
                <a:latin typeface="Arial" panose="020B0604020202020204" pitchFamily="34" charset="0"/>
                <a:cs typeface="Arial" panose="020B0604020202020204" pitchFamily="34" charset="0"/>
              </a:rPr>
              <a:t>Tai: </a:t>
            </a:r>
            <a:r>
              <a:rPr lang="vi-VN" dirty="0"/>
              <a:t>với hai cái tai lúc nào cũng cụp xuống, hai cái tai chỉ dựng đứng lên khi nó đang hóng nghe ai nói chuyện mà thôi.</a:t>
            </a:r>
            <a:endParaRPr lang="en-US" altLang="vi-VN" dirty="0">
              <a:solidFill>
                <a:srgbClr val="003300"/>
              </a:solidFill>
              <a:latin typeface="Arial" panose="020B0604020202020204" pitchFamily="34" charset="0"/>
              <a:cs typeface="Arial" panose="020B0604020202020204" pitchFamily="34" charset="0"/>
            </a:endParaRPr>
          </a:p>
        </p:txBody>
      </p:sp>
      <p:sp>
        <p:nvSpPr>
          <p:cNvPr id="24" name="Rectangle 23"/>
          <p:cNvSpPr/>
          <p:nvPr/>
        </p:nvSpPr>
        <p:spPr>
          <a:xfrm>
            <a:off x="442164" y="4332174"/>
            <a:ext cx="5052934" cy="369332"/>
          </a:xfrm>
          <a:prstGeom prst="rect">
            <a:avLst/>
          </a:prstGeom>
          <a:solidFill>
            <a:schemeClr val="bg2"/>
          </a:solidFill>
          <a:ln>
            <a:solidFill>
              <a:schemeClr val="tx1"/>
            </a:solidFill>
            <a:prstDash val="dash"/>
          </a:ln>
        </p:spPr>
        <p:txBody>
          <a:bodyPr wrap="square">
            <a:spAutoFit/>
          </a:bodyPr>
          <a:lstStyle/>
          <a:p>
            <a:pPr lvl="0" fontAlgn="base">
              <a:spcBef>
                <a:spcPct val="0"/>
              </a:spcBef>
              <a:spcAft>
                <a:spcPct val="0"/>
              </a:spcAft>
              <a:defRPr/>
            </a:pPr>
            <a:r>
              <a:rPr lang="en-US" altLang="vi-VN" b="1" dirty="0" err="1">
                <a:solidFill>
                  <a:srgbClr val="C00000"/>
                </a:solidFill>
                <a:latin typeface="Arial" panose="020B0604020202020204" pitchFamily="34" charset="0"/>
                <a:cs typeface="Arial" panose="020B0604020202020204" pitchFamily="34" charset="0"/>
              </a:rPr>
              <a:t>Đôi</a:t>
            </a:r>
            <a:r>
              <a:rPr lang="en-US" altLang="vi-VN" b="1" dirty="0">
                <a:solidFill>
                  <a:srgbClr val="C00000"/>
                </a:solidFill>
                <a:latin typeface="Arial" panose="020B0604020202020204" pitchFamily="34" charset="0"/>
                <a:cs typeface="Arial" panose="020B0604020202020204" pitchFamily="34" charset="0"/>
              </a:rPr>
              <a:t> </a:t>
            </a:r>
            <a:r>
              <a:rPr lang="en-US" altLang="vi-VN" b="1" dirty="0" err="1">
                <a:solidFill>
                  <a:srgbClr val="C00000"/>
                </a:solidFill>
                <a:latin typeface="Arial" panose="020B0604020202020204" pitchFamily="34" charset="0"/>
                <a:cs typeface="Arial" panose="020B0604020202020204" pitchFamily="34" charset="0"/>
              </a:rPr>
              <a:t>mắt</a:t>
            </a:r>
            <a:r>
              <a:rPr lang="en-US" altLang="vi-VN" b="1" dirty="0">
                <a:solidFill>
                  <a:srgbClr val="C00000"/>
                </a:solidFill>
                <a:latin typeface="Arial" panose="020B0604020202020204" pitchFamily="34" charset="0"/>
                <a:cs typeface="Arial" panose="020B0604020202020204" pitchFamily="34" charset="0"/>
              </a:rPr>
              <a:t>: </a:t>
            </a:r>
            <a:r>
              <a:rPr lang="en-US" altLang="vi-VN" dirty="0">
                <a:solidFill>
                  <a:schemeClr val="tx1">
                    <a:lumMod val="95000"/>
                    <a:lumOff val="5000"/>
                  </a:schemeClr>
                </a:solidFill>
                <a:latin typeface="Arial" panose="020B0604020202020204" pitchFamily="34" charset="0"/>
                <a:cs typeface="Arial" panose="020B0604020202020204" pitchFamily="34" charset="0"/>
              </a:rPr>
              <a:t>to </a:t>
            </a:r>
            <a:r>
              <a:rPr lang="en-US" altLang="vi-VN" dirty="0" err="1">
                <a:solidFill>
                  <a:schemeClr val="tx1">
                    <a:lumMod val="95000"/>
                    <a:lumOff val="5000"/>
                  </a:schemeClr>
                </a:solidFill>
                <a:latin typeface="Arial" panose="020B0604020202020204" pitchFamily="34" charset="0"/>
                <a:cs typeface="Arial" panose="020B0604020202020204" pitchFamily="34" charset="0"/>
              </a:rPr>
              <a:t>màu</a:t>
            </a:r>
            <a:r>
              <a:rPr lang="en-US" altLang="vi-VN" dirty="0">
                <a:solidFill>
                  <a:schemeClr val="tx1">
                    <a:lumMod val="95000"/>
                    <a:lumOff val="5000"/>
                  </a:schemeClr>
                </a:solidFill>
                <a:latin typeface="Arial" panose="020B0604020202020204" pitchFamily="34" charset="0"/>
                <a:cs typeface="Arial" panose="020B0604020202020204" pitchFamily="34" charset="0"/>
              </a:rPr>
              <a:t> </a:t>
            </a:r>
            <a:r>
              <a:rPr lang="en-US" altLang="vi-VN" dirty="0" err="1">
                <a:solidFill>
                  <a:schemeClr val="tx1">
                    <a:lumMod val="95000"/>
                    <a:lumOff val="5000"/>
                  </a:schemeClr>
                </a:solidFill>
                <a:latin typeface="Arial" panose="020B0604020202020204" pitchFamily="34" charset="0"/>
                <a:cs typeface="Arial" panose="020B0604020202020204" pitchFamily="34" charset="0"/>
              </a:rPr>
              <a:t>nâu</a:t>
            </a:r>
            <a:r>
              <a:rPr lang="en-US" altLang="vi-VN" dirty="0">
                <a:solidFill>
                  <a:schemeClr val="tx1">
                    <a:lumMod val="95000"/>
                    <a:lumOff val="5000"/>
                  </a:schemeClr>
                </a:solidFill>
                <a:latin typeface="Arial" panose="020B0604020202020204" pitchFamily="34" charset="0"/>
                <a:cs typeface="Arial" panose="020B0604020202020204" pitchFamily="34" charset="0"/>
              </a:rPr>
              <a:t> </a:t>
            </a:r>
            <a:r>
              <a:rPr lang="en-US" altLang="vi-VN" dirty="0" err="1">
                <a:solidFill>
                  <a:schemeClr val="tx1">
                    <a:lumMod val="95000"/>
                    <a:lumOff val="5000"/>
                  </a:schemeClr>
                </a:solidFill>
                <a:latin typeface="Arial" panose="020B0604020202020204" pitchFamily="34" charset="0"/>
                <a:cs typeface="Arial" panose="020B0604020202020204" pitchFamily="34" charset="0"/>
              </a:rPr>
              <a:t>sẫm</a:t>
            </a:r>
            <a:endParaRPr lang="en-US" altLang="vi-VN" dirty="0">
              <a:solidFill>
                <a:schemeClr val="tx1">
                  <a:lumMod val="95000"/>
                  <a:lumOff val="5000"/>
                </a:schemeClr>
              </a:solidFill>
              <a:latin typeface="Arial" panose="020B0604020202020204" pitchFamily="34" charset="0"/>
              <a:cs typeface="Arial" panose="020B0604020202020204" pitchFamily="34" charset="0"/>
            </a:endParaRPr>
          </a:p>
        </p:txBody>
      </p:sp>
      <p:sp>
        <p:nvSpPr>
          <p:cNvPr id="25" name="Rectangle 24"/>
          <p:cNvSpPr/>
          <p:nvPr/>
        </p:nvSpPr>
        <p:spPr>
          <a:xfrm>
            <a:off x="490149" y="4965118"/>
            <a:ext cx="5052934" cy="646331"/>
          </a:xfrm>
          <a:prstGeom prst="rect">
            <a:avLst/>
          </a:prstGeom>
          <a:solidFill>
            <a:schemeClr val="bg2"/>
          </a:solidFill>
          <a:ln>
            <a:solidFill>
              <a:schemeClr val="tx1"/>
            </a:solidFill>
            <a:prstDash val="dash"/>
          </a:ln>
        </p:spPr>
        <p:txBody>
          <a:bodyPr wrap="square">
            <a:spAutoFit/>
          </a:bodyPr>
          <a:lstStyle/>
          <a:p>
            <a:r>
              <a:rPr lang="en-US" altLang="vi-VN" b="1" dirty="0" err="1">
                <a:solidFill>
                  <a:srgbClr val="C00000"/>
                </a:solidFill>
                <a:latin typeface="Arial" panose="020B0604020202020204" pitchFamily="34" charset="0"/>
                <a:cs typeface="Arial" panose="020B0604020202020204" pitchFamily="34" charset="0"/>
              </a:rPr>
              <a:t>Mũi</a:t>
            </a:r>
            <a:r>
              <a:rPr lang="en-US" altLang="vi-VN" b="1" dirty="0">
                <a:solidFill>
                  <a:srgbClr val="C00000"/>
                </a:solidFill>
                <a:latin typeface="Arial" panose="020B0604020202020204" pitchFamily="34" charset="0"/>
                <a:cs typeface="Arial" panose="020B0604020202020204" pitchFamily="34" charset="0"/>
              </a:rPr>
              <a:t>: </a:t>
            </a:r>
            <a:r>
              <a:rPr lang="vi-VN" dirty="0"/>
              <a:t>Chiếc mũi lúc nào cũng ươn ướt, hít hít như muốn tìm kiếm vật gì vậy.</a:t>
            </a:r>
          </a:p>
        </p:txBody>
      </p:sp>
      <p:sp>
        <p:nvSpPr>
          <p:cNvPr id="26" name="Rectangle 25"/>
          <p:cNvSpPr/>
          <p:nvPr/>
        </p:nvSpPr>
        <p:spPr>
          <a:xfrm>
            <a:off x="480515" y="5713314"/>
            <a:ext cx="5052934" cy="923330"/>
          </a:xfrm>
          <a:prstGeom prst="rect">
            <a:avLst/>
          </a:prstGeom>
          <a:solidFill>
            <a:schemeClr val="bg2"/>
          </a:solidFill>
          <a:ln>
            <a:solidFill>
              <a:schemeClr val="tx1"/>
            </a:solidFill>
            <a:prstDash val="dash"/>
          </a:ln>
        </p:spPr>
        <p:txBody>
          <a:bodyPr wrap="square">
            <a:spAutoFit/>
          </a:bodyPr>
          <a:lstStyle/>
          <a:p>
            <a:r>
              <a:rPr lang="en-US" altLang="vi-VN" b="1" dirty="0" err="1">
                <a:solidFill>
                  <a:srgbClr val="C00000"/>
                </a:solidFill>
                <a:latin typeface="Arial" panose="020B0604020202020204" pitchFamily="34" charset="0"/>
                <a:cs typeface="Arial" panose="020B0604020202020204" pitchFamily="34" charset="0"/>
              </a:rPr>
              <a:t>Mõm</a:t>
            </a:r>
            <a:r>
              <a:rPr lang="en-US" altLang="vi-VN" b="1" dirty="0">
                <a:solidFill>
                  <a:srgbClr val="C00000"/>
                </a:solidFill>
                <a:latin typeface="Arial" panose="020B0604020202020204" pitchFamily="34" charset="0"/>
                <a:cs typeface="Arial" panose="020B0604020202020204" pitchFamily="34" charset="0"/>
              </a:rPr>
              <a:t>: </a:t>
            </a:r>
            <a:r>
              <a:rPr lang="vi-VN" dirty="0"/>
              <a:t>Mõm chú to và dài, mỗi khi chú ngáp lộ rõ mấy cái răng nhọn hoắt, cái lưỡi màu hồng hay lè ra ngoài.</a:t>
            </a:r>
          </a:p>
        </p:txBody>
      </p:sp>
      <p:sp>
        <p:nvSpPr>
          <p:cNvPr id="28" name="Rectangle 27"/>
          <p:cNvSpPr/>
          <p:nvPr/>
        </p:nvSpPr>
        <p:spPr>
          <a:xfrm>
            <a:off x="6553200" y="1663650"/>
            <a:ext cx="5354531" cy="646331"/>
          </a:xfrm>
          <a:prstGeom prst="rect">
            <a:avLst/>
          </a:prstGeom>
          <a:solidFill>
            <a:schemeClr val="accent2">
              <a:lumMod val="40000"/>
              <a:lumOff val="60000"/>
            </a:schemeClr>
          </a:solidFill>
          <a:ln>
            <a:solidFill>
              <a:schemeClr val="tx1"/>
            </a:solidFill>
            <a:prstDash val="dash"/>
          </a:ln>
        </p:spPr>
        <p:txBody>
          <a:bodyPr wrap="square">
            <a:spAutoFit/>
          </a:bodyPr>
          <a:lstStyle/>
          <a:p>
            <a:r>
              <a:rPr lang="en-US" dirty="0" err="1">
                <a:latin typeface="Arial" panose="020B0604020202020204" pitchFamily="34" charset="0"/>
                <a:cs typeface="Arial" panose="020B0604020202020204" pitchFamily="34" charset="0"/>
              </a:rPr>
              <a:t>Chó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rất</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khôn</a:t>
            </a:r>
            <a:r>
              <a:rPr lang="en-US" dirty="0">
                <a:latin typeface="Arial" panose="020B0604020202020204" pitchFamily="34" charset="0"/>
                <a:cs typeface="Arial" panose="020B0604020202020204" pitchFamily="34" charset="0"/>
              </a:rPr>
              <a:t>: </a:t>
            </a:r>
            <a:r>
              <a:rPr lang="vi-VN" dirty="0">
                <a:cs typeface="Arial" panose="020B0604020202020204" pitchFamily="34" charset="0"/>
              </a:rPr>
              <a:t>Gặp người quen thì vui mừng quẫy đuôi, gặp người lạ thì ẩn nấp và sủa cảnh báo.</a:t>
            </a:r>
          </a:p>
        </p:txBody>
      </p:sp>
      <p:sp>
        <p:nvSpPr>
          <p:cNvPr id="29" name="Rectangle 28"/>
          <p:cNvSpPr/>
          <p:nvPr/>
        </p:nvSpPr>
        <p:spPr>
          <a:xfrm>
            <a:off x="6560380" y="2457308"/>
            <a:ext cx="5350449" cy="646331"/>
          </a:xfrm>
          <a:prstGeom prst="rect">
            <a:avLst/>
          </a:prstGeom>
          <a:solidFill>
            <a:schemeClr val="accent2">
              <a:lumMod val="40000"/>
              <a:lumOff val="60000"/>
            </a:schemeClr>
          </a:solidFill>
          <a:ln>
            <a:solidFill>
              <a:schemeClr val="tx1"/>
            </a:solidFill>
            <a:prstDash val="dash"/>
          </a:ln>
        </p:spPr>
        <p:txBody>
          <a:bodyPr wrap="square">
            <a:spAutoFit/>
          </a:bodyPr>
          <a:lstStyle/>
          <a:p>
            <a:pPr lvl="0" fontAlgn="base">
              <a:spcBef>
                <a:spcPct val="0"/>
              </a:spcBef>
              <a:spcAft>
                <a:spcPct val="0"/>
              </a:spcAft>
              <a:defRPr/>
            </a:pPr>
            <a:r>
              <a:rPr lang="vi-VN" dirty="0"/>
              <a:t>Mỗi lần em đi học về từ xa </a:t>
            </a:r>
            <a:r>
              <a:rPr lang="en-US" dirty="0" err="1"/>
              <a:t>chú</a:t>
            </a:r>
            <a:r>
              <a:rPr lang="vi-VN" dirty="0"/>
              <a:t> chó đã biết và chạy ra đón nhảy chồm theo người em.</a:t>
            </a:r>
            <a:endParaRPr lang="en-US" altLang="vi-VN" dirty="0">
              <a:solidFill>
                <a:schemeClr val="tx1">
                  <a:lumMod val="95000"/>
                  <a:lumOff val="5000"/>
                </a:schemeClr>
              </a:solidFill>
              <a:cs typeface="Arial" panose="020B0604020202020204" pitchFamily="34" charset="0"/>
            </a:endParaRPr>
          </a:p>
        </p:txBody>
      </p:sp>
      <p:sp>
        <p:nvSpPr>
          <p:cNvPr id="30" name="Rectangle 29"/>
          <p:cNvSpPr/>
          <p:nvPr/>
        </p:nvSpPr>
        <p:spPr>
          <a:xfrm>
            <a:off x="6553199" y="3196997"/>
            <a:ext cx="5350449" cy="646331"/>
          </a:xfrm>
          <a:prstGeom prst="rect">
            <a:avLst/>
          </a:prstGeom>
          <a:solidFill>
            <a:schemeClr val="accent2">
              <a:lumMod val="40000"/>
              <a:lumOff val="60000"/>
            </a:schemeClr>
          </a:solidFill>
          <a:ln>
            <a:solidFill>
              <a:schemeClr val="tx1"/>
            </a:solidFill>
            <a:prstDash val="dash"/>
          </a:ln>
        </p:spPr>
        <p:txBody>
          <a:bodyPr wrap="square">
            <a:spAutoFit/>
          </a:bodyPr>
          <a:lstStyle/>
          <a:p>
            <a:r>
              <a:rPr lang="en-US" dirty="0">
                <a:latin typeface="Arial" panose="020B0604020202020204" pitchFamily="34" charset="0"/>
                <a:cs typeface="Arial" panose="020B0604020202020204" pitchFamily="34" charset="0"/>
              </a:rPr>
              <a:t>Ban </a:t>
            </a:r>
            <a:r>
              <a:rPr lang="en-US" dirty="0" err="1">
                <a:latin typeface="Arial" panose="020B0604020202020204" pitchFamily="34" charset="0"/>
                <a:cs typeface="Arial" panose="020B0604020202020204" pitchFamily="34" charset="0"/>
              </a:rPr>
              <a:t>đêm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chú</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chó</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ngủ</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ngoài</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sân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canh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trộm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nhiều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lần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đã</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giúp</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cảnh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báo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trộm</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cho</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gia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đình</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em</a:t>
            </a:r>
            <a:r>
              <a:rPr lang="en-US" dirty="0">
                <a:latin typeface="Arial" panose="020B0604020202020204" pitchFamily="34" charset="0"/>
                <a:cs typeface="Arial" panose="020B0604020202020204" pitchFamily="34" charset="0"/>
              </a:rPr>
              <a:t>.</a:t>
            </a:r>
          </a:p>
        </p:txBody>
      </p:sp>
      <p:pic>
        <p:nvPicPr>
          <p:cNvPr id="27" name="Picture 2" descr="Hand drawn pets collection Free Vecto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34026" b="63099" l="3195" r="34665">
                        <a14:foregroundMark x1="25080" y1="44888" x2="25080" y2="44888"/>
                      </a14:backgroundRemoval>
                    </a14:imgEffect>
                  </a14:imgLayer>
                </a14:imgProps>
              </a:ext>
              <a:ext uri="{28A0092B-C50C-407E-A947-70E740481C1C}">
                <a14:useLocalDpi xmlns:a14="http://schemas.microsoft.com/office/drawing/2010/main" val="0"/>
              </a:ext>
            </a:extLst>
          </a:blip>
          <a:srcRect l="1966" t="34947" r="64610" b="36545"/>
          <a:stretch/>
        </p:blipFill>
        <p:spPr bwMode="auto">
          <a:xfrm>
            <a:off x="5628672" y="85340"/>
            <a:ext cx="1430913" cy="1298784"/>
          </a:xfrm>
          <a:prstGeom prst="ellipse">
            <a:avLst/>
          </a:prstGeom>
          <a:ln w="63500" cap="rnd">
            <a:solidFill>
              <a:srgbClr val="333333"/>
            </a:solid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6311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par>
                                <p:cTn id="19" presetID="16" presetClass="entr" presetSubtype="21"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inVertical)">
                                      <p:cBhvr>
                                        <p:cTn id="21" dur="500"/>
                                        <p:tgtEl>
                                          <p:spTgt spid="3"/>
                                        </p:tgtEl>
                                      </p:cBhvr>
                                    </p:animEffect>
                                  </p:childTnLst>
                                </p:cTn>
                              </p:par>
                              <p:par>
                                <p:cTn id="22" presetID="16" presetClass="entr" presetSubtype="21"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barn(inVertical)">
                                      <p:cBhvr>
                                        <p:cTn id="24" dur="500"/>
                                        <p:tgtEl>
                                          <p:spTgt spid="13"/>
                                        </p:tgtEl>
                                      </p:cBhvr>
                                    </p:animEffect>
                                  </p:childTnLst>
                                </p:cTn>
                              </p:par>
                              <p:par>
                                <p:cTn id="25" presetID="16" presetClass="entr" presetSubtype="21"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par>
                                <p:cTn id="28" presetID="16" presetClass="entr" presetSubtype="21"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barn(inVertical)">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1000" fill="hold"/>
                                        <p:tgtEl>
                                          <p:spTgt spid="11"/>
                                        </p:tgtEl>
                                        <p:attrNameLst>
                                          <p:attrName>ppt_w</p:attrName>
                                        </p:attrNameLst>
                                      </p:cBhvr>
                                      <p:tavLst>
                                        <p:tav tm="0">
                                          <p:val>
                                            <p:strVal val="#ppt_w+.3"/>
                                          </p:val>
                                        </p:tav>
                                        <p:tav tm="100000">
                                          <p:val>
                                            <p:strVal val="#ppt_w"/>
                                          </p:val>
                                        </p:tav>
                                      </p:tavLst>
                                    </p:anim>
                                    <p:anim calcmode="lin" valueType="num">
                                      <p:cBhvr>
                                        <p:cTn id="36" dur="1000" fill="hold"/>
                                        <p:tgtEl>
                                          <p:spTgt spid="11"/>
                                        </p:tgtEl>
                                        <p:attrNameLst>
                                          <p:attrName>ppt_h</p:attrName>
                                        </p:attrNameLst>
                                      </p:cBhvr>
                                      <p:tavLst>
                                        <p:tav tm="0">
                                          <p:val>
                                            <p:strVal val="#ppt_h"/>
                                          </p:val>
                                        </p:tav>
                                        <p:tav tm="100000">
                                          <p:val>
                                            <p:strVal val="#ppt_h"/>
                                          </p:val>
                                        </p:tav>
                                      </p:tavLst>
                                    </p:anim>
                                    <p:animEffect transition="in" filter="fade">
                                      <p:cBhvr>
                                        <p:cTn id="37" dur="1000"/>
                                        <p:tgtEl>
                                          <p:spTgt spid="11"/>
                                        </p:tgtEl>
                                      </p:cBhvr>
                                    </p:animEffect>
                                  </p:childTnLst>
                                </p:cTn>
                              </p:par>
                              <p:par>
                                <p:cTn id="38" presetID="50" presetClass="entr" presetSubtype="0" decel="100000" fill="hold" nodeType="withEffect">
                                  <p:stCondLst>
                                    <p:cond delay="0"/>
                                  </p:stCondLst>
                                  <p:childTnLst>
                                    <p:set>
                                      <p:cBhvr>
                                        <p:cTn id="39" dur="1" fill="hold">
                                          <p:stCondLst>
                                            <p:cond delay="0"/>
                                          </p:stCondLst>
                                        </p:cTn>
                                        <p:tgtEl>
                                          <p:spTgt spid="3076"/>
                                        </p:tgtEl>
                                        <p:attrNameLst>
                                          <p:attrName>style.visibility</p:attrName>
                                        </p:attrNameLst>
                                      </p:cBhvr>
                                      <p:to>
                                        <p:strVal val="visible"/>
                                      </p:to>
                                    </p:set>
                                    <p:anim calcmode="lin" valueType="num">
                                      <p:cBhvr>
                                        <p:cTn id="40" dur="1000" fill="hold"/>
                                        <p:tgtEl>
                                          <p:spTgt spid="3076"/>
                                        </p:tgtEl>
                                        <p:attrNameLst>
                                          <p:attrName>ppt_w</p:attrName>
                                        </p:attrNameLst>
                                      </p:cBhvr>
                                      <p:tavLst>
                                        <p:tav tm="0">
                                          <p:val>
                                            <p:strVal val="#ppt_w+.3"/>
                                          </p:val>
                                        </p:tav>
                                        <p:tav tm="100000">
                                          <p:val>
                                            <p:strVal val="#ppt_w"/>
                                          </p:val>
                                        </p:tav>
                                      </p:tavLst>
                                    </p:anim>
                                    <p:anim calcmode="lin" valueType="num">
                                      <p:cBhvr>
                                        <p:cTn id="41" dur="1000" fill="hold"/>
                                        <p:tgtEl>
                                          <p:spTgt spid="3076"/>
                                        </p:tgtEl>
                                        <p:attrNameLst>
                                          <p:attrName>ppt_h</p:attrName>
                                        </p:attrNameLst>
                                      </p:cBhvr>
                                      <p:tavLst>
                                        <p:tav tm="0">
                                          <p:val>
                                            <p:strVal val="#ppt_h"/>
                                          </p:val>
                                        </p:tav>
                                        <p:tav tm="100000">
                                          <p:val>
                                            <p:strVal val="#ppt_h"/>
                                          </p:val>
                                        </p:tav>
                                      </p:tavLst>
                                    </p:anim>
                                    <p:animEffect transition="in" filter="fade">
                                      <p:cBhvr>
                                        <p:cTn id="42" dur="1000"/>
                                        <p:tgtEl>
                                          <p:spTgt spid="3076"/>
                                        </p:tgtEl>
                                      </p:cBhvr>
                                    </p:animEffect>
                                  </p:childTnLst>
                                </p:cTn>
                              </p:par>
                              <p:par>
                                <p:cTn id="43" presetID="50" presetClass="entr" presetSubtype="0" decel="100000" fill="hold" nodeType="withEffect">
                                  <p:stCondLst>
                                    <p:cond delay="0"/>
                                  </p:stCondLst>
                                  <p:childTnLst>
                                    <p:set>
                                      <p:cBhvr>
                                        <p:cTn id="44" dur="1" fill="hold">
                                          <p:stCondLst>
                                            <p:cond delay="0"/>
                                          </p:stCondLst>
                                        </p:cTn>
                                        <p:tgtEl>
                                          <p:spTgt spid="3074"/>
                                        </p:tgtEl>
                                        <p:attrNameLst>
                                          <p:attrName>style.visibility</p:attrName>
                                        </p:attrNameLst>
                                      </p:cBhvr>
                                      <p:to>
                                        <p:strVal val="visible"/>
                                      </p:to>
                                    </p:set>
                                    <p:anim calcmode="lin" valueType="num">
                                      <p:cBhvr>
                                        <p:cTn id="45" dur="1000" fill="hold"/>
                                        <p:tgtEl>
                                          <p:spTgt spid="3074"/>
                                        </p:tgtEl>
                                        <p:attrNameLst>
                                          <p:attrName>ppt_w</p:attrName>
                                        </p:attrNameLst>
                                      </p:cBhvr>
                                      <p:tavLst>
                                        <p:tav tm="0">
                                          <p:val>
                                            <p:strVal val="#ppt_w+.3"/>
                                          </p:val>
                                        </p:tav>
                                        <p:tav tm="100000">
                                          <p:val>
                                            <p:strVal val="#ppt_w"/>
                                          </p:val>
                                        </p:tav>
                                      </p:tavLst>
                                    </p:anim>
                                    <p:anim calcmode="lin" valueType="num">
                                      <p:cBhvr>
                                        <p:cTn id="46" dur="1000" fill="hold"/>
                                        <p:tgtEl>
                                          <p:spTgt spid="3074"/>
                                        </p:tgtEl>
                                        <p:attrNameLst>
                                          <p:attrName>ppt_h</p:attrName>
                                        </p:attrNameLst>
                                      </p:cBhvr>
                                      <p:tavLst>
                                        <p:tav tm="0">
                                          <p:val>
                                            <p:strVal val="#ppt_h"/>
                                          </p:val>
                                        </p:tav>
                                        <p:tav tm="100000">
                                          <p:val>
                                            <p:strVal val="#ppt_h"/>
                                          </p:val>
                                        </p:tav>
                                      </p:tavLst>
                                    </p:anim>
                                    <p:animEffect transition="in" filter="fade">
                                      <p:cBhvr>
                                        <p:cTn id="47" dur="1000"/>
                                        <p:tgtEl>
                                          <p:spTgt spid="307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3076"/>
                                        </p:tgtEl>
                                      </p:cBhvr>
                                    </p:animEffect>
                                    <p:set>
                                      <p:cBhvr>
                                        <p:cTn id="52" dur="1" fill="hold">
                                          <p:stCondLst>
                                            <p:cond delay="499"/>
                                          </p:stCondLst>
                                        </p:cTn>
                                        <p:tgtEl>
                                          <p:spTgt spid="307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50" presetClass="entr" presetSubtype="0" decel="10000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p:cTn id="57" dur="1000" fill="hold"/>
                                        <p:tgtEl>
                                          <p:spTgt spid="20"/>
                                        </p:tgtEl>
                                        <p:attrNameLst>
                                          <p:attrName>ppt_w</p:attrName>
                                        </p:attrNameLst>
                                      </p:cBhvr>
                                      <p:tavLst>
                                        <p:tav tm="0">
                                          <p:val>
                                            <p:strVal val="#ppt_w+.3"/>
                                          </p:val>
                                        </p:tav>
                                        <p:tav tm="100000">
                                          <p:val>
                                            <p:strVal val="#ppt_w"/>
                                          </p:val>
                                        </p:tav>
                                      </p:tavLst>
                                    </p:anim>
                                    <p:anim calcmode="lin" valueType="num">
                                      <p:cBhvr>
                                        <p:cTn id="58" dur="1000" fill="hold"/>
                                        <p:tgtEl>
                                          <p:spTgt spid="20"/>
                                        </p:tgtEl>
                                        <p:attrNameLst>
                                          <p:attrName>ppt_h</p:attrName>
                                        </p:attrNameLst>
                                      </p:cBhvr>
                                      <p:tavLst>
                                        <p:tav tm="0">
                                          <p:val>
                                            <p:strVal val="#ppt_h"/>
                                          </p:val>
                                        </p:tav>
                                        <p:tav tm="100000">
                                          <p:val>
                                            <p:strVal val="#ppt_h"/>
                                          </p:val>
                                        </p:tav>
                                      </p:tavLst>
                                    </p:anim>
                                    <p:animEffect transition="in" filter="fade">
                                      <p:cBhvr>
                                        <p:cTn id="59" dur="10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50" presetClass="entr" presetSubtype="0" decel="100000" fill="hold" grpId="0" nodeType="clickEffect">
                                  <p:stCondLst>
                                    <p:cond delay="0"/>
                                  </p:stCondLst>
                                  <p:childTnLst>
                                    <p:set>
                                      <p:cBhvr>
                                        <p:cTn id="63" dur="1" fill="hold">
                                          <p:stCondLst>
                                            <p:cond delay="0"/>
                                          </p:stCondLst>
                                        </p:cTn>
                                        <p:tgtEl>
                                          <p:spTgt spid="21"/>
                                        </p:tgtEl>
                                        <p:attrNameLst>
                                          <p:attrName>style.visibility</p:attrName>
                                        </p:attrNameLst>
                                      </p:cBhvr>
                                      <p:to>
                                        <p:strVal val="visible"/>
                                      </p:to>
                                    </p:set>
                                    <p:anim calcmode="lin" valueType="num">
                                      <p:cBhvr>
                                        <p:cTn id="64" dur="1000" fill="hold"/>
                                        <p:tgtEl>
                                          <p:spTgt spid="21"/>
                                        </p:tgtEl>
                                        <p:attrNameLst>
                                          <p:attrName>ppt_w</p:attrName>
                                        </p:attrNameLst>
                                      </p:cBhvr>
                                      <p:tavLst>
                                        <p:tav tm="0">
                                          <p:val>
                                            <p:strVal val="#ppt_w+.3"/>
                                          </p:val>
                                        </p:tav>
                                        <p:tav tm="100000">
                                          <p:val>
                                            <p:strVal val="#ppt_w"/>
                                          </p:val>
                                        </p:tav>
                                      </p:tavLst>
                                    </p:anim>
                                    <p:anim calcmode="lin" valueType="num">
                                      <p:cBhvr>
                                        <p:cTn id="65" dur="1000" fill="hold"/>
                                        <p:tgtEl>
                                          <p:spTgt spid="21"/>
                                        </p:tgtEl>
                                        <p:attrNameLst>
                                          <p:attrName>ppt_h</p:attrName>
                                        </p:attrNameLst>
                                      </p:cBhvr>
                                      <p:tavLst>
                                        <p:tav tm="0">
                                          <p:val>
                                            <p:strVal val="#ppt_h"/>
                                          </p:val>
                                        </p:tav>
                                        <p:tav tm="100000">
                                          <p:val>
                                            <p:strVal val="#ppt_h"/>
                                          </p:val>
                                        </p:tav>
                                      </p:tavLst>
                                    </p:anim>
                                    <p:animEffect transition="in" filter="fade">
                                      <p:cBhvr>
                                        <p:cTn id="66" dur="10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50" presetClass="entr" presetSubtype="0" decel="100000"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 calcmode="lin" valueType="num">
                                      <p:cBhvr>
                                        <p:cTn id="71" dur="1000" fill="hold"/>
                                        <p:tgtEl>
                                          <p:spTgt spid="22"/>
                                        </p:tgtEl>
                                        <p:attrNameLst>
                                          <p:attrName>ppt_w</p:attrName>
                                        </p:attrNameLst>
                                      </p:cBhvr>
                                      <p:tavLst>
                                        <p:tav tm="0">
                                          <p:val>
                                            <p:strVal val="#ppt_w+.3"/>
                                          </p:val>
                                        </p:tav>
                                        <p:tav tm="100000">
                                          <p:val>
                                            <p:strVal val="#ppt_w"/>
                                          </p:val>
                                        </p:tav>
                                      </p:tavLst>
                                    </p:anim>
                                    <p:anim calcmode="lin" valueType="num">
                                      <p:cBhvr>
                                        <p:cTn id="72" dur="1000" fill="hold"/>
                                        <p:tgtEl>
                                          <p:spTgt spid="22"/>
                                        </p:tgtEl>
                                        <p:attrNameLst>
                                          <p:attrName>ppt_h</p:attrName>
                                        </p:attrNameLst>
                                      </p:cBhvr>
                                      <p:tavLst>
                                        <p:tav tm="0">
                                          <p:val>
                                            <p:strVal val="#ppt_h"/>
                                          </p:val>
                                        </p:tav>
                                        <p:tav tm="100000">
                                          <p:val>
                                            <p:strVal val="#ppt_h"/>
                                          </p:val>
                                        </p:tav>
                                      </p:tavLst>
                                    </p:anim>
                                    <p:animEffect transition="in" filter="fade">
                                      <p:cBhvr>
                                        <p:cTn id="73" dur="1000"/>
                                        <p:tgtEl>
                                          <p:spTgt spid="22"/>
                                        </p:tgtEl>
                                      </p:cBhvr>
                                    </p:animEffect>
                                  </p:childTnLst>
                                </p:cTn>
                              </p:par>
                            </p:childTnLst>
                          </p:cTn>
                        </p:par>
                      </p:childTnLst>
                    </p:cTn>
                  </p:par>
                  <p:par>
                    <p:cTn id="74" fill="hold">
                      <p:stCondLst>
                        <p:cond delay="indefinite"/>
                      </p:stCondLst>
                      <p:childTnLst>
                        <p:par>
                          <p:cTn id="75" fill="hold">
                            <p:stCondLst>
                              <p:cond delay="0"/>
                            </p:stCondLst>
                            <p:childTnLst>
                              <p:par>
                                <p:cTn id="76" presetID="50" presetClass="entr" presetSubtype="0" decel="100000" fill="hold" grpId="0" nodeType="clickEffect">
                                  <p:stCondLst>
                                    <p:cond delay="0"/>
                                  </p:stCondLst>
                                  <p:childTnLst>
                                    <p:set>
                                      <p:cBhvr>
                                        <p:cTn id="77" dur="1" fill="hold">
                                          <p:stCondLst>
                                            <p:cond delay="0"/>
                                          </p:stCondLst>
                                        </p:cTn>
                                        <p:tgtEl>
                                          <p:spTgt spid="24"/>
                                        </p:tgtEl>
                                        <p:attrNameLst>
                                          <p:attrName>style.visibility</p:attrName>
                                        </p:attrNameLst>
                                      </p:cBhvr>
                                      <p:to>
                                        <p:strVal val="visible"/>
                                      </p:to>
                                    </p:set>
                                    <p:anim calcmode="lin" valueType="num">
                                      <p:cBhvr>
                                        <p:cTn id="78" dur="1000" fill="hold"/>
                                        <p:tgtEl>
                                          <p:spTgt spid="24"/>
                                        </p:tgtEl>
                                        <p:attrNameLst>
                                          <p:attrName>ppt_w</p:attrName>
                                        </p:attrNameLst>
                                      </p:cBhvr>
                                      <p:tavLst>
                                        <p:tav tm="0">
                                          <p:val>
                                            <p:strVal val="#ppt_w+.3"/>
                                          </p:val>
                                        </p:tav>
                                        <p:tav tm="100000">
                                          <p:val>
                                            <p:strVal val="#ppt_w"/>
                                          </p:val>
                                        </p:tav>
                                      </p:tavLst>
                                    </p:anim>
                                    <p:anim calcmode="lin" valueType="num">
                                      <p:cBhvr>
                                        <p:cTn id="79" dur="1000" fill="hold"/>
                                        <p:tgtEl>
                                          <p:spTgt spid="24"/>
                                        </p:tgtEl>
                                        <p:attrNameLst>
                                          <p:attrName>ppt_h</p:attrName>
                                        </p:attrNameLst>
                                      </p:cBhvr>
                                      <p:tavLst>
                                        <p:tav tm="0">
                                          <p:val>
                                            <p:strVal val="#ppt_h"/>
                                          </p:val>
                                        </p:tav>
                                        <p:tav tm="100000">
                                          <p:val>
                                            <p:strVal val="#ppt_h"/>
                                          </p:val>
                                        </p:tav>
                                      </p:tavLst>
                                    </p:anim>
                                    <p:animEffect transition="in" filter="fade">
                                      <p:cBhvr>
                                        <p:cTn id="80" dur="1000"/>
                                        <p:tgtEl>
                                          <p:spTgt spid="24"/>
                                        </p:tgtEl>
                                      </p:cBhvr>
                                    </p:animEffect>
                                  </p:childTnLst>
                                </p:cTn>
                              </p:par>
                            </p:childTnLst>
                          </p:cTn>
                        </p:par>
                      </p:childTnLst>
                    </p:cTn>
                  </p:par>
                  <p:par>
                    <p:cTn id="81" fill="hold">
                      <p:stCondLst>
                        <p:cond delay="indefinite"/>
                      </p:stCondLst>
                      <p:childTnLst>
                        <p:par>
                          <p:cTn id="82" fill="hold">
                            <p:stCondLst>
                              <p:cond delay="0"/>
                            </p:stCondLst>
                            <p:childTnLst>
                              <p:par>
                                <p:cTn id="83" presetID="50" presetClass="entr" presetSubtype="0" decel="100000" fill="hold" grpId="0" nodeType="clickEffect">
                                  <p:stCondLst>
                                    <p:cond delay="0"/>
                                  </p:stCondLst>
                                  <p:childTnLst>
                                    <p:set>
                                      <p:cBhvr>
                                        <p:cTn id="84" dur="1" fill="hold">
                                          <p:stCondLst>
                                            <p:cond delay="0"/>
                                          </p:stCondLst>
                                        </p:cTn>
                                        <p:tgtEl>
                                          <p:spTgt spid="25"/>
                                        </p:tgtEl>
                                        <p:attrNameLst>
                                          <p:attrName>style.visibility</p:attrName>
                                        </p:attrNameLst>
                                      </p:cBhvr>
                                      <p:to>
                                        <p:strVal val="visible"/>
                                      </p:to>
                                    </p:set>
                                    <p:anim calcmode="lin" valueType="num">
                                      <p:cBhvr>
                                        <p:cTn id="85" dur="1000" fill="hold"/>
                                        <p:tgtEl>
                                          <p:spTgt spid="25"/>
                                        </p:tgtEl>
                                        <p:attrNameLst>
                                          <p:attrName>ppt_w</p:attrName>
                                        </p:attrNameLst>
                                      </p:cBhvr>
                                      <p:tavLst>
                                        <p:tav tm="0">
                                          <p:val>
                                            <p:strVal val="#ppt_w+.3"/>
                                          </p:val>
                                        </p:tav>
                                        <p:tav tm="100000">
                                          <p:val>
                                            <p:strVal val="#ppt_w"/>
                                          </p:val>
                                        </p:tav>
                                      </p:tavLst>
                                    </p:anim>
                                    <p:anim calcmode="lin" valueType="num">
                                      <p:cBhvr>
                                        <p:cTn id="86" dur="1000" fill="hold"/>
                                        <p:tgtEl>
                                          <p:spTgt spid="25"/>
                                        </p:tgtEl>
                                        <p:attrNameLst>
                                          <p:attrName>ppt_h</p:attrName>
                                        </p:attrNameLst>
                                      </p:cBhvr>
                                      <p:tavLst>
                                        <p:tav tm="0">
                                          <p:val>
                                            <p:strVal val="#ppt_h"/>
                                          </p:val>
                                        </p:tav>
                                        <p:tav tm="100000">
                                          <p:val>
                                            <p:strVal val="#ppt_h"/>
                                          </p:val>
                                        </p:tav>
                                      </p:tavLst>
                                    </p:anim>
                                    <p:animEffect transition="in" filter="fade">
                                      <p:cBhvr>
                                        <p:cTn id="87" dur="1000"/>
                                        <p:tgtEl>
                                          <p:spTgt spid="25"/>
                                        </p:tgtEl>
                                      </p:cBhvr>
                                    </p:animEffect>
                                  </p:childTnLst>
                                </p:cTn>
                              </p:par>
                            </p:childTnLst>
                          </p:cTn>
                        </p:par>
                      </p:childTnLst>
                    </p:cTn>
                  </p:par>
                  <p:par>
                    <p:cTn id="88" fill="hold">
                      <p:stCondLst>
                        <p:cond delay="indefinite"/>
                      </p:stCondLst>
                      <p:childTnLst>
                        <p:par>
                          <p:cTn id="89" fill="hold">
                            <p:stCondLst>
                              <p:cond delay="0"/>
                            </p:stCondLst>
                            <p:childTnLst>
                              <p:par>
                                <p:cTn id="90" presetID="50" presetClass="entr" presetSubtype="0" decel="100000" fill="hold" grpId="0" nodeType="clickEffect">
                                  <p:stCondLst>
                                    <p:cond delay="0"/>
                                  </p:stCondLst>
                                  <p:childTnLst>
                                    <p:set>
                                      <p:cBhvr>
                                        <p:cTn id="91" dur="1" fill="hold">
                                          <p:stCondLst>
                                            <p:cond delay="0"/>
                                          </p:stCondLst>
                                        </p:cTn>
                                        <p:tgtEl>
                                          <p:spTgt spid="26"/>
                                        </p:tgtEl>
                                        <p:attrNameLst>
                                          <p:attrName>style.visibility</p:attrName>
                                        </p:attrNameLst>
                                      </p:cBhvr>
                                      <p:to>
                                        <p:strVal val="visible"/>
                                      </p:to>
                                    </p:set>
                                    <p:anim calcmode="lin" valueType="num">
                                      <p:cBhvr>
                                        <p:cTn id="92" dur="1000" fill="hold"/>
                                        <p:tgtEl>
                                          <p:spTgt spid="26"/>
                                        </p:tgtEl>
                                        <p:attrNameLst>
                                          <p:attrName>ppt_w</p:attrName>
                                        </p:attrNameLst>
                                      </p:cBhvr>
                                      <p:tavLst>
                                        <p:tav tm="0">
                                          <p:val>
                                            <p:strVal val="#ppt_w+.3"/>
                                          </p:val>
                                        </p:tav>
                                        <p:tav tm="100000">
                                          <p:val>
                                            <p:strVal val="#ppt_w"/>
                                          </p:val>
                                        </p:tav>
                                      </p:tavLst>
                                    </p:anim>
                                    <p:anim calcmode="lin" valueType="num">
                                      <p:cBhvr>
                                        <p:cTn id="93" dur="1000" fill="hold"/>
                                        <p:tgtEl>
                                          <p:spTgt spid="26"/>
                                        </p:tgtEl>
                                        <p:attrNameLst>
                                          <p:attrName>ppt_h</p:attrName>
                                        </p:attrNameLst>
                                      </p:cBhvr>
                                      <p:tavLst>
                                        <p:tav tm="0">
                                          <p:val>
                                            <p:strVal val="#ppt_h"/>
                                          </p:val>
                                        </p:tav>
                                        <p:tav tm="100000">
                                          <p:val>
                                            <p:strVal val="#ppt_h"/>
                                          </p:val>
                                        </p:tav>
                                      </p:tavLst>
                                    </p:anim>
                                    <p:animEffect transition="in" filter="fade">
                                      <p:cBhvr>
                                        <p:cTn id="94" dur="1000"/>
                                        <p:tgtEl>
                                          <p:spTgt spid="26"/>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nodeType="clickEffect">
                                  <p:stCondLst>
                                    <p:cond delay="0"/>
                                  </p:stCondLst>
                                  <p:childTnLst>
                                    <p:animEffect transition="out" filter="fade">
                                      <p:cBhvr>
                                        <p:cTn id="98" dur="500"/>
                                        <p:tgtEl>
                                          <p:spTgt spid="3074"/>
                                        </p:tgtEl>
                                      </p:cBhvr>
                                    </p:animEffect>
                                    <p:set>
                                      <p:cBhvr>
                                        <p:cTn id="99" dur="1" fill="hold">
                                          <p:stCondLst>
                                            <p:cond delay="499"/>
                                          </p:stCondLst>
                                        </p:cTn>
                                        <p:tgtEl>
                                          <p:spTgt spid="3074"/>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50" presetClass="entr" presetSubtype="0" decel="100000" fill="hold" grpId="0" nodeType="clickEffect">
                                  <p:stCondLst>
                                    <p:cond delay="0"/>
                                  </p:stCondLst>
                                  <p:childTnLst>
                                    <p:set>
                                      <p:cBhvr>
                                        <p:cTn id="103" dur="1" fill="hold">
                                          <p:stCondLst>
                                            <p:cond delay="0"/>
                                          </p:stCondLst>
                                        </p:cTn>
                                        <p:tgtEl>
                                          <p:spTgt spid="28"/>
                                        </p:tgtEl>
                                        <p:attrNameLst>
                                          <p:attrName>style.visibility</p:attrName>
                                        </p:attrNameLst>
                                      </p:cBhvr>
                                      <p:to>
                                        <p:strVal val="visible"/>
                                      </p:to>
                                    </p:set>
                                    <p:anim calcmode="lin" valueType="num">
                                      <p:cBhvr>
                                        <p:cTn id="104" dur="1000" fill="hold"/>
                                        <p:tgtEl>
                                          <p:spTgt spid="28"/>
                                        </p:tgtEl>
                                        <p:attrNameLst>
                                          <p:attrName>ppt_w</p:attrName>
                                        </p:attrNameLst>
                                      </p:cBhvr>
                                      <p:tavLst>
                                        <p:tav tm="0">
                                          <p:val>
                                            <p:strVal val="#ppt_w+.3"/>
                                          </p:val>
                                        </p:tav>
                                        <p:tav tm="100000">
                                          <p:val>
                                            <p:strVal val="#ppt_w"/>
                                          </p:val>
                                        </p:tav>
                                      </p:tavLst>
                                    </p:anim>
                                    <p:anim calcmode="lin" valueType="num">
                                      <p:cBhvr>
                                        <p:cTn id="105" dur="1000" fill="hold"/>
                                        <p:tgtEl>
                                          <p:spTgt spid="28"/>
                                        </p:tgtEl>
                                        <p:attrNameLst>
                                          <p:attrName>ppt_h</p:attrName>
                                        </p:attrNameLst>
                                      </p:cBhvr>
                                      <p:tavLst>
                                        <p:tav tm="0">
                                          <p:val>
                                            <p:strVal val="#ppt_h"/>
                                          </p:val>
                                        </p:tav>
                                        <p:tav tm="100000">
                                          <p:val>
                                            <p:strVal val="#ppt_h"/>
                                          </p:val>
                                        </p:tav>
                                      </p:tavLst>
                                    </p:anim>
                                    <p:animEffect transition="in" filter="fade">
                                      <p:cBhvr>
                                        <p:cTn id="106" dur="1000"/>
                                        <p:tgtEl>
                                          <p:spTgt spid="28"/>
                                        </p:tgtEl>
                                      </p:cBhvr>
                                    </p:animEffect>
                                  </p:childTnLst>
                                </p:cTn>
                              </p:par>
                            </p:childTnLst>
                          </p:cTn>
                        </p:par>
                      </p:childTnLst>
                    </p:cTn>
                  </p:par>
                  <p:par>
                    <p:cTn id="107" fill="hold">
                      <p:stCondLst>
                        <p:cond delay="indefinite"/>
                      </p:stCondLst>
                      <p:childTnLst>
                        <p:par>
                          <p:cTn id="108" fill="hold">
                            <p:stCondLst>
                              <p:cond delay="0"/>
                            </p:stCondLst>
                            <p:childTnLst>
                              <p:par>
                                <p:cTn id="109" presetID="50" presetClass="entr" presetSubtype="0" decel="100000" fill="hold" grpId="0" nodeType="clickEffect">
                                  <p:stCondLst>
                                    <p:cond delay="0"/>
                                  </p:stCondLst>
                                  <p:childTnLst>
                                    <p:set>
                                      <p:cBhvr>
                                        <p:cTn id="110" dur="1" fill="hold">
                                          <p:stCondLst>
                                            <p:cond delay="0"/>
                                          </p:stCondLst>
                                        </p:cTn>
                                        <p:tgtEl>
                                          <p:spTgt spid="29"/>
                                        </p:tgtEl>
                                        <p:attrNameLst>
                                          <p:attrName>style.visibility</p:attrName>
                                        </p:attrNameLst>
                                      </p:cBhvr>
                                      <p:to>
                                        <p:strVal val="visible"/>
                                      </p:to>
                                    </p:set>
                                    <p:anim calcmode="lin" valueType="num">
                                      <p:cBhvr>
                                        <p:cTn id="111" dur="1000" fill="hold"/>
                                        <p:tgtEl>
                                          <p:spTgt spid="29"/>
                                        </p:tgtEl>
                                        <p:attrNameLst>
                                          <p:attrName>ppt_w</p:attrName>
                                        </p:attrNameLst>
                                      </p:cBhvr>
                                      <p:tavLst>
                                        <p:tav tm="0">
                                          <p:val>
                                            <p:strVal val="#ppt_w+.3"/>
                                          </p:val>
                                        </p:tav>
                                        <p:tav tm="100000">
                                          <p:val>
                                            <p:strVal val="#ppt_w"/>
                                          </p:val>
                                        </p:tav>
                                      </p:tavLst>
                                    </p:anim>
                                    <p:anim calcmode="lin" valueType="num">
                                      <p:cBhvr>
                                        <p:cTn id="112" dur="1000" fill="hold"/>
                                        <p:tgtEl>
                                          <p:spTgt spid="29"/>
                                        </p:tgtEl>
                                        <p:attrNameLst>
                                          <p:attrName>ppt_h</p:attrName>
                                        </p:attrNameLst>
                                      </p:cBhvr>
                                      <p:tavLst>
                                        <p:tav tm="0">
                                          <p:val>
                                            <p:strVal val="#ppt_h"/>
                                          </p:val>
                                        </p:tav>
                                        <p:tav tm="100000">
                                          <p:val>
                                            <p:strVal val="#ppt_h"/>
                                          </p:val>
                                        </p:tav>
                                      </p:tavLst>
                                    </p:anim>
                                    <p:animEffect transition="in" filter="fade">
                                      <p:cBhvr>
                                        <p:cTn id="113" dur="1000"/>
                                        <p:tgtEl>
                                          <p:spTgt spid="29"/>
                                        </p:tgtEl>
                                      </p:cBhvr>
                                    </p:animEffect>
                                  </p:childTnLst>
                                </p:cTn>
                              </p:par>
                            </p:childTnLst>
                          </p:cTn>
                        </p:par>
                      </p:childTnLst>
                    </p:cTn>
                  </p:par>
                  <p:par>
                    <p:cTn id="114" fill="hold">
                      <p:stCondLst>
                        <p:cond delay="indefinite"/>
                      </p:stCondLst>
                      <p:childTnLst>
                        <p:par>
                          <p:cTn id="115" fill="hold">
                            <p:stCondLst>
                              <p:cond delay="0"/>
                            </p:stCondLst>
                            <p:childTnLst>
                              <p:par>
                                <p:cTn id="116" presetID="50" presetClass="entr" presetSubtype="0" decel="100000" fill="hold" grpId="0" nodeType="clickEffect">
                                  <p:stCondLst>
                                    <p:cond delay="0"/>
                                  </p:stCondLst>
                                  <p:childTnLst>
                                    <p:set>
                                      <p:cBhvr>
                                        <p:cTn id="117" dur="1" fill="hold">
                                          <p:stCondLst>
                                            <p:cond delay="0"/>
                                          </p:stCondLst>
                                        </p:cTn>
                                        <p:tgtEl>
                                          <p:spTgt spid="30"/>
                                        </p:tgtEl>
                                        <p:attrNameLst>
                                          <p:attrName>style.visibility</p:attrName>
                                        </p:attrNameLst>
                                      </p:cBhvr>
                                      <p:to>
                                        <p:strVal val="visible"/>
                                      </p:to>
                                    </p:set>
                                    <p:anim calcmode="lin" valueType="num">
                                      <p:cBhvr>
                                        <p:cTn id="118" dur="1000" fill="hold"/>
                                        <p:tgtEl>
                                          <p:spTgt spid="30"/>
                                        </p:tgtEl>
                                        <p:attrNameLst>
                                          <p:attrName>ppt_w</p:attrName>
                                        </p:attrNameLst>
                                      </p:cBhvr>
                                      <p:tavLst>
                                        <p:tav tm="0">
                                          <p:val>
                                            <p:strVal val="#ppt_w+.3"/>
                                          </p:val>
                                        </p:tav>
                                        <p:tav tm="100000">
                                          <p:val>
                                            <p:strVal val="#ppt_w"/>
                                          </p:val>
                                        </p:tav>
                                      </p:tavLst>
                                    </p:anim>
                                    <p:anim calcmode="lin" valueType="num">
                                      <p:cBhvr>
                                        <p:cTn id="119" dur="1000" fill="hold"/>
                                        <p:tgtEl>
                                          <p:spTgt spid="30"/>
                                        </p:tgtEl>
                                        <p:attrNameLst>
                                          <p:attrName>ppt_h</p:attrName>
                                        </p:attrNameLst>
                                      </p:cBhvr>
                                      <p:tavLst>
                                        <p:tav tm="0">
                                          <p:val>
                                            <p:strVal val="#ppt_h"/>
                                          </p:val>
                                        </p:tav>
                                        <p:tav tm="100000">
                                          <p:val>
                                            <p:strVal val="#ppt_h"/>
                                          </p:val>
                                        </p:tav>
                                      </p:tavLst>
                                    </p:anim>
                                    <p:animEffect transition="in" filter="fade">
                                      <p:cBhvr>
                                        <p:cTn id="120" dur="1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20" grpId="0" animBg="1"/>
      <p:bldP spid="21" grpId="0" animBg="1"/>
      <p:bldP spid="22" grpId="0" animBg="1"/>
      <p:bldP spid="24" grpId="0" animBg="1"/>
      <p:bldP spid="25" grpId="0" animBg="1"/>
      <p:bldP spid="26" grpId="0" animBg="1"/>
      <p:bldP spid="28" grpId="0" animBg="1"/>
      <p:bldP spid="29" grpId="0" animBg="1"/>
      <p:bldP spid="3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2297723" y="923450"/>
            <a:ext cx="9483970" cy="2308324"/>
          </a:xfrm>
          <a:prstGeom prst="rect">
            <a:avLst/>
          </a:prstGeom>
        </p:spPr>
        <p:txBody>
          <a:bodyPr wrap="square">
            <a:spAutoFit/>
          </a:bodyPr>
          <a:lstStyle/>
          <a:p>
            <a:pPr algn="ctr"/>
            <a:r>
              <a:rPr lang="nl-NL" sz="3600" b="1" dirty="0">
                <a:solidFill>
                  <a:srgbClr val="D22829"/>
                </a:solidFill>
                <a:latin typeface="Arial" panose="020B0604020202020204" pitchFamily="34" charset="0"/>
                <a:ea typeface="Times New Roman" panose="02020603050405020304" pitchFamily="18" charset="0"/>
                <a:cs typeface="Arial" panose="020B0604020202020204" pitchFamily="34" charset="0"/>
              </a:rPr>
              <a:t>Viết được đoạn văn miêu tả ngoại hình hoặc hoạt động của </a:t>
            </a:r>
            <a:r>
              <a:rPr lang="en-US" sz="3600" b="1" i="1" dirty="0">
                <a:solidFill>
                  <a:schemeClr val="tx1">
                    <a:lumMod val="85000"/>
                    <a:lumOff val="15000"/>
                  </a:schemeClr>
                </a:solidFill>
                <a:latin typeface="Arial" panose="020B0604020202020204" pitchFamily="34" charset="0"/>
                <a:ea typeface="Times New Roman" panose="02020603050405020304" pitchFamily="18" charset="0"/>
                <a:cs typeface="Arial" panose="020B0604020202020204" pitchFamily="34" charset="0"/>
              </a:rPr>
              <a:t>con </a:t>
            </a:r>
            <a:r>
              <a:rPr lang="en-US" sz="3600" b="1" i="1" dirty="0" err="1">
                <a:solidFill>
                  <a:schemeClr val="tx1">
                    <a:lumMod val="85000"/>
                    <a:lumOff val="15000"/>
                  </a:schemeClr>
                </a:solidFill>
                <a:latin typeface="Arial" panose="020B0604020202020204" pitchFamily="34" charset="0"/>
                <a:ea typeface="Times New Roman" panose="02020603050405020304" pitchFamily="18" charset="0"/>
                <a:cs typeface="Arial" panose="020B0604020202020204" pitchFamily="34" charset="0"/>
              </a:rPr>
              <a:t>mèo</a:t>
            </a:r>
            <a:r>
              <a:rPr lang="en-US" sz="3600" b="1" i="1" dirty="0">
                <a:solidFill>
                  <a:schemeClr val="tx1">
                    <a:lumMod val="85000"/>
                    <a:lumOff val="15000"/>
                  </a:schemeClr>
                </a:solidFill>
                <a:latin typeface="Arial" panose="020B0604020202020204" pitchFamily="34" charset="0"/>
                <a:ea typeface="Times New Roman" panose="02020603050405020304" pitchFamily="18" charset="0"/>
                <a:cs typeface="Arial" panose="020B0604020202020204" pitchFamily="34" charset="0"/>
              </a:rPr>
              <a:t> (</a:t>
            </a:r>
            <a:r>
              <a:rPr lang="en-US" sz="3600" b="1" i="1" dirty="0" err="1">
                <a:solidFill>
                  <a:schemeClr val="tx1">
                    <a:lumMod val="85000"/>
                    <a:lumOff val="15000"/>
                  </a:schemeClr>
                </a:solidFill>
                <a:latin typeface="Arial" panose="020B0604020202020204" pitchFamily="34" charset="0"/>
                <a:ea typeface="Times New Roman" panose="02020603050405020304" pitchFamily="18" charset="0"/>
                <a:cs typeface="Arial" panose="020B0604020202020204" pitchFamily="34" charset="0"/>
              </a:rPr>
              <a:t>hoặc</a:t>
            </a:r>
            <a:r>
              <a:rPr lang="en-US" sz="3600" b="1" i="1" dirty="0">
                <a:solidFill>
                  <a:schemeClr val="tx1">
                    <a:lumMod val="85000"/>
                    <a:lumOff val="15000"/>
                  </a:schemeClr>
                </a:solidFill>
                <a:latin typeface="Arial" panose="020B0604020202020204" pitchFamily="34" charset="0"/>
                <a:ea typeface="Times New Roman" panose="02020603050405020304" pitchFamily="18" charset="0"/>
                <a:cs typeface="Arial" panose="020B0604020202020204" pitchFamily="34" charset="0"/>
              </a:rPr>
              <a:t> con </a:t>
            </a:r>
            <a:r>
              <a:rPr lang="en-US" sz="3600" b="1" i="1" dirty="0" err="1">
                <a:solidFill>
                  <a:schemeClr val="tx1">
                    <a:lumMod val="85000"/>
                    <a:lumOff val="15000"/>
                  </a:schemeClr>
                </a:solidFill>
                <a:latin typeface="Arial" panose="020B0604020202020204" pitchFamily="34" charset="0"/>
                <a:ea typeface="Times New Roman" panose="02020603050405020304" pitchFamily="18" charset="0"/>
                <a:cs typeface="Arial" panose="020B0604020202020204" pitchFamily="34" charset="0"/>
              </a:rPr>
              <a:t>chó</a:t>
            </a:r>
            <a:r>
              <a:rPr lang="en-US" sz="3600" b="1" i="1" dirty="0">
                <a:solidFill>
                  <a:schemeClr val="tx1">
                    <a:lumMod val="85000"/>
                    <a:lumOff val="15000"/>
                  </a:schemeClr>
                </a:solidFill>
                <a:latin typeface="Arial" panose="020B0604020202020204" pitchFamily="34" charset="0"/>
                <a:ea typeface="Times New Roman" panose="02020603050405020304" pitchFamily="18" charset="0"/>
                <a:cs typeface="Arial" panose="020B0604020202020204" pitchFamily="34" charset="0"/>
              </a:rPr>
              <a:t>)</a:t>
            </a:r>
            <a:r>
              <a:rPr lang="en-US" sz="3600" b="1" dirty="0">
                <a:solidFill>
                  <a:srgbClr val="D22829"/>
                </a:solidFill>
                <a:latin typeface="Arial" panose="020B0604020202020204" pitchFamily="34" charset="0"/>
                <a:ea typeface="Times New Roman" panose="02020603050405020304" pitchFamily="18" charset="0"/>
                <a:cs typeface="Arial" panose="020B0604020202020204" pitchFamily="34" charset="0"/>
              </a:rPr>
              <a:t> </a:t>
            </a:r>
            <a:r>
              <a:rPr lang="en-US" sz="3600" b="1" dirty="0" err="1">
                <a:solidFill>
                  <a:srgbClr val="D22829"/>
                </a:solidFill>
                <a:latin typeface="Arial" panose="020B0604020202020204" pitchFamily="34" charset="0"/>
                <a:ea typeface="Times New Roman" panose="02020603050405020304" pitchFamily="18" charset="0"/>
                <a:cs typeface="Arial" panose="020B0604020202020204" pitchFamily="34" charset="0"/>
              </a:rPr>
              <a:t>của</a:t>
            </a:r>
            <a:r>
              <a:rPr lang="en-US" sz="3600" b="1" dirty="0">
                <a:solidFill>
                  <a:srgbClr val="D22829"/>
                </a:solidFill>
                <a:latin typeface="Arial" panose="020B0604020202020204" pitchFamily="34" charset="0"/>
                <a:ea typeface="Times New Roman" panose="02020603050405020304" pitchFamily="18" charset="0"/>
                <a:cs typeface="Arial" panose="020B0604020202020204" pitchFamily="34" charset="0"/>
              </a:rPr>
              <a:t> </a:t>
            </a:r>
            <a:r>
              <a:rPr lang="en-US" sz="3600" b="1" dirty="0" err="1">
                <a:solidFill>
                  <a:srgbClr val="D22829"/>
                </a:solidFill>
                <a:latin typeface="Arial" panose="020B0604020202020204" pitchFamily="34" charset="0"/>
                <a:ea typeface="Times New Roman" panose="02020603050405020304" pitchFamily="18" charset="0"/>
                <a:cs typeface="Arial" panose="020B0604020202020204" pitchFamily="34" charset="0"/>
              </a:rPr>
              <a:t>nhà</a:t>
            </a:r>
            <a:r>
              <a:rPr lang="en-US" sz="3600" b="1" dirty="0">
                <a:solidFill>
                  <a:srgbClr val="D22829"/>
                </a:solidFill>
                <a:latin typeface="Arial" panose="020B0604020202020204" pitchFamily="34" charset="0"/>
                <a:ea typeface="Times New Roman" panose="02020603050405020304" pitchFamily="18" charset="0"/>
                <a:cs typeface="Arial" panose="020B0604020202020204" pitchFamily="34" charset="0"/>
              </a:rPr>
              <a:t> </a:t>
            </a:r>
            <a:r>
              <a:rPr lang="en-US" sz="3600" b="1" dirty="0" err="1">
                <a:solidFill>
                  <a:srgbClr val="D22829"/>
                </a:solidFill>
                <a:latin typeface="Arial" panose="020B0604020202020204" pitchFamily="34" charset="0"/>
                <a:ea typeface="Times New Roman" panose="02020603050405020304" pitchFamily="18" charset="0"/>
                <a:cs typeface="Arial" panose="020B0604020202020204" pitchFamily="34" charset="0"/>
              </a:rPr>
              <a:t>em</a:t>
            </a:r>
            <a:r>
              <a:rPr lang="en-US" sz="3600" b="1" dirty="0">
                <a:solidFill>
                  <a:srgbClr val="D22829"/>
                </a:solidFill>
                <a:latin typeface="Arial" panose="020B0604020202020204" pitchFamily="34" charset="0"/>
                <a:ea typeface="Times New Roman" panose="02020603050405020304" pitchFamily="18" charset="0"/>
                <a:cs typeface="Arial" panose="020B0604020202020204" pitchFamily="34" charset="0"/>
              </a:rPr>
              <a:t> </a:t>
            </a:r>
            <a:r>
              <a:rPr lang="en-US" sz="3600" b="1" dirty="0" err="1">
                <a:solidFill>
                  <a:srgbClr val="D22829"/>
                </a:solidFill>
                <a:latin typeface="Arial" panose="020B0604020202020204" pitchFamily="34" charset="0"/>
                <a:ea typeface="Times New Roman" panose="02020603050405020304" pitchFamily="18" charset="0"/>
                <a:cs typeface="Arial" panose="020B0604020202020204" pitchFamily="34" charset="0"/>
              </a:rPr>
              <a:t>hoặc</a:t>
            </a:r>
            <a:r>
              <a:rPr lang="en-US" sz="3600" b="1" dirty="0">
                <a:solidFill>
                  <a:srgbClr val="D22829"/>
                </a:solidFill>
                <a:latin typeface="Arial" panose="020B0604020202020204" pitchFamily="34" charset="0"/>
                <a:ea typeface="Times New Roman" panose="02020603050405020304" pitchFamily="18" charset="0"/>
                <a:cs typeface="Arial" panose="020B0604020202020204" pitchFamily="34" charset="0"/>
              </a:rPr>
              <a:t> </a:t>
            </a:r>
            <a:r>
              <a:rPr lang="en-US" sz="3600" b="1" dirty="0" err="1">
                <a:solidFill>
                  <a:srgbClr val="D22829"/>
                </a:solidFill>
                <a:latin typeface="Arial" panose="020B0604020202020204" pitchFamily="34" charset="0"/>
                <a:ea typeface="Times New Roman" panose="02020603050405020304" pitchFamily="18" charset="0"/>
                <a:cs typeface="Arial" panose="020B0604020202020204" pitchFamily="34" charset="0"/>
              </a:rPr>
              <a:t>của</a:t>
            </a:r>
            <a:r>
              <a:rPr lang="en-US" sz="3600" b="1" dirty="0">
                <a:solidFill>
                  <a:srgbClr val="D22829"/>
                </a:solidFill>
                <a:latin typeface="Arial" panose="020B0604020202020204" pitchFamily="34" charset="0"/>
                <a:ea typeface="Times New Roman" panose="02020603050405020304" pitchFamily="18" charset="0"/>
                <a:cs typeface="Arial" panose="020B0604020202020204" pitchFamily="34" charset="0"/>
              </a:rPr>
              <a:t> </a:t>
            </a:r>
            <a:r>
              <a:rPr lang="en-US" sz="3600" b="1" dirty="0" err="1">
                <a:solidFill>
                  <a:srgbClr val="D22829"/>
                </a:solidFill>
                <a:latin typeface="Arial" panose="020B0604020202020204" pitchFamily="34" charset="0"/>
                <a:ea typeface="Times New Roman" panose="02020603050405020304" pitchFamily="18" charset="0"/>
                <a:cs typeface="Arial" panose="020B0604020202020204" pitchFamily="34" charset="0"/>
              </a:rPr>
              <a:t>nhà</a:t>
            </a:r>
            <a:r>
              <a:rPr lang="en-US" sz="3600" b="1" dirty="0">
                <a:solidFill>
                  <a:srgbClr val="D22829"/>
                </a:solidFill>
                <a:latin typeface="Arial" panose="020B0604020202020204" pitchFamily="34" charset="0"/>
                <a:ea typeface="Times New Roman" panose="02020603050405020304" pitchFamily="18" charset="0"/>
                <a:cs typeface="Arial" panose="020B0604020202020204" pitchFamily="34" charset="0"/>
              </a:rPr>
              <a:t> </a:t>
            </a:r>
            <a:r>
              <a:rPr lang="en-US" sz="3600" b="1" dirty="0" err="1">
                <a:solidFill>
                  <a:srgbClr val="D22829"/>
                </a:solidFill>
                <a:latin typeface="Arial" panose="020B0604020202020204" pitchFamily="34" charset="0"/>
                <a:ea typeface="Times New Roman" panose="02020603050405020304" pitchFamily="18" charset="0"/>
                <a:cs typeface="Arial" panose="020B0604020202020204" pitchFamily="34" charset="0"/>
              </a:rPr>
              <a:t>hàng</a:t>
            </a:r>
            <a:r>
              <a:rPr lang="en-US" sz="3600" b="1" dirty="0">
                <a:solidFill>
                  <a:srgbClr val="D22829"/>
                </a:solidFill>
                <a:latin typeface="Arial" panose="020B0604020202020204" pitchFamily="34" charset="0"/>
                <a:ea typeface="Times New Roman" panose="02020603050405020304" pitchFamily="18" charset="0"/>
                <a:cs typeface="Arial" panose="020B0604020202020204" pitchFamily="34" charset="0"/>
              </a:rPr>
              <a:t> </a:t>
            </a:r>
            <a:r>
              <a:rPr lang="en-US" sz="3600" b="1" dirty="0" err="1">
                <a:solidFill>
                  <a:srgbClr val="D22829"/>
                </a:solidFill>
                <a:latin typeface="Arial" panose="020B0604020202020204" pitchFamily="34" charset="0"/>
                <a:ea typeface="Times New Roman" panose="02020603050405020304" pitchFamily="18" charset="0"/>
                <a:cs typeface="Arial" panose="020B0604020202020204" pitchFamily="34" charset="0"/>
              </a:rPr>
              <a:t>xóm</a:t>
            </a:r>
            <a:r>
              <a:rPr lang="en-US" sz="3200" b="1" dirty="0">
                <a:solidFill>
                  <a:srgbClr val="D22829"/>
                </a:solidFill>
                <a:latin typeface="Arial" panose="020B0604020202020204" pitchFamily="34" charset="0"/>
                <a:ea typeface="Times New Roman" panose="02020603050405020304" pitchFamily="18" charset="0"/>
                <a:cs typeface="Arial" panose="020B0604020202020204" pitchFamily="34" charset="0"/>
              </a:rPr>
              <a:t> </a:t>
            </a:r>
            <a:r>
              <a:rPr lang="nl-NL" sz="3600" b="1" dirty="0">
                <a:solidFill>
                  <a:srgbClr val="D22829"/>
                </a:solidFill>
                <a:latin typeface="Arial" panose="020B0604020202020204" pitchFamily="34" charset="0"/>
                <a:ea typeface="Times New Roman" panose="02020603050405020304" pitchFamily="18" charset="0"/>
                <a:cs typeface="Arial" panose="020B0604020202020204" pitchFamily="34" charset="0"/>
              </a:rPr>
              <a:t>có sử dụng </a:t>
            </a:r>
            <a:r>
              <a:rPr lang="nl-NL" sz="3600" b="1" i="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biện pháp nghệ thuật</a:t>
            </a:r>
            <a:endParaRPr lang="en-US" sz="3600" b="1" i="1" dirty="0">
              <a:solidFill>
                <a:schemeClr val="accent6">
                  <a:lumMod val="75000"/>
                </a:schemeClr>
              </a:solidFill>
              <a:latin typeface="Arial" panose="020B0604020202020204" pitchFamily="34" charset="0"/>
              <a:cs typeface="Arial" panose="020B0604020202020204" pitchFamily="34" charset="0"/>
            </a:endParaRPr>
          </a:p>
        </p:txBody>
      </p:sp>
      <p:sp>
        <p:nvSpPr>
          <p:cNvPr id="6" name="圆角矩形 34"/>
          <p:cNvSpPr/>
          <p:nvPr/>
        </p:nvSpPr>
        <p:spPr>
          <a:xfrm>
            <a:off x="140677" y="276477"/>
            <a:ext cx="2346827" cy="1522939"/>
          </a:xfrm>
          <a:prstGeom prst="roundRect">
            <a:avLst/>
          </a:prstGeom>
          <a:solidFill>
            <a:srgbClr val="E25448"/>
          </a:solid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4000" b="1" dirty="0">
                <a:solidFill>
                  <a:srgbClr val="FFFFFF"/>
                </a:solidFill>
                <a:cs typeface="+mn-ea"/>
                <a:sym typeface="+mn-lt"/>
              </a:rPr>
              <a:t>VẬN DỤNG</a:t>
            </a:r>
            <a:endParaRPr lang="zh-CN" altLang="en-US" sz="4000" b="1" dirty="0">
              <a:solidFill>
                <a:srgbClr val="FFFFFF"/>
              </a:solidFill>
              <a:cs typeface="+mn-ea"/>
              <a:sym typeface="+mn-lt"/>
            </a:endParaRPr>
          </a:p>
        </p:txBody>
      </p:sp>
    </p:spTree>
    <p:extLst>
      <p:ext uri="{BB962C8B-B14F-4D97-AF65-F5344CB8AC3E}">
        <p14:creationId xmlns:p14="http://schemas.microsoft.com/office/powerpoint/2010/main" val="2350491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strVal val="4/3*#ppt_w"/>
                                          </p:val>
                                        </p:tav>
                                        <p:tav tm="100000">
                                          <p:val>
                                            <p:strVal val="#ppt_w"/>
                                          </p:val>
                                        </p:tav>
                                      </p:tavLst>
                                    </p:anim>
                                    <p:anim calcmode="lin" valueType="num">
                                      <p:cBhvr>
                                        <p:cTn id="8" dur="500" fill="hold"/>
                                        <p:tgtEl>
                                          <p:spTgt spid="6"/>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914399" y="571756"/>
            <a:ext cx="10351477" cy="2739211"/>
          </a:xfrm>
          <a:prstGeom prst="rect">
            <a:avLst/>
          </a:prstGeom>
        </p:spPr>
        <p:txBody>
          <a:bodyPr wrap="square">
            <a:spAutoFit/>
          </a:bodyPr>
          <a:lstStyle/>
          <a:p>
            <a:r>
              <a:rPr lang="nl-NL" sz="3200" b="1" dirty="0">
                <a:solidFill>
                  <a:srgbClr val="C00000"/>
                </a:solidFill>
                <a:latin typeface="Arial" panose="020B0604020202020204" pitchFamily="34" charset="0"/>
                <a:cs typeface="Arial" panose="020B0604020202020204" pitchFamily="34" charset="0"/>
              </a:rPr>
              <a:t>VD: </a:t>
            </a:r>
            <a:r>
              <a:rPr lang="nl-NL" sz="3200" b="1" i="1" dirty="0">
                <a:solidFill>
                  <a:srgbClr val="C00000"/>
                </a:solidFill>
                <a:latin typeface="Arial" panose="020B0604020202020204" pitchFamily="34" charset="0"/>
                <a:cs typeface="Arial" panose="020B0604020202020204" pitchFamily="34" charset="0"/>
              </a:rPr>
              <a:t>Tả ngoại hình</a:t>
            </a:r>
            <a:r>
              <a:rPr lang="nl-NL" sz="2800" dirty="0">
                <a:latin typeface="Arial" panose="020B0604020202020204" pitchFamily="34" charset="0"/>
                <a:cs typeface="Arial" panose="020B0604020202020204" pitchFamily="34" charset="0"/>
              </a:rPr>
              <a:t>	</a:t>
            </a:r>
          </a:p>
          <a:p>
            <a:pPr algn="just"/>
            <a:r>
              <a:rPr lang="nl-NL" sz="2800" dirty="0">
                <a:latin typeface="Arial" panose="020B0604020202020204" pitchFamily="34" charset="0"/>
                <a:cs typeface="Arial" panose="020B0604020202020204" pitchFamily="34" charset="0"/>
              </a:rPr>
              <a:t>	Con chó nhà em đã được 5 tuổi rồi. Nó đã là mẹ của rất nhiều đàn con. Nó có bộ lông màu đen tuyền, bốn chân cao và dài. Hai tai dựng đứng trên chiếc đầu to như cái yên xe đạp. Đôi mắt nó sáng quắc như đèn pha. Cái mũi đen ươn ướt luôn động đậy đánh hơi.</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7602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914399" y="571756"/>
            <a:ext cx="10351477" cy="2308324"/>
          </a:xfrm>
          <a:prstGeom prst="rect">
            <a:avLst/>
          </a:prstGeom>
        </p:spPr>
        <p:txBody>
          <a:bodyPr wrap="square">
            <a:spAutoFit/>
          </a:bodyPr>
          <a:lstStyle/>
          <a:p>
            <a:r>
              <a:rPr lang="nl-NL" sz="3200" b="1" dirty="0">
                <a:solidFill>
                  <a:srgbClr val="C00000"/>
                </a:solidFill>
                <a:latin typeface="Arial" panose="020B0604020202020204" pitchFamily="34" charset="0"/>
                <a:cs typeface="Arial" panose="020B0604020202020204" pitchFamily="34" charset="0"/>
              </a:rPr>
              <a:t>VD: </a:t>
            </a:r>
            <a:r>
              <a:rPr lang="nl-NL" sz="3200" b="1" i="1" dirty="0">
                <a:solidFill>
                  <a:srgbClr val="C00000"/>
                </a:solidFill>
                <a:latin typeface="Arial" panose="020B0604020202020204" pitchFamily="34" charset="0"/>
                <a:cs typeface="Arial" panose="020B0604020202020204" pitchFamily="34" charset="0"/>
              </a:rPr>
              <a:t>Tả hoạt động</a:t>
            </a:r>
            <a:endParaRPr lang="en-US" sz="3200" b="1" i="1" dirty="0">
              <a:solidFill>
                <a:srgbClr val="C00000"/>
              </a:solidFill>
              <a:latin typeface="Arial" panose="020B0604020202020204" pitchFamily="34" charset="0"/>
              <a:cs typeface="Arial" panose="020B0604020202020204" pitchFamily="34" charset="0"/>
            </a:endParaRPr>
          </a:p>
          <a:p>
            <a:r>
              <a:rPr lang="nl-NL" sz="2800" dirty="0">
                <a:latin typeface="Arial" panose="020B0604020202020204" pitchFamily="34" charset="0"/>
                <a:cs typeface="Arial" panose="020B0604020202020204" pitchFamily="34" charset="0"/>
              </a:rPr>
              <a:t>	Mỗi khi thấy em đi học về, nó chạy ra tận đầu đường đón em. Cái đuôi ngoáy tít tỏ rõ vẻ mừng rỡ. Đôi mắt long lanh như em bé được quà. Nó theo chân em vào tận cửa nhà rồi mới trở ra nằm ở góc sân.</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885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ounded Rectangle 3"/>
          <p:cNvSpPr/>
          <p:nvPr/>
        </p:nvSpPr>
        <p:spPr>
          <a:xfrm>
            <a:off x="3375857" y="861070"/>
            <a:ext cx="5543551" cy="1066800"/>
          </a:xfrm>
          <a:prstGeom prst="roundRect">
            <a:avLst>
              <a:gd name="adj" fmla="val 7714"/>
            </a:avLst>
          </a:prstGeom>
          <a:solidFill>
            <a:schemeClr val="bg1">
              <a:alpha val="88000"/>
            </a:schemeClr>
          </a:solidFill>
          <a:ln w="57150">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sz="2800" b="1" dirty="0">
              <a:solidFill>
                <a:schemeClr val="accent6">
                  <a:lumMod val="75000"/>
                </a:schemeClr>
              </a:solidFill>
              <a:latin typeface="Arial" panose="020B0604020202020204" pitchFamily="34" charset="0"/>
              <a:cs typeface="Arial" panose="020B0604020202020204" pitchFamily="34" charset="0"/>
            </a:endParaRPr>
          </a:p>
          <a:p>
            <a:endParaRPr lang="nl-NL" sz="2800" b="1" dirty="0">
              <a:solidFill>
                <a:schemeClr val="accent6">
                  <a:lumMod val="75000"/>
                </a:schemeClr>
              </a:solidFill>
              <a:latin typeface="Arial" panose="020B0604020202020204" pitchFamily="34" charset="0"/>
              <a:cs typeface="Arial" panose="020B0604020202020204" pitchFamily="34" charset="0"/>
            </a:endParaRPr>
          </a:p>
        </p:txBody>
      </p:sp>
      <p:sp>
        <p:nvSpPr>
          <p:cNvPr id="5" name="Rectangle 4"/>
          <p:cNvSpPr/>
          <p:nvPr/>
        </p:nvSpPr>
        <p:spPr>
          <a:xfrm>
            <a:off x="4996698" y="1009749"/>
            <a:ext cx="2034531" cy="769441"/>
          </a:xfrm>
          <a:prstGeom prst="rect">
            <a:avLst/>
          </a:prstGeom>
        </p:spPr>
        <p:txBody>
          <a:bodyPr wrap="none">
            <a:spAutoFit/>
          </a:bodyPr>
          <a:lstStyle/>
          <a:p>
            <a:r>
              <a:rPr lang="nl-NL" sz="4400" b="1" dirty="0">
                <a:ln w="19050">
                  <a:solidFill>
                    <a:schemeClr val="accent6">
                      <a:lumMod val="50000"/>
                    </a:schemeClr>
                  </a:solidFill>
                </a:ln>
                <a:solidFill>
                  <a:schemeClr val="accent4">
                    <a:lumMod val="60000"/>
                    <a:lumOff val="40000"/>
                  </a:schemeClr>
                </a:solidFill>
                <a:latin typeface="UTM Cookies" panose="02040603050506020204" pitchFamily="18" charset="0"/>
              </a:rPr>
              <a:t>DẶN DÒ</a:t>
            </a:r>
            <a:endParaRPr lang="en-US" sz="4400" dirty="0">
              <a:ln w="19050">
                <a:solidFill>
                  <a:schemeClr val="accent6">
                    <a:lumMod val="50000"/>
                  </a:schemeClr>
                </a:solidFill>
              </a:ln>
              <a:solidFill>
                <a:schemeClr val="accent4">
                  <a:lumMod val="60000"/>
                  <a:lumOff val="40000"/>
                </a:schemeClr>
              </a:solidFill>
              <a:latin typeface="UTM Cookies" panose="02040603050506020204" pitchFamily="18" charset="0"/>
            </a:endParaRPr>
          </a:p>
        </p:txBody>
      </p:sp>
      <p:sp>
        <p:nvSpPr>
          <p:cNvPr id="6" name="圆角矩形 2"/>
          <p:cNvSpPr/>
          <p:nvPr/>
        </p:nvSpPr>
        <p:spPr>
          <a:xfrm>
            <a:off x="3450231" y="2076549"/>
            <a:ext cx="5394802" cy="2940928"/>
          </a:xfrm>
          <a:prstGeom prst="roundRect">
            <a:avLst>
              <a:gd name="adj" fmla="val 11065"/>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a:solidFill>
                  <a:schemeClr val="accent6">
                    <a:lumMod val="75000"/>
                  </a:schemeClr>
                </a:solidFill>
                <a:cs typeface="+mn-ea"/>
                <a:sym typeface="+mn-lt"/>
              </a:rPr>
              <a:t>- Hoàn </a:t>
            </a:r>
            <a:r>
              <a:rPr lang="en-US" altLang="zh-CN" sz="4000" b="1" dirty="0" err="1">
                <a:solidFill>
                  <a:schemeClr val="accent6">
                    <a:lumMod val="75000"/>
                  </a:schemeClr>
                </a:solidFill>
                <a:cs typeface="+mn-ea"/>
                <a:sym typeface="+mn-lt"/>
              </a:rPr>
              <a:t>thành</a:t>
            </a:r>
            <a:r>
              <a:rPr lang="en-US" altLang="zh-CN" sz="4000" b="1" dirty="0">
                <a:solidFill>
                  <a:schemeClr val="accent6">
                    <a:lumMod val="75000"/>
                  </a:schemeClr>
                </a:solidFill>
                <a:cs typeface="+mn-ea"/>
                <a:sym typeface="+mn-lt"/>
              </a:rPr>
              <a:t> </a:t>
            </a:r>
            <a:r>
              <a:rPr lang="en-US" altLang="zh-CN" sz="4000" b="1" dirty="0" err="1">
                <a:solidFill>
                  <a:schemeClr val="accent6">
                    <a:lumMod val="75000"/>
                  </a:schemeClr>
                </a:solidFill>
                <a:cs typeface="+mn-ea"/>
                <a:sym typeface="+mn-lt"/>
              </a:rPr>
              <a:t>đoạn</a:t>
            </a:r>
            <a:r>
              <a:rPr lang="en-US" altLang="zh-CN" sz="4000" b="1" dirty="0">
                <a:solidFill>
                  <a:schemeClr val="accent6">
                    <a:lumMod val="75000"/>
                  </a:schemeClr>
                </a:solidFill>
                <a:cs typeface="+mn-ea"/>
                <a:sym typeface="+mn-lt"/>
              </a:rPr>
              <a:t> </a:t>
            </a:r>
            <a:r>
              <a:rPr lang="en-US" altLang="zh-CN" sz="4000" b="1" dirty="0" err="1">
                <a:solidFill>
                  <a:schemeClr val="accent6">
                    <a:lumMod val="75000"/>
                  </a:schemeClr>
                </a:solidFill>
                <a:cs typeface="+mn-ea"/>
                <a:sym typeface="+mn-lt"/>
              </a:rPr>
              <a:t>văn</a:t>
            </a:r>
            <a:r>
              <a:rPr lang="en-US" altLang="zh-CN" sz="4000" b="1" dirty="0">
                <a:solidFill>
                  <a:schemeClr val="accent6">
                    <a:lumMod val="75000"/>
                  </a:schemeClr>
                </a:solidFill>
                <a:cs typeface="+mn-ea"/>
                <a:sym typeface="+mn-lt"/>
              </a:rPr>
              <a:t> </a:t>
            </a:r>
            <a:r>
              <a:rPr lang="en-US" altLang="zh-CN" sz="4000" b="1" dirty="0" err="1">
                <a:solidFill>
                  <a:schemeClr val="accent6">
                    <a:lumMod val="75000"/>
                  </a:schemeClr>
                </a:solidFill>
                <a:cs typeface="+mn-ea"/>
                <a:sym typeface="+mn-lt"/>
              </a:rPr>
              <a:t>miêu</a:t>
            </a:r>
            <a:r>
              <a:rPr lang="en-US" altLang="zh-CN" sz="4000" b="1" dirty="0">
                <a:solidFill>
                  <a:schemeClr val="accent6">
                    <a:lumMod val="75000"/>
                  </a:schemeClr>
                </a:solidFill>
                <a:cs typeface="+mn-ea"/>
                <a:sym typeface="+mn-lt"/>
              </a:rPr>
              <a:t> </a:t>
            </a:r>
            <a:r>
              <a:rPr lang="en-US" altLang="zh-CN" sz="4000" b="1" dirty="0" err="1">
                <a:solidFill>
                  <a:schemeClr val="accent6">
                    <a:lumMod val="75000"/>
                  </a:schemeClr>
                </a:solidFill>
                <a:cs typeface="+mn-ea"/>
                <a:sym typeface="+mn-lt"/>
              </a:rPr>
              <a:t>tả</a:t>
            </a:r>
            <a:r>
              <a:rPr lang="en-US" altLang="zh-CN" sz="4000" b="1" dirty="0">
                <a:solidFill>
                  <a:schemeClr val="accent6">
                    <a:lumMod val="75000"/>
                  </a:schemeClr>
                </a:solidFill>
                <a:cs typeface="+mn-ea"/>
                <a:sym typeface="+mn-lt"/>
              </a:rPr>
              <a:t> </a:t>
            </a:r>
            <a:r>
              <a:rPr lang="en-US" altLang="zh-CN" sz="4000" b="1" err="1">
                <a:solidFill>
                  <a:schemeClr val="accent6">
                    <a:lumMod val="75000"/>
                  </a:schemeClr>
                </a:solidFill>
                <a:cs typeface="+mn-ea"/>
                <a:sym typeface="+mn-lt"/>
              </a:rPr>
              <a:t>vào</a:t>
            </a:r>
            <a:r>
              <a:rPr lang="en-US" altLang="zh-CN" sz="4000" b="1">
                <a:solidFill>
                  <a:schemeClr val="accent6">
                    <a:lumMod val="75000"/>
                  </a:schemeClr>
                </a:solidFill>
                <a:cs typeface="+mn-ea"/>
                <a:sym typeface="+mn-lt"/>
              </a:rPr>
              <a:t> vở</a:t>
            </a:r>
            <a:endParaRPr lang="en-US" altLang="zh-CN" sz="4000" b="1" dirty="0">
              <a:solidFill>
                <a:schemeClr val="accent6">
                  <a:lumMod val="75000"/>
                </a:schemeClr>
              </a:solidFill>
              <a:cs typeface="+mn-ea"/>
              <a:sym typeface="+mn-lt"/>
            </a:endParaRPr>
          </a:p>
          <a:p>
            <a:pPr algn="ctr"/>
            <a:r>
              <a:rPr lang="en-US" altLang="zh-CN" sz="4000" b="1">
                <a:solidFill>
                  <a:schemeClr val="accent6">
                    <a:lumMod val="75000"/>
                  </a:schemeClr>
                </a:solidFill>
                <a:cs typeface="+mn-ea"/>
                <a:sym typeface="+mn-lt"/>
              </a:rPr>
              <a:t>- Chuẩn </a:t>
            </a:r>
            <a:r>
              <a:rPr lang="en-US" altLang="zh-CN" sz="4000" b="1" dirty="0" err="1">
                <a:solidFill>
                  <a:schemeClr val="accent6">
                    <a:lumMod val="75000"/>
                  </a:schemeClr>
                </a:solidFill>
                <a:cs typeface="+mn-ea"/>
                <a:sym typeface="+mn-lt"/>
              </a:rPr>
              <a:t>bị</a:t>
            </a:r>
            <a:r>
              <a:rPr lang="en-US" altLang="zh-CN" sz="4000" b="1" dirty="0">
                <a:solidFill>
                  <a:schemeClr val="accent6">
                    <a:lumMod val="75000"/>
                  </a:schemeClr>
                </a:solidFill>
                <a:cs typeface="+mn-ea"/>
                <a:sym typeface="+mn-lt"/>
              </a:rPr>
              <a:t> </a:t>
            </a:r>
            <a:r>
              <a:rPr lang="en-US" altLang="zh-CN" sz="4000" b="1" dirty="0" err="1">
                <a:solidFill>
                  <a:schemeClr val="accent6">
                    <a:lumMod val="75000"/>
                  </a:schemeClr>
                </a:solidFill>
                <a:cs typeface="+mn-ea"/>
                <a:sym typeface="+mn-lt"/>
              </a:rPr>
              <a:t>bài</a:t>
            </a:r>
            <a:r>
              <a:rPr lang="en-US" altLang="zh-CN" sz="4000" b="1" dirty="0">
                <a:solidFill>
                  <a:schemeClr val="accent6">
                    <a:lumMod val="75000"/>
                  </a:schemeClr>
                </a:solidFill>
                <a:cs typeface="+mn-ea"/>
                <a:sym typeface="+mn-lt"/>
              </a:rPr>
              <a:t> </a:t>
            </a:r>
            <a:r>
              <a:rPr lang="en-US" altLang="zh-CN" sz="4000" b="1" dirty="0" err="1">
                <a:solidFill>
                  <a:schemeClr val="accent6">
                    <a:lumMod val="75000"/>
                  </a:schemeClr>
                </a:solidFill>
                <a:cs typeface="+mn-ea"/>
                <a:sym typeface="+mn-lt"/>
              </a:rPr>
              <a:t>sau</a:t>
            </a:r>
            <a:endParaRPr lang="zh-CN" altLang="en-US" sz="4000" b="1" dirty="0">
              <a:solidFill>
                <a:schemeClr val="accent6">
                  <a:lumMod val="75000"/>
                </a:schemeClr>
              </a:solidFill>
              <a:cs typeface="+mn-ea"/>
              <a:sym typeface="+mn-lt"/>
            </a:endParaRPr>
          </a:p>
        </p:txBody>
      </p:sp>
    </p:spTree>
    <p:extLst>
      <p:ext uri="{BB962C8B-B14F-4D97-AF65-F5344CB8AC3E}">
        <p14:creationId xmlns:p14="http://schemas.microsoft.com/office/powerpoint/2010/main" val="423482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23" presetClass="entr" presetSubtype="28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strVal val="4/3*#ppt_w"/>
                                          </p:val>
                                        </p:tav>
                                        <p:tav tm="100000">
                                          <p:val>
                                            <p:strVal val="#ppt_w"/>
                                          </p:val>
                                        </p:tav>
                                      </p:tavLst>
                                    </p:anim>
                                    <p:anim calcmode="lin" valueType="num">
                                      <p:cBhvr>
                                        <p:cTn id="19" dur="500" fill="hold"/>
                                        <p:tgtEl>
                                          <p:spTgt spid="6"/>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1801" y="540971"/>
            <a:ext cx="7496907" cy="1325563"/>
          </a:xfrm>
        </p:spPr>
        <p:txBody>
          <a:bodyPr>
            <a:noAutofit/>
          </a:bodyPr>
          <a:lstStyle/>
          <a:p>
            <a:r>
              <a:rPr lang="en-US" sz="6600" b="1" dirty="0">
                <a:solidFill>
                  <a:schemeClr val="tx1">
                    <a:lumMod val="65000"/>
                    <a:lumOff val="35000"/>
                  </a:schemeClr>
                </a:solidFill>
                <a:latin typeface="UVF Haymaker" pitchFamily="2" charset="0"/>
              </a:rPr>
              <a:t>CHÀO TẠM BIỆT</a:t>
            </a:r>
          </a:p>
        </p:txBody>
      </p:sp>
    </p:spTree>
    <p:extLst>
      <p:ext uri="{BB962C8B-B14F-4D97-AF65-F5344CB8AC3E}">
        <p14:creationId xmlns:p14="http://schemas.microsoft.com/office/powerpoint/2010/main" val="4091246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561975" y="314325"/>
            <a:ext cx="11172825" cy="6276975"/>
          </a:xfrm>
          <a:prstGeom prst="roundRect">
            <a:avLst>
              <a:gd name="adj" fmla="val 7714"/>
            </a:avLst>
          </a:prstGeom>
          <a:solidFill>
            <a:schemeClr val="accent2">
              <a:lumMod val="20000"/>
              <a:lumOff val="80000"/>
              <a:alpha val="88000"/>
            </a:schemeClr>
          </a:solidFill>
          <a:ln w="57150">
            <a:solidFill>
              <a:srgbClr val="D2282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sz="2800" b="1" dirty="0">
              <a:solidFill>
                <a:schemeClr val="tx1">
                  <a:lumMod val="85000"/>
                  <a:lumOff val="15000"/>
                </a:schemeClr>
              </a:solidFill>
              <a:latin typeface="Arial" panose="020B0604020202020204" pitchFamily="34" charset="0"/>
              <a:cs typeface="Arial" panose="020B0604020202020204" pitchFamily="34" charset="0"/>
            </a:endParaRPr>
          </a:p>
          <a:p>
            <a:endParaRPr lang="nl-NL" sz="2800" b="1" dirty="0">
              <a:solidFill>
                <a:schemeClr val="tx1">
                  <a:lumMod val="85000"/>
                  <a:lumOff val="15000"/>
                </a:schemeClr>
              </a:solidFill>
              <a:latin typeface="Arial" panose="020B0604020202020204" pitchFamily="34" charset="0"/>
              <a:cs typeface="Arial" panose="020B0604020202020204" pitchFamily="34" charset="0"/>
            </a:endParaRPr>
          </a:p>
          <a:p>
            <a:r>
              <a:rPr lang="nl-NL" sz="2800" b="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1. Kiến thức</a:t>
            </a:r>
            <a:endParaRPr lang="en-US" sz="28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a:p>
            <a:r>
              <a:rPr lang="nl-NL" sz="28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 Nêu được nhận xét về cách quan sát và miêu tả con vật qua bài văn </a:t>
            </a:r>
            <a:r>
              <a:rPr lang="nl-NL" sz="2800" i="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Đàn ngan mới nở (BT1, BT2); </a:t>
            </a:r>
            <a:endParaRPr lang="en-US" sz="28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a:p>
            <a:r>
              <a:rPr lang="nl-NL" sz="2800" b="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2. Kĩ năng</a:t>
            </a:r>
            <a:endParaRPr lang="en-US" sz="28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a:p>
            <a:r>
              <a:rPr lang="nl-NL" sz="28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 Bước đầu biết cách quan sát một con vật để chọn lọc các chi tiết nổi bật về ngoại hình, hoạt động và tìm từ ngữ để miêu tả con vật đó (BT3, BT4).</a:t>
            </a:r>
            <a:endParaRPr lang="en-US" sz="28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a:p>
            <a:r>
              <a:rPr lang="nl-NL" sz="2800" b="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3. Phẩm chất</a:t>
            </a:r>
            <a:endParaRPr lang="en-US" sz="28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a:p>
            <a:r>
              <a:rPr lang="nl-NL" sz="28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 Có ý thức học tập tích cực, nghiêm túc</a:t>
            </a:r>
            <a:endParaRPr lang="en-US" sz="28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a:p>
            <a:r>
              <a:rPr lang="nl-NL" sz="2800" b="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4. Góp phần phát triển NL:</a:t>
            </a:r>
            <a:endParaRPr lang="en-US" sz="28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a:p>
            <a:r>
              <a:rPr lang="nl-NL" sz="2800" b="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 </a:t>
            </a:r>
            <a:r>
              <a:rPr lang="nl-NL" sz="28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NL giải quyết vấn đề và sáng tạo, NL ngôn ngữ, NL tự học, NL giao tiếp.</a:t>
            </a:r>
            <a:endParaRPr lang="en-US" sz="28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a:p>
            <a:pPr algn="ctr"/>
            <a:endParaRPr lang="en-US" dirty="0"/>
          </a:p>
        </p:txBody>
      </p:sp>
      <p:sp>
        <p:nvSpPr>
          <p:cNvPr id="5" name="Rectangle 4"/>
          <p:cNvSpPr/>
          <p:nvPr/>
        </p:nvSpPr>
        <p:spPr>
          <a:xfrm>
            <a:off x="3813788" y="434459"/>
            <a:ext cx="4850174" cy="769441"/>
          </a:xfrm>
          <a:prstGeom prst="rect">
            <a:avLst/>
          </a:prstGeom>
        </p:spPr>
        <p:txBody>
          <a:bodyPr wrap="none">
            <a:spAutoFit/>
          </a:bodyPr>
          <a:lstStyle/>
          <a:p>
            <a:r>
              <a:rPr lang="nl-NL" sz="4400" b="1" dirty="0">
                <a:ln w="19050">
                  <a:solidFill>
                    <a:schemeClr val="tx1">
                      <a:lumMod val="85000"/>
                      <a:lumOff val="15000"/>
                    </a:schemeClr>
                  </a:solidFill>
                </a:ln>
                <a:solidFill>
                  <a:srgbClr val="ED7A4D"/>
                </a:solidFill>
                <a:latin typeface="UTM Cookies" panose="02040603050506020204" pitchFamily="18" charset="0"/>
              </a:rPr>
              <a:t>YÊU CẦU CẦN ĐẠT</a:t>
            </a:r>
            <a:endParaRPr lang="en-US" sz="4400" dirty="0">
              <a:ln w="19050">
                <a:solidFill>
                  <a:schemeClr val="tx1">
                    <a:lumMod val="85000"/>
                    <a:lumOff val="15000"/>
                  </a:schemeClr>
                </a:solidFill>
              </a:ln>
              <a:solidFill>
                <a:srgbClr val="ED7A4D"/>
              </a:solidFill>
              <a:latin typeface="UTM Cookies" panose="02040603050506020204" pitchFamily="18" charset="0"/>
            </a:endParaRPr>
          </a:p>
        </p:txBody>
      </p:sp>
    </p:spTree>
    <p:extLst>
      <p:ext uri="{BB962C8B-B14F-4D97-AF65-F5344CB8AC3E}">
        <p14:creationId xmlns:p14="http://schemas.microsoft.com/office/powerpoint/2010/main" val="56762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ounded Rectangle 3"/>
          <p:cNvSpPr/>
          <p:nvPr/>
        </p:nvSpPr>
        <p:spPr>
          <a:xfrm>
            <a:off x="3375857" y="861070"/>
            <a:ext cx="5543551" cy="1066800"/>
          </a:xfrm>
          <a:prstGeom prst="roundRect">
            <a:avLst>
              <a:gd name="adj" fmla="val 7714"/>
            </a:avLst>
          </a:prstGeom>
          <a:solidFill>
            <a:schemeClr val="bg1">
              <a:alpha val="88000"/>
            </a:schemeClr>
          </a:solidFill>
          <a:ln w="57150">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l-NL" sz="2800" b="1" dirty="0">
              <a:solidFill>
                <a:schemeClr val="accent6">
                  <a:lumMod val="75000"/>
                </a:schemeClr>
              </a:solidFill>
              <a:latin typeface="Arial" panose="020B0604020202020204" pitchFamily="34" charset="0"/>
              <a:cs typeface="Arial" panose="020B0604020202020204" pitchFamily="34" charset="0"/>
            </a:endParaRPr>
          </a:p>
          <a:p>
            <a:endParaRPr lang="nl-NL" sz="2800" b="1" dirty="0">
              <a:solidFill>
                <a:schemeClr val="accent6">
                  <a:lumMod val="75000"/>
                </a:schemeClr>
              </a:solidFill>
              <a:latin typeface="Arial" panose="020B0604020202020204" pitchFamily="34" charset="0"/>
              <a:cs typeface="Arial" panose="020B0604020202020204" pitchFamily="34" charset="0"/>
            </a:endParaRPr>
          </a:p>
        </p:txBody>
      </p:sp>
      <p:sp>
        <p:nvSpPr>
          <p:cNvPr id="5" name="Rectangle 4"/>
          <p:cNvSpPr/>
          <p:nvPr/>
        </p:nvSpPr>
        <p:spPr>
          <a:xfrm>
            <a:off x="3941621" y="981203"/>
            <a:ext cx="4176143" cy="769441"/>
          </a:xfrm>
          <a:prstGeom prst="rect">
            <a:avLst/>
          </a:prstGeom>
        </p:spPr>
        <p:txBody>
          <a:bodyPr wrap="none">
            <a:spAutoFit/>
          </a:bodyPr>
          <a:lstStyle/>
          <a:p>
            <a:r>
              <a:rPr lang="nl-NL" sz="4400" b="1" dirty="0">
                <a:ln w="19050">
                  <a:solidFill>
                    <a:schemeClr val="accent6">
                      <a:lumMod val="50000"/>
                    </a:schemeClr>
                  </a:solidFill>
                </a:ln>
                <a:solidFill>
                  <a:schemeClr val="accent4">
                    <a:lumMod val="60000"/>
                    <a:lumOff val="40000"/>
                  </a:schemeClr>
                </a:solidFill>
                <a:latin typeface="UTM Cookies" panose="02040603050506020204" pitchFamily="18" charset="0"/>
              </a:rPr>
              <a:t>CÁC HOẠT ĐỘNG</a:t>
            </a:r>
            <a:endParaRPr lang="en-US" sz="4400" dirty="0">
              <a:ln w="19050">
                <a:solidFill>
                  <a:schemeClr val="accent6">
                    <a:lumMod val="50000"/>
                  </a:schemeClr>
                </a:solidFill>
              </a:ln>
              <a:solidFill>
                <a:schemeClr val="accent4">
                  <a:lumMod val="60000"/>
                  <a:lumOff val="40000"/>
                </a:schemeClr>
              </a:solidFill>
              <a:latin typeface="UTM Cookies" panose="02040603050506020204" pitchFamily="18" charset="0"/>
            </a:endParaRPr>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6383" b="41080" l="65291" r="96481"/>
                    </a14:imgEffect>
                  </a14:imgLayer>
                </a14:imgProps>
              </a:ext>
              <a:ext uri="{28A0092B-C50C-407E-A947-70E740481C1C}">
                <a14:useLocalDpi xmlns:a14="http://schemas.microsoft.com/office/drawing/2010/main" val="0"/>
              </a:ext>
            </a:extLst>
          </a:blip>
          <a:srcRect l="64861" t="13333" b="55834"/>
          <a:stretch/>
        </p:blipFill>
        <p:spPr>
          <a:xfrm>
            <a:off x="9186861" y="733483"/>
            <a:ext cx="2409825" cy="2114550"/>
          </a:xfrm>
          <a:prstGeom prst="rect">
            <a:avLst/>
          </a:prstGeom>
        </p:spPr>
      </p:pic>
      <p:pic>
        <p:nvPicPr>
          <p:cNvPr id="6" name="Picture 5"/>
          <p:cNvPicPr>
            <a:picLocks noChangeAspect="1"/>
          </p:cNvPicPr>
          <p:nvPr/>
        </p:nvPicPr>
        <p:blipFill>
          <a:blip r:embed="rId5" cstate="print">
            <a:extLst>
              <a:ext uri="{BEBA8EAE-BF5A-486C-A8C5-ECC9F3942E4B}">
                <a14:imgProps xmlns:a14="http://schemas.microsoft.com/office/drawing/2010/main">
                  <a14:imgLayer r:embed="rId4">
                    <a14:imgEffect>
                      <a14:backgroundRemoval t="9284" b="41141" l="36468" r="60619"/>
                    </a14:imgEffect>
                  </a14:imgLayer>
                </a14:imgProps>
              </a:ext>
              <a:ext uri="{28A0092B-C50C-407E-A947-70E740481C1C}">
                <a14:useLocalDpi xmlns:a14="http://schemas.microsoft.com/office/drawing/2010/main" val="0"/>
              </a:ext>
            </a:extLst>
          </a:blip>
          <a:stretch>
            <a:fillRect/>
          </a:stretch>
        </p:blipFill>
        <p:spPr>
          <a:xfrm>
            <a:off x="2809874" y="3790950"/>
            <a:ext cx="6858000" cy="6858000"/>
          </a:xfrm>
          <a:prstGeom prst="rect">
            <a:avLst/>
          </a:prstGeom>
        </p:spPr>
      </p:pic>
      <p:pic>
        <p:nvPicPr>
          <p:cNvPr id="7" name="Picture 6"/>
          <p:cNvPicPr>
            <a:picLocks noChangeAspect="1"/>
          </p:cNvPicPr>
          <p:nvPr/>
        </p:nvPicPr>
        <p:blipFill rotWithShape="1">
          <a:blip r:embed="rId6" cstate="print">
            <a:extLst>
              <a:ext uri="{BEBA8EAE-BF5A-486C-A8C5-ECC9F3942E4B}">
                <a14:imgProps xmlns:a14="http://schemas.microsoft.com/office/drawing/2010/main">
                  <a14:imgLayer r:embed="rId4">
                    <a14:imgEffect>
                      <a14:backgroundRemoval t="65352" b="96117" l="3337" r="32888"/>
                    </a14:imgEffect>
                  </a14:imgLayer>
                </a14:imgProps>
              </a:ext>
              <a:ext uri="{28A0092B-C50C-407E-A947-70E740481C1C}">
                <a14:useLocalDpi xmlns:a14="http://schemas.microsoft.com/office/drawing/2010/main" val="0"/>
              </a:ext>
            </a:extLst>
          </a:blip>
          <a:srcRect t="61528" r="66166"/>
          <a:stretch/>
        </p:blipFill>
        <p:spPr>
          <a:xfrm>
            <a:off x="713456" y="3826743"/>
            <a:ext cx="2320312" cy="2638426"/>
          </a:xfrm>
          <a:prstGeom prst="rect">
            <a:avLst/>
          </a:prstGeom>
        </p:spPr>
      </p:pic>
      <p:sp>
        <p:nvSpPr>
          <p:cNvPr id="8" name="圆角矩形 2"/>
          <p:cNvSpPr/>
          <p:nvPr/>
        </p:nvSpPr>
        <p:spPr>
          <a:xfrm>
            <a:off x="1037471" y="2571750"/>
            <a:ext cx="2346827" cy="1383582"/>
          </a:xfrm>
          <a:prstGeom prst="roundRect">
            <a:avLst/>
          </a:prstGeom>
          <a:solidFill>
            <a:srgbClr val="17A07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cs typeface="+mn-ea"/>
                <a:sym typeface="+mn-lt"/>
              </a:rPr>
              <a:t>KHỞI ĐỘNG</a:t>
            </a:r>
            <a:endParaRPr lang="zh-CN" altLang="en-US" sz="4000" b="1" dirty="0">
              <a:cs typeface="+mn-ea"/>
              <a:sym typeface="+mn-lt"/>
            </a:endParaRPr>
          </a:p>
        </p:txBody>
      </p:sp>
      <p:sp>
        <p:nvSpPr>
          <p:cNvPr id="9" name="圆角矩形 33"/>
          <p:cNvSpPr/>
          <p:nvPr/>
        </p:nvSpPr>
        <p:spPr>
          <a:xfrm>
            <a:off x="4974220" y="3105709"/>
            <a:ext cx="2346827" cy="1370481"/>
          </a:xfrm>
          <a:prstGeom prst="roundRect">
            <a:avLst/>
          </a:prstGeom>
          <a:solidFill>
            <a:srgbClr val="FC670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4000" b="1" dirty="0">
                <a:solidFill>
                  <a:srgbClr val="FFFFFF"/>
                </a:solidFill>
                <a:cs typeface="+mn-ea"/>
                <a:sym typeface="+mn-lt"/>
              </a:rPr>
              <a:t>LUYỆN TẬP</a:t>
            </a:r>
            <a:endParaRPr lang="zh-CN" altLang="en-US" sz="4000" b="1" dirty="0">
              <a:solidFill>
                <a:srgbClr val="FFFFFF"/>
              </a:solidFill>
              <a:cs typeface="+mn-ea"/>
              <a:sym typeface="+mn-lt"/>
            </a:endParaRPr>
          </a:p>
        </p:txBody>
      </p:sp>
      <p:sp>
        <p:nvSpPr>
          <p:cNvPr id="10" name="圆角矩形 34"/>
          <p:cNvSpPr/>
          <p:nvPr/>
        </p:nvSpPr>
        <p:spPr>
          <a:xfrm>
            <a:off x="8791575" y="2502071"/>
            <a:ext cx="2346827" cy="1522939"/>
          </a:xfrm>
          <a:prstGeom prst="roundRect">
            <a:avLst/>
          </a:prstGeom>
          <a:solidFill>
            <a:srgbClr val="E2544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4000" b="1" dirty="0">
                <a:solidFill>
                  <a:srgbClr val="FFFFFF"/>
                </a:solidFill>
                <a:cs typeface="+mn-ea"/>
                <a:sym typeface="+mn-lt"/>
              </a:rPr>
              <a:t>VẬN DỤNG</a:t>
            </a:r>
            <a:endParaRPr lang="zh-CN" altLang="en-US" sz="4000" b="1" dirty="0">
              <a:solidFill>
                <a:srgbClr val="FFFFFF"/>
              </a:solidFill>
              <a:cs typeface="+mn-ea"/>
              <a:sym typeface="+mn-lt"/>
            </a:endParaRPr>
          </a:p>
        </p:txBody>
      </p:sp>
    </p:spTree>
    <p:extLst>
      <p:ext uri="{BB962C8B-B14F-4D97-AF65-F5344CB8AC3E}">
        <p14:creationId xmlns:p14="http://schemas.microsoft.com/office/powerpoint/2010/main" val="952696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par>
                                <p:cTn id="20" presetID="16" presetClass="entr" presetSubtype="21"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par>
                                <p:cTn id="28" presetID="14" presetClass="entr" presetSubtype="1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randombar(horizontal)">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1000"/>
                                        <p:tgtEl>
                                          <p:spTgt spid="2"/>
                                        </p:tgtEl>
                                      </p:cBhvr>
                                    </p:animEffect>
                                    <p:anim calcmode="lin" valueType="num">
                                      <p:cBhvr>
                                        <p:cTn id="41" dur="1000" fill="hold"/>
                                        <p:tgtEl>
                                          <p:spTgt spid="2"/>
                                        </p:tgtEl>
                                        <p:attrNameLst>
                                          <p:attrName>ppt_x</p:attrName>
                                        </p:attrNameLst>
                                      </p:cBhvr>
                                      <p:tavLst>
                                        <p:tav tm="0">
                                          <p:val>
                                            <p:strVal val="#ppt_x"/>
                                          </p:val>
                                        </p:tav>
                                        <p:tav tm="100000">
                                          <p:val>
                                            <p:strVal val="#ppt_x"/>
                                          </p:val>
                                        </p:tav>
                                      </p:tavLst>
                                    </p:anim>
                                    <p:anim calcmode="lin" valueType="num">
                                      <p:cBhvr>
                                        <p:cTn id="4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4" name="Rounded Rectangle 3"/>
          <p:cNvSpPr/>
          <p:nvPr/>
        </p:nvSpPr>
        <p:spPr>
          <a:xfrm>
            <a:off x="390525" y="485775"/>
            <a:ext cx="11420475" cy="6067425"/>
          </a:xfrm>
          <a:prstGeom prst="roundRect">
            <a:avLst>
              <a:gd name="adj" fmla="val 5678"/>
            </a:avLst>
          </a:prstGeom>
          <a:solidFill>
            <a:schemeClr val="accent6">
              <a:lumMod val="20000"/>
              <a:lumOff val="80000"/>
              <a:alpha val="84000"/>
            </a:schemeClr>
          </a:solidFill>
          <a:ln w="38100">
            <a:solidFill>
              <a:srgbClr val="C145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圆角矩形 2"/>
          <p:cNvSpPr/>
          <p:nvPr/>
        </p:nvSpPr>
        <p:spPr>
          <a:xfrm>
            <a:off x="8016700" y="4995787"/>
            <a:ext cx="2346827" cy="1383582"/>
          </a:xfrm>
          <a:prstGeom prst="roundRect">
            <a:avLst/>
          </a:prstGeom>
          <a:solidFill>
            <a:srgbClr val="17A077"/>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latin typeface="Cambria" panose="02040503050406030204" pitchFamily="18" charset="0"/>
                <a:ea typeface="Cambria" panose="02040503050406030204" pitchFamily="18" charset="0"/>
                <a:cs typeface="+mn-ea"/>
                <a:sym typeface="+mn-lt"/>
              </a:rPr>
              <a:t>KHỞI ĐỘNG</a:t>
            </a:r>
            <a:endParaRPr lang="zh-CN" altLang="en-US" sz="4000" b="1" dirty="0">
              <a:latin typeface="Cambria" panose="02040503050406030204" pitchFamily="18" charset="0"/>
              <a:cs typeface="+mn-ea"/>
              <a:sym typeface="+mn-lt"/>
            </a:endParaRPr>
          </a:p>
        </p:txBody>
      </p:sp>
      <p:sp>
        <p:nvSpPr>
          <p:cNvPr id="7" name="Rectangle 6"/>
          <p:cNvSpPr/>
          <p:nvPr/>
        </p:nvSpPr>
        <p:spPr>
          <a:xfrm>
            <a:off x="1572764" y="180975"/>
            <a:ext cx="6011830" cy="1323439"/>
          </a:xfrm>
          <a:prstGeom prst="rect">
            <a:avLst/>
          </a:prstGeom>
          <a:solidFill>
            <a:schemeClr val="accent2">
              <a:lumMod val="40000"/>
              <a:lumOff val="60000"/>
            </a:schemeClr>
          </a:solidFill>
          <a:ln w="28575">
            <a:solidFill>
              <a:schemeClr val="tx1"/>
            </a:solidFill>
            <a:prstDash val="lgDash"/>
          </a:ln>
          <a:effectLst>
            <a:glow rad="228600">
              <a:schemeClr val="accent2">
                <a:satMod val="175000"/>
                <a:alpha val="40000"/>
              </a:schemeClr>
            </a:glow>
            <a:outerShdw blurRad="50800" dist="38100" dir="13500000" algn="br" rotWithShape="0">
              <a:prstClr val="black">
                <a:alpha val="40000"/>
              </a:prstClr>
            </a:outerShdw>
          </a:effectLst>
        </p:spPr>
        <p:txBody>
          <a:bodyPr wrap="square">
            <a:spAutoFit/>
          </a:bodyPr>
          <a:lstStyle/>
          <a:p>
            <a:pPr algn="ctr"/>
            <a:r>
              <a:rPr lang="nl-NL" sz="4000" dirty="0">
                <a:solidFill>
                  <a:srgbClr val="000000"/>
                </a:solidFill>
                <a:latin typeface="UTM Cookies" panose="02040603050506020204" pitchFamily="18" charset="0"/>
                <a:ea typeface="Times New Roman" panose="02020603050405020304" pitchFamily="18" charset="0"/>
              </a:rPr>
              <a:t>Nêu lại cấu tạo bài văn miêu tả con vật</a:t>
            </a:r>
            <a:endParaRPr lang="en-US" sz="3600" dirty="0">
              <a:effectLst/>
              <a:latin typeface="UTM Cookies" panose="02040603050506020204" pitchFamily="18" charset="0"/>
              <a:ea typeface="Times New Roman" panose="02020603050405020304" pitchFamily="18" charset="0"/>
            </a:endParaRPr>
          </a:p>
        </p:txBody>
      </p:sp>
      <p:pic>
        <p:nvPicPr>
          <p:cNvPr id="8" name="Picture 7"/>
          <p:cNvPicPr>
            <a:picLocks noChangeAspect="1"/>
          </p:cNvPicPr>
          <p:nvPr/>
        </p:nvPicPr>
        <p:blipFill>
          <a:blip r:embed="rId3" cstate="print">
            <a:extLst>
              <a:ext uri="{BEBA8EAE-BF5A-486C-A8C5-ECC9F3942E4B}">
                <a14:imgProps xmlns:a14="http://schemas.microsoft.com/office/drawing/2010/main">
                  <a14:imgLayer r:embed="rId4">
                    <a14:imgEffect>
                      <a14:backgroundRemoval t="182" b="100000" l="0" r="99251"/>
                    </a14:imgEffect>
                  </a14:imgLayer>
                </a14:imgProps>
              </a:ext>
              <a:ext uri="{28A0092B-C50C-407E-A947-70E740481C1C}">
                <a14:useLocalDpi xmlns:a14="http://schemas.microsoft.com/office/drawing/2010/main" val="0"/>
              </a:ext>
            </a:extLst>
          </a:blip>
          <a:stretch>
            <a:fillRect/>
          </a:stretch>
        </p:blipFill>
        <p:spPr>
          <a:xfrm>
            <a:off x="176834" y="1929884"/>
            <a:ext cx="2791861" cy="4928116"/>
          </a:xfrm>
          <a:prstGeom prst="rect">
            <a:avLst/>
          </a:prstGeom>
        </p:spPr>
      </p:pic>
      <p:pic>
        <p:nvPicPr>
          <p:cNvPr id="2" name="Picture 1"/>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60258" b="77514" l="44872" r="59347"/>
                    </a14:imgEffect>
                  </a14:imgLayer>
                </a14:imgProps>
              </a:ext>
              <a:ext uri="{28A0092B-C50C-407E-A947-70E740481C1C}">
                <a14:useLocalDpi xmlns:a14="http://schemas.microsoft.com/office/drawing/2010/main" val="0"/>
              </a:ext>
            </a:extLst>
          </a:blip>
          <a:srcRect l="44352" t="58510" r="40064" b="20308"/>
          <a:stretch/>
        </p:blipFill>
        <p:spPr>
          <a:xfrm>
            <a:off x="122270" y="4252080"/>
            <a:ext cx="3293867" cy="2726590"/>
          </a:xfrm>
          <a:prstGeom prst="rect">
            <a:avLst/>
          </a:prstGeom>
        </p:spPr>
      </p:pic>
      <p:sp>
        <p:nvSpPr>
          <p:cNvPr id="3" name="Pentagon 2"/>
          <p:cNvSpPr/>
          <p:nvPr/>
        </p:nvSpPr>
        <p:spPr>
          <a:xfrm>
            <a:off x="1141280" y="2111891"/>
            <a:ext cx="1881979" cy="766355"/>
          </a:xfrm>
          <a:prstGeom prst="homePlate">
            <a:avLst/>
          </a:prstGeom>
          <a:solidFill>
            <a:srgbClr val="209C46"/>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ambria" panose="02040503050406030204" pitchFamily="18" charset="0"/>
                <a:ea typeface="Cambria" panose="02040503050406030204" pitchFamily="18" charset="0"/>
                <a:cs typeface="Arial" panose="020B0604020202020204" pitchFamily="34" charset="0"/>
              </a:rPr>
              <a:t>MỞ BÀI</a:t>
            </a:r>
          </a:p>
        </p:txBody>
      </p:sp>
      <p:sp>
        <p:nvSpPr>
          <p:cNvPr id="9" name="Pentagon 8"/>
          <p:cNvSpPr/>
          <p:nvPr/>
        </p:nvSpPr>
        <p:spPr>
          <a:xfrm>
            <a:off x="4594161" y="2111890"/>
            <a:ext cx="2094022" cy="766355"/>
          </a:xfrm>
          <a:prstGeom prst="homePlate">
            <a:avLst/>
          </a:prstGeom>
          <a:solidFill>
            <a:schemeClr val="accent4">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ambria" panose="02040503050406030204" pitchFamily="18" charset="0"/>
                <a:ea typeface="Cambria" panose="02040503050406030204" pitchFamily="18" charset="0"/>
                <a:cs typeface="Arial" panose="020B0604020202020204" pitchFamily="34" charset="0"/>
              </a:rPr>
              <a:t>THÂN BÀI</a:t>
            </a:r>
          </a:p>
        </p:txBody>
      </p:sp>
      <p:sp>
        <p:nvSpPr>
          <p:cNvPr id="10" name="Pentagon 9"/>
          <p:cNvSpPr/>
          <p:nvPr/>
        </p:nvSpPr>
        <p:spPr>
          <a:xfrm>
            <a:off x="8259085" y="2111890"/>
            <a:ext cx="1862058" cy="766355"/>
          </a:xfrm>
          <a:prstGeom prst="homePlate">
            <a:avLst/>
          </a:prstGeom>
          <a:solidFill>
            <a:schemeClr val="accent1">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Cambria" panose="02040503050406030204" pitchFamily="18" charset="0"/>
                <a:ea typeface="Cambria" panose="02040503050406030204" pitchFamily="18" charset="0"/>
                <a:cs typeface="Arial" panose="020B0604020202020204" pitchFamily="34" charset="0"/>
              </a:rPr>
              <a:t>KẾT BÀI</a:t>
            </a:r>
          </a:p>
        </p:txBody>
      </p:sp>
      <p:sp>
        <p:nvSpPr>
          <p:cNvPr id="11" name="Rectangle 10"/>
          <p:cNvSpPr/>
          <p:nvPr/>
        </p:nvSpPr>
        <p:spPr>
          <a:xfrm>
            <a:off x="1166949" y="3060254"/>
            <a:ext cx="2377440" cy="1076318"/>
          </a:xfrm>
          <a:prstGeom prst="rect">
            <a:avLst/>
          </a:prstGeom>
          <a:solidFill>
            <a:srgbClr val="209C46"/>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dirty="0">
                <a:solidFill>
                  <a:prstClr val="black"/>
                </a:solidFill>
                <a:latin typeface="Cambria" panose="02040503050406030204" pitchFamily="18" charset="0"/>
                <a:ea typeface="Cambria" panose="02040503050406030204" pitchFamily="18" charset="0"/>
                <a:cs typeface="Arial" panose="020B0604020202020204" pitchFamily="34" charset="0"/>
              </a:rPr>
              <a:t>Giới thiệu con vật định tả</a:t>
            </a:r>
            <a:r>
              <a:rPr lang="vi-VN" sz="1000" dirty="0">
                <a:solidFill>
                  <a:prstClr val="black"/>
                </a:solidFill>
                <a:latin typeface="Cambria" panose="02040503050406030204" pitchFamily="18" charset="0"/>
                <a:ea typeface="Cambria" panose="02040503050406030204" pitchFamily="18" charset="0"/>
                <a:cs typeface="Arial" panose="020B0604020202020204" pitchFamily="34" charset="0"/>
              </a:rPr>
              <a:t> </a:t>
            </a:r>
          </a:p>
        </p:txBody>
      </p:sp>
      <p:sp>
        <p:nvSpPr>
          <p:cNvPr id="12" name="Rectangle 11"/>
          <p:cNvSpPr/>
          <p:nvPr/>
        </p:nvSpPr>
        <p:spPr>
          <a:xfrm>
            <a:off x="4594160" y="3101245"/>
            <a:ext cx="2512033" cy="1076318"/>
          </a:xfrm>
          <a:prstGeom prst="rect">
            <a:avLst/>
          </a:prstGeom>
          <a:solidFill>
            <a:srgbClr val="FFD966"/>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vi-VN" sz="2400" dirty="0">
                <a:solidFill>
                  <a:schemeClr val="tx1"/>
                </a:solidFill>
                <a:latin typeface="Cambria" panose="02040503050406030204" pitchFamily="18" charset="0"/>
                <a:ea typeface="Cambria" panose="02040503050406030204" pitchFamily="18" charset="0"/>
                <a:cs typeface="Arial" panose="020B0604020202020204" pitchFamily="34" charset="0"/>
              </a:rPr>
              <a:t>Tả</a:t>
            </a:r>
            <a:r>
              <a:rPr lang="en-US" altLang="vi-VN" sz="20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altLang="vi-VN" sz="2400" dirty="0" err="1">
                <a:solidFill>
                  <a:schemeClr val="tx1"/>
                </a:solidFill>
                <a:latin typeface="Cambria" panose="02040503050406030204" pitchFamily="18" charset="0"/>
                <a:ea typeface="Cambria" panose="02040503050406030204" pitchFamily="18" charset="0"/>
                <a:cs typeface="Arial" panose="020B0604020202020204" pitchFamily="34" charset="0"/>
              </a:rPr>
              <a:t>hình</a:t>
            </a:r>
            <a:r>
              <a:rPr lang="en-US" altLang="vi-VN" sz="20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en-US" altLang="vi-VN" sz="2400" dirty="0" err="1">
                <a:solidFill>
                  <a:schemeClr val="tx1"/>
                </a:solidFill>
                <a:latin typeface="Cambria" panose="02040503050406030204" pitchFamily="18" charset="0"/>
                <a:ea typeface="Cambria" panose="02040503050406030204" pitchFamily="18" charset="0"/>
                <a:cs typeface="Arial" panose="020B0604020202020204" pitchFamily="34" charset="0"/>
              </a:rPr>
              <a:t>dáng</a:t>
            </a:r>
            <a:r>
              <a:rPr lang="en-US" altLang="vi-VN" sz="2400" dirty="0">
                <a:solidFill>
                  <a:schemeClr val="tx1"/>
                </a:solidFill>
                <a:latin typeface="Cambria" panose="02040503050406030204" pitchFamily="18" charset="0"/>
                <a:ea typeface="Cambria" panose="02040503050406030204" pitchFamily="18" charset="0"/>
                <a:cs typeface="Arial" panose="020B0604020202020204" pitchFamily="34" charset="0"/>
              </a:rPr>
              <a:t> </a:t>
            </a:r>
          </a:p>
        </p:txBody>
      </p:sp>
      <p:sp>
        <p:nvSpPr>
          <p:cNvPr id="13" name="Rectangle 12"/>
          <p:cNvSpPr/>
          <p:nvPr/>
        </p:nvSpPr>
        <p:spPr>
          <a:xfrm>
            <a:off x="4594160" y="4412533"/>
            <a:ext cx="2512033" cy="1700883"/>
          </a:xfrm>
          <a:prstGeom prst="rect">
            <a:avLst/>
          </a:prstGeom>
          <a:solidFill>
            <a:srgbClr val="FFD966"/>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dirty="0">
                <a:solidFill>
                  <a:schemeClr val="tx1"/>
                </a:solidFill>
                <a:latin typeface="Cambria" panose="02040503050406030204" pitchFamily="18" charset="0"/>
                <a:ea typeface="Cambria" panose="02040503050406030204" pitchFamily="18" charset="0"/>
                <a:cs typeface="Arial" panose="020B0604020202020204" pitchFamily="34" charset="0"/>
              </a:rPr>
              <a:t>Tả thói quen sinh hoạt và</a:t>
            </a:r>
            <a:r>
              <a:rPr lang="vi-VN" sz="1000" dirty="0">
                <a:solidFill>
                  <a:schemeClr val="tx1"/>
                </a:solidFill>
                <a:latin typeface="Cambria" panose="02040503050406030204" pitchFamily="18" charset="0"/>
                <a:ea typeface="Cambria" panose="02040503050406030204" pitchFamily="18" charset="0"/>
                <a:cs typeface="Arial" panose="020B0604020202020204" pitchFamily="34" charset="0"/>
              </a:rPr>
              <a:t> </a:t>
            </a:r>
            <a:r>
              <a:rPr lang="vi-VN" sz="2400" dirty="0">
                <a:solidFill>
                  <a:schemeClr val="tx1"/>
                </a:solidFill>
                <a:latin typeface="Cambria" panose="02040503050406030204" pitchFamily="18" charset="0"/>
                <a:ea typeface="Cambria" panose="02040503050406030204" pitchFamily="18" charset="0"/>
                <a:cs typeface="Arial" panose="020B0604020202020204" pitchFamily="34" charset="0"/>
              </a:rPr>
              <a:t>hoạt động chính của con vật</a:t>
            </a:r>
            <a:r>
              <a:rPr lang="vi-VN" sz="1000" dirty="0">
                <a:solidFill>
                  <a:schemeClr val="tx1"/>
                </a:solidFill>
                <a:latin typeface="Cambria" panose="02040503050406030204" pitchFamily="18" charset="0"/>
                <a:ea typeface="Cambria" panose="02040503050406030204" pitchFamily="18" charset="0"/>
                <a:cs typeface="Arial" panose="020B0604020202020204" pitchFamily="34" charset="0"/>
              </a:rPr>
              <a:t> </a:t>
            </a:r>
          </a:p>
        </p:txBody>
      </p:sp>
      <p:sp>
        <p:nvSpPr>
          <p:cNvPr id="14" name="Rectangle 13"/>
          <p:cNvSpPr/>
          <p:nvPr/>
        </p:nvSpPr>
        <p:spPr>
          <a:xfrm>
            <a:off x="8259084" y="3101245"/>
            <a:ext cx="2556961" cy="1076318"/>
          </a:xfrm>
          <a:prstGeom prst="rect">
            <a:avLst/>
          </a:prstGeom>
          <a:solidFill>
            <a:srgbClr val="9DC3E6"/>
          </a:solid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2400" dirty="0">
                <a:solidFill>
                  <a:schemeClr val="tx1"/>
                </a:solidFill>
                <a:latin typeface="Cambria" panose="02040503050406030204" pitchFamily="18" charset="0"/>
                <a:ea typeface="Cambria" panose="02040503050406030204" pitchFamily="18" charset="0"/>
                <a:cs typeface="Arial" panose="020B0604020202020204" pitchFamily="34" charset="0"/>
              </a:rPr>
              <a:t>Nêu cảm nghĩ đối với con vật</a:t>
            </a:r>
            <a:r>
              <a:rPr lang="vi-VN" sz="1000" dirty="0">
                <a:solidFill>
                  <a:schemeClr val="tx1"/>
                </a:solidFill>
                <a:latin typeface="Cambria" panose="02040503050406030204" pitchFamily="18" charset="0"/>
                <a:ea typeface="Cambria" panose="02040503050406030204" pitchFamily="18" charset="0"/>
                <a:cs typeface="Arial" panose="020B0604020202020204" pitchFamily="34" charset="0"/>
              </a:rPr>
              <a:t> </a:t>
            </a:r>
          </a:p>
        </p:txBody>
      </p:sp>
      <p:pic>
        <p:nvPicPr>
          <p:cNvPr id="5" name="Picture 4"/>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65352" b="96117" l="3337" r="32888"/>
                    </a14:imgEffect>
                  </a14:imgLayer>
                </a14:imgProps>
              </a:ext>
              <a:ext uri="{28A0092B-C50C-407E-A947-70E740481C1C}">
                <a14:useLocalDpi xmlns:a14="http://schemas.microsoft.com/office/drawing/2010/main" val="0"/>
              </a:ext>
            </a:extLst>
          </a:blip>
          <a:srcRect t="61528" r="66166"/>
          <a:stretch/>
        </p:blipFill>
        <p:spPr>
          <a:xfrm>
            <a:off x="8960987" y="4794203"/>
            <a:ext cx="2320312" cy="2638426"/>
          </a:xfrm>
          <a:prstGeom prst="rect">
            <a:avLst/>
          </a:prstGeom>
        </p:spPr>
      </p:pic>
    </p:spTree>
    <p:extLst>
      <p:ext uri="{BB962C8B-B14F-4D97-AF65-F5344CB8AC3E}">
        <p14:creationId xmlns:p14="http://schemas.microsoft.com/office/powerpoint/2010/main" val="3529615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barn(inVertical)">
                                      <p:cBhvr>
                                        <p:cTn id="41" dur="500"/>
                                        <p:tgtEl>
                                          <p:spTgt spid="8"/>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barn(inVertical)">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xit" presetSubtype="10" fill="hold" nodeType="clickEffect">
                                  <p:stCondLst>
                                    <p:cond delay="0"/>
                                  </p:stCondLst>
                                  <p:childTnLst>
                                    <p:animEffect transition="out" filter="randombar(horizontal)">
                                      <p:cBhvr>
                                        <p:cTn id="48" dur="500"/>
                                        <p:tgtEl>
                                          <p:spTgt spid="8"/>
                                        </p:tgtEl>
                                      </p:cBhvr>
                                    </p:animEffect>
                                    <p:set>
                                      <p:cBhvr>
                                        <p:cTn id="49" dur="1" fill="hold">
                                          <p:stCondLst>
                                            <p:cond delay="499"/>
                                          </p:stCondLst>
                                        </p:cTn>
                                        <p:tgtEl>
                                          <p:spTgt spid="8"/>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2" presetClass="entr" presetSubtype="8" fill="hold" nodeType="clickEffect">
                                  <p:stCondLst>
                                    <p:cond delay="0"/>
                                  </p:stCondLst>
                                  <p:childTnLst>
                                    <p:set>
                                      <p:cBhvr>
                                        <p:cTn id="53" dur="1" fill="hold">
                                          <p:stCondLst>
                                            <p:cond delay="0"/>
                                          </p:stCondLst>
                                        </p:cTn>
                                        <p:tgtEl>
                                          <p:spTgt spid="2"/>
                                        </p:tgtEl>
                                        <p:attrNameLst>
                                          <p:attrName>style.visibility</p:attrName>
                                        </p:attrNameLst>
                                      </p:cBhvr>
                                      <p:to>
                                        <p:strVal val="visible"/>
                                      </p:to>
                                    </p:set>
                                    <p:anim calcmode="lin" valueType="num">
                                      <p:cBhvr additive="base">
                                        <p:cTn id="54" dur="500" fill="hold"/>
                                        <p:tgtEl>
                                          <p:spTgt spid="2"/>
                                        </p:tgtEl>
                                        <p:attrNameLst>
                                          <p:attrName>ppt_x</p:attrName>
                                        </p:attrNameLst>
                                      </p:cBhvr>
                                      <p:tavLst>
                                        <p:tav tm="0">
                                          <p:val>
                                            <p:strVal val="0-#ppt_w/2"/>
                                          </p:val>
                                        </p:tav>
                                        <p:tav tm="100000">
                                          <p:val>
                                            <p:strVal val="#ppt_x"/>
                                          </p:val>
                                        </p:tav>
                                      </p:tavLst>
                                    </p:anim>
                                    <p:anim calcmode="lin" valueType="num">
                                      <p:cBhvr additive="base">
                                        <p:cTn id="55"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16" presetClass="entr" presetSubtype="42" fill="hold" grpId="0" nodeType="clickEffect">
                                  <p:stCondLst>
                                    <p:cond delay="0"/>
                                  </p:stCondLst>
                                  <p:childTnLst>
                                    <p:set>
                                      <p:cBhvr>
                                        <p:cTn id="59" dur="1" fill="hold">
                                          <p:stCondLst>
                                            <p:cond delay="0"/>
                                          </p:stCondLst>
                                        </p:cTn>
                                        <p:tgtEl>
                                          <p:spTgt spid="3"/>
                                        </p:tgtEl>
                                        <p:attrNameLst>
                                          <p:attrName>style.visibility</p:attrName>
                                        </p:attrNameLst>
                                      </p:cBhvr>
                                      <p:to>
                                        <p:strVal val="visible"/>
                                      </p:to>
                                    </p:set>
                                    <p:animEffect transition="in" filter="barn(outHorizontal)">
                                      <p:cBhvr>
                                        <p:cTn id="60" dur="500"/>
                                        <p:tgtEl>
                                          <p:spTgt spid="3"/>
                                        </p:tgtEl>
                                      </p:cBhvr>
                                    </p:animEffect>
                                  </p:childTnLst>
                                </p:cTn>
                              </p:par>
                            </p:childTnLst>
                          </p:cTn>
                        </p:par>
                      </p:childTnLst>
                    </p:cTn>
                  </p:par>
                  <p:par>
                    <p:cTn id="61" fill="hold">
                      <p:stCondLst>
                        <p:cond delay="indefinite"/>
                      </p:stCondLst>
                      <p:childTnLst>
                        <p:par>
                          <p:cTn id="62" fill="hold">
                            <p:stCondLst>
                              <p:cond delay="0"/>
                            </p:stCondLst>
                            <p:childTnLst>
                              <p:par>
                                <p:cTn id="63" presetID="16" presetClass="entr" presetSubtype="42" fill="hold" grpId="0" nodeType="clickEffect">
                                  <p:stCondLst>
                                    <p:cond delay="0"/>
                                  </p:stCondLst>
                                  <p:childTnLst>
                                    <p:set>
                                      <p:cBhvr>
                                        <p:cTn id="64" dur="1" fill="hold">
                                          <p:stCondLst>
                                            <p:cond delay="0"/>
                                          </p:stCondLst>
                                        </p:cTn>
                                        <p:tgtEl>
                                          <p:spTgt spid="9"/>
                                        </p:tgtEl>
                                        <p:attrNameLst>
                                          <p:attrName>style.visibility</p:attrName>
                                        </p:attrNameLst>
                                      </p:cBhvr>
                                      <p:to>
                                        <p:strVal val="visible"/>
                                      </p:to>
                                    </p:set>
                                    <p:animEffect transition="in" filter="barn(outHorizontal)">
                                      <p:cBhvr>
                                        <p:cTn id="65" dur="500"/>
                                        <p:tgtEl>
                                          <p:spTgt spid="9"/>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42" fill="hold" grpId="0" nodeType="clickEffect">
                                  <p:stCondLst>
                                    <p:cond delay="0"/>
                                  </p:stCondLst>
                                  <p:childTnLst>
                                    <p:set>
                                      <p:cBhvr>
                                        <p:cTn id="69" dur="1" fill="hold">
                                          <p:stCondLst>
                                            <p:cond delay="0"/>
                                          </p:stCondLst>
                                        </p:cTn>
                                        <p:tgtEl>
                                          <p:spTgt spid="10"/>
                                        </p:tgtEl>
                                        <p:attrNameLst>
                                          <p:attrName>style.visibility</p:attrName>
                                        </p:attrNameLst>
                                      </p:cBhvr>
                                      <p:to>
                                        <p:strVal val="visible"/>
                                      </p:to>
                                    </p:set>
                                    <p:animEffect transition="in" filter="barn(outHorizontal)">
                                      <p:cBhvr>
                                        <p:cTn id="70" dur="500"/>
                                        <p:tgtEl>
                                          <p:spTgt spid="10"/>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11"/>
                                        </p:tgtEl>
                                        <p:attrNameLst>
                                          <p:attrName>style.visibility</p:attrName>
                                        </p:attrNameLst>
                                      </p:cBhvr>
                                      <p:to>
                                        <p:strVal val="visible"/>
                                      </p:to>
                                    </p:set>
                                    <p:animEffect transition="in" filter="barn(inVertical)">
                                      <p:cBhvr>
                                        <p:cTn id="75" dur="500"/>
                                        <p:tgtEl>
                                          <p:spTgt spid="11"/>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12"/>
                                        </p:tgtEl>
                                        <p:attrNameLst>
                                          <p:attrName>style.visibility</p:attrName>
                                        </p:attrNameLst>
                                      </p:cBhvr>
                                      <p:to>
                                        <p:strVal val="visible"/>
                                      </p:to>
                                    </p:set>
                                    <p:animEffect transition="in" filter="wipe(down)">
                                      <p:cBhvr>
                                        <p:cTn id="80" dur="500"/>
                                        <p:tgtEl>
                                          <p:spTgt spid="12"/>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13"/>
                                        </p:tgtEl>
                                        <p:attrNameLst>
                                          <p:attrName>style.visibility</p:attrName>
                                        </p:attrNameLst>
                                      </p:cBhvr>
                                      <p:to>
                                        <p:strVal val="visible"/>
                                      </p:to>
                                    </p:set>
                                    <p:animEffect transition="in" filter="wipe(down)">
                                      <p:cBhvr>
                                        <p:cTn id="85" dur="500"/>
                                        <p:tgtEl>
                                          <p:spTgt spid="13"/>
                                        </p:tgtEl>
                                      </p:cBhvr>
                                    </p:animEffect>
                                  </p:childTnLst>
                                </p:cTn>
                              </p:par>
                            </p:childTnLst>
                          </p:cTn>
                        </p:par>
                      </p:childTnLst>
                    </p:cTn>
                  </p:par>
                  <p:par>
                    <p:cTn id="86" fill="hold">
                      <p:stCondLst>
                        <p:cond delay="indefinite"/>
                      </p:stCondLst>
                      <p:childTnLst>
                        <p:par>
                          <p:cTn id="87" fill="hold">
                            <p:stCondLst>
                              <p:cond delay="0"/>
                            </p:stCondLst>
                            <p:childTnLst>
                              <p:par>
                                <p:cTn id="88" presetID="14" presetClass="entr" presetSubtype="10" fill="hold" grpId="0" nodeType="clickEffect">
                                  <p:stCondLst>
                                    <p:cond delay="0"/>
                                  </p:stCondLst>
                                  <p:childTnLst>
                                    <p:set>
                                      <p:cBhvr>
                                        <p:cTn id="89" dur="1" fill="hold">
                                          <p:stCondLst>
                                            <p:cond delay="0"/>
                                          </p:stCondLst>
                                        </p:cTn>
                                        <p:tgtEl>
                                          <p:spTgt spid="14"/>
                                        </p:tgtEl>
                                        <p:attrNameLst>
                                          <p:attrName>style.visibility</p:attrName>
                                        </p:attrNameLst>
                                      </p:cBhvr>
                                      <p:to>
                                        <p:strVal val="visible"/>
                                      </p:to>
                                    </p:set>
                                    <p:animEffect transition="in" filter="randombar(horizontal)">
                                      <p:cBhvr>
                                        <p:cTn id="9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3" grpId="0" animBg="1"/>
      <p:bldP spid="9" grpId="0" animBg="1"/>
      <p:bldP spid="10" grpId="0" animBg="1"/>
      <p:bldP spid="11" grpId="0" animBg="1"/>
      <p:bldP spid="12" grpId="0" animBg="1"/>
      <p:bldP spid="13"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BEBA8EAE-BF5A-486C-A8C5-ECC9F3942E4B}">
                <a14:imgProps xmlns:a14="http://schemas.microsoft.com/office/drawing/2010/main">
                  <a14:imgLayer r:embed="rId4">
                    <a14:imgEffect>
                      <a14:backgroundRemoval t="4339" b="89876" l="9963" r="91319">
                        <a14:foregroundMark x1="41174" y1="25620" x2="41174" y2="25620"/>
                        <a14:foregroundMark x1="59239" y1="73864" x2="59239" y2="73864"/>
                        <a14:foregroundMark x1="60190" y1="25826" x2="60190" y2="25826"/>
                        <a14:foregroundMark x1="57958" y1="29855" x2="57958" y2="29855"/>
                        <a14:foregroundMark x1="50393" y1="25826" x2="50393" y2="25826"/>
                        <a14:foregroundMark x1="49277" y1="27996" x2="49277" y2="27996"/>
                        <a14:foregroundMark x1="39272" y1="60847" x2="39272" y2="60847"/>
                        <a14:foregroundMark x1="46962" y1="74793" x2="46962" y2="74793"/>
                        <a14:foregroundMark x1="49442" y1="76240" x2="49442" y2="76240"/>
                        <a14:foregroundMark x1="63580" y1="57748" x2="63580" y2="57748"/>
                        <a14:foregroundMark x1="62009" y1="63223" x2="62009" y2="63223"/>
                      </a14:backgroundRemoval>
                    </a14:imgEffect>
                  </a14:imgLayer>
                </a14:imgProps>
              </a:ext>
              <a:ext uri="{28A0092B-C50C-407E-A947-70E740481C1C}">
                <a14:useLocalDpi xmlns:a14="http://schemas.microsoft.com/office/drawing/2010/main" val="0"/>
              </a:ext>
            </a:extLst>
          </a:blip>
          <a:stretch>
            <a:fillRect/>
          </a:stretch>
        </p:blipFill>
        <p:spPr>
          <a:xfrm rot="1703703">
            <a:off x="6195552" y="-335711"/>
            <a:ext cx="9209558" cy="3353422"/>
          </a:xfrm>
          <a:prstGeom prst="rect">
            <a:avLst/>
          </a:prstGeom>
        </p:spPr>
      </p:pic>
      <p:sp>
        <p:nvSpPr>
          <p:cNvPr id="4" name="TextBox 3"/>
          <p:cNvSpPr txBox="1"/>
          <p:nvPr/>
        </p:nvSpPr>
        <p:spPr>
          <a:xfrm rot="2123362">
            <a:off x="9548001" y="2000886"/>
            <a:ext cx="4200525" cy="707886"/>
          </a:xfrm>
          <a:prstGeom prst="rect">
            <a:avLst/>
          </a:prstGeom>
          <a:noFill/>
        </p:spPr>
        <p:txBody>
          <a:bodyPr wrap="square" rtlCol="0">
            <a:prstTxWarp prst="textArchUp">
              <a:avLst>
                <a:gd name="adj" fmla="val 11369841"/>
              </a:avLst>
            </a:prstTxWarp>
            <a:spAutoFit/>
          </a:bodyPr>
          <a:lstStyle/>
          <a:p>
            <a:r>
              <a:rPr lang="en-US" sz="4000" dirty="0" err="1">
                <a:latin typeface="UVF ChefScript Pro" panose="03060702040507070403" pitchFamily="66" charset="0"/>
                <a:ea typeface="UVF You Make Me Smile" panose="02000603000000000000" pitchFamily="2" charset="0"/>
              </a:rPr>
              <a:t>Tập</a:t>
            </a:r>
            <a:r>
              <a:rPr lang="en-US" sz="4000" dirty="0">
                <a:latin typeface="UVF ChefScript Pro" panose="03060702040507070403" pitchFamily="66" charset="0"/>
                <a:ea typeface="UVF You Make Me Smile" panose="02000603000000000000" pitchFamily="2" charset="0"/>
              </a:rPr>
              <a:t> </a:t>
            </a:r>
            <a:r>
              <a:rPr lang="en-US" sz="4000" dirty="0" err="1">
                <a:latin typeface="UVF ChefScript Pro" panose="03060702040507070403" pitchFamily="66" charset="0"/>
                <a:ea typeface="UVF You Make Me Smile" panose="02000603000000000000" pitchFamily="2" charset="0"/>
              </a:rPr>
              <a:t>làm</a:t>
            </a:r>
            <a:r>
              <a:rPr lang="en-US" sz="4000" dirty="0">
                <a:latin typeface="UVF ChefScript Pro" panose="03060702040507070403" pitchFamily="66" charset="0"/>
                <a:ea typeface="UVF You Make Me Smile" panose="02000603000000000000" pitchFamily="2" charset="0"/>
              </a:rPr>
              <a:t> </a:t>
            </a:r>
            <a:r>
              <a:rPr lang="en-US" sz="4000" dirty="0" err="1">
                <a:latin typeface="UVF ChefScript Pro" panose="03060702040507070403" pitchFamily="66" charset="0"/>
                <a:ea typeface="UVF You Make Me Smile" panose="02000603000000000000" pitchFamily="2" charset="0"/>
              </a:rPr>
              <a:t>văn</a:t>
            </a:r>
            <a:endParaRPr lang="en-US" sz="4000" dirty="0">
              <a:latin typeface="UVF ChefScript Pro" panose="03060702040507070403" pitchFamily="66" charset="0"/>
              <a:ea typeface="UVF You Make Me Smile" panose="02000603000000000000" pitchFamily="2" charset="0"/>
            </a:endParaRPr>
          </a:p>
        </p:txBody>
      </p:sp>
      <p:sp>
        <p:nvSpPr>
          <p:cNvPr id="9" name="Rectangle 8"/>
          <p:cNvSpPr/>
          <p:nvPr/>
        </p:nvSpPr>
        <p:spPr>
          <a:xfrm>
            <a:off x="2488629" y="28111"/>
            <a:ext cx="5896317" cy="1687188"/>
          </a:xfrm>
          <a:prstGeom prst="rect">
            <a:avLst/>
          </a:prstGeom>
        </p:spPr>
        <p:txBody>
          <a:bodyPr wrap="none">
            <a:prstTxWarp prst="textStop">
              <a:avLst/>
            </a:prstTxWarp>
            <a:spAutoFit/>
          </a:bodyPr>
          <a:lstStyle/>
          <a:p>
            <a:pPr algn="ctr"/>
            <a:r>
              <a:rPr lang="en-US" sz="9600" dirty="0" err="1">
                <a:ln w="3175">
                  <a:solidFill>
                    <a:schemeClr val="tx1"/>
                  </a:solidFill>
                </a:ln>
                <a:solidFill>
                  <a:srgbClr val="FFCEA6"/>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Luyện</a:t>
            </a:r>
            <a:r>
              <a:rPr lang="en-US" sz="9600" dirty="0">
                <a:ln w="3175">
                  <a:solidFill>
                    <a:schemeClr val="tx1"/>
                  </a:solidFill>
                </a:ln>
                <a:solidFill>
                  <a:srgbClr val="FFCEA6"/>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 </a:t>
            </a:r>
            <a:r>
              <a:rPr lang="en-US" sz="9600" dirty="0" err="1">
                <a:ln w="3175">
                  <a:solidFill>
                    <a:schemeClr val="tx1"/>
                  </a:solidFill>
                </a:ln>
                <a:solidFill>
                  <a:srgbClr val="FFCEA6"/>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tập</a:t>
            </a:r>
            <a:r>
              <a:rPr lang="en-US" sz="9600" dirty="0">
                <a:ln w="3175">
                  <a:solidFill>
                    <a:schemeClr val="tx1"/>
                  </a:solidFill>
                </a:ln>
                <a:solidFill>
                  <a:srgbClr val="FFCEA6"/>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 </a:t>
            </a:r>
            <a:r>
              <a:rPr lang="en-US" sz="9600" dirty="0" err="1">
                <a:ln w="3175">
                  <a:solidFill>
                    <a:schemeClr val="tx1"/>
                  </a:solidFill>
                </a:ln>
                <a:solidFill>
                  <a:srgbClr val="0070C0"/>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quan</a:t>
            </a:r>
            <a:r>
              <a:rPr lang="en-US" sz="9600" dirty="0">
                <a:ln w="3175">
                  <a:solidFill>
                    <a:schemeClr val="tx1"/>
                  </a:solidFill>
                </a:ln>
                <a:solidFill>
                  <a:srgbClr val="0070C0"/>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 </a:t>
            </a:r>
            <a:r>
              <a:rPr lang="en-US" sz="9600" dirty="0" err="1">
                <a:ln w="3175">
                  <a:solidFill>
                    <a:schemeClr val="tx1"/>
                  </a:solidFill>
                </a:ln>
                <a:solidFill>
                  <a:srgbClr val="0070C0"/>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rPr>
              <a:t>sát</a:t>
            </a:r>
            <a:endParaRPr lang="en-US" sz="9600" dirty="0">
              <a:ln w="3175">
                <a:solidFill>
                  <a:schemeClr val="tx1"/>
                </a:solidFill>
              </a:ln>
              <a:solidFill>
                <a:srgbClr val="0070C0"/>
              </a:solidFill>
              <a:effectLst>
                <a:glow rad="114300">
                  <a:srgbClr val="FFCEA6">
                    <a:alpha val="40000"/>
                  </a:srgbClr>
                </a:glow>
                <a:outerShdw dist="88900" dir="9780000" sx="102000" sy="102000" algn="ctr" rotWithShape="0">
                  <a:srgbClr val="000000">
                    <a:alpha val="16000"/>
                  </a:srgbClr>
                </a:outerShdw>
                <a:reflection endPos="0" dist="50800" dir="5400000" sy="-100000" algn="bl" rotWithShape="0"/>
              </a:effectLst>
              <a:latin typeface="UVF Remachine Script" panose="02000000000000000000" pitchFamily="2" charset="0"/>
            </a:endParaRPr>
          </a:p>
        </p:txBody>
      </p:sp>
      <p:grpSp>
        <p:nvGrpSpPr>
          <p:cNvPr id="17" name="Group 16"/>
          <p:cNvGrpSpPr/>
          <p:nvPr/>
        </p:nvGrpSpPr>
        <p:grpSpPr>
          <a:xfrm>
            <a:off x="2315841" y="1630262"/>
            <a:ext cx="9105899" cy="1378823"/>
            <a:chOff x="1868803" y="1804260"/>
            <a:chExt cx="9105899" cy="1378823"/>
          </a:xfrm>
        </p:grpSpPr>
        <p:sp>
          <p:nvSpPr>
            <p:cNvPr id="8" name="圆角矩形 34"/>
            <p:cNvSpPr/>
            <p:nvPr/>
          </p:nvSpPr>
          <p:spPr>
            <a:xfrm>
              <a:off x="3302000" y="2198804"/>
              <a:ext cx="5986630" cy="539531"/>
            </a:xfrm>
            <a:prstGeom prst="roundRect">
              <a:avLst>
                <a:gd name="adj" fmla="val 33052"/>
              </a:avLst>
            </a:prstGeom>
            <a:solidFill>
              <a:schemeClr val="bg1">
                <a:lumMod val="8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zh-CN" altLang="en-US" sz="4000" b="1" dirty="0">
                <a:solidFill>
                  <a:schemeClr val="bg2">
                    <a:lumMod val="75000"/>
                  </a:schemeClr>
                </a:solidFill>
                <a:cs typeface="+mn-ea"/>
                <a:sym typeface="+mn-lt"/>
              </a:endParaRPr>
            </a:p>
          </p:txBody>
        </p:sp>
        <p:sp>
          <p:nvSpPr>
            <p:cNvPr id="16" name="Rectangle 15"/>
            <p:cNvSpPr/>
            <p:nvPr/>
          </p:nvSpPr>
          <p:spPr>
            <a:xfrm>
              <a:off x="3462118" y="1804260"/>
              <a:ext cx="5756705" cy="1323439"/>
            </a:xfrm>
            <a:prstGeom prst="rect">
              <a:avLst/>
            </a:prstGeom>
          </p:spPr>
          <p:txBody>
            <a:bodyPr wrap="none">
              <a:spAutoFit/>
            </a:bodyPr>
            <a:lstStyle/>
            <a:p>
              <a:pPr algn="ctr"/>
              <a:r>
                <a:rPr lang="en-US" sz="8000" dirty="0">
                  <a:ln w="12700">
                    <a:solidFill>
                      <a:schemeClr val="bg1"/>
                    </a:solidFill>
                    <a:prstDash val="sysDash"/>
                  </a:ln>
                  <a:solidFill>
                    <a:schemeClr val="bg1"/>
                  </a:solidFill>
                  <a:effectLst>
                    <a:glow rad="203200">
                      <a:srgbClr val="FFCF00">
                        <a:alpha val="41000"/>
                      </a:srgbClr>
                    </a:glow>
                    <a:outerShdw blurRad="50800" dist="50800" dir="5400000" sx="1000" sy="1000" algn="ctr" rotWithShape="0">
                      <a:srgbClr val="000000">
                        <a:alpha val="83000"/>
                      </a:srgbClr>
                    </a:outerShdw>
                  </a:effectLst>
                  <a:latin typeface="UTM Colossalis" panose="02040603050506020204" pitchFamily="18" charset="0"/>
                </a:rPr>
                <a:t>C O N  </a:t>
              </a:r>
              <a:r>
                <a:rPr lang="en-US" sz="8000" dirty="0">
                  <a:ln w="12700">
                    <a:solidFill>
                      <a:schemeClr val="bg1"/>
                    </a:solidFill>
                    <a:prstDash val="sysDash"/>
                  </a:ln>
                  <a:solidFill>
                    <a:schemeClr val="bg1"/>
                  </a:solidFill>
                  <a:effectLst>
                    <a:glow rad="203200">
                      <a:srgbClr val="92D050">
                        <a:alpha val="41000"/>
                      </a:srgbClr>
                    </a:glow>
                    <a:outerShdw blurRad="50800" dist="50800" dir="5400000" sx="1000" sy="1000" algn="ctr" rotWithShape="0">
                      <a:srgbClr val="000000">
                        <a:alpha val="83000"/>
                      </a:srgbClr>
                    </a:outerShdw>
                  </a:effectLst>
                  <a:latin typeface="UTM Colossalis" panose="02040603050506020204" pitchFamily="18" charset="0"/>
                </a:rPr>
                <a:t>V Ậ T</a:t>
              </a:r>
            </a:p>
          </p:txBody>
        </p:sp>
        <p:sp>
          <p:nvSpPr>
            <p:cNvPr id="7" name="Rectangle 6"/>
            <p:cNvSpPr/>
            <p:nvPr/>
          </p:nvSpPr>
          <p:spPr>
            <a:xfrm>
              <a:off x="1868803" y="1859644"/>
              <a:ext cx="9105899" cy="1323439"/>
            </a:xfrm>
            <a:prstGeom prst="rect">
              <a:avLst/>
            </a:prstGeom>
          </p:spPr>
          <p:txBody>
            <a:bodyPr wrap="square">
              <a:spAutoFit/>
            </a:bodyPr>
            <a:lstStyle/>
            <a:p>
              <a:pPr algn="ctr"/>
              <a:r>
                <a:rPr lang="en-US" sz="8000" dirty="0">
                  <a:ln w="28575">
                    <a:solidFill>
                      <a:schemeClr val="tx1">
                        <a:lumMod val="95000"/>
                        <a:lumOff val="5000"/>
                      </a:schemeClr>
                    </a:solidFill>
                    <a:prstDash val="sysDash"/>
                  </a:ln>
                  <a:solidFill>
                    <a:srgbClr val="D22829">
                      <a:alpha val="75000"/>
                    </a:srgbClr>
                  </a:solidFill>
                  <a:latin typeface="UTM Colossalis" panose="02040603050506020204" pitchFamily="18" charset="0"/>
                </a:rPr>
                <a:t>C O N  V Ậ T</a:t>
              </a:r>
            </a:p>
          </p:txBody>
        </p:sp>
      </p:grpSp>
    </p:spTree>
    <p:extLst>
      <p:ext uri="{BB962C8B-B14F-4D97-AF65-F5344CB8AC3E}">
        <p14:creationId xmlns:p14="http://schemas.microsoft.com/office/powerpoint/2010/main" val="316447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par>
                                <p:cTn id="14" presetID="14" presetClass="entr" presetSubtype="10"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randombar(horizontal)">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390525" y="485775"/>
            <a:ext cx="11420475" cy="6067425"/>
          </a:xfrm>
          <a:prstGeom prst="roundRect">
            <a:avLst>
              <a:gd name="adj" fmla="val 5678"/>
            </a:avLst>
          </a:prstGeom>
          <a:solidFill>
            <a:schemeClr val="accent6">
              <a:lumMod val="20000"/>
              <a:lumOff val="80000"/>
              <a:alpha val="84000"/>
            </a:schemeClr>
          </a:solidFill>
          <a:ln w="38100">
            <a:solidFill>
              <a:srgbClr val="C145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844062" y="180975"/>
            <a:ext cx="10843846" cy="3785652"/>
          </a:xfrm>
          <a:prstGeom prst="rect">
            <a:avLst/>
          </a:prstGeom>
          <a:solidFill>
            <a:srgbClr val="9DC3E6"/>
          </a:solidFill>
          <a:ln w="28575">
            <a:solidFill>
              <a:schemeClr val="tx1"/>
            </a:solidFill>
            <a:prstDash val="lgDash"/>
          </a:ln>
          <a:effectLst>
            <a:glow rad="139700">
              <a:schemeClr val="accent1">
                <a:satMod val="175000"/>
                <a:alpha val="40000"/>
              </a:schemeClr>
            </a:glow>
            <a:outerShdw blurRad="50800" dist="38100" dir="13500000" algn="br" rotWithShape="0">
              <a:prstClr val="black">
                <a:alpha val="40000"/>
              </a:prstClr>
            </a:outerShdw>
          </a:effectLst>
        </p:spPr>
        <p:txBody>
          <a:bodyPr wrap="square">
            <a:spAutoFit/>
          </a:bodyPr>
          <a:lstStyle/>
          <a:p>
            <a:pPr algn="just"/>
            <a:r>
              <a:rPr lang="vi-VN" sz="2400" b="1" dirty="0">
                <a:latin typeface="Cambria" panose="02040503050406030204" pitchFamily="18" charset="0"/>
                <a:ea typeface="Cambria" panose="02040503050406030204" pitchFamily="18" charset="0"/>
                <a:cs typeface="Arial" panose="020B0604020202020204" pitchFamily="34" charset="0"/>
              </a:rPr>
              <a:t>1. Đọc bài sau:</a:t>
            </a:r>
            <a:endParaRPr lang="vi-VN" sz="2400" dirty="0">
              <a:latin typeface="Cambria" panose="02040503050406030204" pitchFamily="18" charset="0"/>
              <a:ea typeface="Cambria" panose="02040503050406030204" pitchFamily="18" charset="0"/>
              <a:cs typeface="Arial" panose="020B0604020202020204" pitchFamily="34" charset="0"/>
            </a:endParaRPr>
          </a:p>
          <a:p>
            <a:pPr algn="ctr"/>
            <a:r>
              <a:rPr lang="vi-VN" sz="2400" b="1" dirty="0">
                <a:latin typeface="Cambria" panose="02040503050406030204" pitchFamily="18" charset="0"/>
                <a:ea typeface="Cambria" panose="02040503050406030204" pitchFamily="18" charset="0"/>
                <a:cs typeface="Arial" panose="020B0604020202020204" pitchFamily="34" charset="0"/>
              </a:rPr>
              <a:t>ĐÀN NGAN MỚI NỞ</a:t>
            </a:r>
            <a:endParaRPr lang="vi-VN" sz="2400" dirty="0">
              <a:latin typeface="Cambria" panose="02040503050406030204" pitchFamily="18" charset="0"/>
              <a:ea typeface="Cambria" panose="02040503050406030204" pitchFamily="18" charset="0"/>
              <a:cs typeface="Arial" panose="020B0604020202020204" pitchFamily="34" charset="0"/>
            </a:endParaRPr>
          </a:p>
          <a:p>
            <a:pPr algn="just"/>
            <a:r>
              <a:rPr lang="en-US" sz="2400">
                <a:latin typeface="Cambria" panose="02040503050406030204" pitchFamily="18" charset="0"/>
                <a:ea typeface="Cambria" panose="02040503050406030204" pitchFamily="18" charset="0"/>
                <a:cs typeface="Arial" panose="020B0604020202020204" pitchFamily="34" charset="0"/>
              </a:rPr>
              <a:t>    </a:t>
            </a:r>
            <a:r>
              <a:rPr lang="vi-VN" sz="2400">
                <a:latin typeface="Cambria" panose="02040503050406030204" pitchFamily="18" charset="0"/>
                <a:ea typeface="Cambria" panose="02040503050406030204" pitchFamily="18" charset="0"/>
                <a:cs typeface="Arial" panose="020B0604020202020204" pitchFamily="34" charset="0"/>
              </a:rPr>
              <a:t>Những </a:t>
            </a:r>
            <a:r>
              <a:rPr lang="vi-VN" sz="2400" dirty="0">
                <a:latin typeface="Cambria" panose="02040503050406030204" pitchFamily="18" charset="0"/>
                <a:ea typeface="Cambria" panose="02040503050406030204" pitchFamily="18" charset="0"/>
                <a:cs typeface="Arial" panose="020B0604020202020204" pitchFamily="34" charset="0"/>
              </a:rPr>
              <a:t>con ngan nhỏ mới nở được ba hôm chỉ to hơn cái trứng một tí.</a:t>
            </a:r>
          </a:p>
          <a:p>
            <a:pPr algn="just"/>
            <a:r>
              <a:rPr lang="en-US" sz="2400">
                <a:latin typeface="Cambria" panose="02040503050406030204" pitchFamily="18" charset="0"/>
                <a:ea typeface="Cambria" panose="02040503050406030204" pitchFamily="18" charset="0"/>
                <a:cs typeface="Arial" panose="020B0604020202020204" pitchFamily="34" charset="0"/>
              </a:rPr>
              <a:t>    </a:t>
            </a:r>
            <a:r>
              <a:rPr lang="vi-VN" sz="2400">
                <a:latin typeface="Cambria" panose="02040503050406030204" pitchFamily="18" charset="0"/>
                <a:ea typeface="Cambria" panose="02040503050406030204" pitchFamily="18" charset="0"/>
                <a:cs typeface="Arial" panose="020B0604020202020204" pitchFamily="34" charset="0"/>
              </a:rPr>
              <a:t>Chúng </a:t>
            </a:r>
            <a:r>
              <a:rPr lang="vi-VN" sz="2400" dirty="0">
                <a:latin typeface="Cambria" panose="02040503050406030204" pitchFamily="18" charset="0"/>
                <a:ea typeface="Cambria" panose="02040503050406030204" pitchFamily="18" charset="0"/>
                <a:cs typeface="Arial" panose="020B0604020202020204" pitchFamily="34" charset="0"/>
              </a:rPr>
              <a:t>có bộ lông vàng óng. Một màu vàng đáng yêu như màu của những con tơ nõn mới guồng. Nhưng đẹp nhất là đôi mắt với cái mỏ. Đôi mắt chỉ bằng hột cườm, đen nhánh hạt huyền, lúc nào cũng long lanh đưa đi đưa lại như có nước, làm hoạt động hai con ngươi bóng mỡ. Một cái mỏ màu nhung hươu, vừa bằng ngón tay đứa bé mới đẻ và có lẽ cũng mềm như thế, mọc ngăn ngắn đằng trước. Cái đầu xinh xinh, vàng nuột và ở dưới bụng, lủn chủn hai cái chân bé tí màu đỏ hồng.</a:t>
            </a:r>
            <a:endParaRPr lang="en-US" sz="2400" dirty="0">
              <a:latin typeface="Cambria" panose="02040503050406030204" pitchFamily="18" charset="0"/>
              <a:ea typeface="Cambria" panose="02040503050406030204" pitchFamily="18" charset="0"/>
              <a:cs typeface="Arial" panose="020B0604020202020204" pitchFamily="34" charset="0"/>
            </a:endParaRPr>
          </a:p>
          <a:p>
            <a:pPr algn="just"/>
            <a:r>
              <a:rPr lang="en-US" sz="2400" b="1" dirty="0">
                <a:latin typeface="Cambria" panose="02040503050406030204" pitchFamily="18" charset="0"/>
                <a:ea typeface="Cambria" panose="02040503050406030204" pitchFamily="18" charset="0"/>
                <a:cs typeface="Arial" panose="020B0604020202020204" pitchFamily="34" charset="0"/>
              </a:rPr>
              <a:t>										</a:t>
            </a:r>
            <a:r>
              <a:rPr lang="vi-VN" sz="2400" b="1" dirty="0">
                <a:latin typeface="Cambria" panose="02040503050406030204" pitchFamily="18" charset="0"/>
                <a:ea typeface="Cambria" panose="02040503050406030204" pitchFamily="18" charset="0"/>
                <a:cs typeface="Arial" panose="020B0604020202020204" pitchFamily="34" charset="0"/>
              </a:rPr>
              <a:t>Tô Hoài</a:t>
            </a:r>
            <a:endParaRPr lang="vi-VN" sz="2400" dirty="0">
              <a:latin typeface="Cambria" panose="02040503050406030204" pitchFamily="18" charset="0"/>
              <a:ea typeface="Cambria" panose="02040503050406030204" pitchFamily="18" charset="0"/>
              <a:cs typeface="Arial" panose="020B0604020202020204" pitchFamily="34" charset="0"/>
            </a:endParaRPr>
          </a:p>
        </p:txBody>
      </p:sp>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ackgroundRemoval t="9284" b="41141" l="36468" r="60619"/>
                    </a14:imgEffect>
                  </a14:imgLayer>
                </a14:imgProps>
              </a:ext>
              <a:ext uri="{28A0092B-C50C-407E-A947-70E740481C1C}">
                <a14:useLocalDpi xmlns:a14="http://schemas.microsoft.com/office/drawing/2010/main" val="0"/>
              </a:ext>
            </a:extLst>
          </a:blip>
          <a:stretch>
            <a:fillRect/>
          </a:stretch>
        </p:blipFill>
        <p:spPr>
          <a:xfrm>
            <a:off x="8167320" y="4189535"/>
            <a:ext cx="6858000" cy="6858000"/>
          </a:xfrm>
          <a:prstGeom prst="rect">
            <a:avLst/>
          </a:prstGeom>
        </p:spPr>
      </p:pic>
      <p:pic>
        <p:nvPicPr>
          <p:cNvPr id="8" name="Picture 7"/>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67391" b="100000" l="67866" r="100000">
                        <a14:foregroundMark x1="87800" y1="73709" x2="87800" y2="73709"/>
                        <a14:foregroundMark x1="91977" y1="72351" x2="91977" y2="72351"/>
                        <a14:foregroundMark x1="88710" y1="75000" x2="88710" y2="75000"/>
                        <a14:foregroundMark x1="89413" y1="72758" x2="87345" y2="74660"/>
                      </a14:backgroundRemoval>
                    </a14:imgEffect>
                  </a14:imgLayer>
                </a14:imgProps>
              </a:ext>
              <a:ext uri="{28A0092B-C50C-407E-A947-70E740481C1C}">
                <a14:useLocalDpi xmlns:a14="http://schemas.microsoft.com/office/drawing/2010/main" val="0"/>
              </a:ext>
            </a:extLst>
          </a:blip>
          <a:srcRect l="67907" t="69185"/>
          <a:stretch/>
        </p:blipFill>
        <p:spPr>
          <a:xfrm flipH="1">
            <a:off x="-1" y="4392570"/>
            <a:ext cx="4397577" cy="2571549"/>
          </a:xfrm>
          <a:prstGeom prst="rect">
            <a:avLst/>
          </a:prstGeom>
        </p:spPr>
      </p:pic>
      <p:sp>
        <p:nvSpPr>
          <p:cNvPr id="7" name="圆角矩形 33"/>
          <p:cNvSpPr/>
          <p:nvPr/>
        </p:nvSpPr>
        <p:spPr>
          <a:xfrm>
            <a:off x="8538035" y="5405457"/>
            <a:ext cx="2346827" cy="1370481"/>
          </a:xfrm>
          <a:prstGeom prst="roundRect">
            <a:avLst/>
          </a:prstGeom>
          <a:solidFill>
            <a:srgbClr val="FC670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CN" sz="4000" b="1" dirty="0">
                <a:solidFill>
                  <a:srgbClr val="FFFFFF"/>
                </a:solidFill>
                <a:cs typeface="+mn-ea"/>
                <a:sym typeface="+mn-lt"/>
              </a:rPr>
              <a:t>LUYỆN TẬP</a:t>
            </a:r>
            <a:endParaRPr lang="zh-CN" altLang="en-US" sz="4000" b="1" dirty="0">
              <a:solidFill>
                <a:srgbClr val="FFFFFF"/>
              </a:solidFill>
              <a:cs typeface="+mn-ea"/>
              <a:sym typeface="+mn-lt"/>
            </a:endParaRPr>
          </a:p>
        </p:txBody>
      </p:sp>
      <p:sp>
        <p:nvSpPr>
          <p:cNvPr id="11" name="Line Callout 1 10"/>
          <p:cNvSpPr/>
          <p:nvPr/>
        </p:nvSpPr>
        <p:spPr>
          <a:xfrm>
            <a:off x="3873376" y="2791637"/>
            <a:ext cx="5012715" cy="2114240"/>
          </a:xfrm>
          <a:prstGeom prst="borderCallout1">
            <a:avLst>
              <a:gd name="adj1" fmla="val 82135"/>
              <a:gd name="adj2" fmla="val -2479"/>
              <a:gd name="adj3" fmla="val -30800"/>
              <a:gd name="adj4" fmla="val -24549"/>
            </a:avLst>
          </a:prstGeom>
          <a:solidFill>
            <a:schemeClr val="accent4">
              <a:lumMod val="40000"/>
              <a:lumOff val="60000"/>
            </a:schemeClr>
          </a:solidFill>
          <a:ln w="57150">
            <a:solidFill>
              <a:srgbClr val="7B473A"/>
            </a:solidFill>
            <a:prstDash val="sysDash"/>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dirty="0" err="1">
                <a:solidFill>
                  <a:schemeClr val="bg2">
                    <a:lumMod val="25000"/>
                  </a:schemeClr>
                </a:solidFill>
              </a:rPr>
              <a:t>Cuốn</a:t>
            </a:r>
            <a:r>
              <a:rPr lang="en-US" sz="3600" dirty="0">
                <a:solidFill>
                  <a:schemeClr val="bg2">
                    <a:lumMod val="25000"/>
                  </a:schemeClr>
                </a:solidFill>
              </a:rPr>
              <a:t> </a:t>
            </a:r>
            <a:r>
              <a:rPr lang="en-US" sz="3600" dirty="0" err="1">
                <a:solidFill>
                  <a:schemeClr val="bg2">
                    <a:lumMod val="25000"/>
                  </a:schemeClr>
                </a:solidFill>
              </a:rPr>
              <a:t>sợi</a:t>
            </a:r>
            <a:r>
              <a:rPr lang="en-US" sz="3600" dirty="0">
                <a:solidFill>
                  <a:schemeClr val="bg2">
                    <a:lumMod val="25000"/>
                  </a:schemeClr>
                </a:solidFill>
              </a:rPr>
              <a:t> </a:t>
            </a:r>
            <a:r>
              <a:rPr lang="en-US" sz="3600" dirty="0" err="1">
                <a:solidFill>
                  <a:schemeClr val="bg2">
                    <a:lumMod val="25000"/>
                  </a:schemeClr>
                </a:solidFill>
              </a:rPr>
              <a:t>bằng</a:t>
            </a:r>
            <a:r>
              <a:rPr lang="en-US" sz="3600" dirty="0">
                <a:solidFill>
                  <a:schemeClr val="bg2">
                    <a:lumMod val="25000"/>
                  </a:schemeClr>
                </a:solidFill>
              </a:rPr>
              <a:t> </a:t>
            </a:r>
            <a:r>
              <a:rPr lang="en-US" sz="3600" dirty="0" err="1">
                <a:solidFill>
                  <a:schemeClr val="bg2">
                    <a:lumMod val="25000"/>
                  </a:schemeClr>
                </a:solidFill>
              </a:rPr>
              <a:t>guồng</a:t>
            </a:r>
            <a:r>
              <a:rPr lang="en-US" sz="3600" dirty="0">
                <a:solidFill>
                  <a:schemeClr val="bg2">
                    <a:lumMod val="25000"/>
                  </a:schemeClr>
                </a:solidFill>
              </a:rPr>
              <a:t> (</a:t>
            </a:r>
            <a:r>
              <a:rPr lang="en-US" sz="3600" dirty="0" err="1">
                <a:solidFill>
                  <a:schemeClr val="bg2">
                    <a:lumMod val="25000"/>
                  </a:schemeClr>
                </a:solidFill>
              </a:rPr>
              <a:t>một</a:t>
            </a:r>
            <a:r>
              <a:rPr lang="en-US" sz="3600" dirty="0">
                <a:solidFill>
                  <a:schemeClr val="bg2">
                    <a:lumMod val="25000"/>
                  </a:schemeClr>
                </a:solidFill>
              </a:rPr>
              <a:t> </a:t>
            </a:r>
            <a:r>
              <a:rPr lang="en-US" sz="3600" dirty="0" err="1">
                <a:solidFill>
                  <a:schemeClr val="bg2">
                    <a:lumMod val="25000"/>
                  </a:schemeClr>
                </a:solidFill>
              </a:rPr>
              <a:t>dụng</a:t>
            </a:r>
            <a:r>
              <a:rPr lang="en-US" sz="3600" dirty="0">
                <a:solidFill>
                  <a:schemeClr val="bg2">
                    <a:lumMod val="25000"/>
                  </a:schemeClr>
                </a:solidFill>
              </a:rPr>
              <a:t> </a:t>
            </a:r>
            <a:r>
              <a:rPr lang="en-US" sz="3600" dirty="0" err="1">
                <a:solidFill>
                  <a:schemeClr val="bg2">
                    <a:lumMod val="25000"/>
                  </a:schemeClr>
                </a:solidFill>
              </a:rPr>
              <a:t>cụ</a:t>
            </a:r>
            <a:r>
              <a:rPr lang="en-US" sz="3600" dirty="0">
                <a:solidFill>
                  <a:schemeClr val="bg2">
                    <a:lumMod val="25000"/>
                  </a:schemeClr>
                </a:solidFill>
              </a:rPr>
              <a:t> </a:t>
            </a:r>
            <a:r>
              <a:rPr lang="en-US" sz="3600" dirty="0" err="1">
                <a:solidFill>
                  <a:schemeClr val="bg2">
                    <a:lumMod val="25000"/>
                  </a:schemeClr>
                </a:solidFill>
              </a:rPr>
              <a:t>có</a:t>
            </a:r>
            <a:r>
              <a:rPr lang="en-US" sz="3600" dirty="0">
                <a:solidFill>
                  <a:schemeClr val="bg2">
                    <a:lumMod val="25000"/>
                  </a:schemeClr>
                </a:solidFill>
              </a:rPr>
              <a:t> </a:t>
            </a:r>
            <a:r>
              <a:rPr lang="en-US" sz="3600" dirty="0" err="1">
                <a:solidFill>
                  <a:schemeClr val="bg2">
                    <a:lumMod val="25000"/>
                  </a:schemeClr>
                </a:solidFill>
              </a:rPr>
              <a:t>khung</a:t>
            </a:r>
            <a:r>
              <a:rPr lang="en-US" sz="3600" dirty="0">
                <a:solidFill>
                  <a:schemeClr val="bg2">
                    <a:lumMod val="25000"/>
                  </a:schemeClr>
                </a:solidFill>
              </a:rPr>
              <a:t> </a:t>
            </a:r>
            <a:r>
              <a:rPr lang="en-US" sz="3600" dirty="0" err="1">
                <a:solidFill>
                  <a:schemeClr val="bg2">
                    <a:lumMod val="25000"/>
                  </a:schemeClr>
                </a:solidFill>
              </a:rPr>
              <a:t>tròn</a:t>
            </a:r>
            <a:r>
              <a:rPr lang="en-US" sz="3600" dirty="0">
                <a:solidFill>
                  <a:schemeClr val="bg2">
                    <a:lumMod val="25000"/>
                  </a:schemeClr>
                </a:solidFill>
              </a:rPr>
              <a:t> </a:t>
            </a:r>
            <a:r>
              <a:rPr lang="en-US" sz="3600" dirty="0" err="1">
                <a:solidFill>
                  <a:schemeClr val="bg2">
                    <a:lumMod val="25000"/>
                  </a:schemeClr>
                </a:solidFill>
              </a:rPr>
              <a:t>và</a:t>
            </a:r>
            <a:r>
              <a:rPr lang="en-US" sz="3600" dirty="0">
                <a:solidFill>
                  <a:schemeClr val="bg2">
                    <a:lumMod val="25000"/>
                  </a:schemeClr>
                </a:solidFill>
              </a:rPr>
              <a:t> </a:t>
            </a:r>
            <a:r>
              <a:rPr lang="en-US" sz="3600" dirty="0" err="1">
                <a:solidFill>
                  <a:schemeClr val="bg2">
                    <a:lumMod val="25000"/>
                  </a:schemeClr>
                </a:solidFill>
              </a:rPr>
              <a:t>tay</a:t>
            </a:r>
            <a:r>
              <a:rPr lang="en-US" sz="3600" dirty="0">
                <a:solidFill>
                  <a:schemeClr val="bg2">
                    <a:lumMod val="25000"/>
                  </a:schemeClr>
                </a:solidFill>
              </a:rPr>
              <a:t> quay)</a:t>
            </a:r>
          </a:p>
        </p:txBody>
      </p:sp>
      <p:sp>
        <p:nvSpPr>
          <p:cNvPr id="13" name="Rectangle 12"/>
          <p:cNvSpPr/>
          <p:nvPr/>
        </p:nvSpPr>
        <p:spPr>
          <a:xfrm>
            <a:off x="2438400" y="1641231"/>
            <a:ext cx="1019908" cy="445477"/>
          </a:xfrm>
          <a:prstGeom prst="rect">
            <a:avLst/>
          </a:prstGeom>
          <a:solidFill>
            <a:schemeClr val="accent4">
              <a:lumMod val="40000"/>
              <a:lumOff val="60000"/>
              <a:alpha val="56000"/>
            </a:schemeClr>
          </a:solidFill>
          <a:ln w="38100">
            <a:solidFill>
              <a:srgbClr val="7B473A"/>
            </a:solidFill>
            <a:prstDash val="sysDash"/>
          </a:ln>
          <a:effectLst>
            <a:outerShdw blurRad="50800" dist="50800" dir="5400000" algn="ctr" rotWithShape="0">
              <a:srgbClr val="000000">
                <a:alpha val="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Nghìn guồng quay tơ vàng trên phố đi bộ Hà Nội"/>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11920" y="4045347"/>
            <a:ext cx="3568241" cy="2373656"/>
          </a:xfrm>
          <a:prstGeom prst="rect">
            <a:avLst/>
          </a:prstGeom>
          <a:solidFill>
            <a:srgbClr val="FFFFFF">
              <a:shade val="85000"/>
            </a:srgbClr>
          </a:solidFill>
          <a:ln w="190500" cap="sq">
            <a:solidFill>
              <a:srgbClr val="7B473A"/>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22100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23" presetClass="entr" presetSubtype="28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strVal val="4/3*#ppt_w"/>
                                          </p:val>
                                        </p:tav>
                                        <p:tav tm="100000">
                                          <p:val>
                                            <p:strVal val="#ppt_w"/>
                                          </p:val>
                                        </p:tav>
                                      </p:tavLst>
                                    </p:anim>
                                    <p:anim calcmode="lin" valueType="num">
                                      <p:cBhvr>
                                        <p:cTn id="12" dur="500" fill="hold"/>
                                        <p:tgtEl>
                                          <p:spTgt spid="7"/>
                                        </p:tgtEl>
                                        <p:attrNameLst>
                                          <p:attrName>ppt_h</p:attrName>
                                        </p:attrNameLst>
                                      </p:cBhvr>
                                      <p:tavLst>
                                        <p:tav tm="0">
                                          <p:val>
                                            <p:strVal val="4/3*#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par>
                                <p:cTn id="18" presetID="10" presetClass="exit" presetSubtype="0" fill="hold" nodeType="withEffect">
                                  <p:stCondLst>
                                    <p:cond delay="0"/>
                                  </p:stCondLst>
                                  <p:childTnLst>
                                    <p:animEffect transition="out" filter="fade">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par>
                                <p:cTn id="21" presetID="2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up)">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050"/>
                                        </p:tgtEl>
                                        <p:attrNameLst>
                                          <p:attrName>style.visibility</p:attrName>
                                        </p:attrNameLst>
                                      </p:cBhvr>
                                      <p:to>
                                        <p:strVal val="visible"/>
                                      </p:to>
                                    </p:set>
                                    <p:animEffect transition="in" filter="barn(inVertical)">
                                      <p:cBhvr>
                                        <p:cTn id="36"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7" grpId="1" animBg="1"/>
      <p:bldP spid="11"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390525" y="485775"/>
            <a:ext cx="11420475" cy="6067425"/>
          </a:xfrm>
          <a:prstGeom prst="roundRect">
            <a:avLst>
              <a:gd name="adj" fmla="val 5678"/>
            </a:avLst>
          </a:prstGeom>
          <a:solidFill>
            <a:schemeClr val="bg1">
              <a:alpha val="84000"/>
            </a:schemeClr>
          </a:solidFill>
          <a:ln w="38100">
            <a:solidFill>
              <a:srgbClr val="C145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844061" y="395836"/>
            <a:ext cx="10843846" cy="1754326"/>
          </a:xfrm>
          <a:prstGeom prst="rect">
            <a:avLst/>
          </a:prstGeom>
          <a:solidFill>
            <a:srgbClr val="FFD966"/>
          </a:solidFill>
          <a:ln w="28575">
            <a:solidFill>
              <a:schemeClr val="tx1"/>
            </a:solidFill>
            <a:prstDash val="lgDash"/>
          </a:ln>
          <a:effectLst>
            <a:glow rad="101600">
              <a:schemeClr val="accent4">
                <a:satMod val="175000"/>
                <a:alpha val="40000"/>
              </a:schemeClr>
            </a:glow>
            <a:outerShdw blurRad="50800" dist="38100" dir="13500000" algn="br" rotWithShape="0">
              <a:prstClr val="black">
                <a:alpha val="40000"/>
              </a:prstClr>
            </a:outerShdw>
          </a:effectLst>
        </p:spPr>
        <p:txBody>
          <a:bodyPr wrap="square">
            <a:spAutoFit/>
          </a:bodyPr>
          <a:lstStyle/>
          <a:p>
            <a:pPr lvl="0" algn="ctr" fontAlgn="base">
              <a:spcBef>
                <a:spcPct val="0"/>
              </a:spcBef>
              <a:spcAft>
                <a:spcPct val="0"/>
              </a:spcAft>
              <a:defRPr/>
            </a:pPr>
            <a:r>
              <a:rPr lang="en-US" altLang="vi-VN" sz="3600" b="1" dirty="0">
                <a:solidFill>
                  <a:schemeClr val="bg2">
                    <a:lumMod val="25000"/>
                  </a:schemeClr>
                </a:solidFill>
                <a:latin typeface="Arial" panose="020B0604020202020204" pitchFamily="34" charset="0"/>
                <a:cs typeface="Arial" panose="020B0604020202020204" pitchFamily="34" charset="0"/>
              </a:rPr>
              <a:t>2. </a:t>
            </a:r>
            <a:r>
              <a:rPr lang="en-US" altLang="vi-VN" sz="3600" b="1" dirty="0" err="1">
                <a:solidFill>
                  <a:schemeClr val="bg2">
                    <a:lumMod val="25000"/>
                  </a:schemeClr>
                </a:solidFill>
                <a:latin typeface="Arial" panose="020B0604020202020204" pitchFamily="34" charset="0"/>
                <a:cs typeface="Arial" panose="020B0604020202020204" pitchFamily="34" charset="0"/>
              </a:rPr>
              <a:t>Để</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miêu</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tả</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đàn</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ngan</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tác</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giả</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bài</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văn</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trên</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đã</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quan</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sát</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những</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bộ</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phận</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nào</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chemeClr val="bg2">
                    <a:lumMod val="25000"/>
                  </a:schemeClr>
                </a:solidFill>
                <a:latin typeface="Arial" panose="020B0604020202020204" pitchFamily="34" charset="0"/>
                <a:cs typeface="Arial" panose="020B0604020202020204" pitchFamily="34" charset="0"/>
              </a:rPr>
              <a:t>của</a:t>
            </a:r>
            <a:r>
              <a:rPr lang="en-US" altLang="vi-VN" sz="3600" b="1" dirty="0">
                <a:solidFill>
                  <a:schemeClr val="bg2">
                    <a:lumMod val="25000"/>
                  </a:schemeClr>
                </a:solidFill>
                <a:latin typeface="Arial" panose="020B0604020202020204" pitchFamily="34" charset="0"/>
                <a:cs typeface="Arial" panose="020B0604020202020204" pitchFamily="34" charset="0"/>
              </a:rPr>
              <a:t> </a:t>
            </a:r>
            <a:r>
              <a:rPr lang="en-US" altLang="vi-VN" sz="3600" b="1" err="1">
                <a:solidFill>
                  <a:schemeClr val="bg2">
                    <a:lumMod val="25000"/>
                  </a:schemeClr>
                </a:solidFill>
                <a:latin typeface="Arial" panose="020B0604020202020204" pitchFamily="34" charset="0"/>
                <a:cs typeface="Arial" panose="020B0604020202020204" pitchFamily="34" charset="0"/>
              </a:rPr>
              <a:t>chúng</a:t>
            </a:r>
            <a:r>
              <a:rPr lang="en-US" altLang="vi-VN" sz="3600" b="1">
                <a:solidFill>
                  <a:schemeClr val="bg2">
                    <a:lumMod val="25000"/>
                  </a:schemeClr>
                </a:solidFill>
                <a:latin typeface="Arial" panose="020B0604020202020204" pitchFamily="34" charset="0"/>
                <a:cs typeface="Arial" panose="020B0604020202020204" pitchFamily="34" charset="0"/>
              </a:rPr>
              <a:t>?</a:t>
            </a:r>
          </a:p>
          <a:p>
            <a:pPr lvl="0" algn="ctr" fontAlgn="base">
              <a:spcBef>
                <a:spcPct val="0"/>
              </a:spcBef>
              <a:spcAft>
                <a:spcPct val="0"/>
              </a:spcAft>
              <a:defRPr/>
            </a:pPr>
            <a:r>
              <a:rPr lang="en-US" altLang="vi-VN" sz="3600" b="1">
                <a:solidFill>
                  <a:schemeClr val="bg2">
                    <a:lumMod val="25000"/>
                  </a:schemeClr>
                </a:solidFill>
                <a:latin typeface="Arial" panose="020B0604020202020204" pitchFamily="34" charset="0"/>
                <a:cs typeface="Arial" panose="020B0604020202020204" pitchFamily="34" charset="0"/>
              </a:rPr>
              <a:t> </a:t>
            </a:r>
            <a:r>
              <a:rPr lang="en-US" altLang="vi-VN" sz="3600" b="1" dirty="0" err="1">
                <a:solidFill>
                  <a:srgbClr val="008000"/>
                </a:solidFill>
                <a:latin typeface="Arial" panose="020B0604020202020204" pitchFamily="34" charset="0"/>
                <a:cs typeface="Arial" panose="020B0604020202020204" pitchFamily="34" charset="0"/>
              </a:rPr>
              <a:t>Ghi</a:t>
            </a:r>
            <a:r>
              <a:rPr lang="en-US" altLang="vi-VN" sz="3600" b="1" dirty="0">
                <a:solidFill>
                  <a:srgbClr val="008000"/>
                </a:solidFill>
                <a:latin typeface="Arial" panose="020B0604020202020204" pitchFamily="34" charset="0"/>
                <a:cs typeface="Arial" panose="020B0604020202020204" pitchFamily="34" charset="0"/>
              </a:rPr>
              <a:t> </a:t>
            </a:r>
            <a:r>
              <a:rPr lang="en-US" altLang="vi-VN" sz="3600" b="1" dirty="0" err="1">
                <a:solidFill>
                  <a:srgbClr val="008000"/>
                </a:solidFill>
                <a:latin typeface="Arial" panose="020B0604020202020204" pitchFamily="34" charset="0"/>
                <a:cs typeface="Arial" panose="020B0604020202020204" pitchFamily="34" charset="0"/>
              </a:rPr>
              <a:t>lại</a:t>
            </a:r>
            <a:r>
              <a:rPr lang="en-US" altLang="vi-VN" sz="3600" b="1" dirty="0">
                <a:solidFill>
                  <a:srgbClr val="008000"/>
                </a:solidFill>
                <a:latin typeface="Arial" panose="020B0604020202020204" pitchFamily="34" charset="0"/>
                <a:cs typeface="Arial" panose="020B0604020202020204" pitchFamily="34" charset="0"/>
              </a:rPr>
              <a:t> </a:t>
            </a:r>
            <a:r>
              <a:rPr lang="en-US" altLang="vi-VN" sz="3600" b="1" dirty="0" err="1">
                <a:solidFill>
                  <a:srgbClr val="008000"/>
                </a:solidFill>
                <a:latin typeface="Arial" panose="020B0604020202020204" pitchFamily="34" charset="0"/>
                <a:cs typeface="Arial" panose="020B0604020202020204" pitchFamily="34" charset="0"/>
              </a:rPr>
              <a:t>những</a:t>
            </a:r>
            <a:r>
              <a:rPr lang="en-US" altLang="vi-VN" sz="3600" b="1" dirty="0">
                <a:solidFill>
                  <a:srgbClr val="008000"/>
                </a:solidFill>
                <a:latin typeface="Arial" panose="020B0604020202020204" pitchFamily="34" charset="0"/>
                <a:cs typeface="Arial" panose="020B0604020202020204" pitchFamily="34" charset="0"/>
              </a:rPr>
              <a:t> </a:t>
            </a:r>
            <a:r>
              <a:rPr lang="en-US" altLang="vi-VN" sz="3600" b="1" dirty="0" err="1">
                <a:solidFill>
                  <a:srgbClr val="008000"/>
                </a:solidFill>
                <a:latin typeface="Arial" panose="020B0604020202020204" pitchFamily="34" charset="0"/>
                <a:cs typeface="Arial" panose="020B0604020202020204" pitchFamily="34" charset="0"/>
              </a:rPr>
              <a:t>câu</a:t>
            </a:r>
            <a:r>
              <a:rPr lang="en-US" altLang="vi-VN" sz="3600" b="1" dirty="0">
                <a:solidFill>
                  <a:srgbClr val="008000"/>
                </a:solidFill>
                <a:latin typeface="Arial" panose="020B0604020202020204" pitchFamily="34" charset="0"/>
                <a:cs typeface="Arial" panose="020B0604020202020204" pitchFamily="34" charset="0"/>
              </a:rPr>
              <a:t> </a:t>
            </a:r>
            <a:r>
              <a:rPr lang="en-US" altLang="vi-VN" sz="3600" b="1" dirty="0" err="1">
                <a:solidFill>
                  <a:srgbClr val="008000"/>
                </a:solidFill>
                <a:latin typeface="Arial" panose="020B0604020202020204" pitchFamily="34" charset="0"/>
                <a:cs typeface="Arial" panose="020B0604020202020204" pitchFamily="34" charset="0"/>
              </a:rPr>
              <a:t>miêu</a:t>
            </a:r>
            <a:r>
              <a:rPr lang="en-US" altLang="vi-VN" sz="3600" b="1" dirty="0">
                <a:solidFill>
                  <a:srgbClr val="008000"/>
                </a:solidFill>
                <a:latin typeface="Arial" panose="020B0604020202020204" pitchFamily="34" charset="0"/>
                <a:cs typeface="Arial" panose="020B0604020202020204" pitchFamily="34" charset="0"/>
              </a:rPr>
              <a:t> </a:t>
            </a:r>
            <a:r>
              <a:rPr lang="en-US" altLang="vi-VN" sz="3200" b="1" dirty="0" err="1">
                <a:solidFill>
                  <a:srgbClr val="008000"/>
                </a:solidFill>
                <a:latin typeface="Arial" panose="020B0604020202020204" pitchFamily="34" charset="0"/>
                <a:cs typeface="Arial" panose="020B0604020202020204" pitchFamily="34" charset="0"/>
              </a:rPr>
              <a:t>tả</a:t>
            </a:r>
            <a:r>
              <a:rPr lang="en-US" altLang="vi-VN" sz="3200" b="1" dirty="0">
                <a:solidFill>
                  <a:srgbClr val="008000"/>
                </a:solidFill>
                <a:latin typeface="Arial" panose="020B0604020202020204" pitchFamily="34" charset="0"/>
                <a:cs typeface="Arial" panose="020B0604020202020204" pitchFamily="34" charset="0"/>
              </a:rPr>
              <a:t> </a:t>
            </a:r>
            <a:r>
              <a:rPr lang="en-US" altLang="vi-VN" sz="3200" b="1" dirty="0" err="1">
                <a:solidFill>
                  <a:srgbClr val="008000"/>
                </a:solidFill>
                <a:latin typeface="Arial" panose="020B0604020202020204" pitchFamily="34" charset="0"/>
                <a:cs typeface="Arial" panose="020B0604020202020204" pitchFamily="34" charset="0"/>
              </a:rPr>
              <a:t>mà</a:t>
            </a:r>
            <a:r>
              <a:rPr lang="en-US" altLang="vi-VN" sz="3200" b="1" dirty="0">
                <a:solidFill>
                  <a:srgbClr val="008000"/>
                </a:solidFill>
                <a:latin typeface="Arial" panose="020B0604020202020204" pitchFamily="34" charset="0"/>
                <a:cs typeface="Arial" panose="020B0604020202020204" pitchFamily="34" charset="0"/>
              </a:rPr>
              <a:t> </a:t>
            </a:r>
            <a:r>
              <a:rPr lang="en-US" altLang="vi-VN" sz="3200" b="1" dirty="0" err="1">
                <a:solidFill>
                  <a:srgbClr val="008000"/>
                </a:solidFill>
                <a:latin typeface="Arial" panose="020B0604020202020204" pitchFamily="34" charset="0"/>
                <a:cs typeface="Arial" panose="020B0604020202020204" pitchFamily="34" charset="0"/>
              </a:rPr>
              <a:t>em</a:t>
            </a:r>
            <a:r>
              <a:rPr lang="en-US" altLang="vi-VN" sz="3200" b="1" dirty="0">
                <a:solidFill>
                  <a:srgbClr val="008000"/>
                </a:solidFill>
                <a:latin typeface="Arial" panose="020B0604020202020204" pitchFamily="34" charset="0"/>
                <a:cs typeface="Arial" panose="020B0604020202020204" pitchFamily="34" charset="0"/>
              </a:rPr>
              <a:t> </a:t>
            </a:r>
            <a:r>
              <a:rPr lang="en-US" altLang="vi-VN" sz="3200" b="1" dirty="0" err="1">
                <a:solidFill>
                  <a:srgbClr val="008000"/>
                </a:solidFill>
                <a:latin typeface="Arial" panose="020B0604020202020204" pitchFamily="34" charset="0"/>
                <a:cs typeface="Arial" panose="020B0604020202020204" pitchFamily="34" charset="0"/>
              </a:rPr>
              <a:t>cho</a:t>
            </a:r>
            <a:r>
              <a:rPr lang="en-US" altLang="vi-VN" sz="3200" b="1" dirty="0">
                <a:solidFill>
                  <a:srgbClr val="008000"/>
                </a:solidFill>
                <a:latin typeface="Arial" panose="020B0604020202020204" pitchFamily="34" charset="0"/>
                <a:cs typeface="Arial" panose="020B0604020202020204" pitchFamily="34" charset="0"/>
              </a:rPr>
              <a:t> </a:t>
            </a:r>
            <a:r>
              <a:rPr lang="en-US" altLang="vi-VN" sz="3200" b="1" dirty="0" err="1">
                <a:solidFill>
                  <a:srgbClr val="008000"/>
                </a:solidFill>
                <a:latin typeface="Arial" panose="020B0604020202020204" pitchFamily="34" charset="0"/>
                <a:cs typeface="Arial" panose="020B0604020202020204" pitchFamily="34" charset="0"/>
              </a:rPr>
              <a:t>là</a:t>
            </a:r>
            <a:r>
              <a:rPr lang="en-US" altLang="vi-VN" sz="3200" b="1" dirty="0">
                <a:solidFill>
                  <a:srgbClr val="008000"/>
                </a:solidFill>
                <a:latin typeface="Arial" panose="020B0604020202020204" pitchFamily="34" charset="0"/>
                <a:cs typeface="Arial" panose="020B0604020202020204" pitchFamily="34" charset="0"/>
              </a:rPr>
              <a:t> hay.</a:t>
            </a:r>
            <a:endParaRPr lang="en-US" altLang="vi-VN" sz="3200" dirty="0">
              <a:solidFill>
                <a:srgbClr val="008000"/>
              </a:solidFill>
              <a:latin typeface="Arial" panose="020B0604020202020204" pitchFamily="34" charset="0"/>
              <a:cs typeface="Arial" panose="020B0604020202020204" pitchFamily="34" charset="0"/>
            </a:endParaRPr>
          </a:p>
        </p:txBody>
      </p:sp>
      <p:pic>
        <p:nvPicPr>
          <p:cNvPr id="1030" name="Picture 6" descr="Ngan giống chất lượng cao giá rẻ toàn quố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434179">
            <a:off x="870324" y="2661796"/>
            <a:ext cx="5117873" cy="2688883"/>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32" name="Picture 8" descr="Những bệnh thường gập trên ngan, vịt triệu trứng và phương pháp điều trị"/>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434179">
            <a:off x="6301570" y="2633392"/>
            <a:ext cx="5324043" cy="2712330"/>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 name="Rectangle 10"/>
          <p:cNvSpPr/>
          <p:nvPr/>
        </p:nvSpPr>
        <p:spPr>
          <a:xfrm>
            <a:off x="1547237" y="5689684"/>
            <a:ext cx="9437494" cy="646331"/>
          </a:xfrm>
          <a:prstGeom prst="rect">
            <a:avLst/>
          </a:prstGeom>
          <a:solidFill>
            <a:schemeClr val="accent2">
              <a:lumMod val="60000"/>
              <a:lumOff val="40000"/>
            </a:schemeClr>
          </a:solidFill>
          <a:ln w="28575">
            <a:solidFill>
              <a:schemeClr val="tx1"/>
            </a:solidFill>
            <a:prstDash val="lgDash"/>
          </a:ln>
          <a:effectLst>
            <a:glow rad="101600">
              <a:schemeClr val="accent4">
                <a:satMod val="175000"/>
                <a:alpha val="40000"/>
              </a:schemeClr>
            </a:glow>
            <a:outerShdw blurRad="50800" dist="38100" dir="13500000" algn="br" rotWithShape="0">
              <a:prstClr val="black">
                <a:alpha val="40000"/>
              </a:prstClr>
            </a:outerShdw>
          </a:effectLst>
        </p:spPr>
        <p:txBody>
          <a:bodyPr wrap="square">
            <a:spAutoFit/>
          </a:bodyPr>
          <a:lstStyle/>
          <a:p>
            <a:pPr lvl="0" algn="ctr" fontAlgn="base">
              <a:spcBef>
                <a:spcPct val="0"/>
              </a:spcBef>
              <a:spcAft>
                <a:spcPct val="0"/>
              </a:spcAft>
              <a:defRPr/>
            </a:pPr>
            <a:r>
              <a:rPr lang="en-US" altLang="vi-VN" sz="3600" b="1" dirty="0">
                <a:solidFill>
                  <a:schemeClr val="bg2">
                    <a:lumMod val="25000"/>
                  </a:schemeClr>
                </a:solidFill>
                <a:latin typeface="Arial" panose="020B0604020202020204" pitchFamily="34" charset="0"/>
                <a:cs typeface="Arial" panose="020B0604020202020204" pitchFamily="34" charset="0"/>
              </a:rPr>
              <a:t>THẢO LUẬN NHÓM 4, TRẢ LỜI CÂU HỎI</a:t>
            </a:r>
            <a:endParaRPr lang="en-US" altLang="vi-VN" sz="3200" dirty="0">
              <a:solidFill>
                <a:schemeClr val="bg2">
                  <a:lumMod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5731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barn(inVertical)">
                                      <p:cBhvr>
                                        <p:cTn id="12" dur="500"/>
                                        <p:tgtEl>
                                          <p:spTgt spid="1030"/>
                                        </p:tgtEl>
                                      </p:cBhvr>
                                    </p:animEffect>
                                  </p:childTnLst>
                                </p:cTn>
                              </p:par>
                              <p:par>
                                <p:cTn id="13" presetID="16" presetClass="entr" presetSubtype="21" fill="hold" nodeType="withEffect">
                                  <p:stCondLst>
                                    <p:cond delay="0"/>
                                  </p:stCondLst>
                                  <p:childTnLst>
                                    <p:set>
                                      <p:cBhvr>
                                        <p:cTn id="14" dur="1" fill="hold">
                                          <p:stCondLst>
                                            <p:cond delay="0"/>
                                          </p:stCondLst>
                                        </p:cTn>
                                        <p:tgtEl>
                                          <p:spTgt spid="1032"/>
                                        </p:tgtEl>
                                        <p:attrNameLst>
                                          <p:attrName>style.visibility</p:attrName>
                                        </p:attrNameLst>
                                      </p:cBhvr>
                                      <p:to>
                                        <p:strVal val="visible"/>
                                      </p:to>
                                    </p:set>
                                    <p:animEffect transition="in" filter="barn(inVertical)">
                                      <p:cBhvr>
                                        <p:cTn id="15" dur="500"/>
                                        <p:tgtEl>
                                          <p:spTgt spid="1032"/>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220540" y="452635"/>
            <a:ext cx="11420475" cy="6067425"/>
          </a:xfrm>
          <a:prstGeom prst="roundRect">
            <a:avLst>
              <a:gd name="adj" fmla="val 5678"/>
            </a:avLst>
          </a:prstGeom>
          <a:solidFill>
            <a:schemeClr val="bg1">
              <a:alpha val="84000"/>
            </a:schemeClr>
          </a:solidFill>
          <a:ln w="38100">
            <a:solidFill>
              <a:srgbClr val="C145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dirty="0">
              <a:latin typeface="Cambria" panose="02040503050406030204" pitchFamily="18" charset="0"/>
              <a:ea typeface="Cambria" panose="02040503050406030204" pitchFamily="18" charset="0"/>
            </a:endParaRPr>
          </a:p>
        </p:txBody>
      </p:sp>
      <p:sp>
        <p:nvSpPr>
          <p:cNvPr id="5" name="Rectangle 4"/>
          <p:cNvSpPr/>
          <p:nvPr/>
        </p:nvSpPr>
        <p:spPr>
          <a:xfrm>
            <a:off x="797169" y="253632"/>
            <a:ext cx="10843846" cy="830997"/>
          </a:xfrm>
          <a:prstGeom prst="rect">
            <a:avLst/>
          </a:prstGeom>
          <a:solidFill>
            <a:srgbClr val="FFD966"/>
          </a:solidFill>
          <a:ln w="28575">
            <a:solidFill>
              <a:schemeClr val="tx1"/>
            </a:solidFill>
            <a:prstDash val="lgDash"/>
          </a:ln>
          <a:effectLst>
            <a:glow rad="101600">
              <a:schemeClr val="accent4">
                <a:satMod val="175000"/>
                <a:alpha val="40000"/>
              </a:schemeClr>
            </a:glow>
            <a:outerShdw blurRad="50800" dist="38100" dir="13500000" algn="br" rotWithShape="0">
              <a:prstClr val="black">
                <a:alpha val="40000"/>
              </a:prstClr>
            </a:outerShdw>
          </a:effectLst>
        </p:spPr>
        <p:txBody>
          <a:bodyPr wrap="square">
            <a:spAutoFit/>
          </a:bodyPr>
          <a:lstStyle/>
          <a:p>
            <a:pPr lvl="0" algn="ctr" fontAlgn="base">
              <a:spcBef>
                <a:spcPct val="0"/>
              </a:spcBef>
              <a:spcAft>
                <a:spcPct val="0"/>
              </a:spcAft>
              <a:defRPr/>
            </a:pP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2.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Để</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miêu</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tả</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đàn</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ngan</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tác</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giả</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bài</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văn</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trên</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đã</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quan</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sát</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những</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bộ</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phận</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nào</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của</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chúng</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Ghi</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lại</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những</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câu</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miêu</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tả</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mà</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em</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cho</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400" b="1" dirty="0" err="1">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là</a:t>
            </a:r>
            <a:r>
              <a:rPr lang="en-US" altLang="vi-VN" sz="2400" b="1"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rPr>
              <a:t> hay.</a:t>
            </a:r>
            <a:endParaRPr lang="en-US" altLang="vi-VN" sz="2400" dirty="0">
              <a:solidFill>
                <a:schemeClr val="bg2">
                  <a:lumMod val="25000"/>
                </a:schemeClr>
              </a:solidFill>
              <a:latin typeface="Cambria" panose="02040503050406030204" pitchFamily="18" charset="0"/>
              <a:ea typeface="Cambria" panose="02040503050406030204" pitchFamily="18" charset="0"/>
              <a:cs typeface="Arial" panose="020B0604020202020204" pitchFamily="34" charset="0"/>
            </a:endParaRPr>
          </a:p>
        </p:txBody>
      </p:sp>
      <p:sp>
        <p:nvSpPr>
          <p:cNvPr id="15" name="Rectangle 14"/>
          <p:cNvSpPr>
            <a:spLocks noChangeArrowheads="1"/>
          </p:cNvSpPr>
          <p:nvPr/>
        </p:nvSpPr>
        <p:spPr bwMode="auto">
          <a:xfrm>
            <a:off x="2560605" y="1488231"/>
            <a:ext cx="4147050" cy="460375"/>
          </a:xfrm>
          <a:prstGeom prst="rect">
            <a:avLst/>
          </a:prstGeom>
          <a:solidFill>
            <a:schemeClr val="accent2">
              <a:lumMod val="60000"/>
              <a:lumOff val="40000"/>
            </a:schemeClr>
          </a:solidFill>
          <a:ln>
            <a:solidFill>
              <a:srgbClr val="C1451F"/>
            </a:solidFill>
            <a:prstDash val="lgDash"/>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spcBef>
                <a:spcPct val="0"/>
              </a:spcBef>
              <a:spcAft>
                <a:spcPct val="0"/>
              </a:spcAft>
              <a:defRPr/>
            </a:pPr>
            <a:r>
              <a:rPr lang="en-US" altLang="vi-VN" sz="2400" dirty="0" err="1">
                <a:solidFill>
                  <a:schemeClr val="tx1">
                    <a:lumMod val="85000"/>
                    <a:lumOff val="15000"/>
                  </a:schemeClr>
                </a:solidFill>
                <a:latin typeface="Cambria" panose="02040503050406030204" pitchFamily="18" charset="0"/>
                <a:ea typeface="Cambria" panose="02040503050406030204" pitchFamily="18" charset="0"/>
              </a:rPr>
              <a:t>chỉ</a:t>
            </a:r>
            <a:r>
              <a:rPr lang="en-US" altLang="vi-VN" sz="2400" dirty="0">
                <a:solidFill>
                  <a:schemeClr val="tx1">
                    <a:lumMod val="85000"/>
                    <a:lumOff val="15000"/>
                  </a:schemeClr>
                </a:solidFill>
                <a:latin typeface="Cambria" panose="02040503050406030204" pitchFamily="18" charset="0"/>
                <a:ea typeface="Cambria" panose="02040503050406030204" pitchFamily="18" charset="0"/>
              </a:rPr>
              <a:t> to </a:t>
            </a:r>
            <a:r>
              <a:rPr lang="en-US" altLang="vi-VN" sz="2400" dirty="0" err="1">
                <a:solidFill>
                  <a:schemeClr val="tx1">
                    <a:lumMod val="85000"/>
                    <a:lumOff val="15000"/>
                  </a:schemeClr>
                </a:solidFill>
                <a:latin typeface="Cambria" panose="02040503050406030204" pitchFamily="18" charset="0"/>
                <a:ea typeface="Cambria" panose="02040503050406030204" pitchFamily="18" charset="0"/>
              </a:rPr>
              <a:t>hơn</a:t>
            </a:r>
            <a:r>
              <a:rPr lang="en-US" altLang="vi-VN" sz="24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400" dirty="0" err="1">
                <a:solidFill>
                  <a:schemeClr val="tx1">
                    <a:lumMod val="85000"/>
                    <a:lumOff val="15000"/>
                  </a:schemeClr>
                </a:solidFill>
                <a:latin typeface="Cambria" panose="02040503050406030204" pitchFamily="18" charset="0"/>
                <a:ea typeface="Cambria" panose="02040503050406030204" pitchFamily="18" charset="0"/>
              </a:rPr>
              <a:t>cái</a:t>
            </a:r>
            <a:r>
              <a:rPr lang="en-US" altLang="vi-VN" sz="24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400" dirty="0" err="1">
                <a:solidFill>
                  <a:schemeClr val="tx1">
                    <a:lumMod val="85000"/>
                    <a:lumOff val="15000"/>
                  </a:schemeClr>
                </a:solidFill>
                <a:latin typeface="Cambria" panose="02040503050406030204" pitchFamily="18" charset="0"/>
                <a:ea typeface="Cambria" panose="02040503050406030204" pitchFamily="18" charset="0"/>
              </a:rPr>
              <a:t>trứng</a:t>
            </a:r>
            <a:r>
              <a:rPr lang="en-US" altLang="vi-VN" sz="24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400" dirty="0" err="1">
                <a:solidFill>
                  <a:schemeClr val="tx1">
                    <a:lumMod val="85000"/>
                    <a:lumOff val="15000"/>
                  </a:schemeClr>
                </a:solidFill>
                <a:latin typeface="Cambria" panose="02040503050406030204" pitchFamily="18" charset="0"/>
                <a:ea typeface="Cambria" panose="02040503050406030204" pitchFamily="18" charset="0"/>
              </a:rPr>
              <a:t>một</a:t>
            </a:r>
            <a:r>
              <a:rPr lang="en-US" altLang="vi-VN" sz="24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400" dirty="0" err="1">
                <a:solidFill>
                  <a:schemeClr val="tx1">
                    <a:lumMod val="85000"/>
                    <a:lumOff val="15000"/>
                  </a:schemeClr>
                </a:solidFill>
                <a:latin typeface="Cambria" panose="02040503050406030204" pitchFamily="18" charset="0"/>
                <a:ea typeface="Cambria" panose="02040503050406030204" pitchFamily="18" charset="0"/>
              </a:rPr>
              <a:t>tí</a:t>
            </a:r>
            <a:endParaRPr lang="en-US" altLang="vi-VN" sz="2400" dirty="0">
              <a:solidFill>
                <a:schemeClr val="tx1">
                  <a:lumMod val="85000"/>
                  <a:lumOff val="15000"/>
                </a:schemeClr>
              </a:solidFill>
              <a:latin typeface="Cambria" panose="02040503050406030204" pitchFamily="18" charset="0"/>
              <a:ea typeface="Cambria" panose="02040503050406030204" pitchFamily="18" charset="0"/>
            </a:endParaRPr>
          </a:p>
        </p:txBody>
      </p:sp>
      <p:pic>
        <p:nvPicPr>
          <p:cNvPr id="1026" name="Picture 2" descr="Phân phối giống gia cầm chất lượng toàn quốc"/>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29674" b="50030" l="16667" r="42440">
                        <a14:foregroundMark x1="26786" y1="36677" x2="26786" y2="36677"/>
                      </a14:backgroundRemoval>
                    </a14:imgEffect>
                  </a14:imgLayer>
                </a14:imgProps>
              </a:ext>
              <a:ext uri="{28A0092B-C50C-407E-A947-70E740481C1C}">
                <a14:useLocalDpi xmlns:a14="http://schemas.microsoft.com/office/drawing/2010/main" val="0"/>
              </a:ext>
            </a:extLst>
          </a:blip>
          <a:srcRect l="17390" t="27147" r="58975" b="47310"/>
          <a:stretch/>
        </p:blipFill>
        <p:spPr bwMode="auto">
          <a:xfrm>
            <a:off x="2515031" y="1579980"/>
            <a:ext cx="3342124" cy="3622766"/>
          </a:xfrm>
          <a:prstGeom prst="rect">
            <a:avLst/>
          </a:prstGeom>
          <a:noFill/>
          <a:extLst>
            <a:ext uri="{909E8E84-426E-40DD-AFC4-6F175D3DCCD1}">
              <a14:hiddenFill xmlns:a14="http://schemas.microsoft.com/office/drawing/2010/main">
                <a:solidFill>
                  <a:srgbClr val="FFFFFF"/>
                </a:solidFill>
              </a14:hiddenFill>
            </a:ext>
          </a:extLst>
        </p:spPr>
      </p:pic>
      <p:sp>
        <p:nvSpPr>
          <p:cNvPr id="2" name="Pentagon 1"/>
          <p:cNvSpPr/>
          <p:nvPr/>
        </p:nvSpPr>
        <p:spPr>
          <a:xfrm>
            <a:off x="798550" y="1515533"/>
            <a:ext cx="1621531" cy="400110"/>
          </a:xfrm>
          <a:prstGeom prst="homePlate">
            <a:avLst/>
          </a:prstGeom>
          <a:solidFill>
            <a:schemeClr val="accent2">
              <a:lumMod val="60000"/>
              <a:lumOff val="40000"/>
            </a:schemeClr>
          </a:solidFill>
          <a:ln w="28575">
            <a:solidFill>
              <a:srgbClr val="C1451F"/>
            </a:solidFill>
          </a:ln>
        </p:spPr>
        <p:txBody>
          <a:bodyPr wrap="square">
            <a:spAutoFit/>
          </a:bodyPr>
          <a:lstStyle/>
          <a:p>
            <a:r>
              <a:rPr lang="en-US" altLang="vi-VN" sz="2000" b="1" dirty="0" err="1">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Hình</a:t>
            </a:r>
            <a:r>
              <a:rPr lang="en-US" altLang="vi-VN" sz="2000" b="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000" b="1" dirty="0" err="1">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dáng</a:t>
            </a:r>
            <a:r>
              <a:rPr lang="en-US" altLang="vi-VN" sz="2000" b="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 </a:t>
            </a:r>
            <a:endParaRPr lang="en-US" sz="20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p:txBody>
      </p:sp>
      <p:pic>
        <p:nvPicPr>
          <p:cNvPr id="1030" name="Picture 6" descr="Một quả trứng cộng ba quả trứng bằng mấy quả trứng? - VnExpres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2401" y="2277746"/>
            <a:ext cx="4762500" cy="3028959"/>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a:spLocks noChangeArrowheads="1"/>
          </p:cNvSpPr>
          <p:nvPr/>
        </p:nvSpPr>
        <p:spPr bwMode="auto">
          <a:xfrm>
            <a:off x="8791587" y="1470246"/>
            <a:ext cx="2712436" cy="1569660"/>
          </a:xfrm>
          <a:prstGeom prst="rect">
            <a:avLst/>
          </a:prstGeom>
          <a:solidFill>
            <a:srgbClr val="FFC000"/>
          </a:solidFill>
          <a:ln>
            <a:solidFill>
              <a:schemeClr val="tx1">
                <a:lumMod val="85000"/>
                <a:lumOff val="15000"/>
              </a:schemeClr>
            </a:solidFill>
            <a:prstDash val="lgDash"/>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r>
              <a:rPr lang="en-US" altLang="vi-VN" sz="2400" dirty="0" err="1">
                <a:solidFill>
                  <a:srgbClr val="000000"/>
                </a:solidFill>
                <a:latin typeface="Cambria" panose="02040503050406030204" pitchFamily="18" charset="0"/>
                <a:ea typeface="Cambria" panose="02040503050406030204" pitchFamily="18" charset="0"/>
              </a:rPr>
              <a:t>vàng</a:t>
            </a:r>
            <a:r>
              <a:rPr lang="en-US" altLang="vi-VN" sz="2400" dirty="0">
                <a:solidFill>
                  <a:srgbClr val="000000"/>
                </a:solidFill>
                <a:latin typeface="Cambria" panose="02040503050406030204" pitchFamily="18" charset="0"/>
                <a:ea typeface="Cambria" panose="02040503050406030204" pitchFamily="18" charset="0"/>
              </a:rPr>
              <a:t> </a:t>
            </a:r>
            <a:r>
              <a:rPr lang="en-US" altLang="vi-VN" sz="2400" dirty="0" err="1">
                <a:solidFill>
                  <a:srgbClr val="000000"/>
                </a:solidFill>
                <a:latin typeface="Cambria" panose="02040503050406030204" pitchFamily="18" charset="0"/>
                <a:ea typeface="Cambria" panose="02040503050406030204" pitchFamily="18" charset="0"/>
              </a:rPr>
              <a:t>óng</a:t>
            </a:r>
            <a:r>
              <a:rPr lang="en-US" altLang="vi-VN" sz="2400" dirty="0">
                <a:solidFill>
                  <a:srgbClr val="000000"/>
                </a:solidFill>
                <a:latin typeface="Cambria" panose="02040503050406030204" pitchFamily="18" charset="0"/>
                <a:ea typeface="Cambria" panose="02040503050406030204" pitchFamily="18" charset="0"/>
              </a:rPr>
              <a:t> </a:t>
            </a:r>
            <a:r>
              <a:rPr lang="en-US" altLang="vi-VN" sz="2400" dirty="0" err="1">
                <a:solidFill>
                  <a:srgbClr val="000000"/>
                </a:solidFill>
                <a:latin typeface="Cambria" panose="02040503050406030204" pitchFamily="18" charset="0"/>
                <a:ea typeface="Cambria" panose="02040503050406030204" pitchFamily="18" charset="0"/>
              </a:rPr>
              <a:t>như</a:t>
            </a:r>
            <a:r>
              <a:rPr lang="en-US" altLang="vi-VN" sz="2400" dirty="0">
                <a:solidFill>
                  <a:srgbClr val="000000"/>
                </a:solidFill>
                <a:latin typeface="Cambria" panose="02040503050406030204" pitchFamily="18" charset="0"/>
                <a:ea typeface="Cambria" panose="02040503050406030204" pitchFamily="18" charset="0"/>
              </a:rPr>
              <a:t> </a:t>
            </a:r>
            <a:r>
              <a:rPr lang="en-US" altLang="vi-VN" sz="2400" dirty="0" err="1">
                <a:solidFill>
                  <a:srgbClr val="000000"/>
                </a:solidFill>
                <a:latin typeface="Cambria" panose="02040503050406030204" pitchFamily="18" charset="0"/>
                <a:ea typeface="Cambria" panose="02040503050406030204" pitchFamily="18" charset="0"/>
              </a:rPr>
              <a:t>màu</a:t>
            </a:r>
            <a:r>
              <a:rPr lang="en-US" altLang="vi-VN" sz="2400" dirty="0">
                <a:solidFill>
                  <a:srgbClr val="000000"/>
                </a:solidFill>
                <a:latin typeface="Cambria" panose="02040503050406030204" pitchFamily="18" charset="0"/>
                <a:ea typeface="Cambria" panose="02040503050406030204" pitchFamily="18" charset="0"/>
              </a:rPr>
              <a:t> </a:t>
            </a:r>
            <a:r>
              <a:rPr lang="en-US" altLang="vi-VN" sz="2400" dirty="0" err="1">
                <a:solidFill>
                  <a:srgbClr val="000000"/>
                </a:solidFill>
                <a:latin typeface="Cambria" panose="02040503050406030204" pitchFamily="18" charset="0"/>
                <a:ea typeface="Cambria" panose="02040503050406030204" pitchFamily="18" charset="0"/>
              </a:rPr>
              <a:t>vàng</a:t>
            </a:r>
            <a:r>
              <a:rPr lang="en-US" altLang="vi-VN" sz="2400" dirty="0">
                <a:solidFill>
                  <a:srgbClr val="000000"/>
                </a:solidFill>
                <a:latin typeface="Cambria" panose="02040503050406030204" pitchFamily="18" charset="0"/>
                <a:ea typeface="Cambria" panose="02040503050406030204" pitchFamily="18" charset="0"/>
              </a:rPr>
              <a:t> </a:t>
            </a:r>
            <a:r>
              <a:rPr lang="en-US" altLang="vi-VN" sz="2400" dirty="0" err="1">
                <a:solidFill>
                  <a:srgbClr val="000000"/>
                </a:solidFill>
                <a:latin typeface="Cambria" panose="02040503050406030204" pitchFamily="18" charset="0"/>
                <a:ea typeface="Cambria" panose="02040503050406030204" pitchFamily="18" charset="0"/>
              </a:rPr>
              <a:t>của</a:t>
            </a:r>
            <a:r>
              <a:rPr lang="en-US" altLang="vi-VN" sz="2400" dirty="0">
                <a:solidFill>
                  <a:srgbClr val="000000"/>
                </a:solidFill>
                <a:latin typeface="Cambria" panose="02040503050406030204" pitchFamily="18" charset="0"/>
                <a:ea typeface="Cambria" panose="02040503050406030204" pitchFamily="18" charset="0"/>
              </a:rPr>
              <a:t> </a:t>
            </a:r>
            <a:r>
              <a:rPr lang="en-US" altLang="vi-VN" sz="2400" dirty="0" err="1">
                <a:solidFill>
                  <a:srgbClr val="000000"/>
                </a:solidFill>
                <a:latin typeface="Cambria" panose="02040503050406030204" pitchFamily="18" charset="0"/>
                <a:ea typeface="Cambria" panose="02040503050406030204" pitchFamily="18" charset="0"/>
              </a:rPr>
              <a:t>những</a:t>
            </a:r>
            <a:r>
              <a:rPr lang="en-US" altLang="vi-VN" sz="2400" dirty="0">
                <a:solidFill>
                  <a:srgbClr val="000000"/>
                </a:solidFill>
                <a:latin typeface="Cambria" panose="02040503050406030204" pitchFamily="18" charset="0"/>
                <a:ea typeface="Cambria" panose="02040503050406030204" pitchFamily="18" charset="0"/>
              </a:rPr>
              <a:t> con </a:t>
            </a:r>
            <a:r>
              <a:rPr lang="en-US" altLang="vi-VN" sz="2400" dirty="0" err="1">
                <a:solidFill>
                  <a:srgbClr val="000000"/>
                </a:solidFill>
                <a:latin typeface="Cambria" panose="02040503050406030204" pitchFamily="18" charset="0"/>
                <a:ea typeface="Cambria" panose="02040503050406030204" pitchFamily="18" charset="0"/>
              </a:rPr>
              <a:t>tơ</a:t>
            </a:r>
            <a:r>
              <a:rPr lang="en-US" altLang="vi-VN" sz="2400" dirty="0">
                <a:solidFill>
                  <a:srgbClr val="000000"/>
                </a:solidFill>
                <a:latin typeface="Cambria" panose="02040503050406030204" pitchFamily="18" charset="0"/>
                <a:ea typeface="Cambria" panose="02040503050406030204" pitchFamily="18" charset="0"/>
              </a:rPr>
              <a:t> </a:t>
            </a:r>
            <a:r>
              <a:rPr lang="en-US" altLang="vi-VN" sz="2400" dirty="0" err="1">
                <a:solidFill>
                  <a:srgbClr val="000000"/>
                </a:solidFill>
                <a:latin typeface="Cambria" panose="02040503050406030204" pitchFamily="18" charset="0"/>
                <a:ea typeface="Cambria" panose="02040503050406030204" pitchFamily="18" charset="0"/>
              </a:rPr>
              <a:t>nõn</a:t>
            </a:r>
            <a:r>
              <a:rPr lang="en-US" altLang="vi-VN" sz="2400" dirty="0">
                <a:solidFill>
                  <a:srgbClr val="000000"/>
                </a:solidFill>
                <a:latin typeface="Cambria" panose="02040503050406030204" pitchFamily="18" charset="0"/>
                <a:ea typeface="Cambria" panose="02040503050406030204" pitchFamily="18" charset="0"/>
              </a:rPr>
              <a:t> </a:t>
            </a:r>
            <a:r>
              <a:rPr lang="en-US" altLang="vi-VN" sz="2400" dirty="0" err="1">
                <a:solidFill>
                  <a:srgbClr val="000000"/>
                </a:solidFill>
                <a:latin typeface="Cambria" panose="02040503050406030204" pitchFamily="18" charset="0"/>
                <a:ea typeface="Cambria" panose="02040503050406030204" pitchFamily="18" charset="0"/>
              </a:rPr>
              <a:t>mới</a:t>
            </a:r>
            <a:r>
              <a:rPr lang="en-US" altLang="vi-VN" sz="2400" dirty="0">
                <a:solidFill>
                  <a:srgbClr val="000000"/>
                </a:solidFill>
                <a:latin typeface="Cambria" panose="02040503050406030204" pitchFamily="18" charset="0"/>
                <a:ea typeface="Cambria" panose="02040503050406030204" pitchFamily="18" charset="0"/>
              </a:rPr>
              <a:t> </a:t>
            </a:r>
            <a:r>
              <a:rPr lang="en-US" altLang="vi-VN" sz="2400" dirty="0" err="1">
                <a:solidFill>
                  <a:srgbClr val="000000"/>
                </a:solidFill>
                <a:latin typeface="Cambria" panose="02040503050406030204" pitchFamily="18" charset="0"/>
                <a:ea typeface="Cambria" panose="02040503050406030204" pitchFamily="18" charset="0"/>
              </a:rPr>
              <a:t>guồng</a:t>
            </a:r>
            <a:endParaRPr lang="en-US" altLang="vi-VN" sz="2400" dirty="0">
              <a:solidFill>
                <a:srgbClr val="000000"/>
              </a:solidFill>
              <a:latin typeface="Cambria" panose="02040503050406030204" pitchFamily="18" charset="0"/>
              <a:ea typeface="Cambria" panose="02040503050406030204" pitchFamily="18" charset="0"/>
            </a:endParaRPr>
          </a:p>
        </p:txBody>
      </p:sp>
      <p:sp>
        <p:nvSpPr>
          <p:cNvPr id="19" name="Pentagon 18"/>
          <p:cNvSpPr/>
          <p:nvPr/>
        </p:nvSpPr>
        <p:spPr>
          <a:xfrm>
            <a:off x="7306056" y="1497548"/>
            <a:ext cx="1345007" cy="400110"/>
          </a:xfrm>
          <a:prstGeom prst="homePlate">
            <a:avLst/>
          </a:prstGeom>
          <a:solidFill>
            <a:srgbClr val="FFC000"/>
          </a:solidFill>
          <a:ln w="28575">
            <a:solidFill>
              <a:schemeClr val="tx1">
                <a:lumMod val="85000"/>
                <a:lumOff val="15000"/>
              </a:schemeClr>
            </a:solidFill>
          </a:ln>
        </p:spPr>
        <p:txBody>
          <a:bodyPr wrap="square">
            <a:spAutoFit/>
          </a:bodyPr>
          <a:lstStyle/>
          <a:p>
            <a:r>
              <a:rPr lang="en-US" altLang="vi-VN" sz="2000" b="1" dirty="0" err="1">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Bộ</a:t>
            </a:r>
            <a:r>
              <a:rPr lang="en-US" altLang="vi-VN" sz="2000" b="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 </a:t>
            </a:r>
            <a:r>
              <a:rPr lang="en-US" altLang="vi-VN" sz="2000" b="1" dirty="0" err="1">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lông</a:t>
            </a:r>
            <a:endParaRPr lang="en-US" sz="20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p:txBody>
      </p:sp>
      <p:sp>
        <p:nvSpPr>
          <p:cNvPr id="6" name="Rectangle 5"/>
          <p:cNvSpPr/>
          <p:nvPr/>
        </p:nvSpPr>
        <p:spPr>
          <a:xfrm>
            <a:off x="3277689" y="5659497"/>
            <a:ext cx="6096000" cy="369332"/>
          </a:xfrm>
          <a:prstGeom prst="rect">
            <a:avLst/>
          </a:prstGeom>
        </p:spPr>
        <p:txBody>
          <a:bodyPr>
            <a:spAutoFit/>
          </a:bodyPr>
          <a:lstStyle/>
          <a:p>
            <a:pPr fontAlgn="base">
              <a:spcBef>
                <a:spcPct val="0"/>
              </a:spcBef>
              <a:spcAft>
                <a:spcPct val="0"/>
              </a:spcAft>
              <a:defRPr/>
            </a:pPr>
            <a:endParaRPr lang="en-US" altLang="vi-VN" b="1" i="1" dirty="0">
              <a:solidFill>
                <a:srgbClr val="0000FF"/>
              </a:solidFill>
              <a:latin typeface="Cambria" panose="02040503050406030204" pitchFamily="18" charset="0"/>
              <a:ea typeface="Cambria" panose="02040503050406030204" pitchFamily="18" charset="0"/>
            </a:endParaRPr>
          </a:p>
        </p:txBody>
      </p:sp>
      <p:sp>
        <p:nvSpPr>
          <p:cNvPr id="23" name="Rectangle 22"/>
          <p:cNvSpPr>
            <a:spLocks noChangeArrowheads="1"/>
          </p:cNvSpPr>
          <p:nvPr/>
        </p:nvSpPr>
        <p:spPr bwMode="auto">
          <a:xfrm>
            <a:off x="560673" y="3718491"/>
            <a:ext cx="1964067" cy="2246769"/>
          </a:xfrm>
          <a:prstGeom prst="rect">
            <a:avLst/>
          </a:prstGeom>
          <a:solidFill>
            <a:schemeClr val="accent3">
              <a:lumMod val="60000"/>
              <a:lumOff val="40000"/>
            </a:schemeClr>
          </a:solidFill>
          <a:ln>
            <a:solidFill>
              <a:schemeClr val="tx1">
                <a:lumMod val="85000"/>
                <a:lumOff val="15000"/>
              </a:schemeClr>
            </a:solidFill>
            <a:prstDash val="lgDash"/>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chỉ</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bằng</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hột</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cườm</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đen</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nhánh</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hạt</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huyền</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lúc</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nào</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cũng</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long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lanh</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đưa</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đi</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đưa</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lại</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như</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có</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nước</a:t>
            </a:r>
            <a:endParaRPr lang="en-US" altLang="vi-VN" sz="2000" dirty="0">
              <a:solidFill>
                <a:schemeClr val="tx1">
                  <a:lumMod val="85000"/>
                  <a:lumOff val="15000"/>
                </a:schemeClr>
              </a:solidFill>
              <a:latin typeface="Cambria" panose="02040503050406030204" pitchFamily="18" charset="0"/>
              <a:ea typeface="Cambria" panose="02040503050406030204" pitchFamily="18" charset="0"/>
            </a:endParaRPr>
          </a:p>
        </p:txBody>
      </p:sp>
      <p:sp>
        <p:nvSpPr>
          <p:cNvPr id="24" name="Pentagon 23"/>
          <p:cNvSpPr/>
          <p:nvPr/>
        </p:nvSpPr>
        <p:spPr>
          <a:xfrm>
            <a:off x="592584" y="3191308"/>
            <a:ext cx="1256488" cy="400110"/>
          </a:xfrm>
          <a:prstGeom prst="homePlate">
            <a:avLst/>
          </a:prstGeom>
          <a:solidFill>
            <a:schemeClr val="accent3">
              <a:lumMod val="60000"/>
              <a:lumOff val="40000"/>
            </a:schemeClr>
          </a:solidFill>
          <a:ln w="28575">
            <a:solidFill>
              <a:schemeClr val="tx1">
                <a:lumMod val="85000"/>
                <a:lumOff val="15000"/>
              </a:schemeClr>
            </a:solidFill>
          </a:ln>
        </p:spPr>
        <p:txBody>
          <a:bodyPr wrap="square">
            <a:spAutoFit/>
          </a:bodyPr>
          <a:lstStyle/>
          <a:p>
            <a:r>
              <a:rPr lang="en-US" sz="2000" b="1" dirty="0" err="1">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Đôi</a:t>
            </a:r>
            <a:r>
              <a:rPr lang="en-US" sz="2000" b="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 </a:t>
            </a:r>
            <a:r>
              <a:rPr lang="en-US" sz="2000" b="1" dirty="0" err="1">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mắt</a:t>
            </a:r>
            <a:endParaRPr lang="en-US" sz="20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p:txBody>
      </p:sp>
      <p:pic>
        <p:nvPicPr>
          <p:cNvPr id="1032" name="Picture 8" descr="Ớ Vòng tay chuỗi hoa hạt cườm màu pastel nhẹ nhàng #daisies #senorita bán  20,000đ | Namk shop 1k"/>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0081" t="22038" r="15856" b="19104"/>
          <a:stretch/>
        </p:blipFill>
        <p:spPr bwMode="auto">
          <a:xfrm>
            <a:off x="2929417" y="4969139"/>
            <a:ext cx="2213531" cy="1759132"/>
          </a:xfrm>
          <a:prstGeom prst="ellipse">
            <a:avLst/>
          </a:prstGeom>
          <a:ln w="63500" cap="rnd">
            <a:solidFill>
              <a:srgbClr val="333333"/>
            </a:solidFill>
          </a:ln>
          <a:effectLst/>
          <a:scene3d>
            <a:camera prst="orthographicFront"/>
            <a:lightRig rig="contrasting" dir="t">
              <a:rot lat="0" lon="0" rev="3000000"/>
            </a:lightRig>
          </a:scene3d>
          <a:sp3d contourW="7620">
            <a:contourClr>
              <a:srgbClr val="333333"/>
            </a:contourClr>
          </a:sp3d>
          <a:extLst>
            <a:ext uri="{909E8E84-426E-40DD-AFC4-6F175D3DCCD1}">
              <a14:hiddenFill xmlns:a14="http://schemas.microsoft.com/office/drawing/2010/main">
                <a:solidFill>
                  <a:srgbClr val="FFFFFF"/>
                </a:solidFill>
              </a14:hiddenFill>
            </a:ext>
          </a:extLst>
        </p:spPr>
      </p:pic>
      <p:sp>
        <p:nvSpPr>
          <p:cNvPr id="16" name="Oval 15"/>
          <p:cNvSpPr/>
          <p:nvPr/>
        </p:nvSpPr>
        <p:spPr>
          <a:xfrm>
            <a:off x="3690349" y="2696110"/>
            <a:ext cx="368014" cy="343796"/>
          </a:xfrm>
          <a:prstGeom prst="ellipse">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cxnSp>
        <p:nvCxnSpPr>
          <p:cNvPr id="22" name="Elbow Connector 21"/>
          <p:cNvCxnSpPr/>
          <p:nvPr/>
        </p:nvCxnSpPr>
        <p:spPr>
          <a:xfrm rot="16200000" flipH="1">
            <a:off x="3188235" y="3808151"/>
            <a:ext cx="1755637" cy="311809"/>
          </a:xfrm>
          <a:prstGeom prst="bentConnector3">
            <a:avLst/>
          </a:prstGeom>
          <a:ln w="38100">
            <a:solidFill>
              <a:schemeClr val="tx1">
                <a:lumMod val="85000"/>
                <a:lumOff val="1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28"/>
          <p:cNvSpPr>
            <a:spLocks noChangeArrowheads="1"/>
          </p:cNvSpPr>
          <p:nvPr/>
        </p:nvSpPr>
        <p:spPr bwMode="auto">
          <a:xfrm>
            <a:off x="5942632" y="2914570"/>
            <a:ext cx="2599864" cy="1938992"/>
          </a:xfrm>
          <a:prstGeom prst="rect">
            <a:avLst/>
          </a:prstGeom>
          <a:solidFill>
            <a:srgbClr val="ED7A4D"/>
          </a:solidFill>
          <a:ln>
            <a:solidFill>
              <a:srgbClr val="E9D2C4"/>
            </a:solidFill>
            <a:prstDash val="lgDash"/>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spcBef>
                <a:spcPct val="0"/>
              </a:spcBef>
              <a:spcAft>
                <a:spcPct val="0"/>
              </a:spcAft>
              <a:defRPr/>
            </a:pP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màu</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nhung</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hươu</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vừa</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bằng</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ngón</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tay</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đứa</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bé</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mới</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đẻ</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và</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có</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lẽ</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cũng</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mềm</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như</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thế</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mọc</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ngăn</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ngắn</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đằng</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trước</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p>
        </p:txBody>
      </p:sp>
      <p:sp>
        <p:nvSpPr>
          <p:cNvPr id="30" name="Pentagon 29"/>
          <p:cNvSpPr/>
          <p:nvPr/>
        </p:nvSpPr>
        <p:spPr>
          <a:xfrm>
            <a:off x="5942633" y="2352208"/>
            <a:ext cx="1217120" cy="400110"/>
          </a:xfrm>
          <a:prstGeom prst="homePlate">
            <a:avLst/>
          </a:prstGeom>
          <a:solidFill>
            <a:srgbClr val="ED7A4D"/>
          </a:solidFill>
          <a:ln w="28575">
            <a:solidFill>
              <a:srgbClr val="E9D2C4"/>
            </a:solidFill>
          </a:ln>
        </p:spPr>
        <p:txBody>
          <a:bodyPr wrap="square">
            <a:spAutoFit/>
          </a:bodyPr>
          <a:lstStyle/>
          <a:p>
            <a:r>
              <a:rPr lang="en-US" sz="2000" b="1" dirty="0" err="1">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Cái</a:t>
            </a:r>
            <a:r>
              <a:rPr lang="en-US" sz="2000" b="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 </a:t>
            </a:r>
            <a:r>
              <a:rPr lang="en-US" sz="2000" b="1" dirty="0" err="1">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mỏ</a:t>
            </a:r>
            <a:endParaRPr lang="en-US" sz="20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p:txBody>
      </p:sp>
      <p:sp>
        <p:nvSpPr>
          <p:cNvPr id="31" name="Oval 30"/>
          <p:cNvSpPr/>
          <p:nvPr/>
        </p:nvSpPr>
        <p:spPr>
          <a:xfrm>
            <a:off x="3194486" y="3219464"/>
            <a:ext cx="611004" cy="885697"/>
          </a:xfrm>
          <a:prstGeom prst="ellipse">
            <a:avLst/>
          </a:prstGeom>
          <a:noFill/>
          <a:ln w="38100">
            <a:solidFill>
              <a:srgbClr val="C145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
        <p:nvSpPr>
          <p:cNvPr id="33" name="Rectangle 32"/>
          <p:cNvSpPr>
            <a:spLocks noChangeArrowheads="1"/>
          </p:cNvSpPr>
          <p:nvPr/>
        </p:nvSpPr>
        <p:spPr bwMode="auto">
          <a:xfrm>
            <a:off x="8905030" y="3687602"/>
            <a:ext cx="2599864" cy="400110"/>
          </a:xfrm>
          <a:prstGeom prst="rect">
            <a:avLst/>
          </a:prstGeom>
          <a:solidFill>
            <a:schemeClr val="accent5">
              <a:lumMod val="40000"/>
              <a:lumOff val="60000"/>
            </a:schemeClr>
          </a:solidFill>
          <a:ln>
            <a:solidFill>
              <a:srgbClr val="C1451F"/>
            </a:solidFill>
            <a:prstDash val="lgDash"/>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xinh</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xinh</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vàng</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nuột</a:t>
            </a:r>
            <a:endParaRPr lang="en-US" altLang="vi-VN" sz="2000" dirty="0">
              <a:solidFill>
                <a:schemeClr val="tx1">
                  <a:lumMod val="85000"/>
                  <a:lumOff val="15000"/>
                </a:schemeClr>
              </a:solidFill>
              <a:latin typeface="Cambria" panose="02040503050406030204" pitchFamily="18" charset="0"/>
              <a:ea typeface="Cambria" panose="02040503050406030204" pitchFamily="18" charset="0"/>
            </a:endParaRPr>
          </a:p>
        </p:txBody>
      </p:sp>
      <p:sp>
        <p:nvSpPr>
          <p:cNvPr id="34" name="Pentagon 33"/>
          <p:cNvSpPr/>
          <p:nvPr/>
        </p:nvSpPr>
        <p:spPr>
          <a:xfrm>
            <a:off x="8905030" y="3168991"/>
            <a:ext cx="1329929" cy="400110"/>
          </a:xfrm>
          <a:prstGeom prst="homePlate">
            <a:avLst/>
          </a:prstGeom>
          <a:solidFill>
            <a:schemeClr val="accent5">
              <a:lumMod val="40000"/>
              <a:lumOff val="60000"/>
            </a:schemeClr>
          </a:solidFill>
          <a:ln w="28575">
            <a:solidFill>
              <a:schemeClr val="tx1">
                <a:lumMod val="85000"/>
                <a:lumOff val="15000"/>
              </a:schemeClr>
            </a:solidFill>
            <a:prstDash val="sysDash"/>
          </a:ln>
        </p:spPr>
        <p:txBody>
          <a:bodyPr wrap="square">
            <a:spAutoFit/>
          </a:bodyPr>
          <a:lstStyle/>
          <a:p>
            <a:r>
              <a:rPr lang="en-US" sz="2000" b="1" dirty="0" err="1">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Cái</a:t>
            </a:r>
            <a:r>
              <a:rPr lang="en-US" sz="2000" b="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 </a:t>
            </a:r>
            <a:r>
              <a:rPr lang="en-US" sz="2000" b="1" dirty="0" err="1">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đầu</a:t>
            </a:r>
            <a:endParaRPr lang="en-US" sz="20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p:txBody>
      </p:sp>
      <p:sp>
        <p:nvSpPr>
          <p:cNvPr id="35" name="Rectangle 34"/>
          <p:cNvSpPr>
            <a:spLocks noChangeArrowheads="1"/>
          </p:cNvSpPr>
          <p:nvPr/>
        </p:nvSpPr>
        <p:spPr bwMode="auto">
          <a:xfrm>
            <a:off x="7676811" y="5211564"/>
            <a:ext cx="3616029" cy="400110"/>
          </a:xfrm>
          <a:prstGeom prst="rect">
            <a:avLst/>
          </a:prstGeom>
          <a:solidFill>
            <a:srgbClr val="92D050"/>
          </a:solidFill>
          <a:ln>
            <a:solidFill>
              <a:schemeClr val="tx1">
                <a:lumMod val="85000"/>
                <a:lumOff val="15000"/>
              </a:schemeClr>
            </a:solidFill>
            <a:prstDash val="lgDash"/>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Lún</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chún</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bé</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tí</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màu</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đỏ</a:t>
            </a:r>
            <a:r>
              <a:rPr lang="en-US" altLang="vi-VN" sz="2000" dirty="0">
                <a:solidFill>
                  <a:schemeClr val="tx1">
                    <a:lumMod val="85000"/>
                    <a:lumOff val="15000"/>
                  </a:schemeClr>
                </a:solidFill>
                <a:latin typeface="Cambria" panose="02040503050406030204" pitchFamily="18" charset="0"/>
                <a:ea typeface="Cambria" panose="02040503050406030204" pitchFamily="18" charset="0"/>
              </a:rPr>
              <a:t> </a:t>
            </a:r>
            <a:r>
              <a:rPr lang="en-US" altLang="vi-VN" sz="2000" dirty="0" err="1">
                <a:solidFill>
                  <a:schemeClr val="tx1">
                    <a:lumMod val="85000"/>
                    <a:lumOff val="15000"/>
                  </a:schemeClr>
                </a:solidFill>
                <a:latin typeface="Cambria" panose="02040503050406030204" pitchFamily="18" charset="0"/>
                <a:ea typeface="Cambria" panose="02040503050406030204" pitchFamily="18" charset="0"/>
              </a:rPr>
              <a:t>hồng</a:t>
            </a:r>
            <a:endParaRPr lang="en-US" altLang="vi-VN" sz="2000" dirty="0">
              <a:solidFill>
                <a:schemeClr val="tx1">
                  <a:lumMod val="85000"/>
                  <a:lumOff val="15000"/>
                </a:schemeClr>
              </a:solidFill>
              <a:latin typeface="Cambria" panose="02040503050406030204" pitchFamily="18" charset="0"/>
              <a:ea typeface="Cambria" panose="02040503050406030204" pitchFamily="18" charset="0"/>
            </a:endParaRPr>
          </a:p>
        </p:txBody>
      </p:sp>
      <p:sp>
        <p:nvSpPr>
          <p:cNvPr id="36" name="Pentagon 35"/>
          <p:cNvSpPr/>
          <p:nvPr/>
        </p:nvSpPr>
        <p:spPr>
          <a:xfrm>
            <a:off x="5568195" y="5187205"/>
            <a:ext cx="1910492" cy="400110"/>
          </a:xfrm>
          <a:prstGeom prst="homePlate">
            <a:avLst/>
          </a:prstGeom>
          <a:solidFill>
            <a:srgbClr val="92D050"/>
          </a:solidFill>
          <a:ln w="28575">
            <a:solidFill>
              <a:schemeClr val="tx1">
                <a:lumMod val="85000"/>
                <a:lumOff val="15000"/>
              </a:schemeClr>
            </a:solidFill>
          </a:ln>
        </p:spPr>
        <p:txBody>
          <a:bodyPr wrap="square">
            <a:spAutoFit/>
          </a:bodyPr>
          <a:lstStyle/>
          <a:p>
            <a:r>
              <a:rPr lang="en-US" sz="2000" b="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Hai </a:t>
            </a:r>
            <a:r>
              <a:rPr lang="en-US" sz="2000" b="1" dirty="0" err="1">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cái</a:t>
            </a:r>
            <a:r>
              <a:rPr lang="en-US" sz="2000" b="1"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 </a:t>
            </a:r>
            <a:r>
              <a:rPr lang="en-US" sz="2000" b="1" dirty="0" err="1">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rPr>
              <a:t>chân</a:t>
            </a:r>
            <a:endParaRPr lang="en-US" sz="2000" dirty="0">
              <a:solidFill>
                <a:schemeClr val="tx1">
                  <a:lumMod val="85000"/>
                  <a:lumOff val="15000"/>
                </a:schemeClr>
              </a:solidFill>
              <a:latin typeface="Cambria" panose="02040503050406030204" pitchFamily="18" charset="0"/>
              <a:ea typeface="Cambria" panose="02040503050406030204" pitchFamily="18" charset="0"/>
              <a:cs typeface="Arial" panose="020B0604020202020204" pitchFamily="34" charset="0"/>
            </a:endParaRPr>
          </a:p>
        </p:txBody>
      </p:sp>
      <p:sp>
        <p:nvSpPr>
          <p:cNvPr id="25" name="Oval 24"/>
          <p:cNvSpPr/>
          <p:nvPr/>
        </p:nvSpPr>
        <p:spPr>
          <a:xfrm>
            <a:off x="2788920" y="3849624"/>
            <a:ext cx="2354028" cy="1119515"/>
          </a:xfrm>
          <a:prstGeom prst="ellipse">
            <a:avLst/>
          </a:prstGeom>
          <a:noFill/>
          <a:ln w="57150">
            <a:solidFill>
              <a:srgbClr val="ED7A4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51841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030"/>
                                        </p:tgtEl>
                                        <p:attrNameLst>
                                          <p:attrName>style.visibility</p:attrName>
                                        </p:attrNameLst>
                                      </p:cBhvr>
                                      <p:to>
                                        <p:strVal val="visible"/>
                                      </p:to>
                                    </p:set>
                                    <p:animEffect transition="in" filter="randombar(horizontal)">
                                      <p:cBhvr>
                                        <p:cTn id="22" dur="500"/>
                                        <p:tgtEl>
                                          <p:spTgt spid="103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1030"/>
                                        </p:tgtEl>
                                      </p:cBhvr>
                                    </p:animEffect>
                                    <p:set>
                                      <p:cBhvr>
                                        <p:cTn id="27" dur="1" fill="hold">
                                          <p:stCondLst>
                                            <p:cond delay="499"/>
                                          </p:stCondLst>
                                        </p:cTn>
                                        <p:tgtEl>
                                          <p:spTgt spid="1030"/>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1000"/>
                                        <p:tgtEl>
                                          <p:spTgt spid="18"/>
                                        </p:tgtEl>
                                      </p:cBhvr>
                                    </p:animEffect>
                                    <p:anim calcmode="lin" valueType="num">
                                      <p:cBhvr>
                                        <p:cTn id="40" dur="1000" fill="hold"/>
                                        <p:tgtEl>
                                          <p:spTgt spid="18"/>
                                        </p:tgtEl>
                                        <p:attrNameLst>
                                          <p:attrName>ppt_x</p:attrName>
                                        </p:attrNameLst>
                                      </p:cBhvr>
                                      <p:tavLst>
                                        <p:tav tm="0">
                                          <p:val>
                                            <p:strVal val="#ppt_x"/>
                                          </p:val>
                                        </p:tav>
                                        <p:tav tm="100000">
                                          <p:val>
                                            <p:strVal val="#ppt_x"/>
                                          </p:val>
                                        </p:tav>
                                      </p:tavLst>
                                    </p:anim>
                                    <p:anim calcmode="lin" valueType="num">
                                      <p:cBhvr>
                                        <p:cTn id="4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randombar(horizontal)">
                                      <p:cBhvr>
                                        <p:cTn id="46" dur="500"/>
                                        <p:tgtEl>
                                          <p:spTgt spid="24"/>
                                        </p:tgtEl>
                                      </p:cBhvr>
                                    </p:animEffect>
                                  </p:childTnLst>
                                </p:cTn>
                              </p:par>
                            </p:childTnLst>
                          </p:cTn>
                        </p:par>
                      </p:childTnLst>
                    </p:cTn>
                  </p:par>
                  <p:par>
                    <p:cTn id="47" fill="hold">
                      <p:stCondLst>
                        <p:cond delay="indefinite"/>
                      </p:stCondLst>
                      <p:childTnLst>
                        <p:par>
                          <p:cTn id="48" fill="hold">
                            <p:stCondLst>
                              <p:cond delay="0"/>
                            </p:stCondLst>
                            <p:childTnLst>
                              <p:par>
                                <p:cTn id="49" presetID="18" presetClass="entr" presetSubtype="12"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strips(downLeft)">
                                      <p:cBhvr>
                                        <p:cTn id="51" dur="500"/>
                                        <p:tgtEl>
                                          <p:spTgt spid="23"/>
                                        </p:tgtEl>
                                      </p:cBhvr>
                                    </p:animEffect>
                                  </p:childTnLst>
                                </p:cTn>
                              </p:par>
                              <p:par>
                                <p:cTn id="52" presetID="18" presetClass="entr" presetSubtype="12" fill="hold" grpId="0" nodeType="with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strips(downLeft)">
                                      <p:cBhvr>
                                        <p:cTn id="54" dur="500"/>
                                        <p:tgtEl>
                                          <p:spTgt spid="16"/>
                                        </p:tgtEl>
                                      </p:cBhvr>
                                    </p:animEffect>
                                  </p:childTnLst>
                                </p:cTn>
                              </p:par>
                              <p:par>
                                <p:cTn id="55" presetID="18" presetClass="entr" presetSubtype="12" fill="hold"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strips(downLeft)">
                                      <p:cBhvr>
                                        <p:cTn id="57" dur="500"/>
                                        <p:tgtEl>
                                          <p:spTgt spid="22"/>
                                        </p:tgtEl>
                                      </p:cBhvr>
                                    </p:animEffect>
                                  </p:childTnLst>
                                </p:cTn>
                              </p:par>
                              <p:par>
                                <p:cTn id="58" presetID="18" presetClass="entr" presetSubtype="12" fill="hold" nodeType="withEffect">
                                  <p:stCondLst>
                                    <p:cond delay="0"/>
                                  </p:stCondLst>
                                  <p:childTnLst>
                                    <p:set>
                                      <p:cBhvr>
                                        <p:cTn id="59" dur="1" fill="hold">
                                          <p:stCondLst>
                                            <p:cond delay="0"/>
                                          </p:stCondLst>
                                        </p:cTn>
                                        <p:tgtEl>
                                          <p:spTgt spid="1032"/>
                                        </p:tgtEl>
                                        <p:attrNameLst>
                                          <p:attrName>style.visibility</p:attrName>
                                        </p:attrNameLst>
                                      </p:cBhvr>
                                      <p:to>
                                        <p:strVal val="visible"/>
                                      </p:to>
                                    </p:set>
                                    <p:animEffect transition="in" filter="strips(downLeft)">
                                      <p:cBhvr>
                                        <p:cTn id="60" dur="500"/>
                                        <p:tgtEl>
                                          <p:spTgt spid="1032"/>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xit" presetSubtype="0" fill="hold" nodeType="clickEffect">
                                  <p:stCondLst>
                                    <p:cond delay="0"/>
                                  </p:stCondLst>
                                  <p:childTnLst>
                                    <p:animEffect transition="out" filter="fade">
                                      <p:cBhvr>
                                        <p:cTn id="64" dur="500"/>
                                        <p:tgtEl>
                                          <p:spTgt spid="22"/>
                                        </p:tgtEl>
                                      </p:cBhvr>
                                    </p:animEffect>
                                    <p:set>
                                      <p:cBhvr>
                                        <p:cTn id="65" dur="1" fill="hold">
                                          <p:stCondLst>
                                            <p:cond delay="499"/>
                                          </p:stCondLst>
                                        </p:cTn>
                                        <p:tgtEl>
                                          <p:spTgt spid="22"/>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1032"/>
                                        </p:tgtEl>
                                      </p:cBhvr>
                                    </p:animEffect>
                                    <p:set>
                                      <p:cBhvr>
                                        <p:cTn id="68" dur="1" fill="hold">
                                          <p:stCondLst>
                                            <p:cond delay="499"/>
                                          </p:stCondLst>
                                        </p:cTn>
                                        <p:tgtEl>
                                          <p:spTgt spid="1032"/>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grpId="0" nodeType="click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randombar(horizontal)">
                                      <p:cBhvr>
                                        <p:cTn id="73" dur="500"/>
                                        <p:tgtEl>
                                          <p:spTgt spid="30"/>
                                        </p:tgtEl>
                                      </p:cBhvr>
                                    </p:animEffect>
                                  </p:childTnLst>
                                </p:cTn>
                              </p:par>
                              <p:par>
                                <p:cTn id="74" presetID="18" presetClass="entr" presetSubtype="12" fill="hold" grpId="0"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strips(downLeft)">
                                      <p:cBhvr>
                                        <p:cTn id="76" dur="500"/>
                                        <p:tgtEl>
                                          <p:spTgt spid="31"/>
                                        </p:tgtEl>
                                      </p:cBhvr>
                                    </p:animEffect>
                                  </p:childTnLst>
                                </p:cTn>
                              </p:par>
                            </p:childTnLst>
                          </p:cTn>
                        </p:par>
                      </p:childTnLst>
                    </p:cTn>
                  </p:par>
                  <p:par>
                    <p:cTn id="77" fill="hold">
                      <p:stCondLst>
                        <p:cond delay="indefinite"/>
                      </p:stCondLst>
                      <p:childTnLst>
                        <p:par>
                          <p:cTn id="78" fill="hold">
                            <p:stCondLst>
                              <p:cond delay="0"/>
                            </p:stCondLst>
                            <p:childTnLst>
                              <p:par>
                                <p:cTn id="79" presetID="18" presetClass="entr" presetSubtype="12" fill="hold" grpId="0" nodeType="click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strips(downLeft)">
                                      <p:cBhvr>
                                        <p:cTn id="81" dur="500"/>
                                        <p:tgtEl>
                                          <p:spTgt spid="29"/>
                                        </p:tgtEl>
                                      </p:cBhvr>
                                    </p:animEffect>
                                  </p:childTnLst>
                                </p:cTn>
                              </p:par>
                            </p:childTnLst>
                          </p:cTn>
                        </p:par>
                      </p:childTnLst>
                    </p:cTn>
                  </p:par>
                  <p:par>
                    <p:cTn id="82" fill="hold">
                      <p:stCondLst>
                        <p:cond delay="indefinite"/>
                      </p:stCondLst>
                      <p:childTnLst>
                        <p:par>
                          <p:cTn id="83" fill="hold">
                            <p:stCondLst>
                              <p:cond delay="0"/>
                            </p:stCondLst>
                            <p:childTnLst>
                              <p:par>
                                <p:cTn id="84" presetID="14" presetClass="entr" presetSubtype="10" fill="hold" grpId="0" nodeType="clickEffect">
                                  <p:stCondLst>
                                    <p:cond delay="0"/>
                                  </p:stCondLst>
                                  <p:childTnLst>
                                    <p:set>
                                      <p:cBhvr>
                                        <p:cTn id="85" dur="1" fill="hold">
                                          <p:stCondLst>
                                            <p:cond delay="0"/>
                                          </p:stCondLst>
                                        </p:cTn>
                                        <p:tgtEl>
                                          <p:spTgt spid="34"/>
                                        </p:tgtEl>
                                        <p:attrNameLst>
                                          <p:attrName>style.visibility</p:attrName>
                                        </p:attrNameLst>
                                      </p:cBhvr>
                                      <p:to>
                                        <p:strVal val="visible"/>
                                      </p:to>
                                    </p:set>
                                    <p:animEffect transition="in" filter="randombar(horizontal)">
                                      <p:cBhvr>
                                        <p:cTn id="86" dur="500"/>
                                        <p:tgtEl>
                                          <p:spTgt spid="34"/>
                                        </p:tgtEl>
                                      </p:cBhvr>
                                    </p:animEffect>
                                  </p:childTnLst>
                                </p:cTn>
                              </p:par>
                            </p:childTnLst>
                          </p:cTn>
                        </p:par>
                      </p:childTnLst>
                    </p:cTn>
                  </p:par>
                  <p:par>
                    <p:cTn id="87" fill="hold">
                      <p:stCondLst>
                        <p:cond delay="indefinite"/>
                      </p:stCondLst>
                      <p:childTnLst>
                        <p:par>
                          <p:cTn id="88" fill="hold">
                            <p:stCondLst>
                              <p:cond delay="0"/>
                            </p:stCondLst>
                            <p:childTnLst>
                              <p:par>
                                <p:cTn id="89" presetID="18" presetClass="entr" presetSubtype="12" fill="hold" grpId="0" nodeType="clickEffect">
                                  <p:stCondLst>
                                    <p:cond delay="0"/>
                                  </p:stCondLst>
                                  <p:childTnLst>
                                    <p:set>
                                      <p:cBhvr>
                                        <p:cTn id="90" dur="1" fill="hold">
                                          <p:stCondLst>
                                            <p:cond delay="0"/>
                                          </p:stCondLst>
                                        </p:cTn>
                                        <p:tgtEl>
                                          <p:spTgt spid="33"/>
                                        </p:tgtEl>
                                        <p:attrNameLst>
                                          <p:attrName>style.visibility</p:attrName>
                                        </p:attrNameLst>
                                      </p:cBhvr>
                                      <p:to>
                                        <p:strVal val="visible"/>
                                      </p:to>
                                    </p:set>
                                    <p:animEffect transition="in" filter="strips(downLeft)">
                                      <p:cBhvr>
                                        <p:cTn id="91" dur="500"/>
                                        <p:tgtEl>
                                          <p:spTgt spid="33"/>
                                        </p:tgtEl>
                                      </p:cBhvr>
                                    </p:animEffect>
                                  </p:childTnLst>
                                </p:cTn>
                              </p:par>
                            </p:childTnLst>
                          </p:cTn>
                        </p:par>
                      </p:childTnLst>
                    </p:cTn>
                  </p:par>
                  <p:par>
                    <p:cTn id="92" fill="hold">
                      <p:stCondLst>
                        <p:cond delay="indefinite"/>
                      </p:stCondLst>
                      <p:childTnLst>
                        <p:par>
                          <p:cTn id="93" fill="hold">
                            <p:stCondLst>
                              <p:cond delay="0"/>
                            </p:stCondLst>
                            <p:childTnLst>
                              <p:par>
                                <p:cTn id="94" presetID="14" presetClass="entr" presetSubtype="10" fill="hold" grpId="0" nodeType="clickEffect">
                                  <p:stCondLst>
                                    <p:cond delay="0"/>
                                  </p:stCondLst>
                                  <p:childTnLst>
                                    <p:set>
                                      <p:cBhvr>
                                        <p:cTn id="95" dur="1" fill="hold">
                                          <p:stCondLst>
                                            <p:cond delay="0"/>
                                          </p:stCondLst>
                                        </p:cTn>
                                        <p:tgtEl>
                                          <p:spTgt spid="36"/>
                                        </p:tgtEl>
                                        <p:attrNameLst>
                                          <p:attrName>style.visibility</p:attrName>
                                        </p:attrNameLst>
                                      </p:cBhvr>
                                      <p:to>
                                        <p:strVal val="visible"/>
                                      </p:to>
                                    </p:set>
                                    <p:animEffect transition="in" filter="randombar(horizontal)">
                                      <p:cBhvr>
                                        <p:cTn id="96" dur="500"/>
                                        <p:tgtEl>
                                          <p:spTgt spid="36"/>
                                        </p:tgtEl>
                                      </p:cBhvr>
                                    </p:animEffect>
                                  </p:childTnLst>
                                </p:cTn>
                              </p:par>
                              <p:par>
                                <p:cTn id="97" presetID="16" presetClass="entr" presetSubtype="21" fill="hold" grpId="0" nodeType="withEffect">
                                  <p:stCondLst>
                                    <p:cond delay="0"/>
                                  </p:stCondLst>
                                  <p:childTnLst>
                                    <p:set>
                                      <p:cBhvr>
                                        <p:cTn id="98" dur="1" fill="hold">
                                          <p:stCondLst>
                                            <p:cond delay="0"/>
                                          </p:stCondLst>
                                        </p:cTn>
                                        <p:tgtEl>
                                          <p:spTgt spid="25"/>
                                        </p:tgtEl>
                                        <p:attrNameLst>
                                          <p:attrName>style.visibility</p:attrName>
                                        </p:attrNameLst>
                                      </p:cBhvr>
                                      <p:to>
                                        <p:strVal val="visible"/>
                                      </p:to>
                                    </p:set>
                                    <p:animEffect transition="in" filter="barn(inVertical)">
                                      <p:cBhvr>
                                        <p:cTn id="99" dur="500"/>
                                        <p:tgtEl>
                                          <p:spTgt spid="25"/>
                                        </p:tgtEl>
                                      </p:cBhvr>
                                    </p:animEffect>
                                  </p:childTnLst>
                                </p:cTn>
                              </p:par>
                            </p:childTnLst>
                          </p:cTn>
                        </p:par>
                      </p:childTnLst>
                    </p:cTn>
                  </p:par>
                  <p:par>
                    <p:cTn id="100" fill="hold">
                      <p:stCondLst>
                        <p:cond delay="indefinite"/>
                      </p:stCondLst>
                      <p:childTnLst>
                        <p:par>
                          <p:cTn id="101" fill="hold">
                            <p:stCondLst>
                              <p:cond delay="0"/>
                            </p:stCondLst>
                            <p:childTnLst>
                              <p:par>
                                <p:cTn id="102" presetID="18" presetClass="entr" presetSubtype="12" fill="hold" grpId="0" nodeType="clickEffect">
                                  <p:stCondLst>
                                    <p:cond delay="0"/>
                                  </p:stCondLst>
                                  <p:childTnLst>
                                    <p:set>
                                      <p:cBhvr>
                                        <p:cTn id="103" dur="1" fill="hold">
                                          <p:stCondLst>
                                            <p:cond delay="0"/>
                                          </p:stCondLst>
                                        </p:cTn>
                                        <p:tgtEl>
                                          <p:spTgt spid="35"/>
                                        </p:tgtEl>
                                        <p:attrNameLst>
                                          <p:attrName>style.visibility</p:attrName>
                                        </p:attrNameLst>
                                      </p:cBhvr>
                                      <p:to>
                                        <p:strVal val="visible"/>
                                      </p:to>
                                    </p:set>
                                    <p:animEffect transition="in" filter="strips(downLeft)">
                                      <p:cBhvr>
                                        <p:cTn id="10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8" grpId="0" animBg="1"/>
      <p:bldP spid="19" grpId="0" animBg="1"/>
      <p:bldP spid="23" grpId="0" animBg="1"/>
      <p:bldP spid="24" grpId="0" animBg="1"/>
      <p:bldP spid="16" grpId="0" animBg="1"/>
      <p:bldP spid="29" grpId="0" animBg="1"/>
      <p:bldP spid="30" grpId="0" animBg="1"/>
      <p:bldP spid="31" grpId="0" animBg="1"/>
      <p:bldP spid="33" grpId="0" animBg="1"/>
      <p:bldP spid="34" grpId="0" animBg="1"/>
      <p:bldP spid="35" grpId="0" animBg="1"/>
      <p:bldP spid="36" grpId="0" animBg="1"/>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4" name="Rectangle 3"/>
          <p:cNvSpPr/>
          <p:nvPr/>
        </p:nvSpPr>
        <p:spPr>
          <a:xfrm>
            <a:off x="293078" y="316523"/>
            <a:ext cx="11582400" cy="62601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2767" r="96467"/>
                    </a14:imgEffect>
                  </a14:imgLayer>
                </a14:imgProps>
              </a:ext>
              <a:ext uri="{28A0092B-C50C-407E-A947-70E740481C1C}">
                <a14:useLocalDpi xmlns:a14="http://schemas.microsoft.com/office/drawing/2010/main" val="0"/>
              </a:ext>
            </a:extLst>
          </a:blip>
          <a:stretch>
            <a:fillRect/>
          </a:stretch>
        </p:blipFill>
        <p:spPr>
          <a:xfrm>
            <a:off x="5694485" y="2860431"/>
            <a:ext cx="6770075" cy="4513383"/>
          </a:xfrm>
          <a:prstGeom prst="rect">
            <a:avLst/>
          </a:prstGeom>
        </p:spPr>
      </p:pic>
      <p:grpSp>
        <p:nvGrpSpPr>
          <p:cNvPr id="7" name="组合 3"/>
          <p:cNvGrpSpPr/>
          <p:nvPr/>
        </p:nvGrpSpPr>
        <p:grpSpPr>
          <a:xfrm>
            <a:off x="907001" y="496624"/>
            <a:ext cx="9948569" cy="822239"/>
            <a:chOff x="3052324" y="3691644"/>
            <a:chExt cx="9948569" cy="822239"/>
          </a:xfrm>
        </p:grpSpPr>
        <p:grpSp>
          <p:nvGrpSpPr>
            <p:cNvPr id="8" name="组合 18"/>
            <p:cNvGrpSpPr/>
            <p:nvPr/>
          </p:nvGrpSpPr>
          <p:grpSpPr>
            <a:xfrm>
              <a:off x="3052324" y="3691644"/>
              <a:ext cx="9948569" cy="822239"/>
              <a:chOff x="2784669" y="3778507"/>
              <a:chExt cx="9948569" cy="822239"/>
            </a:xfrm>
          </p:grpSpPr>
          <p:sp>
            <p:nvSpPr>
              <p:cNvPr id="10" name="平行四边形 28"/>
              <p:cNvSpPr/>
              <p:nvPr/>
            </p:nvSpPr>
            <p:spPr>
              <a:xfrm>
                <a:off x="3086099" y="3778507"/>
                <a:ext cx="9647139" cy="806351"/>
              </a:xfrm>
              <a:prstGeom prst="parallelogram">
                <a:avLst/>
              </a:prstGeom>
              <a:solidFill>
                <a:schemeClr val="accent4">
                  <a:lumMod val="20000"/>
                  <a:lumOff val="80000"/>
                </a:schemeClr>
              </a:solidFill>
              <a:ln>
                <a:solidFill>
                  <a:schemeClr val="accent3"/>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sp>
            <p:nvSpPr>
              <p:cNvPr id="11" name="椭圆 32"/>
              <p:cNvSpPr/>
              <p:nvPr/>
            </p:nvSpPr>
            <p:spPr>
              <a:xfrm>
                <a:off x="2784669" y="3794394"/>
                <a:ext cx="806352" cy="806352"/>
              </a:xfrm>
              <a:prstGeom prst="ellipse">
                <a:avLst/>
              </a:prstGeom>
              <a:solidFill>
                <a:schemeClr val="accent4">
                  <a:lumMod val="60000"/>
                  <a:lumOff val="40000"/>
                </a:schemeClr>
              </a:solidFill>
              <a:ln w="19050">
                <a:solidFill>
                  <a:schemeClr val="bg1"/>
                </a:solidFill>
              </a:ln>
              <a:effectLst>
                <a:outerShdw blurRad="63500" dist="25400" sx="102000" sy="102000" algn="ctr" rotWithShape="0">
                  <a:schemeClr val="accent1">
                    <a:lumMod val="50000"/>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000" b="1" dirty="0">
                    <a:solidFill>
                      <a:schemeClr val="accent4">
                        <a:lumMod val="75000"/>
                      </a:schemeClr>
                    </a:solidFill>
                    <a:latin typeface="字魂160号-檀宋" panose="00000500000000000000" pitchFamily="2" charset="-122"/>
                    <a:ea typeface="字魂27号-布丁体" panose="00000500000000000000" pitchFamily="2" charset="-122"/>
                    <a:sym typeface="字魂160号-檀宋" panose="00000500000000000000" pitchFamily="2" charset="-122"/>
                  </a:rPr>
                  <a:t>?</a:t>
                </a:r>
                <a:endParaRPr lang="zh-CN" altLang="en-US" sz="4000" b="1" dirty="0">
                  <a:solidFill>
                    <a:schemeClr val="accent4">
                      <a:lumMod val="75000"/>
                    </a:schemeClr>
                  </a:solidFill>
                  <a:latin typeface="字魂160号-檀宋" panose="00000500000000000000" pitchFamily="2" charset="-122"/>
                  <a:ea typeface="字魂27号-布丁体" panose="00000500000000000000" pitchFamily="2" charset="-122"/>
                  <a:sym typeface="字魂160号-檀宋" panose="00000500000000000000" pitchFamily="2" charset="-122"/>
                </a:endParaRPr>
              </a:p>
            </p:txBody>
          </p:sp>
        </p:grpSp>
        <p:sp>
          <p:nvSpPr>
            <p:cNvPr id="9" name="文本框 51">
              <a:extLst>
                <a:ext uri="{FF2B5EF4-FFF2-40B4-BE49-F238E27FC236}">
                  <a16:creationId xmlns:a16="http://schemas.microsoft.com/office/drawing/2014/main" id="{70E0536C-7419-4D35-AF61-4BAA1DB11ABC}"/>
                </a:ext>
              </a:extLst>
            </p:cNvPr>
            <p:cNvSpPr txBox="1"/>
            <p:nvPr/>
          </p:nvSpPr>
          <p:spPr>
            <a:xfrm>
              <a:off x="4123495" y="3779598"/>
              <a:ext cx="8771889" cy="646331"/>
            </a:xfrm>
            <a:prstGeom prst="rect">
              <a:avLst/>
            </a:prstGeom>
            <a:noFill/>
          </p:spPr>
          <p:txBody>
            <a:bodyPr wrap="square" rtlCol="0">
              <a:spAutoFit/>
            </a:bodyPr>
            <a:lstStyle/>
            <a:p>
              <a:r>
                <a:rPr lang="nl-NL" sz="3600" b="1" dirty="0">
                  <a:solidFill>
                    <a:schemeClr val="accent4">
                      <a:lumMod val="75000"/>
                    </a:schemeClr>
                  </a:solidFill>
                  <a:latin typeface="Arial" panose="020B0604020202020204" pitchFamily="34" charset="0"/>
                  <a:ea typeface="Times New Roman" panose="02020603050405020304" pitchFamily="18" charset="0"/>
                  <a:cs typeface="Arial" panose="020B0604020202020204" pitchFamily="34" charset="0"/>
                </a:rPr>
                <a:t>Những câu nào miêu tả em cho là hay?</a:t>
              </a:r>
              <a:endParaRPr lang="en-US" sz="3600" b="1" dirty="0">
                <a:solidFill>
                  <a:schemeClr val="accent4">
                    <a:lumMod val="75000"/>
                  </a:schemeClr>
                </a:solidFill>
                <a:latin typeface="Arial" panose="020B0604020202020204" pitchFamily="34" charset="0"/>
                <a:cs typeface="Arial" panose="020B0604020202020204" pitchFamily="34" charset="0"/>
              </a:endParaRPr>
            </a:p>
          </p:txBody>
        </p:sp>
      </p:grpSp>
      <p:sp>
        <p:nvSpPr>
          <p:cNvPr id="14" name="Rectangle 13"/>
          <p:cNvSpPr/>
          <p:nvPr/>
        </p:nvSpPr>
        <p:spPr>
          <a:xfrm>
            <a:off x="907001" y="1409391"/>
            <a:ext cx="5048322" cy="5016758"/>
          </a:xfrm>
          <a:prstGeom prst="rect">
            <a:avLst/>
          </a:prstGeom>
        </p:spPr>
        <p:txBody>
          <a:bodyPr wrap="square">
            <a:spAutoFit/>
          </a:bodyPr>
          <a:lstStyle/>
          <a:p>
            <a:pPr algn="just"/>
            <a:r>
              <a:rPr lang="vi-VN" sz="3200" dirty="0">
                <a:solidFill>
                  <a:schemeClr val="bg2">
                    <a:lumMod val="25000"/>
                  </a:schemeClr>
                </a:solidFill>
                <a:latin typeface="Arial" panose="020B0604020202020204" pitchFamily="34" charset="0"/>
                <a:cs typeface="Arial" panose="020B0604020202020204" pitchFamily="34" charset="0"/>
              </a:rPr>
              <a:t>Một màu vàng đáng yêu như màu của những con tơ nõn mới guồng. Nhưng đẹp nhất là đôi mắt với cái mỏ. Đôi mắt chỉ bằng hột cườm, đen nhánh hạt huyền, lúc nào cũng long lanh đưa đi đưa lại như có nước, làm hoạt động hai con ngươi bóng mỡ.</a:t>
            </a:r>
            <a:endParaRPr lang="en-US" sz="6000" dirty="0">
              <a:solidFill>
                <a:schemeClr val="bg2">
                  <a:lumMod val="25000"/>
                </a:schemeClr>
              </a:solidFill>
              <a:latin typeface="Arial" panose="020B0604020202020204" pitchFamily="34" charset="0"/>
              <a:cs typeface="Arial" panose="020B0604020202020204" pitchFamily="34" charset="0"/>
            </a:endParaRPr>
          </a:p>
        </p:txBody>
      </p:sp>
      <p:sp>
        <p:nvSpPr>
          <p:cNvPr id="15" name="Rectangle 14"/>
          <p:cNvSpPr/>
          <p:nvPr/>
        </p:nvSpPr>
        <p:spPr>
          <a:xfrm>
            <a:off x="6228580" y="2143340"/>
            <a:ext cx="5128150" cy="1077218"/>
          </a:xfrm>
          <a:prstGeom prst="rect">
            <a:avLst/>
          </a:prstGeom>
          <a:solidFill>
            <a:schemeClr val="accent2">
              <a:lumMod val="20000"/>
              <a:lumOff val="80000"/>
            </a:schemeClr>
          </a:solidFill>
          <a:ln w="28575">
            <a:solidFill>
              <a:schemeClr val="tx1">
                <a:lumMod val="50000"/>
                <a:lumOff val="50000"/>
              </a:schemeClr>
            </a:solidFill>
            <a:prstDash val="dash"/>
          </a:ln>
        </p:spPr>
        <p:txBody>
          <a:bodyPr wrap="square">
            <a:spAutoFit/>
          </a:bodyPr>
          <a:lstStyle/>
          <a:p>
            <a:pPr algn="ctr"/>
            <a:r>
              <a:rPr lang="en-US" sz="3200" i="1" dirty="0" err="1">
                <a:solidFill>
                  <a:schemeClr val="bg2">
                    <a:lumMod val="25000"/>
                  </a:schemeClr>
                </a:solidFill>
                <a:latin typeface="Arial" panose="020B0604020202020204" pitchFamily="34" charset="0"/>
                <a:cs typeface="Arial" panose="020B0604020202020204" pitchFamily="34" charset="0"/>
              </a:rPr>
              <a:t>Tác</a:t>
            </a:r>
            <a:r>
              <a:rPr lang="en-US" sz="3200" i="1" dirty="0">
                <a:solidFill>
                  <a:schemeClr val="bg2">
                    <a:lumMod val="25000"/>
                  </a:schemeClr>
                </a:solidFill>
                <a:latin typeface="Arial" panose="020B0604020202020204" pitchFamily="34" charset="0"/>
                <a:cs typeface="Arial" panose="020B0604020202020204" pitchFamily="34" charset="0"/>
              </a:rPr>
              <a:t> </a:t>
            </a:r>
            <a:r>
              <a:rPr lang="en-US" sz="3200" i="1" dirty="0" err="1">
                <a:solidFill>
                  <a:schemeClr val="bg2">
                    <a:lumMod val="25000"/>
                  </a:schemeClr>
                </a:solidFill>
                <a:latin typeface="Arial" panose="020B0604020202020204" pitchFamily="34" charset="0"/>
                <a:cs typeface="Arial" panose="020B0604020202020204" pitchFamily="34" charset="0"/>
              </a:rPr>
              <a:t>giả</a:t>
            </a:r>
            <a:r>
              <a:rPr lang="en-US" sz="3200" i="1" dirty="0">
                <a:solidFill>
                  <a:schemeClr val="bg2">
                    <a:lumMod val="25000"/>
                  </a:schemeClr>
                </a:solidFill>
                <a:latin typeface="Arial" panose="020B0604020202020204" pitchFamily="34" charset="0"/>
                <a:cs typeface="Arial" panose="020B0604020202020204" pitchFamily="34" charset="0"/>
              </a:rPr>
              <a:t> </a:t>
            </a:r>
            <a:r>
              <a:rPr lang="en-US" sz="3200" i="1" dirty="0" err="1">
                <a:solidFill>
                  <a:schemeClr val="bg2">
                    <a:lumMod val="25000"/>
                  </a:schemeClr>
                </a:solidFill>
                <a:latin typeface="Arial" panose="020B0604020202020204" pitchFamily="34" charset="0"/>
                <a:cs typeface="Arial" panose="020B0604020202020204" pitchFamily="34" charset="0"/>
              </a:rPr>
              <a:t>sử</a:t>
            </a:r>
            <a:r>
              <a:rPr lang="en-US" sz="3200" i="1" dirty="0">
                <a:solidFill>
                  <a:schemeClr val="bg2">
                    <a:lumMod val="25000"/>
                  </a:schemeClr>
                </a:solidFill>
                <a:latin typeface="Arial" panose="020B0604020202020204" pitchFamily="34" charset="0"/>
                <a:cs typeface="Arial" panose="020B0604020202020204" pitchFamily="34" charset="0"/>
              </a:rPr>
              <a:t> </a:t>
            </a:r>
            <a:r>
              <a:rPr lang="en-US" sz="3200" i="1" dirty="0" err="1">
                <a:solidFill>
                  <a:schemeClr val="bg2">
                    <a:lumMod val="25000"/>
                  </a:schemeClr>
                </a:solidFill>
                <a:latin typeface="Arial" panose="020B0604020202020204" pitchFamily="34" charset="0"/>
                <a:cs typeface="Arial" panose="020B0604020202020204" pitchFamily="34" charset="0"/>
              </a:rPr>
              <a:t>dụng</a:t>
            </a:r>
            <a:r>
              <a:rPr lang="en-US" sz="3200" i="1" dirty="0">
                <a:solidFill>
                  <a:schemeClr val="bg2">
                    <a:lumMod val="25000"/>
                  </a:schemeClr>
                </a:solidFill>
                <a:latin typeface="Arial" panose="020B0604020202020204" pitchFamily="34" charset="0"/>
                <a:cs typeface="Arial" panose="020B0604020202020204" pitchFamily="34" charset="0"/>
              </a:rPr>
              <a:t> </a:t>
            </a:r>
            <a:r>
              <a:rPr lang="en-US" sz="3200" i="1" dirty="0" err="1">
                <a:solidFill>
                  <a:schemeClr val="bg2">
                    <a:lumMod val="25000"/>
                  </a:schemeClr>
                </a:solidFill>
                <a:latin typeface="Arial" panose="020B0604020202020204" pitchFamily="34" charset="0"/>
                <a:cs typeface="Arial" panose="020B0604020202020204" pitchFamily="34" charset="0"/>
              </a:rPr>
              <a:t>biện</a:t>
            </a:r>
            <a:r>
              <a:rPr lang="en-US" sz="3200" i="1" dirty="0">
                <a:solidFill>
                  <a:schemeClr val="bg2">
                    <a:lumMod val="25000"/>
                  </a:schemeClr>
                </a:solidFill>
                <a:latin typeface="Arial" panose="020B0604020202020204" pitchFamily="34" charset="0"/>
                <a:cs typeface="Arial" panose="020B0604020202020204" pitchFamily="34" charset="0"/>
              </a:rPr>
              <a:t> </a:t>
            </a:r>
            <a:r>
              <a:rPr lang="en-US" sz="3200" i="1" dirty="0" err="1">
                <a:solidFill>
                  <a:schemeClr val="bg2">
                    <a:lumMod val="25000"/>
                  </a:schemeClr>
                </a:solidFill>
                <a:latin typeface="Arial" panose="020B0604020202020204" pitchFamily="34" charset="0"/>
                <a:cs typeface="Arial" panose="020B0604020202020204" pitchFamily="34" charset="0"/>
              </a:rPr>
              <a:t>pháp</a:t>
            </a:r>
            <a:r>
              <a:rPr lang="en-US" sz="3200" i="1" dirty="0">
                <a:solidFill>
                  <a:schemeClr val="bg2">
                    <a:lumMod val="25000"/>
                  </a:schemeClr>
                </a:solidFill>
                <a:latin typeface="Arial" panose="020B0604020202020204" pitchFamily="34" charset="0"/>
                <a:cs typeface="Arial" panose="020B0604020202020204" pitchFamily="34" charset="0"/>
              </a:rPr>
              <a:t> </a:t>
            </a:r>
            <a:r>
              <a:rPr lang="en-US" sz="3200" i="1" dirty="0" err="1">
                <a:solidFill>
                  <a:schemeClr val="bg2">
                    <a:lumMod val="25000"/>
                  </a:schemeClr>
                </a:solidFill>
                <a:latin typeface="Arial" panose="020B0604020202020204" pitchFamily="34" charset="0"/>
                <a:cs typeface="Arial" panose="020B0604020202020204" pitchFamily="34" charset="0"/>
              </a:rPr>
              <a:t>nghệ</a:t>
            </a:r>
            <a:r>
              <a:rPr lang="en-US" sz="3200" i="1" dirty="0">
                <a:solidFill>
                  <a:schemeClr val="bg2">
                    <a:lumMod val="25000"/>
                  </a:schemeClr>
                </a:solidFill>
                <a:latin typeface="Arial" panose="020B0604020202020204" pitchFamily="34" charset="0"/>
                <a:cs typeface="Arial" panose="020B0604020202020204" pitchFamily="34" charset="0"/>
              </a:rPr>
              <a:t> </a:t>
            </a:r>
            <a:r>
              <a:rPr lang="en-US" sz="3200" i="1" dirty="0" err="1">
                <a:solidFill>
                  <a:schemeClr val="bg2">
                    <a:lumMod val="25000"/>
                  </a:schemeClr>
                </a:solidFill>
                <a:latin typeface="Arial" panose="020B0604020202020204" pitchFamily="34" charset="0"/>
                <a:cs typeface="Arial" panose="020B0604020202020204" pitchFamily="34" charset="0"/>
              </a:rPr>
              <a:t>thuật</a:t>
            </a:r>
            <a:r>
              <a:rPr lang="en-US" sz="3200" i="1" dirty="0">
                <a:solidFill>
                  <a:schemeClr val="bg2">
                    <a:lumMod val="25000"/>
                  </a:schemeClr>
                </a:solidFill>
                <a:latin typeface="Arial" panose="020B0604020202020204" pitchFamily="34" charset="0"/>
                <a:cs typeface="Arial" panose="020B0604020202020204" pitchFamily="34" charset="0"/>
              </a:rPr>
              <a:t> </a:t>
            </a:r>
            <a:r>
              <a:rPr lang="en-US" sz="3200" b="1" i="1" dirty="0">
                <a:solidFill>
                  <a:srgbClr val="C00000"/>
                </a:solidFill>
                <a:latin typeface="Arial" panose="020B0604020202020204" pitchFamily="34" charset="0"/>
                <a:cs typeface="Arial" panose="020B0604020202020204" pitchFamily="34" charset="0"/>
              </a:rPr>
              <a:t>SO SÁNH</a:t>
            </a:r>
            <a:endParaRPr lang="en-US" sz="6000" b="1" i="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017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48676553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628</TotalTime>
  <Words>1301</Words>
  <Application>Microsoft Office PowerPoint</Application>
  <PresentationFormat>Widescreen</PresentationFormat>
  <Paragraphs>102</Paragraphs>
  <Slides>18</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18</vt:i4>
      </vt:variant>
    </vt:vector>
  </HeadingPairs>
  <TitlesOfParts>
    <vt:vector size="30" baseType="lpstr">
      <vt:lpstr>Arial Black</vt:lpstr>
      <vt:lpstr>字魂160号-檀宋</vt:lpstr>
      <vt:lpstr>Cambria</vt:lpstr>
      <vt:lpstr>UVF Haymaker</vt:lpstr>
      <vt:lpstr>UVF ChefScript Pro</vt:lpstr>
      <vt:lpstr>Calibri</vt:lpstr>
      <vt:lpstr>UVF Remachine Script</vt:lpstr>
      <vt:lpstr>UTM Colossalis</vt:lpstr>
      <vt:lpstr>Arial</vt:lpstr>
      <vt:lpstr>Calibri Light</vt:lpstr>
      <vt:lpstr>UTM Cookies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CHÀO TẠM BIỆT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Nguyễn Thị Hồng Linh</dc:creator>
  <cp:keywords>MĂNG NON TEAM</cp:keywords>
  <cp:lastModifiedBy>Lan Anh Dương</cp:lastModifiedBy>
  <cp:revision>42</cp:revision>
  <dcterms:created xsi:type="dcterms:W3CDTF">2022-03-21T12:13:12Z</dcterms:created>
  <dcterms:modified xsi:type="dcterms:W3CDTF">2023-04-12T04:54:06Z</dcterms:modified>
</cp:coreProperties>
</file>