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1" r:id="rId1"/>
    <p:sldMasterId id="2147483683" r:id="rId2"/>
    <p:sldMasterId id="2147483695" r:id="rId3"/>
    <p:sldMasterId id="2147483707" r:id="rId4"/>
  </p:sldMasterIdLst>
  <p:notesMasterIdLst>
    <p:notesMasterId r:id="rId24"/>
  </p:notesMasterIdLst>
  <p:sldIdLst>
    <p:sldId id="302" r:id="rId5"/>
    <p:sldId id="267" r:id="rId6"/>
    <p:sldId id="266" r:id="rId7"/>
    <p:sldId id="296" r:id="rId8"/>
    <p:sldId id="292" r:id="rId9"/>
    <p:sldId id="268" r:id="rId10"/>
    <p:sldId id="269" r:id="rId11"/>
    <p:sldId id="270" r:id="rId12"/>
    <p:sldId id="272" r:id="rId13"/>
    <p:sldId id="293" r:id="rId14"/>
    <p:sldId id="278" r:id="rId15"/>
    <p:sldId id="283" r:id="rId16"/>
    <p:sldId id="294" r:id="rId17"/>
    <p:sldId id="297" r:id="rId18"/>
    <p:sldId id="298" r:id="rId19"/>
    <p:sldId id="299" r:id="rId20"/>
    <p:sldId id="300" r:id="rId21"/>
    <p:sldId id="301" r:id="rId22"/>
    <p:sldId id="295" r:id="rId23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#9Slide03 AmpleSoft Bold" panose="020B0604020202020204" charset="0"/>
      <p:regular r:id="rId27"/>
    </p:embeddedFont>
    <p:embeddedFont>
      <p:font typeface="#9Slide03 Comfortaa Bold" panose="020B0604020202020204" charset="0"/>
      <p:bold r:id="rId28"/>
    </p:embeddedFont>
    <p:embeddedFont>
      <p:font typeface="#9Slide07 HoneyCream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Londrina Solid" panose="020B0604020202020204" charset="0"/>
      <p:regular r:id="rId40"/>
    </p:embeddedFont>
    <p:embeddedFont>
      <p:font typeface="SVN-Apple" panose="02040603050506020204" pitchFamily="18" charset="0"/>
      <p:regular r:id="rId41"/>
    </p:embeddedFont>
    <p:embeddedFont>
      <p:font typeface="SVN-Newton" panose="02040603050506020204" pitchFamily="18" charset="0"/>
      <p:regular r:id="rId42"/>
    </p:embeddedFont>
    <p:embeddedFont>
      <p:font typeface="UTM American Sans" panose="02040603050506020204" pitchFamily="18" charset="0"/>
      <p:regular r:id="rId43"/>
    </p:embeddedFont>
    <p:embeddedFont>
      <p:font typeface="UTM Avo" panose="02040603050506020204" pitchFamily="18" charset="0"/>
      <p:regular r:id="rId44"/>
      <p:bold r:id="rId45"/>
      <p:italic r:id="rId46"/>
      <p:boldItalic r:id="rId47"/>
    </p:embeddedFont>
    <p:embeddedFont>
      <p:font typeface="UTM Cookies" panose="02040603050506020204" pitchFamily="18" charset="0"/>
      <p:regular r:id="rId48"/>
    </p:embeddedFont>
    <p:embeddedFont>
      <p:font typeface="UTM Mabella" panose="02040603050506020204" pitchFamily="18" charset="0"/>
      <p:regular r:id="rId49"/>
    </p:embeddedFont>
    <p:embeddedFont>
      <p:font typeface="UTM Staccato " panose="02040603050506020204" pitchFamily="18" charset="0"/>
      <p:regular r:id="rId5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0CD"/>
    <a:srgbClr val="94C652"/>
    <a:srgbClr val="FDD693"/>
    <a:srgbClr val="F88334"/>
    <a:srgbClr val="E17711"/>
    <a:srgbClr val="0070C0"/>
    <a:srgbClr val="50CD8B"/>
    <a:srgbClr val="A3EB95"/>
    <a:srgbClr val="EAEB9C"/>
    <a:srgbClr val="83A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576" y="60"/>
      </p:cViewPr>
      <p:guideLst>
        <p:guide pos="384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5.fntdata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6.xml"/><Relationship Id="rId41" Type="http://schemas.openxmlformats.org/officeDocument/2006/relationships/font" Target="fonts/font1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487D2-45CC-4F91-960A-71CA4984812C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3F281-0C37-4970-9E81-0F2E59851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26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2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857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513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925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332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85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666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29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011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573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77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92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586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021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741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256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45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224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7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602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1892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170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5259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6482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311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4006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1102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968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811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523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8190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7584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45B0E-E96B-4570-A3E5-4D04668537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14B87-94C1-4DC8-98AA-05E8F8BF8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584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3055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9096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3020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522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751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28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4127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3248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7204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5835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5663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0199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9176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3402-8B58-4F25-8C8E-37FF6E6CB19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E3588-2FF3-4E3D-8321-2F0858CC7D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6534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769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43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561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917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08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83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326600" y="459350"/>
            <a:ext cx="11459000" cy="5955964"/>
            <a:chOff x="885536" y="1424739"/>
            <a:chExt cx="10624293" cy="4978857"/>
          </a:xfrm>
        </p:grpSpPr>
        <p:sp>
          <p:nvSpPr>
            <p:cNvPr id="9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441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3DAD369-2087-4793-9650-E516AF3DC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712F3D-E806-4DAE-BD93-C88AC5E57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06579C89-16B3-46D6-98EA-FFCF7C58DCD0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172279C-FBD3-4279-9FC6-1D3954251DF6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A6A89F-DF0C-41AF-9957-563933A3C3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72BC484-4CE9-4997-809D-426235461AD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63703C-E7D4-4C46-BE0A-6A4E88E05C6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05634F5-9D0E-4E7B-87BE-2AB1CAEEB24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1B41866-E655-4D21-A419-DC7C73D334B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D29FA4CB-D6C1-4758-BA0D-9DB4AC82ECA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A62B35A-EA05-4210-A135-F4A3437231A7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37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BC1FF4D-3BC3-47D1-B56E-98A28AC24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C95305-2C67-4D5D-8FA0-E45EA7C23E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4AFC6849-8C05-47EA-93A1-268F82EF2E72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15CF29-FA59-4CDD-A652-B1E386345C03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E7380B6-9FB0-4141-98DE-69888A1E1C9D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E14D264-8ADE-418D-B4B6-456DCC3D392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EEE659-7A9D-4FC3-9292-26E064A3E31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8F0DA22-B392-4962-8FB8-B030A85DB60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239213E-3683-48FE-99B6-66C8BCAA377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D45401-DCA5-4C11-ACAA-1188F87DA22F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601E7A7-5202-499B-9A2F-F67342D83363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50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E2CB62-CE5B-4EAD-8A3B-FBC81E7B4F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0422B7-A406-407D-B5B8-FDCF06EF9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865EEFD8-EDA1-4495-8206-D40AF1685146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B1C5C18-B170-4615-BB65-FD04A9EE4F29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99B29FE-308A-4F52-ABB7-C29BF288BAC5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6C645E-7DEF-42D5-AF48-D19D8A6BB98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1640F7-6778-468F-8256-FD04F0E2B33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76CAC8-32D6-4FCA-8DA6-CAD9A66B1A0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22A7241-4327-4782-A33A-F9ACF52F401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94CBA57E-01D0-4935-BB5C-E002D254E96F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0B24FAB3-300A-4C1E-A543-2F40AB39ECF7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14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jpeg"/><Relationship Id="rId18" Type="http://schemas.microsoft.com/office/2007/relationships/hdphoto" Target="../media/hdphoto3.wdp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17" Type="http://schemas.openxmlformats.org/officeDocument/2006/relationships/image" Target="../media/image13.png"/><Relationship Id="rId2" Type="http://schemas.openxmlformats.org/officeDocument/2006/relationships/tags" Target="../tags/tag2.xml"/><Relationship Id="rId16" Type="http://schemas.microsoft.com/office/2007/relationships/hdphoto" Target="../media/hdphoto2.wdp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1.jp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6.png"/><Relationship Id="rId1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3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11" Type="http://schemas.openxmlformats.org/officeDocument/2006/relationships/image" Target="../media/image36.jpe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gif"/><Relationship Id="rId9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7.gif"/><Relationship Id="rId7" Type="http://schemas.openxmlformats.org/officeDocument/2006/relationships/image" Target="../media/image33.jpeg"/><Relationship Id="rId12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11" Type="http://schemas.openxmlformats.org/officeDocument/2006/relationships/slide" Target="slide3.xml"/><Relationship Id="rId5" Type="http://schemas.microsoft.com/office/2007/relationships/hdphoto" Target="../media/hdphoto6.wdp"/><Relationship Id="rId10" Type="http://schemas.openxmlformats.org/officeDocument/2006/relationships/image" Target="../media/image36.jpe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6.jpeg"/><Relationship Id="rId3" Type="http://schemas.openxmlformats.org/officeDocument/2006/relationships/audio" Target="../media/audio4.wav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audio" Target="../media/audio3.wav"/><Relationship Id="rId16" Type="http://schemas.openxmlformats.org/officeDocument/2006/relationships/image" Target="../media/image42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gif"/><Relationship Id="rId11" Type="http://schemas.openxmlformats.org/officeDocument/2006/relationships/image" Target="../media/image34.jpeg"/><Relationship Id="rId5" Type="http://schemas.openxmlformats.org/officeDocument/2006/relationships/image" Target="../media/image37.gif"/><Relationship Id="rId15" Type="http://schemas.openxmlformats.org/officeDocument/2006/relationships/image" Target="../media/image41.jpeg"/><Relationship Id="rId10" Type="http://schemas.openxmlformats.org/officeDocument/2006/relationships/image" Target="../media/image33.jpeg"/><Relationship Id="rId4" Type="http://schemas.openxmlformats.org/officeDocument/2006/relationships/image" Target="../media/image29.png"/><Relationship Id="rId9" Type="http://schemas.openxmlformats.org/officeDocument/2006/relationships/image" Target="../media/image32.jpeg"/><Relationship Id="rId1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2.jpeg"/><Relationship Id="rId12" Type="http://schemas.openxmlformats.org/officeDocument/2006/relationships/image" Target="../media/image4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gif"/><Relationship Id="rId11" Type="http://schemas.openxmlformats.org/officeDocument/2006/relationships/image" Target="../media/image41.jpeg"/><Relationship Id="rId5" Type="http://schemas.openxmlformats.org/officeDocument/2006/relationships/image" Target="../media/image43.gif"/><Relationship Id="rId10" Type="http://schemas.openxmlformats.org/officeDocument/2006/relationships/image" Target="../media/image40.jpeg"/><Relationship Id="rId4" Type="http://schemas.openxmlformats.org/officeDocument/2006/relationships/image" Target="../media/image29.png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41.jpeg"/><Relationship Id="rId3" Type="http://schemas.openxmlformats.org/officeDocument/2006/relationships/audio" Target="../media/audio4.wav"/><Relationship Id="rId7" Type="http://schemas.openxmlformats.org/officeDocument/2006/relationships/image" Target="../media/image45.gif"/><Relationship Id="rId12" Type="http://schemas.openxmlformats.org/officeDocument/2006/relationships/image" Target="../media/image4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gif"/><Relationship Id="rId11" Type="http://schemas.openxmlformats.org/officeDocument/2006/relationships/image" Target="../media/image30.gif"/><Relationship Id="rId5" Type="http://schemas.openxmlformats.org/officeDocument/2006/relationships/image" Target="../media/image29.png"/><Relationship Id="rId10" Type="http://schemas.openxmlformats.org/officeDocument/2006/relationships/image" Target="../media/image36.jpeg"/><Relationship Id="rId4" Type="http://schemas.openxmlformats.org/officeDocument/2006/relationships/audio" Target="../media/audio1.wav"/><Relationship Id="rId9" Type="http://schemas.openxmlformats.org/officeDocument/2006/relationships/image" Target="../media/image32.jpeg"/><Relationship Id="rId14" Type="http://schemas.openxmlformats.org/officeDocument/2006/relationships/image" Target="../media/image42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image" Target="../media/image47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030448" y="-2664686"/>
            <a:ext cx="6183357" cy="11512734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760171" y="1995051"/>
            <a:ext cx="8228027" cy="221599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0" i="0" u="none" strike="noStrike" kern="1200" cap="none" spc="-1000" normalizeH="0" baseline="0" noProof="0" dirty="0">
                <a:ln w="10160">
                  <a:noFill/>
                  <a:prstDash val="solid"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UTM 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rPr>
              <a:t>THỰC HÀNH</a:t>
            </a:r>
            <a:endParaRPr kumimoji="0" lang="en-US" sz="13800" b="0" i="0" u="none" strike="noStrike" kern="1200" cap="none" spc="-1000" normalizeH="0" baseline="0" noProof="0" dirty="0">
              <a:ln w="10160">
                <a:noFill/>
                <a:prstDash val="solid"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UTM Cookies" panose="02040603050506020204" pitchFamily="18" charset="0"/>
              <a:ea typeface="字魂156号-萌趣苏打饼" panose="00000500000000000000" pitchFamily="2" charset="-122"/>
              <a:cs typeface="+mn-cs"/>
              <a:sym typeface="思源黑体 CN" panose="020B0500000000000000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5042" y1="28589" x2="45042" y2="28589"/>
                        <a14:foregroundMark x1="52550" y1="29723" x2="52550" y2="29723"/>
                        <a14:foregroundMark x1="45751" y1="40680" x2="52266" y2="39547"/>
                        <a14:foregroundMark x1="45751" y1="32116" x2="43626" y2="26700"/>
                        <a14:foregroundMark x1="53683" y1="29723" x2="53116" y2="35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0920">
            <a:off x="9286107" y="3777437"/>
            <a:ext cx="2932676" cy="293267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9"/>
          <a:srcRect r="37374"/>
          <a:stretch/>
        </p:blipFill>
        <p:spPr>
          <a:xfrm>
            <a:off x="-171748" y="2508462"/>
            <a:ext cx="2931919" cy="46816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-19878"/>
            <a:ext cx="12192000" cy="3276138"/>
            <a:chOff x="0" y="0"/>
            <a:chExt cx="9347284" cy="3276138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37403" y="20176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" name="流程图: 终止 1">
            <a:extLst>
              <a:ext uri="{FF2B5EF4-FFF2-40B4-BE49-F238E27FC236}">
                <a16:creationId xmlns:a16="http://schemas.microsoft.com/office/drawing/2014/main" id="{5915C925-B933-48DB-831D-5B33F53F54CE}"/>
              </a:ext>
            </a:extLst>
          </p:cNvPr>
          <p:cNvSpPr/>
          <p:nvPr/>
        </p:nvSpPr>
        <p:spPr>
          <a:xfrm>
            <a:off x="5856112" y="4233530"/>
            <a:ext cx="2554220" cy="507831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14" name="PA-文本框 88">
            <a:extLst>
              <a:ext uri="{FF2B5EF4-FFF2-40B4-BE49-F238E27FC236}">
                <a16:creationId xmlns:a16="http://schemas.microsoft.com/office/drawing/2014/main" id="{968276D9-B57A-45C2-B2D1-514AA5493E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090777" y="4114023"/>
            <a:ext cx="2084891" cy="620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31号-酷乐潮玩体" panose="00000500000000000000" pitchFamily="2" charset="-122"/>
                <a:cs typeface="+mn-ea"/>
                <a:sym typeface="+mn-lt"/>
              </a:rPr>
              <a:t>Trang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31号-酷乐潮玩体" panose="00000500000000000000" pitchFamily="2" charset="-122"/>
                <a:cs typeface="+mn-ea"/>
                <a:sym typeface="+mn-lt"/>
              </a:rPr>
              <a:t> 158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744492" y="371359"/>
            <a:ext cx="5777236" cy="1793183"/>
            <a:chOff x="2734304" y="407422"/>
            <a:chExt cx="5777236" cy="1793183"/>
          </a:xfrm>
        </p:grpSpPr>
        <p:sp>
          <p:nvSpPr>
            <p:cNvPr id="16" name="PA-文本框 88">
              <a:extLst>
                <a:ext uri="{FF2B5EF4-FFF2-40B4-BE49-F238E27FC236}">
                  <a16:creationId xmlns:a16="http://schemas.microsoft.com/office/drawing/2014/main" id="{968276D9-B57A-45C2-B2D1-514AA5493EE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 rot="21164515">
              <a:off x="2734304" y="555921"/>
              <a:ext cx="5777236" cy="16301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57150">
                    <a:solidFill>
                      <a:srgbClr val="00B0F0"/>
                    </a:solidFill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" panose="02040603050506020204" pitchFamily="18" charset="0"/>
                  <a:ea typeface="字魂131号-酷乐潮玩体" panose="00000500000000000000" pitchFamily="2" charset="-122"/>
                  <a:cs typeface="+mn-ea"/>
                  <a:sym typeface="+mn-lt"/>
                </a:rPr>
                <a:t>Toán</a:t>
              </a:r>
              <a:r>
                <a:rPr kumimoji="0" lang="en-US" altLang="zh-CN" sz="8000" b="0" i="0" u="none" strike="noStrike" kern="1200" cap="none" spc="0" normalizeH="0" baseline="0" noProof="0" dirty="0">
                  <a:ln w="57150">
                    <a:solidFill>
                      <a:srgbClr val="00B0F0"/>
                    </a:solidFill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" panose="02040603050506020204" pitchFamily="18" charset="0"/>
                  <a:ea typeface="字魂131号-酷乐潮玩体" panose="00000500000000000000" pitchFamily="2" charset="-122"/>
                  <a:cs typeface="+mn-ea"/>
                  <a:sym typeface="+mn-lt"/>
                </a:rPr>
                <a:t> 4 </a:t>
              </a:r>
            </a:p>
          </p:txBody>
        </p:sp>
        <p:sp>
          <p:nvSpPr>
            <p:cNvPr id="25" name="PA-文本框 88">
              <a:extLst>
                <a:ext uri="{FF2B5EF4-FFF2-40B4-BE49-F238E27FC236}">
                  <a16:creationId xmlns:a16="http://schemas.microsoft.com/office/drawing/2014/main" id="{968276D9-B57A-45C2-B2D1-514AA5493EE9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 rot="21276244">
              <a:off x="2810046" y="407422"/>
              <a:ext cx="5518010" cy="17931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 w="57150">
                    <a:noFill/>
                  </a:ln>
                  <a:solidFill>
                    <a:srgbClr val="5B9BD5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" panose="02040603050506020204" pitchFamily="18" charset="0"/>
                  <a:ea typeface="字魂131号-酷乐潮玩体" panose="00000500000000000000" pitchFamily="2" charset="-122"/>
                  <a:cs typeface="+mn-ea"/>
                  <a:sym typeface="+mn-lt"/>
                </a:rPr>
                <a:t>Toán</a:t>
              </a:r>
              <a:r>
                <a:rPr kumimoji="0" lang="en-US" altLang="zh-CN" sz="8800" b="0" i="0" u="none" strike="noStrike" kern="1200" cap="none" spc="0" normalizeH="0" baseline="0" noProof="0" dirty="0">
                  <a:ln w="57150">
                    <a:noFill/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" panose="02040603050506020204" pitchFamily="18" charset="0"/>
                  <a:ea typeface="字魂131号-酷乐潮玩体" panose="00000500000000000000" pitchFamily="2" charset="-122"/>
                  <a:cs typeface="+mn-ea"/>
                  <a:sym typeface="+mn-lt"/>
                </a:rPr>
                <a:t>4</a:t>
              </a:r>
              <a:r>
                <a:rPr kumimoji="0" lang="en-US" altLang="zh-CN" sz="8800" b="0" i="0" u="none" strike="noStrike" kern="1200" cap="none" spc="0" normalizeH="0" baseline="0" noProof="0" dirty="0">
                  <a:ln w="57150">
                    <a:noFill/>
                  </a:ln>
                  <a:solidFill>
                    <a:srgbClr val="5B9BD5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" panose="02040603050506020204" pitchFamily="18" charset="0"/>
                  <a:ea typeface="字魂131号-酷乐潮玩体" panose="00000500000000000000" pitchFamily="2" charset="-122"/>
                  <a:cs typeface="+mn-ea"/>
                  <a:sym typeface="+mn-lt"/>
                </a:rPr>
                <a:t> </a:t>
              </a:r>
            </a:p>
          </p:txBody>
        </p:sp>
      </p:grpSp>
      <p:sp>
        <p:nvSpPr>
          <p:cNvPr id="26" name="文本框 21"/>
          <p:cNvSpPr txBox="1"/>
          <p:nvPr/>
        </p:nvSpPr>
        <p:spPr>
          <a:xfrm>
            <a:off x="2760171" y="2045656"/>
            <a:ext cx="8228027" cy="221599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0" i="0" u="none" strike="noStrike" kern="1200" cap="none" spc="-1000" normalizeH="0" baseline="0" noProof="0" dirty="0">
                <a:ln w="10160">
                  <a:noFill/>
                  <a:prstDash val="solid"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rPr>
              <a:t>THỰC HÀNH</a:t>
            </a:r>
            <a:endParaRPr kumimoji="0" lang="en-US" sz="13800" b="0" i="0" u="none" strike="noStrike" kern="1200" cap="none" spc="-1000" normalizeH="0" baseline="0" noProof="0" dirty="0">
              <a:ln w="10160">
                <a:noFill/>
                <a:prstDash val="solid"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TM Cookies" panose="02040603050506020204" pitchFamily="18" charset="0"/>
              <a:ea typeface="字魂156号-萌趣苏打饼" panose="00000500000000000000" pitchFamily="2" charset="-122"/>
              <a:cs typeface="+mn-cs"/>
              <a:sym typeface="思源黑体 CN" panose="020B0500000000000000" pitchFamily="34" charset="-122"/>
            </a:endParaRPr>
          </a:p>
        </p:txBody>
      </p:sp>
      <p:sp>
        <p:nvSpPr>
          <p:cNvPr id="27" name="文本框 21"/>
          <p:cNvSpPr txBox="1"/>
          <p:nvPr/>
        </p:nvSpPr>
        <p:spPr>
          <a:xfrm>
            <a:off x="2806172" y="2088199"/>
            <a:ext cx="8228027" cy="221599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0" i="0" u="none" strike="noStrike" kern="1200" cap="none" spc="-100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  <a:prstDash val="lgDash"/>
                </a:ln>
                <a:blipFill dpi="0" rotWithShape="1"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rPr>
              <a:t>THỰC</a:t>
            </a:r>
            <a:r>
              <a:rPr kumimoji="0" lang="en-US" altLang="zh-CN" sz="13800" b="0" i="0" u="none" strike="noStrike" kern="1200" cap="none" spc="-100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  <a:prstDash val="lgDash"/>
                </a:ln>
                <a:blipFill dpi="0" rotWithShape="1">
                  <a:blip r:embed="rId1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rPr>
              <a:t> </a:t>
            </a:r>
            <a:r>
              <a:rPr kumimoji="0" lang="en-US" altLang="zh-CN" sz="13800" b="0" i="0" u="none" strike="noStrike" kern="1200" cap="none" spc="-100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  <a:prstDash val="lgDash"/>
                </a:ln>
                <a:blipFill dpi="0" rotWithShape="1">
                  <a:blip r:embed="rId1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rPr>
              <a:t>HÀNH</a:t>
            </a:r>
            <a:endParaRPr kumimoji="0" lang="en-US" sz="13800" b="0" i="0" u="none" strike="noStrike" kern="1200" cap="none" spc="-1000" normalizeH="0" baseline="0" noProof="0" dirty="0">
              <a:ln w="19050">
                <a:solidFill>
                  <a:srgbClr val="ED7D31">
                    <a:lumMod val="50000"/>
                  </a:srgbClr>
                </a:solidFill>
                <a:prstDash val="lgDash"/>
              </a:ln>
              <a:blipFill dpi="0" rotWithShape="1"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UTM Cookies" panose="02040603050506020204" pitchFamily="18" charset="0"/>
              <a:ea typeface="字魂156号-萌趣苏打饼" panose="00000500000000000000" pitchFamily="2" charset="-122"/>
              <a:cs typeface="+mn-cs"/>
              <a:sym typeface="思源黑体 CN" panose="020B0500000000000000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544" b="97517" l="1700" r="89939">
                        <a14:foregroundMark x1="5982" y1="79225" x2="4079" y2="85463"/>
                        <a14:foregroundMark x1="6118" y1="87886" x2="8498" y2="78740"/>
                        <a14:foregroundMark x1="7818" y1="77468" x2="5099" y2="84676"/>
                        <a14:foregroundMark x1="6662" y1="78740" x2="4827" y2="87462"/>
                        <a14:foregroundMark x1="6526" y1="87220" x2="5710" y2="81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332" y="-1495845"/>
            <a:ext cx="3170930" cy="3558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994" b="96548" l="10000" r="977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87" y="4017471"/>
            <a:ext cx="4600343" cy="276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18152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452893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1A7AD9-ED8B-498A-9C6B-D9E8B150E75C}"/>
              </a:ext>
            </a:extLst>
          </p:cNvPr>
          <p:cNvSpPr/>
          <p:nvPr/>
        </p:nvSpPr>
        <p:spPr>
          <a:xfrm>
            <a:off x="1956215" y="3580509"/>
            <a:ext cx="48958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vi-VN" sz="11500" dirty="0">
                <a:ln w="0"/>
                <a:solidFill>
                  <a:srgbClr val="AB3C5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Mabella" panose="02040603050506020204" pitchFamily="18" charset="0"/>
              </a:rPr>
              <a:t>Luyện tập</a:t>
            </a:r>
            <a:endParaRPr lang="en-US" sz="11500" dirty="0">
              <a:ln w="0"/>
              <a:solidFill>
                <a:srgbClr val="AB3C5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Mabella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6A3CC3-58EC-4E7A-8D24-EA9B74187074}"/>
              </a:ext>
            </a:extLst>
          </p:cNvPr>
          <p:cNvSpPr txBox="1"/>
          <p:nvPr/>
        </p:nvSpPr>
        <p:spPr>
          <a:xfrm>
            <a:off x="11188280" y="6405329"/>
            <a:ext cx="1815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Apple" panose="02040603050506020204" pitchFamily="18" charset="0"/>
                <a:ea typeface="+mn-ea"/>
                <a:cs typeface="+mn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Appl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5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30" y="1919515"/>
            <a:ext cx="3822706" cy="382270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535541" y="903538"/>
            <a:ext cx="8801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Bài 1: Đo độ dài rồi ghi kết quả đo vào ô trống: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171587"/>
              </p:ext>
            </p:extLst>
          </p:nvPr>
        </p:nvGraphicFramePr>
        <p:xfrm>
          <a:off x="710292" y="2548467"/>
          <a:ext cx="6955974" cy="21336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318658">
                  <a:extLst>
                    <a:ext uri="{9D8B030D-6E8A-4147-A177-3AD203B41FA5}">
                      <a16:colId xmlns:a16="http://schemas.microsoft.com/office/drawing/2014/main" val="554676865"/>
                    </a:ext>
                  </a:extLst>
                </a:gridCol>
                <a:gridCol w="2318658">
                  <a:extLst>
                    <a:ext uri="{9D8B030D-6E8A-4147-A177-3AD203B41FA5}">
                      <a16:colId xmlns:a16="http://schemas.microsoft.com/office/drawing/2014/main" val="4225394100"/>
                    </a:ext>
                  </a:extLst>
                </a:gridCol>
                <a:gridCol w="2318658">
                  <a:extLst>
                    <a:ext uri="{9D8B030D-6E8A-4147-A177-3AD203B41FA5}">
                      <a16:colId xmlns:a16="http://schemas.microsoft.com/office/drawing/2014/main" val="13913545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latin typeface="#9Slide03 AmpleSoft Bold" panose="02000000000000000000" pitchFamily="2" charset="0"/>
                        </a:rPr>
                        <a:t>Chiều</a:t>
                      </a:r>
                      <a:r>
                        <a:rPr lang="vi-VN" sz="3200" baseline="0" dirty="0">
                          <a:latin typeface="#9Slide03 AmpleSoft Bold" panose="02000000000000000000" pitchFamily="2" charset="0"/>
                        </a:rPr>
                        <a:t> dài bảng của lớp học</a:t>
                      </a:r>
                      <a:endParaRPr lang="en-US" sz="3200" dirty="0">
                        <a:latin typeface="#9Slide03 AmpleSoft Bol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latin typeface="#9Slide03 AmpleSoft Bold" panose="02000000000000000000" pitchFamily="2" charset="0"/>
                        </a:rPr>
                        <a:t>Chiều</a:t>
                      </a:r>
                      <a:r>
                        <a:rPr lang="vi-VN" sz="3200" baseline="0" dirty="0">
                          <a:latin typeface="#9Slide03 AmpleSoft Bold" panose="02000000000000000000" pitchFamily="2" charset="0"/>
                        </a:rPr>
                        <a:t> rộng phòng học</a:t>
                      </a:r>
                      <a:endParaRPr lang="en-US" sz="3200" dirty="0">
                        <a:latin typeface="#9Slide03 AmpleSoft Bol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latin typeface="#9Slide03 AmpleSoft Bold" panose="02000000000000000000" pitchFamily="2" charset="0"/>
                        </a:rPr>
                        <a:t>Chiều</a:t>
                      </a:r>
                      <a:r>
                        <a:rPr lang="vi-VN" sz="3200" baseline="0" dirty="0">
                          <a:latin typeface="#9Slide03 AmpleSoft Bold" panose="02000000000000000000" pitchFamily="2" charset="0"/>
                        </a:rPr>
                        <a:t> dài phòng học</a:t>
                      </a:r>
                      <a:endParaRPr lang="en-US" sz="3200" dirty="0">
                        <a:latin typeface="#9Slide03 AmpleSoft Bol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696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latin typeface="#9Slide03 AmpleSoft Bold" panose="02000000000000000000" pitchFamily="2" charset="0"/>
                        </a:rPr>
                        <a:t>...</a:t>
                      </a:r>
                      <a:endParaRPr lang="en-US" sz="3200" dirty="0">
                        <a:latin typeface="#9Slide03 AmpleSoft Bol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latin typeface="#9Slide03 AmpleSoft Bold" panose="02000000000000000000" pitchFamily="2" charset="0"/>
                        </a:rPr>
                        <a:t>...</a:t>
                      </a:r>
                      <a:endParaRPr lang="en-US" sz="3200" dirty="0">
                        <a:latin typeface="#9Slide03 AmpleSoft Bol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latin typeface="#9Slide03 AmpleSoft Bold" panose="02000000000000000000" pitchFamily="2" charset="0"/>
                        </a:rPr>
                        <a:t>...</a:t>
                      </a:r>
                      <a:endParaRPr lang="en-US" sz="3200" dirty="0">
                        <a:latin typeface="#9Slide03 AmpleSoft Bol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414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54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671" y="2059215"/>
            <a:ext cx="4648200" cy="4648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712653" y="1439567"/>
            <a:ext cx="7043981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200" b="1" i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Bài 2: Em bước đi 10 bước dọc thẳng theo sân trường từ A đến B.</a:t>
            </a:r>
          </a:p>
          <a:p>
            <a:pPr marL="457200" indent="-457200" algn="just">
              <a:buFontTx/>
              <a:buChar char="-"/>
            </a:pPr>
            <a:r>
              <a:rPr lang="vi-VN" sz="32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ước lượng xem đoạn thẳng AB dài mấy mét?</a:t>
            </a:r>
          </a:p>
          <a:p>
            <a:pPr marL="457200" indent="-457200" algn="just">
              <a:buFontTx/>
              <a:buChar char="-"/>
            </a:pPr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hãy kiểm tra bằng cách dùng thước dây để đo độ dài đoạn thẳng AB.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A5DE2-E93F-48F1-8416-AC804F144BCB}"/>
              </a:ext>
            </a:extLst>
          </p:cNvPr>
          <p:cNvSpPr txBox="1"/>
          <p:nvPr/>
        </p:nvSpPr>
        <p:spPr>
          <a:xfrm>
            <a:off x="11188280" y="6405329"/>
            <a:ext cx="1815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Apple" panose="02040603050506020204" pitchFamily="18" charset="0"/>
                <a:ea typeface="+mn-ea"/>
                <a:cs typeface="+mn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Appl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18152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452893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1A7AD9-ED8B-498A-9C6B-D9E8B150E75C}"/>
              </a:ext>
            </a:extLst>
          </p:cNvPr>
          <p:cNvSpPr/>
          <p:nvPr/>
        </p:nvSpPr>
        <p:spPr>
          <a:xfrm>
            <a:off x="1956215" y="3580509"/>
            <a:ext cx="48958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vi-VN" sz="11500" dirty="0">
                <a:ln w="0"/>
                <a:solidFill>
                  <a:srgbClr val="AB3C5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Mabella" panose="02040603050506020204" pitchFamily="18" charset="0"/>
              </a:rPr>
              <a:t>Củng cố</a:t>
            </a:r>
            <a:endParaRPr lang="en-US" sz="11500" dirty="0">
              <a:ln w="0"/>
              <a:solidFill>
                <a:srgbClr val="AB3C5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Mabella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1C431C-07E6-4462-BC6C-4A64F566C307}"/>
              </a:ext>
            </a:extLst>
          </p:cNvPr>
          <p:cNvSpPr txBox="1"/>
          <p:nvPr/>
        </p:nvSpPr>
        <p:spPr>
          <a:xfrm>
            <a:off x="11188280" y="6405329"/>
            <a:ext cx="1815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Apple" panose="02040603050506020204" pitchFamily="18" charset="0"/>
                <a:ea typeface="+mn-ea"/>
                <a:cs typeface="+mn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Appl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4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5094" y="1663645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GẤU CON HAM ĂN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9B9D6F-2DD2-46E6-BC1B-22407049A748}"/>
              </a:ext>
            </a:extLst>
          </p:cNvPr>
          <p:cNvSpPr txBox="1"/>
          <p:nvPr/>
        </p:nvSpPr>
        <p:spPr>
          <a:xfrm>
            <a:off x="11188280" y="6405329"/>
            <a:ext cx="1815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Apple" panose="02040603050506020204" pitchFamily="18" charset="0"/>
                <a:ea typeface="+mn-ea"/>
                <a:cs typeface="+mn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Appl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95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517197A-D9FC-4D19-8E03-6FAE916B0C56}"/>
              </a:ext>
            </a:extLst>
          </p:cNvPr>
          <p:cNvSpPr txBox="1"/>
          <p:nvPr/>
        </p:nvSpPr>
        <p:spPr>
          <a:xfrm>
            <a:off x="11188280" y="6405329"/>
            <a:ext cx="1815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Apple" panose="02040603050506020204" pitchFamily="18" charset="0"/>
                <a:ea typeface="+mn-ea"/>
                <a:cs typeface="+mn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Appl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28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68" name="Oval 67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4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Rectangle 106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kumimoji="0" lang="vi-VN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dài bàn học dài khoảng bao nhiêu?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kumimoji="0" lang="vi-VN" sz="28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vi-V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 cm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694" y="1985202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763032" y="898769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76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10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7" grpId="0"/>
      <p:bldP spid="11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00" y="3541398"/>
            <a:ext cx="2950339" cy="2950339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3841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8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 dài của quyển sách Toán là bao nhiêu?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66000" y="570939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23 cm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20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482209" y="468540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13 cm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23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08760" y="43841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28499" y="533228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157" y="1879449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763032" y="898769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6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03282" y="3905938"/>
            <a:ext cx="2950339" cy="2950339"/>
            <a:chOff x="5403282" y="3905938"/>
            <a:chExt cx="2950339" cy="2950339"/>
          </a:xfrm>
        </p:grpSpPr>
        <p:sp>
          <p:nvSpPr>
            <p:cNvPr id="3" name="Oval 2"/>
            <p:cNvSpPr/>
            <p:nvPr/>
          </p:nvSpPr>
          <p:spPr>
            <a:xfrm>
              <a:off x="6083802" y="4580379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7146800" y="4592633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 rot="1355338">
              <a:off x="7835244" y="5063192"/>
              <a:ext cx="327869" cy="455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82" y="3905938"/>
              <a:ext cx="2950339" cy="2950339"/>
            </a:xfrm>
            <a:prstGeom prst="rect">
              <a:avLst/>
            </a:prstGeom>
          </p:spPr>
        </p:pic>
      </p:grpSp>
      <p:pic>
        <p:nvPicPr>
          <p:cNvPr id="8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02" y="-40498"/>
            <a:ext cx="3835417" cy="383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5403282" y="3111546"/>
            <a:ext cx="3212795" cy="3212795"/>
            <a:chOff x="4089117" y="3323779"/>
            <a:chExt cx="3165123" cy="3165123"/>
          </a:xfrm>
        </p:grpSpPr>
        <p:sp>
          <p:nvSpPr>
            <p:cNvPr id="38" name="Oval 37"/>
            <p:cNvSpPr/>
            <p:nvPr/>
          </p:nvSpPr>
          <p:spPr>
            <a:xfrm>
              <a:off x="4908854" y="4516361"/>
              <a:ext cx="1179272" cy="91503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 flipV="1">
              <a:off x="5381134" y="5488318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381134" y="5817179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 rot="21026099" flipV="1">
              <a:off x="6026690" y="5868139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 rot="21026099" flipV="1">
              <a:off x="5683555" y="4323035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 rot="21026099" flipV="1">
              <a:off x="4842955" y="4341371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4865838" y="3599773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6118645" y="3617364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17" y="3323779"/>
              <a:ext cx="3165123" cy="3165123"/>
            </a:xfrm>
            <a:prstGeom prst="rect">
              <a:avLst/>
            </a:prstGeom>
          </p:spPr>
        </p:pic>
      </p:grpSp>
      <p:pic>
        <p:nvPicPr>
          <p:cNvPr id="5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4349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349568" y="2991190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kumimoji="0" lang="vi-VN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bút mực dài khoảng....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15 cm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15 dm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15 mm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15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763032" y="898769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lang="vi-VN" sz="3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33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-1.85185E-6 L 5.20833E-6 -1.85185E-6 C 0.00053 -0.00416 0.00183 -0.01852 0.00352 -0.02523 C 0.00417 -0.02824 0.00522 -0.03078 0.00587 -0.03379 C 0.00639 -0.03588 0.00652 -0.03819 0.00704 -0.04004 C 0.00769 -0.04236 0.00886 -0.04421 0.00951 -0.04652 C 0.01003 -0.04838 0.0099 -0.05092 0.01068 -0.05277 C 0.0116 -0.05532 0.01316 -0.05671 0.0142 -0.05926 C 0.0211 -0.07477 0.0155 -0.07037 0.0237 -0.07407 C 0.02982 -0.08102 0.02566 -0.07754 0.03568 -0.08032 C 0.03803 -0.08102 0.0405 -0.08171 0.04285 -0.0824 C 0.04441 -0.0831 0.04597 -0.08402 0.04753 -0.08449 C 0.0504 -0.08541 0.05313 -0.08588 0.05587 -0.08657 L 0.10001 -0.08449 C 0.10365 -0.08426 0.11225 -0.0824 0.11667 -0.08032 C 0.11902 -0.07916 0.12383 -0.07615 0.12383 -0.07615 C 0.12501 -0.07477 0.12605 -0.07291 0.12735 -0.07176 C 0.13178 -0.06828 0.13972 -0.06527 0.14402 -0.06342 C 0.14558 -0.06273 0.14727 -0.06227 0.14883 -0.06134 C 0.15274 -0.05902 0.15261 -0.05879 0.15717 -0.05694 C 0.15912 -0.05625 0.16107 -0.05578 0.16303 -0.05486 C 0.16433 -0.0544 0.1655 -0.05347 0.16667 -0.05277 C 0.1698 -0.05139 0.17618 -0.04861 0.17618 -0.04861 C 0.17735 -0.04652 0.17865 -0.04444 0.17969 -0.04213 C 0.18061 -0.04027 0.181 -0.0375 0.18217 -0.03588 C 0.18217 -0.03588 0.19102 -0.02523 0.19285 -0.02315 C 0.19402 -0.02176 0.19545 -0.02083 0.19636 -0.01898 C 0.19883 -0.01481 0.20079 -0.00949 0.20352 -0.00625 C 0.20469 -0.00486 0.206 -0.0037 0.20717 -0.00208 C 0.20847 -1.85185E-6 0.20938 0.00232 0.21068 0.0044 C 0.21186 0.00602 0.21316 0.00695 0.21433 0.00857 C 0.21563 0.01042 0.21654 0.0132 0.21785 0.01482 C 0.22006 0.01806 0.22266 0.0206 0.22501 0.02338 C 0.22904 0.02824 0.22761 0.02593 0.22982 0.02986 " pathEditMode="relative" ptsTypes="AAAAAAAAAAAAAAAAAAAAAAAAAAAAAAAAAA">
                                      <p:cBhvr>
                                        <p:cTn id="9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101" grpId="0"/>
      <p:bldP spid="10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91368" y="-1358862"/>
            <a:ext cx="5513763" cy="957067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/>
          <a:srcRect b="15280"/>
          <a:stretch/>
        </p:blipFill>
        <p:spPr>
          <a:xfrm>
            <a:off x="9127770" y="3499030"/>
            <a:ext cx="2932676" cy="330088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/>
          <a:srcRect r="37374"/>
          <a:stretch/>
        </p:blipFill>
        <p:spPr>
          <a:xfrm>
            <a:off x="277762" y="2362773"/>
            <a:ext cx="2931919" cy="46816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7952" y="5245977"/>
            <a:ext cx="1533078" cy="162559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82991" y="535404"/>
            <a:ext cx="1805207" cy="17852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8976" y="4764110"/>
            <a:ext cx="1325941" cy="1902876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5" name="矩形 3">
            <a:extLst>
              <a:ext uri="{FF2B5EF4-FFF2-40B4-BE49-F238E27FC236}">
                <a16:creationId xmlns:a16="http://schemas.microsoft.com/office/drawing/2014/main" id="{C163E0AE-3A1A-4F61-A8B0-42438BC9BA10}"/>
              </a:ext>
            </a:extLst>
          </p:cNvPr>
          <p:cNvSpPr/>
          <p:nvPr/>
        </p:nvSpPr>
        <p:spPr>
          <a:xfrm>
            <a:off x="3423885" y="1747678"/>
            <a:ext cx="593028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11500" spc="-300" dirty="0">
                <a:ln w="25400"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字魂70号-灵悦黑体" panose="00000500000000000000" pitchFamily="2" charset="-122"/>
              </a:rPr>
              <a:t>TẠM BIỆT CÁC EM!</a:t>
            </a:r>
            <a:endParaRPr lang="en-US" altLang="zh-CN" sz="11500" spc="-300" dirty="0">
              <a:ln w="25400">
                <a:solidFill>
                  <a:schemeClr val="bg1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merican Sans" panose="02040603050506020204" pitchFamily="18" charset="0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774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01A7AD9-ED8B-498A-9C6B-D9E8B150E75C}"/>
              </a:ext>
            </a:extLst>
          </p:cNvPr>
          <p:cNvSpPr/>
          <p:nvPr/>
        </p:nvSpPr>
        <p:spPr>
          <a:xfrm>
            <a:off x="1998266" y="3690619"/>
            <a:ext cx="48958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1500" dirty="0" err="1">
                <a:ln w="0"/>
                <a:solidFill>
                  <a:srgbClr val="AB3C5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Mabella" panose="02040603050506020204" pitchFamily="18" charset="0"/>
              </a:rPr>
              <a:t>Khởi</a:t>
            </a:r>
            <a:r>
              <a:rPr lang="en-US" sz="11500" dirty="0">
                <a:ln w="0"/>
                <a:solidFill>
                  <a:srgbClr val="AB3C5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Mabella" panose="02040603050506020204" pitchFamily="18" charset="0"/>
              </a:rPr>
              <a:t> </a:t>
            </a:r>
            <a:r>
              <a:rPr lang="en-US" sz="11500" dirty="0" err="1">
                <a:ln w="0"/>
                <a:solidFill>
                  <a:srgbClr val="AB3C5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Mabella" panose="02040603050506020204" pitchFamily="18" charset="0"/>
              </a:rPr>
              <a:t>động</a:t>
            </a:r>
            <a:endParaRPr lang="en-US" sz="11500" b="0" cap="none" spc="0" dirty="0">
              <a:ln w="0"/>
              <a:solidFill>
                <a:srgbClr val="AB3C5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Mabella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626317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44728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565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508767" y="2181227"/>
            <a:ext cx="9100400" cy="4158988"/>
            <a:chOff x="885536" y="1424739"/>
            <a:chExt cx="10624293" cy="4978857"/>
          </a:xfrm>
        </p:grpSpPr>
        <p:sp>
          <p:nvSpPr>
            <p:cNvPr id="2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6778" y="0"/>
            <a:ext cx="12185222" cy="3255962"/>
            <a:chOff x="0" y="0"/>
            <a:chExt cx="12185222" cy="3255962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418" y="4794925"/>
            <a:ext cx="1468698" cy="183587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 flipV="1">
            <a:off x="9583364" y="5637540"/>
            <a:ext cx="1743043" cy="1207642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993004">
            <a:off x="2062602" y="1152740"/>
            <a:ext cx="1539090" cy="191905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2805034" y="2688293"/>
            <a:ext cx="68144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hãy nêu cách tính độ dài </a:t>
            </a:r>
          </a:p>
          <a:p>
            <a:pPr algn="ctr"/>
            <a:r>
              <a:rPr lang="vi-VN" sz="40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thu nhỏ trên bản đồ.</a:t>
            </a:r>
            <a:endParaRPr lang="en-US" sz="4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61031" y="4216886"/>
            <a:ext cx="83024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Muốn </a:t>
            </a:r>
            <a:r>
              <a:rPr lang="vi-VN" sz="2800" b="1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tính độ dài trên bản đồ</a:t>
            </a:r>
            <a:r>
              <a:rPr lang="vi-VN" sz="2800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, ta lấy </a:t>
            </a:r>
            <a:r>
              <a:rPr lang="vi-VN" sz="2800" b="1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độ dài</a:t>
            </a:r>
            <a:r>
              <a:rPr lang="vi-VN" sz="2800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 thật (sau khi đã đổi về cùng đơn vị đo với </a:t>
            </a:r>
            <a:r>
              <a:rPr lang="vi-VN" sz="2800" b="1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chiều dài thu nhỏ</a:t>
            </a:r>
            <a:r>
              <a:rPr lang="vi-VN" sz="2800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 cần tìm) chia cho mẫu số của tỉ lệ </a:t>
            </a:r>
            <a:r>
              <a:rPr lang="vi-VN" sz="2800" b="1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bản đồ</a:t>
            </a:r>
            <a:r>
              <a:rPr lang="vi-VN" sz="2800" i="1" dirty="0">
                <a:solidFill>
                  <a:srgbClr val="202124"/>
                </a:solidFill>
                <a:latin typeface="#9Slide03 Comfortaa Bold" panose="00000800000000000000" pitchFamily="2" charset="0"/>
              </a:rPr>
              <a:t>.</a:t>
            </a:r>
            <a:endParaRPr lang="en-US" sz="2800" i="1" dirty="0">
              <a:latin typeface="#9Slide03 Comfortaa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1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813160" y="908910"/>
            <a:ext cx="9100400" cy="5362346"/>
            <a:chOff x="885536" y="1424739"/>
            <a:chExt cx="10624293" cy="4978857"/>
          </a:xfrm>
        </p:grpSpPr>
        <p:sp>
          <p:nvSpPr>
            <p:cNvPr id="2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418" y="4794925"/>
            <a:ext cx="1468698" cy="183587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 flipV="1">
            <a:off x="9583364" y="5637540"/>
            <a:ext cx="1743043" cy="1207642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993004">
            <a:off x="1302095" y="277328"/>
            <a:ext cx="1539090" cy="191905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3017534" y="3535149"/>
            <a:ext cx="4658427" cy="2346716"/>
            <a:chOff x="2724252" y="3466255"/>
            <a:chExt cx="3573877" cy="183207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24252" y="3466255"/>
              <a:ext cx="664861" cy="765045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24252" y="4533281"/>
              <a:ext cx="664861" cy="765045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33268" y="3476171"/>
              <a:ext cx="664861" cy="765045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33268" y="4460358"/>
              <a:ext cx="664861" cy="765045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2972875" y="1227357"/>
            <a:ext cx="7256975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Quãng đường từ bản A đến bản B dài 12 km. </a:t>
            </a:r>
            <a:r>
              <a:rPr lang="vi-VN" sz="32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Trên bản đồ tỉ lệ 1 : 100 000, quãng đường đó </a:t>
            </a:r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dài bao </a:t>
            </a:r>
            <a:r>
              <a:rPr lang="vi-VN" sz="3200" b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nhiêu </a:t>
            </a:r>
            <a:endParaRPr lang="en-US" sz="3200" b="1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3200" b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xăng </a:t>
            </a:r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– ti – mét?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3884158" y="5127547"/>
            <a:ext cx="17230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12 cm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3883528" y="3690481"/>
            <a:ext cx="17230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12 m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7589493" y="5094299"/>
            <a:ext cx="17230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120 cm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7588863" y="3657233"/>
            <a:ext cx="17230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120 m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2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  <p:bldP spid="19" grpId="0"/>
      <p:bldP spid="2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7" y="9713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89" y="1044121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18152" y="2685143"/>
            <a:ext cx="5484774" cy="4049486"/>
            <a:chOff x="6618152" y="2685143"/>
            <a:chExt cx="5484774" cy="404948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18152" y="2685143"/>
              <a:ext cx="5484774" cy="4049486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452893" y="5442557"/>
              <a:ext cx="1601301" cy="422734"/>
            </a:xfrm>
            <a:prstGeom prst="rect">
              <a:avLst/>
            </a:prstGeom>
            <a:solidFill>
              <a:srgbClr val="94C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1A7AD9-ED8B-498A-9C6B-D9E8B150E75C}"/>
              </a:ext>
            </a:extLst>
          </p:cNvPr>
          <p:cNvSpPr/>
          <p:nvPr/>
        </p:nvSpPr>
        <p:spPr>
          <a:xfrm>
            <a:off x="1956215" y="3580509"/>
            <a:ext cx="48958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vi-VN" sz="11500" dirty="0">
                <a:ln w="0"/>
                <a:solidFill>
                  <a:srgbClr val="AB3C5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Mabella" panose="02040603050506020204" pitchFamily="18" charset="0"/>
              </a:rPr>
              <a:t>Khám phá</a:t>
            </a:r>
            <a:endParaRPr lang="en-US" sz="11500" dirty="0">
              <a:ln w="0"/>
              <a:solidFill>
                <a:srgbClr val="AB3C5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Mabel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60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836862"/>
            <a:ext cx="3810000" cy="381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250813" y="910962"/>
            <a:ext cx="72079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a) Đo đoạn thẳng trên mặt đất</a:t>
            </a:r>
            <a:endParaRPr lang="en-US" sz="4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THƯỚC DÂY CUỘN 5M HOLEX 462010 5 - Thước đo các loại Thương hiệu Holex |  SieuThiChoLon.com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11" y="1618848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ỉ Lẻ ] Thước Dây Thước Cuộn 1.5 mét Thước đo 3 Vòng Thước Đo Giảm Béo  Thước Đo Chiều Cao | Shopee Việt Na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3750">
            <a:off x="5696607" y="2068996"/>
            <a:ext cx="3112906" cy="3112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10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250813" y="910962"/>
            <a:ext cx="72079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a) Đo đoạn thẳng trên mặt đất</a:t>
            </a:r>
            <a:endParaRPr lang="en-US" sz="4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07530" y="3401703"/>
            <a:ext cx="10236544" cy="676205"/>
            <a:chOff x="475048" y="3931088"/>
            <a:chExt cx="10236544" cy="676205"/>
          </a:xfrm>
        </p:grpSpPr>
        <p:grpSp>
          <p:nvGrpSpPr>
            <p:cNvPr id="21" name="Group 20"/>
            <p:cNvGrpSpPr/>
            <p:nvPr/>
          </p:nvGrpSpPr>
          <p:grpSpPr>
            <a:xfrm>
              <a:off x="475048" y="3931088"/>
              <a:ext cx="10236544" cy="562294"/>
              <a:chOff x="2026269" y="3788612"/>
              <a:chExt cx="7091538" cy="307809"/>
            </a:xfrm>
          </p:grpSpPr>
          <p:sp>
            <p:nvSpPr>
              <p:cNvPr id="99" name="Rectangle 98"/>
              <p:cNvSpPr/>
              <p:nvPr/>
            </p:nvSpPr>
            <p:spPr>
              <a:xfrm>
                <a:off x="2507456" y="3800479"/>
                <a:ext cx="6610351" cy="285746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grpSp>
            <p:nvGrpSpPr>
              <p:cNvPr id="100" name="Group 99"/>
              <p:cNvGrpSpPr/>
              <p:nvPr/>
            </p:nvGrpSpPr>
            <p:grpSpPr>
              <a:xfrm>
                <a:off x="2026269" y="3788612"/>
                <a:ext cx="466726" cy="307809"/>
                <a:chOff x="1219200" y="2055291"/>
                <a:chExt cx="466726" cy="307809"/>
              </a:xfrm>
            </p:grpSpPr>
            <p:sp>
              <p:nvSpPr>
                <p:cNvPr id="101" name="Oval 100"/>
                <p:cNvSpPr/>
                <p:nvPr/>
              </p:nvSpPr>
              <p:spPr>
                <a:xfrm>
                  <a:off x="1219200" y="2055291"/>
                  <a:ext cx="466725" cy="307809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>
                <a:xfrm>
                  <a:off x="1457326" y="2074341"/>
                  <a:ext cx="228600" cy="268622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</p:grpSp>
        <p:sp>
          <p:nvSpPr>
            <p:cNvPr id="22" name="TextBox 21"/>
            <p:cNvSpPr txBox="1"/>
            <p:nvPr/>
          </p:nvSpPr>
          <p:spPr>
            <a:xfrm>
              <a:off x="1121305" y="4053238"/>
              <a:ext cx="3834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8771" y="4050056"/>
              <a:ext cx="702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10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07752" y="4040752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20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41676" y="4053913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30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815733" y="4067178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60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59834" y="4066419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40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87182" y="4069145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50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993578" y="4080739"/>
              <a:ext cx="7809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77870" y="4065443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90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457186" y="4084073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80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637767" y="4064051"/>
              <a:ext cx="5822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  <a:ea typeface="Cambria" panose="02040503050406030204" pitchFamily="18" charset="0"/>
                </a:rPr>
                <a:t>70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1181902" y="3964126"/>
              <a:ext cx="0" cy="3257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1303077" y="3962809"/>
              <a:ext cx="652921" cy="325725"/>
              <a:chOff x="2574035" y="3807661"/>
              <a:chExt cx="492267" cy="178307"/>
            </a:xfrm>
          </p:grpSpPr>
          <p:cxnSp>
            <p:nvCxnSpPr>
              <p:cNvPr id="94" name="Straight Connector 93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34"/>
            <p:cNvGrpSpPr/>
            <p:nvPr/>
          </p:nvGrpSpPr>
          <p:grpSpPr>
            <a:xfrm>
              <a:off x="2126912" y="3963726"/>
              <a:ext cx="652921" cy="325725"/>
              <a:chOff x="2574035" y="3807661"/>
              <a:chExt cx="492267" cy="178307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2950747" y="3964643"/>
              <a:ext cx="652921" cy="325725"/>
              <a:chOff x="2574035" y="3807661"/>
              <a:chExt cx="492267" cy="178307"/>
            </a:xfrm>
          </p:grpSpPr>
          <p:cxnSp>
            <p:nvCxnSpPr>
              <p:cNvPr id="84" name="Straight Connector 83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3774581" y="3965560"/>
              <a:ext cx="652921" cy="325725"/>
              <a:chOff x="2574035" y="3807661"/>
              <a:chExt cx="492267" cy="178307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598416" y="3966477"/>
              <a:ext cx="652921" cy="325725"/>
              <a:chOff x="2574035" y="3807661"/>
              <a:chExt cx="492267" cy="178307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5422251" y="3967394"/>
              <a:ext cx="652921" cy="325725"/>
              <a:chOff x="2574035" y="3807661"/>
              <a:chExt cx="492267" cy="178307"/>
            </a:xfrm>
          </p:grpSpPr>
          <p:cxnSp>
            <p:nvCxnSpPr>
              <p:cNvPr id="69" name="Straight Connector 68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/>
            <p:cNvGrpSpPr/>
            <p:nvPr/>
          </p:nvGrpSpPr>
          <p:grpSpPr>
            <a:xfrm>
              <a:off x="6246086" y="3968311"/>
              <a:ext cx="652921" cy="325725"/>
              <a:chOff x="2574035" y="3807661"/>
              <a:chExt cx="492267" cy="178307"/>
            </a:xfrm>
          </p:grpSpPr>
          <p:cxnSp>
            <p:nvCxnSpPr>
              <p:cNvPr id="64" name="Straight Connector 63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7069921" y="3969228"/>
              <a:ext cx="652921" cy="325725"/>
              <a:chOff x="2574035" y="3807661"/>
              <a:chExt cx="492267" cy="178307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/>
            <p:cNvGrpSpPr/>
            <p:nvPr/>
          </p:nvGrpSpPr>
          <p:grpSpPr>
            <a:xfrm>
              <a:off x="7893755" y="3970145"/>
              <a:ext cx="652921" cy="325725"/>
              <a:chOff x="2574035" y="3807661"/>
              <a:chExt cx="492267" cy="178307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8717590" y="3971062"/>
              <a:ext cx="652921" cy="325725"/>
              <a:chOff x="2574035" y="3807661"/>
              <a:chExt cx="492267" cy="178307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3066302" y="3807661"/>
                <a:ext cx="0" cy="17830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/>
            <p:cNvGrpSpPr/>
            <p:nvPr/>
          </p:nvGrpSpPr>
          <p:grpSpPr>
            <a:xfrm>
              <a:off x="9541425" y="3983612"/>
              <a:ext cx="498541" cy="151230"/>
              <a:chOff x="2574035" y="3814029"/>
              <a:chExt cx="375873" cy="82786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574035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702183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828244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949908" y="3814029"/>
                <a:ext cx="0" cy="827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3" name="Straight Connector 102"/>
          <p:cNvCxnSpPr>
            <a:stCxn id="16" idx="6"/>
          </p:cNvCxnSpPr>
          <p:nvPr/>
        </p:nvCxnSpPr>
        <p:spPr>
          <a:xfrm>
            <a:off x="1866347" y="3052052"/>
            <a:ext cx="8014101" cy="1314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/>
          <p:cNvGrpSpPr/>
          <p:nvPr/>
        </p:nvGrpSpPr>
        <p:grpSpPr>
          <a:xfrm rot="11393663">
            <a:off x="1573144" y="3234010"/>
            <a:ext cx="951071" cy="895695"/>
            <a:chOff x="2935671" y="4063612"/>
            <a:chExt cx="1014412" cy="971550"/>
          </a:xfrm>
          <a:solidFill>
            <a:srgbClr val="F1A0CD"/>
          </a:solidFill>
          <a:scene3d>
            <a:camera prst="orthographicFront"/>
            <a:lightRig rig="threePt" dir="t"/>
          </a:scene3d>
        </p:grpSpPr>
        <p:sp>
          <p:nvSpPr>
            <p:cNvPr id="105" name="Oval 104"/>
            <p:cNvSpPr/>
            <p:nvPr/>
          </p:nvSpPr>
          <p:spPr>
            <a:xfrm>
              <a:off x="2935671" y="4063612"/>
              <a:ext cx="1014412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6" name="Oval 105"/>
            <p:cNvSpPr/>
            <p:nvPr/>
          </p:nvSpPr>
          <p:spPr>
            <a:xfrm>
              <a:off x="3109293" y="4148973"/>
              <a:ext cx="737783" cy="7377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93504" y="4558677"/>
            <a:ext cx="118623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0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Cố định một đầu thước dây tại điểm A sao cho vạch 0 của thước trùng với điểm A.</a:t>
            </a:r>
            <a:endParaRPr lang="en-US" sz="4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245904" y="4711077"/>
            <a:ext cx="118623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0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Kéo thẳng thước dây cho đến điểm B.</a:t>
            </a:r>
            <a:endParaRPr lang="en-US" sz="4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416252" y="2024323"/>
            <a:ext cx="8847959" cy="1169618"/>
            <a:chOff x="951514" y="2637619"/>
            <a:chExt cx="8847959" cy="1169618"/>
          </a:xfrm>
        </p:grpSpPr>
        <p:sp>
          <p:nvSpPr>
            <p:cNvPr id="16" name="Oval 15"/>
            <p:cNvSpPr/>
            <p:nvPr/>
          </p:nvSpPr>
          <p:spPr>
            <a:xfrm>
              <a:off x="1095846" y="3523459"/>
              <a:ext cx="305763" cy="28377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9292700" y="3499782"/>
              <a:ext cx="349872" cy="28894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1514" y="2637619"/>
              <a:ext cx="6574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173959" y="2694769"/>
              <a:ext cx="6255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Cambria" panose="02040503050406030204" pitchFamily="18" charset="0"/>
                  <a:ea typeface="Cambria" panose="02040503050406030204" pitchFamily="18" charset="0"/>
                </a:rPr>
                <a:t>B</a:t>
              </a:r>
            </a:p>
          </p:txBody>
        </p:sp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230421" y="4575040"/>
            <a:ext cx="118623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0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Đọc số đo ở vạch trùng với điểm B. Số đo đó là độ dài đoạn thẳng AB.</a:t>
            </a:r>
            <a:endParaRPr lang="en-US" sz="4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4" name="Down Arrow 113"/>
          <p:cNvSpPr/>
          <p:nvPr/>
        </p:nvSpPr>
        <p:spPr>
          <a:xfrm rot="2882509">
            <a:off x="9822373" y="2840897"/>
            <a:ext cx="512635" cy="70609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5" name="文本框 14">
            <a:extLst>
              <a:ext uri="{FF2B5EF4-FFF2-40B4-BE49-F238E27FC236}">
                <a16:creationId xmlns:a16="http://schemas.microsoft.com/office/drawing/2014/main" id="{E5C02B1E-0413-4099-B82E-B923AC3DCCE8}"/>
              </a:ext>
            </a:extLst>
          </p:cNvPr>
          <p:cNvSpPr txBox="1"/>
          <p:nvPr/>
        </p:nvSpPr>
        <p:spPr>
          <a:xfrm>
            <a:off x="3950467" y="4512558"/>
            <a:ext cx="4378424" cy="897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altLang="zh-CN" sz="4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AB = 100 cm</a:t>
            </a:r>
            <a:endParaRPr lang="zh-CN" altLang="en-US" sz="4800" b="1" dirty="0">
              <a:solidFill>
                <a:srgbClr val="C00000"/>
              </a:solidFill>
              <a:latin typeface="Cambria" panose="02040503050406030204" pitchFamily="18" charset="0"/>
              <a:ea typeface="思源黑体 CN Regular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143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box(out)">
                                      <p:cBhvr>
                                        <p:cTn id="2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box(out)">
                                      <p:cBhvr>
                                        <p:cTn id="3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0.72526 0.01574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63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box(out)">
                                      <p:cBhvr>
                                        <p:cTn id="53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09" grpId="1"/>
      <p:bldP spid="110" grpId="0"/>
      <p:bldP spid="110" grpId="1"/>
      <p:bldP spid="113" grpId="0"/>
      <p:bldP spid="113" grpId="1"/>
      <p:bldP spid="114" grpId="0" animBg="1"/>
      <p:bldP spid="114" grpId="1" animBg="1"/>
      <p:bldP spid="1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D1E8EA2-5531-4F29-BE64-529067DDD55C}"/>
              </a:ext>
            </a:extLst>
          </p:cNvPr>
          <p:cNvSpPr/>
          <p:nvPr/>
        </p:nvSpPr>
        <p:spPr>
          <a:xfrm>
            <a:off x="1621109" y="950719"/>
            <a:ext cx="86142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b="1" i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b) Gióng thẳng hàng các cọc tiêu trên mặt đất</a:t>
            </a:r>
            <a:endParaRPr lang="en-US" sz="32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20" t="52723" r="2012" b="5528"/>
          <a:stretch/>
        </p:blipFill>
        <p:spPr>
          <a:xfrm>
            <a:off x="1520687" y="1741142"/>
            <a:ext cx="8946368" cy="4172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4" name="Straight Arrow Connector 13"/>
          <p:cNvCxnSpPr/>
          <p:nvPr/>
        </p:nvCxnSpPr>
        <p:spPr>
          <a:xfrm flipV="1">
            <a:off x="3679290" y="2982982"/>
            <a:ext cx="2314581" cy="3286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91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7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ọc tiêu là gì? Khám phá các công dụng của cọc tiêu trong đời s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26" y="2692035"/>
            <a:ext cx="5313538" cy="3320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983" y="757236"/>
            <a:ext cx="5954485" cy="3349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Oval 15"/>
          <p:cNvSpPr/>
          <p:nvPr/>
        </p:nvSpPr>
        <p:spPr>
          <a:xfrm>
            <a:off x="8907584" y="1126672"/>
            <a:ext cx="244581" cy="720553"/>
          </a:xfrm>
          <a:prstGeom prst="ellips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239599" y="1385208"/>
            <a:ext cx="244581" cy="720553"/>
          </a:xfrm>
          <a:prstGeom prst="ellips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0335283" y="1486948"/>
            <a:ext cx="244581" cy="720553"/>
          </a:xfrm>
          <a:prstGeom prst="ellips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oogle Shape;428;p44"/>
          <p:cNvSpPr txBox="1">
            <a:spLocks/>
          </p:cNvSpPr>
          <p:nvPr/>
        </p:nvSpPr>
        <p:spPr>
          <a:xfrm>
            <a:off x="-126170" y="634436"/>
            <a:ext cx="6715222" cy="21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9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Londrina Solid"/>
              <a:buNone/>
              <a:defRPr sz="5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sz="9600" dirty="0">
                <a:solidFill>
                  <a:srgbClr val="00EA6A"/>
                </a:solidFill>
                <a:latin typeface="UTM Staccato " panose="02040603050506020204" pitchFamily="18" charset="0"/>
              </a:rPr>
              <a:t>Ứng dụng</a:t>
            </a:r>
            <a:endParaRPr lang="en-US" sz="9600" dirty="0">
              <a:solidFill>
                <a:srgbClr val="00EA6A"/>
              </a:solidFill>
              <a:latin typeface="UTM Staccato 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Light"/>
        <a:ea typeface=""/>
        <a:cs typeface=""/>
        <a:font script="Jpan" typeface="游ゴシック Light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游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833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Microsoft Office PowerPoint</Application>
  <PresentationFormat>Widescreen</PresentationFormat>
  <Paragraphs>82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42" baseType="lpstr">
      <vt:lpstr>Calibri</vt:lpstr>
      <vt:lpstr>Londrina Solid</vt:lpstr>
      <vt:lpstr>UTM Cookies</vt:lpstr>
      <vt:lpstr>思源黑体 CN Light</vt:lpstr>
      <vt:lpstr>Calibri Light</vt:lpstr>
      <vt:lpstr>UTM American Sans</vt:lpstr>
      <vt:lpstr>Arial</vt:lpstr>
      <vt:lpstr>SVN-Newton</vt:lpstr>
      <vt:lpstr>#9Slide03 Comfortaa Bold</vt:lpstr>
      <vt:lpstr>#9Slide03 AmpleSoft Bold</vt:lpstr>
      <vt:lpstr>Times New Roman</vt:lpstr>
      <vt:lpstr>SVN-Apple</vt:lpstr>
      <vt:lpstr>等线</vt:lpstr>
      <vt:lpstr>UTM Staccato </vt:lpstr>
      <vt:lpstr>Bungee Inline</vt:lpstr>
      <vt:lpstr>UTM Mabella</vt:lpstr>
      <vt:lpstr>UTM Avo</vt:lpstr>
      <vt:lpstr>Cambria</vt:lpstr>
      <vt:lpstr>#9Slide07 HoneyCream</vt:lpstr>
      <vt:lpstr>2_Office 主题​​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 Non</dc:title>
  <dc:subject>Mang Non</dc:subject>
  <dc:creator/>
  <cp:keywords>MĂNG NON TEAM</cp:keywords>
  <cp:lastModifiedBy/>
  <cp:revision>1</cp:revision>
  <dcterms:created xsi:type="dcterms:W3CDTF">2022-03-02T06:40:24Z</dcterms:created>
  <dcterms:modified xsi:type="dcterms:W3CDTF">2023-07-24T17:27:19Z</dcterms:modified>
</cp:coreProperties>
</file>