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836" r:id="rId2"/>
    <p:sldId id="1053" r:id="rId3"/>
    <p:sldId id="1075" r:id="rId4"/>
    <p:sldId id="1076" r:id="rId5"/>
    <p:sldId id="1077" r:id="rId6"/>
    <p:sldId id="1078" r:id="rId7"/>
    <p:sldId id="961" r:id="rId8"/>
    <p:sldId id="1080" r:id="rId9"/>
    <p:sldId id="1095" r:id="rId10"/>
    <p:sldId id="1089" r:id="rId11"/>
    <p:sldId id="1083" r:id="rId12"/>
    <p:sldId id="1086" r:id="rId13"/>
    <p:sldId id="1081" r:id="rId14"/>
    <p:sldId id="1082" r:id="rId15"/>
    <p:sldId id="1091" r:id="rId16"/>
    <p:sldId id="1092" r:id="rId17"/>
    <p:sldId id="1088" r:id="rId18"/>
    <p:sldId id="963" r:id="rId19"/>
    <p:sldId id="1056" r:id="rId20"/>
    <p:sldId id="1090" r:id="rId2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3"/>
      <p:bold r:id="rId24"/>
    </p:embeddedFont>
    <p:embeddedFont>
      <p:font typeface=".VnTime" panose="020B7200000000000000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  <p:embeddedFont>
      <p:font typeface="Circle3D" panose="020B0604020202020204" charset="0"/>
      <p:regular r:id="rId38"/>
    </p:embeddedFont>
    <p:embeddedFont>
      <p:font typeface="MV Boli" panose="02000500030200090000" pitchFamily="2" charset="0"/>
      <p:regular r:id="rId39"/>
    </p:embeddedFont>
  </p:embeddedFontLst>
  <p:custDataLst>
    <p:tags r:id="rId40"/>
  </p:custDataLst>
  <p:defaultTextStyle>
    <a:defPPr>
      <a:defRPr lang="zh-CN"/>
    </a:defPPr>
    <a:lvl1pPr marL="0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0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2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2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63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04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45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85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26" algn="l" defTabSz="91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BF"/>
    <a:srgbClr val="034EA2"/>
    <a:srgbClr val="0087CD"/>
    <a:srgbClr val="C68F06"/>
    <a:srgbClr val="DB2C03"/>
    <a:srgbClr val="EBAC07"/>
    <a:srgbClr val="008487"/>
    <a:srgbClr val="163C46"/>
    <a:srgbClr val="008F92"/>
    <a:srgbClr val="004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30" autoAdjust="0"/>
    <p:restoredTop sz="95126" autoAdjust="0"/>
  </p:normalViewPr>
  <p:slideViewPr>
    <p:cSldViewPr>
      <p:cViewPr>
        <p:scale>
          <a:sx n="40" d="100"/>
          <a:sy n="40" d="100"/>
        </p:scale>
        <p:origin x="1830" y="9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3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A5992-9D73-4015-9385-ABE035416B29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5A699-AB68-4A20-99FB-6F69DC266D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0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2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22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63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04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45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85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26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27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fld id="{8EBE660E-5CC2-4A50-916A-880C808B748D}" type="slidenum">
              <a:rPr lang="zh-CN" altLang="en-US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313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fld id="{8EBE660E-5CC2-4A50-916A-880C808B748D}" type="slidenum">
              <a:rPr lang="zh-CN" altLang="en-US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07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078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fld id="{8EBE660E-5CC2-4A50-916A-880C808B748D}" type="slidenum">
              <a:rPr lang="zh-CN" altLang="en-US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48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fld id="{8EBE660E-5CC2-4A50-916A-880C808B748D}" type="slidenum">
              <a:rPr lang="zh-CN" altLang="en-US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140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818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551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5" name="文本框 12"/>
          <p:cNvSpPr txBox="1">
            <a:spLocks noChangeArrowheads="1"/>
          </p:cNvSpPr>
          <p:nvPr userDrawn="1"/>
        </p:nvSpPr>
        <p:spPr bwMode="auto">
          <a:xfrm>
            <a:off x="255630" y="370296"/>
            <a:ext cx="1796090" cy="250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23" tIns="32511" rIns="65023" bIns="32511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zh-CN" altLang="en-US" sz="1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</a:p>
        </p:txBody>
      </p:sp>
    </p:spTree>
    <p:extLst>
      <p:ext uri="{BB962C8B-B14F-4D97-AF65-F5344CB8AC3E}">
        <p14:creationId xmlns:p14="http://schemas.microsoft.com/office/powerpoint/2010/main" val="293213560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951659"/>
      </p:ext>
    </p:extLst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559CF-A270-4AE5-B74E-82345402E9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37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文本框 37"/>
          <p:cNvSpPr txBox="1"/>
          <p:nvPr userDrawn="1"/>
        </p:nvSpPr>
        <p:spPr>
          <a:xfrm>
            <a:off x="467544" y="239588"/>
            <a:ext cx="912897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工作回顾</a:t>
            </a:r>
          </a:p>
        </p:txBody>
      </p:sp>
      <p:sp>
        <p:nvSpPr>
          <p:cNvPr id="15" name="文本框 38"/>
          <p:cNvSpPr txBox="1"/>
          <p:nvPr userDrawn="1"/>
        </p:nvSpPr>
        <p:spPr>
          <a:xfrm>
            <a:off x="467544" y="432889"/>
            <a:ext cx="892058" cy="25895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en-US" altLang="zh-CN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Work review</a:t>
            </a: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213560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文本框 37"/>
          <p:cNvSpPr txBox="1"/>
          <p:nvPr userDrawn="1"/>
        </p:nvSpPr>
        <p:spPr>
          <a:xfrm>
            <a:off x="467544" y="239588"/>
            <a:ext cx="912897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自我评价</a:t>
            </a:r>
          </a:p>
        </p:txBody>
      </p:sp>
      <p:sp>
        <p:nvSpPr>
          <p:cNvPr id="15" name="文本框 38"/>
          <p:cNvSpPr txBox="1"/>
          <p:nvPr userDrawn="1"/>
        </p:nvSpPr>
        <p:spPr>
          <a:xfrm>
            <a:off x="467544" y="432889"/>
            <a:ext cx="1012283" cy="25895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en-US" altLang="zh-CN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Self-evaluation</a:t>
            </a: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213560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文本框 37"/>
          <p:cNvSpPr txBox="1"/>
          <p:nvPr userDrawn="1"/>
        </p:nvSpPr>
        <p:spPr>
          <a:xfrm>
            <a:off x="467544" y="239588"/>
            <a:ext cx="912897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工作体会</a:t>
            </a:r>
          </a:p>
        </p:txBody>
      </p:sp>
      <p:sp>
        <p:nvSpPr>
          <p:cNvPr id="15" name="文本框 38"/>
          <p:cNvSpPr txBox="1"/>
          <p:nvPr userDrawn="1"/>
        </p:nvSpPr>
        <p:spPr>
          <a:xfrm>
            <a:off x="467544" y="432889"/>
            <a:ext cx="1126097" cy="25895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en-US" altLang="zh-CN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Work experience</a:t>
            </a: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213560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文本框 37"/>
          <p:cNvSpPr txBox="1"/>
          <p:nvPr userDrawn="1"/>
        </p:nvSpPr>
        <p:spPr>
          <a:xfrm>
            <a:off x="467544" y="239588"/>
            <a:ext cx="1451506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工作规划和展望</a:t>
            </a:r>
          </a:p>
        </p:txBody>
      </p:sp>
      <p:sp>
        <p:nvSpPr>
          <p:cNvPr id="15" name="文本框 38"/>
          <p:cNvSpPr txBox="1"/>
          <p:nvPr userDrawn="1"/>
        </p:nvSpPr>
        <p:spPr>
          <a:xfrm>
            <a:off x="467544" y="432889"/>
            <a:ext cx="1584556" cy="25895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en-US" altLang="zh-CN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Job planning and Outlook</a:t>
            </a:r>
            <a:endParaRPr lang="zh-CN" altLang="en-US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213560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8500361" y="241918"/>
            <a:ext cx="365983" cy="2153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en-US" dirty="0"/>
          </a:p>
        </p:txBody>
      </p:sp>
      <p:sp>
        <p:nvSpPr>
          <p:cNvPr id="6" name="Isosceles Triangle 10"/>
          <p:cNvSpPr/>
          <p:nvPr userDrawn="1"/>
        </p:nvSpPr>
        <p:spPr>
          <a:xfrm rot="10610802">
            <a:off x="8504736" y="316259"/>
            <a:ext cx="366581" cy="19639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519485" y="204940"/>
            <a:ext cx="337081" cy="350586"/>
          </a:xfrm>
          <a:prstGeom prst="rect">
            <a:avLst/>
          </a:prstGeom>
        </p:spPr>
        <p:txBody>
          <a:bodyPr vert="horz" lIns="0" tIns="0" rIns="0" bIns="45709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000" smtClean="0"/>
              <a:pPr/>
              <a:t>‹#›</a:t>
            </a:fld>
            <a:endParaRPr lang="en-US" sz="1000" dirty="0"/>
          </a:p>
        </p:txBody>
      </p:sp>
      <p:grpSp>
        <p:nvGrpSpPr>
          <p:cNvPr id="2" name="Group 5"/>
          <p:cNvGrpSpPr/>
          <p:nvPr userDrawn="1"/>
        </p:nvGrpSpPr>
        <p:grpSpPr>
          <a:xfrm>
            <a:off x="347419" y="4731991"/>
            <a:ext cx="224082" cy="221156"/>
            <a:chOff x="4328868" y="5502988"/>
            <a:chExt cx="500307" cy="493774"/>
          </a:xfrm>
        </p:grpSpPr>
        <p:sp>
          <p:nvSpPr>
            <p:cNvPr id="9" name="Freeform 7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Group 9"/>
          <p:cNvGrpSpPr/>
          <p:nvPr userDrawn="1"/>
        </p:nvGrpSpPr>
        <p:grpSpPr>
          <a:xfrm flipH="1">
            <a:off x="933709" y="4731991"/>
            <a:ext cx="224082" cy="221156"/>
            <a:chOff x="4328868" y="5502988"/>
            <a:chExt cx="500307" cy="493774"/>
          </a:xfrm>
        </p:grpSpPr>
        <p:sp>
          <p:nvSpPr>
            <p:cNvPr id="12" name="Freeform 10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11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4" name="Straight Connector 3"/>
          <p:cNvCxnSpPr/>
          <p:nvPr userDrawn="1"/>
        </p:nvCxnSpPr>
        <p:spPr>
          <a:xfrm>
            <a:off x="552709" y="4845350"/>
            <a:ext cx="381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C:\Users\Administrator\Desktop\微立体创业计划\005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0344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微立体创业计划\00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35" y="219716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3"/>
          <p:cNvSpPr>
            <a:spLocks noChangeArrowheads="1"/>
          </p:cNvSpPr>
          <p:nvPr userDrawn="1"/>
        </p:nvSpPr>
        <p:spPr bwMode="auto">
          <a:xfrm>
            <a:off x="1187624" y="612722"/>
            <a:ext cx="2587892" cy="23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en-US" altLang="zh-CN" sz="1050" b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Click here to add the title text content</a:t>
            </a:r>
            <a:endParaRPr lang="zh-CN" altLang="en-US" sz="1050" b="0" dirty="0">
              <a:solidFill>
                <a:schemeClr val="tx1">
                  <a:lumMod val="85000"/>
                  <a:lumOff val="15000"/>
                </a:schemeClr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8" name="标题 1"/>
          <p:cNvSpPr>
            <a:spLocks noGrp="1"/>
          </p:cNvSpPr>
          <p:nvPr>
            <p:ph type="title"/>
          </p:nvPr>
        </p:nvSpPr>
        <p:spPr>
          <a:xfrm>
            <a:off x="1184649" y="250504"/>
            <a:ext cx="3216269" cy="37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68582" tIns="34292" rIns="68582" bIns="34292">
            <a:spAutoFit/>
          </a:bodyPr>
          <a:lstStyle>
            <a:lvl1pPr>
              <a:defRPr lang="zh-CN" altLang="en-US" sz="2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cs typeface="+mn-cs"/>
              </a:defRPr>
            </a:lvl1pPr>
          </a:lstStyle>
          <a:p>
            <a:pPr lvl="0" algn="l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09210182"/>
      </p:ext>
    </p:extLst>
  </p:cSld>
  <p:clrMapOvr>
    <a:masterClrMapping/>
  </p:clrMapOvr>
  <p:transition spd="slow">
    <p:circl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</p:bldLst>
      </p:timing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F61BD0C8-D35A-439E-96FB-C8D4A6430554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70F15A6-E82C-4E1E-834E-C415C51F7DF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99985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F61BD0C8-D35A-439E-96FB-C8D4A6430554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70F15A6-E82C-4E1E-834E-C415C51F7DF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682751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F61BD0C8-D35A-439E-96FB-C8D4A6430554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70F15A6-E82C-4E1E-834E-C415C51F7DF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546143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07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0" r:id="rId2"/>
    <p:sldLayoutId id="2147483671" r:id="rId3"/>
    <p:sldLayoutId id="2147483672" r:id="rId4"/>
    <p:sldLayoutId id="2147483673" r:id="rId5"/>
    <p:sldLayoutId id="2147483663" r:id="rId6"/>
    <p:sldLayoutId id="2147483665" r:id="rId7"/>
    <p:sldLayoutId id="2147483678" r:id="rId8"/>
    <p:sldLayoutId id="2147483677" r:id="rId9"/>
    <p:sldLayoutId id="2147483668" r:id="rId10"/>
    <p:sldLayoutId id="2147483674" r:id="rId11"/>
    <p:sldLayoutId id="2147483675" r:id="rId12"/>
  </p:sldLayoutIdLst>
  <p:transition spd="slow">
    <p:circle/>
  </p:transition>
  <p:txStyles>
    <p:titleStyle>
      <a:lvl1pPr algn="ctr" defTabSz="91428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5" indent="-342855" algn="l" defTabSz="91428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4" indent="-285713" algn="l" defTabSz="91428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2" indent="-228570" algn="l" defTabSz="9142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93" indent="-228570" algn="l" defTabSz="91428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33" indent="-228570" algn="l" defTabSz="91428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75" indent="-228570" algn="l" defTabSz="9142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15" indent="-228570" algn="l" defTabSz="9142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56" indent="-228570" algn="l" defTabSz="9142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97" indent="-228570" algn="l" defTabSz="9142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0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2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22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63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04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45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85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26" algn="l" defTabSz="91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4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microsoft.com/office/2007/relationships/hdphoto" Target="../media/hdphoto13.wdp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0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9460E25-2897-4380-90A5-2D68FB4E9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9927">
            <a:off x="5936191" y="2833068"/>
            <a:ext cx="4175984" cy="2852518"/>
          </a:xfrm>
          <a:prstGeom prst="rect">
            <a:avLst/>
          </a:prstGeom>
        </p:spPr>
      </p:pic>
      <p:sp>
        <p:nvSpPr>
          <p:cNvPr id="21" name="矩形 259"/>
          <p:cNvSpPr>
            <a:spLocks noChangeArrowheads="1"/>
          </p:cNvSpPr>
          <p:nvPr/>
        </p:nvSpPr>
        <p:spPr bwMode="auto">
          <a:xfrm>
            <a:off x="304800" y="2009618"/>
            <a:ext cx="6624736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TỈ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</a:t>
            </a:r>
            <a:r>
              <a:rPr lang="en-US" altLang="zh-CN" sz="9600" b="1" dirty="0">
                <a:solidFill>
                  <a:srgbClr val="00B05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LỆ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</a:t>
            </a:r>
            <a:r>
              <a:rPr lang="en-US" altLang="zh-CN" sz="9600" b="1" dirty="0">
                <a:solidFill>
                  <a:srgbClr val="00B0F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BẢN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ĐỒ</a:t>
            </a:r>
          </a:p>
        </p:txBody>
      </p:sp>
      <p:sp>
        <p:nvSpPr>
          <p:cNvPr id="22" name="矩形 259"/>
          <p:cNvSpPr>
            <a:spLocks noChangeArrowheads="1"/>
          </p:cNvSpPr>
          <p:nvPr/>
        </p:nvSpPr>
        <p:spPr bwMode="auto">
          <a:xfrm>
            <a:off x="447278" y="267494"/>
            <a:ext cx="51328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chemeClr val="accent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MV Boli" panose="02000500030200090000" pitchFamily="2" charset="0"/>
                <a:ea typeface="思源黑体旧字形 ExtraLight" panose="020B0200000000000000" pitchFamily="34" charset="-128"/>
                <a:cs typeface="MV Boli" panose="02000500030200090000" pitchFamily="2" charset="0"/>
                <a:sym typeface="思源黑体旧字形 ExtraLight" panose="020B0200000000000000" pitchFamily="34" charset="-128"/>
              </a:rPr>
              <a:t>Toán</a:t>
            </a:r>
          </a:p>
        </p:txBody>
      </p:sp>
      <p:pic>
        <p:nvPicPr>
          <p:cNvPr id="2" name="悠扬婉转充满希望的钢琴节奏背景乐_1分38秒">
            <a:hlinkClick r:id="" action="ppaction://media"/>
            <a:extLst>
              <a:ext uri="{FF2B5EF4-FFF2-40B4-BE49-F238E27FC236}">
                <a16:creationId xmlns:a16="http://schemas.microsoft.com/office/drawing/2014/main" id="{E54F2360-4094-4129-A659-21C3DBB75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 out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6748214"/>
            <a:ext cx="609600" cy="609600"/>
          </a:xfrm>
          <a:prstGeom prst="rect">
            <a:avLst/>
          </a:prstGeom>
        </p:spPr>
      </p:pic>
      <p:sp>
        <p:nvSpPr>
          <p:cNvPr id="8" name="矩形 259"/>
          <p:cNvSpPr>
            <a:spLocks noChangeArrowheads="1"/>
          </p:cNvSpPr>
          <p:nvPr/>
        </p:nvSpPr>
        <p:spPr bwMode="auto">
          <a:xfrm>
            <a:off x="533833" y="267494"/>
            <a:ext cx="51328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MV Boli" panose="02000500030200090000" pitchFamily="2" charset="0"/>
                <a:ea typeface="思源黑体旧字形 ExtraLight" panose="020B0200000000000000" pitchFamily="34" charset="-128"/>
                <a:cs typeface="MV Boli" panose="02000500030200090000" pitchFamily="2" charset="0"/>
                <a:sym typeface="思源黑体旧字形 ExtraLight" panose="020B0200000000000000" pitchFamily="34" charset="-128"/>
              </a:rPr>
              <a:t>Toán</a:t>
            </a:r>
          </a:p>
        </p:txBody>
      </p:sp>
      <p:pic>
        <p:nvPicPr>
          <p:cNvPr id="1026" name="Picture 2" descr="Google Bản Đồ Tìm Kiếm Google Bản Đồ Nhà Sản Xuất Máy Tính Biểu Tượng - bản  đồ png tải về - Miễn phí trong suốt Dòng png Tải về.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78" y="-64367"/>
            <a:ext cx="6351250" cy="366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9633">
            <a:off x="-842106" y="-183267"/>
            <a:ext cx="2115264" cy="1444888"/>
          </a:xfrm>
          <a:prstGeom prst="rect">
            <a:avLst/>
          </a:prstGeom>
        </p:spPr>
      </p:pic>
      <p:pic>
        <p:nvPicPr>
          <p:cNvPr id="1028" name="Picture 4" descr="Động Vật, Dễ Thương, Con Gấu, Tải hình PNG 414 - Free.Vector6.co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03" y="2696222"/>
            <a:ext cx="3011663" cy="26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0102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8664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9164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9814"/>
                            </p:stCondLst>
                            <p:childTnLst>
                              <p:par>
                                <p:cTn id="3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314"/>
                            </p:stCondLst>
                            <p:childTnLst>
                              <p:par>
                                <p:cTn id="4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/>
      <p:bldP spid="22" grpId="0"/>
      <p:bldP spid="22" grpId="1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24544" y="843558"/>
            <a:ext cx="6858000" cy="1790700"/>
          </a:xfrm>
        </p:spPr>
        <p:txBody>
          <a:bodyPr>
            <a:noAutofit/>
          </a:bodyPr>
          <a:lstStyle/>
          <a:p>
            <a:r>
              <a:rPr lang="en-US" sz="10000" dirty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Khám phá</a:t>
            </a:r>
          </a:p>
        </p:txBody>
      </p:sp>
      <p:pic>
        <p:nvPicPr>
          <p:cNvPr id="17410" name="Picture 2" descr="LINE Official Stickers - Chibi Chibi Maruko-chan: Pop-Up Size Fun Example  with GIF Animati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7494"/>
            <a:ext cx="3649320" cy="39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579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2130" t="15400" r="27158" b="12502"/>
          <a:stretch/>
        </p:blipFill>
        <p:spPr>
          <a:xfrm>
            <a:off x="0" y="0"/>
            <a:ext cx="3895078" cy="5143500"/>
          </a:xfrm>
          <a:prstGeom prst="rect">
            <a:avLst/>
          </a:prstGeom>
        </p:spPr>
      </p:pic>
      <p:pic>
        <p:nvPicPr>
          <p:cNvPr id="5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58539" y="5477353"/>
            <a:ext cx="6067003" cy="4144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5118" y="1189164"/>
            <a:ext cx="5004048" cy="2677656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lệ bản đồ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: 10 000 000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biết hình nước Việt Nam được vẽ thu nhỏ lại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10 000 000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lần. Chẳng hạn: Độ dài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1cm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trên bản đồ ứng với độ dài thật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/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10 000 000 cm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hay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100km.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70431" y="2743436"/>
            <a:ext cx="3009148" cy="1716921"/>
            <a:chOff x="8694820" y="7584370"/>
            <a:chExt cx="3009148" cy="1716921"/>
          </a:xfrm>
        </p:grpSpPr>
        <p:sp>
          <p:nvSpPr>
            <p:cNvPr id="17" name="Rounded Rectangular Callout 16"/>
            <p:cNvSpPr/>
            <p:nvPr/>
          </p:nvSpPr>
          <p:spPr>
            <a:xfrm>
              <a:off x="8757476" y="7584370"/>
              <a:ext cx="2880320" cy="1716921"/>
            </a:xfrm>
            <a:prstGeom prst="wedgeRoundRectCallou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/>
            <a:srcRect l="42130" t="78129" r="47030" b="12502"/>
            <a:stretch/>
          </p:blipFill>
          <p:spPr>
            <a:xfrm>
              <a:off x="8694820" y="7584370"/>
              <a:ext cx="3009148" cy="17169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50386143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2130" t="15400" r="27158" b="12502"/>
          <a:stretch/>
        </p:blipFill>
        <p:spPr>
          <a:xfrm>
            <a:off x="0" y="0"/>
            <a:ext cx="3895078" cy="5143500"/>
          </a:xfrm>
          <a:prstGeom prst="rect">
            <a:avLst/>
          </a:prstGeom>
        </p:spPr>
      </p:pic>
      <p:pic>
        <p:nvPicPr>
          <p:cNvPr id="5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58539" y="5477353"/>
            <a:ext cx="6067003" cy="4144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1326" y="78579"/>
            <a:ext cx="5004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- Tỉ lệ bản đồ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: 10 000 000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70431" y="2743436"/>
            <a:ext cx="3009148" cy="1716921"/>
            <a:chOff x="8694820" y="7584370"/>
            <a:chExt cx="3009148" cy="1716921"/>
          </a:xfrm>
        </p:grpSpPr>
        <p:sp>
          <p:nvSpPr>
            <p:cNvPr id="17" name="Rounded Rectangular Callout 16"/>
            <p:cNvSpPr/>
            <p:nvPr/>
          </p:nvSpPr>
          <p:spPr>
            <a:xfrm>
              <a:off x="8757476" y="7584370"/>
              <a:ext cx="2880320" cy="1716921"/>
            </a:xfrm>
            <a:prstGeom prst="wedgeRoundRectCallou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42130" t="78129" r="47030" b="12502"/>
            <a:stretch/>
          </p:blipFill>
          <p:spPr>
            <a:xfrm>
              <a:off x="8694820" y="7584370"/>
              <a:ext cx="3009148" cy="17169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" name="TextBox 7"/>
          <p:cNvSpPr txBox="1"/>
          <p:nvPr/>
        </p:nvSpPr>
        <p:spPr>
          <a:xfrm>
            <a:off x="3895078" y="600416"/>
            <a:ext cx="5004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Có thể viết dưới dạng phân số có tử số là 1.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81975" y="1478357"/>
                <a:ext cx="19075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10 000 000 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975" y="1478357"/>
                <a:ext cx="1907573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746812" y="2316627"/>
            <a:ext cx="5397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 số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cho biết độ dài thu nhỏ trên bản đồ là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đơn vị đo độ dài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(cm,dm,m,...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60732" y="3365162"/>
            <a:ext cx="5368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 số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cho biết độ dài thật tương ứng là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10 000 000 đơn vị đo độ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(10 000 000 cm, 10 000 000dm, 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10 000 000m,...)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6516216" y="600416"/>
            <a:ext cx="0" cy="81975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6145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ài 3: Tỉ lệ bản đồ - Địa lý 6 - Học chă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2976"/>
            <a:ext cx="4752528" cy="3997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779911" y="4365727"/>
            <a:ext cx="1373337" cy="56407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00192" y="2211710"/>
                <a:ext cx="2066271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15 000  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211710"/>
                <a:ext cx="2066271" cy="12720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862850" y="21342"/>
            <a:ext cx="1593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UVF Funkydori" panose="02000503000000020003" pitchFamily="2" charset="0"/>
              </a:rPr>
              <a:t>Ví dụ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effectLst/>
              <a:latin typeface="UVF Funkydori" panose="0200050300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9D25B-CFEE-4DA7-90AE-B6622A31FBD4}"/>
              </a:ext>
            </a:extLst>
          </p:cNvPr>
          <p:cNvSpPr txBox="1"/>
          <p:nvPr/>
        </p:nvSpPr>
        <p:spPr>
          <a:xfrm>
            <a:off x="5148064" y="218904"/>
            <a:ext cx="3923928" cy="1384995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lệ bản đồ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: 15 000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vẽ thu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15 000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lần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6783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/>
      <p:bldP spid="9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58539" y="5477353"/>
            <a:ext cx="6067003" cy="4144230"/>
          </a:xfrm>
          <a:prstGeom prst="rect">
            <a:avLst/>
          </a:prstGeom>
        </p:spPr>
      </p:pic>
      <p:pic>
        <p:nvPicPr>
          <p:cNvPr id="2050" name="Picture 2" descr="Bản đồ Việt Nam &amp; 63 tỉnh thành khổ lớn 20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4"/>
            <a:ext cx="3851920" cy="513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Bản đồ các nước Đông Nam Á khổ lớn mới nhất năm 202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277"/>
            <a:ext cx="5292079" cy="471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304555" y="4709101"/>
            <a:ext cx="1242810" cy="298326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876554" y="4495775"/>
            <a:ext cx="1242810" cy="298326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769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7"/>
          <p:cNvGrpSpPr>
            <a:grpSpLocks/>
          </p:cNvGrpSpPr>
          <p:nvPr/>
        </p:nvGrpSpPr>
        <p:grpSpPr bwMode="auto">
          <a:xfrm>
            <a:off x="-108520" y="0"/>
            <a:ext cx="9252520" cy="5143500"/>
            <a:chOff x="0" y="240"/>
            <a:chExt cx="5760" cy="4080"/>
          </a:xfrm>
        </p:grpSpPr>
        <p:pic>
          <p:nvPicPr>
            <p:cNvPr id="12292" name="Picture 4" descr="worldma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40"/>
              <a:ext cx="5760" cy="40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3984" y="4046"/>
              <a:ext cx="1776" cy="25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78019" tIns="39010" rIns="78019" bIns="39010">
              <a:spAutoFit/>
            </a:bodyPr>
            <a:lstStyle>
              <a:lvl1pPr defTabSz="10398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0398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0398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0398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0398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39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39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39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39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575" b="1" dirty="0">
                  <a:solidFill>
                    <a:schemeClr val="accent1">
                      <a:lumMod val="75000"/>
                    </a:schemeClr>
                  </a:solidFill>
                  <a:latin typeface=".VnTime" panose="020B7200000000000000" pitchFamily="34" charset="0"/>
                </a:rPr>
                <a:t>TØ </a:t>
              </a:r>
              <a:r>
                <a:rPr lang="en-US" altLang="en-US" sz="1575" b="1" dirty="0" err="1">
                  <a:solidFill>
                    <a:schemeClr val="accent1">
                      <a:lumMod val="75000"/>
                    </a:schemeClr>
                  </a:solidFill>
                  <a:latin typeface=".VnTime" panose="020B7200000000000000" pitchFamily="34" charset="0"/>
                </a:rPr>
                <a:t>lÖ</a:t>
              </a:r>
              <a:r>
                <a:rPr lang="en-US" altLang="en-US" sz="1575" b="1" dirty="0">
                  <a:solidFill>
                    <a:schemeClr val="accent1">
                      <a:lumMod val="75000"/>
                    </a:schemeClr>
                  </a:solidFill>
                  <a:latin typeface=".VnTime" panose="020B7200000000000000" pitchFamily="34" charset="0"/>
                </a:rPr>
                <a:t> 1 : 20 000 000</a:t>
              </a:r>
            </a:p>
          </p:txBody>
        </p:sp>
      </p:grp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73944" y="0"/>
            <a:ext cx="69270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Thế Giới</a:t>
            </a:r>
          </a:p>
        </p:txBody>
      </p:sp>
    </p:spTree>
    <p:extLst>
      <p:ext uri="{BB962C8B-B14F-4D97-AF65-F5344CB8AC3E}">
        <p14:creationId xmlns:p14="http://schemas.microsoft.com/office/powerpoint/2010/main" val="379838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ản đồ hành chính huyện Sông Lô - Bản đồ hành chính - Cổng thông tin điện  tử tỉnh Vĩnh Phú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11782"/>
            <a:ext cx="5814679" cy="5155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2682495" y="4659982"/>
            <a:ext cx="1499128" cy="323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latin typeface="Arial" panose="020B0604020202020204" pitchFamily="34" charset="0"/>
              </a:rPr>
              <a:t>Tỉ lệ: 1: 55 000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211960" y="1981083"/>
            <a:ext cx="6858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 Sông Lô</a:t>
            </a:r>
          </a:p>
        </p:txBody>
      </p:sp>
    </p:spTree>
    <p:extLst>
      <p:ext uri="{BB962C8B-B14F-4D97-AF65-F5344CB8AC3E}">
        <p14:creationId xmlns:p14="http://schemas.microsoft.com/office/powerpoint/2010/main" val="420514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Pick.Click.Speak | Baambooz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73284"/>
            <a:ext cx="5521424" cy="387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9849" y="195486"/>
            <a:ext cx="676371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931188328"/>
      </p:ext>
    </p:extLst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278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u="sng" cap="none" spc="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1:</a:t>
            </a:r>
          </a:p>
          <a:p>
            <a:pPr algn="ctr"/>
            <a:r>
              <a:rPr lang="en-US" sz="3200" b="1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 bản đồ tỉ lệ 1:1000, mỗi độ dài 1mm, 1cm, 1dm ứng với độ dài thật nào cho dưới đây?</a:t>
            </a:r>
            <a:endParaRPr lang="en-US" sz="3200" b="1" cap="none" spc="0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4773" y="4037796"/>
            <a:ext cx="2648704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dm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5488" y="3150171"/>
            <a:ext cx="3296776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1000 cm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15488" y="3960520"/>
            <a:ext cx="3296776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1000 mm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15488" y="2211710"/>
            <a:ext cx="3296776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1000 </a:t>
            </a:r>
            <a:r>
              <a:rPr lang="en-US" sz="4000" b="1" dirty="0" err="1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8024" y="3137237"/>
            <a:ext cx="2648704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cm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5576" y="2211710"/>
            <a:ext cx="2648704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mm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" name="Straight Arrow Connector 3"/>
          <p:cNvCxnSpPr>
            <a:stCxn id="12" idx="3"/>
            <a:endCxn id="9" idx="1"/>
          </p:cNvCxnSpPr>
          <p:nvPr/>
        </p:nvCxnSpPr>
        <p:spPr>
          <a:xfrm>
            <a:off x="3404280" y="2565653"/>
            <a:ext cx="1911208" cy="17488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393878" y="3478745"/>
            <a:ext cx="1892991" cy="591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383477" y="2680740"/>
            <a:ext cx="1903392" cy="18010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51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983127"/>
              </p:ext>
            </p:extLst>
          </p:nvPr>
        </p:nvGraphicFramePr>
        <p:xfrm>
          <a:off x="-10905" y="1059582"/>
          <a:ext cx="9144000" cy="352081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20353">
                  <a:extLst>
                    <a:ext uri="{9D8B030D-6E8A-4147-A177-3AD203B41FA5}">
                      <a16:colId xmlns:a16="http://schemas.microsoft.com/office/drawing/2014/main" val="322681592"/>
                    </a:ext>
                  </a:extLst>
                </a:gridCol>
                <a:gridCol w="1559559">
                  <a:extLst>
                    <a:ext uri="{9D8B030D-6E8A-4147-A177-3AD203B41FA5}">
                      <a16:colId xmlns:a16="http://schemas.microsoft.com/office/drawing/2014/main" val="137426862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321920556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577003822"/>
                    </a:ext>
                  </a:extLst>
                </a:gridCol>
                <a:gridCol w="1691680">
                  <a:extLst>
                    <a:ext uri="{9D8B030D-6E8A-4147-A177-3AD203B41FA5}">
                      <a16:colId xmlns:a16="http://schemas.microsoft.com/office/drawing/2014/main" val="1755094987"/>
                    </a:ext>
                  </a:extLst>
                </a:gridCol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Tỉ</a:t>
                      </a:r>
                      <a:r>
                        <a:rPr lang="en-US" sz="32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aseline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lệ </a:t>
                      </a:r>
                    </a:p>
                    <a:p>
                      <a:pPr algn="ctr"/>
                      <a:r>
                        <a:rPr lang="en-US" sz="3200" baseline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bản </a:t>
                      </a:r>
                      <a:r>
                        <a:rPr lang="en-US" sz="32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đồ</a:t>
                      </a:r>
                      <a:endParaRPr lang="en-US" sz="32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: 1000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: 300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: 10</a:t>
                      </a:r>
                      <a:r>
                        <a:rPr lang="en-US" sz="28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0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1:</a:t>
                      </a:r>
                      <a:r>
                        <a:rPr lang="en-US" sz="28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868328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</a:t>
                      </a:r>
                      <a:r>
                        <a:rPr lang="en-US" sz="36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dài </a:t>
                      </a:r>
                    </a:p>
                    <a:p>
                      <a:pPr algn="ctr"/>
                      <a:r>
                        <a:rPr lang="en-US" sz="36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thu nhỏ</a:t>
                      </a:r>
                      <a:endParaRPr lang="en-US" sz="36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cm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dm 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mm 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1m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540241"/>
                  </a:ext>
                </a:extLst>
              </a:tr>
              <a:tr h="126529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</a:t>
                      </a:r>
                      <a:r>
                        <a:rPr lang="en-US" sz="3600" baseline="0" dirty="0">
                          <a:solidFill>
                            <a:srgbClr val="7030A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dài thật</a:t>
                      </a:r>
                      <a:endParaRPr lang="en-US" sz="36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_</a:t>
                      </a:r>
                      <a:r>
                        <a:rPr lang="en-US" sz="2800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_ _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cm</a:t>
                      </a:r>
                      <a:endParaRPr lang="en-US" sz="2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_ _ _ </a:t>
                      </a:r>
                    </a:p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_ _ _ </a:t>
                      </a:r>
                    </a:p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_ _ _ _ _ 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056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0785" y="0"/>
            <a:ext cx="85017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Bài 2: Điền số thích hợp vào ô trống</a:t>
            </a:r>
          </a:p>
        </p:txBody>
      </p:sp>
      <p:sp>
        <p:nvSpPr>
          <p:cNvPr id="4" name="Rectangle 3"/>
          <p:cNvSpPr/>
          <p:nvPr/>
        </p:nvSpPr>
        <p:spPr>
          <a:xfrm>
            <a:off x="2339752" y="3219822"/>
            <a:ext cx="1120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1000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8609" y="3230860"/>
            <a:ext cx="8867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r>
              <a:rPr lang="en-US" sz="3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01684" y="3219821"/>
            <a:ext cx="14590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10 0</a:t>
            </a:r>
            <a:r>
              <a:rPr lang="en-US" sz="3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23946" y="3247555"/>
            <a:ext cx="8867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37528809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9460E25-2897-4380-90A5-2D68FB4E9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186" y="1205808"/>
            <a:ext cx="5762010" cy="3935896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79460E25-2897-4380-90A5-2D68FB4E9E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35" y="527122"/>
            <a:ext cx="1370423" cy="936104"/>
          </a:xfrm>
          <a:prstGeom prst="rect">
            <a:avLst/>
          </a:prstGeom>
        </p:spPr>
      </p:pic>
      <p:pic>
        <p:nvPicPr>
          <p:cNvPr id="8" name="图片 3">
            <a:extLst>
              <a:ext uri="{FF2B5EF4-FFF2-40B4-BE49-F238E27FC236}">
                <a16:creationId xmlns:a16="http://schemas.microsoft.com/office/drawing/2014/main" id="{79460E25-2897-4380-90A5-2D68FB4E9E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113" y="2139702"/>
            <a:ext cx="1370423" cy="9361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64358" y="667199"/>
            <a:ext cx="37796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 ý nghĩa của tỉ lệ bản đồ.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64358" y="2340130"/>
            <a:ext cx="36766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 vào tỉ lệ bản đồ để tính độ dài thực tế và vận dụng để làm các bài tập liên quan.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1223" y="404800"/>
            <a:ext cx="3531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26709253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nimated emoticon Chibi Maruko Chan | Free animated gifs, Cute gif, Chibi  maruko-ch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7614"/>
            <a:ext cx="4805002" cy="39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4082" y="699542"/>
            <a:ext cx="515397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49919327"/>
      </p:ext>
    </p:extLst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ruko - cô bé &quot;ngố tàu&quot; chúng ta từng si mê lên sóng ứng dụng POP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0"/>
            <a:ext cx="5940152" cy="5137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588224" y="339502"/>
            <a:ext cx="1878171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F Funkydori" panose="02000503000000020003" pitchFamily="2" charset="0"/>
              </a:rPr>
              <a:t>Hè 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F Funkydori" panose="02000503000000020003" pitchFamily="2" charset="0"/>
              </a:rPr>
              <a:t>đến 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F Funkydori" panose="02000503000000020003" pitchFamily="2" charset="0"/>
              </a:rPr>
              <a:t>rồi 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F Funkydori" panose="02000503000000020003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1527500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315" y="2139702"/>
            <a:ext cx="3744416" cy="17907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Trước khi đi du lịch, mình phải hoàn thành bài tập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bạn giúp mình nhé!</a:t>
            </a:r>
          </a:p>
        </p:txBody>
      </p:sp>
      <p:pic>
        <p:nvPicPr>
          <p:cNvPr id="5122" name="Picture 2" descr="MARUKO blend | Dễ thương, Ngôi sao, Hoạt hìn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99" y="0"/>
            <a:ext cx="5291301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78586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65356"/>
            <a:ext cx="6912768" cy="22209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AB = 9 000 000 cm</a:t>
            </a:r>
            <a:b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CD = 1 cm</a:t>
            </a:r>
            <a:b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Viết tỉ số của 2 đoạn thẳng.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143000" y="4522589"/>
            <a:ext cx="6858000" cy="124182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>
            <a:lvl1pPr marL="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282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323528" y="2886193"/>
            <a:ext cx="8676456" cy="864096"/>
          </a:xfrm>
          <a:custGeom>
            <a:avLst/>
            <a:gdLst>
              <a:gd name="connsiteX0" fmla="*/ 0 w 8676456"/>
              <a:gd name="connsiteY0" fmla="*/ 144019 h 864096"/>
              <a:gd name="connsiteX1" fmla="*/ 144019 w 8676456"/>
              <a:gd name="connsiteY1" fmla="*/ 0 h 864096"/>
              <a:gd name="connsiteX2" fmla="*/ 743192 w 8676456"/>
              <a:gd name="connsiteY2" fmla="*/ 0 h 864096"/>
              <a:gd name="connsiteX3" fmla="*/ 1426249 w 8676456"/>
              <a:gd name="connsiteY3" fmla="*/ 0 h 864096"/>
              <a:gd name="connsiteX4" fmla="*/ 2109306 w 8676456"/>
              <a:gd name="connsiteY4" fmla="*/ 0 h 864096"/>
              <a:gd name="connsiteX5" fmla="*/ 2792362 w 8676456"/>
              <a:gd name="connsiteY5" fmla="*/ 0 h 864096"/>
              <a:gd name="connsiteX6" fmla="*/ 3475419 w 8676456"/>
              <a:gd name="connsiteY6" fmla="*/ 0 h 864096"/>
              <a:gd name="connsiteX7" fmla="*/ 4074592 w 8676456"/>
              <a:gd name="connsiteY7" fmla="*/ 0 h 864096"/>
              <a:gd name="connsiteX8" fmla="*/ 4841533 w 8676456"/>
              <a:gd name="connsiteY8" fmla="*/ 0 h 864096"/>
              <a:gd name="connsiteX9" fmla="*/ 5524590 w 8676456"/>
              <a:gd name="connsiteY9" fmla="*/ 0 h 864096"/>
              <a:gd name="connsiteX10" fmla="*/ 5872110 w 8676456"/>
              <a:gd name="connsiteY10" fmla="*/ 0 h 864096"/>
              <a:gd name="connsiteX11" fmla="*/ 6555167 w 8676456"/>
              <a:gd name="connsiteY11" fmla="*/ 0 h 864096"/>
              <a:gd name="connsiteX12" fmla="*/ 7154340 w 8676456"/>
              <a:gd name="connsiteY12" fmla="*/ 0 h 864096"/>
              <a:gd name="connsiteX13" fmla="*/ 7753512 w 8676456"/>
              <a:gd name="connsiteY13" fmla="*/ 0 h 864096"/>
              <a:gd name="connsiteX14" fmla="*/ 8532437 w 8676456"/>
              <a:gd name="connsiteY14" fmla="*/ 0 h 864096"/>
              <a:gd name="connsiteX15" fmla="*/ 8676456 w 8676456"/>
              <a:gd name="connsiteY15" fmla="*/ 144019 h 864096"/>
              <a:gd name="connsiteX16" fmla="*/ 8676456 w 8676456"/>
              <a:gd name="connsiteY16" fmla="*/ 720077 h 864096"/>
              <a:gd name="connsiteX17" fmla="*/ 8532437 w 8676456"/>
              <a:gd name="connsiteY17" fmla="*/ 864096 h 864096"/>
              <a:gd name="connsiteX18" fmla="*/ 7849380 w 8676456"/>
              <a:gd name="connsiteY18" fmla="*/ 864096 h 864096"/>
              <a:gd name="connsiteX19" fmla="*/ 7334092 w 8676456"/>
              <a:gd name="connsiteY19" fmla="*/ 864096 h 864096"/>
              <a:gd name="connsiteX20" fmla="*/ 6651035 w 8676456"/>
              <a:gd name="connsiteY20" fmla="*/ 864096 h 864096"/>
              <a:gd name="connsiteX21" fmla="*/ 5967978 w 8676456"/>
              <a:gd name="connsiteY21" fmla="*/ 864096 h 864096"/>
              <a:gd name="connsiteX22" fmla="*/ 5536573 w 8676456"/>
              <a:gd name="connsiteY22" fmla="*/ 864096 h 864096"/>
              <a:gd name="connsiteX23" fmla="*/ 5105169 w 8676456"/>
              <a:gd name="connsiteY23" fmla="*/ 864096 h 864096"/>
              <a:gd name="connsiteX24" fmla="*/ 4338228 w 8676456"/>
              <a:gd name="connsiteY24" fmla="*/ 864096 h 864096"/>
              <a:gd name="connsiteX25" fmla="*/ 3906824 w 8676456"/>
              <a:gd name="connsiteY25" fmla="*/ 864096 h 864096"/>
              <a:gd name="connsiteX26" fmla="*/ 3223767 w 8676456"/>
              <a:gd name="connsiteY26" fmla="*/ 864096 h 864096"/>
              <a:gd name="connsiteX27" fmla="*/ 2456826 w 8676456"/>
              <a:gd name="connsiteY27" fmla="*/ 864096 h 864096"/>
              <a:gd name="connsiteX28" fmla="*/ 2109306 w 8676456"/>
              <a:gd name="connsiteY28" fmla="*/ 864096 h 864096"/>
              <a:gd name="connsiteX29" fmla="*/ 1761785 w 8676456"/>
              <a:gd name="connsiteY29" fmla="*/ 864096 h 864096"/>
              <a:gd name="connsiteX30" fmla="*/ 1330381 w 8676456"/>
              <a:gd name="connsiteY30" fmla="*/ 864096 h 864096"/>
              <a:gd name="connsiteX31" fmla="*/ 144019 w 8676456"/>
              <a:gd name="connsiteY31" fmla="*/ 864096 h 864096"/>
              <a:gd name="connsiteX32" fmla="*/ 0 w 8676456"/>
              <a:gd name="connsiteY32" fmla="*/ 720077 h 864096"/>
              <a:gd name="connsiteX33" fmla="*/ 0 w 8676456"/>
              <a:gd name="connsiteY33" fmla="*/ 144019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676456" h="864096" fill="none" extrusionOk="0">
                <a:moveTo>
                  <a:pt x="0" y="144019"/>
                </a:moveTo>
                <a:cubicBezTo>
                  <a:pt x="10491" y="66667"/>
                  <a:pt x="62989" y="6121"/>
                  <a:pt x="144019" y="0"/>
                </a:cubicBezTo>
                <a:cubicBezTo>
                  <a:pt x="312957" y="-2970"/>
                  <a:pt x="620487" y="24460"/>
                  <a:pt x="743192" y="0"/>
                </a:cubicBezTo>
                <a:cubicBezTo>
                  <a:pt x="865897" y="-24460"/>
                  <a:pt x="1126909" y="44786"/>
                  <a:pt x="1426249" y="0"/>
                </a:cubicBezTo>
                <a:cubicBezTo>
                  <a:pt x="1725589" y="-44786"/>
                  <a:pt x="1899081" y="13181"/>
                  <a:pt x="2109306" y="0"/>
                </a:cubicBezTo>
                <a:cubicBezTo>
                  <a:pt x="2319531" y="-13181"/>
                  <a:pt x="2507771" y="26292"/>
                  <a:pt x="2792362" y="0"/>
                </a:cubicBezTo>
                <a:cubicBezTo>
                  <a:pt x="3076953" y="-26292"/>
                  <a:pt x="3190482" y="80788"/>
                  <a:pt x="3475419" y="0"/>
                </a:cubicBezTo>
                <a:cubicBezTo>
                  <a:pt x="3760356" y="-80788"/>
                  <a:pt x="3781876" y="16719"/>
                  <a:pt x="4074592" y="0"/>
                </a:cubicBezTo>
                <a:cubicBezTo>
                  <a:pt x="4367308" y="-16719"/>
                  <a:pt x="4668431" y="53266"/>
                  <a:pt x="4841533" y="0"/>
                </a:cubicBezTo>
                <a:cubicBezTo>
                  <a:pt x="5014635" y="-53266"/>
                  <a:pt x="5344481" y="61233"/>
                  <a:pt x="5524590" y="0"/>
                </a:cubicBezTo>
                <a:cubicBezTo>
                  <a:pt x="5704699" y="-61233"/>
                  <a:pt x="5777060" y="25248"/>
                  <a:pt x="5872110" y="0"/>
                </a:cubicBezTo>
                <a:cubicBezTo>
                  <a:pt x="5967160" y="-25248"/>
                  <a:pt x="6348269" y="52812"/>
                  <a:pt x="6555167" y="0"/>
                </a:cubicBezTo>
                <a:cubicBezTo>
                  <a:pt x="6762065" y="-52812"/>
                  <a:pt x="6993988" y="27003"/>
                  <a:pt x="7154340" y="0"/>
                </a:cubicBezTo>
                <a:cubicBezTo>
                  <a:pt x="7314692" y="-27003"/>
                  <a:pt x="7499276" y="7759"/>
                  <a:pt x="7753512" y="0"/>
                </a:cubicBezTo>
                <a:cubicBezTo>
                  <a:pt x="8007748" y="-7759"/>
                  <a:pt x="8273098" y="83432"/>
                  <a:pt x="8532437" y="0"/>
                </a:cubicBezTo>
                <a:cubicBezTo>
                  <a:pt x="8606246" y="2146"/>
                  <a:pt x="8678400" y="87674"/>
                  <a:pt x="8676456" y="144019"/>
                </a:cubicBezTo>
                <a:cubicBezTo>
                  <a:pt x="8709518" y="346339"/>
                  <a:pt x="8651613" y="537675"/>
                  <a:pt x="8676456" y="720077"/>
                </a:cubicBezTo>
                <a:cubicBezTo>
                  <a:pt x="8678554" y="778874"/>
                  <a:pt x="8607963" y="873503"/>
                  <a:pt x="8532437" y="864096"/>
                </a:cubicBezTo>
                <a:cubicBezTo>
                  <a:pt x="8223915" y="888917"/>
                  <a:pt x="7989984" y="831198"/>
                  <a:pt x="7849380" y="864096"/>
                </a:cubicBezTo>
                <a:cubicBezTo>
                  <a:pt x="7708776" y="896994"/>
                  <a:pt x="7569835" y="825458"/>
                  <a:pt x="7334092" y="864096"/>
                </a:cubicBezTo>
                <a:cubicBezTo>
                  <a:pt x="7098349" y="902734"/>
                  <a:pt x="6964497" y="840957"/>
                  <a:pt x="6651035" y="864096"/>
                </a:cubicBezTo>
                <a:cubicBezTo>
                  <a:pt x="6337573" y="887235"/>
                  <a:pt x="6195686" y="807417"/>
                  <a:pt x="5967978" y="864096"/>
                </a:cubicBezTo>
                <a:cubicBezTo>
                  <a:pt x="5740270" y="920775"/>
                  <a:pt x="5630822" y="844196"/>
                  <a:pt x="5536573" y="864096"/>
                </a:cubicBezTo>
                <a:cubicBezTo>
                  <a:pt x="5442324" y="883996"/>
                  <a:pt x="5237886" y="850022"/>
                  <a:pt x="5105169" y="864096"/>
                </a:cubicBezTo>
                <a:cubicBezTo>
                  <a:pt x="4972452" y="878170"/>
                  <a:pt x="4543292" y="801846"/>
                  <a:pt x="4338228" y="864096"/>
                </a:cubicBezTo>
                <a:cubicBezTo>
                  <a:pt x="4133164" y="926346"/>
                  <a:pt x="4009544" y="826701"/>
                  <a:pt x="3906824" y="864096"/>
                </a:cubicBezTo>
                <a:cubicBezTo>
                  <a:pt x="3804104" y="901491"/>
                  <a:pt x="3539712" y="783761"/>
                  <a:pt x="3223767" y="864096"/>
                </a:cubicBezTo>
                <a:cubicBezTo>
                  <a:pt x="2907822" y="944431"/>
                  <a:pt x="2737880" y="809054"/>
                  <a:pt x="2456826" y="864096"/>
                </a:cubicBezTo>
                <a:cubicBezTo>
                  <a:pt x="2175772" y="919138"/>
                  <a:pt x="2206696" y="838811"/>
                  <a:pt x="2109306" y="864096"/>
                </a:cubicBezTo>
                <a:cubicBezTo>
                  <a:pt x="2011916" y="889381"/>
                  <a:pt x="1846375" y="835054"/>
                  <a:pt x="1761785" y="864096"/>
                </a:cubicBezTo>
                <a:cubicBezTo>
                  <a:pt x="1677195" y="893138"/>
                  <a:pt x="1431294" y="836196"/>
                  <a:pt x="1330381" y="864096"/>
                </a:cubicBezTo>
                <a:cubicBezTo>
                  <a:pt x="1229468" y="891996"/>
                  <a:pt x="555396" y="843570"/>
                  <a:pt x="144019" y="864096"/>
                </a:cubicBezTo>
                <a:cubicBezTo>
                  <a:pt x="75633" y="858408"/>
                  <a:pt x="281" y="812659"/>
                  <a:pt x="0" y="720077"/>
                </a:cubicBezTo>
                <a:cubicBezTo>
                  <a:pt x="-59669" y="490652"/>
                  <a:pt x="57435" y="313140"/>
                  <a:pt x="0" y="144019"/>
                </a:cubicBezTo>
                <a:close/>
              </a:path>
              <a:path w="8676456" h="864096" stroke="0" extrusionOk="0">
                <a:moveTo>
                  <a:pt x="0" y="144019"/>
                </a:moveTo>
                <a:cubicBezTo>
                  <a:pt x="11091" y="59296"/>
                  <a:pt x="51294" y="11781"/>
                  <a:pt x="144019" y="0"/>
                </a:cubicBezTo>
                <a:cubicBezTo>
                  <a:pt x="264483" y="-11423"/>
                  <a:pt x="327305" y="21642"/>
                  <a:pt x="491539" y="0"/>
                </a:cubicBezTo>
                <a:cubicBezTo>
                  <a:pt x="655773" y="-21642"/>
                  <a:pt x="1009694" y="40633"/>
                  <a:pt x="1258480" y="0"/>
                </a:cubicBezTo>
                <a:cubicBezTo>
                  <a:pt x="1507266" y="-40633"/>
                  <a:pt x="1560203" y="13447"/>
                  <a:pt x="1689885" y="0"/>
                </a:cubicBezTo>
                <a:cubicBezTo>
                  <a:pt x="1819567" y="-13447"/>
                  <a:pt x="2138121" y="45616"/>
                  <a:pt x="2289057" y="0"/>
                </a:cubicBezTo>
                <a:cubicBezTo>
                  <a:pt x="2439993" y="-45616"/>
                  <a:pt x="2555168" y="13248"/>
                  <a:pt x="2804346" y="0"/>
                </a:cubicBezTo>
                <a:cubicBezTo>
                  <a:pt x="3053524" y="-13248"/>
                  <a:pt x="3187027" y="47733"/>
                  <a:pt x="3487403" y="0"/>
                </a:cubicBezTo>
                <a:cubicBezTo>
                  <a:pt x="3787779" y="-47733"/>
                  <a:pt x="3969312" y="83275"/>
                  <a:pt x="4254344" y="0"/>
                </a:cubicBezTo>
                <a:cubicBezTo>
                  <a:pt x="4539376" y="-83275"/>
                  <a:pt x="4647276" y="30581"/>
                  <a:pt x="5021285" y="0"/>
                </a:cubicBezTo>
                <a:cubicBezTo>
                  <a:pt x="5395294" y="-30581"/>
                  <a:pt x="5441050" y="64128"/>
                  <a:pt x="5704342" y="0"/>
                </a:cubicBezTo>
                <a:cubicBezTo>
                  <a:pt x="5967634" y="-64128"/>
                  <a:pt x="6213532" y="14788"/>
                  <a:pt x="6387399" y="0"/>
                </a:cubicBezTo>
                <a:cubicBezTo>
                  <a:pt x="6561266" y="-14788"/>
                  <a:pt x="6681160" y="43805"/>
                  <a:pt x="6818803" y="0"/>
                </a:cubicBezTo>
                <a:cubicBezTo>
                  <a:pt x="6956446" y="-43805"/>
                  <a:pt x="7222395" y="63720"/>
                  <a:pt x="7585744" y="0"/>
                </a:cubicBezTo>
                <a:cubicBezTo>
                  <a:pt x="7949093" y="-63720"/>
                  <a:pt x="7806784" y="14652"/>
                  <a:pt x="8017148" y="0"/>
                </a:cubicBezTo>
                <a:cubicBezTo>
                  <a:pt x="8227512" y="-14652"/>
                  <a:pt x="8296108" y="20799"/>
                  <a:pt x="8532437" y="0"/>
                </a:cubicBezTo>
                <a:cubicBezTo>
                  <a:pt x="8610179" y="-16894"/>
                  <a:pt x="8683920" y="70742"/>
                  <a:pt x="8676456" y="144019"/>
                </a:cubicBezTo>
                <a:cubicBezTo>
                  <a:pt x="8699252" y="283249"/>
                  <a:pt x="8615277" y="518522"/>
                  <a:pt x="8676456" y="720077"/>
                </a:cubicBezTo>
                <a:cubicBezTo>
                  <a:pt x="8664491" y="797462"/>
                  <a:pt x="8612345" y="877401"/>
                  <a:pt x="8532437" y="864096"/>
                </a:cubicBezTo>
                <a:cubicBezTo>
                  <a:pt x="8247502" y="919404"/>
                  <a:pt x="8064472" y="852334"/>
                  <a:pt x="7849380" y="864096"/>
                </a:cubicBezTo>
                <a:cubicBezTo>
                  <a:pt x="7634288" y="875858"/>
                  <a:pt x="7580049" y="830315"/>
                  <a:pt x="7501860" y="864096"/>
                </a:cubicBezTo>
                <a:cubicBezTo>
                  <a:pt x="7423671" y="897877"/>
                  <a:pt x="7198474" y="848689"/>
                  <a:pt x="6986571" y="864096"/>
                </a:cubicBezTo>
                <a:cubicBezTo>
                  <a:pt x="6774668" y="879503"/>
                  <a:pt x="6686689" y="841356"/>
                  <a:pt x="6555167" y="864096"/>
                </a:cubicBezTo>
                <a:cubicBezTo>
                  <a:pt x="6423645" y="886836"/>
                  <a:pt x="6079937" y="854183"/>
                  <a:pt x="5788226" y="864096"/>
                </a:cubicBezTo>
                <a:cubicBezTo>
                  <a:pt x="5496515" y="874009"/>
                  <a:pt x="5494488" y="822578"/>
                  <a:pt x="5272937" y="864096"/>
                </a:cubicBezTo>
                <a:cubicBezTo>
                  <a:pt x="5051386" y="905614"/>
                  <a:pt x="5074349" y="859504"/>
                  <a:pt x="4925417" y="864096"/>
                </a:cubicBezTo>
                <a:cubicBezTo>
                  <a:pt x="4776485" y="868688"/>
                  <a:pt x="4735989" y="858689"/>
                  <a:pt x="4577897" y="864096"/>
                </a:cubicBezTo>
                <a:cubicBezTo>
                  <a:pt x="4419805" y="869503"/>
                  <a:pt x="4163392" y="849141"/>
                  <a:pt x="3894840" y="864096"/>
                </a:cubicBezTo>
                <a:cubicBezTo>
                  <a:pt x="3626288" y="879051"/>
                  <a:pt x="3511027" y="816484"/>
                  <a:pt x="3295667" y="864096"/>
                </a:cubicBezTo>
                <a:cubicBezTo>
                  <a:pt x="3080307" y="911708"/>
                  <a:pt x="3075155" y="829312"/>
                  <a:pt x="2948147" y="864096"/>
                </a:cubicBezTo>
                <a:cubicBezTo>
                  <a:pt x="2821139" y="898880"/>
                  <a:pt x="2670671" y="825581"/>
                  <a:pt x="2600627" y="864096"/>
                </a:cubicBezTo>
                <a:cubicBezTo>
                  <a:pt x="2530583" y="902611"/>
                  <a:pt x="2188508" y="837927"/>
                  <a:pt x="1917570" y="864096"/>
                </a:cubicBezTo>
                <a:cubicBezTo>
                  <a:pt x="1646632" y="890265"/>
                  <a:pt x="1564493" y="837515"/>
                  <a:pt x="1402282" y="864096"/>
                </a:cubicBezTo>
                <a:cubicBezTo>
                  <a:pt x="1240071" y="890677"/>
                  <a:pt x="1003914" y="782398"/>
                  <a:pt x="719225" y="864096"/>
                </a:cubicBezTo>
                <a:cubicBezTo>
                  <a:pt x="434536" y="945794"/>
                  <a:pt x="273343" y="797954"/>
                  <a:pt x="144019" y="864096"/>
                </a:cubicBezTo>
                <a:cubicBezTo>
                  <a:pt x="75903" y="869255"/>
                  <a:pt x="8055" y="805163"/>
                  <a:pt x="0" y="720077"/>
                </a:cubicBezTo>
                <a:cubicBezTo>
                  <a:pt x="-57556" y="599804"/>
                  <a:pt x="8819" y="380661"/>
                  <a:pt x="0" y="144019"/>
                </a:cubicBezTo>
                <a:close/>
              </a:path>
            </a:pathLst>
          </a:custGeom>
          <a:solidFill>
            <a:srgbClr val="F9E3E6">
              <a:alpha val="93000"/>
            </a:srgbClr>
          </a:solidFill>
          <a:ln w="50800" cmpd="sng">
            <a:solidFill>
              <a:srgbClr val="CC224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 số của AB và CD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……………...........</a:t>
            </a:r>
          </a:p>
        </p:txBody>
      </p:sp>
      <p:sp>
        <p:nvSpPr>
          <p:cNvPr id="6" name="Snip Diagonal Corner Rectangle 1">
            <a:extLst>
              <a:ext uri="{FF2B5EF4-FFF2-40B4-BE49-F238E27FC236}">
                <a16:creationId xmlns:a16="http://schemas.microsoft.com/office/drawing/2014/main" id="{BC07EDD8-F1B2-44E6-BBE2-54F77D55CC1D}"/>
              </a:ext>
            </a:extLst>
          </p:cNvPr>
          <p:cNvSpPr/>
          <p:nvPr/>
        </p:nvSpPr>
        <p:spPr>
          <a:xfrm>
            <a:off x="323528" y="4072908"/>
            <a:ext cx="8676456" cy="947848"/>
          </a:xfrm>
          <a:custGeom>
            <a:avLst/>
            <a:gdLst>
              <a:gd name="connsiteX0" fmla="*/ 0 w 8676456"/>
              <a:gd name="connsiteY0" fmla="*/ 157978 h 947848"/>
              <a:gd name="connsiteX1" fmla="*/ 157978 w 8676456"/>
              <a:gd name="connsiteY1" fmla="*/ 0 h 947848"/>
              <a:gd name="connsiteX2" fmla="*/ 922367 w 8676456"/>
              <a:gd name="connsiteY2" fmla="*/ 0 h 947848"/>
              <a:gd name="connsiteX3" fmla="*/ 1603150 w 8676456"/>
              <a:gd name="connsiteY3" fmla="*/ 0 h 947848"/>
              <a:gd name="connsiteX4" fmla="*/ 2283934 w 8676456"/>
              <a:gd name="connsiteY4" fmla="*/ 0 h 947848"/>
              <a:gd name="connsiteX5" fmla="*/ 2964717 w 8676456"/>
              <a:gd name="connsiteY5" fmla="*/ 0 h 947848"/>
              <a:gd name="connsiteX6" fmla="*/ 3561896 w 8676456"/>
              <a:gd name="connsiteY6" fmla="*/ 0 h 947848"/>
              <a:gd name="connsiteX7" fmla="*/ 4326284 w 8676456"/>
              <a:gd name="connsiteY7" fmla="*/ 0 h 947848"/>
              <a:gd name="connsiteX8" fmla="*/ 5007068 w 8676456"/>
              <a:gd name="connsiteY8" fmla="*/ 0 h 947848"/>
              <a:gd name="connsiteX9" fmla="*/ 5353432 w 8676456"/>
              <a:gd name="connsiteY9" fmla="*/ 0 h 947848"/>
              <a:gd name="connsiteX10" fmla="*/ 6034215 w 8676456"/>
              <a:gd name="connsiteY10" fmla="*/ 0 h 947848"/>
              <a:gd name="connsiteX11" fmla="*/ 6631394 w 8676456"/>
              <a:gd name="connsiteY11" fmla="*/ 0 h 947848"/>
              <a:gd name="connsiteX12" fmla="*/ 7228572 w 8676456"/>
              <a:gd name="connsiteY12" fmla="*/ 0 h 947848"/>
              <a:gd name="connsiteX13" fmla="*/ 7574936 w 8676456"/>
              <a:gd name="connsiteY13" fmla="*/ 0 h 947848"/>
              <a:gd name="connsiteX14" fmla="*/ 8518478 w 8676456"/>
              <a:gd name="connsiteY14" fmla="*/ 0 h 947848"/>
              <a:gd name="connsiteX15" fmla="*/ 8676456 w 8676456"/>
              <a:gd name="connsiteY15" fmla="*/ 157978 h 947848"/>
              <a:gd name="connsiteX16" fmla="*/ 8676456 w 8676456"/>
              <a:gd name="connsiteY16" fmla="*/ 461286 h 947848"/>
              <a:gd name="connsiteX17" fmla="*/ 8676456 w 8676456"/>
              <a:gd name="connsiteY17" fmla="*/ 789870 h 947848"/>
              <a:gd name="connsiteX18" fmla="*/ 8518478 w 8676456"/>
              <a:gd name="connsiteY18" fmla="*/ 947848 h 947848"/>
              <a:gd name="connsiteX19" fmla="*/ 7837694 w 8676456"/>
              <a:gd name="connsiteY19" fmla="*/ 947848 h 947848"/>
              <a:gd name="connsiteX20" fmla="*/ 7156911 w 8676456"/>
              <a:gd name="connsiteY20" fmla="*/ 947848 h 947848"/>
              <a:gd name="connsiteX21" fmla="*/ 6726942 w 8676456"/>
              <a:gd name="connsiteY21" fmla="*/ 947848 h 947848"/>
              <a:gd name="connsiteX22" fmla="*/ 6296974 w 8676456"/>
              <a:gd name="connsiteY22" fmla="*/ 947848 h 947848"/>
              <a:gd name="connsiteX23" fmla="*/ 5532585 w 8676456"/>
              <a:gd name="connsiteY23" fmla="*/ 947848 h 947848"/>
              <a:gd name="connsiteX24" fmla="*/ 5102617 w 8676456"/>
              <a:gd name="connsiteY24" fmla="*/ 947848 h 947848"/>
              <a:gd name="connsiteX25" fmla="*/ 4421833 w 8676456"/>
              <a:gd name="connsiteY25" fmla="*/ 947848 h 947848"/>
              <a:gd name="connsiteX26" fmla="*/ 3657444 w 8676456"/>
              <a:gd name="connsiteY26" fmla="*/ 947848 h 947848"/>
              <a:gd name="connsiteX27" fmla="*/ 3311081 w 8676456"/>
              <a:gd name="connsiteY27" fmla="*/ 947848 h 947848"/>
              <a:gd name="connsiteX28" fmla="*/ 2964717 w 8676456"/>
              <a:gd name="connsiteY28" fmla="*/ 947848 h 947848"/>
              <a:gd name="connsiteX29" fmla="*/ 2534749 w 8676456"/>
              <a:gd name="connsiteY29" fmla="*/ 947848 h 947848"/>
              <a:gd name="connsiteX30" fmla="*/ 1770360 w 8676456"/>
              <a:gd name="connsiteY30" fmla="*/ 947848 h 947848"/>
              <a:gd name="connsiteX31" fmla="*/ 1089577 w 8676456"/>
              <a:gd name="connsiteY31" fmla="*/ 947848 h 947848"/>
              <a:gd name="connsiteX32" fmla="*/ 157978 w 8676456"/>
              <a:gd name="connsiteY32" fmla="*/ 947848 h 947848"/>
              <a:gd name="connsiteX33" fmla="*/ 0 w 8676456"/>
              <a:gd name="connsiteY33" fmla="*/ 789870 h 947848"/>
              <a:gd name="connsiteX34" fmla="*/ 0 w 8676456"/>
              <a:gd name="connsiteY34" fmla="*/ 492881 h 947848"/>
              <a:gd name="connsiteX35" fmla="*/ 0 w 8676456"/>
              <a:gd name="connsiteY35" fmla="*/ 157978 h 947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676456" h="947848" fill="none" extrusionOk="0">
                <a:moveTo>
                  <a:pt x="0" y="157978"/>
                </a:moveTo>
                <a:cubicBezTo>
                  <a:pt x="-9272" y="77425"/>
                  <a:pt x="72376" y="6567"/>
                  <a:pt x="157978" y="0"/>
                </a:cubicBezTo>
                <a:cubicBezTo>
                  <a:pt x="349316" y="-4419"/>
                  <a:pt x="674749" y="40951"/>
                  <a:pt x="922367" y="0"/>
                </a:cubicBezTo>
                <a:cubicBezTo>
                  <a:pt x="1169985" y="-40951"/>
                  <a:pt x="1355990" y="64646"/>
                  <a:pt x="1603150" y="0"/>
                </a:cubicBezTo>
                <a:cubicBezTo>
                  <a:pt x="1850310" y="-64646"/>
                  <a:pt x="2128619" y="19134"/>
                  <a:pt x="2283934" y="0"/>
                </a:cubicBezTo>
                <a:cubicBezTo>
                  <a:pt x="2439249" y="-19134"/>
                  <a:pt x="2644854" y="63589"/>
                  <a:pt x="2964717" y="0"/>
                </a:cubicBezTo>
                <a:cubicBezTo>
                  <a:pt x="3284580" y="-63589"/>
                  <a:pt x="3302348" y="59923"/>
                  <a:pt x="3561896" y="0"/>
                </a:cubicBezTo>
                <a:cubicBezTo>
                  <a:pt x="3821444" y="-59923"/>
                  <a:pt x="4099036" y="38783"/>
                  <a:pt x="4326284" y="0"/>
                </a:cubicBezTo>
                <a:cubicBezTo>
                  <a:pt x="4553532" y="-38783"/>
                  <a:pt x="4785341" y="58590"/>
                  <a:pt x="5007068" y="0"/>
                </a:cubicBezTo>
                <a:cubicBezTo>
                  <a:pt x="5228795" y="-58590"/>
                  <a:pt x="5193234" y="8785"/>
                  <a:pt x="5353432" y="0"/>
                </a:cubicBezTo>
                <a:cubicBezTo>
                  <a:pt x="5513630" y="-8785"/>
                  <a:pt x="5726180" y="37696"/>
                  <a:pt x="6034215" y="0"/>
                </a:cubicBezTo>
                <a:cubicBezTo>
                  <a:pt x="6342250" y="-37696"/>
                  <a:pt x="6483174" y="62515"/>
                  <a:pt x="6631394" y="0"/>
                </a:cubicBezTo>
                <a:cubicBezTo>
                  <a:pt x="6779614" y="-62515"/>
                  <a:pt x="7062956" y="40072"/>
                  <a:pt x="7228572" y="0"/>
                </a:cubicBezTo>
                <a:cubicBezTo>
                  <a:pt x="7394188" y="-40072"/>
                  <a:pt x="7416727" y="37673"/>
                  <a:pt x="7574936" y="0"/>
                </a:cubicBezTo>
                <a:cubicBezTo>
                  <a:pt x="7733145" y="-37673"/>
                  <a:pt x="8319587" y="74398"/>
                  <a:pt x="8518478" y="0"/>
                </a:cubicBezTo>
                <a:cubicBezTo>
                  <a:pt x="8593479" y="14786"/>
                  <a:pt x="8663620" y="85769"/>
                  <a:pt x="8676456" y="157978"/>
                </a:cubicBezTo>
                <a:cubicBezTo>
                  <a:pt x="8710388" y="307349"/>
                  <a:pt x="8669575" y="352540"/>
                  <a:pt x="8676456" y="461286"/>
                </a:cubicBezTo>
                <a:cubicBezTo>
                  <a:pt x="8683337" y="570032"/>
                  <a:pt x="8673069" y="680013"/>
                  <a:pt x="8676456" y="789870"/>
                </a:cubicBezTo>
                <a:cubicBezTo>
                  <a:pt x="8675992" y="861908"/>
                  <a:pt x="8591018" y="966193"/>
                  <a:pt x="8518478" y="947848"/>
                </a:cubicBezTo>
                <a:cubicBezTo>
                  <a:pt x="8265316" y="949869"/>
                  <a:pt x="8003902" y="937074"/>
                  <a:pt x="7837694" y="947848"/>
                </a:cubicBezTo>
                <a:cubicBezTo>
                  <a:pt x="7671486" y="958622"/>
                  <a:pt x="7311001" y="940631"/>
                  <a:pt x="7156911" y="947848"/>
                </a:cubicBezTo>
                <a:cubicBezTo>
                  <a:pt x="7002821" y="955065"/>
                  <a:pt x="6917328" y="932082"/>
                  <a:pt x="6726942" y="947848"/>
                </a:cubicBezTo>
                <a:cubicBezTo>
                  <a:pt x="6536556" y="963614"/>
                  <a:pt x="6438895" y="932209"/>
                  <a:pt x="6296974" y="947848"/>
                </a:cubicBezTo>
                <a:cubicBezTo>
                  <a:pt x="6155053" y="963487"/>
                  <a:pt x="5866771" y="916795"/>
                  <a:pt x="5532585" y="947848"/>
                </a:cubicBezTo>
                <a:cubicBezTo>
                  <a:pt x="5198399" y="978901"/>
                  <a:pt x="5249918" y="910194"/>
                  <a:pt x="5102617" y="947848"/>
                </a:cubicBezTo>
                <a:cubicBezTo>
                  <a:pt x="4955316" y="985502"/>
                  <a:pt x="4726074" y="911960"/>
                  <a:pt x="4421833" y="947848"/>
                </a:cubicBezTo>
                <a:cubicBezTo>
                  <a:pt x="4117592" y="983736"/>
                  <a:pt x="3866958" y="885067"/>
                  <a:pt x="3657444" y="947848"/>
                </a:cubicBezTo>
                <a:cubicBezTo>
                  <a:pt x="3447930" y="1010629"/>
                  <a:pt x="3422658" y="939960"/>
                  <a:pt x="3311081" y="947848"/>
                </a:cubicBezTo>
                <a:cubicBezTo>
                  <a:pt x="3199504" y="955736"/>
                  <a:pt x="3137484" y="947632"/>
                  <a:pt x="2964717" y="947848"/>
                </a:cubicBezTo>
                <a:cubicBezTo>
                  <a:pt x="2791950" y="948064"/>
                  <a:pt x="2647417" y="897467"/>
                  <a:pt x="2534749" y="947848"/>
                </a:cubicBezTo>
                <a:cubicBezTo>
                  <a:pt x="2422081" y="998229"/>
                  <a:pt x="2136091" y="885609"/>
                  <a:pt x="1770360" y="947848"/>
                </a:cubicBezTo>
                <a:cubicBezTo>
                  <a:pt x="1404629" y="1010087"/>
                  <a:pt x="1252701" y="889626"/>
                  <a:pt x="1089577" y="947848"/>
                </a:cubicBezTo>
                <a:cubicBezTo>
                  <a:pt x="926453" y="1006070"/>
                  <a:pt x="417022" y="935699"/>
                  <a:pt x="157978" y="947848"/>
                </a:cubicBezTo>
                <a:cubicBezTo>
                  <a:pt x="77380" y="947553"/>
                  <a:pt x="8023" y="870474"/>
                  <a:pt x="0" y="789870"/>
                </a:cubicBezTo>
                <a:cubicBezTo>
                  <a:pt x="-2070" y="706391"/>
                  <a:pt x="22653" y="588010"/>
                  <a:pt x="0" y="492881"/>
                </a:cubicBezTo>
                <a:cubicBezTo>
                  <a:pt x="-22653" y="397752"/>
                  <a:pt x="30620" y="297865"/>
                  <a:pt x="0" y="157978"/>
                </a:cubicBezTo>
                <a:close/>
              </a:path>
              <a:path w="8676456" h="947848" stroke="0" extrusionOk="0">
                <a:moveTo>
                  <a:pt x="0" y="157978"/>
                </a:moveTo>
                <a:cubicBezTo>
                  <a:pt x="16792" y="62881"/>
                  <a:pt x="57342" y="11960"/>
                  <a:pt x="157978" y="0"/>
                </a:cubicBezTo>
                <a:cubicBezTo>
                  <a:pt x="284966" y="-18347"/>
                  <a:pt x="341913" y="14911"/>
                  <a:pt x="504342" y="0"/>
                </a:cubicBezTo>
                <a:cubicBezTo>
                  <a:pt x="666771" y="-14911"/>
                  <a:pt x="977496" y="7995"/>
                  <a:pt x="1268730" y="0"/>
                </a:cubicBezTo>
                <a:cubicBezTo>
                  <a:pt x="1559964" y="-7995"/>
                  <a:pt x="1545460" y="837"/>
                  <a:pt x="1698699" y="0"/>
                </a:cubicBezTo>
                <a:cubicBezTo>
                  <a:pt x="1851938" y="-837"/>
                  <a:pt x="2141250" y="65903"/>
                  <a:pt x="2295877" y="0"/>
                </a:cubicBezTo>
                <a:cubicBezTo>
                  <a:pt x="2450504" y="-65903"/>
                  <a:pt x="2622969" y="21622"/>
                  <a:pt x="2809451" y="0"/>
                </a:cubicBezTo>
                <a:cubicBezTo>
                  <a:pt x="2995933" y="-21622"/>
                  <a:pt x="3274224" y="47648"/>
                  <a:pt x="3490234" y="0"/>
                </a:cubicBezTo>
                <a:cubicBezTo>
                  <a:pt x="3706244" y="-47648"/>
                  <a:pt x="3962631" y="76915"/>
                  <a:pt x="4254623" y="0"/>
                </a:cubicBezTo>
                <a:cubicBezTo>
                  <a:pt x="4546615" y="-76915"/>
                  <a:pt x="4637686" y="73968"/>
                  <a:pt x="5019012" y="0"/>
                </a:cubicBezTo>
                <a:cubicBezTo>
                  <a:pt x="5400338" y="-73968"/>
                  <a:pt x="5553264" y="65318"/>
                  <a:pt x="5699795" y="0"/>
                </a:cubicBezTo>
                <a:cubicBezTo>
                  <a:pt x="5846326" y="-65318"/>
                  <a:pt x="6221592" y="19735"/>
                  <a:pt x="6380579" y="0"/>
                </a:cubicBezTo>
                <a:cubicBezTo>
                  <a:pt x="6539566" y="-19735"/>
                  <a:pt x="6602497" y="1861"/>
                  <a:pt x="6810547" y="0"/>
                </a:cubicBezTo>
                <a:cubicBezTo>
                  <a:pt x="7018597" y="-1861"/>
                  <a:pt x="7370939" y="89515"/>
                  <a:pt x="7574936" y="0"/>
                </a:cubicBezTo>
                <a:cubicBezTo>
                  <a:pt x="7778933" y="-89515"/>
                  <a:pt x="7875508" y="28365"/>
                  <a:pt x="8004904" y="0"/>
                </a:cubicBezTo>
                <a:cubicBezTo>
                  <a:pt x="8134300" y="-28365"/>
                  <a:pt x="8410779" y="35552"/>
                  <a:pt x="8518478" y="0"/>
                </a:cubicBezTo>
                <a:cubicBezTo>
                  <a:pt x="8605379" y="-3269"/>
                  <a:pt x="8680517" y="74136"/>
                  <a:pt x="8676456" y="157978"/>
                </a:cubicBezTo>
                <a:cubicBezTo>
                  <a:pt x="8684410" y="238385"/>
                  <a:pt x="8655795" y="408007"/>
                  <a:pt x="8676456" y="486562"/>
                </a:cubicBezTo>
                <a:cubicBezTo>
                  <a:pt x="8697117" y="565117"/>
                  <a:pt x="8668718" y="660163"/>
                  <a:pt x="8676456" y="789870"/>
                </a:cubicBezTo>
                <a:cubicBezTo>
                  <a:pt x="8695584" y="877315"/>
                  <a:pt x="8600692" y="960892"/>
                  <a:pt x="8518478" y="947848"/>
                </a:cubicBezTo>
                <a:cubicBezTo>
                  <a:pt x="8291364" y="1002897"/>
                  <a:pt x="8072465" y="947815"/>
                  <a:pt x="7754089" y="947848"/>
                </a:cubicBezTo>
                <a:cubicBezTo>
                  <a:pt x="7435713" y="947881"/>
                  <a:pt x="7495104" y="907815"/>
                  <a:pt x="7240516" y="947848"/>
                </a:cubicBezTo>
                <a:cubicBezTo>
                  <a:pt x="6985928" y="987881"/>
                  <a:pt x="6944237" y="939044"/>
                  <a:pt x="6810547" y="947848"/>
                </a:cubicBezTo>
                <a:cubicBezTo>
                  <a:pt x="6676857" y="956652"/>
                  <a:pt x="6241760" y="920960"/>
                  <a:pt x="6046159" y="947848"/>
                </a:cubicBezTo>
                <a:cubicBezTo>
                  <a:pt x="5850558" y="974736"/>
                  <a:pt x="5684700" y="915542"/>
                  <a:pt x="5532585" y="947848"/>
                </a:cubicBezTo>
                <a:cubicBezTo>
                  <a:pt x="5380470" y="980154"/>
                  <a:pt x="5348639" y="945916"/>
                  <a:pt x="5186222" y="947848"/>
                </a:cubicBezTo>
                <a:cubicBezTo>
                  <a:pt x="5023805" y="949780"/>
                  <a:pt x="4947262" y="932326"/>
                  <a:pt x="4839858" y="947848"/>
                </a:cubicBezTo>
                <a:cubicBezTo>
                  <a:pt x="4732454" y="963370"/>
                  <a:pt x="4326941" y="923359"/>
                  <a:pt x="4159074" y="947848"/>
                </a:cubicBezTo>
                <a:cubicBezTo>
                  <a:pt x="3991207" y="972337"/>
                  <a:pt x="3795838" y="937386"/>
                  <a:pt x="3561896" y="947848"/>
                </a:cubicBezTo>
                <a:cubicBezTo>
                  <a:pt x="3327954" y="958310"/>
                  <a:pt x="3340376" y="912649"/>
                  <a:pt x="3215532" y="947848"/>
                </a:cubicBezTo>
                <a:cubicBezTo>
                  <a:pt x="3090688" y="983047"/>
                  <a:pt x="3004330" y="918580"/>
                  <a:pt x="2869169" y="947848"/>
                </a:cubicBezTo>
                <a:cubicBezTo>
                  <a:pt x="2734008" y="977116"/>
                  <a:pt x="2376373" y="900485"/>
                  <a:pt x="2188385" y="947848"/>
                </a:cubicBezTo>
                <a:cubicBezTo>
                  <a:pt x="2000397" y="995211"/>
                  <a:pt x="1873011" y="921851"/>
                  <a:pt x="1674812" y="947848"/>
                </a:cubicBezTo>
                <a:cubicBezTo>
                  <a:pt x="1476613" y="973845"/>
                  <a:pt x="1274314" y="894160"/>
                  <a:pt x="994028" y="947848"/>
                </a:cubicBezTo>
                <a:cubicBezTo>
                  <a:pt x="713742" y="1001536"/>
                  <a:pt x="575778" y="880730"/>
                  <a:pt x="157978" y="947848"/>
                </a:cubicBezTo>
                <a:cubicBezTo>
                  <a:pt x="79605" y="951857"/>
                  <a:pt x="10469" y="884328"/>
                  <a:pt x="0" y="789870"/>
                </a:cubicBezTo>
                <a:cubicBezTo>
                  <a:pt x="-21818" y="709103"/>
                  <a:pt x="14738" y="564054"/>
                  <a:pt x="0" y="473924"/>
                </a:cubicBezTo>
                <a:cubicBezTo>
                  <a:pt x="-14738" y="383794"/>
                  <a:pt x="35681" y="260979"/>
                  <a:pt x="0" y="157978"/>
                </a:cubicBezTo>
                <a:close/>
              </a:path>
            </a:pathLst>
          </a:custGeom>
          <a:solidFill>
            <a:srgbClr val="F9E3E6">
              <a:alpha val="93000"/>
            </a:srgbClr>
          </a:solidFill>
          <a:ln w="50800" cmpd="sng">
            <a:solidFill>
              <a:srgbClr val="CC224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713051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 số của CD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AB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............................. hay …………………....</a:t>
            </a:r>
          </a:p>
        </p:txBody>
      </p:sp>
      <p:pic>
        <p:nvPicPr>
          <p:cNvPr id="6146" name="Picture 2" descr="Maruko -cô bé truyện tranh Nhật Bản kết bạn Việt Nam – Trang thông tin đối  ngoại Việt – Nhậ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6" b="10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97325"/>
            <a:ext cx="3524250" cy="29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08794" y="4095939"/>
                <a:ext cx="194237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794" y="4095939"/>
                <a:ext cx="1942376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635896" y="3008937"/>
            <a:ext cx="3204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9 000 000 :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5896" y="4260979"/>
            <a:ext cx="2267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1 : 9 000 000</a:t>
            </a:r>
          </a:p>
        </p:txBody>
      </p:sp>
    </p:spTree>
    <p:extLst>
      <p:ext uri="{BB962C8B-B14F-4D97-AF65-F5344CB8AC3E}">
        <p14:creationId xmlns:p14="http://schemas.microsoft.com/office/powerpoint/2010/main" val="273070854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ector Du lịch đến Việt Nam. Bộ văn hoá truyền thống Việt Nam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0"/>
            <a:ext cx="6258664" cy="5082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in buồn: Momoko Sakura, tác giả bộ truyện &quot;Nhóc Maruko&quot; qua đời ở tuổi 5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31873"/>
            <a:ext cx="4572000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419514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58539" y="5477353"/>
            <a:ext cx="6067003" cy="4144230"/>
          </a:xfrm>
          <a:prstGeom prst="rect">
            <a:avLst/>
          </a:prstGeom>
        </p:spPr>
      </p:pic>
      <p:pic>
        <p:nvPicPr>
          <p:cNvPr id="2050" name="Picture 2" descr="Bản đồ Việt Nam &amp; 63 tỉnh thành khổ lớn 20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4"/>
            <a:ext cx="3635896" cy="514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132094" y="2799045"/>
            <a:ext cx="2942468" cy="1716921"/>
            <a:chOff x="6201532" y="4837855"/>
            <a:chExt cx="2942468" cy="1716921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6263680" y="4837855"/>
              <a:ext cx="2880320" cy="1716921"/>
            </a:xfrm>
            <a:prstGeom prst="wedgeRoundRectCallou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2" descr="Bản đồ Việt Nam &amp; 63 tỉnh thành khổ lớn 202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47" t="84967" r="37798" b="2892"/>
            <a:stretch/>
          </p:blipFill>
          <p:spPr bwMode="auto">
            <a:xfrm>
              <a:off x="6201532" y="4837855"/>
              <a:ext cx="2942468" cy="16814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Ghim trên News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76" b="100000" l="9764" r="89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201" y="1581149"/>
            <a:ext cx="6048375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Dấu Hỏi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6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8376"/>
            <a:ext cx="2384032" cy="238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1882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58539" y="5477353"/>
            <a:ext cx="6067003" cy="4144230"/>
          </a:xfrm>
          <a:prstGeom prst="rect">
            <a:avLst/>
          </a:prstGeom>
        </p:spPr>
      </p:pic>
      <p:pic>
        <p:nvPicPr>
          <p:cNvPr id="2050" name="Picture 2" descr="Bản đồ Việt Nam &amp; 63 tỉnh thành khổ lớn 20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4"/>
            <a:ext cx="3635896" cy="514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-2036762"/>
            <a:ext cx="17497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1: 9 000 000 ghi trên bản đồ được gọi là tỉ lệ bản đồ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32094" y="2799045"/>
            <a:ext cx="2942468" cy="1716921"/>
            <a:chOff x="6201532" y="4837855"/>
            <a:chExt cx="2942468" cy="1716921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6263680" y="4837855"/>
              <a:ext cx="2880320" cy="1716921"/>
            </a:xfrm>
            <a:prstGeom prst="wedgeRoundRectCallou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2" descr="Bản đồ Việt Nam &amp; 63 tỉnh thành khổ lớn 202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47" t="84967" r="37798" b="2892"/>
            <a:stretch/>
          </p:blipFill>
          <p:spPr bwMode="auto">
            <a:xfrm>
              <a:off x="6201532" y="4837855"/>
              <a:ext cx="2942468" cy="16814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94" name="Picture 2" descr="Những nhân vật hoạt hình gắn liền với tuổi thơ của game thủ Việt (P.1)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562" y="1711433"/>
            <a:ext cx="6096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52184" y="210247"/>
            <a:ext cx="56918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Tỉ lệ bản đồ</a:t>
            </a:r>
          </a:p>
        </p:txBody>
      </p:sp>
    </p:spTree>
    <p:extLst>
      <p:ext uri="{BB962C8B-B14F-4D97-AF65-F5344CB8AC3E}">
        <p14:creationId xmlns:p14="http://schemas.microsoft.com/office/powerpoint/2010/main" val="402977709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9460E25-2897-4380-90A5-2D68FB4E9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9927">
            <a:off x="5936191" y="2833068"/>
            <a:ext cx="4175984" cy="2852518"/>
          </a:xfrm>
          <a:prstGeom prst="rect">
            <a:avLst/>
          </a:prstGeom>
        </p:spPr>
      </p:pic>
      <p:sp>
        <p:nvSpPr>
          <p:cNvPr id="21" name="矩形 259"/>
          <p:cNvSpPr>
            <a:spLocks noChangeArrowheads="1"/>
          </p:cNvSpPr>
          <p:nvPr/>
        </p:nvSpPr>
        <p:spPr bwMode="auto">
          <a:xfrm>
            <a:off x="304800" y="2009618"/>
            <a:ext cx="6624736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TỈ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</a:t>
            </a:r>
            <a:r>
              <a:rPr lang="en-US" altLang="zh-CN" sz="9600" b="1" dirty="0">
                <a:solidFill>
                  <a:srgbClr val="00B05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LỆ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</a:t>
            </a:r>
            <a:r>
              <a:rPr lang="en-US" altLang="zh-CN" sz="9600" b="1" dirty="0">
                <a:solidFill>
                  <a:srgbClr val="00B0F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BẢN</a:t>
            </a:r>
            <a:r>
              <a:rPr lang="en-US" altLang="zh-CN" sz="9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ircle3D" panose="020B0703020102020204" pitchFamily="34" charset="0"/>
                <a:ea typeface="思源黑体旧字形 ExtraLight" panose="020B0200000000000000" pitchFamily="34" charset="-128"/>
                <a:cs typeface="Arial" panose="020B0604020202020204" pitchFamily="34" charset="0"/>
                <a:sym typeface="思源黑体旧字形 ExtraLight" panose="020B0200000000000000" pitchFamily="34" charset="-128"/>
              </a:rPr>
              <a:t> ĐỒ</a:t>
            </a:r>
          </a:p>
        </p:txBody>
      </p:sp>
      <p:sp>
        <p:nvSpPr>
          <p:cNvPr id="22" name="矩形 259"/>
          <p:cNvSpPr>
            <a:spLocks noChangeArrowheads="1"/>
          </p:cNvSpPr>
          <p:nvPr/>
        </p:nvSpPr>
        <p:spPr bwMode="auto">
          <a:xfrm>
            <a:off x="447278" y="267494"/>
            <a:ext cx="51328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chemeClr val="accent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MV Boli" panose="02000500030200090000" pitchFamily="2" charset="0"/>
                <a:ea typeface="思源黑体旧字形 ExtraLight" panose="020B0200000000000000" pitchFamily="34" charset="-128"/>
                <a:cs typeface="MV Boli" panose="02000500030200090000" pitchFamily="2" charset="0"/>
                <a:sym typeface="思源黑体旧字形 ExtraLight" panose="020B0200000000000000" pitchFamily="34" charset="-128"/>
              </a:rPr>
              <a:t>Toán</a:t>
            </a:r>
          </a:p>
        </p:txBody>
      </p:sp>
      <p:sp>
        <p:nvSpPr>
          <p:cNvPr id="8" name="矩形 259"/>
          <p:cNvSpPr>
            <a:spLocks noChangeArrowheads="1"/>
          </p:cNvSpPr>
          <p:nvPr/>
        </p:nvSpPr>
        <p:spPr bwMode="auto">
          <a:xfrm>
            <a:off x="533833" y="267494"/>
            <a:ext cx="51328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600" b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MV Boli" panose="02000500030200090000" pitchFamily="2" charset="0"/>
                <a:ea typeface="思源黑体旧字形 ExtraLight" panose="020B0200000000000000" pitchFamily="34" charset="-128"/>
                <a:cs typeface="MV Boli" panose="02000500030200090000" pitchFamily="2" charset="0"/>
                <a:sym typeface="思源黑体旧字形 ExtraLight" panose="020B0200000000000000" pitchFamily="34" charset="-128"/>
              </a:rPr>
              <a:t>Toán</a:t>
            </a:r>
          </a:p>
        </p:txBody>
      </p:sp>
      <p:pic>
        <p:nvPicPr>
          <p:cNvPr id="1026" name="Picture 2" descr="Google Bản Đồ Tìm Kiếm Google Bản Đồ Nhà Sản Xuất Máy Tính Biểu Tượng - bản  đồ png tải về - Miễn phí trong suốt Dòng png Tải v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78" y="-64367"/>
            <a:ext cx="6351250" cy="366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44">
            <a:extLst>
              <a:ext uri="{FF2B5EF4-FFF2-40B4-BE49-F238E27FC236}">
                <a16:creationId xmlns:a16="http://schemas.microsoft.com/office/drawing/2014/main" id="{BF6E1241-CC52-4C91-A2C7-08E3506B4F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9633">
            <a:off x="-842106" y="-183267"/>
            <a:ext cx="2115264" cy="1444888"/>
          </a:xfrm>
          <a:prstGeom prst="rect">
            <a:avLst/>
          </a:prstGeom>
        </p:spPr>
      </p:pic>
      <p:pic>
        <p:nvPicPr>
          <p:cNvPr id="1028" name="Picture 4" descr="Động Vật, Dễ Thương, Con Gấu, Tải hình PNG 414 - Free.Vector6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03" y="2696222"/>
            <a:ext cx="3011663" cy="26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073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5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  <p:bldP spid="8" grpId="0"/>
      <p:bldP spid="8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6"/>
  <p:tag name="INKNOELEADERBOARD" val="1385866511"/>
</p:tagLst>
</file>

<file path=ppt/theme/theme1.xml><?xml version="1.0" encoding="utf-8"?>
<a:theme xmlns:a="http://schemas.openxmlformats.org/drawingml/2006/main" name="Office 主题​​">
  <a:themeElements>
    <a:clrScheme name="自定义 31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E66C7D"/>
      </a:accent1>
      <a:accent2>
        <a:srgbClr val="E1A01F"/>
      </a:accent2>
      <a:accent3>
        <a:srgbClr val="9174CA"/>
      </a:accent3>
      <a:accent4>
        <a:srgbClr val="60B5CC"/>
      </a:accent4>
      <a:accent5>
        <a:srgbClr val="E66C7D"/>
      </a:accent5>
      <a:accent6>
        <a:srgbClr val="E1A01F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4084</TotalTime>
  <Words>442</Words>
  <Application>Microsoft Office PowerPoint</Application>
  <PresentationFormat>On-screen Show (16:9)</PresentationFormat>
  <Paragraphs>83</Paragraphs>
  <Slides>20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Cambria</vt:lpstr>
      <vt:lpstr>UVF Funkydori</vt:lpstr>
      <vt:lpstr>Cambria Math</vt:lpstr>
      <vt:lpstr>Calibri</vt:lpstr>
      <vt:lpstr>Circle3D</vt:lpstr>
      <vt:lpstr>.VnTime</vt:lpstr>
      <vt:lpstr>Arial</vt:lpstr>
      <vt:lpstr>MV Boli</vt:lpstr>
      <vt:lpstr>微软雅黑</vt:lpstr>
      <vt:lpstr>Times New Roman</vt:lpstr>
      <vt:lpstr>Office 主题​​</vt:lpstr>
      <vt:lpstr>PowerPoint Presentation</vt:lpstr>
      <vt:lpstr>PowerPoint Presentation</vt:lpstr>
      <vt:lpstr>PowerPoint Presentation</vt:lpstr>
      <vt:lpstr>Trước khi đi du lịch, mình phải hoàn thành bài tập dưới đây. Các bạn giúp mình nhé!</vt:lpstr>
      <vt:lpstr>AB = 9 000 000 cm CD = 1 cm Viết tỉ số của 2 đoạn thẳng.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</dc:title>
  <dc:creator>MANG NON</dc:creator>
  <cp:keywords>MANG NON</cp:keywords>
  <cp:lastModifiedBy>Lan Anh Dương</cp:lastModifiedBy>
  <cp:revision>431</cp:revision>
  <dcterms:created xsi:type="dcterms:W3CDTF">2014-11-09T01:07:25Z</dcterms:created>
  <dcterms:modified xsi:type="dcterms:W3CDTF">2023-04-10T16:31:06Z</dcterms:modified>
</cp:coreProperties>
</file>