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67" r:id="rId2"/>
    <p:sldMasterId id="2147483679" r:id="rId3"/>
  </p:sldMasterIdLst>
  <p:notesMasterIdLst>
    <p:notesMasterId r:id="rId27"/>
  </p:notesMasterIdLst>
  <p:sldIdLst>
    <p:sldId id="260" r:id="rId4"/>
    <p:sldId id="263" r:id="rId5"/>
    <p:sldId id="288" r:id="rId6"/>
    <p:sldId id="289" r:id="rId7"/>
    <p:sldId id="262" r:id="rId8"/>
    <p:sldId id="290" r:id="rId9"/>
    <p:sldId id="271" r:id="rId10"/>
    <p:sldId id="292" r:id="rId11"/>
    <p:sldId id="269" r:id="rId12"/>
    <p:sldId id="266" r:id="rId13"/>
    <p:sldId id="264" r:id="rId14"/>
    <p:sldId id="291" r:id="rId15"/>
    <p:sldId id="275" r:id="rId16"/>
    <p:sldId id="261" r:id="rId17"/>
    <p:sldId id="272" r:id="rId18"/>
    <p:sldId id="273" r:id="rId19"/>
    <p:sldId id="277" r:id="rId20"/>
    <p:sldId id="293" r:id="rId21"/>
    <p:sldId id="282" r:id="rId22"/>
    <p:sldId id="295" r:id="rId23"/>
    <p:sldId id="267" r:id="rId24"/>
    <p:sldId id="281" r:id="rId25"/>
    <p:sldId id="296" r:id="rId26"/>
  </p:sldIdLst>
  <p:sldSz cx="12192000" cy="6858000"/>
  <p:notesSz cx="6858000" cy="9144000"/>
  <p:embeddedFontLst>
    <p:embeddedFont>
      <p:font typeface="等线" panose="02010600030101010101" pitchFamily="2" charset="-122"/>
      <p:regular r:id="rId28"/>
    </p:embeddedFont>
    <p:embeddedFont>
      <p:font typeface="微软雅黑" panose="020B0503020204020204" pitchFamily="34" charset="-122"/>
      <p:regular r:id="rId29"/>
      <p:bold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mbria" panose="02040503050406030204" pitchFamily="18" charset="0"/>
      <p:regular r:id="rId35"/>
      <p:bold r:id="rId36"/>
      <p:italic r:id="rId37"/>
      <p:boldItalic r:id="rId38"/>
    </p:embeddedFont>
    <p:embeddedFont>
      <p:font typeface="UTM Azuki" panose="02040603050506020204" pitchFamily="18" charset="0"/>
      <p:regular r:id="rId39"/>
    </p:embeddedFont>
  </p:embeddedFontLst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2D1D"/>
    <a:srgbClr val="C8A488"/>
    <a:srgbClr val="CE7A44"/>
    <a:srgbClr val="403E3D"/>
    <a:srgbClr val="7D3B0D"/>
    <a:srgbClr val="7F7979"/>
    <a:srgbClr val="5691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2.fntdata"/><Relationship Id="rId21" Type="http://schemas.openxmlformats.org/officeDocument/2006/relationships/slide" Target="slides/slide18.xml"/><Relationship Id="rId34" Type="http://schemas.openxmlformats.org/officeDocument/2006/relationships/font" Target="fonts/font7.fntdata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DD600-D177-429C-8361-7E6F2D968C40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D4F61-E3CA-4708-A875-C4BBE226E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61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E560D7-5DD8-4BAD-A65B-D8B626E1F3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262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E560D7-5DD8-4BAD-A65B-D8B626E1F3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00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E560D7-5DD8-4BAD-A65B-D8B626E1F3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867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E560D7-5DD8-4BAD-A65B-D8B626E1F3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48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E560D7-5DD8-4BAD-A65B-D8B626E1F32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519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8042762"/>
      </p:ext>
    </p:extLst>
  </p:cSld>
  <p:clrMapOvr>
    <a:masterClrMapping/>
  </p:clrMapOvr>
  <p:transition spd="med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38116"/>
      </p:ext>
    </p:extLst>
  </p:cSld>
  <p:clrMapOvr>
    <a:masterClrMapping/>
  </p:clrMapOvr>
  <p:transition spd="slow" advTm="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181247"/>
      </p:ext>
    </p:extLst>
  </p:cSld>
  <p:clrMapOvr>
    <a:masterClrMapping/>
  </p:clrMapOvr>
  <p:transition spd="slow" advTm="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1387578"/>
      </p:ext>
    </p:extLst>
  </p:cSld>
  <p:clrMapOvr>
    <a:masterClrMapping/>
  </p:clrMapOvr>
  <p:transition spd="slow" advTm="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790440"/>
      </p:ext>
    </p:extLst>
  </p:cSld>
  <p:clrMapOvr>
    <a:masterClrMapping/>
  </p:clrMapOvr>
  <p:transition spd="slow" advTm="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555183"/>
      </p:ext>
    </p:extLst>
  </p:cSld>
  <p:clrMapOvr>
    <a:masterClrMapping/>
  </p:clrMapOvr>
  <p:transition spd="slow" advTm="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944513"/>
      </p:ext>
    </p:extLst>
  </p:cSld>
  <p:clrMapOvr>
    <a:masterClrMapping/>
  </p:clrMapOvr>
  <p:transition spd="slow" advTm="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6468242"/>
      </p:ext>
    </p:extLst>
  </p:cSld>
  <p:clrMapOvr>
    <a:masterClrMapping/>
  </p:clrMapOvr>
  <p:transition spd="slow" advTm="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133644"/>
      </p:ext>
    </p:extLst>
  </p:cSld>
  <p:clrMapOvr>
    <a:masterClrMapping/>
  </p:clrMapOvr>
  <p:transition spd="slow" advTm="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2803970"/>
      </p:ext>
    </p:extLst>
  </p:cSld>
  <p:clrMapOvr>
    <a:masterClrMapping/>
  </p:clrMapOvr>
  <p:transition spd="slow" advTm="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868920"/>
      </p:ext>
    </p:extLst>
  </p:cSld>
  <p:clrMapOvr>
    <a:masterClrMapping/>
  </p:clrMapOvr>
  <p:transition spd="med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FFB9669-7891-40E0-BF0A-9B41B8A3AC72}"/>
              </a:ext>
            </a:extLst>
          </p:cNvPr>
          <p:cNvCxnSpPr>
            <a:cxnSpLocks/>
          </p:cNvCxnSpPr>
          <p:nvPr userDrawn="1"/>
        </p:nvCxnSpPr>
        <p:spPr>
          <a:xfrm>
            <a:off x="1153238" y="494971"/>
            <a:ext cx="10748476" cy="0"/>
          </a:xfrm>
          <a:prstGeom prst="line">
            <a:avLst/>
          </a:prstGeom>
          <a:ln w="25400">
            <a:solidFill>
              <a:srgbClr val="5596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菱形 6">
            <a:extLst>
              <a:ext uri="{FF2B5EF4-FFF2-40B4-BE49-F238E27FC236}">
                <a16:creationId xmlns:a16="http://schemas.microsoft.com/office/drawing/2014/main" id="{D13F4F2C-769E-427C-B210-DB827DE3BF71}"/>
              </a:ext>
            </a:extLst>
          </p:cNvPr>
          <p:cNvSpPr/>
          <p:nvPr userDrawn="1"/>
        </p:nvSpPr>
        <p:spPr>
          <a:xfrm>
            <a:off x="-251971" y="-393247"/>
            <a:ext cx="1291771" cy="1291771"/>
          </a:xfrm>
          <a:prstGeom prst="diamond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164842311"/>
      </p:ext>
    </p:extLst>
  </p:cSld>
  <p:clrMapOvr>
    <a:masterClrMapping/>
  </p:clrMapOvr>
  <p:transition spd="med" advClick="0" advTm="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FFB9669-7891-40E0-BF0A-9B41B8A3AC72}"/>
              </a:ext>
            </a:extLst>
          </p:cNvPr>
          <p:cNvCxnSpPr>
            <a:cxnSpLocks/>
          </p:cNvCxnSpPr>
          <p:nvPr userDrawn="1"/>
        </p:nvCxnSpPr>
        <p:spPr>
          <a:xfrm>
            <a:off x="1153238" y="494971"/>
            <a:ext cx="10748476" cy="0"/>
          </a:xfrm>
          <a:prstGeom prst="line">
            <a:avLst/>
          </a:prstGeom>
          <a:ln w="25400">
            <a:solidFill>
              <a:srgbClr val="5596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菱形 6">
            <a:extLst>
              <a:ext uri="{FF2B5EF4-FFF2-40B4-BE49-F238E27FC236}">
                <a16:creationId xmlns:a16="http://schemas.microsoft.com/office/drawing/2014/main" id="{D13F4F2C-769E-427C-B210-DB827DE3BF71}"/>
              </a:ext>
            </a:extLst>
          </p:cNvPr>
          <p:cNvSpPr/>
          <p:nvPr userDrawn="1"/>
        </p:nvSpPr>
        <p:spPr>
          <a:xfrm>
            <a:off x="-251971" y="-393247"/>
            <a:ext cx="1291771" cy="1291771"/>
          </a:xfrm>
          <a:prstGeom prst="diamond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593451779"/>
      </p:ext>
    </p:extLst>
  </p:cSld>
  <p:clrMapOvr>
    <a:masterClrMapping/>
  </p:clrMapOvr>
  <p:transition spd="med" advClick="0" advTm="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FD8D8F-FC3C-4D63-B1CE-C3CF49686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79" b="65377"/>
          <a:stretch/>
        </p:blipFill>
        <p:spPr>
          <a:xfrm>
            <a:off x="0" y="4483571"/>
            <a:ext cx="3197901" cy="237442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FD64459-86C5-4124-AD04-02B020CE55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833" r="68790"/>
          <a:stretch/>
        </p:blipFill>
        <p:spPr>
          <a:xfrm>
            <a:off x="10060362" y="-1"/>
            <a:ext cx="2131639" cy="350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79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FD8D8F-FC3C-4D63-B1CE-C3CF49686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79" b="65377"/>
          <a:stretch/>
        </p:blipFill>
        <p:spPr>
          <a:xfrm>
            <a:off x="0" y="4483571"/>
            <a:ext cx="3197901" cy="237442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FD64459-86C5-4124-AD04-02B020CE55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833" r="68790"/>
          <a:stretch/>
        </p:blipFill>
        <p:spPr>
          <a:xfrm>
            <a:off x="10060362" y="-1"/>
            <a:ext cx="2131639" cy="350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4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CD8F2F-147D-4F14-A198-1D344D69766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E8B67-9283-4ACE-8521-833C729E637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94695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FD8D8F-FC3C-4D63-B1CE-C3CF49686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79" b="65377"/>
          <a:stretch/>
        </p:blipFill>
        <p:spPr>
          <a:xfrm>
            <a:off x="0" y="4483571"/>
            <a:ext cx="3197901" cy="237442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FD64459-86C5-4124-AD04-02B020CE55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833" r="68790"/>
          <a:stretch/>
        </p:blipFill>
        <p:spPr>
          <a:xfrm>
            <a:off x="10060362" y="-1"/>
            <a:ext cx="2131639" cy="350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5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FD8D8F-FC3C-4D63-B1CE-C3CF49686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79" b="65377"/>
          <a:stretch/>
        </p:blipFill>
        <p:spPr>
          <a:xfrm>
            <a:off x="0" y="4483571"/>
            <a:ext cx="3197901" cy="237442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FD64459-86C5-4124-AD04-02B020CE55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833" r="68790"/>
          <a:stretch/>
        </p:blipFill>
        <p:spPr>
          <a:xfrm>
            <a:off x="10060362" y="-1"/>
            <a:ext cx="2131639" cy="350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7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CD8F2F-147D-4F14-A198-1D344D69766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7/25/2023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DE8B67-9283-4ACE-8521-833C729E637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01377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046067"/>
      </p:ext>
    </p:extLst>
  </p:cSld>
  <p:clrMapOvr>
    <a:masterClrMapping/>
  </p:clrMapOvr>
  <p:transition spd="slow" advTm="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029659"/>
      </p:ext>
    </p:extLst>
  </p:cSld>
  <p:clrMapOvr>
    <a:masterClrMapping/>
  </p:clrMapOvr>
  <p:transition spd="slow" advTm="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210728"/>
      </p:ext>
    </p:extLst>
  </p:cSld>
  <p:clrMapOvr>
    <a:masterClrMapping/>
  </p:clrMapOvr>
  <p:transition spd="slow" advTm="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074149"/>
      </p:ext>
    </p:extLst>
  </p:cSld>
  <p:clrMapOvr>
    <a:masterClrMapping/>
  </p:clrMapOvr>
  <p:transition spd="slow" advTm="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43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 advClick="0" advTm="0">
    <p:fade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60336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86" r:id="rId3"/>
    <p:sldLayoutId id="2147483685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ransition spd="slow" advTm="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72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ransition spd="med" advClick="0" advTm="0">
    <p:fade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slide" Target="slide9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4766" flipH="1">
            <a:off x="-1718717" y="-663157"/>
            <a:ext cx="3698710" cy="87520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772280"/>
            <a:ext cx="12192000" cy="608572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2137435" y="1316139"/>
            <a:ext cx="6974441" cy="3029986"/>
            <a:chOff x="1054101" y="736600"/>
            <a:chExt cx="4495799" cy="952500"/>
          </a:xfrm>
        </p:grpSpPr>
        <p:sp>
          <p:nvSpPr>
            <p:cNvPr id="6" name="矩形 5"/>
            <p:cNvSpPr/>
            <p:nvPr/>
          </p:nvSpPr>
          <p:spPr>
            <a:xfrm>
              <a:off x="1054101" y="736600"/>
              <a:ext cx="4495799" cy="952500"/>
            </a:xfrm>
            <a:prstGeom prst="rect">
              <a:avLst/>
            </a:prstGeom>
            <a:noFill/>
            <a:ln w="19050">
              <a:solidFill>
                <a:srgbClr val="7D3B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141532" y="836708"/>
              <a:ext cx="4366051" cy="725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139700">
                      <a:srgbClr val="A5A5A5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zuki" panose="02040603050506020204" pitchFamily="18" charset="0"/>
                  <a:ea typeface="禹卫书法行书简体&#10;" panose="02000603000000000000" pitchFamily="2" charset="-122"/>
                  <a:cs typeface="+mn-cs"/>
                </a:rPr>
                <a:t>NHÀ NGUYỄN THÀNH LẬP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srgbClr val="A5A5A5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Azuki" panose="02040603050506020204" pitchFamily="18" charset="0"/>
                <a:ea typeface="禹卫书法行书简体&#10;" panose="02000603000000000000" pitchFamily="2" charset="-122"/>
                <a:cs typeface="+mn-cs"/>
              </a:endParaRPr>
            </a:p>
          </p:txBody>
        </p:sp>
      </p:grpSp>
      <p:pic>
        <p:nvPicPr>
          <p:cNvPr id="9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315" y="0"/>
            <a:ext cx="3978700" cy="4842875"/>
          </a:xfrm>
          <a:prstGeom prst="rect">
            <a:avLst/>
          </a:prstGeom>
        </p:spPr>
      </p:pic>
      <p:pic>
        <p:nvPicPr>
          <p:cNvPr id="10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91709" y="4292406"/>
            <a:ext cx="2519656" cy="260043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99272" y="357964"/>
            <a:ext cx="2018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30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Ya Respective" panose="02000000000000000000" pitchFamily="2" charset="0"/>
                <a:ea typeface="+mn-ea"/>
                <a:cs typeface="+mn-cs"/>
              </a:rPr>
              <a:t>Lịch</a:t>
            </a:r>
            <a:r>
              <a:rPr kumimoji="0" lang="en-US" sz="5400" b="1" i="0" u="none" strike="noStrike" kern="1200" cap="none" spc="30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Ya Respectiv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30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UYa Respective" panose="02000000000000000000" pitchFamily="2" charset="0"/>
                <a:ea typeface="+mn-ea"/>
                <a:cs typeface="+mn-cs"/>
              </a:rPr>
              <a:t>sử</a:t>
            </a:r>
            <a:endParaRPr kumimoji="0" lang="en-US" sz="5400" b="1" i="0" u="none" strike="noStrike" kern="1200" cap="none" spc="30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UYa Respective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文本框 6"/>
          <p:cNvSpPr txBox="1"/>
          <p:nvPr/>
        </p:nvSpPr>
        <p:spPr>
          <a:xfrm>
            <a:off x="2349312" y="1631492"/>
            <a:ext cx="66206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7D3B0D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zuki" panose="02040603050506020204" pitchFamily="18" charset="0"/>
                <a:ea typeface="禹卫书法行书简体&#10;" panose="02000603000000000000" pitchFamily="2" charset="-122"/>
                <a:cs typeface="+mn-cs"/>
              </a:rPr>
              <a:t>NHÀ NGUYỄN THÀNH LẬP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7D3B0D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Azuki" panose="02040603050506020204" pitchFamily="18" charset="0"/>
              <a:ea typeface="禹卫书法行书简体&#10;" panose="02000603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848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701" y="1264596"/>
            <a:ext cx="10316182" cy="8889053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132334" y="353943"/>
            <a:ext cx="12111547" cy="3477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571500" indent="-571500" eaLnBrk="1" hangingPunct="1">
              <a:spcBef>
                <a:spcPct val="50000"/>
              </a:spcBef>
              <a:buFontTx/>
              <a:buChar char="-"/>
            </a:pP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Quang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Trung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qua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đời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triều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đại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Tây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Sơn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suy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yếu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dần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1802,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Ánh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lật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đổ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triều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Tây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Sơn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lập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nên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triều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niên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hiệu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Long,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đô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Xuân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sz="4000" b="1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Huế</a:t>
            </a:r>
            <a:r>
              <a:rPr lang="en-US" sz="40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9" name="Text Box 7"/>
          <p:cNvSpPr txBox="1"/>
          <p:nvPr/>
        </p:nvSpPr>
        <p:spPr>
          <a:xfrm>
            <a:off x="49210" y="0"/>
            <a:ext cx="12013123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vi-VN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Nh</a:t>
            </a:r>
            <a:r>
              <a:rPr lang="vi-VN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vi-VN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Nguyễn ra đời trong ho</a:t>
            </a:r>
            <a:r>
              <a:rPr lang="vi-VN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vi-VN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 cảnh n</a:t>
            </a:r>
            <a:r>
              <a:rPr lang="vi-VN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vi-VN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o?</a:t>
            </a:r>
            <a:endParaRPr sz="4000" b="1" dirty="0">
              <a:solidFill>
                <a:srgbClr val="C12D1D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 Box 5"/>
          <p:cNvSpPr txBox="1"/>
          <p:nvPr/>
        </p:nvSpPr>
        <p:spPr>
          <a:xfrm>
            <a:off x="132334" y="1702340"/>
            <a:ext cx="12013121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vi-VN" altLang="nl-NL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</a:t>
            </a:r>
            <a:r>
              <a:rPr lang="nl-NL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 Ánh lên ngôi ho</a:t>
            </a:r>
            <a:r>
              <a:rPr lang="nl-NL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nl-NL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 đế lấy hiệu l</a:t>
            </a:r>
            <a:r>
              <a:rPr lang="nl-NL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nl-NL" altLang="x-none" sz="40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gì? Kinh đô ở đâu ?</a:t>
            </a:r>
            <a:endParaRPr sz="4000" b="1" dirty="0">
              <a:solidFill>
                <a:srgbClr val="C12D1D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15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OÃNG Äáº¾ GIA LONG NGUYá»N PHÃC ÃNH - Lá»CH Sá»¬ VIá»T NAM - YÃU Sá»¬ VIá»T -  VIETNAMESE HISTORY - HISTORY OF VIETNA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4"/>
          <a:stretch/>
        </p:blipFill>
        <p:spPr bwMode="auto">
          <a:xfrm>
            <a:off x="169465" y="390525"/>
            <a:ext cx="5617621" cy="605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5909266" y="1525164"/>
            <a:ext cx="6116695" cy="1620776"/>
          </a:xfrm>
          <a:prstGeom prst="rect">
            <a:avLst/>
          </a:prstGeom>
          <a:solidFill>
            <a:srgbClr val="7D3B0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09268" y="3145940"/>
            <a:ext cx="6116693" cy="2659115"/>
          </a:xfrm>
          <a:prstGeom prst="rect">
            <a:avLst/>
          </a:prstGeom>
          <a:solidFill>
            <a:srgbClr val="7D3B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09855" y="1669288"/>
            <a:ext cx="5715390" cy="39059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322106" y="3217621"/>
            <a:ext cx="5290888" cy="2357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Sinh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năm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: 1762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Mất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năm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: 1820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Trị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 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vì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: 1802 - 1820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Niên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 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hiệu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: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Gia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Long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157171" y="1831668"/>
            <a:ext cx="54987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Vua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Nguyễn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Ánh</a:t>
            </a:r>
            <a:endParaRPr lang="en-US" altLang="zh-CN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>
              <a:defRPr/>
            </a:pP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húy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Nguyễn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Phúc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Ánh</a:t>
            </a:r>
            <a:r>
              <a:rPr lang="en-US" altLang="zh-CN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1963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Kết quả hình ảnh cho quang trung đại phá quan thanh"/>
          <p:cNvSpPr>
            <a:spLocks noChangeAspect="1"/>
          </p:cNvSpPr>
          <p:nvPr/>
        </p:nvSpPr>
        <p:spPr>
          <a:xfrm>
            <a:off x="1522846" y="-30480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vi-VN" altLang="x-none" sz="20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 Box 20"/>
          <p:cNvSpPr txBox="1"/>
          <p:nvPr/>
        </p:nvSpPr>
        <p:spPr>
          <a:xfrm>
            <a:off x="1662546" y="381000"/>
            <a:ext cx="91440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sz="3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*Từ năm 1802 đến năm 1858 triều Nguyễn trải qua các đời vua : </a:t>
            </a:r>
            <a:endParaRPr sz="36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21" descr="http://a9.vietbao.vn/images/vn999/150/2013/04/20130410-ngam-tuyet-pham-tai-hien-chan-dung-cac-vi-vua-trieu-nguyen-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689" y="1866900"/>
            <a:ext cx="2518431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 Box 21"/>
          <p:cNvSpPr txBox="1"/>
          <p:nvPr/>
        </p:nvSpPr>
        <p:spPr>
          <a:xfrm>
            <a:off x="6396099" y="5562600"/>
            <a:ext cx="23622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 Thiệu Trị 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(1841- 1847)</a:t>
            </a:r>
            <a:endParaRPr sz="24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23" descr="http://e-cadao.com/lichsu/tudu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946" y="1905000"/>
            <a:ext cx="25908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 Box 22"/>
          <p:cNvSpPr txBox="1"/>
          <p:nvPr/>
        </p:nvSpPr>
        <p:spPr>
          <a:xfrm>
            <a:off x="9053946" y="5524500"/>
            <a:ext cx="22860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 Tự Đức 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(1847- 1883)</a:t>
            </a:r>
            <a:endParaRPr sz="24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Picture 14" descr="Emperor Gia Lo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26" y="1797050"/>
            <a:ext cx="2605274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 Box 23"/>
          <p:cNvSpPr txBox="1"/>
          <p:nvPr/>
        </p:nvSpPr>
        <p:spPr>
          <a:xfrm>
            <a:off x="985900" y="5454650"/>
            <a:ext cx="23622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 Gia Long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( 1802-1820)</a:t>
            </a:r>
            <a:endParaRPr sz="24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4" name="Picture 18" descr="http://webdulichhue.com/wp-content/uploads/vua_minh_mang_chan_du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747" y="1905000"/>
            <a:ext cx="2692116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 Box 24"/>
          <p:cNvSpPr txBox="1"/>
          <p:nvPr/>
        </p:nvSpPr>
        <p:spPr>
          <a:xfrm>
            <a:off x="3534209" y="5562600"/>
            <a:ext cx="2471738" cy="8302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 Minh Mạng (1820-1841)</a:t>
            </a:r>
          </a:p>
        </p:txBody>
      </p:sp>
      <p:sp>
        <p:nvSpPr>
          <p:cNvPr id="16" name="Text Box 28"/>
          <p:cNvSpPr txBox="1"/>
          <p:nvPr/>
        </p:nvSpPr>
        <p:spPr>
          <a:xfrm>
            <a:off x="1522846" y="381000"/>
            <a:ext cx="91440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nl-NL" altLang="x-none" sz="36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Từ 1802 đến năm 1858, nh</a:t>
            </a:r>
            <a:r>
              <a:rPr lang="nl-NL" altLang="x-none" sz="36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nl-NL" altLang="x-none" sz="36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Nguyễn trải qua các đời vua n</a:t>
            </a:r>
            <a:r>
              <a:rPr lang="nl-NL" altLang="x-none" sz="36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nl-NL" altLang="x-none" sz="36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o?</a:t>
            </a:r>
            <a:endParaRPr sz="3600" b="1" dirty="0">
              <a:solidFill>
                <a:srgbClr val="C12D1D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925223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2" grpId="0"/>
      <p:bldP spid="15" grpId="0"/>
      <p:bldP spid="16" grpId="0"/>
      <p:bldP spid="1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0758"/>
            <a:ext cx="12192000" cy="6097242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184944" y="244643"/>
            <a:ext cx="10591419" cy="1015663"/>
            <a:chOff x="1054101" y="673437"/>
            <a:chExt cx="10591419" cy="1015663"/>
          </a:xfrm>
        </p:grpSpPr>
        <p:sp>
          <p:nvSpPr>
            <p:cNvPr id="4" name="矩形 3"/>
            <p:cNvSpPr/>
            <p:nvPr/>
          </p:nvSpPr>
          <p:spPr>
            <a:xfrm>
              <a:off x="1054101" y="736600"/>
              <a:ext cx="10591419" cy="952500"/>
            </a:xfrm>
            <a:prstGeom prst="rect">
              <a:avLst/>
            </a:prstGeom>
            <a:noFill/>
            <a:ln w="19050">
              <a:solidFill>
                <a:srgbClr val="7D3B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223549" y="673437"/>
              <a:ext cx="99786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dist">
                <a:defRPr/>
              </a:pP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II.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Sự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thống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trị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của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nhà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Nguyễn</a:t>
              </a:r>
              <a:endParaRPr lang="en-US" altLang="zh-CN" sz="6000" dirty="0">
                <a:solidFill>
                  <a:srgbClr val="7D3B0D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796636" y="307806"/>
            <a:ext cx="304800" cy="952500"/>
          </a:xfrm>
          <a:prstGeom prst="rect">
            <a:avLst/>
          </a:prstGeom>
          <a:solidFill>
            <a:srgbClr val="7D3B0D"/>
          </a:solidFill>
          <a:ln>
            <a:solidFill>
              <a:srgbClr val="7D3B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790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690" y="-134645"/>
            <a:ext cx="2707785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29136" y="-553809"/>
            <a:ext cx="3136931" cy="3082565"/>
          </a:xfrm>
          <a:prstGeom prst="rect">
            <a:avLst/>
          </a:prstGeom>
        </p:spPr>
      </p:pic>
      <p:sp>
        <p:nvSpPr>
          <p:cNvPr id="7" name="AutoShape 11"/>
          <p:cNvSpPr/>
          <p:nvPr/>
        </p:nvSpPr>
        <p:spPr bwMode="auto">
          <a:xfrm>
            <a:off x="1157401" y="1065081"/>
            <a:ext cx="9935314" cy="1463675"/>
          </a:xfrm>
          <a:prstGeom prst="borderCallout2">
            <a:avLst>
              <a:gd name="adj1" fmla="val 8333"/>
              <a:gd name="adj2" fmla="val -1319"/>
              <a:gd name="adj3" fmla="val 8333"/>
              <a:gd name="adj4" fmla="val -10630"/>
              <a:gd name="adj5" fmla="val 76505"/>
              <a:gd name="adj6" fmla="val -20324"/>
            </a:avLst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defRPr/>
            </a:pPr>
            <a:r>
              <a:rPr lang="en-US" sz="4400" b="1" u="sng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u="sng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</a:t>
            </a:r>
            <a:r>
              <a:rPr lang="en-US" sz="4400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sự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kiện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chứng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tỏ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muốn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chia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sẻ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quyền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lực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ai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9" name="AutoShape 12">
            <a:hlinkClick r:id="rId5" action="ppaction://hlinksldjump"/>
          </p:cNvPr>
          <p:cNvSpPr/>
          <p:nvPr/>
        </p:nvSpPr>
        <p:spPr bwMode="auto">
          <a:xfrm>
            <a:off x="1069769" y="3051573"/>
            <a:ext cx="9847683" cy="1049655"/>
          </a:xfrm>
          <a:prstGeom prst="borderCallout2">
            <a:avLst>
              <a:gd name="adj1" fmla="val 10343"/>
              <a:gd name="adj2" fmla="val -1301"/>
              <a:gd name="adj3" fmla="val 10343"/>
              <a:gd name="adj4" fmla="val -9579"/>
              <a:gd name="adj5" fmla="val -2301"/>
              <a:gd name="adj6" fmla="val -18181"/>
            </a:avLst>
          </a:prstGeom>
          <a:noFill/>
          <a:ln w="9525">
            <a:noFill/>
            <a:miter lim="800000"/>
          </a:ln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u="sng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u="sng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2:</a:t>
            </a:r>
            <a:r>
              <a:rPr lang="en-US" sz="4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Quân</a:t>
            </a:r>
            <a:r>
              <a:rPr lang="en-US" sz="4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đội</a:t>
            </a:r>
            <a:r>
              <a:rPr lang="en-US" sz="4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sz="4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</a:t>
            </a:r>
            <a:r>
              <a:rPr lang="en-US" sz="4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sz="4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</a:t>
            </a:r>
            <a:r>
              <a:rPr lang="en-US" sz="4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chức</a:t>
            </a:r>
            <a:r>
              <a:rPr lang="en-US" sz="4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lang="en-US" sz="4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lang="en-US" sz="4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? </a:t>
            </a:r>
          </a:p>
        </p:txBody>
      </p:sp>
      <p:sp>
        <p:nvSpPr>
          <p:cNvPr id="10" name="AutoShape 13"/>
          <p:cNvSpPr/>
          <p:nvPr/>
        </p:nvSpPr>
        <p:spPr bwMode="auto">
          <a:xfrm>
            <a:off x="1069770" y="4389200"/>
            <a:ext cx="9847683" cy="1658620"/>
          </a:xfrm>
          <a:prstGeom prst="borderCallout2">
            <a:avLst>
              <a:gd name="adj1" fmla="val 7894"/>
              <a:gd name="adj2" fmla="val -1301"/>
              <a:gd name="adj3" fmla="val 7894"/>
              <a:gd name="adj4" fmla="val -9875"/>
              <a:gd name="adj5" fmla="val -76315"/>
              <a:gd name="adj6" fmla="val -18833"/>
            </a:avLst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defRPr/>
            </a:pPr>
            <a:r>
              <a:rPr lang="en-US" sz="4400" b="1" u="sng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u="sng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3: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đã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ban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hành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Bộ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luật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?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Bộ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luật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đó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ban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hành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nhằm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mục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đích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36589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ldLvl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45799" y="1486572"/>
            <a:ext cx="6412698" cy="433015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73" y="445302"/>
            <a:ext cx="7740957" cy="606581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06476" y="1216051"/>
            <a:ext cx="7296150" cy="4524315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</a:pPr>
            <a:r>
              <a:rPr lang="vi-VN" sz="4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ua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</a:t>
            </a:r>
            <a:r>
              <a:rPr lang="vi-VN" sz="4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vi-VN" sz="4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Nguyễn không đặt ngôi ho</a:t>
            </a:r>
            <a:r>
              <a:rPr lang="vi-VN" sz="4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vi-VN" sz="4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 hậu,bỏ chức tể tướng, trực tiếp điều h</a:t>
            </a:r>
            <a:r>
              <a:rPr lang="vi-VN" sz="4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vi-VN" sz="48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 mọi công việc từ  trung ương đến địa phương.</a:t>
            </a:r>
            <a:endParaRPr lang="vi-VN" sz="4800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9527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3785">
            <a:off x="9031746" y="3358922"/>
            <a:ext cx="3919464" cy="3919464"/>
          </a:xfrm>
          <a:prstGeom prst="rect">
            <a:avLst/>
          </a:prstGeom>
        </p:spPr>
      </p:pic>
      <p:pic>
        <p:nvPicPr>
          <p:cNvPr id="2050" name="Picture 2" descr="Vua tÃ´i triá»u Nguyá»n khai xuÃ¢n báº¯t Äáº§u cÃ´ng viá»c nÄm má»i ra sao? NgÃ y cáº­p  nháº­t 04/02/2020 Khá»i Äáº§u cÃ´ng viá»c cá»§a má»t nÄm má»i, triá»u Nguyá»n, nháº¥t lÃ   thá»i vua Gia Long, vua Minh Má»nh Äá»u Äáº·n tá» chá»©c cÃ¡c nghi lá» khai háº¡, khai  áº¥n vÃ  duyá»t binh. Theo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7" y="124691"/>
            <a:ext cx="5524789" cy="3117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Ã½ thuyáº¿t: TÃ¬nh hÃ¬nh chÃ­nh trá», kinh táº¿, vÄn hÃ³a dÆ°á»i triá»u Nguyá»n (ná»­a Äáº§u  tháº¿ ká» XIX) sá»­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79"/>
          <a:stretch/>
        </p:blipFill>
        <p:spPr bwMode="auto">
          <a:xfrm>
            <a:off x="6247692" y="1230095"/>
            <a:ext cx="3561327" cy="402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QuÃ¢n Äá»i nhÃ  Nguyá»n - TÆ°á»£ng Binh | nguyen van vinh | Flick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7" y="3477490"/>
            <a:ext cx="5524789" cy="3380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53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0625"/>
            <a:ext cx="6858000" cy="68580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2065476" y="351611"/>
            <a:ext cx="8436270" cy="1678028"/>
            <a:chOff x="1054100" y="736600"/>
            <a:chExt cx="8034164" cy="1678028"/>
          </a:xfrm>
        </p:grpSpPr>
        <p:sp>
          <p:nvSpPr>
            <p:cNvPr id="5" name="矩形 4"/>
            <p:cNvSpPr/>
            <p:nvPr/>
          </p:nvSpPr>
          <p:spPr>
            <a:xfrm>
              <a:off x="1054100" y="736600"/>
              <a:ext cx="8034164" cy="1678028"/>
            </a:xfrm>
            <a:prstGeom prst="rect">
              <a:avLst/>
            </a:prstGeom>
            <a:noFill/>
            <a:ln w="38100">
              <a:solidFill>
                <a:srgbClr val="7D3B0D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56251" y="852339"/>
              <a:ext cx="757548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vi-VN" altLang="zh-CN" sz="4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Bộ luật Gia Long được </a:t>
              </a:r>
              <a:endParaRPr lang="en-US" altLang="zh-CN" sz="4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lvl="0" algn="ctr">
                <a:defRPr/>
              </a:pPr>
              <a:r>
                <a:rPr lang="vi-VN" altLang="zh-CN" sz="4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ban hành nhằm mục đích gì ?</a:t>
              </a: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6118947" y="2354009"/>
            <a:ext cx="564832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Bảo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vệ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quyền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hành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tuyệt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đối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của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nhà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vua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đề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cao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địa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vị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của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quan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lại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trừng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trị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tàn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bạo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kẻ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chống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4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đối</a:t>
            </a:r>
            <a:r>
              <a:rPr lang="en-US" sz="44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7D3B0D"/>
              </a:solidFill>
              <a:effectLst/>
              <a:uLnTx/>
              <a:uFillTx/>
              <a:latin typeface="Cambria" panose="02040503050406030204" pitchFamily="18" charset="0"/>
              <a:ea typeface="禹卫书法行书简体&#10;" panose="02000603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2796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7" y="0"/>
            <a:ext cx="5275673" cy="386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oÃ ng Viá»t hÃ¬nh luáº­t' pháº¡t tá»i thÃ´ng gian, ngoáº¡i tÃ¬nh ra sao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190" y="2149594"/>
            <a:ext cx="5517114" cy="413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 rot="15770">
            <a:off x="4389617" y="6156649"/>
            <a:ext cx="6781800" cy="6858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phạt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cùm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cùm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cổ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7D3B0D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97690" y="0"/>
            <a:ext cx="29114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98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524740"/>
            <a:ext cx="4126057" cy="323612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17529" flipH="1">
            <a:off x="-1754363" y="122731"/>
            <a:ext cx="4028457" cy="315957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35" y="2570934"/>
            <a:ext cx="5926526" cy="592652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36" y="4219335"/>
            <a:ext cx="1486770" cy="231799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4309735" y="731060"/>
            <a:ext cx="4495799" cy="1107996"/>
            <a:chOff x="1054101" y="612686"/>
            <a:chExt cx="4495799" cy="1107996"/>
          </a:xfrm>
        </p:grpSpPr>
        <p:sp>
          <p:nvSpPr>
            <p:cNvPr id="8" name="矩形 7"/>
            <p:cNvSpPr/>
            <p:nvPr/>
          </p:nvSpPr>
          <p:spPr>
            <a:xfrm>
              <a:off x="1054101" y="736600"/>
              <a:ext cx="4495799" cy="952500"/>
            </a:xfrm>
            <a:prstGeom prst="rect">
              <a:avLst/>
            </a:prstGeom>
            <a:noFill/>
            <a:ln w="19050">
              <a:solidFill>
                <a:srgbClr val="7D3B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6600" b="0" i="0" u="none" strike="noStrike" kern="1200" cap="none" spc="0" normalizeH="0" baseline="0" noProof="0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UTM Azuki" panose="02040603050506020204" pitchFamily="18" charset="0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054101" y="612686"/>
              <a:ext cx="418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C12D1D"/>
                  </a:solidFill>
                  <a:effectLst/>
                  <a:uLnTx/>
                  <a:uFillTx/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GHI NHỚ</a:t>
              </a:r>
              <a:endPara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C12D1D"/>
                </a:solidFill>
                <a:effectLst/>
                <a:uLnTx/>
                <a:uFillTx/>
                <a:latin typeface="UTM Azuki" panose="02040603050506020204" pitchFamily="18" charset="0"/>
                <a:ea typeface="禹卫书法行书简体&#10;" panose="02000603000000000000" pitchFamily="2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3921427" y="854974"/>
            <a:ext cx="304800" cy="952500"/>
          </a:xfrm>
          <a:prstGeom prst="rect">
            <a:avLst/>
          </a:prstGeom>
          <a:solidFill>
            <a:srgbClr val="7D3B0D"/>
          </a:solidFill>
          <a:ln>
            <a:solidFill>
              <a:srgbClr val="7D3B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600" b="0" i="0" u="none" strike="noStrike" kern="1200" cap="none" spc="0" normalizeH="0" baseline="0" noProof="0">
              <a:ln>
                <a:noFill/>
              </a:ln>
              <a:solidFill>
                <a:srgbClr val="7D3B0D"/>
              </a:solidFill>
              <a:effectLst/>
              <a:uLnTx/>
              <a:uFillTx/>
              <a:latin typeface="UTM Azuki" panose="02040603050506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65959" y="1931388"/>
            <a:ext cx="93153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1802,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Ánh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lật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đổ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triều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Tây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Sơn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lập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nên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triều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dùng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mọi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biện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pháp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thâu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tóm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quyền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hành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tay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lang="en-US" sz="4800" b="1" dirty="0">
                <a:solidFill>
                  <a:srgbClr val="7D3B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23645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7979" y="456176"/>
            <a:ext cx="11096625" cy="5944621"/>
          </a:xfrm>
          <a:prstGeom prst="rect">
            <a:avLst/>
          </a:prstGeom>
          <a:solidFill>
            <a:srgbClr val="7D3B0D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866263"/>
            <a:ext cx="5124450" cy="51244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304788" y="2028104"/>
            <a:ext cx="32049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dirty="0" err="1">
                <a:solidFill>
                  <a:srgbClr val="7D3B0D"/>
                </a:solidFill>
                <a:latin typeface="UTM Azuki" panose="02040603050506020204" pitchFamily="18" charset="0"/>
                <a:ea typeface="仿宋" panose="02010609060101010101" pitchFamily="49" charset="-122"/>
              </a:rPr>
              <a:t>Khởi</a:t>
            </a:r>
            <a:r>
              <a:rPr lang="en-US" altLang="zh-CN" sz="8800" dirty="0">
                <a:solidFill>
                  <a:srgbClr val="7D3B0D"/>
                </a:solidFill>
                <a:latin typeface="UTM Azuki" panose="02040603050506020204" pitchFamily="18" charset="0"/>
                <a:ea typeface="仿宋" panose="02010609060101010101" pitchFamily="49" charset="-122"/>
              </a:rPr>
              <a:t> </a:t>
            </a:r>
            <a:r>
              <a:rPr lang="en-US" altLang="zh-CN" sz="8800" dirty="0" err="1">
                <a:solidFill>
                  <a:srgbClr val="7D3B0D"/>
                </a:solidFill>
                <a:latin typeface="UTM Azuki" panose="02040603050506020204" pitchFamily="18" charset="0"/>
                <a:ea typeface="仿宋" panose="02010609060101010101" pitchFamily="49" charset="-122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D3B0D"/>
              </a:solidFill>
              <a:effectLst/>
              <a:uLnTx/>
              <a:uFillTx/>
              <a:latin typeface="UTM Azuki" panose="02040603050506020204" pitchFamily="18" charset="0"/>
              <a:ea typeface="仿宋" panose="02010609060101010101" pitchFamily="49" charset="-122"/>
            </a:endParaRPr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541" y="0"/>
            <a:ext cx="2707785" cy="6858000"/>
          </a:xfrm>
          <a:prstGeom prst="rect">
            <a:avLst/>
          </a:prstGeom>
        </p:spPr>
      </p:pic>
      <p:pic>
        <p:nvPicPr>
          <p:cNvPr id="10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83450" y="487924"/>
            <a:ext cx="4988238" cy="6711710"/>
          </a:xfrm>
          <a:prstGeom prst="rect">
            <a:avLst/>
          </a:prstGeom>
        </p:spPr>
      </p:pic>
      <p:pic>
        <p:nvPicPr>
          <p:cNvPr id="11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26137" y="-262863"/>
            <a:ext cx="3136931" cy="308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41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7979" y="456176"/>
            <a:ext cx="11096625" cy="5944621"/>
          </a:xfrm>
          <a:prstGeom prst="rect">
            <a:avLst/>
          </a:prstGeom>
          <a:solidFill>
            <a:srgbClr val="7D3B0D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066" y="1181748"/>
            <a:ext cx="5124450" cy="51244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938195" y="1867477"/>
            <a:ext cx="28706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UTM Azuki" panose="02040603050506020204" pitchFamily="18" charset="0"/>
                <a:ea typeface="仿宋" panose="02010609060101010101" pitchFamily="49" charset="-122"/>
                <a:cs typeface="+mn-cs"/>
              </a:rPr>
              <a:t>Củng</a:t>
            </a:r>
            <a:r>
              <a:rPr kumimoji="0" lang="en-US" altLang="zh-CN" sz="8800" b="0" i="0" u="none" strike="noStrike" kern="1200" cap="none" spc="0" normalizeH="0" noProof="0" dirty="0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UTM Azuki" panose="02040603050506020204" pitchFamily="18" charset="0"/>
                <a:ea typeface="仿宋" panose="02010609060101010101" pitchFamily="49" charset="-122"/>
                <a:cs typeface="+mn-cs"/>
              </a:rPr>
              <a:t> </a:t>
            </a:r>
            <a:r>
              <a:rPr kumimoji="0" lang="en-US" altLang="zh-CN" sz="8800" b="0" i="0" u="none" strike="noStrike" kern="1200" cap="none" spc="0" normalizeH="0" noProof="0" dirty="0" err="1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UTM Azuki" panose="02040603050506020204" pitchFamily="18" charset="0"/>
                <a:ea typeface="仿宋" panose="02010609060101010101" pitchFamily="49" charset="-122"/>
                <a:cs typeface="+mn-cs"/>
              </a:rPr>
              <a:t>cố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D3B0D"/>
              </a:solidFill>
              <a:effectLst/>
              <a:uLnTx/>
              <a:uFillTx/>
              <a:latin typeface="UTM Azuki" panose="02040603050506020204" pitchFamily="18" charset="0"/>
              <a:ea typeface="仿宋" panose="02010609060101010101" pitchFamily="49" charset="-122"/>
              <a:cs typeface="+mn-cs"/>
            </a:endParaRPr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541" y="0"/>
            <a:ext cx="2707785" cy="6858000"/>
          </a:xfrm>
          <a:prstGeom prst="rect">
            <a:avLst/>
          </a:prstGeom>
        </p:spPr>
      </p:pic>
      <p:pic>
        <p:nvPicPr>
          <p:cNvPr id="10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83450" y="487924"/>
            <a:ext cx="4988238" cy="6711710"/>
          </a:xfrm>
          <a:prstGeom prst="rect">
            <a:avLst/>
          </a:prstGeom>
        </p:spPr>
      </p:pic>
      <p:pic>
        <p:nvPicPr>
          <p:cNvPr id="11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26137" y="-262863"/>
            <a:ext cx="3136931" cy="308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3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5300" y="1574800"/>
            <a:ext cx="6858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2603500"/>
            <a:ext cx="5397500" cy="539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262" y="2446337"/>
            <a:ext cx="3920738" cy="2905125"/>
          </a:xfrm>
          <a:prstGeom prst="rect">
            <a:avLst/>
          </a:prstGeom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534667" y="851525"/>
            <a:ext cx="8696964" cy="1446550"/>
          </a:xfrm>
          <a:prstGeom prst="rect">
            <a:avLst/>
          </a:prstGeom>
          <a:solidFill>
            <a:srgbClr val="C8A488"/>
          </a:solidFill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4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1.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Nguyễn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Ánh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lật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đổ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triều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Tây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Sơn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,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lập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nên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triều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Nguyễn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vào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năm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nào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?</a:t>
            </a: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4177962" y="2679700"/>
            <a:ext cx="3429000" cy="533400"/>
          </a:xfrm>
          <a:prstGeom prst="rect">
            <a:avLst/>
          </a:prstGeom>
          <a:solidFill>
            <a:srgbClr val="C8A488"/>
          </a:solidFill>
          <a:ln w="38100" cmpd="dbl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r>
              <a:rPr lang="en-US" sz="4000" b="1" dirty="0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a. </a:t>
            </a:r>
            <a:r>
              <a:rPr lang="en-US" sz="4000" b="1" dirty="0" err="1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Năm</a:t>
            </a:r>
            <a:r>
              <a:rPr lang="en-US" sz="4000" b="1" dirty="0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1802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4187487" y="3365500"/>
            <a:ext cx="3429000" cy="533400"/>
          </a:xfrm>
          <a:prstGeom prst="rect">
            <a:avLst/>
          </a:prstGeom>
          <a:solidFill>
            <a:srgbClr val="C8A488"/>
          </a:solidFill>
          <a:ln w="38100" cmpd="dbl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r>
              <a:rPr lang="en-US" sz="4000" b="1" dirty="0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b. </a:t>
            </a:r>
            <a:r>
              <a:rPr lang="en-US" sz="4000" b="1" dirty="0" err="1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Năm</a:t>
            </a:r>
            <a:r>
              <a:rPr lang="en-US" sz="4000" b="1" dirty="0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1082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4187487" y="4051300"/>
            <a:ext cx="3429000" cy="533400"/>
          </a:xfrm>
          <a:prstGeom prst="rect">
            <a:avLst/>
          </a:prstGeom>
          <a:solidFill>
            <a:srgbClr val="C8A488"/>
          </a:solidFill>
          <a:ln w="38100" cmpd="dbl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r>
              <a:rPr lang="en-US" sz="4000" b="1" dirty="0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c. </a:t>
            </a:r>
            <a:r>
              <a:rPr lang="en-US" sz="4000" b="1" dirty="0" err="1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Năm</a:t>
            </a:r>
            <a:r>
              <a:rPr lang="en-US" sz="4000" b="1" dirty="0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1858</a:t>
            </a: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4187487" y="2666067"/>
            <a:ext cx="3429000" cy="533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 cmpd="dbl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r>
              <a:rPr lang="en-US" sz="4000" b="1" dirty="0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 a. </a:t>
            </a:r>
            <a:r>
              <a:rPr lang="en-US" sz="4000" b="1" dirty="0" err="1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Năm</a:t>
            </a:r>
            <a:r>
              <a:rPr lang="en-US" sz="4000" b="1" dirty="0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1802</a:t>
            </a: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4177962" y="4737100"/>
            <a:ext cx="3429000" cy="533400"/>
          </a:xfrm>
          <a:prstGeom prst="rect">
            <a:avLst/>
          </a:prstGeom>
          <a:solidFill>
            <a:srgbClr val="C8A488"/>
          </a:solidFill>
          <a:ln w="38100" cmpd="dbl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r>
              <a:rPr lang="en-US" sz="4000" b="1" dirty="0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d. </a:t>
            </a:r>
            <a:r>
              <a:rPr lang="en-US" sz="4000" b="1" dirty="0" err="1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Năm</a:t>
            </a:r>
            <a:r>
              <a:rPr lang="en-US" sz="4000" b="1" dirty="0">
                <a:solidFill>
                  <a:srgbClr val="403E3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1885</a:t>
            </a:r>
          </a:p>
        </p:txBody>
      </p:sp>
    </p:spTree>
    <p:extLst>
      <p:ext uri="{BB962C8B-B14F-4D97-AF65-F5344CB8AC3E}">
        <p14:creationId xmlns:p14="http://schemas.microsoft.com/office/powerpoint/2010/main" val="39004486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2" grpId="1" animBg="1"/>
      <p:bldP spid="14" grpId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8" grpId="0" bldLvl="0" animBg="1"/>
      <p:bldP spid="1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513" y="157177"/>
            <a:ext cx="7186487" cy="6858000"/>
          </a:xfrm>
          <a:prstGeom prst="rect">
            <a:avLst/>
          </a:prstGeom>
        </p:spPr>
      </p:pic>
      <p:sp>
        <p:nvSpPr>
          <p:cNvPr id="8" name="Text Box 37"/>
          <p:cNvSpPr txBox="1">
            <a:spLocks noChangeArrowheads="1"/>
          </p:cNvSpPr>
          <p:nvPr/>
        </p:nvSpPr>
        <p:spPr bwMode="auto">
          <a:xfrm>
            <a:off x="310458" y="983672"/>
            <a:ext cx="9955761" cy="769441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4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2. </a:t>
            </a:r>
            <a:r>
              <a:rPr lang="en-US" sz="4400" b="1" dirty="0" err="1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Nhà</a:t>
            </a:r>
            <a:r>
              <a:rPr lang="en-US" sz="44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Nguyễn</a:t>
            </a:r>
            <a:r>
              <a:rPr lang="en-US" sz="44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chọn</a:t>
            </a:r>
            <a:r>
              <a:rPr lang="en-US" sz="44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đâu</a:t>
            </a:r>
            <a:r>
              <a:rPr lang="en-US" sz="44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làm</a:t>
            </a:r>
            <a:r>
              <a:rPr lang="en-US" sz="44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kinh</a:t>
            </a:r>
            <a:r>
              <a:rPr lang="en-US" sz="44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đô</a:t>
            </a:r>
            <a:r>
              <a:rPr lang="en-US" sz="44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Bold" panose="02020603050405020304" charset="0"/>
              </a:rPr>
              <a:t> ?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420090" y="2090073"/>
            <a:ext cx="4772891" cy="625418"/>
          </a:xfrm>
          <a:prstGeom prst="rect">
            <a:avLst/>
          </a:prstGeom>
          <a:solidFill>
            <a:schemeClr val="tx1">
              <a:lumMod val="95000"/>
            </a:schemeClr>
          </a:solidFill>
          <a:ln w="38100" cmpd="dbl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r>
              <a:rPr lang="en-US" sz="4400" b="1">
                <a:solidFill>
                  <a:srgbClr val="CE7A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    a. Thăng Long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420090" y="2852073"/>
            <a:ext cx="4772891" cy="625418"/>
          </a:xfrm>
          <a:prstGeom prst="rect">
            <a:avLst/>
          </a:prstGeom>
          <a:solidFill>
            <a:schemeClr val="tx1">
              <a:lumMod val="95000"/>
            </a:schemeClr>
          </a:solidFill>
          <a:ln w="38100" cmpd="dbl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r>
              <a:rPr lang="en-US" sz="4400" b="1">
                <a:solidFill>
                  <a:srgbClr val="CE7A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    b. Hoa Lư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420090" y="3622963"/>
            <a:ext cx="4772891" cy="625418"/>
          </a:xfrm>
          <a:prstGeom prst="rect">
            <a:avLst/>
          </a:prstGeom>
          <a:solidFill>
            <a:schemeClr val="tx1">
              <a:lumMod val="95000"/>
            </a:schemeClr>
          </a:solidFill>
          <a:ln w="38100" cmpd="dbl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r>
              <a:rPr lang="en-US" sz="4400" b="1" dirty="0">
                <a:solidFill>
                  <a:srgbClr val="CE7A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    c. </a:t>
            </a:r>
            <a:r>
              <a:rPr lang="en-US" sz="4400" b="1" dirty="0" err="1">
                <a:solidFill>
                  <a:srgbClr val="CE7A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Phú</a:t>
            </a:r>
            <a:r>
              <a:rPr lang="en-US" sz="4400" b="1" dirty="0">
                <a:solidFill>
                  <a:srgbClr val="CE7A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400" b="1" dirty="0" err="1">
                <a:solidFill>
                  <a:srgbClr val="CE7A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Xuân</a:t>
            </a:r>
            <a:endParaRPr lang="en-US" sz="4400" b="1" dirty="0">
              <a:solidFill>
                <a:srgbClr val="CE7A44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 Regular" panose="0202060305040502030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420090" y="4384963"/>
            <a:ext cx="4772891" cy="625418"/>
          </a:xfrm>
          <a:prstGeom prst="rect">
            <a:avLst/>
          </a:prstGeom>
          <a:solidFill>
            <a:schemeClr val="tx1">
              <a:lumMod val="95000"/>
            </a:schemeClr>
          </a:solidFill>
          <a:ln w="38100" cmpd="dbl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r>
              <a:rPr lang="en-US" sz="4400" b="1">
                <a:solidFill>
                  <a:srgbClr val="CE7A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    d. Cổ Loa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20089" y="3622963"/>
            <a:ext cx="4772891" cy="693709"/>
          </a:xfrm>
          <a:prstGeom prst="rect">
            <a:avLst/>
          </a:prstGeom>
          <a:solidFill>
            <a:srgbClr val="C8A488"/>
          </a:solidFill>
          <a:ln w="38100" cmpd="dbl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r>
              <a:rPr lang="en-US" sz="44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    c. </a:t>
            </a:r>
            <a:r>
              <a:rPr lang="en-US" sz="4400" b="1" dirty="0" err="1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Phú</a:t>
            </a:r>
            <a:r>
              <a:rPr lang="en-US" sz="4400" b="1" dirty="0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Xuân</a:t>
            </a:r>
            <a:endParaRPr lang="en-US" sz="4400" b="1" dirty="0">
              <a:solidFill>
                <a:srgbClr val="C12D1D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 Regular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136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bldLvl="0" animBg="1"/>
      <p:bldP spid="13" grpId="0" bldLvl="0" animBg="1"/>
      <p:bldP spid="1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6085"/>
            <a:ext cx="3325091" cy="10015970"/>
          </a:xfrm>
          <a:prstGeom prst="rect">
            <a:avLst/>
          </a:prstGeom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011212" y="366981"/>
            <a:ext cx="9180788" cy="1323439"/>
          </a:xfrm>
          <a:prstGeom prst="rect">
            <a:avLst/>
          </a:prstGeom>
          <a:solidFill>
            <a:srgbClr val="C8A488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 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3.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Những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ý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nào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dưới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đây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thể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hiện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sự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thống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trị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của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nhà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Nguyễn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?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011212" y="2057400"/>
            <a:ext cx="9180788" cy="1066800"/>
          </a:xfrm>
          <a:prstGeom prst="rect">
            <a:avLst/>
          </a:prstGeom>
          <a:solidFill>
            <a:srgbClr val="C8A488"/>
          </a:solidFill>
          <a:ln w="38100" cmpd="dbl">
            <a:noFill/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a.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vua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Nguyễn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không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muốn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chia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sẻ</a:t>
            </a:r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 Regular" panose="02020603050405020304" charset="0"/>
            </a:endParaRPr>
          </a:p>
          <a:p>
            <a:pPr>
              <a:defRPr/>
            </a:pP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quyền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hành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cho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ai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.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011212" y="3352800"/>
            <a:ext cx="9180788" cy="838200"/>
          </a:xfrm>
          <a:prstGeom prst="rect">
            <a:avLst/>
          </a:prstGeom>
          <a:solidFill>
            <a:srgbClr val="C8A488"/>
          </a:solidFill>
          <a:ln w="38100" cmpd="dbl">
            <a:noFill/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b. </a:t>
            </a:r>
            <a:r>
              <a:rPr lang="en-US" sz="400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Nhà Nguyễn quan tâm cũng cố quân đội</a:t>
            </a:r>
            <a:r>
              <a:rPr 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.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011212" y="4419600"/>
            <a:ext cx="9180788" cy="990600"/>
          </a:xfrm>
          <a:prstGeom prst="rect">
            <a:avLst/>
          </a:prstGeom>
          <a:solidFill>
            <a:srgbClr val="C8A488"/>
          </a:solidFill>
          <a:ln w="38100" cmpd="dbl">
            <a:noFill/>
            <a:miter lim="800000"/>
          </a:ln>
        </p:spPr>
        <p:txBody>
          <a:bodyPr wrap="none" anchor="ctr"/>
          <a:lstStyle/>
          <a:p>
            <a:r>
              <a:rPr 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c. Nhà Nguyễn ban hành Bộ luật Gia Long </a:t>
            </a:r>
          </a:p>
          <a:p>
            <a:r>
              <a:rPr 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bảo vệ tuyệt đối quyền hành của nhà vua.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011212" y="5638800"/>
            <a:ext cx="9180788" cy="609600"/>
          </a:xfrm>
          <a:prstGeom prst="rect">
            <a:avLst/>
          </a:prstGeom>
          <a:solidFill>
            <a:srgbClr val="C8A488"/>
          </a:solidFill>
          <a:ln w="38100" cmpd="dbl">
            <a:noFill/>
            <a:miter lim="800000"/>
          </a:ln>
        </p:spPr>
        <p:txBody>
          <a:bodyPr wrap="none" anchor="ctr"/>
          <a:lstStyle/>
          <a:p>
            <a:r>
              <a:rPr 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d. Tất cả các ý trên.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3011212" y="5638800"/>
            <a:ext cx="9180788" cy="609600"/>
          </a:xfrm>
          <a:prstGeom prst="rect">
            <a:avLst/>
          </a:prstGeom>
          <a:solidFill>
            <a:srgbClr val="C8A488"/>
          </a:solidFill>
          <a:ln w="38100" cmpd="dbl">
            <a:noFill/>
            <a:miter lim="800000"/>
          </a:ln>
        </p:spPr>
        <p:txBody>
          <a:bodyPr wrap="none" anchor="ctr"/>
          <a:lstStyle/>
          <a:p>
            <a:r>
              <a:rPr 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d. Tất cả các ý trên.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3011212" y="5652655"/>
            <a:ext cx="9180788" cy="609600"/>
          </a:xfrm>
          <a:prstGeom prst="rect">
            <a:avLst/>
          </a:prstGeom>
          <a:solidFill>
            <a:schemeClr val="accent2"/>
          </a:solidFill>
          <a:ln w="38100" cmpd="dbl">
            <a:noFill/>
            <a:miter lim="800000"/>
          </a:ln>
        </p:spPr>
        <p:txBody>
          <a:bodyPr wrap="none" anchor="ctr"/>
          <a:lstStyle/>
          <a:p>
            <a:r>
              <a:rPr 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 Regular" panose="02020603050405020304" charset="0"/>
              </a:rPr>
              <a:t>d. Tất cả các ý trên.</a:t>
            </a:r>
          </a:p>
        </p:txBody>
      </p:sp>
    </p:spTree>
    <p:extLst>
      <p:ext uri="{BB962C8B-B14F-4D97-AF65-F5344CB8AC3E}">
        <p14:creationId xmlns:p14="http://schemas.microsoft.com/office/powerpoint/2010/main" val="616433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5" grpId="1" animBg="1"/>
      <p:bldP spid="16" grpId="1" animBg="1"/>
      <p:bldP spid="16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5300" y="1574800"/>
            <a:ext cx="6858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2603500"/>
            <a:ext cx="5397500" cy="539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657" y="-758275"/>
            <a:ext cx="3920738" cy="2905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93928" y="547590"/>
            <a:ext cx="8136286" cy="2800767"/>
          </a:xfrm>
          <a:prstGeom prst="rect">
            <a:avLst/>
          </a:prstGeom>
          <a:solidFill>
            <a:srgbClr val="993300">
              <a:alpha val="60000"/>
            </a:srgbClr>
          </a:solidFill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1.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Vua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Quang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Trung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chính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sách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nhằm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phát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triển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kinh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tế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văn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hóa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hay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sai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23780" y="3695975"/>
            <a:ext cx="2402834" cy="7694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Sai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22828" y="3695975"/>
            <a:ext cx="2515777" cy="769441"/>
          </a:xfrm>
          <a:prstGeom prst="rect">
            <a:avLst/>
          </a:prstGeom>
          <a:solidFill>
            <a:schemeClr val="accent1">
              <a:lumMod val="50000"/>
            </a:schemeClr>
          </a:solidFill>
          <a:ln w="38100"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1105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4" grpId="1" animBg="1"/>
      <p:bldP spid="15" grpId="0" animBg="1"/>
      <p:bldP spid="1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1767126" y="221673"/>
            <a:ext cx="211571" cy="6478046"/>
          </a:xfrm>
          <a:prstGeom prst="rect">
            <a:avLst/>
          </a:prstGeom>
          <a:solidFill>
            <a:srgbClr val="7D3B0D"/>
          </a:solidFill>
          <a:ln>
            <a:solidFill>
              <a:srgbClr val="7D3B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3785">
            <a:off x="-257822" y="3104527"/>
            <a:ext cx="3919464" cy="391946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20975" y="715565"/>
            <a:ext cx="7236094" cy="3046988"/>
          </a:xfrm>
          <a:prstGeom prst="rect">
            <a:avLst/>
          </a:prstGeom>
          <a:solidFill>
            <a:srgbClr val="993300">
              <a:alpha val="60000"/>
            </a:srgbClr>
          </a:solidFill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“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ban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“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Chiếu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lập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học”và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dịch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sách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Nôm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Hán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”.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hay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66574" y="4215852"/>
            <a:ext cx="2402834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65622" y="4171371"/>
            <a:ext cx="2066631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Sai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20975" y="648342"/>
            <a:ext cx="7236094" cy="3046988"/>
          </a:xfrm>
          <a:prstGeom prst="rect">
            <a:avLst/>
          </a:prstGeom>
          <a:solidFill>
            <a:srgbClr val="993300">
              <a:alpha val="93000"/>
            </a:srgbClr>
          </a:solidFill>
          <a:ln w="38100">
            <a:solidFill>
              <a:srgbClr val="800000"/>
            </a:solidFill>
            <a:prstDash val="sysDash"/>
          </a:ln>
          <a:effectLst>
            <a:glow rad="101600">
              <a:srgbClr val="FFFF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“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ban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Chiếu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lập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dịch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sách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Hán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Nôm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4696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2097">
            <a:off x="-1048002" y="-1450539"/>
            <a:ext cx="3497486" cy="8752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21431">
            <a:off x="7754613" y="-2149562"/>
            <a:ext cx="4599257" cy="575006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255391" y="1428400"/>
            <a:ext cx="7289124" cy="3477875"/>
          </a:xfrm>
          <a:prstGeom prst="rect">
            <a:avLst/>
          </a:prstGeom>
          <a:solidFill>
            <a:srgbClr val="993300">
              <a:alpha val="60000"/>
            </a:srgbClr>
          </a:solidFill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Chiếu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khuyến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nông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”: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lệnh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dân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tăng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cường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cày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cấy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khai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phá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ruộng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hoang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xuất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lúa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gạo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nộp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triều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đình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hay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97218" y="5310426"/>
            <a:ext cx="2402834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96266" y="5265945"/>
            <a:ext cx="2066631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Sai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55391" y="1483947"/>
            <a:ext cx="7273632" cy="2800767"/>
          </a:xfrm>
          <a:prstGeom prst="rect">
            <a:avLst/>
          </a:prstGeom>
          <a:solidFill>
            <a:srgbClr val="993300">
              <a:alpha val="93000"/>
            </a:srgbClr>
          </a:solidFill>
          <a:ln w="38100">
            <a:solidFill>
              <a:srgbClr val="800000"/>
            </a:solidFill>
            <a:prstDash val="sysDash"/>
          </a:ln>
          <a:effectLst>
            <a:glow rad="101600">
              <a:srgbClr val="FFFF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lệnh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bỏ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quê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trở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quê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cũ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cày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cấy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khai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ruộng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hoang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5749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0" grpId="1" animBg="1"/>
      <p:bldP spid="21" grpId="0" animBg="1"/>
      <p:bldP spid="21" grpId="1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7979" y="456176"/>
            <a:ext cx="11096625" cy="5944621"/>
          </a:xfrm>
          <a:prstGeom prst="rect">
            <a:avLst/>
          </a:prstGeom>
          <a:solidFill>
            <a:srgbClr val="7D3B0D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866263"/>
            <a:ext cx="5124450" cy="51244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801199" y="1994605"/>
            <a:ext cx="32049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UTM Azuki" panose="02040603050506020204" pitchFamily="18" charset="0"/>
                <a:ea typeface="仿宋" panose="02010609060101010101" pitchFamily="49" charset="-122"/>
                <a:cs typeface="+mn-cs"/>
              </a:rPr>
              <a:t>Khám</a:t>
            </a:r>
            <a:r>
              <a:rPr kumimoji="0" lang="en-US" altLang="zh-CN" sz="8800" b="0" i="0" u="none" strike="noStrike" kern="1200" cap="none" spc="0" normalizeH="0" noProof="0" dirty="0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UTM Azuki" panose="02040603050506020204" pitchFamily="18" charset="0"/>
                <a:ea typeface="仿宋" panose="02010609060101010101" pitchFamily="49" charset="-122"/>
                <a:cs typeface="+mn-cs"/>
              </a:rPr>
              <a:t> </a:t>
            </a:r>
            <a:r>
              <a:rPr kumimoji="0" lang="en-US" altLang="zh-CN" sz="8800" b="0" i="0" u="none" strike="noStrike" kern="1200" cap="none" spc="0" normalizeH="0" noProof="0" dirty="0" err="1">
                <a:ln>
                  <a:noFill/>
                </a:ln>
                <a:solidFill>
                  <a:srgbClr val="7D3B0D"/>
                </a:solidFill>
                <a:effectLst/>
                <a:uLnTx/>
                <a:uFillTx/>
                <a:latin typeface="UTM Azuki" panose="02040603050506020204" pitchFamily="18" charset="0"/>
                <a:ea typeface="仿宋" panose="02010609060101010101" pitchFamily="49" charset="-122"/>
                <a:cs typeface="+mn-cs"/>
              </a:rPr>
              <a:t>phá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D3B0D"/>
              </a:solidFill>
              <a:effectLst/>
              <a:uLnTx/>
              <a:uFillTx/>
              <a:latin typeface="UTM Azuki" panose="02040603050506020204" pitchFamily="18" charset="0"/>
              <a:ea typeface="仿宋" panose="02010609060101010101" pitchFamily="49" charset="-122"/>
              <a:cs typeface="+mn-cs"/>
            </a:endParaRPr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541" y="0"/>
            <a:ext cx="2707785" cy="6858000"/>
          </a:xfrm>
          <a:prstGeom prst="rect">
            <a:avLst/>
          </a:prstGeom>
        </p:spPr>
      </p:pic>
      <p:pic>
        <p:nvPicPr>
          <p:cNvPr id="10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83450" y="487924"/>
            <a:ext cx="4988238" cy="6711710"/>
          </a:xfrm>
          <a:prstGeom prst="rect">
            <a:avLst/>
          </a:prstGeom>
        </p:spPr>
      </p:pic>
      <p:pic>
        <p:nvPicPr>
          <p:cNvPr id="11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26137" y="-262863"/>
            <a:ext cx="3136931" cy="308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93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14" r="9743"/>
          <a:stretch/>
        </p:blipFill>
        <p:spPr>
          <a:xfrm flipH="1">
            <a:off x="0" y="-956"/>
            <a:ext cx="4229429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4411">
            <a:off x="8821855" y="-173682"/>
            <a:ext cx="3884133" cy="304637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568102" y="84911"/>
            <a:ext cx="7678366" cy="1107996"/>
            <a:chOff x="2263302" y="-951416"/>
            <a:chExt cx="7678366" cy="1107996"/>
          </a:xfrm>
        </p:grpSpPr>
        <p:grpSp>
          <p:nvGrpSpPr>
            <p:cNvPr id="6" name="组合 5"/>
            <p:cNvGrpSpPr/>
            <p:nvPr/>
          </p:nvGrpSpPr>
          <p:grpSpPr>
            <a:xfrm>
              <a:off x="2754357" y="-951416"/>
              <a:ext cx="7187311" cy="1107996"/>
              <a:chOff x="1054100" y="581104"/>
              <a:chExt cx="6950023" cy="1107996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1054100" y="736600"/>
                <a:ext cx="6950023" cy="952500"/>
              </a:xfrm>
              <a:prstGeom prst="rect">
                <a:avLst/>
              </a:prstGeom>
              <a:noFill/>
              <a:ln w="19050">
                <a:solidFill>
                  <a:srgbClr val="7D3B0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cs typeface="+mn-cs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1275152" y="581104"/>
                <a:ext cx="652202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di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12D1D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禹卫书法行书简体&#10;" panose="02000603000000000000" pitchFamily="2" charset="-122"/>
                  </a:rPr>
                  <a:t>NỘI</a:t>
                </a:r>
                <a:r>
                  <a:rPr kumimoji="0" lang="en-US" altLang="zh-CN" sz="6600" b="0" i="0" u="none" strike="noStrike" kern="1200" cap="none" spc="0" normalizeH="0" noProof="0" dirty="0">
                    <a:ln>
                      <a:noFill/>
                    </a:ln>
                    <a:solidFill>
                      <a:srgbClr val="C12D1D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禹卫书法行书简体&#10;" panose="02000603000000000000" pitchFamily="2" charset="-122"/>
                  </a:rPr>
                  <a:t> DUNG BÀI HỌC</a:t>
                </a:r>
                <a:endParaRPr kumimoji="0" lang="zh-CN" alt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C12D1D"/>
                  </a:solidFill>
                  <a:effectLst/>
                  <a:uLnTx/>
                  <a:uFillTx/>
                  <a:latin typeface="UTM Azuki" panose="02040603050506020204" pitchFamily="18" charset="0"/>
                  <a:ea typeface="禹卫书法行书简体&#10;" panose="02000603000000000000" pitchFamily="2" charset="-122"/>
                </a:endParaRPr>
              </a:p>
            </p:txBody>
          </p:sp>
        </p:grpSp>
        <p:sp>
          <p:nvSpPr>
            <p:cNvPr id="9" name="矩形 8"/>
            <p:cNvSpPr/>
            <p:nvPr/>
          </p:nvSpPr>
          <p:spPr>
            <a:xfrm>
              <a:off x="2263302" y="-795920"/>
              <a:ext cx="304800" cy="952500"/>
            </a:xfrm>
            <a:prstGeom prst="rect">
              <a:avLst/>
            </a:prstGeom>
            <a:solidFill>
              <a:srgbClr val="7D3B0D"/>
            </a:solidFill>
            <a:ln>
              <a:solidFill>
                <a:srgbClr val="7D3B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sp>
        <p:nvSpPr>
          <p:cNvPr id="10" name="文本框 7"/>
          <p:cNvSpPr txBox="1"/>
          <p:nvPr/>
        </p:nvSpPr>
        <p:spPr>
          <a:xfrm>
            <a:off x="4399954" y="2006847"/>
            <a:ext cx="70008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6600" dirty="0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I. </a:t>
            </a:r>
            <a:r>
              <a:rPr lang="en-US" altLang="zh-CN" sz="6600" dirty="0" err="1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Hoàn</a:t>
            </a:r>
            <a:r>
              <a:rPr lang="en-US" altLang="zh-CN" sz="6600" dirty="0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 </a:t>
            </a:r>
            <a:r>
              <a:rPr lang="en-US" altLang="zh-CN" sz="6600" dirty="0" err="1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cảnh</a:t>
            </a:r>
            <a:r>
              <a:rPr lang="en-US" altLang="zh-CN" sz="6600" dirty="0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 </a:t>
            </a:r>
            <a:r>
              <a:rPr lang="en-US" altLang="zh-CN" sz="6600" dirty="0" err="1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ra</a:t>
            </a:r>
            <a:r>
              <a:rPr lang="en-US" altLang="zh-CN" sz="6600" dirty="0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 </a:t>
            </a:r>
            <a:r>
              <a:rPr lang="en-US" altLang="zh-CN" sz="6600" dirty="0" err="1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đời</a:t>
            </a:r>
            <a:r>
              <a:rPr lang="en-US" altLang="zh-CN" sz="6600" dirty="0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 </a:t>
            </a:r>
            <a:r>
              <a:rPr lang="en-US" altLang="zh-CN" sz="6600" dirty="0" err="1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của</a:t>
            </a:r>
            <a:r>
              <a:rPr lang="en-US" altLang="zh-CN" sz="6600" dirty="0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 </a:t>
            </a:r>
            <a:r>
              <a:rPr lang="en-US" altLang="zh-CN" sz="6600" dirty="0" err="1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nhà</a:t>
            </a:r>
            <a:r>
              <a:rPr lang="en-US" altLang="zh-CN" sz="6600" dirty="0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 </a:t>
            </a:r>
            <a:r>
              <a:rPr lang="en-US" altLang="zh-CN" sz="6600" dirty="0" err="1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Nguyễn</a:t>
            </a:r>
            <a:r>
              <a:rPr lang="en-US" altLang="zh-CN" sz="6600" dirty="0">
                <a:solidFill>
                  <a:srgbClr val="7F7979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. </a:t>
            </a:r>
          </a:p>
        </p:txBody>
      </p:sp>
      <p:sp>
        <p:nvSpPr>
          <p:cNvPr id="11" name="文本框 7"/>
          <p:cNvSpPr txBox="1"/>
          <p:nvPr/>
        </p:nvSpPr>
        <p:spPr>
          <a:xfrm>
            <a:off x="4927687" y="4241984"/>
            <a:ext cx="70008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6600" dirty="0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II. </a:t>
            </a:r>
            <a:r>
              <a:rPr lang="en-US" altLang="zh-CN" sz="6600" dirty="0" err="1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Sự</a:t>
            </a:r>
            <a:r>
              <a:rPr lang="en-US" altLang="zh-CN" sz="6600" dirty="0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 </a:t>
            </a:r>
            <a:r>
              <a:rPr lang="en-US" altLang="zh-CN" sz="6600" dirty="0" err="1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thống</a:t>
            </a:r>
            <a:r>
              <a:rPr lang="en-US" altLang="zh-CN" sz="6600" dirty="0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 </a:t>
            </a:r>
            <a:r>
              <a:rPr lang="en-US" altLang="zh-CN" sz="6600" dirty="0" err="1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trị</a:t>
            </a:r>
            <a:r>
              <a:rPr lang="en-US" altLang="zh-CN" sz="6600" dirty="0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 </a:t>
            </a:r>
            <a:r>
              <a:rPr lang="en-US" altLang="zh-CN" sz="6600" dirty="0" err="1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của</a:t>
            </a:r>
            <a:r>
              <a:rPr lang="en-US" altLang="zh-CN" sz="6600" dirty="0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 </a:t>
            </a:r>
            <a:r>
              <a:rPr lang="en-US" altLang="zh-CN" sz="6600" dirty="0" err="1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nhà</a:t>
            </a:r>
            <a:r>
              <a:rPr lang="en-US" altLang="zh-CN" sz="6600" dirty="0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 </a:t>
            </a:r>
            <a:r>
              <a:rPr lang="en-US" altLang="zh-CN" sz="6600" dirty="0" err="1">
                <a:solidFill>
                  <a:srgbClr val="56918B"/>
                </a:solidFill>
                <a:latin typeface="UTM Azuki" panose="02040603050506020204" pitchFamily="18" charset="0"/>
                <a:ea typeface="禹卫书法行书简体&#10;" panose="02000603000000000000" pitchFamily="2" charset="-122"/>
              </a:rPr>
              <a:t>Nguyễn</a:t>
            </a:r>
            <a:endParaRPr lang="en-US" altLang="zh-CN" sz="6600" dirty="0">
              <a:solidFill>
                <a:srgbClr val="56918B"/>
              </a:solidFill>
              <a:latin typeface="UTM Azuki" panose="02040603050506020204" pitchFamily="18" charset="0"/>
              <a:ea typeface="禹卫书法行书简体&#10;" panose="02000603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75933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0758"/>
            <a:ext cx="12192000" cy="6097242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824344" y="142089"/>
            <a:ext cx="10965874" cy="1015663"/>
            <a:chOff x="970592" y="681720"/>
            <a:chExt cx="10965874" cy="1015663"/>
          </a:xfrm>
        </p:grpSpPr>
        <p:sp>
          <p:nvSpPr>
            <p:cNvPr id="4" name="矩形 3"/>
            <p:cNvSpPr/>
            <p:nvPr/>
          </p:nvSpPr>
          <p:spPr>
            <a:xfrm>
              <a:off x="1054101" y="736600"/>
              <a:ext cx="10882365" cy="952500"/>
            </a:xfrm>
            <a:prstGeom prst="rect">
              <a:avLst/>
            </a:prstGeom>
            <a:noFill/>
            <a:ln w="19050">
              <a:solidFill>
                <a:srgbClr val="7D3B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970592" y="681720"/>
              <a:ext cx="109658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I.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Hoàn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cảnh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ra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đời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của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nhà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 </a:t>
              </a:r>
              <a:r>
                <a:rPr lang="en-US" altLang="zh-CN" sz="6000" dirty="0" err="1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Nguyễn</a:t>
              </a:r>
              <a:r>
                <a:rPr lang="en-US" altLang="zh-CN" sz="6000" dirty="0">
                  <a:solidFill>
                    <a:srgbClr val="7D3B0D"/>
                  </a:solidFill>
                  <a:latin typeface="UTM Azuki" panose="02040603050506020204" pitchFamily="18" charset="0"/>
                  <a:ea typeface="禹卫书法行书简体&#10;" panose="02000603000000000000" pitchFamily="2" charset="-122"/>
                </a:rPr>
                <a:t>. </a:t>
              </a:r>
            </a:p>
          </p:txBody>
        </p:sp>
      </p:grpSp>
      <p:sp>
        <p:nvSpPr>
          <p:cNvPr id="6" name="矩形 5"/>
          <p:cNvSpPr/>
          <p:nvPr/>
        </p:nvSpPr>
        <p:spPr>
          <a:xfrm>
            <a:off x="519545" y="196969"/>
            <a:ext cx="304800" cy="952500"/>
          </a:xfrm>
          <a:prstGeom prst="rect">
            <a:avLst/>
          </a:prstGeom>
          <a:solidFill>
            <a:srgbClr val="7D3B0D"/>
          </a:solidFill>
          <a:ln>
            <a:solidFill>
              <a:srgbClr val="7D3B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654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535" y="3363452"/>
            <a:ext cx="3963465" cy="3753546"/>
          </a:xfrm>
          <a:prstGeom prst="rect">
            <a:avLst/>
          </a:prstGeom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90950" y="332362"/>
            <a:ext cx="9884181" cy="7694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9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9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9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9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I. </a:t>
            </a:r>
            <a:r>
              <a:rPr lang="en-US" sz="4400" b="1" dirty="0" err="1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sz="4400" b="1" dirty="0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dirty="0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</a:t>
            </a:r>
            <a:r>
              <a:rPr lang="en-US" sz="4400" b="1" dirty="0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đời</a:t>
            </a:r>
            <a:r>
              <a:rPr lang="en-US" sz="4400" b="1" dirty="0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sz="4400" b="1" dirty="0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</a:t>
            </a:r>
            <a:r>
              <a:rPr lang="en-US" sz="4400" b="1" dirty="0">
                <a:solidFill>
                  <a:srgbClr val="C12D1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>
                <a:solidFill>
                  <a:srgbClr val="C12D1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C12D1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 Box 7"/>
          <p:cNvSpPr txBox="1"/>
          <p:nvPr/>
        </p:nvSpPr>
        <p:spPr>
          <a:xfrm>
            <a:off x="249675" y="1246762"/>
            <a:ext cx="10586938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vi-VN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Nh</a:t>
            </a:r>
            <a:r>
              <a:rPr lang="vi-VN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vi-VN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Nguyễn ra đời trong ho</a:t>
            </a:r>
            <a:r>
              <a:rPr lang="vi-VN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vi-VN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 cảnh n</a:t>
            </a:r>
            <a:r>
              <a:rPr lang="vi-VN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vi-VN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o?</a:t>
            </a:r>
            <a:endParaRPr sz="4000" b="1" dirty="0">
              <a:solidFill>
                <a:schemeClr val="bg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 Box 5"/>
          <p:cNvSpPr txBox="1"/>
          <p:nvPr/>
        </p:nvSpPr>
        <p:spPr>
          <a:xfrm>
            <a:off x="173476" y="2237362"/>
            <a:ext cx="10157298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vi-VN" altLang="nl-NL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</a:t>
            </a:r>
            <a:r>
              <a:rPr lang="nl-NL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Nguyễn Ánh lên ngôi ho</a:t>
            </a:r>
            <a:r>
              <a:rPr lang="nl-NL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nl-NL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 đế lấy hiệu l</a:t>
            </a:r>
            <a:r>
              <a:rPr lang="nl-NL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nl-NL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gì? Kinh đô ở đâu ?</a:t>
            </a:r>
            <a:endParaRPr sz="4000" b="1" dirty="0">
              <a:solidFill>
                <a:schemeClr val="bg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73476" y="3821052"/>
            <a:ext cx="8055059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vi-VN" altLang="nl-NL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3.</a:t>
            </a:r>
            <a:r>
              <a:rPr lang="nl-NL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 1802 đến năm 1858, nh</a:t>
            </a:r>
            <a:r>
              <a:rPr lang="nl-NL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nl-NL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Nguyễn trải qua các đời vua n</a:t>
            </a:r>
            <a:r>
              <a:rPr lang="nl-NL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à</a:t>
            </a:r>
            <a:r>
              <a:rPr lang="nl-NL" altLang="x-none" sz="4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o?   </a:t>
            </a:r>
            <a:endParaRPr sz="4000" b="1" dirty="0">
              <a:solidFill>
                <a:schemeClr val="bg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42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89405043"/>
</p:tagLst>
</file>

<file path=ppt/theme/theme1.xml><?xml version="1.0" encoding="utf-8"?>
<a:theme xmlns:a="http://schemas.openxmlformats.org/drawingml/2006/main" name="7_Office 主题​​">
  <a:themeElements>
    <a:clrScheme name="自定义 29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B4E4E4"/>
      </a:accent1>
      <a:accent2>
        <a:srgbClr val="A6A6A6"/>
      </a:accent2>
      <a:accent3>
        <a:srgbClr val="262626"/>
      </a:accent3>
      <a:accent4>
        <a:srgbClr val="B4E4E4"/>
      </a:accent4>
      <a:accent5>
        <a:srgbClr val="A6A6A6"/>
      </a:accent5>
      <a:accent6>
        <a:srgbClr val="262626"/>
      </a:accent6>
      <a:hlink>
        <a:srgbClr val="B4E4E4"/>
      </a:hlink>
      <a:folHlink>
        <a:srgbClr val="A6A6A6"/>
      </a:folHlink>
    </a:clrScheme>
    <a:fontScheme name="微软雅黑">
      <a:majorFont>
        <a:latin typeface="微软雅黑"/>
        <a:ea typeface="微软雅黑"/>
        <a:cs typeface="FontAwesome"/>
      </a:majorFont>
      <a:minorFont>
        <a:latin typeface="微软雅黑"/>
        <a:ea typeface="微软雅黑"/>
        <a:cs typeface="FontAwesome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主题​​">
  <a:themeElements>
    <a:clrScheme name="自定义 29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B4E4E4"/>
      </a:accent1>
      <a:accent2>
        <a:srgbClr val="A6A6A6"/>
      </a:accent2>
      <a:accent3>
        <a:srgbClr val="262626"/>
      </a:accent3>
      <a:accent4>
        <a:srgbClr val="B4E4E4"/>
      </a:accent4>
      <a:accent5>
        <a:srgbClr val="A6A6A6"/>
      </a:accent5>
      <a:accent6>
        <a:srgbClr val="262626"/>
      </a:accent6>
      <a:hlink>
        <a:srgbClr val="B4E4E4"/>
      </a:hlink>
      <a:folHlink>
        <a:srgbClr val="A6A6A6"/>
      </a:folHlink>
    </a:clrScheme>
    <a:fontScheme name="微软雅黑">
      <a:majorFont>
        <a:latin typeface="微软雅黑"/>
        <a:ea typeface="微软雅黑"/>
        <a:cs typeface="FontAwesome"/>
      </a:majorFont>
      <a:minorFont>
        <a:latin typeface="微软雅黑"/>
        <a:ea typeface="微软雅黑"/>
        <a:cs typeface="FontAwesome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741</Words>
  <Application>Microsoft Office PowerPoint</Application>
  <PresentationFormat>Widescreen</PresentationFormat>
  <Paragraphs>81</Paragraphs>
  <Slides>23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UTM Azuki</vt:lpstr>
      <vt:lpstr>微软雅黑</vt:lpstr>
      <vt:lpstr>UYa Respective</vt:lpstr>
      <vt:lpstr>Cambria</vt:lpstr>
      <vt:lpstr>Calibri</vt:lpstr>
      <vt:lpstr>Wingdings</vt:lpstr>
      <vt:lpstr>等线</vt:lpstr>
      <vt:lpstr>Arial</vt:lpstr>
      <vt:lpstr>7_Office 主题​​</vt:lpstr>
      <vt:lpstr>Office 主题​​</vt:lpstr>
      <vt:lpstr>8_Office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QUỲNH NHƯ</cp:keywords>
  <cp:lastModifiedBy>phuonganhnguyen7040@gmail.com</cp:lastModifiedBy>
  <cp:revision>16</cp:revision>
  <dcterms:created xsi:type="dcterms:W3CDTF">2022-04-01T15:40:19Z</dcterms:created>
  <dcterms:modified xsi:type="dcterms:W3CDTF">2023-07-25T02:34:19Z</dcterms:modified>
</cp:coreProperties>
</file>