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281" r:id="rId5"/>
    <p:sldId id="282" r:id="rId6"/>
    <p:sldId id="257" r:id="rId7"/>
    <p:sldId id="280" r:id="rId8"/>
    <p:sldId id="261" r:id="rId9"/>
    <p:sldId id="283" r:id="rId10"/>
    <p:sldId id="262" r:id="rId11"/>
    <p:sldId id="264" r:id="rId12"/>
    <p:sldId id="260" r:id="rId13"/>
    <p:sldId id="267" r:id="rId14"/>
    <p:sldId id="284" r:id="rId15"/>
    <p:sldId id="285" r:id="rId16"/>
    <p:sldId id="263" r:id="rId17"/>
    <p:sldId id="286" r:id="rId18"/>
    <p:sldId id="270" r:id="rId19"/>
    <p:sldId id="288" r:id="rId20"/>
    <p:sldId id="265" r:id="rId21"/>
    <p:sldId id="289" r:id="rId22"/>
    <p:sldId id="266" r:id="rId23"/>
    <p:sldId id="290" r:id="rId24"/>
    <p:sldId id="287" r:id="rId25"/>
    <p:sldId id="291" r:id="rId26"/>
  </p:sldIdLst>
  <p:sldSz cx="12192000" cy="6858000"/>
  <p:notesSz cx="6858000" cy="9144000"/>
  <p:embeddedFontLst>
    <p:embeddedFont>
      <p:font typeface="DengXian" panose="02010600030101010101" pitchFamily="2" charset="-122"/>
      <p:regular r:id="rId28"/>
      <p:bold r:id="rId29"/>
    </p:embeddedFont>
    <p:embeddedFont>
      <p:font typeface="DengXian Light" panose="02010600030101010101" pitchFamily="2" charset="-122"/>
      <p:regular r:id="rId30"/>
    </p:embeddedFont>
    <p:embeddedFont>
      <p:font typeface="#9Slide07 Altus" panose="020B0604020202020204" charset="0"/>
      <p:regular r:id="rId31"/>
    </p:embeddedFont>
    <p:embeddedFont>
      <p:font typeface="#9Slide07 IcielBC Cubano Normal" panose="020B0604020202020204" charset="0"/>
      <p:regular r:id="rId32"/>
    </p:embeddedFont>
    <p:embeddedFont>
      <p:font typeface="#9Slide07 Stormtrooper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SVN-Neogrey" panose="02040603050506020204" pitchFamily="18" charset="0"/>
      <p:regular r:id="rId42"/>
    </p:embeddedFont>
    <p:embeddedFont>
      <p:font typeface="UTM Ambrose" panose="02040603050506020204" pitchFamily="18" charset="0"/>
      <p:regular r:id="rId43"/>
    </p:embeddedFont>
    <p:embeddedFont>
      <p:font typeface="UTM Americana" panose="02040603050506020204" pitchFamily="18" charset="0"/>
      <p:regular r:id="rId44"/>
      <p:bold r:id="rId45"/>
      <p:italic r:id="rId46"/>
    </p:embeddedFont>
    <p:embeddedFont>
      <p:font typeface="UTM Arruba KT" panose="02040603050506020204" pitchFamily="18" charset="0"/>
      <p:regular r:id="rId47"/>
    </p:embeddedFont>
  </p:embeddedFontLst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3A4"/>
    <a:srgbClr val="FF0066"/>
    <a:srgbClr val="FEC0AF"/>
    <a:srgbClr val="3F6B6A"/>
    <a:srgbClr val="3D813C"/>
    <a:srgbClr val="609B59"/>
    <a:srgbClr val="6CA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5118" autoAdjust="0"/>
  </p:normalViewPr>
  <p:slideViewPr>
    <p:cSldViewPr snapToGrid="0" snapToObjects="1" showGuides="1">
      <p:cViewPr>
        <p:scale>
          <a:sx n="70" d="100"/>
          <a:sy n="70" d="100"/>
        </p:scale>
        <p:origin x="660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E45F6-61D4-4E85-99CB-636AF4D8B09A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68F39-07D2-4CD0-9ACF-37C7B2BA4B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112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451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0646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1749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653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7444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2373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8583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239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57966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2311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Nhấn vào cánh hoa đi đến câu hỏi. Kết thúc nhấn vào hình cô giáo đến dặn dò</a:t>
            </a:r>
          </a:p>
          <a:p>
            <a:r>
              <a:rPr lang="en-US" altLang="zh-CN"/>
              <a:t>By: Diệu Hiền_MNT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588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Nhấn vào món quà đi đến câu hỏi, nhấn vào cô giáo để đi đến bài mới.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4047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Nhấn vào cánh hoa quay lại câu hỏi trò chơi.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By: Diệu Hiền_MNT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6335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Nhấn vào cánh hoa quay lại câu hỏi trò chơi.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By: Diệu Hiền_MNT</a:t>
            </a: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7310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Nhấn vào cánh hoa quay lại câu hỏi trò chơi.</a:t>
            </a: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By: Diệu Hiền_MNT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90573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Nhấn vào cánh hoa quay lại câu hỏi trò chơi.</a:t>
            </a: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By: Diệu Hiền_MNT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43244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66466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505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Nhấn vào bó hoa để quay lại trò chơi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388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Nhấn vào que kẹo để quay lại trò chơi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86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141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736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668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5260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8F39-07D2-4CD0-9ACF-37C7B2BA4BE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023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473D01A-DE36-6641-93D5-6C6DBE995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4"/>
            <a:ext cx="12192000" cy="68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9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C46F1A-C43D-AB4B-8B2E-AE8F2AF5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BB13897-F9EB-4D4F-BA84-80EF43DE0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A96053-AF6F-C14A-9129-17A70CEC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161C2E-0B64-0141-9E17-2996C7D62B16}" type="datetimeFigureOut">
              <a:rPr kumimoji="1" lang="zh-CN" altLang="en-US" smtClean="0"/>
              <a:t>2023/4/13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117F1D-38F1-6B4B-9075-89A3FAC9E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968DEF-DD26-2644-A014-4C39A6D0B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A566A7-6CD8-294F-87F7-F802BE3AC78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9810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BC84CE0-B882-EF42-BF38-F5CFD122ED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12E983-B505-574B-8ACC-DE166EB732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644086-3838-594D-8C2F-80758E40B4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161C2E-0B64-0141-9E17-2996C7D62B16}" type="datetimeFigureOut">
              <a:rPr kumimoji="1" lang="zh-CN" altLang="en-US" smtClean="0"/>
              <a:t>2023/4/13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494BF3C-5D08-9649-8011-1E50B1208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0BF612-0736-1445-8AEA-18A384660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A566A7-6CD8-294F-87F7-F802BE3AC78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569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E0A1DBC-A844-F94F-9338-93EA258DA9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4"/>
            <a:ext cx="12192000" cy="68569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F3851B7-A3E2-3A4B-95FA-6E2D84F82F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000"/>
                    </a14:imgEffect>
                    <a14:imgEffect>
                      <a14:saturation sat="96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965734" flipH="1">
            <a:off x="270048" y="2525262"/>
            <a:ext cx="12287901" cy="408081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36DE3246-3B93-474A-81DC-609B7505995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" y="-504"/>
            <a:ext cx="12188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7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473D01A-DE36-6641-93D5-6C6DBE995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4"/>
            <a:ext cx="12192000" cy="6856992"/>
          </a:xfrm>
          <a:prstGeom prst="rect">
            <a:avLst/>
          </a:prstGeom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 userDrawn="1"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 userDrawn="1"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 userDrawn="1"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 userDrawn="1"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>
            <a:extLst>
              <a:ext uri="{FF2B5EF4-FFF2-40B4-BE49-F238E27FC236}">
                <a16:creationId xmlns:a16="http://schemas.microsoft.com/office/drawing/2014/main" id="{36DE3246-3B93-474A-81DC-609B750599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1954"/>
          <a:stretch/>
        </p:blipFill>
        <p:spPr>
          <a:xfrm>
            <a:off x="3440" y="504"/>
            <a:ext cx="5856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4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0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71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61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7E85A86-66AB-DF49-AE80-08F9732903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161C2E-0B64-0141-9E17-2996C7D62B16}" type="datetimeFigureOut">
              <a:rPr kumimoji="1" lang="zh-CN" altLang="en-US" smtClean="0"/>
              <a:t>2023/4/13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7F3B89A-9338-A641-A875-53C74D6E0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EC248F7-DBE3-5C45-8EEF-6B8BECD1D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A566A7-6CD8-294F-87F7-F802BE3AC78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5810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7CA8F2-2D41-7240-A514-AD77F621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F69A5A-F8FF-C94F-9687-152BDE675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E359CE1-DDA3-4E44-9DAE-921975C7A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5D0B5A6-1B84-E542-B1D3-FEBAF58D9D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161C2E-0B64-0141-9E17-2996C7D62B16}" type="datetimeFigureOut">
              <a:rPr kumimoji="1" lang="zh-CN" altLang="en-US" smtClean="0"/>
              <a:t>2023/4/13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884A28-640C-0F42-A5D4-E61E370B5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BACC20E-C3AD-3941-B33C-891ED32A2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A566A7-6CD8-294F-87F7-F802BE3AC78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7690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CDEE42-3B6B-2A4D-BE7C-B5F9C7E81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0D1C273-22F5-834A-9F46-F54E0EB6C1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72E9EE9-41F8-0C4C-93FF-3C39610AA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2D7ABD-E9D9-6741-8EE1-914AE7190F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161C2E-0B64-0141-9E17-2996C7D62B16}" type="datetimeFigureOut">
              <a:rPr kumimoji="1" lang="zh-CN" altLang="en-US" smtClean="0"/>
              <a:t>2023/4/13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29F5713-6356-5C41-9E3F-4BD4F3CB2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3DEFFFC-4EB9-2240-8EBF-7F344433C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A566A7-6CD8-294F-87F7-F802BE3AC78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0906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68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slide" Target="slide2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0.xml"/><Relationship Id="rId11" Type="http://schemas.openxmlformats.org/officeDocument/2006/relationships/image" Target="../media/image21.png"/><Relationship Id="rId5" Type="http://schemas.openxmlformats.org/officeDocument/2006/relationships/image" Target="../media/image6.png"/><Relationship Id="rId10" Type="http://schemas.openxmlformats.org/officeDocument/2006/relationships/slide" Target="slide22.xml"/><Relationship Id="rId4" Type="http://schemas.openxmlformats.org/officeDocument/2006/relationships/slide" Target="slide24.xm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slide" Target="slide5.xml"/><Relationship Id="rId9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图片 71">
            <a:extLst>
              <a:ext uri="{FF2B5EF4-FFF2-40B4-BE49-F238E27FC236}">
                <a16:creationId xmlns:a16="http://schemas.microsoft.com/office/drawing/2014/main" id="{E7551B25-9086-7645-8726-79C0430C2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676" y="5674488"/>
            <a:ext cx="2053410" cy="1259445"/>
          </a:xfrm>
          <a:prstGeom prst="rect">
            <a:avLst/>
          </a:prstGeom>
        </p:spPr>
      </p:pic>
      <p:sp>
        <p:nvSpPr>
          <p:cNvPr id="13" name="MH_Other_4">
            <a:extLst>
              <a:ext uri="{FF2B5EF4-FFF2-40B4-BE49-F238E27FC236}">
                <a16:creationId xmlns:a16="http://schemas.microsoft.com/office/drawing/2014/main" id="{07AB9E84-A99B-463F-AE6E-5B5EC4C21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184" y="297023"/>
            <a:ext cx="33961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24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Neogrey" panose="02040603050506020204" pitchFamily="18" charset="0"/>
                <a:ea typeface="字魂35号-经典雅黑" panose="00000500000000000000" pitchFamily="2" charset="-122"/>
                <a:cs typeface="#9Slide03 Arima Madurai ExtraBo" panose="00000900000000000000" pitchFamily="2" charset="0"/>
              </a:rPr>
              <a:t>Luyện từ và câu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C4410E-9E9F-46A1-9AC7-E7741CC0CA83}"/>
              </a:ext>
            </a:extLst>
          </p:cNvPr>
          <p:cNvGrpSpPr/>
          <p:nvPr/>
        </p:nvGrpSpPr>
        <p:grpSpPr>
          <a:xfrm>
            <a:off x="2641833" y="236818"/>
            <a:ext cx="6725713" cy="4824270"/>
            <a:chOff x="2641833" y="236818"/>
            <a:chExt cx="6725713" cy="4824270"/>
          </a:xfrm>
        </p:grpSpPr>
        <p:pic>
          <p:nvPicPr>
            <p:cNvPr id="10" name="图片 1">
              <a:extLst>
                <a:ext uri="{FF2B5EF4-FFF2-40B4-BE49-F238E27FC236}">
                  <a16:creationId xmlns:a16="http://schemas.microsoft.com/office/drawing/2014/main" id="{166683EC-BF29-4208-9375-5BD51AEA3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1833" y="236818"/>
              <a:ext cx="6725713" cy="4553711"/>
            </a:xfrm>
            <a:prstGeom prst="rect">
              <a:avLst/>
            </a:prstGeom>
          </p:spPr>
        </p:pic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8BD355D6-2B12-49EA-9D72-9DFE7B3B29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8614580">
              <a:off x="4472090" y="3184811"/>
              <a:ext cx="1771082" cy="1981472"/>
            </a:xfrm>
            <a:prstGeom prst="rect">
              <a:avLst/>
            </a:prstGeom>
          </p:spPr>
        </p:pic>
        <p:pic>
          <p:nvPicPr>
            <p:cNvPr id="16" name="图片 1">
              <a:extLst>
                <a:ext uri="{FF2B5EF4-FFF2-40B4-BE49-F238E27FC236}">
                  <a16:creationId xmlns:a16="http://schemas.microsoft.com/office/drawing/2014/main" id="{86763000-7A33-4A3D-B540-4411BD53C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3616054" flipV="1">
              <a:off x="6072925" y="3197258"/>
              <a:ext cx="1631928" cy="190986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60BBB4-5AD1-4FB9-AC58-0C172C79E895}"/>
              </a:ext>
            </a:extLst>
          </p:cNvPr>
          <p:cNvGrpSpPr/>
          <p:nvPr/>
        </p:nvGrpSpPr>
        <p:grpSpPr>
          <a:xfrm>
            <a:off x="3610605" y="841018"/>
            <a:ext cx="4731353" cy="2868854"/>
            <a:chOff x="3639011" y="801969"/>
            <a:chExt cx="4731353" cy="2868854"/>
          </a:xfrm>
        </p:grpSpPr>
        <p:sp>
          <p:nvSpPr>
            <p:cNvPr id="14" name="MH_Other_4">
              <a:extLst>
                <a:ext uri="{FF2B5EF4-FFF2-40B4-BE49-F238E27FC236}">
                  <a16:creationId xmlns:a16="http://schemas.microsoft.com/office/drawing/2014/main" id="{1CC05822-9259-4D6E-970D-C83FDEBF0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5064" y="801969"/>
              <a:ext cx="4399248" cy="286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THÊM </a:t>
              </a:r>
            </a:p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TRẠNG NGỮ </a:t>
              </a:r>
            </a:p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CHO CÂU</a:t>
              </a:r>
            </a:p>
          </p:txBody>
        </p:sp>
        <p:sp>
          <p:nvSpPr>
            <p:cNvPr id="17" name="MH_Other_4">
              <a:extLst>
                <a:ext uri="{FF2B5EF4-FFF2-40B4-BE49-F238E27FC236}">
                  <a16:creationId xmlns:a16="http://schemas.microsoft.com/office/drawing/2014/main" id="{46C4FA07-D95D-4263-9716-0E5223853B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9011" y="808501"/>
              <a:ext cx="4731353" cy="286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D813C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THÊM </a:t>
              </a:r>
            </a:p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F6B6A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TRẠNG NGỮ </a:t>
              </a:r>
            </a:p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D813C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CHO CÂU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399E5D2-E306-4410-B0CC-58B42202F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2178" y="2310297"/>
            <a:ext cx="4743099" cy="4554107"/>
          </a:xfrm>
          <a:prstGeom prst="rect">
            <a:avLst/>
          </a:prstGeom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id="{346CEEA2-A6D5-4E50-86A4-6B2A752584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294" t="46793"/>
          <a:stretch/>
        </p:blipFill>
        <p:spPr>
          <a:xfrm flipH="1">
            <a:off x="-1" y="4319726"/>
            <a:ext cx="3497943" cy="253827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8DD0FE-35CB-9624-387E-D91C6B6646C8}"/>
              </a:ext>
            </a:extLst>
          </p:cNvPr>
          <p:cNvSpPr/>
          <p:nvPr/>
        </p:nvSpPr>
        <p:spPr>
          <a:xfrm>
            <a:off x="9713747" y="5766398"/>
            <a:ext cx="982639" cy="706697"/>
          </a:xfrm>
          <a:prstGeom prst="rect">
            <a:avLst/>
          </a:prstGeom>
          <a:solidFill>
            <a:srgbClr val="F1B3A4"/>
          </a:solidFill>
          <a:ln>
            <a:solidFill>
              <a:srgbClr val="F1B3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92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椭圆 9">
            <a:extLst>
              <a:ext uri="{FF2B5EF4-FFF2-40B4-BE49-F238E27FC236}">
                <a16:creationId xmlns:a16="http://schemas.microsoft.com/office/drawing/2014/main" id="{57D0163D-CAEB-41AB-8DBC-C7543DFBC4FC}"/>
              </a:ext>
            </a:extLst>
          </p:cNvPr>
          <p:cNvSpPr/>
          <p:nvPr/>
        </p:nvSpPr>
        <p:spPr>
          <a:xfrm>
            <a:off x="4965224" y="1821309"/>
            <a:ext cx="7434439" cy="6957875"/>
          </a:xfrm>
          <a:prstGeom prst="ellipse">
            <a:avLst/>
          </a:prstGeom>
          <a:solidFill>
            <a:srgbClr val="FEC0AF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8DE64D-1475-43E7-A0E9-61F8D4A36F4F}"/>
              </a:ext>
            </a:extLst>
          </p:cNvPr>
          <p:cNvGrpSpPr/>
          <p:nvPr/>
        </p:nvGrpSpPr>
        <p:grpSpPr>
          <a:xfrm>
            <a:off x="-254610" y="4315472"/>
            <a:ext cx="2752578" cy="2886784"/>
            <a:chOff x="-254610" y="4315472"/>
            <a:chExt cx="2752578" cy="2886784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7734" y="6024281"/>
              <a:ext cx="1460234" cy="89530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9E3758F-B81E-45BB-A2A9-8720275DE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-254610" y="4315472"/>
              <a:ext cx="1674119" cy="2886784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92B2C98-2A74-40A0-BF1D-F609A0222BA7}"/>
              </a:ext>
            </a:extLst>
          </p:cNvPr>
          <p:cNvSpPr txBox="1"/>
          <p:nvPr/>
        </p:nvSpPr>
        <p:spPr>
          <a:xfrm>
            <a:off x="411095" y="436047"/>
            <a:ext cx="1136980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en-US" sz="3200" b="1">
                <a:latin typeface="UTM Americana" panose="02040603050506020204" pitchFamily="18" charset="0"/>
              </a:rPr>
              <a:t>Vậy phần in nghiêng ở câu (b) trả lời các câu hỏi nào?</a:t>
            </a:r>
          </a:p>
        </p:txBody>
      </p:sp>
      <p:sp>
        <p:nvSpPr>
          <p:cNvPr id="32" name="Rectangle 86">
            <a:extLst>
              <a:ext uri="{FF2B5EF4-FFF2-40B4-BE49-F238E27FC236}">
                <a16:creationId xmlns:a16="http://schemas.microsoft.com/office/drawing/2014/main" id="{320AB704-7D38-4FBF-B265-25D91876776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83040" y="1154959"/>
            <a:ext cx="6260617" cy="584775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txBody>
          <a:bodyPr wrap="square" anchor="ctr">
            <a:spAutoFit/>
          </a:bodyPr>
          <a:lstStyle>
            <a:lvl1pPr marL="234950" indent="-2349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603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Nhờ đâu? Vì sao? Khi nào?</a:t>
            </a:r>
          </a:p>
        </p:txBody>
      </p:sp>
      <p:sp>
        <p:nvSpPr>
          <p:cNvPr id="34" name="Text Box 76">
            <a:extLst>
              <a:ext uri="{FF2B5EF4-FFF2-40B4-BE49-F238E27FC236}">
                <a16:creationId xmlns:a16="http://schemas.microsoft.com/office/drawing/2014/main" id="{16431681-F425-4C1A-96CD-06A7AD436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8359" y="3321500"/>
            <a:ext cx="7063684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603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en-US" sz="4300"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 Phần in nghiêng ở câu (b) cho ta biết</a:t>
            </a:r>
            <a:r>
              <a:rPr kumimoji="0" lang="en-US" altLang="en-US" sz="4300" b="1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300" b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 nhân </a:t>
            </a:r>
            <a:r>
              <a:rPr kumimoji="0" lang="en-US" altLang="en-US" sz="4300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kumimoji="0" lang="en-US" altLang="en-US" sz="4300" b="1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300" b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 gian </a:t>
            </a:r>
            <a:r>
              <a:rPr kumimoji="0" lang="en-US" altLang="en-US" sz="4300">
                <a:latin typeface="Cambria" panose="02040503050406030204" pitchFamily="18" charset="0"/>
                <a:ea typeface="Cambria" panose="02040503050406030204" pitchFamily="18" charset="0"/>
              </a:rPr>
              <a:t>I-ren trở thành một nhà khoa học nổi tiếng.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824676E-56F7-40DF-8A3C-D827D7FADC29}"/>
              </a:ext>
            </a:extLst>
          </p:cNvPr>
          <p:cNvGrpSpPr/>
          <p:nvPr/>
        </p:nvGrpSpPr>
        <p:grpSpPr>
          <a:xfrm>
            <a:off x="778735" y="1431714"/>
            <a:ext cx="4233807" cy="4178678"/>
            <a:chOff x="1258181" y="1671128"/>
            <a:chExt cx="4631446" cy="4650599"/>
          </a:xfrm>
        </p:grpSpPr>
        <p:sp>
          <p:nvSpPr>
            <p:cNvPr id="33" name="Rectangle 75">
              <a:extLst>
                <a:ext uri="{FF2B5EF4-FFF2-40B4-BE49-F238E27FC236}">
                  <a16:creationId xmlns:a16="http://schemas.microsoft.com/office/drawing/2014/main" id="{0EAD0E17-0F1E-4DCC-9B79-167EBD633C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5348" y="2455577"/>
              <a:ext cx="3936042" cy="28430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 marL="346075" indent="-346075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60375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US" altLang="en-US" sz="4000">
                  <a:solidFill>
                    <a:srgbClr val="FFFF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Mỗi phần in nghiêng bổ sung cho câu (b) ý nghĩa gì?</a:t>
              </a:r>
            </a:p>
          </p:txBody>
        </p:sp>
        <p:sp>
          <p:nvSpPr>
            <p:cNvPr id="35" name="椭圆 10">
              <a:extLst>
                <a:ext uri="{FF2B5EF4-FFF2-40B4-BE49-F238E27FC236}">
                  <a16:creationId xmlns:a16="http://schemas.microsoft.com/office/drawing/2014/main" id="{9CA0F0EE-0950-4062-B197-DB64F5A932D5}"/>
                </a:ext>
              </a:extLst>
            </p:cNvPr>
            <p:cNvSpPr/>
            <p:nvPr/>
          </p:nvSpPr>
          <p:spPr>
            <a:xfrm>
              <a:off x="1258181" y="1671128"/>
              <a:ext cx="4631446" cy="4650599"/>
            </a:xfrm>
            <a:prstGeom prst="ellips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0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1" grpId="0" animBg="1"/>
      <p:bldP spid="32" grpId="0" animBg="1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/>
        </p:nvSpPr>
        <p:spPr>
          <a:xfrm>
            <a:off x="456532" y="50799"/>
            <a:ext cx="4441372" cy="444137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2897294" y="2037240"/>
            <a:ext cx="4769961" cy="4769961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8526" y="3476983"/>
            <a:ext cx="5032463" cy="3381016"/>
          </a:xfrm>
          <a:prstGeom prst="rect">
            <a:avLst/>
          </a:prstGeom>
          <a:effectLst>
            <a:outerShdw blurRad="1397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DFAAE56F-D62B-4D99-A8AF-AD1F4EF26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190" y="1055084"/>
            <a:ext cx="376405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166688" indent="-16668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600">
                <a:latin typeface="Cambria" panose="02040503050406030204" pitchFamily="18" charset="0"/>
                <a:ea typeface="Cambria" panose="02040503050406030204" pitchFamily="18" charset="0"/>
              </a:rPr>
              <a:t>Phần in nghiêng ở câu (b) là thành phần chính hay phụ của câu?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F648A520-053B-4CF3-838E-0FED83863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9442" y="4142719"/>
            <a:ext cx="388487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 phần </a:t>
            </a:r>
            <a:r>
              <a:rPr lang="en-US" altLang="en-US" sz="48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phụ</a:t>
            </a:r>
            <a:r>
              <a:rPr lang="en-US" altLang="en-US" sz="48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 câu.</a:t>
            </a: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2D57316E-BD82-4778-9C9C-01D19FA3B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9178" y="514409"/>
            <a:ext cx="4100898" cy="594008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marL="55563" indent="-5556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 phần phụ này xác định </a:t>
            </a:r>
            <a:r>
              <a:rPr lang="en-US" altLang="en-US" sz="40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 nhân</a:t>
            </a:r>
            <a:r>
              <a:rPr lang="en-US" altLang="en-US" sz="400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 </a:t>
            </a:r>
            <a:r>
              <a:rPr lang="en-US" altLang="en-US" sz="40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 gian</a:t>
            </a:r>
            <a:r>
              <a:rPr lang="en-US" altLang="en-US" sz="400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I-ren trở thành một nhà khoa học nổi tiếng, được gọi là bộ phận </a:t>
            </a:r>
          </a:p>
          <a:p>
            <a:pPr algn="ctr"/>
            <a:r>
              <a:rPr lang="en-US" altLang="en-US" sz="600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Trạng ngữ.</a:t>
            </a:r>
            <a:endParaRPr lang="en-US" altLang="en-US" sz="6000" b="1">
              <a:solidFill>
                <a:srgbClr val="FF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56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/>
      <p:bldP spid="14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1">
            <a:extLst>
              <a:ext uri="{FF2B5EF4-FFF2-40B4-BE49-F238E27FC236}">
                <a16:creationId xmlns:a16="http://schemas.microsoft.com/office/drawing/2014/main" id="{C0234DDB-0558-477F-AC68-3E04C520F1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294" t="46793"/>
          <a:stretch/>
        </p:blipFill>
        <p:spPr>
          <a:xfrm flipV="1">
            <a:off x="8285021" y="0"/>
            <a:ext cx="3934688" cy="2008909"/>
          </a:xfrm>
          <a:prstGeom prst="rect">
            <a:avLst/>
          </a:prstGeom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C2E8F4F7-F448-441B-9782-553FD23F48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089" b="65111" l="4908" r="52631">
                        <a14:backgroundMark x1="37015" y1="54444" x2="36708" y2="59822"/>
                        <a14:backgroundMark x1="36554" y1="49756" x2="37323" y2="59156"/>
                        <a14:backgroundMark x1="21523" y1="53111" x2="21523" y2="59600"/>
                        <a14:backgroundMark x1="49723" y1="53333" x2="48646" y2="58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7" t="23279" r="46324" b="34192"/>
          <a:stretch/>
        </p:blipFill>
        <p:spPr>
          <a:xfrm>
            <a:off x="10321002" y="5560836"/>
            <a:ext cx="2098052" cy="1302712"/>
          </a:xfrm>
          <a:prstGeom prst="rect">
            <a:avLst/>
          </a:prstGeom>
        </p:spPr>
      </p:pic>
      <p:pic>
        <p:nvPicPr>
          <p:cNvPr id="30" name="图片 1">
            <a:extLst>
              <a:ext uri="{FF2B5EF4-FFF2-40B4-BE49-F238E27FC236}">
                <a16:creationId xmlns:a16="http://schemas.microsoft.com/office/drawing/2014/main" id="{50A46B26-80DA-40A3-A0CD-7B5BD488EE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89487" y="1744525"/>
            <a:ext cx="4882751" cy="3365951"/>
          </a:xfrm>
          <a:prstGeom prst="rect">
            <a:avLst/>
          </a:prstGeom>
        </p:spPr>
      </p:pic>
      <p:sp>
        <p:nvSpPr>
          <p:cNvPr id="31" name="Rectangle 14">
            <a:extLst>
              <a:ext uri="{FF2B5EF4-FFF2-40B4-BE49-F238E27FC236}">
                <a16:creationId xmlns:a16="http://schemas.microsoft.com/office/drawing/2014/main" id="{AB59FDA1-BA01-4A1E-A9C3-6E403928A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05" y="2250947"/>
            <a:ext cx="191799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166688" indent="-16668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800" b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Trạng ngữ</a:t>
            </a:r>
            <a:r>
              <a:rPr lang="en-US" altLang="en-US" sz="4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altLang="en-US" sz="4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 gì?</a:t>
            </a: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2BF82E81-6FD2-4E04-92E7-AF5739C12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2379" y="1379599"/>
            <a:ext cx="8111278" cy="255454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marL="111125" indent="-1111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4000" b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Trạng ngữ</a:t>
            </a:r>
            <a:r>
              <a:rPr lang="en-US" altLang="en-US" sz="400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 thành phần </a:t>
            </a:r>
            <a:r>
              <a:rPr lang="en-US" altLang="en-US" sz="40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phụ</a:t>
            </a:r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của câu, xác định </a:t>
            </a:r>
            <a:r>
              <a:rPr lang="en-US" altLang="en-US" sz="40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 nhân, thời gian, nơi chốn</a:t>
            </a:r>
            <a:r>
              <a:rPr lang="en-US" altLang="en-US" sz="400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 của sự việc nêu trong câu. </a:t>
            </a:r>
          </a:p>
        </p:txBody>
      </p:sp>
      <p:sp>
        <p:nvSpPr>
          <p:cNvPr id="33" name="Rectangle 17">
            <a:extLst>
              <a:ext uri="{FF2B5EF4-FFF2-40B4-BE49-F238E27FC236}">
                <a16:creationId xmlns:a16="http://schemas.microsoft.com/office/drawing/2014/main" id="{1F16B478-2313-4FC9-BC29-7B961893B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2379" y="4187372"/>
            <a:ext cx="8111278" cy="1323439"/>
          </a:xfrm>
          <a:prstGeom prst="rect">
            <a:avLst/>
          </a:prstGeom>
          <a:noFill/>
          <a:ln w="571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46075" indent="-3460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0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Trạng ngữ</a:t>
            </a:r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trả lời các câu hỏi:</a:t>
            </a:r>
          </a:p>
          <a:p>
            <a:pPr algn="ctr"/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5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nào?, Ở đâu?, Vì sao?, Để làm gì?</a:t>
            </a:r>
          </a:p>
        </p:txBody>
      </p:sp>
    </p:spTree>
    <p:extLst>
      <p:ext uri="{BB962C8B-B14F-4D97-AF65-F5344CB8AC3E}">
        <p14:creationId xmlns:p14="http://schemas.microsoft.com/office/powerpoint/2010/main" val="32147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图片 6">
            <a:extLst>
              <a:ext uri="{FF2B5EF4-FFF2-40B4-BE49-F238E27FC236}">
                <a16:creationId xmlns:a16="http://schemas.microsoft.com/office/drawing/2014/main" id="{FF6F4018-C63A-4789-B7B8-9DB8204F04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" t="7272" r="468"/>
          <a:stretch/>
        </p:blipFill>
        <p:spPr>
          <a:xfrm>
            <a:off x="-89651" y="-63553"/>
            <a:ext cx="12232072" cy="3571588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1F7A2EF1-4576-4F12-9AE1-F871828CF38F}"/>
              </a:ext>
            </a:extLst>
          </p:cNvPr>
          <p:cNvGrpSpPr/>
          <p:nvPr/>
        </p:nvGrpSpPr>
        <p:grpSpPr>
          <a:xfrm>
            <a:off x="3554019" y="981616"/>
            <a:ext cx="4787142" cy="2563418"/>
            <a:chOff x="1055860" y="2512258"/>
            <a:chExt cx="6618521" cy="4446744"/>
          </a:xfrm>
        </p:grpSpPr>
        <p:pic>
          <p:nvPicPr>
            <p:cNvPr id="50" name="图片 1">
              <a:extLst>
                <a:ext uri="{FF2B5EF4-FFF2-40B4-BE49-F238E27FC236}">
                  <a16:creationId xmlns:a16="http://schemas.microsoft.com/office/drawing/2014/main" id="{E4592C0B-818F-48E3-B8EC-EE10CAEC9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860" y="2512258"/>
              <a:ext cx="6618521" cy="4345742"/>
            </a:xfrm>
            <a:prstGeom prst="rect">
              <a:avLst/>
            </a:prstGeom>
          </p:spPr>
        </p:pic>
        <p:pic>
          <p:nvPicPr>
            <p:cNvPr id="51" name="图片 1">
              <a:extLst>
                <a:ext uri="{FF2B5EF4-FFF2-40B4-BE49-F238E27FC236}">
                  <a16:creationId xmlns:a16="http://schemas.microsoft.com/office/drawing/2014/main" id="{2DAB3E9E-B218-4B9B-A356-5D5614FCC8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8614580">
              <a:off x="2851131" y="5082725"/>
              <a:ext cx="1771082" cy="1981472"/>
            </a:xfrm>
            <a:prstGeom prst="rect">
              <a:avLst/>
            </a:prstGeom>
          </p:spPr>
        </p:pic>
        <p:pic>
          <p:nvPicPr>
            <p:cNvPr id="52" name="图片 1">
              <a:extLst>
                <a:ext uri="{FF2B5EF4-FFF2-40B4-BE49-F238E27FC236}">
                  <a16:creationId xmlns:a16="http://schemas.microsoft.com/office/drawing/2014/main" id="{4F485E3D-940A-4944-B2E7-516B125F3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3616054" flipV="1">
              <a:off x="4215030" y="5118527"/>
              <a:ext cx="1631928" cy="1909867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E652AAD-4E63-447D-9D8F-CFDE3A7FEDBA}"/>
              </a:ext>
            </a:extLst>
          </p:cNvPr>
          <p:cNvGrpSpPr/>
          <p:nvPr/>
        </p:nvGrpSpPr>
        <p:grpSpPr>
          <a:xfrm>
            <a:off x="1521936" y="1722241"/>
            <a:ext cx="8715641" cy="1023619"/>
            <a:chOff x="3758729" y="1753424"/>
            <a:chExt cx="4731353" cy="733267"/>
          </a:xfrm>
        </p:grpSpPr>
        <p:sp>
          <p:nvSpPr>
            <p:cNvPr id="54" name="MH_Other_4">
              <a:extLst>
                <a:ext uri="{FF2B5EF4-FFF2-40B4-BE49-F238E27FC236}">
                  <a16:creationId xmlns:a16="http://schemas.microsoft.com/office/drawing/2014/main" id="{29CF9EC9-5219-434C-ADC3-757EFB6D04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4782" y="1753424"/>
              <a:ext cx="4399248" cy="727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GHI NHỚ</a:t>
              </a:r>
            </a:p>
          </p:txBody>
        </p:sp>
        <p:sp>
          <p:nvSpPr>
            <p:cNvPr id="55" name="MH_Other_4">
              <a:extLst>
                <a:ext uri="{FF2B5EF4-FFF2-40B4-BE49-F238E27FC236}">
                  <a16:creationId xmlns:a16="http://schemas.microsoft.com/office/drawing/2014/main" id="{10A9AC8F-38F2-4642-93B7-80D1609F88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8729" y="1759123"/>
              <a:ext cx="4731353" cy="727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D813C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GHI NHỚ</a:t>
              </a:r>
            </a:p>
          </p:txBody>
        </p:sp>
      </p:grpSp>
      <p:sp>
        <p:nvSpPr>
          <p:cNvPr id="57" name="Rectangle 10">
            <a:extLst>
              <a:ext uri="{FF2B5EF4-FFF2-40B4-BE49-F238E27FC236}">
                <a16:creationId xmlns:a16="http://schemas.microsoft.com/office/drawing/2014/main" id="{0DCB4064-DE21-4E58-BCFF-48D963561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55" y="3632621"/>
            <a:ext cx="11152092" cy="2862322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46075" indent="-3460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3600" b="1">
                <a:solidFill>
                  <a:schemeClr val="bg1"/>
                </a:solidFill>
              </a:rPr>
              <a:t>1. Trạng ngữ là thành phần </a:t>
            </a:r>
            <a:r>
              <a:rPr lang="en-US" altLang="en-US" sz="3600" b="1">
                <a:solidFill>
                  <a:srgbClr val="FFFF00"/>
                </a:solidFill>
              </a:rPr>
              <a:t>phụ</a:t>
            </a:r>
            <a:r>
              <a:rPr lang="en-US" altLang="en-US" sz="3600" b="1">
                <a:solidFill>
                  <a:schemeClr val="bg1"/>
                </a:solidFill>
              </a:rPr>
              <a:t> của câu xác định </a:t>
            </a:r>
            <a:r>
              <a:rPr lang="en-US" altLang="en-US" sz="3600" b="1">
                <a:solidFill>
                  <a:srgbClr val="FFFF00"/>
                </a:solidFill>
              </a:rPr>
              <a:t>thời gian, nơi chốn, nguyên nhân, mục đích, … </a:t>
            </a:r>
            <a:r>
              <a:rPr lang="en-US" altLang="en-US" sz="3600" b="1">
                <a:solidFill>
                  <a:schemeClr val="bg1"/>
                </a:solidFill>
              </a:rPr>
              <a:t>của sự việc nêu ở trong câu.</a:t>
            </a:r>
          </a:p>
          <a:p>
            <a:pPr algn="just"/>
            <a:r>
              <a:rPr lang="en-US" altLang="en-US" sz="3600" b="1">
                <a:solidFill>
                  <a:schemeClr val="bg1"/>
                </a:solidFill>
              </a:rPr>
              <a:t>2. Trạng ngữ trả lời cho các câu hỏi: </a:t>
            </a:r>
            <a:r>
              <a:rPr lang="en-US" altLang="en-US" sz="3600" b="1">
                <a:solidFill>
                  <a:srgbClr val="FFFF00"/>
                </a:solidFill>
              </a:rPr>
              <a:t>Khi nào ?, Ở đâu ?, Vì sao ?, Để làm gì ?</a:t>
            </a:r>
          </a:p>
        </p:txBody>
      </p:sp>
    </p:spTree>
    <p:extLst>
      <p:ext uri="{BB962C8B-B14F-4D97-AF65-F5344CB8AC3E}">
        <p14:creationId xmlns:p14="http://schemas.microsoft.com/office/powerpoint/2010/main" val="41544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图片 71">
            <a:extLst>
              <a:ext uri="{FF2B5EF4-FFF2-40B4-BE49-F238E27FC236}">
                <a16:creationId xmlns:a16="http://schemas.microsoft.com/office/drawing/2014/main" id="{E7551B25-9086-7645-8726-79C0430C2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676" y="5702738"/>
            <a:ext cx="2053410" cy="1259445"/>
          </a:xfrm>
          <a:prstGeom prst="rect">
            <a:avLst/>
          </a:prstGeom>
        </p:spPr>
      </p:pic>
      <p:sp>
        <p:nvSpPr>
          <p:cNvPr id="13" name="MH_Other_4">
            <a:extLst>
              <a:ext uri="{FF2B5EF4-FFF2-40B4-BE49-F238E27FC236}">
                <a16:creationId xmlns:a16="http://schemas.microsoft.com/office/drawing/2014/main" id="{07AB9E84-A99B-463F-AE6E-5B5EC4C21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099" y="5985"/>
            <a:ext cx="33961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24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Neogrey" panose="02040603050506020204" pitchFamily="18" charset="0"/>
                <a:ea typeface="字魂35号-经典雅黑" panose="00000500000000000000" pitchFamily="2" charset="-122"/>
                <a:cs typeface="#9Slide03 Arima Madurai ExtraBo" panose="00000900000000000000" pitchFamily="2" charset="0"/>
              </a:rPr>
              <a:t>Luyện từ và câu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3A1B97-A57E-457A-B9EB-E9B91FAC8913}"/>
              </a:ext>
            </a:extLst>
          </p:cNvPr>
          <p:cNvGrpSpPr/>
          <p:nvPr/>
        </p:nvGrpSpPr>
        <p:grpSpPr>
          <a:xfrm>
            <a:off x="1436240" y="841018"/>
            <a:ext cx="6618521" cy="4999608"/>
            <a:chOff x="1055860" y="2512258"/>
            <a:chExt cx="6618521" cy="4446744"/>
          </a:xfrm>
        </p:grpSpPr>
        <p:pic>
          <p:nvPicPr>
            <p:cNvPr id="10" name="图片 1">
              <a:extLst>
                <a:ext uri="{FF2B5EF4-FFF2-40B4-BE49-F238E27FC236}">
                  <a16:creationId xmlns:a16="http://schemas.microsoft.com/office/drawing/2014/main" id="{166683EC-BF29-4208-9375-5BD51AEA3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860" y="2512258"/>
              <a:ext cx="6618521" cy="4345742"/>
            </a:xfrm>
            <a:prstGeom prst="rect">
              <a:avLst/>
            </a:prstGeom>
          </p:spPr>
        </p:pic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8BD355D6-2B12-49EA-9D72-9DFE7B3B29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8614580">
              <a:off x="2851131" y="5082725"/>
              <a:ext cx="1771082" cy="1981472"/>
            </a:xfrm>
            <a:prstGeom prst="rect">
              <a:avLst/>
            </a:prstGeom>
          </p:spPr>
        </p:pic>
        <p:pic>
          <p:nvPicPr>
            <p:cNvPr id="16" name="图片 1">
              <a:extLst>
                <a:ext uri="{FF2B5EF4-FFF2-40B4-BE49-F238E27FC236}">
                  <a16:creationId xmlns:a16="http://schemas.microsoft.com/office/drawing/2014/main" id="{86763000-7A33-4A3D-B540-4411BD53C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3616054" flipV="1">
              <a:off x="4215030" y="5118527"/>
              <a:ext cx="1631928" cy="190986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60BBB4-5AD1-4FB9-AC58-0C172C79E895}"/>
              </a:ext>
            </a:extLst>
          </p:cNvPr>
          <p:cNvGrpSpPr/>
          <p:nvPr/>
        </p:nvGrpSpPr>
        <p:grpSpPr>
          <a:xfrm>
            <a:off x="2379823" y="2417643"/>
            <a:ext cx="4731353" cy="1028822"/>
            <a:chOff x="3738584" y="1753424"/>
            <a:chExt cx="4731353" cy="1028822"/>
          </a:xfrm>
        </p:grpSpPr>
        <p:sp>
          <p:nvSpPr>
            <p:cNvPr id="14" name="MH_Other_4">
              <a:extLst>
                <a:ext uri="{FF2B5EF4-FFF2-40B4-BE49-F238E27FC236}">
                  <a16:creationId xmlns:a16="http://schemas.microsoft.com/office/drawing/2014/main" id="{1CC05822-9259-4D6E-970D-C83FDEBF0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4782" y="1753424"/>
              <a:ext cx="4399248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Luyện tập</a:t>
              </a:r>
            </a:p>
          </p:txBody>
        </p:sp>
        <p:sp>
          <p:nvSpPr>
            <p:cNvPr id="17" name="MH_Other_4">
              <a:extLst>
                <a:ext uri="{FF2B5EF4-FFF2-40B4-BE49-F238E27FC236}">
                  <a16:creationId xmlns:a16="http://schemas.microsoft.com/office/drawing/2014/main" id="{46C4FA07-D95D-4263-9716-0E5223853B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8584" y="1766583"/>
              <a:ext cx="4731353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D813C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Luyện tập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399E5D2-E306-4410-B0CC-58B42202F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9560" y="2361133"/>
            <a:ext cx="4743099" cy="4554107"/>
          </a:xfrm>
          <a:prstGeom prst="rect">
            <a:avLst/>
          </a:prstGeom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id="{346CEEA2-A6D5-4E50-86A4-6B2A752584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294" t="46793"/>
          <a:stretch/>
        </p:blipFill>
        <p:spPr>
          <a:xfrm flipH="1">
            <a:off x="-1" y="4347976"/>
            <a:ext cx="3497943" cy="25382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B0F3EF-2DEB-AB4A-50BA-259FE71BF5F3}"/>
              </a:ext>
            </a:extLst>
          </p:cNvPr>
          <p:cNvSpPr/>
          <p:nvPr/>
        </p:nvSpPr>
        <p:spPr>
          <a:xfrm>
            <a:off x="9474402" y="5805838"/>
            <a:ext cx="982639" cy="706697"/>
          </a:xfrm>
          <a:prstGeom prst="rect">
            <a:avLst/>
          </a:prstGeom>
          <a:solidFill>
            <a:srgbClr val="F1B3A4"/>
          </a:solidFill>
          <a:ln>
            <a:solidFill>
              <a:srgbClr val="F1B3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59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图片 6">
            <a:extLst>
              <a:ext uri="{FF2B5EF4-FFF2-40B4-BE49-F238E27FC236}">
                <a16:creationId xmlns:a16="http://schemas.microsoft.com/office/drawing/2014/main" id="{FF6F4018-C63A-4789-B7B8-9DB8204F04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" t="7272" r="468"/>
          <a:stretch/>
        </p:blipFill>
        <p:spPr>
          <a:xfrm>
            <a:off x="-20037" y="-710082"/>
            <a:ext cx="12232072" cy="2611205"/>
          </a:xfrm>
          <a:prstGeom prst="rect">
            <a:avLst/>
          </a:prstGeom>
        </p:spPr>
      </p:pic>
      <p:sp>
        <p:nvSpPr>
          <p:cNvPr id="52" name="Text Box 9">
            <a:extLst>
              <a:ext uri="{FF2B5EF4-FFF2-40B4-BE49-F238E27FC236}">
                <a16:creationId xmlns:a16="http://schemas.microsoft.com/office/drawing/2014/main" id="{9D777224-A732-4F88-B531-D5DBBF4D0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341" y="1644807"/>
            <a:ext cx="1238360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6075" indent="-3460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kumimoji="0" lang="en-US" altLang="en-US" sz="32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Ngày xưa, Rùa có một cái mai láng bóng. </a:t>
            </a:r>
          </a:p>
          <a:p>
            <a:pPr algn="just">
              <a:spcBef>
                <a:spcPct val="50000"/>
              </a:spcBef>
            </a:pPr>
            <a:r>
              <a:rPr kumimoji="0" lang="en-US" altLang="en-US" sz="32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                      		</a:t>
            </a:r>
            <a:r>
              <a:rPr kumimoji="0" lang="en-US" altLang="en-US" sz="3200" b="1" i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Võ Quảng</a:t>
            </a:r>
          </a:p>
        </p:txBody>
      </p:sp>
      <p:sp>
        <p:nvSpPr>
          <p:cNvPr id="53" name="Text Box 9">
            <a:extLst>
              <a:ext uri="{FF2B5EF4-FFF2-40B4-BE49-F238E27FC236}">
                <a16:creationId xmlns:a16="http://schemas.microsoft.com/office/drawing/2014/main" id="{F35C6A10-087D-469A-BDF5-FBE0A2250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340" y="2897985"/>
            <a:ext cx="1086466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6075" indent="-3460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kumimoji="0" lang="en-US" altLang="en-US" sz="32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Trong vườn, muôn loài hoa đua nở.</a:t>
            </a:r>
          </a:p>
          <a:p>
            <a:pPr algn="just">
              <a:spcBef>
                <a:spcPct val="50000"/>
              </a:spcBef>
            </a:pPr>
            <a:r>
              <a:rPr kumimoji="0" lang="en-US" altLang="en-US" sz="32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              			</a:t>
            </a:r>
            <a:r>
              <a:rPr kumimoji="0" lang="en-US" altLang="en-US" sz="3200" b="1" i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Xuân Quỳnh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5185447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9">
            <a:extLst>
              <a:ext uri="{FF2B5EF4-FFF2-40B4-BE49-F238E27FC236}">
                <a16:creationId xmlns:a16="http://schemas.microsoft.com/office/drawing/2014/main" id="{8178632C-B730-432B-A49E-852EF04DD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341" y="4253696"/>
            <a:ext cx="1149531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6075" indent="-3460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kumimoji="0" lang="en-US" altLang="en-US" sz="3200" b="1">
                <a:solidFill>
                  <a:srgbClr val="FEC0A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Từ tờ mờ sáng, cô Thảo đã dậy sắm sửa đi về làng. Làng cô ở cách làng Mỹ Lý hơn mười lăm cây số. Vì vậy, mỗi năm cô chỉ về làng chừng hai ba lượt.</a:t>
            </a:r>
          </a:p>
          <a:p>
            <a:pPr algn="just">
              <a:spcBef>
                <a:spcPct val="50000"/>
              </a:spcBef>
            </a:pPr>
            <a:r>
              <a:rPr kumimoji="0" lang="en-US" altLang="en-US" sz="3200" b="1" i="1">
                <a:solidFill>
                  <a:srgbClr val="FEC0A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								Theo Thanh Tịnh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796F880-5E78-4C09-B39A-BBF0119CFA34}"/>
              </a:ext>
            </a:extLst>
          </p:cNvPr>
          <p:cNvCxnSpPr/>
          <p:nvPr/>
        </p:nvCxnSpPr>
        <p:spPr>
          <a:xfrm>
            <a:off x="898634" y="2191407"/>
            <a:ext cx="165538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B00109E3-C1A8-4492-998D-E1C53FBC4B1A}"/>
              </a:ext>
            </a:extLst>
          </p:cNvPr>
          <p:cNvCxnSpPr>
            <a:cxnSpLocks/>
          </p:cNvCxnSpPr>
          <p:nvPr/>
        </p:nvCxnSpPr>
        <p:spPr>
          <a:xfrm flipV="1">
            <a:off x="1051034" y="3514846"/>
            <a:ext cx="2102069" cy="807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EDE09A6-39FF-4F06-8525-AC285B2CDA7E}"/>
              </a:ext>
            </a:extLst>
          </p:cNvPr>
          <p:cNvCxnSpPr>
            <a:cxnSpLocks/>
          </p:cNvCxnSpPr>
          <p:nvPr/>
        </p:nvCxnSpPr>
        <p:spPr>
          <a:xfrm>
            <a:off x="898634" y="4818993"/>
            <a:ext cx="272743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7126018-52F1-49A0-8B48-D7C387307F9A}"/>
              </a:ext>
            </a:extLst>
          </p:cNvPr>
          <p:cNvCxnSpPr>
            <a:cxnSpLocks/>
          </p:cNvCxnSpPr>
          <p:nvPr/>
        </p:nvCxnSpPr>
        <p:spPr>
          <a:xfrm>
            <a:off x="8357507" y="5288212"/>
            <a:ext cx="106154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33735E0-9E87-45E3-A89C-1B3B95BF1D23}"/>
              </a:ext>
            </a:extLst>
          </p:cNvPr>
          <p:cNvCxnSpPr>
            <a:cxnSpLocks/>
          </p:cNvCxnSpPr>
          <p:nvPr/>
        </p:nvCxnSpPr>
        <p:spPr>
          <a:xfrm>
            <a:off x="9620688" y="5288212"/>
            <a:ext cx="159231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57">
            <a:extLst>
              <a:ext uri="{FF2B5EF4-FFF2-40B4-BE49-F238E27FC236}">
                <a16:creationId xmlns:a16="http://schemas.microsoft.com/office/drawing/2014/main" id="{647D6E9E-8F85-4FF8-8A02-0CA15E40F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6324" y="650577"/>
            <a:ext cx="8899684" cy="749141"/>
          </a:xfrm>
          <a:prstGeom prst="roundRect">
            <a:avLst/>
          </a:prstGeom>
          <a:solidFill>
            <a:srgbClr val="FEC0A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anchor="ctr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800" b="1">
                <a:latin typeface="Cambria" panose="02040503050406030204" pitchFamily="18" charset="0"/>
                <a:ea typeface="Cambria" panose="02040503050406030204" pitchFamily="18" charset="0"/>
              </a:rPr>
              <a:t>Bài 1. Tìm trạng ngữ cho các câu sau:</a:t>
            </a:r>
            <a:endParaRPr lang="en-US" altLang="en-US" sz="3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7" name="图片 74">
            <a:extLst>
              <a:ext uri="{FF2B5EF4-FFF2-40B4-BE49-F238E27FC236}">
                <a16:creationId xmlns:a16="http://schemas.microsoft.com/office/drawing/2014/main" id="{CB65000A-3EEE-4F26-928B-334E6709F1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2" t="38564" r="21931" b="24742"/>
          <a:stretch/>
        </p:blipFill>
        <p:spPr>
          <a:xfrm>
            <a:off x="11350991" y="5210985"/>
            <a:ext cx="767812" cy="1605519"/>
          </a:xfrm>
          <a:custGeom>
            <a:avLst/>
            <a:gdLst>
              <a:gd name="connsiteX0" fmla="*/ 0 w 2758301"/>
              <a:gd name="connsiteY0" fmla="*/ 0 h 5767699"/>
              <a:gd name="connsiteX1" fmla="*/ 2758301 w 2758301"/>
              <a:gd name="connsiteY1" fmla="*/ 0 h 5767699"/>
              <a:gd name="connsiteX2" fmla="*/ 2758301 w 2758301"/>
              <a:gd name="connsiteY2" fmla="*/ 5767699 h 5767699"/>
              <a:gd name="connsiteX3" fmla="*/ 353890 w 2758301"/>
              <a:gd name="connsiteY3" fmla="*/ 5767699 h 5767699"/>
              <a:gd name="connsiteX4" fmla="*/ 353890 w 2758301"/>
              <a:gd name="connsiteY4" fmla="*/ 4966383 h 5767699"/>
              <a:gd name="connsiteX5" fmla="*/ 0 w 2758301"/>
              <a:gd name="connsiteY5" fmla="*/ 4966383 h 5767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58301" h="5767699">
                <a:moveTo>
                  <a:pt x="0" y="0"/>
                </a:moveTo>
                <a:lnTo>
                  <a:pt x="2758301" y="0"/>
                </a:lnTo>
                <a:lnTo>
                  <a:pt x="2758301" y="5767699"/>
                </a:lnTo>
                <a:lnTo>
                  <a:pt x="353890" y="5767699"/>
                </a:lnTo>
                <a:lnTo>
                  <a:pt x="353890" y="4966383"/>
                </a:lnTo>
                <a:lnTo>
                  <a:pt x="0" y="496638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5711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/>
      <p:bldP spid="7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13" y="1738218"/>
            <a:ext cx="8124822" cy="5119782"/>
          </a:xfrm>
          <a:prstGeom prst="rect">
            <a:avLst/>
          </a:prstGeom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827F92DD-61FF-4599-B2D7-7DC465971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6958" y="2809625"/>
            <a:ext cx="496128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en-US" sz="36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Viết một đoạn văn ngắn từ 3 đến 5 câu kể về một lần em được đi chơi xa, trong đó có ít nhất một câu dùng </a:t>
            </a:r>
            <a:r>
              <a:rPr kumimoji="0" lang="en-US" altLang="en-US" sz="3600" b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trạng ngữ</a:t>
            </a:r>
            <a:r>
              <a:rPr kumimoji="0" lang="en-US" altLang="en-US" sz="36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89DBF2D1-3795-4FFF-AE08-05C557ABE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686" y="1685725"/>
            <a:ext cx="295451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80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tập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1F26EF-16D0-41A4-ACFB-1143F8060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9560" y="2361133"/>
            <a:ext cx="4743099" cy="45541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7D2FD8-A599-44BB-A468-D2DAA79012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66" b="44952" l="64900" r="97125">
                        <a14:foregroundMark x1="87413" y1="5980" x2="88338" y2="12779"/>
                        <a14:foregroundMark x1="89263" y1="11448" x2="94113" y2="12021"/>
                        <a14:foregroundMark x1="88113" y1="13537" x2="88000" y2="19783"/>
                        <a14:foregroundMark x1="86038" y1="28302" x2="82688" y2="33975"/>
                        <a14:foregroundMark x1="87075" y1="34733" x2="88000" y2="40979"/>
                        <a14:foregroundMark x1="88113" y1="22056" x2="86950" y2="27913"/>
                        <a14:foregroundMark x1="87075" y1="27729" x2="87650" y2="32644"/>
                        <a14:foregroundMark x1="71713" y1="17899" x2="71125" y2="33033"/>
                        <a14:foregroundMark x1="73550" y1="32644" x2="71588" y2="38706"/>
                        <a14:foregroundMark x1="70438" y1="34364" x2="73100" y2="40795"/>
                        <a14:foregroundMark x1="74138" y1="30575" x2="74713" y2="283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32" t="2185" r="2744" b="53154"/>
          <a:stretch/>
        </p:blipFill>
        <p:spPr>
          <a:xfrm>
            <a:off x="10448059" y="5432201"/>
            <a:ext cx="2091986" cy="158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5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2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Tranh đồng quê Việt Nam &quot;TDQ027&quot; JPG chất lượng cao | Diễn đàn chia sẻ file  thiết kế đồ họa miễn phí">
            <a:extLst>
              <a:ext uri="{FF2B5EF4-FFF2-40B4-BE49-F238E27FC236}">
                <a16:creationId xmlns:a16="http://schemas.microsoft.com/office/drawing/2014/main" id="{5DB0D4DD-486D-40EA-B9A1-FA2FE48BC1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64"/>
          <a:stretch/>
        </p:blipFill>
        <p:spPr bwMode="auto">
          <a:xfrm>
            <a:off x="508003" y="551545"/>
            <a:ext cx="5647870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6315533" y="1409701"/>
            <a:ext cx="5408377" cy="5098921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id="{2F00A27B-9409-4374-AD6D-A4F7AF5B5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041" y="1753114"/>
            <a:ext cx="563879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6075" indent="-3460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kumimoji="0" lang="en-US" altLang="en-US" sz="3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	</a:t>
            </a:r>
            <a:r>
              <a:rPr kumimoji="0" lang="en-US" altLang="en-US" sz="3600" b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Chủ nhật tuần qua</a:t>
            </a:r>
            <a:r>
              <a:rPr kumimoji="0" lang="en-US" altLang="en-US" sz="360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, </a:t>
            </a:r>
            <a:r>
              <a:rPr kumimoji="0" lang="en-US" altLang="en-US" sz="36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cả nhà em về thăm quê ngoại. Cánh đồng lúa quê ngoại rộng mênh mông và xanh mượt. Cây đa đầu làng sum suê. </a:t>
            </a:r>
            <a:r>
              <a:rPr kumimoji="0" lang="en-US" altLang="en-US" sz="3600" b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Dưới bóng mát cây đa</a:t>
            </a:r>
            <a:r>
              <a:rPr kumimoji="0" lang="en-US" altLang="en-US" sz="3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, </a:t>
            </a:r>
            <a:r>
              <a:rPr kumimoji="0" lang="en-US" altLang="en-US" sz="36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em cùng bạn vui đùa cả ngày.</a:t>
            </a:r>
          </a:p>
        </p:txBody>
      </p:sp>
    </p:spTree>
    <p:extLst>
      <p:ext uri="{BB962C8B-B14F-4D97-AF65-F5344CB8AC3E}">
        <p14:creationId xmlns:p14="http://schemas.microsoft.com/office/powerpoint/2010/main" val="8325257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696684" y="551544"/>
            <a:ext cx="10911111" cy="5823851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38CB788-E2A6-400A-B2E7-B06F4EA8EDA3}"/>
              </a:ext>
            </a:extLst>
          </p:cNvPr>
          <p:cNvSpPr txBox="1"/>
          <p:nvPr/>
        </p:nvSpPr>
        <p:spPr>
          <a:xfrm>
            <a:off x="839807" y="4921354"/>
            <a:ext cx="106555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500" b="0" i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Sau gần 4 tiếng di chuyển</a:t>
            </a:r>
            <a:r>
              <a:rPr lang="vi-VN" sz="3500" b="0" i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gia đình em đã có mặt tại thành phố Nha Trang xinh đẹp để nghỉ mát</a:t>
            </a:r>
            <a:r>
              <a:rPr lang="en-US" sz="3500" b="0" i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50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0" name="Picture 2" descr="TOP 10+] Kinh Nghiệm Du Lịch Vinpearl Land Nha Trang【MỚI 2022】">
            <a:extLst>
              <a:ext uri="{FF2B5EF4-FFF2-40B4-BE49-F238E27FC236}">
                <a16:creationId xmlns:a16="http://schemas.microsoft.com/office/drawing/2014/main" id="{620120B7-DF19-420F-ABC8-BB5DB1564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9709">
            <a:off x="6700082" y="909706"/>
            <a:ext cx="4750663" cy="3581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580AB6F-70BD-41C4-A575-B4687586DE25}"/>
              </a:ext>
            </a:extLst>
          </p:cNvPr>
          <p:cNvSpPr txBox="1"/>
          <p:nvPr/>
        </p:nvSpPr>
        <p:spPr>
          <a:xfrm>
            <a:off x="797171" y="658714"/>
            <a:ext cx="562840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5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en-US" sz="3500" b="0" i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Hè năm ngoái</a:t>
            </a:r>
            <a:r>
              <a:rPr lang="vi-VN" sz="3500" b="0" i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gia đình em tổ chức đi chơi Nha Trang. Đó là chuyến đi chơi xa đầu tiên của cả gia đình nên ai cũng hào hứng. </a:t>
            </a:r>
            <a:r>
              <a:rPr lang="vi-VN" sz="3500" b="0" i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 tờ mờ sáng</a:t>
            </a:r>
            <a:r>
              <a:rPr lang="vi-VN" sz="3500" b="0" i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 cả gia đình đã tập trung đầy đủ để chuẩn bị hành lý lên đường. </a:t>
            </a:r>
            <a:endParaRPr lang="en-US" sz="350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61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45" y="845449"/>
            <a:ext cx="8903309" cy="5761574"/>
          </a:xfrm>
          <a:prstGeom prst="rect">
            <a:avLst/>
          </a:prstGeom>
        </p:spPr>
      </p:pic>
      <p:sp>
        <p:nvSpPr>
          <p:cNvPr id="10" name="MH_Other_4">
            <a:extLst>
              <a:ext uri="{FF2B5EF4-FFF2-40B4-BE49-F238E27FC236}">
                <a16:creationId xmlns:a16="http://schemas.microsoft.com/office/drawing/2014/main" id="{9A1441DF-1054-4808-810C-1AF4C9860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3689" y="1912066"/>
            <a:ext cx="55657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ArchUp">
              <a:avLst>
                <a:gd name="adj" fmla="val 9440823"/>
              </a:avLst>
            </a:prstTxWarp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3600">
                <a:solidFill>
                  <a:schemeClr val="bg1"/>
                </a:solidFill>
                <a:latin typeface="UTM Ambrose" panose="02040603050506020204" pitchFamily="18" charset="0"/>
                <a:ea typeface="Cambria" panose="02040503050406030204" pitchFamily="18" charset="0"/>
              </a:rPr>
              <a:t>Cánh hoa HỌC TẬP</a:t>
            </a:r>
          </a:p>
        </p:txBody>
      </p:sp>
      <p:pic>
        <p:nvPicPr>
          <p:cNvPr id="11" name="Picture 10">
            <a:hlinkClick r:id="rId4" action="ppaction://hlinksldjump"/>
            <a:extLst>
              <a:ext uri="{FF2B5EF4-FFF2-40B4-BE49-F238E27FC236}">
                <a16:creationId xmlns:a16="http://schemas.microsoft.com/office/drawing/2014/main" id="{AF72624D-976C-4BC5-A19E-04B5747AC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478" y="2310297"/>
            <a:ext cx="4743099" cy="4554107"/>
          </a:xfrm>
          <a:prstGeom prst="rect">
            <a:avLst/>
          </a:prstGeom>
        </p:spPr>
      </p:pic>
      <p:sp>
        <p:nvSpPr>
          <p:cNvPr id="30" name="MH_Other_4">
            <a:extLst>
              <a:ext uri="{FF2B5EF4-FFF2-40B4-BE49-F238E27FC236}">
                <a16:creationId xmlns:a16="http://schemas.microsoft.com/office/drawing/2014/main" id="{8FCBC2BC-6E75-482C-8E3E-F6F488B6F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2304" y="637981"/>
            <a:ext cx="492209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7200">
                <a:solidFill>
                  <a:schemeClr val="bg1"/>
                </a:solidFill>
                <a:latin typeface="UTM Arruba KT" panose="02040603050506020204" pitchFamily="18" charset="0"/>
                <a:ea typeface="Cambria" panose="02040503050406030204" pitchFamily="18" charset="0"/>
              </a:rPr>
              <a:t>Vận dụng</a:t>
            </a:r>
          </a:p>
        </p:txBody>
      </p:sp>
      <p:pic>
        <p:nvPicPr>
          <p:cNvPr id="5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15CF1F66-4AC2-459E-9E80-DD9EE5B034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7009" y="2235231"/>
            <a:ext cx="1585097" cy="1932599"/>
          </a:xfrm>
          <a:prstGeom prst="rect">
            <a:avLst/>
          </a:prstGeom>
        </p:spPr>
      </p:pic>
      <p:pic>
        <p:nvPicPr>
          <p:cNvPr id="8" name="Picture 7">
            <a:hlinkClick r:id="rId8" action="ppaction://hlinksldjump"/>
            <a:extLst>
              <a:ext uri="{FF2B5EF4-FFF2-40B4-BE49-F238E27FC236}">
                <a16:creationId xmlns:a16="http://schemas.microsoft.com/office/drawing/2014/main" id="{0F5B01F7-F702-4398-83AC-48531ED346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8185" y="3439821"/>
            <a:ext cx="1981372" cy="1639966"/>
          </a:xfrm>
          <a:prstGeom prst="rect">
            <a:avLst/>
          </a:prstGeom>
        </p:spPr>
      </p:pic>
      <p:pic>
        <p:nvPicPr>
          <p:cNvPr id="9" name="Picture 8">
            <a:hlinkClick r:id="rId10" action="ppaction://hlinksldjump"/>
            <a:extLst>
              <a:ext uri="{FF2B5EF4-FFF2-40B4-BE49-F238E27FC236}">
                <a16:creationId xmlns:a16="http://schemas.microsoft.com/office/drawing/2014/main" id="{0019ACDC-4990-43CB-AF0F-ADB5983487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43341" y="4378465"/>
            <a:ext cx="1603387" cy="1932599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  <a:extLst>
              <a:ext uri="{FF2B5EF4-FFF2-40B4-BE49-F238E27FC236}">
                <a16:creationId xmlns:a16="http://schemas.microsoft.com/office/drawing/2014/main" id="{906FBCE3-C5AA-4D0A-87EF-5C166BB338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87877" y="3439821"/>
            <a:ext cx="1877731" cy="15729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472D92-3F35-E136-50BA-3A09F95A842D}"/>
              </a:ext>
            </a:extLst>
          </p:cNvPr>
          <p:cNvSpPr/>
          <p:nvPr/>
        </p:nvSpPr>
        <p:spPr>
          <a:xfrm>
            <a:off x="9894627" y="5766398"/>
            <a:ext cx="982639" cy="706697"/>
          </a:xfrm>
          <a:prstGeom prst="rect">
            <a:avLst/>
          </a:prstGeom>
          <a:solidFill>
            <a:srgbClr val="F1B3A4"/>
          </a:solidFill>
          <a:ln>
            <a:solidFill>
              <a:srgbClr val="F1B3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0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03" y="1094288"/>
            <a:ext cx="8903309" cy="5761574"/>
          </a:xfrm>
          <a:prstGeom prst="rect">
            <a:avLst/>
          </a:prstGeom>
        </p:spPr>
      </p:pic>
      <p:sp>
        <p:nvSpPr>
          <p:cNvPr id="10" name="MH_Other_4">
            <a:extLst>
              <a:ext uri="{FF2B5EF4-FFF2-40B4-BE49-F238E27FC236}">
                <a16:creationId xmlns:a16="http://schemas.microsoft.com/office/drawing/2014/main" id="{9A1441DF-1054-4808-810C-1AF4C9860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8804" y="384905"/>
            <a:ext cx="492209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7200">
                <a:solidFill>
                  <a:schemeClr val="bg1"/>
                </a:solidFill>
                <a:latin typeface="UTM Arruba KT" panose="02040603050506020204" pitchFamily="18" charset="0"/>
                <a:ea typeface="Cambria" panose="02040503050406030204" pitchFamily="18" charset="0"/>
              </a:rPr>
              <a:t>Khởi động</a:t>
            </a:r>
          </a:p>
        </p:txBody>
      </p:sp>
      <p:pic>
        <p:nvPicPr>
          <p:cNvPr id="11" name="Picture 10">
            <a:hlinkClick r:id="rId4" action="ppaction://hlinksldjump"/>
            <a:extLst>
              <a:ext uri="{FF2B5EF4-FFF2-40B4-BE49-F238E27FC236}">
                <a16:creationId xmlns:a16="http://schemas.microsoft.com/office/drawing/2014/main" id="{AF72624D-976C-4BC5-A19E-04B5747AC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478" y="2310297"/>
            <a:ext cx="4743099" cy="455410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41D6FFD-2C60-4394-B02C-10D8D4DCEACE}"/>
              </a:ext>
            </a:extLst>
          </p:cNvPr>
          <p:cNvGrpSpPr/>
          <p:nvPr/>
        </p:nvGrpSpPr>
        <p:grpSpPr>
          <a:xfrm>
            <a:off x="2116825" y="4044016"/>
            <a:ext cx="2311923" cy="1980760"/>
            <a:chOff x="2541293" y="4810856"/>
            <a:chExt cx="2311923" cy="1980760"/>
          </a:xfrm>
        </p:grpSpPr>
        <p:pic>
          <p:nvPicPr>
            <p:cNvPr id="12" name="图片 19">
              <a:extLst>
                <a:ext uri="{FF2B5EF4-FFF2-40B4-BE49-F238E27FC236}">
                  <a16:creationId xmlns:a16="http://schemas.microsoft.com/office/drawing/2014/main" id="{36CEE366-0D36-4896-BC7D-B78C80DBE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1293" y="4810856"/>
              <a:ext cx="2311923" cy="1980760"/>
            </a:xfrm>
            <a:prstGeom prst="rect">
              <a:avLst/>
            </a:prstGeom>
          </p:spPr>
        </p:pic>
        <p:sp>
          <p:nvSpPr>
            <p:cNvPr id="15" name="MH_Other_4">
              <a:hlinkClick r:id="rId7" action="ppaction://hlinksldjump"/>
              <a:extLst>
                <a:ext uri="{FF2B5EF4-FFF2-40B4-BE49-F238E27FC236}">
                  <a16:creationId xmlns:a16="http://schemas.microsoft.com/office/drawing/2014/main" id="{E6A7C95A-3411-469D-ACD1-D628B18ABB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2841" y="5609908"/>
              <a:ext cx="755487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  <a:ea typeface="Cambria" panose="02040503050406030204" pitchFamily="18" charset="0"/>
                </a:rPr>
                <a:t>1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C0E4394-427A-4C70-AF57-75A6DCE4CD9B}"/>
              </a:ext>
            </a:extLst>
          </p:cNvPr>
          <p:cNvGrpSpPr/>
          <p:nvPr/>
        </p:nvGrpSpPr>
        <p:grpSpPr>
          <a:xfrm>
            <a:off x="4672515" y="2765718"/>
            <a:ext cx="2364683" cy="2027501"/>
            <a:chOff x="4853216" y="4757787"/>
            <a:chExt cx="2364683" cy="2027501"/>
          </a:xfrm>
        </p:grpSpPr>
        <p:pic>
          <p:nvPicPr>
            <p:cNvPr id="13" name="图片 21">
              <a:extLst>
                <a:ext uri="{FF2B5EF4-FFF2-40B4-BE49-F238E27FC236}">
                  <a16:creationId xmlns:a16="http://schemas.microsoft.com/office/drawing/2014/main" id="{6CA21C86-7A66-4C61-894C-45B2E3D12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53216" y="4757787"/>
              <a:ext cx="2364683" cy="2027501"/>
            </a:xfrm>
            <a:prstGeom prst="rect">
              <a:avLst/>
            </a:prstGeom>
          </p:spPr>
        </p:pic>
        <p:sp>
          <p:nvSpPr>
            <p:cNvPr id="16" name="MH_Other_4">
              <a:hlinkClick r:id="rId9" action="ppaction://hlinksldjump"/>
              <a:extLst>
                <a:ext uri="{FF2B5EF4-FFF2-40B4-BE49-F238E27FC236}">
                  <a16:creationId xmlns:a16="http://schemas.microsoft.com/office/drawing/2014/main" id="{37674E1F-95B4-4958-B040-C64BB0DD3C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3961" y="5520035"/>
              <a:ext cx="755487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5400">
                  <a:solidFill>
                    <a:srgbClr val="FF0066"/>
                  </a:solidFill>
                  <a:latin typeface="#9Slide07 Stormtrooper" panose="020B0500000000000000" pitchFamily="34" charset="0"/>
                  <a:ea typeface="Cambria" panose="02040503050406030204" pitchFamily="18" charset="0"/>
                </a:rPr>
                <a:t>2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9E4E6E3-89F5-4497-8095-664B6DC6CA26}"/>
              </a:ext>
            </a:extLst>
          </p:cNvPr>
          <p:cNvGrpSpPr/>
          <p:nvPr/>
        </p:nvGrpSpPr>
        <p:grpSpPr>
          <a:xfrm>
            <a:off x="2084475" y="1585234"/>
            <a:ext cx="4922096" cy="931872"/>
            <a:chOff x="2084475" y="1585234"/>
            <a:chExt cx="4922096" cy="931872"/>
          </a:xfrm>
        </p:grpSpPr>
        <p:sp>
          <p:nvSpPr>
            <p:cNvPr id="14" name="MH_Other_4">
              <a:extLst>
                <a:ext uri="{FF2B5EF4-FFF2-40B4-BE49-F238E27FC236}">
                  <a16:creationId xmlns:a16="http://schemas.microsoft.com/office/drawing/2014/main" id="{3F6F7D33-F99C-4D70-92A4-7F66859C76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4475" y="1593776"/>
              <a:ext cx="4922096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5400" b="1">
                  <a:ln w="168275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ea typeface="Cambria" panose="02040503050406030204" pitchFamily="18" charset="0"/>
                </a:rPr>
                <a:t>CHỌN QUÀ</a:t>
              </a:r>
            </a:p>
          </p:txBody>
        </p:sp>
        <p:sp>
          <p:nvSpPr>
            <p:cNvPr id="18" name="MH_Other_4">
              <a:extLst>
                <a:ext uri="{FF2B5EF4-FFF2-40B4-BE49-F238E27FC236}">
                  <a16:creationId xmlns:a16="http://schemas.microsoft.com/office/drawing/2014/main" id="{37A7E539-20AB-40F8-9766-FBED824D5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4475" y="1585234"/>
              <a:ext cx="4922096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5400" b="1">
                  <a:solidFill>
                    <a:srgbClr val="FF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ea typeface="Cambria" panose="02040503050406030204" pitchFamily="18" charset="0"/>
                </a:rPr>
                <a:t>CHỌN QUÀ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DFD5A39-8108-C5FE-5607-A76502E0879C}"/>
              </a:ext>
            </a:extLst>
          </p:cNvPr>
          <p:cNvSpPr/>
          <p:nvPr/>
        </p:nvSpPr>
        <p:spPr>
          <a:xfrm>
            <a:off x="9894627" y="5766398"/>
            <a:ext cx="982639" cy="706697"/>
          </a:xfrm>
          <a:prstGeom prst="rect">
            <a:avLst/>
          </a:prstGeom>
          <a:solidFill>
            <a:srgbClr val="F1B3A4"/>
          </a:solidFill>
          <a:ln>
            <a:solidFill>
              <a:srgbClr val="F1B3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068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F4FF6FB-7D07-492E-BF41-8D5043F110A7}"/>
              </a:ext>
            </a:extLst>
          </p:cNvPr>
          <p:cNvGrpSpPr/>
          <p:nvPr/>
        </p:nvGrpSpPr>
        <p:grpSpPr>
          <a:xfrm rot="19258468">
            <a:off x="579777" y="551545"/>
            <a:ext cx="1552614" cy="1605581"/>
            <a:chOff x="4017060" y="2247965"/>
            <a:chExt cx="1552614" cy="1605581"/>
          </a:xfrm>
        </p:grpSpPr>
        <p:sp>
          <p:nvSpPr>
            <p:cNvPr id="48" name="泪滴形 24">
              <a:extLst>
                <a:ext uri="{FF2B5EF4-FFF2-40B4-BE49-F238E27FC236}">
                  <a16:creationId xmlns:a16="http://schemas.microsoft.com/office/drawing/2014/main" id="{897AE9FB-F1A3-4C84-9388-E5702D2B22E0}"/>
                </a:ext>
              </a:extLst>
            </p:cNvPr>
            <p:cNvSpPr/>
            <p:nvPr/>
          </p:nvSpPr>
          <p:spPr bwMode="auto">
            <a:xfrm rot="8100000">
              <a:off x="4017060" y="2247965"/>
              <a:ext cx="1552614" cy="1605581"/>
            </a:xfrm>
            <a:prstGeom prst="teardrop">
              <a:avLst/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9" name="文本框 67">
              <a:hlinkClick r:id="rId3" action="ppaction://hlinksldjump"/>
              <a:extLst>
                <a:ext uri="{FF2B5EF4-FFF2-40B4-BE49-F238E27FC236}">
                  <a16:creationId xmlns:a16="http://schemas.microsoft.com/office/drawing/2014/main" id="{276B7B55-C007-44DA-910D-7D3E26BD9C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86003">
              <a:off x="4556283" y="2594797"/>
              <a:ext cx="374334" cy="830997"/>
            </a:xfrm>
            <a:prstGeom prst="rect">
              <a:avLst/>
            </a:prstGeom>
            <a:noFill/>
            <a:ln w="9525" cap="flat" cmpd="sng">
              <a:noFill/>
              <a:beve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1</a:t>
              </a:r>
              <a:endPara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0" name="矩形 10">
            <a:extLst>
              <a:ext uri="{FF2B5EF4-FFF2-40B4-BE49-F238E27FC236}">
                <a16:creationId xmlns:a16="http://schemas.microsoft.com/office/drawing/2014/main" id="{DC93D1DD-B722-4A8C-8D0B-EDA51ABCEE36}"/>
              </a:ext>
            </a:extLst>
          </p:cNvPr>
          <p:cNvSpPr/>
          <p:nvPr/>
        </p:nvSpPr>
        <p:spPr>
          <a:xfrm>
            <a:off x="2310848" y="530809"/>
            <a:ext cx="9532803" cy="3672892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Text Box 13">
            <a:extLst>
              <a:ext uri="{FF2B5EF4-FFF2-40B4-BE49-F238E27FC236}">
                <a16:creationId xmlns:a16="http://schemas.microsoft.com/office/drawing/2014/main" id="{B08CBA05-8125-4087-AB3C-E7F39AA2A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3825" y="797594"/>
            <a:ext cx="908618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6075" indent="-3460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en-US" sz="3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	</a:t>
            </a:r>
            <a:r>
              <a:rPr kumimoji="0" lang="en-US" altLang="en-US" sz="4400" b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Tìm trạng ngữ trong câu sau:</a:t>
            </a:r>
          </a:p>
          <a:p>
            <a:pPr algn="just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     Tờ mờ sáng, khi những chú chim còn đang ngủ say, họ đã lục đục dậy chuẩn bị cho buổi chợ sớm.</a:t>
            </a:r>
          </a:p>
        </p:txBody>
      </p:sp>
      <p:sp>
        <p:nvSpPr>
          <p:cNvPr id="53" name="Rectangle 57">
            <a:extLst>
              <a:ext uri="{FF2B5EF4-FFF2-40B4-BE49-F238E27FC236}">
                <a16:creationId xmlns:a16="http://schemas.microsoft.com/office/drawing/2014/main" id="{1092ED6B-6290-47BA-8CEA-9D50E71E6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851" y="4841903"/>
            <a:ext cx="11570839" cy="749141"/>
          </a:xfrm>
          <a:prstGeom prst="roundRect">
            <a:avLst/>
          </a:prstGeom>
          <a:solidFill>
            <a:srgbClr val="FEC0A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anchor="ctr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800" b="1">
                <a:latin typeface="Cambria" panose="02040503050406030204" pitchFamily="18" charset="0"/>
                <a:ea typeface="Cambria" panose="02040503050406030204" pitchFamily="18" charset="0"/>
              </a:rPr>
              <a:t>Tờ mờ sáng, khi những chú chim còn đang ngủ say</a:t>
            </a:r>
            <a:endParaRPr lang="en-US" altLang="en-US" sz="3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39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/>
      <p:bldP spid="5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>
            <a:extLst>
              <a:ext uri="{FF2B5EF4-FFF2-40B4-BE49-F238E27FC236}">
                <a16:creationId xmlns:a16="http://schemas.microsoft.com/office/drawing/2014/main" id="{0BBEC220-E81D-4AA8-A4A3-87FE4F0E1CEA}"/>
              </a:ext>
            </a:extLst>
          </p:cNvPr>
          <p:cNvSpPr/>
          <p:nvPr/>
        </p:nvSpPr>
        <p:spPr>
          <a:xfrm>
            <a:off x="1230954" y="1472070"/>
            <a:ext cx="9918661" cy="3061238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01683CDC-1E48-4E14-A771-34B89C815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4874" y="1490666"/>
            <a:ext cx="979810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6075" indent="-3460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en-US" sz="3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	</a:t>
            </a:r>
            <a:r>
              <a:rPr kumimoji="0" lang="en-US" altLang="en-US" sz="4000" b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Tìm trạng ngữ trong câu sau:</a:t>
            </a:r>
          </a:p>
          <a:p>
            <a:pPr algn="just">
              <a:spcBef>
                <a:spcPct val="50000"/>
              </a:spcBef>
            </a:pPr>
            <a:r>
              <a:rPr lang="en-US" sz="4000">
                <a:solidFill>
                  <a:schemeClr val="bg1"/>
                </a:solidFill>
              </a:rPr>
              <a:t>     </a:t>
            </a:r>
            <a:r>
              <a:rPr lang="vi-VN" sz="4000">
                <a:solidFill>
                  <a:schemeClr val="bg1"/>
                </a:solidFill>
              </a:rPr>
              <a:t>Để góp phần ủng hộ đồng bào bị </a:t>
            </a:r>
            <a:r>
              <a:rPr lang="en-US" sz="4000">
                <a:solidFill>
                  <a:schemeClr val="bg1"/>
                </a:solidFill>
              </a:rPr>
              <a:t>thiệt hại sau </a:t>
            </a:r>
            <a:r>
              <a:rPr lang="vi-VN" sz="4000">
                <a:solidFill>
                  <a:schemeClr val="bg1"/>
                </a:solidFill>
              </a:rPr>
              <a:t>lũ lụt, trường em đã tổ chức một chương trình từ thiện thật ý nghĩa.</a:t>
            </a:r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9" name="Rectangle 57">
            <a:extLst>
              <a:ext uri="{FF2B5EF4-FFF2-40B4-BE49-F238E27FC236}">
                <a16:creationId xmlns:a16="http://schemas.microsoft.com/office/drawing/2014/main" id="{38BD8CF5-4A5A-4BC9-866A-BC71E2159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344" y="4997566"/>
            <a:ext cx="11303159" cy="783193"/>
          </a:xfrm>
          <a:prstGeom prst="roundRect">
            <a:avLst/>
          </a:prstGeom>
          <a:solidFill>
            <a:srgbClr val="FEC0A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anchor="ctr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vi-VN" sz="4000">
                <a:solidFill>
                  <a:srgbClr val="002060"/>
                </a:solidFill>
              </a:rPr>
              <a:t>Để góp phần ủng hộ đồng bào bị</a:t>
            </a:r>
            <a:r>
              <a:rPr lang="en-US" sz="4000">
                <a:solidFill>
                  <a:srgbClr val="002060"/>
                </a:solidFill>
              </a:rPr>
              <a:t> thiệt hại sau</a:t>
            </a:r>
            <a:r>
              <a:rPr lang="vi-VN" sz="4000">
                <a:solidFill>
                  <a:srgbClr val="002060"/>
                </a:solidFill>
              </a:rPr>
              <a:t> lũ lụt</a:t>
            </a:r>
            <a:endParaRPr lang="en-US" altLang="en-US" sz="38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51734F-F47D-44F8-BE1C-3B354B779C5D}"/>
              </a:ext>
            </a:extLst>
          </p:cNvPr>
          <p:cNvGrpSpPr/>
          <p:nvPr/>
        </p:nvGrpSpPr>
        <p:grpSpPr>
          <a:xfrm rot="8844692">
            <a:off x="10434321" y="97828"/>
            <a:ext cx="1623157" cy="1648560"/>
            <a:chOff x="2750642" y="3484612"/>
            <a:chExt cx="1664374" cy="1605581"/>
          </a:xfrm>
        </p:grpSpPr>
        <p:sp>
          <p:nvSpPr>
            <p:cNvPr id="3" name="泪滴形 12">
              <a:extLst>
                <a:ext uri="{FF2B5EF4-FFF2-40B4-BE49-F238E27FC236}">
                  <a16:creationId xmlns:a16="http://schemas.microsoft.com/office/drawing/2014/main" id="{D2743C47-943D-4B9B-BAAA-E32D13B0D185}"/>
                </a:ext>
              </a:extLst>
            </p:cNvPr>
            <p:cNvSpPr/>
            <p:nvPr/>
          </p:nvSpPr>
          <p:spPr bwMode="auto">
            <a:xfrm rot="13500000" flipH="1" flipV="1">
              <a:off x="2780038" y="3455216"/>
              <a:ext cx="1605581" cy="1664374"/>
            </a:xfrm>
            <a:prstGeom prst="teardrop">
              <a:avLst/>
            </a:prstGeom>
            <a:solidFill>
              <a:srgbClr val="00B0F0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" name="文本框 67">
              <a:hlinkClick r:id="rId3" action="ppaction://hlinksldjump"/>
              <a:extLst>
                <a:ext uri="{FF2B5EF4-FFF2-40B4-BE49-F238E27FC236}">
                  <a16:creationId xmlns:a16="http://schemas.microsoft.com/office/drawing/2014/main" id="{98863D65-DF8A-48FC-B117-5365093DBA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755308">
              <a:off x="3620823" y="3871520"/>
              <a:ext cx="442784" cy="830997"/>
            </a:xfrm>
            <a:prstGeom prst="rect">
              <a:avLst/>
            </a:prstGeom>
            <a:noFill/>
            <a:ln w="9525" cap="flat" cmpd="sng">
              <a:noFill/>
              <a:beve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2</a:t>
              </a:r>
              <a:endPara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77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5" y="205024"/>
            <a:ext cx="11030858" cy="665297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83F0E8B-AB42-4BE0-B6B4-BC1D077580BA}"/>
              </a:ext>
            </a:extLst>
          </p:cNvPr>
          <p:cNvGrpSpPr/>
          <p:nvPr/>
        </p:nvGrpSpPr>
        <p:grpSpPr>
          <a:xfrm>
            <a:off x="5181724" y="275772"/>
            <a:ext cx="1583816" cy="1605581"/>
            <a:chOff x="4038724" y="4676609"/>
            <a:chExt cx="1583816" cy="1605581"/>
          </a:xfrm>
        </p:grpSpPr>
        <p:sp>
          <p:nvSpPr>
            <p:cNvPr id="16" name="泪滴形 19">
              <a:extLst>
                <a:ext uri="{FF2B5EF4-FFF2-40B4-BE49-F238E27FC236}">
                  <a16:creationId xmlns:a16="http://schemas.microsoft.com/office/drawing/2014/main" id="{641CE74A-54FE-44FD-B568-9722060471B1}"/>
                </a:ext>
              </a:extLst>
            </p:cNvPr>
            <p:cNvSpPr/>
            <p:nvPr/>
          </p:nvSpPr>
          <p:spPr bwMode="auto">
            <a:xfrm rot="13500000" flipV="1">
              <a:off x="4027841" y="4687492"/>
              <a:ext cx="1605581" cy="1583816"/>
            </a:xfrm>
            <a:prstGeom prst="teardrop">
              <a:avLst/>
            </a:prstGeom>
            <a:solidFill>
              <a:srgbClr val="FEC0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7" name="文本框 67">
              <a:hlinkClick r:id="rId4" action="ppaction://hlinksldjump"/>
              <a:extLst>
                <a:ext uri="{FF2B5EF4-FFF2-40B4-BE49-F238E27FC236}">
                  <a16:creationId xmlns:a16="http://schemas.microsoft.com/office/drawing/2014/main" id="{E53BCE3E-184C-4C14-AF00-68B80D603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7213" y="5004182"/>
              <a:ext cx="438687" cy="830997"/>
            </a:xfrm>
            <a:prstGeom prst="rect">
              <a:avLst/>
            </a:prstGeom>
            <a:noFill/>
            <a:ln w="9525" cap="flat" cmpd="sng">
              <a:noFill/>
              <a:beve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3</a:t>
              </a:r>
              <a:endPara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0" name="Text Box 13">
            <a:extLst>
              <a:ext uri="{FF2B5EF4-FFF2-40B4-BE49-F238E27FC236}">
                <a16:creationId xmlns:a16="http://schemas.microsoft.com/office/drawing/2014/main" id="{4B7163F9-1BB9-4844-8D19-FF479E8C3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6543" y="2069254"/>
            <a:ext cx="9380370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6075" indent="-3460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en-US" sz="44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	</a:t>
            </a:r>
            <a:r>
              <a:rPr lang="en-US" sz="4400">
                <a:solidFill>
                  <a:schemeClr val="bg1"/>
                </a:solidFill>
              </a:rPr>
              <a:t>Trạng ngữ trong câu: </a:t>
            </a:r>
          </a:p>
          <a:p>
            <a:pPr algn="ctr">
              <a:spcBef>
                <a:spcPct val="50000"/>
              </a:spcBef>
            </a:pPr>
            <a:r>
              <a:rPr lang="en-US" sz="4400" b="1">
                <a:solidFill>
                  <a:schemeClr val="bg1"/>
                </a:solidFill>
              </a:rPr>
              <a:t>“</a:t>
            </a:r>
            <a:r>
              <a:rPr lang="en-US" sz="4400" b="1">
                <a:solidFill>
                  <a:srgbClr val="FFFF00"/>
                </a:solidFill>
              </a:rPr>
              <a:t>Bên ngoài</a:t>
            </a:r>
            <a:r>
              <a:rPr lang="en-US" sz="4400" b="1">
                <a:solidFill>
                  <a:schemeClr val="bg1"/>
                </a:solidFill>
              </a:rPr>
              <a:t>, trời mưa mỗi lúc một to.” </a:t>
            </a:r>
          </a:p>
          <a:p>
            <a:pPr algn="ctr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là từ chỉ.........................</a:t>
            </a:r>
          </a:p>
        </p:txBody>
      </p:sp>
      <p:sp>
        <p:nvSpPr>
          <p:cNvPr id="22" name="MH_Other_4">
            <a:extLst>
              <a:ext uri="{FF2B5EF4-FFF2-40B4-BE49-F238E27FC236}">
                <a16:creationId xmlns:a16="http://schemas.microsoft.com/office/drawing/2014/main" id="{48BE0E6D-28B1-4DC7-A831-0BF1C5416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7728" y="3903879"/>
            <a:ext cx="49220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4800" b="1">
                <a:solidFill>
                  <a:srgbClr val="FF006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nơi chốn</a:t>
            </a:r>
          </a:p>
        </p:txBody>
      </p:sp>
    </p:spTree>
    <p:extLst>
      <p:ext uri="{BB962C8B-B14F-4D97-AF65-F5344CB8AC3E}">
        <p14:creationId xmlns:p14="http://schemas.microsoft.com/office/powerpoint/2010/main" val="126055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5" y="205024"/>
            <a:ext cx="11030858" cy="6652976"/>
          </a:xfrm>
          <a:prstGeom prst="rect">
            <a:avLst/>
          </a:prstGeom>
        </p:spPr>
      </p:pic>
      <p:sp>
        <p:nvSpPr>
          <p:cNvPr id="20" name="Text Box 13">
            <a:extLst>
              <a:ext uri="{FF2B5EF4-FFF2-40B4-BE49-F238E27FC236}">
                <a16:creationId xmlns:a16="http://schemas.microsoft.com/office/drawing/2014/main" id="{4B7163F9-1BB9-4844-8D19-FF479E8C3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556" y="2131128"/>
            <a:ext cx="10217115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6075" indent="-3460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en-US" sz="44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	</a:t>
            </a:r>
            <a:r>
              <a:rPr lang="en-US" sz="4400">
                <a:solidFill>
                  <a:schemeClr val="bg1"/>
                </a:solidFill>
              </a:rPr>
              <a:t>Trạng ngữ trong câu: </a:t>
            </a:r>
          </a:p>
          <a:p>
            <a:pPr algn="ctr">
              <a:spcBef>
                <a:spcPct val="50000"/>
              </a:spcBef>
            </a:pPr>
            <a:r>
              <a:rPr lang="en-US" sz="4400" b="1">
                <a:solidFill>
                  <a:schemeClr val="bg1"/>
                </a:solidFill>
              </a:rPr>
              <a:t>“</a:t>
            </a:r>
            <a:r>
              <a:rPr lang="en-US" sz="4400" b="1">
                <a:solidFill>
                  <a:srgbClr val="FFFF00"/>
                </a:solidFill>
              </a:rPr>
              <a:t>Từ bé</a:t>
            </a:r>
            <a:r>
              <a:rPr lang="en-US" sz="4400" b="1">
                <a:solidFill>
                  <a:schemeClr val="bg1"/>
                </a:solidFill>
              </a:rPr>
              <a:t>, chúng tôi đã chơi thân với nhau.” </a:t>
            </a:r>
          </a:p>
          <a:p>
            <a:pPr algn="ctr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là từ chỉ.........................</a:t>
            </a:r>
          </a:p>
        </p:txBody>
      </p:sp>
      <p:sp>
        <p:nvSpPr>
          <p:cNvPr id="22" name="MH_Other_4">
            <a:extLst>
              <a:ext uri="{FF2B5EF4-FFF2-40B4-BE49-F238E27FC236}">
                <a16:creationId xmlns:a16="http://schemas.microsoft.com/office/drawing/2014/main" id="{48BE0E6D-28B1-4DC7-A831-0BF1C5416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6518" y="3969028"/>
            <a:ext cx="49220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4800" b="1">
                <a:solidFill>
                  <a:srgbClr val="FF006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 gian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EC4BFFD-CC25-4753-9A00-70F228EFA5FF}"/>
              </a:ext>
            </a:extLst>
          </p:cNvPr>
          <p:cNvGrpSpPr/>
          <p:nvPr/>
        </p:nvGrpSpPr>
        <p:grpSpPr>
          <a:xfrm rot="5400000">
            <a:off x="5398917" y="336884"/>
            <a:ext cx="1560170" cy="1539547"/>
            <a:chOff x="5224393" y="3479076"/>
            <a:chExt cx="1560170" cy="1539547"/>
          </a:xfrm>
        </p:grpSpPr>
        <p:sp>
          <p:nvSpPr>
            <p:cNvPr id="12" name="泪滴形 14">
              <a:extLst>
                <a:ext uri="{FF2B5EF4-FFF2-40B4-BE49-F238E27FC236}">
                  <a16:creationId xmlns:a16="http://schemas.microsoft.com/office/drawing/2014/main" id="{D6BBE63C-F962-4167-9535-B51C7A350C1D}"/>
                </a:ext>
              </a:extLst>
            </p:cNvPr>
            <p:cNvSpPr/>
            <p:nvPr/>
          </p:nvSpPr>
          <p:spPr bwMode="auto">
            <a:xfrm rot="8100000" flipV="1">
              <a:off x="5224393" y="3479076"/>
              <a:ext cx="1560170" cy="1539547"/>
            </a:xfrm>
            <a:prstGeom prst="teardrop">
              <a:avLst/>
            </a:prstGeom>
            <a:solidFill>
              <a:srgbClr val="92D050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文本框 67">
              <a:hlinkClick r:id="rId4" action="ppaction://hlinksldjump"/>
              <a:extLst>
                <a:ext uri="{FF2B5EF4-FFF2-40B4-BE49-F238E27FC236}">
                  <a16:creationId xmlns:a16="http://schemas.microsoft.com/office/drawing/2014/main" id="{C43CB282-2BB6-4E0D-9D77-CC4E4C83F0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049396">
              <a:off x="5619936" y="3844063"/>
              <a:ext cx="445515" cy="830997"/>
            </a:xfrm>
            <a:prstGeom prst="rect">
              <a:avLst/>
            </a:prstGeom>
            <a:noFill/>
            <a:ln w="9525" cap="flat" cmpd="sng">
              <a:noFill/>
              <a:beve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4</a:t>
              </a:r>
              <a:endPara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954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图片 71">
            <a:extLst>
              <a:ext uri="{FF2B5EF4-FFF2-40B4-BE49-F238E27FC236}">
                <a16:creationId xmlns:a16="http://schemas.microsoft.com/office/drawing/2014/main" id="{E7551B25-9086-7645-8726-79C0430C2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676" y="5702738"/>
            <a:ext cx="2053410" cy="1259445"/>
          </a:xfrm>
          <a:prstGeom prst="rect">
            <a:avLst/>
          </a:prstGeom>
        </p:spPr>
      </p:pic>
      <p:sp>
        <p:nvSpPr>
          <p:cNvPr id="13" name="MH_Other_4">
            <a:extLst>
              <a:ext uri="{FF2B5EF4-FFF2-40B4-BE49-F238E27FC236}">
                <a16:creationId xmlns:a16="http://schemas.microsoft.com/office/drawing/2014/main" id="{07AB9E84-A99B-463F-AE6E-5B5EC4C21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099" y="5985"/>
            <a:ext cx="33961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24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Neogrey" panose="02040603050506020204" pitchFamily="18" charset="0"/>
                <a:ea typeface="字魂35号-经典雅黑" panose="00000500000000000000" pitchFamily="2" charset="-122"/>
                <a:cs typeface="#9Slide03 Arima Madurai ExtraBo" panose="00000900000000000000" pitchFamily="2" charset="0"/>
              </a:rPr>
              <a:t>Luyện từ và câu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3A1B97-A57E-457A-B9EB-E9B91FAC8913}"/>
              </a:ext>
            </a:extLst>
          </p:cNvPr>
          <p:cNvGrpSpPr/>
          <p:nvPr/>
        </p:nvGrpSpPr>
        <p:grpSpPr>
          <a:xfrm>
            <a:off x="1436240" y="841018"/>
            <a:ext cx="6618521" cy="4999608"/>
            <a:chOff x="1055860" y="2512258"/>
            <a:chExt cx="6618521" cy="4446744"/>
          </a:xfrm>
        </p:grpSpPr>
        <p:pic>
          <p:nvPicPr>
            <p:cNvPr id="10" name="图片 1">
              <a:extLst>
                <a:ext uri="{FF2B5EF4-FFF2-40B4-BE49-F238E27FC236}">
                  <a16:creationId xmlns:a16="http://schemas.microsoft.com/office/drawing/2014/main" id="{166683EC-BF29-4208-9375-5BD51AEA3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860" y="2512258"/>
              <a:ext cx="6618521" cy="4345742"/>
            </a:xfrm>
            <a:prstGeom prst="rect">
              <a:avLst/>
            </a:prstGeom>
          </p:spPr>
        </p:pic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8BD355D6-2B12-49EA-9D72-9DFE7B3B29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8614580">
              <a:off x="2851131" y="5082725"/>
              <a:ext cx="1771082" cy="1981472"/>
            </a:xfrm>
            <a:prstGeom prst="rect">
              <a:avLst/>
            </a:prstGeom>
          </p:spPr>
        </p:pic>
        <p:pic>
          <p:nvPicPr>
            <p:cNvPr id="16" name="图片 1">
              <a:extLst>
                <a:ext uri="{FF2B5EF4-FFF2-40B4-BE49-F238E27FC236}">
                  <a16:creationId xmlns:a16="http://schemas.microsoft.com/office/drawing/2014/main" id="{86763000-7A33-4A3D-B540-4411BD53C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3616054" flipV="1">
              <a:off x="4215030" y="5118527"/>
              <a:ext cx="1631928" cy="190986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60BBB4-5AD1-4FB9-AC58-0C172C79E895}"/>
              </a:ext>
            </a:extLst>
          </p:cNvPr>
          <p:cNvGrpSpPr/>
          <p:nvPr/>
        </p:nvGrpSpPr>
        <p:grpSpPr>
          <a:xfrm>
            <a:off x="7131321" y="697779"/>
            <a:ext cx="4731353" cy="1200329"/>
            <a:chOff x="3758729" y="1753424"/>
            <a:chExt cx="4731353" cy="1200329"/>
          </a:xfrm>
        </p:grpSpPr>
        <p:sp>
          <p:nvSpPr>
            <p:cNvPr id="14" name="MH_Other_4">
              <a:extLst>
                <a:ext uri="{FF2B5EF4-FFF2-40B4-BE49-F238E27FC236}">
                  <a16:creationId xmlns:a16="http://schemas.microsoft.com/office/drawing/2014/main" id="{1CC05822-9259-4D6E-970D-C83FDEBF0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4782" y="1753424"/>
              <a:ext cx="4399248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72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DẶN DÒ</a:t>
              </a:r>
            </a:p>
          </p:txBody>
        </p:sp>
        <p:sp>
          <p:nvSpPr>
            <p:cNvPr id="17" name="MH_Other_4">
              <a:extLst>
                <a:ext uri="{FF2B5EF4-FFF2-40B4-BE49-F238E27FC236}">
                  <a16:creationId xmlns:a16="http://schemas.microsoft.com/office/drawing/2014/main" id="{46C4FA07-D95D-4263-9716-0E5223853B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8729" y="1753424"/>
              <a:ext cx="4731353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7200">
                  <a:ln>
                    <a:solidFill>
                      <a:srgbClr val="609B59"/>
                    </a:solidFill>
                  </a:ln>
                  <a:solidFill>
                    <a:srgbClr val="3D813C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DẶN DÒ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399E5D2-E306-4410-B0CC-58B42202F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9560" y="2361133"/>
            <a:ext cx="4743099" cy="4554107"/>
          </a:xfrm>
          <a:prstGeom prst="rect">
            <a:avLst/>
          </a:prstGeom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id="{346CEEA2-A6D5-4E50-86A4-6B2A752584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294" t="46793"/>
          <a:stretch/>
        </p:blipFill>
        <p:spPr>
          <a:xfrm flipH="1">
            <a:off x="-1" y="4347976"/>
            <a:ext cx="3497943" cy="2538274"/>
          </a:xfrm>
          <a:prstGeom prst="rect">
            <a:avLst/>
          </a:prstGeom>
        </p:spPr>
      </p:pic>
      <p:sp>
        <p:nvSpPr>
          <p:cNvPr id="18" name="Text Box 17">
            <a:extLst>
              <a:ext uri="{FF2B5EF4-FFF2-40B4-BE49-F238E27FC236}">
                <a16:creationId xmlns:a16="http://schemas.microsoft.com/office/drawing/2014/main" id="{9E276FDC-675D-4C56-ABC1-5859013E5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6566" y="2001312"/>
            <a:ext cx="401786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Học thuộc phần ghi nhớ (SGK trang 126).</a:t>
            </a:r>
          </a:p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Làm bài tập và chuẩn bị bài sau.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06E8FA-9E9A-67E6-5A72-3F0DBAD4BFCD}"/>
              </a:ext>
            </a:extLst>
          </p:cNvPr>
          <p:cNvSpPr/>
          <p:nvPr/>
        </p:nvSpPr>
        <p:spPr>
          <a:xfrm>
            <a:off x="9474402" y="5806872"/>
            <a:ext cx="982639" cy="706697"/>
          </a:xfrm>
          <a:prstGeom prst="rect">
            <a:avLst/>
          </a:prstGeom>
          <a:solidFill>
            <a:srgbClr val="F1B3A4"/>
          </a:solidFill>
          <a:ln>
            <a:solidFill>
              <a:srgbClr val="F1B3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6728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图片 71">
            <a:extLst>
              <a:ext uri="{FF2B5EF4-FFF2-40B4-BE49-F238E27FC236}">
                <a16:creationId xmlns:a16="http://schemas.microsoft.com/office/drawing/2014/main" id="{E7551B25-9086-7645-8726-79C0430C2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676" y="5674488"/>
            <a:ext cx="2053410" cy="1259445"/>
          </a:xfrm>
          <a:prstGeom prst="rect">
            <a:avLst/>
          </a:prstGeom>
        </p:spPr>
      </p:pic>
      <p:sp>
        <p:nvSpPr>
          <p:cNvPr id="13" name="MH_Other_4">
            <a:extLst>
              <a:ext uri="{FF2B5EF4-FFF2-40B4-BE49-F238E27FC236}">
                <a16:creationId xmlns:a16="http://schemas.microsoft.com/office/drawing/2014/main" id="{07AB9E84-A99B-463F-AE6E-5B5EC4C21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184" y="297023"/>
            <a:ext cx="33961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24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Neogrey" panose="02040603050506020204" pitchFamily="18" charset="0"/>
                <a:ea typeface="字魂35号-经典雅黑" panose="00000500000000000000" pitchFamily="2" charset="-122"/>
                <a:cs typeface="#9Slide03 Arima Madurai ExtraBo" panose="00000900000000000000" pitchFamily="2" charset="0"/>
              </a:rPr>
              <a:t>Luyện từ và câu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C4410E-9E9F-46A1-9AC7-E7741CC0CA83}"/>
              </a:ext>
            </a:extLst>
          </p:cNvPr>
          <p:cNvGrpSpPr/>
          <p:nvPr/>
        </p:nvGrpSpPr>
        <p:grpSpPr>
          <a:xfrm>
            <a:off x="2641833" y="236818"/>
            <a:ext cx="6725713" cy="4824270"/>
            <a:chOff x="2641833" y="236818"/>
            <a:chExt cx="6725713" cy="4824270"/>
          </a:xfrm>
        </p:grpSpPr>
        <p:pic>
          <p:nvPicPr>
            <p:cNvPr id="10" name="图片 1">
              <a:extLst>
                <a:ext uri="{FF2B5EF4-FFF2-40B4-BE49-F238E27FC236}">
                  <a16:creationId xmlns:a16="http://schemas.microsoft.com/office/drawing/2014/main" id="{166683EC-BF29-4208-9375-5BD51AEA3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1833" y="236818"/>
              <a:ext cx="6725713" cy="4553711"/>
            </a:xfrm>
            <a:prstGeom prst="rect">
              <a:avLst/>
            </a:prstGeom>
          </p:spPr>
        </p:pic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8BD355D6-2B12-49EA-9D72-9DFE7B3B29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8614580">
              <a:off x="4472090" y="3184811"/>
              <a:ext cx="1771082" cy="1981472"/>
            </a:xfrm>
            <a:prstGeom prst="rect">
              <a:avLst/>
            </a:prstGeom>
          </p:spPr>
        </p:pic>
        <p:pic>
          <p:nvPicPr>
            <p:cNvPr id="16" name="图片 1">
              <a:extLst>
                <a:ext uri="{FF2B5EF4-FFF2-40B4-BE49-F238E27FC236}">
                  <a16:creationId xmlns:a16="http://schemas.microsoft.com/office/drawing/2014/main" id="{86763000-7A33-4A3D-B540-4411BD53C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3616054" flipV="1">
              <a:off x="6072925" y="3197258"/>
              <a:ext cx="1631928" cy="190986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60BBB4-5AD1-4FB9-AC58-0C172C79E895}"/>
              </a:ext>
            </a:extLst>
          </p:cNvPr>
          <p:cNvGrpSpPr/>
          <p:nvPr/>
        </p:nvGrpSpPr>
        <p:grpSpPr>
          <a:xfrm>
            <a:off x="3639012" y="1117732"/>
            <a:ext cx="4731353" cy="2863486"/>
            <a:chOff x="3667418" y="1078683"/>
            <a:chExt cx="4731353" cy="2863486"/>
          </a:xfrm>
        </p:grpSpPr>
        <p:sp>
          <p:nvSpPr>
            <p:cNvPr id="14" name="MH_Other_4">
              <a:extLst>
                <a:ext uri="{FF2B5EF4-FFF2-40B4-BE49-F238E27FC236}">
                  <a16:creationId xmlns:a16="http://schemas.microsoft.com/office/drawing/2014/main" id="{1CC05822-9259-4D6E-970D-C83FDEBF0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471" y="1079847"/>
              <a:ext cx="4399248" cy="286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CHÚC </a:t>
              </a:r>
            </a:p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CÁC EM </a:t>
              </a:r>
            </a:p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HỌC TỐT</a:t>
              </a:r>
            </a:p>
          </p:txBody>
        </p:sp>
        <p:sp>
          <p:nvSpPr>
            <p:cNvPr id="17" name="MH_Other_4">
              <a:extLst>
                <a:ext uri="{FF2B5EF4-FFF2-40B4-BE49-F238E27FC236}">
                  <a16:creationId xmlns:a16="http://schemas.microsoft.com/office/drawing/2014/main" id="{46C4FA07-D95D-4263-9716-0E5223853B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418" y="1078683"/>
              <a:ext cx="4731353" cy="286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D813C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CHÚC</a:t>
              </a:r>
            </a:p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D813C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CÁC EM</a:t>
              </a:r>
            </a:p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D813C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HỌC TỐT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399E5D2-E306-4410-B0CC-58B42202F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2178" y="2310297"/>
            <a:ext cx="4743099" cy="4554107"/>
          </a:xfrm>
          <a:prstGeom prst="rect">
            <a:avLst/>
          </a:prstGeom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id="{346CEEA2-A6D5-4E50-86A4-6B2A752584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294" t="46793"/>
          <a:stretch/>
        </p:blipFill>
        <p:spPr>
          <a:xfrm flipH="1">
            <a:off x="-1" y="4319726"/>
            <a:ext cx="3497943" cy="253827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7C45CE1-67AE-4304-AB3C-047AD9D6FE03}"/>
              </a:ext>
            </a:extLst>
          </p:cNvPr>
          <p:cNvSpPr txBox="1"/>
          <p:nvPr/>
        </p:nvSpPr>
        <p:spPr>
          <a:xfrm flipH="1">
            <a:off x="30060" y="6531190"/>
            <a:ext cx="11147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>
                <a:solidFill>
                  <a:srgbClr val="97B85F"/>
                </a:solidFill>
                <a:latin typeface="#9Slide07 Altus" pitchFamily="2" charset="0"/>
              </a:rPr>
              <a:t>Diệu Hiền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9C50EE-FACA-2678-FF27-79EE353E000F}"/>
              </a:ext>
            </a:extLst>
          </p:cNvPr>
          <p:cNvSpPr/>
          <p:nvPr/>
        </p:nvSpPr>
        <p:spPr>
          <a:xfrm>
            <a:off x="9785445" y="5766398"/>
            <a:ext cx="982639" cy="706697"/>
          </a:xfrm>
          <a:prstGeom prst="rect">
            <a:avLst/>
          </a:prstGeom>
          <a:solidFill>
            <a:srgbClr val="F1B3A4"/>
          </a:solidFill>
          <a:ln>
            <a:solidFill>
              <a:srgbClr val="F1B3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941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1">
            <a:extLst>
              <a:ext uri="{FF2B5EF4-FFF2-40B4-BE49-F238E27FC236}">
                <a16:creationId xmlns:a16="http://schemas.microsoft.com/office/drawing/2014/main" id="{ADEA3390-6B5B-4E32-BDDE-01540BB5FC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294" t="46793"/>
          <a:stretch/>
        </p:blipFill>
        <p:spPr>
          <a:xfrm flipH="1">
            <a:off x="-2" y="3478132"/>
            <a:ext cx="4657726" cy="3379868"/>
          </a:xfrm>
          <a:prstGeom prst="rect">
            <a:avLst/>
          </a:prstGeom>
        </p:spPr>
      </p:pic>
      <p:sp>
        <p:nvSpPr>
          <p:cNvPr id="22" name="椭圆 9">
            <a:extLst>
              <a:ext uri="{FF2B5EF4-FFF2-40B4-BE49-F238E27FC236}">
                <a16:creationId xmlns:a16="http://schemas.microsoft.com/office/drawing/2014/main" id="{5C6C8441-8533-4184-AB3E-8E8EFEEAD9FA}"/>
              </a:ext>
            </a:extLst>
          </p:cNvPr>
          <p:cNvSpPr/>
          <p:nvPr/>
        </p:nvSpPr>
        <p:spPr>
          <a:xfrm>
            <a:off x="646775" y="231409"/>
            <a:ext cx="4441372" cy="444137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UTM Americana" panose="02040603050506020204" pitchFamily="18" charset="0"/>
            </a:endParaRPr>
          </a:p>
        </p:txBody>
      </p:sp>
      <p:sp>
        <p:nvSpPr>
          <p:cNvPr id="23" name="椭圆 10">
            <a:extLst>
              <a:ext uri="{FF2B5EF4-FFF2-40B4-BE49-F238E27FC236}">
                <a16:creationId xmlns:a16="http://schemas.microsoft.com/office/drawing/2014/main" id="{2F38727D-22B8-4576-9CE7-6DF16B6AC635}"/>
              </a:ext>
            </a:extLst>
          </p:cNvPr>
          <p:cNvSpPr/>
          <p:nvPr/>
        </p:nvSpPr>
        <p:spPr>
          <a:xfrm>
            <a:off x="5675771" y="275772"/>
            <a:ext cx="5999388" cy="6025237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14">
            <a:hlinkClick r:id="rId5" action="ppaction://hlinksldjump"/>
            <a:extLst>
              <a:ext uri="{FF2B5EF4-FFF2-40B4-BE49-F238E27FC236}">
                <a16:creationId xmlns:a16="http://schemas.microsoft.com/office/drawing/2014/main" id="{8BDA1CD2-B3AB-4975-8CD2-8498CCA898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684" y="2819467"/>
            <a:ext cx="4544238" cy="371769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7603D10-41A7-417C-B850-2E819E6590E7}"/>
              </a:ext>
            </a:extLst>
          </p:cNvPr>
          <p:cNvSpPr txBox="1"/>
          <p:nvPr/>
        </p:nvSpPr>
        <p:spPr>
          <a:xfrm>
            <a:off x="1234399" y="1446357"/>
            <a:ext cx="3604681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500" b="1">
                <a:solidFill>
                  <a:srgbClr val="FF0066"/>
                </a:solidFill>
                <a:latin typeface="UTM Americana" panose="02040603050506020204" pitchFamily="18" charset="0"/>
              </a:rPr>
              <a:t>Câu cảm là câu như thế nào?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E90E14-BE4B-4D02-ABEB-2943126CF5C3}"/>
              </a:ext>
            </a:extLst>
          </p:cNvPr>
          <p:cNvSpPr txBox="1"/>
          <p:nvPr/>
        </p:nvSpPr>
        <p:spPr>
          <a:xfrm>
            <a:off x="5798391" y="1997839"/>
            <a:ext cx="56969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3600">
                <a:solidFill>
                  <a:schemeClr val="bg1"/>
                </a:solidFill>
                <a:latin typeface="UTM Americana" panose="02040603050506020204" pitchFamily="18" charset="0"/>
                <a:sym typeface="Wingdings" panose="05000000000000000000" pitchFamily="2" charset="2"/>
              </a:rPr>
              <a:t>Câu cảm là câu dùng để bộc lộ cảm xúc </a:t>
            </a:r>
            <a:r>
              <a:rPr kumimoji="0" lang="en-US" altLang="en-US" sz="3600" i="1">
                <a:solidFill>
                  <a:schemeClr val="bg1"/>
                </a:solidFill>
                <a:latin typeface="UTM Americana" panose="02040603050506020204" pitchFamily="18" charset="0"/>
                <a:sym typeface="Wingdings" panose="05000000000000000000" pitchFamily="2" charset="2"/>
              </a:rPr>
              <a:t>(vui mừng, thán phục, đau xót, ngạc nhiên, …)</a:t>
            </a:r>
            <a:r>
              <a:rPr kumimoji="0" lang="en-US" altLang="en-US" sz="3600">
                <a:solidFill>
                  <a:schemeClr val="bg1"/>
                </a:solidFill>
                <a:latin typeface="UTM Americana" panose="02040603050506020204" pitchFamily="18" charset="0"/>
                <a:sym typeface="Wingdings" panose="05000000000000000000" pitchFamily="2" charset="2"/>
              </a:rPr>
              <a:t> của người nói.</a:t>
            </a:r>
            <a:endParaRPr lang="en-US" sz="3600">
              <a:latin typeface="UTM American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8111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8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1">
            <a:extLst>
              <a:ext uri="{FF2B5EF4-FFF2-40B4-BE49-F238E27FC236}">
                <a16:creationId xmlns:a16="http://schemas.microsoft.com/office/drawing/2014/main" id="{ADEA3390-6B5B-4E32-BDDE-01540BB5FC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294" t="46793"/>
          <a:stretch/>
        </p:blipFill>
        <p:spPr>
          <a:xfrm>
            <a:off x="7436368" y="3502043"/>
            <a:ext cx="4789659" cy="337986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3B02CDD-9D42-468B-A60E-562CCD26A751}"/>
              </a:ext>
            </a:extLst>
          </p:cNvPr>
          <p:cNvGrpSpPr/>
          <p:nvPr/>
        </p:nvGrpSpPr>
        <p:grpSpPr>
          <a:xfrm>
            <a:off x="7428017" y="245507"/>
            <a:ext cx="5112329" cy="4878579"/>
            <a:chOff x="8240754" y="290285"/>
            <a:chExt cx="3673441" cy="3590338"/>
          </a:xfrm>
        </p:grpSpPr>
        <p:sp>
          <p:nvSpPr>
            <p:cNvPr id="23" name="椭圆 10">
              <a:extLst>
                <a:ext uri="{FF2B5EF4-FFF2-40B4-BE49-F238E27FC236}">
                  <a16:creationId xmlns:a16="http://schemas.microsoft.com/office/drawing/2014/main" id="{2F38727D-22B8-4576-9CE7-6DF16B6AC635}"/>
                </a:ext>
              </a:extLst>
            </p:cNvPr>
            <p:cNvSpPr/>
            <p:nvPr/>
          </p:nvSpPr>
          <p:spPr>
            <a:xfrm>
              <a:off x="8240754" y="290285"/>
              <a:ext cx="3673441" cy="3590338"/>
            </a:xfrm>
            <a:prstGeom prst="ellips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E90E14-BE4B-4D02-ABEB-2943126CF5C3}"/>
                </a:ext>
              </a:extLst>
            </p:cNvPr>
            <p:cNvSpPr txBox="1"/>
            <p:nvPr/>
          </p:nvSpPr>
          <p:spPr>
            <a:xfrm>
              <a:off x="8662451" y="1406439"/>
              <a:ext cx="2792725" cy="15628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en-US" sz="4400">
                  <a:solidFill>
                    <a:srgbClr val="FFFF00"/>
                  </a:solidFill>
                  <a:latin typeface="UTM Americana" panose="02040603050506020204" pitchFamily="18" charset="0"/>
                  <a:sym typeface="Wingdings" panose="05000000000000000000" pitchFamily="2" charset="2"/>
                </a:rPr>
                <a:t>Em hãy cho một ví dụ về câu cảm.</a:t>
              </a:r>
              <a:endParaRPr lang="en-US" sz="4400">
                <a:solidFill>
                  <a:srgbClr val="FFFF00"/>
                </a:solidFill>
                <a:latin typeface="UTM Americana" panose="02040603050506020204" pitchFamily="18" charset="0"/>
              </a:endParaRPr>
            </a:p>
          </p:txBody>
        </p:sp>
      </p:grpSp>
      <p:sp>
        <p:nvSpPr>
          <p:cNvPr id="2" name="AutoShape 2" descr="Premium Vector | Red christmas striped lollipop. festive sweetness in  spiral for new year, birthday and holiday. vector flat illustration">
            <a:extLst>
              <a:ext uri="{FF2B5EF4-FFF2-40B4-BE49-F238E27FC236}">
                <a16:creationId xmlns:a16="http://schemas.microsoft.com/office/drawing/2014/main" id="{7135575F-1B34-4A18-A3B3-AF0115B60D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BBB0A02-D4FF-4F58-BC4D-38849287A066}"/>
              </a:ext>
            </a:extLst>
          </p:cNvPr>
          <p:cNvGrpSpPr/>
          <p:nvPr/>
        </p:nvGrpSpPr>
        <p:grpSpPr>
          <a:xfrm>
            <a:off x="290471" y="1288590"/>
            <a:ext cx="7226060" cy="1593727"/>
            <a:chOff x="277690" y="1151131"/>
            <a:chExt cx="7892526" cy="1593727"/>
          </a:xfrm>
        </p:grpSpPr>
        <p:sp>
          <p:nvSpPr>
            <p:cNvPr id="22" name="椭圆 9">
              <a:extLst>
                <a:ext uri="{FF2B5EF4-FFF2-40B4-BE49-F238E27FC236}">
                  <a16:creationId xmlns:a16="http://schemas.microsoft.com/office/drawing/2014/main" id="{5C6C8441-8533-4184-AB3E-8E8EFEEAD9FA}"/>
                </a:ext>
              </a:extLst>
            </p:cNvPr>
            <p:cNvSpPr/>
            <p:nvPr/>
          </p:nvSpPr>
          <p:spPr>
            <a:xfrm>
              <a:off x="348341" y="1151131"/>
              <a:ext cx="7821875" cy="159372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mericana" panose="020406030505060202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DBB458-4CAC-46A1-8E30-941D9FDB76B7}"/>
                </a:ext>
              </a:extLst>
            </p:cNvPr>
            <p:cNvSpPr txBox="1"/>
            <p:nvPr/>
          </p:nvSpPr>
          <p:spPr>
            <a:xfrm>
              <a:off x="277690" y="1473089"/>
              <a:ext cx="7504590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en-US" sz="3000">
                  <a:solidFill>
                    <a:srgbClr val="002060"/>
                  </a:solidFill>
                  <a:latin typeface="UTM Americana" panose="02040603050506020204" pitchFamily="18" charset="0"/>
                  <a:ea typeface="Cambria" panose="02040503050406030204" pitchFamily="18" charset="0"/>
                  <a:sym typeface="Wingdings" panose="05000000000000000000" pitchFamily="2" charset="2"/>
                </a:rPr>
                <a:t>Chà, con gà trống này có bộ lông mới đẹp làm sao !</a:t>
              </a:r>
              <a:endParaRPr lang="en-US" sz="3000">
                <a:solidFill>
                  <a:srgbClr val="002060"/>
                </a:solidFill>
                <a:latin typeface="UTM Americana" panose="0204060305050602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BE8746-7091-4157-B9DD-E96408D06335}"/>
              </a:ext>
            </a:extLst>
          </p:cNvPr>
          <p:cNvGrpSpPr/>
          <p:nvPr/>
        </p:nvGrpSpPr>
        <p:grpSpPr>
          <a:xfrm>
            <a:off x="377640" y="3266334"/>
            <a:ext cx="7161376" cy="1122146"/>
            <a:chOff x="390010" y="1345809"/>
            <a:chExt cx="7821875" cy="1122146"/>
          </a:xfrm>
        </p:grpSpPr>
        <p:sp>
          <p:nvSpPr>
            <p:cNvPr id="25" name="椭圆 9">
              <a:extLst>
                <a:ext uri="{FF2B5EF4-FFF2-40B4-BE49-F238E27FC236}">
                  <a16:creationId xmlns:a16="http://schemas.microsoft.com/office/drawing/2014/main" id="{61C5601D-360F-4A7F-836C-089651749C78}"/>
                </a:ext>
              </a:extLst>
            </p:cNvPr>
            <p:cNvSpPr/>
            <p:nvPr/>
          </p:nvSpPr>
          <p:spPr>
            <a:xfrm>
              <a:off x="390010" y="1345809"/>
              <a:ext cx="7821875" cy="112214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mericana" panose="0204060305050602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04FFF16-FA2F-45A3-8ADE-FC468DAB7663}"/>
                </a:ext>
              </a:extLst>
            </p:cNvPr>
            <p:cNvSpPr txBox="1"/>
            <p:nvPr/>
          </p:nvSpPr>
          <p:spPr>
            <a:xfrm>
              <a:off x="418881" y="1666660"/>
              <a:ext cx="750459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000">
                  <a:solidFill>
                    <a:srgbClr val="002060"/>
                  </a:solidFill>
                  <a:latin typeface="UTM Americana" panose="02040603050506020204" pitchFamily="18" charset="0"/>
                  <a:ea typeface="Cambria" panose="02040503050406030204" pitchFamily="18" charset="0"/>
                </a:rPr>
                <a:t>Ôi! Đó là một câu chuyện buồn!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973952A-54BF-4150-9375-E9102AE8DED6}"/>
              </a:ext>
            </a:extLst>
          </p:cNvPr>
          <p:cNvGrpSpPr/>
          <p:nvPr/>
        </p:nvGrpSpPr>
        <p:grpSpPr>
          <a:xfrm>
            <a:off x="348343" y="4820786"/>
            <a:ext cx="7161376" cy="1065108"/>
            <a:chOff x="348341" y="1151132"/>
            <a:chExt cx="7821875" cy="1065108"/>
          </a:xfrm>
        </p:grpSpPr>
        <p:sp>
          <p:nvSpPr>
            <p:cNvPr id="29" name="椭圆 9">
              <a:extLst>
                <a:ext uri="{FF2B5EF4-FFF2-40B4-BE49-F238E27FC236}">
                  <a16:creationId xmlns:a16="http://schemas.microsoft.com/office/drawing/2014/main" id="{C6143C8D-C634-4533-80F3-4298F2C79CD5}"/>
                </a:ext>
              </a:extLst>
            </p:cNvPr>
            <p:cNvSpPr/>
            <p:nvPr/>
          </p:nvSpPr>
          <p:spPr>
            <a:xfrm>
              <a:off x="348341" y="1151132"/>
              <a:ext cx="7821875" cy="10651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mericana" panose="020406030505060202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2DAD2C-120C-42ED-879A-DE06CC4AFD19}"/>
                </a:ext>
              </a:extLst>
            </p:cNvPr>
            <p:cNvSpPr txBox="1"/>
            <p:nvPr/>
          </p:nvSpPr>
          <p:spPr>
            <a:xfrm>
              <a:off x="418881" y="1454432"/>
              <a:ext cx="750459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000">
                  <a:solidFill>
                    <a:srgbClr val="002060"/>
                  </a:solidFill>
                  <a:latin typeface="UTM Americana" panose="02040603050506020204" pitchFamily="18" charset="0"/>
                  <a:ea typeface="Cambria" panose="02040503050406030204" pitchFamily="18" charset="0"/>
                </a:rPr>
                <a:t>Bộ phim hay quá!</a:t>
              </a:r>
            </a:p>
          </p:txBody>
        </p:sp>
      </p:grpSp>
      <p:pic>
        <p:nvPicPr>
          <p:cNvPr id="6146" name="Picture 2" descr="Lollipop PNG">
            <a:hlinkClick r:id="rId5" action="ppaction://hlinksldjump"/>
            <a:extLst>
              <a:ext uri="{FF2B5EF4-FFF2-40B4-BE49-F238E27FC236}">
                <a16:creationId xmlns:a16="http://schemas.microsoft.com/office/drawing/2014/main" id="{41DCE8D3-9E13-4405-982B-5EDC3AE9A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302" y="1288590"/>
            <a:ext cx="32670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22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图片 71">
            <a:extLst>
              <a:ext uri="{FF2B5EF4-FFF2-40B4-BE49-F238E27FC236}">
                <a16:creationId xmlns:a16="http://schemas.microsoft.com/office/drawing/2014/main" id="{E7551B25-9086-7645-8726-79C0430C2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676" y="5674488"/>
            <a:ext cx="2053410" cy="1259445"/>
          </a:xfrm>
          <a:prstGeom prst="rect">
            <a:avLst/>
          </a:prstGeom>
        </p:spPr>
      </p:pic>
      <p:sp>
        <p:nvSpPr>
          <p:cNvPr id="13" name="MH_Other_4">
            <a:extLst>
              <a:ext uri="{FF2B5EF4-FFF2-40B4-BE49-F238E27FC236}">
                <a16:creationId xmlns:a16="http://schemas.microsoft.com/office/drawing/2014/main" id="{07AB9E84-A99B-463F-AE6E-5B5EC4C21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184" y="297023"/>
            <a:ext cx="33961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2400" b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Neogrey" panose="02040603050506020204" pitchFamily="18" charset="0"/>
                <a:ea typeface="字魂35号-经典雅黑" panose="00000500000000000000" pitchFamily="2" charset="-122"/>
                <a:cs typeface="#9Slide03 Arima Madurai ExtraBo" panose="00000900000000000000" pitchFamily="2" charset="0"/>
              </a:rPr>
              <a:t>Luyện từ và câu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C4410E-9E9F-46A1-9AC7-E7741CC0CA83}"/>
              </a:ext>
            </a:extLst>
          </p:cNvPr>
          <p:cNvGrpSpPr/>
          <p:nvPr/>
        </p:nvGrpSpPr>
        <p:grpSpPr>
          <a:xfrm>
            <a:off x="2641833" y="236818"/>
            <a:ext cx="6725713" cy="4824270"/>
            <a:chOff x="2641833" y="236818"/>
            <a:chExt cx="6725713" cy="4824270"/>
          </a:xfrm>
        </p:grpSpPr>
        <p:pic>
          <p:nvPicPr>
            <p:cNvPr id="10" name="图片 1">
              <a:extLst>
                <a:ext uri="{FF2B5EF4-FFF2-40B4-BE49-F238E27FC236}">
                  <a16:creationId xmlns:a16="http://schemas.microsoft.com/office/drawing/2014/main" id="{166683EC-BF29-4208-9375-5BD51AEA3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1833" y="236818"/>
              <a:ext cx="6725713" cy="4553711"/>
            </a:xfrm>
            <a:prstGeom prst="rect">
              <a:avLst/>
            </a:prstGeom>
          </p:spPr>
        </p:pic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8BD355D6-2B12-49EA-9D72-9DFE7B3B29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8614580">
              <a:off x="4472090" y="3184811"/>
              <a:ext cx="1771082" cy="1981472"/>
            </a:xfrm>
            <a:prstGeom prst="rect">
              <a:avLst/>
            </a:prstGeom>
          </p:spPr>
        </p:pic>
        <p:pic>
          <p:nvPicPr>
            <p:cNvPr id="16" name="图片 1">
              <a:extLst>
                <a:ext uri="{FF2B5EF4-FFF2-40B4-BE49-F238E27FC236}">
                  <a16:creationId xmlns:a16="http://schemas.microsoft.com/office/drawing/2014/main" id="{86763000-7A33-4A3D-B540-4411BD53C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483"/>
            <a:stretch/>
          </p:blipFill>
          <p:spPr>
            <a:xfrm rot="13616054" flipV="1">
              <a:off x="6072925" y="3197258"/>
              <a:ext cx="1631928" cy="190986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60BBB4-5AD1-4FB9-AC58-0C172C79E895}"/>
              </a:ext>
            </a:extLst>
          </p:cNvPr>
          <p:cNvGrpSpPr/>
          <p:nvPr/>
        </p:nvGrpSpPr>
        <p:grpSpPr>
          <a:xfrm>
            <a:off x="3610605" y="841018"/>
            <a:ext cx="4731353" cy="2868854"/>
            <a:chOff x="3639011" y="801969"/>
            <a:chExt cx="4731353" cy="2868854"/>
          </a:xfrm>
        </p:grpSpPr>
        <p:sp>
          <p:nvSpPr>
            <p:cNvPr id="14" name="MH_Other_4">
              <a:extLst>
                <a:ext uri="{FF2B5EF4-FFF2-40B4-BE49-F238E27FC236}">
                  <a16:creationId xmlns:a16="http://schemas.microsoft.com/office/drawing/2014/main" id="{1CC05822-9259-4D6E-970D-C83FDEBF0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5064" y="801969"/>
              <a:ext cx="4399248" cy="286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THÊM </a:t>
              </a:r>
            </a:p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TRẠNG NGỮ </a:t>
              </a:r>
            </a:p>
            <a:p>
              <a:pPr algn="ctr" eaLnBrk="1" hangingPunct="1"/>
              <a:r>
                <a:rPr lang="en-US" sz="6000">
                  <a:ln w="1714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CHO CÂU</a:t>
              </a:r>
            </a:p>
          </p:txBody>
        </p:sp>
        <p:sp>
          <p:nvSpPr>
            <p:cNvPr id="17" name="MH_Other_4">
              <a:extLst>
                <a:ext uri="{FF2B5EF4-FFF2-40B4-BE49-F238E27FC236}">
                  <a16:creationId xmlns:a16="http://schemas.microsoft.com/office/drawing/2014/main" id="{46C4FA07-D95D-4263-9716-0E5223853B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9011" y="808501"/>
              <a:ext cx="4731353" cy="286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D813C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THÊM </a:t>
              </a:r>
            </a:p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F6B6A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TRẠNG NGỮ </a:t>
              </a:r>
            </a:p>
            <a:p>
              <a:pPr algn="ctr" eaLnBrk="1" hangingPunct="1"/>
              <a:r>
                <a:rPr lang="en-US" sz="6000">
                  <a:ln>
                    <a:solidFill>
                      <a:srgbClr val="609B59"/>
                    </a:solidFill>
                  </a:ln>
                  <a:solidFill>
                    <a:srgbClr val="3D813C"/>
                  </a:solidFill>
                  <a:latin typeface="#9Slide07 IcielBC Cubano Normal" panose="00000500000000000000" pitchFamily="2" charset="0"/>
                  <a:ea typeface="字魂35号-经典雅黑" panose="00000500000000000000" pitchFamily="2" charset="-122"/>
                  <a:cs typeface="Times New Roman" panose="02020603050405020304" pitchFamily="18" charset="0"/>
                </a:rPr>
                <a:t>CHO CÂU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399E5D2-E306-4410-B0CC-58B42202F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2178" y="2310297"/>
            <a:ext cx="4743099" cy="4554107"/>
          </a:xfrm>
          <a:prstGeom prst="rect">
            <a:avLst/>
          </a:prstGeom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id="{346CEEA2-A6D5-4E50-86A4-6B2A752584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294" t="46793"/>
          <a:stretch/>
        </p:blipFill>
        <p:spPr>
          <a:xfrm flipH="1">
            <a:off x="-1" y="4319726"/>
            <a:ext cx="3497943" cy="253827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DBB9A98-ADC5-9510-4DCF-51CBE0655253}"/>
              </a:ext>
            </a:extLst>
          </p:cNvPr>
          <p:cNvSpPr/>
          <p:nvPr/>
        </p:nvSpPr>
        <p:spPr>
          <a:xfrm>
            <a:off x="9744502" y="5766398"/>
            <a:ext cx="982639" cy="706697"/>
          </a:xfrm>
          <a:prstGeom prst="rect">
            <a:avLst/>
          </a:prstGeom>
          <a:solidFill>
            <a:srgbClr val="F1B3A4"/>
          </a:solidFill>
          <a:ln>
            <a:solidFill>
              <a:srgbClr val="F1B3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291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半闭框 1"/>
          <p:cNvSpPr/>
          <p:nvPr/>
        </p:nvSpPr>
        <p:spPr>
          <a:xfrm rot="5400000">
            <a:off x="11066106" y="363893"/>
            <a:ext cx="802433" cy="802433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半闭框 2"/>
          <p:cNvSpPr/>
          <p:nvPr/>
        </p:nvSpPr>
        <p:spPr>
          <a:xfrm rot="16200000">
            <a:off x="301690" y="5760097"/>
            <a:ext cx="802433" cy="802433"/>
          </a:xfrm>
          <a:prstGeom prst="halfFram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706173" y="705559"/>
            <a:ext cx="6559448" cy="1171575"/>
            <a:chOff x="3397250" y="1781175"/>
            <a:chExt cx="4308805" cy="1171575"/>
          </a:xfrm>
        </p:grpSpPr>
        <p:cxnSp>
          <p:nvCxnSpPr>
            <p:cNvPr id="5" name="MH_Other_1"/>
            <p:cNvCxnSpPr>
              <a:cxnSpLocks noChangeShapeType="1"/>
            </p:cNvCxnSpPr>
            <p:nvPr/>
          </p:nvCxnSpPr>
          <p:spPr bwMode="auto">
            <a:xfrm flipV="1">
              <a:off x="5511800" y="2419350"/>
              <a:ext cx="609600" cy="533400"/>
            </a:xfrm>
            <a:prstGeom prst="curvedConnector3">
              <a:avLst>
                <a:gd name="adj1" fmla="val 50000"/>
              </a:avLst>
            </a:prstGeom>
            <a:noFill/>
            <a:ln w="12700" cmpd="sng">
              <a:solidFill>
                <a:srgbClr val="ECB29A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MH_Other_2"/>
            <p:cNvCxnSpPr>
              <a:cxnSpLocks noChangeShapeType="1"/>
            </p:cNvCxnSpPr>
            <p:nvPr/>
          </p:nvCxnSpPr>
          <p:spPr bwMode="auto">
            <a:xfrm>
              <a:off x="6121400" y="2411413"/>
              <a:ext cx="742950" cy="0"/>
            </a:xfrm>
            <a:prstGeom prst="line">
              <a:avLst/>
            </a:prstGeom>
            <a:noFill/>
            <a:ln w="12700" cmpd="sng">
              <a:solidFill>
                <a:srgbClr val="ECB29A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MH_Other_3"/>
            <p:cNvCxnSpPr>
              <a:cxnSpLocks noChangeShapeType="1"/>
            </p:cNvCxnSpPr>
            <p:nvPr/>
          </p:nvCxnSpPr>
          <p:spPr bwMode="auto">
            <a:xfrm>
              <a:off x="3397250" y="2952750"/>
              <a:ext cx="2114550" cy="0"/>
            </a:xfrm>
            <a:prstGeom prst="line">
              <a:avLst/>
            </a:prstGeom>
            <a:noFill/>
            <a:ln w="12700" cmpd="sng">
              <a:solidFill>
                <a:srgbClr val="ECB29A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MH_Other_4"/>
            <p:cNvSpPr txBox="1">
              <a:spLocks noChangeArrowheads="1"/>
            </p:cNvSpPr>
            <p:nvPr/>
          </p:nvSpPr>
          <p:spPr bwMode="auto">
            <a:xfrm>
              <a:off x="5611909" y="1781175"/>
              <a:ext cx="209414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400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1. Kiến thức</a:t>
              </a:r>
            </a:p>
          </p:txBody>
        </p:sp>
        <p:sp>
          <p:nvSpPr>
            <p:cNvPr id="9" name="MH_SubTitle_1"/>
            <p:cNvSpPr txBox="1">
              <a:spLocks noChangeArrowheads="1"/>
            </p:cNvSpPr>
            <p:nvPr/>
          </p:nvSpPr>
          <p:spPr bwMode="auto">
            <a:xfrm>
              <a:off x="3644833" y="1803261"/>
              <a:ext cx="2012712" cy="792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nl-NL" sz="2800">
                  <a:solidFill>
                    <a:schemeClr val="bg1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Hiểu được thế nào là trạng ngữ </a:t>
              </a:r>
              <a:endParaRPr lang="zh-CN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529562" y="3881118"/>
            <a:ext cx="7323683" cy="1120626"/>
            <a:chOff x="2440187" y="3822849"/>
            <a:chExt cx="4664496" cy="1120626"/>
          </a:xfrm>
        </p:grpSpPr>
        <p:grpSp>
          <p:nvGrpSpPr>
            <p:cNvPr id="11" name="组合 10"/>
            <p:cNvGrpSpPr/>
            <p:nvPr/>
          </p:nvGrpSpPr>
          <p:grpSpPr>
            <a:xfrm>
              <a:off x="2440187" y="3822849"/>
              <a:ext cx="4664496" cy="1120626"/>
              <a:chOff x="2440187" y="3822849"/>
              <a:chExt cx="4664496" cy="1120626"/>
            </a:xfrm>
          </p:grpSpPr>
          <p:sp>
            <p:nvSpPr>
              <p:cNvPr id="13" name="MH_SubTitle_1"/>
              <p:cNvSpPr txBox="1">
                <a:spLocks noChangeArrowheads="1"/>
              </p:cNvSpPr>
              <p:nvPr/>
            </p:nvSpPr>
            <p:spPr bwMode="auto">
              <a:xfrm>
                <a:off x="2440187" y="4103952"/>
                <a:ext cx="2371725" cy="792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latinLnBrk="1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latinLnBrk="1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latinLnBrk="1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latinLnBrk="1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/>
                <a:r>
                  <a:rPr lang="nl-NL" sz="2400">
                    <a:solidFill>
                      <a:schemeClr val="bg1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Có ý thức tham gia tích cực các HĐ học tập</a:t>
                </a:r>
                <a:endParaRPr lang="en-US" sz="2400">
                  <a:solidFill>
                    <a:schemeClr val="bg1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cxnSp>
            <p:nvCxnSpPr>
              <p:cNvPr id="14" name="MH_Other_9"/>
              <p:cNvCxnSpPr>
                <a:cxnSpLocks noChangeShapeType="1"/>
              </p:cNvCxnSpPr>
              <p:nvPr/>
            </p:nvCxnSpPr>
            <p:spPr bwMode="auto">
              <a:xfrm flipV="1">
                <a:off x="4587875" y="4410075"/>
                <a:ext cx="609600" cy="533400"/>
              </a:xfrm>
              <a:prstGeom prst="curvedConnector3">
                <a:avLst>
                  <a:gd name="adj1" fmla="val 50000"/>
                </a:avLst>
              </a:prstGeom>
              <a:noFill/>
              <a:ln w="12700" cap="flat" cmpd="sng">
                <a:solidFill>
                  <a:srgbClr val="ECB29A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MH_Other_11"/>
              <p:cNvCxnSpPr>
                <a:cxnSpLocks noChangeShapeType="1"/>
              </p:cNvCxnSpPr>
              <p:nvPr/>
            </p:nvCxnSpPr>
            <p:spPr bwMode="auto">
              <a:xfrm>
                <a:off x="2473325" y="4943475"/>
                <a:ext cx="2114550" cy="0"/>
              </a:xfrm>
              <a:prstGeom prst="line">
                <a:avLst/>
              </a:prstGeom>
              <a:noFill/>
              <a:ln w="12700" cap="flat" cmpd="sng">
                <a:solidFill>
                  <a:srgbClr val="ECB29A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6" name="MH_Other_12"/>
              <p:cNvSpPr txBox="1">
                <a:spLocks noChangeArrowheads="1"/>
              </p:cNvSpPr>
              <p:nvPr/>
            </p:nvSpPr>
            <p:spPr bwMode="auto">
              <a:xfrm>
                <a:off x="4962145" y="3822849"/>
                <a:ext cx="2142538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latinLnBrk="1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latinLnBrk="1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latinLnBrk="1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latinLnBrk="1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latinLnBrk="1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sz="400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3. Phẩm chất</a:t>
                </a:r>
                <a:endParaRPr lang="zh-CN" altLang="en-US" sz="40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mbria" panose="02040503050406030204" pitchFamily="18" charset="0"/>
                  <a:ea typeface="字魂35号-经典雅黑" panose="00000500000000000000" pitchFamily="2" charset="-122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12" name="MH_Other_10"/>
            <p:cNvCxnSpPr>
              <a:cxnSpLocks noChangeShapeType="1"/>
            </p:cNvCxnSpPr>
            <p:nvPr/>
          </p:nvCxnSpPr>
          <p:spPr bwMode="auto">
            <a:xfrm>
              <a:off x="5197475" y="4410075"/>
              <a:ext cx="742950" cy="0"/>
            </a:xfrm>
            <a:prstGeom prst="line">
              <a:avLst/>
            </a:prstGeom>
            <a:noFill/>
            <a:ln w="12700" cap="flat" cmpd="sng">
              <a:solidFill>
                <a:srgbClr val="ECB29A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4E5A8CF-913B-43D5-92AF-779FF855BFDC}"/>
              </a:ext>
            </a:extLst>
          </p:cNvPr>
          <p:cNvGrpSpPr/>
          <p:nvPr/>
        </p:nvGrpSpPr>
        <p:grpSpPr>
          <a:xfrm>
            <a:off x="1004867" y="2226689"/>
            <a:ext cx="9220441" cy="1492939"/>
            <a:chOff x="1045180" y="1987893"/>
            <a:chExt cx="9220441" cy="1492939"/>
          </a:xfrm>
        </p:grpSpPr>
        <p:cxnSp>
          <p:nvCxnSpPr>
            <p:cNvPr id="18" name="MH_Other_5"/>
            <p:cNvCxnSpPr>
              <a:cxnSpLocks noChangeShapeType="1"/>
            </p:cNvCxnSpPr>
            <p:nvPr/>
          </p:nvCxnSpPr>
          <p:spPr bwMode="auto">
            <a:xfrm flipV="1">
              <a:off x="6834312" y="2947432"/>
              <a:ext cx="656831" cy="533400"/>
            </a:xfrm>
            <a:prstGeom prst="curvedConnector3">
              <a:avLst>
                <a:gd name="adj1" fmla="val 50000"/>
              </a:avLst>
            </a:prstGeom>
            <a:noFill/>
            <a:ln w="12700" cap="flat" cmpd="sng">
              <a:solidFill>
                <a:srgbClr val="ECB29A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MH_Other_6"/>
            <p:cNvCxnSpPr>
              <a:cxnSpLocks noChangeShapeType="1"/>
            </p:cNvCxnSpPr>
            <p:nvPr/>
          </p:nvCxnSpPr>
          <p:spPr bwMode="auto">
            <a:xfrm>
              <a:off x="7491143" y="2939495"/>
              <a:ext cx="800513" cy="0"/>
            </a:xfrm>
            <a:prstGeom prst="line">
              <a:avLst/>
            </a:prstGeom>
            <a:noFill/>
            <a:ln w="12700" cap="flat" cmpd="sng">
              <a:solidFill>
                <a:srgbClr val="ECB29A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MH_Other_7"/>
            <p:cNvCxnSpPr>
              <a:cxnSpLocks noChangeShapeType="1"/>
            </p:cNvCxnSpPr>
            <p:nvPr/>
          </p:nvCxnSpPr>
          <p:spPr bwMode="auto">
            <a:xfrm>
              <a:off x="4555929" y="3472895"/>
              <a:ext cx="2278382" cy="0"/>
            </a:xfrm>
            <a:prstGeom prst="line">
              <a:avLst/>
            </a:prstGeom>
            <a:noFill/>
            <a:ln w="12700" cap="flat" cmpd="sng">
              <a:solidFill>
                <a:srgbClr val="ECB29A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MH_Other_8"/>
            <p:cNvSpPr txBox="1">
              <a:spLocks noChangeArrowheads="1"/>
            </p:cNvSpPr>
            <p:nvPr/>
          </p:nvSpPr>
          <p:spPr bwMode="auto">
            <a:xfrm>
              <a:off x="6696999" y="2263472"/>
              <a:ext cx="356862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400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2. Kĩ năng</a:t>
              </a:r>
              <a:endParaRPr lang="zh-CN" altLang="en-US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字魂35号-经典雅黑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22" name="MH_SubTitle_1"/>
            <p:cNvSpPr txBox="1">
              <a:spLocks noChangeArrowheads="1"/>
            </p:cNvSpPr>
            <p:nvPr/>
          </p:nvSpPr>
          <p:spPr bwMode="auto">
            <a:xfrm>
              <a:off x="1045180" y="1987893"/>
              <a:ext cx="626300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r>
                <a:rPr lang="vi-VN" sz="220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Nhận diện được trạng ngữ trong câu, bước đầu viết được đoạn văn ngắn trong đó có ít nhất 1 câu có sử dụng trạng ngữ.</a:t>
              </a:r>
              <a:r>
                <a:rPr lang="en-US" sz="220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220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HS năng khiếu viết được đoạn văn có ít nhất 2 câu dùng  trạng ngữ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876425" y="5055571"/>
            <a:ext cx="7899887" cy="1185863"/>
            <a:chOff x="3484258" y="4495800"/>
            <a:chExt cx="6474434" cy="1185863"/>
          </a:xfrm>
        </p:grpSpPr>
        <p:cxnSp>
          <p:nvCxnSpPr>
            <p:cNvPr id="24" name="MH_Other_13"/>
            <p:cNvCxnSpPr>
              <a:cxnSpLocks noChangeShapeType="1"/>
            </p:cNvCxnSpPr>
            <p:nvPr/>
          </p:nvCxnSpPr>
          <p:spPr bwMode="auto">
            <a:xfrm flipV="1">
              <a:off x="7326313" y="5148263"/>
              <a:ext cx="609600" cy="533400"/>
            </a:xfrm>
            <a:prstGeom prst="curvedConnector3">
              <a:avLst>
                <a:gd name="adj1" fmla="val 50000"/>
              </a:avLst>
            </a:prstGeom>
            <a:noFill/>
            <a:ln w="12700" cap="flat" cmpd="sng">
              <a:solidFill>
                <a:srgbClr val="ECB29A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MH_Other_14"/>
            <p:cNvCxnSpPr>
              <a:cxnSpLocks noChangeShapeType="1"/>
            </p:cNvCxnSpPr>
            <p:nvPr/>
          </p:nvCxnSpPr>
          <p:spPr bwMode="auto">
            <a:xfrm>
              <a:off x="7935913" y="5148263"/>
              <a:ext cx="742950" cy="0"/>
            </a:xfrm>
            <a:prstGeom prst="line">
              <a:avLst/>
            </a:prstGeom>
            <a:noFill/>
            <a:ln w="12700" cap="flat" cmpd="sng">
              <a:solidFill>
                <a:srgbClr val="ECB29A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MH_Other_15"/>
            <p:cNvCxnSpPr>
              <a:cxnSpLocks noChangeShapeType="1"/>
            </p:cNvCxnSpPr>
            <p:nvPr/>
          </p:nvCxnSpPr>
          <p:spPr bwMode="auto">
            <a:xfrm>
              <a:off x="5211763" y="5681663"/>
              <a:ext cx="2114550" cy="0"/>
            </a:xfrm>
            <a:prstGeom prst="line">
              <a:avLst/>
            </a:prstGeom>
            <a:noFill/>
            <a:ln w="12700" cap="flat" cmpd="sng">
              <a:solidFill>
                <a:srgbClr val="ECB29A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" name="MH_Other_16"/>
            <p:cNvSpPr txBox="1">
              <a:spLocks noChangeArrowheads="1"/>
            </p:cNvSpPr>
            <p:nvPr/>
          </p:nvSpPr>
          <p:spPr bwMode="auto">
            <a:xfrm>
              <a:off x="7676793" y="4495800"/>
              <a:ext cx="228189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400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4. Năng lực</a:t>
              </a:r>
              <a:endParaRPr lang="zh-CN" altLang="en-US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字魂35号-经典雅黑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28" name="MH_SubTitle_1"/>
            <p:cNvSpPr txBox="1">
              <a:spLocks noChangeArrowheads="1"/>
            </p:cNvSpPr>
            <p:nvPr/>
          </p:nvSpPr>
          <p:spPr bwMode="auto">
            <a:xfrm>
              <a:off x="3484258" y="4872841"/>
              <a:ext cx="4193767" cy="792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r>
                <a:rPr lang="nl-NL" sz="2400">
                  <a:solidFill>
                    <a:schemeClr val="bg1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NL tự học, NL ngôn ngữ, NL sáng tạo, NL giao tiếp.</a:t>
              </a:r>
              <a:endParaRPr lang="en-US" sz="240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1D85E45D-1177-436A-9DA0-6F61CF180F2C}"/>
              </a:ext>
            </a:extLst>
          </p:cNvPr>
          <p:cNvGrpSpPr/>
          <p:nvPr/>
        </p:nvGrpSpPr>
        <p:grpSpPr>
          <a:xfrm>
            <a:off x="9968823" y="1610434"/>
            <a:ext cx="1736930" cy="3910873"/>
            <a:chOff x="3692144" y="1760830"/>
            <a:chExt cx="1298961" cy="3296399"/>
          </a:xfrm>
        </p:grpSpPr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BF4FA2F3-92B0-468C-8651-F2F43B589527}"/>
                </a:ext>
              </a:extLst>
            </p:cNvPr>
            <p:cNvSpPr/>
            <p:nvPr/>
          </p:nvSpPr>
          <p:spPr>
            <a:xfrm rot="5400000">
              <a:off x="2698006" y="2754968"/>
              <a:ext cx="3287238" cy="1298961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1" name="文本框 283">
              <a:extLst>
                <a:ext uri="{FF2B5EF4-FFF2-40B4-BE49-F238E27FC236}">
                  <a16:creationId xmlns:a16="http://schemas.microsoft.com/office/drawing/2014/main" id="{52BD3712-1D7F-42C8-8254-2CB3BA62FC98}"/>
                </a:ext>
              </a:extLst>
            </p:cNvPr>
            <p:cNvSpPr txBox="1"/>
            <p:nvPr/>
          </p:nvSpPr>
          <p:spPr>
            <a:xfrm>
              <a:off x="3809987" y="1769993"/>
              <a:ext cx="1058784" cy="328723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en-US" altLang="zh-CN" sz="4000" b="1" spc="60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MỤC TIÊU</a:t>
              </a:r>
            </a:p>
            <a:p>
              <a:pPr algn="ctr"/>
              <a:r>
                <a:rPr lang="en-US" altLang="zh-CN" sz="4000" b="1" spc="60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CẦN ĐẠT</a:t>
              </a:r>
              <a:endParaRPr lang="en-US" altLang="zh-CN" sz="4000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45288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1">
            <a:extLst>
              <a:ext uri="{FF2B5EF4-FFF2-40B4-BE49-F238E27FC236}">
                <a16:creationId xmlns:a16="http://schemas.microsoft.com/office/drawing/2014/main" id="{ADEA3390-6B5B-4E32-BDDE-01540BB5F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294" t="46793"/>
          <a:stretch/>
        </p:blipFill>
        <p:spPr>
          <a:xfrm>
            <a:off x="7436368" y="3502043"/>
            <a:ext cx="4789659" cy="337986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3B02CDD-9D42-468B-A60E-562CCD26A751}"/>
              </a:ext>
            </a:extLst>
          </p:cNvPr>
          <p:cNvGrpSpPr/>
          <p:nvPr/>
        </p:nvGrpSpPr>
        <p:grpSpPr>
          <a:xfrm>
            <a:off x="4717939" y="32665"/>
            <a:ext cx="4728576" cy="4325763"/>
            <a:chOff x="8240754" y="290285"/>
            <a:chExt cx="3673441" cy="3590338"/>
          </a:xfrm>
        </p:grpSpPr>
        <p:sp>
          <p:nvSpPr>
            <p:cNvPr id="23" name="椭圆 10">
              <a:extLst>
                <a:ext uri="{FF2B5EF4-FFF2-40B4-BE49-F238E27FC236}">
                  <a16:creationId xmlns:a16="http://schemas.microsoft.com/office/drawing/2014/main" id="{2F38727D-22B8-4576-9CE7-6DF16B6AC635}"/>
                </a:ext>
              </a:extLst>
            </p:cNvPr>
            <p:cNvSpPr/>
            <p:nvPr/>
          </p:nvSpPr>
          <p:spPr>
            <a:xfrm>
              <a:off x="8240754" y="290285"/>
              <a:ext cx="3673441" cy="3590338"/>
            </a:xfrm>
            <a:prstGeom prst="ellips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E90E14-BE4B-4D02-ABEB-2943126CF5C3}"/>
                </a:ext>
              </a:extLst>
            </p:cNvPr>
            <p:cNvSpPr txBox="1"/>
            <p:nvPr/>
          </p:nvSpPr>
          <p:spPr>
            <a:xfrm>
              <a:off x="8570984" y="1816268"/>
              <a:ext cx="3012980" cy="13403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en-US" sz="3600">
                  <a:solidFill>
                    <a:schemeClr val="bg1"/>
                  </a:solidFill>
                  <a:latin typeface="UTM Americana" panose="02040603050506020204" pitchFamily="18" charset="0"/>
                  <a:sym typeface="Wingdings" panose="05000000000000000000" pitchFamily="2" charset="2"/>
                </a:rPr>
                <a:t>Hãy xác định chủ ngữ và vị ngữ trong câu:</a:t>
              </a:r>
              <a:endParaRPr lang="en-US" sz="3600">
                <a:solidFill>
                  <a:schemeClr val="bg1"/>
                </a:solidFill>
                <a:latin typeface="UTM Americana" panose="02040603050506020204" pitchFamily="18" charset="0"/>
              </a:endParaRPr>
            </a:p>
          </p:txBody>
        </p:sp>
      </p:grpSp>
      <p:sp>
        <p:nvSpPr>
          <p:cNvPr id="2" name="AutoShape 2" descr="Premium Vector | Red christmas striped lollipop. festive sweetness in  spiral for new year, birthday and holiday. vector flat illustration">
            <a:extLst>
              <a:ext uri="{FF2B5EF4-FFF2-40B4-BE49-F238E27FC236}">
                <a16:creationId xmlns:a16="http://schemas.microsoft.com/office/drawing/2014/main" id="{7135575F-1B34-4A18-A3B3-AF0115B60D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04927" y="541655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BE8746-7091-4157-B9DD-E96408D06335}"/>
              </a:ext>
            </a:extLst>
          </p:cNvPr>
          <p:cNvGrpSpPr/>
          <p:nvPr/>
        </p:nvGrpSpPr>
        <p:grpSpPr>
          <a:xfrm>
            <a:off x="593695" y="4630747"/>
            <a:ext cx="7955891" cy="1367382"/>
            <a:chOff x="390010" y="1345809"/>
            <a:chExt cx="7821875" cy="1122146"/>
          </a:xfrm>
          <a:solidFill>
            <a:srgbClr val="FEC0AF"/>
          </a:solidFill>
        </p:grpSpPr>
        <p:sp>
          <p:nvSpPr>
            <p:cNvPr id="25" name="椭圆 9">
              <a:extLst>
                <a:ext uri="{FF2B5EF4-FFF2-40B4-BE49-F238E27FC236}">
                  <a16:creationId xmlns:a16="http://schemas.microsoft.com/office/drawing/2014/main" id="{61C5601D-360F-4A7F-836C-089651749C78}"/>
                </a:ext>
              </a:extLst>
            </p:cNvPr>
            <p:cNvSpPr/>
            <p:nvPr/>
          </p:nvSpPr>
          <p:spPr>
            <a:xfrm>
              <a:off x="390010" y="1345809"/>
              <a:ext cx="7821875" cy="1122146"/>
            </a:xfrm>
            <a:prstGeom prst="round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mericana" panose="0204060305050602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04FFF16-FA2F-45A3-8ADE-FC468DAB7663}"/>
                </a:ext>
              </a:extLst>
            </p:cNvPr>
            <p:cNvSpPr txBox="1"/>
            <p:nvPr/>
          </p:nvSpPr>
          <p:spPr>
            <a:xfrm>
              <a:off x="548652" y="1540005"/>
              <a:ext cx="7504590" cy="53041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  <a:latin typeface="UTM Americana" panose="02040603050506020204" pitchFamily="18" charset="0"/>
                  <a:ea typeface="Cambria" panose="02040503050406030204" pitchFamily="18" charset="0"/>
                </a:rPr>
                <a:t>Hôm qua, thời tiết thật đẹp.</a:t>
              </a: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7CE4F4-4075-4B72-B4E6-504FD0C9CFC3}"/>
              </a:ext>
            </a:extLst>
          </p:cNvPr>
          <p:cNvCxnSpPr>
            <a:cxnSpLocks/>
          </p:cNvCxnSpPr>
          <p:nvPr/>
        </p:nvCxnSpPr>
        <p:spPr>
          <a:xfrm flipH="1">
            <a:off x="5541100" y="4899825"/>
            <a:ext cx="166255" cy="7421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6EB172C-92D8-49C1-BAD3-A710EB9AEDA1}"/>
              </a:ext>
            </a:extLst>
          </p:cNvPr>
          <p:cNvSpPr txBox="1"/>
          <p:nvPr/>
        </p:nvSpPr>
        <p:spPr>
          <a:xfrm>
            <a:off x="3250654" y="5461114"/>
            <a:ext cx="45808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>
                <a:solidFill>
                  <a:srgbClr val="3D813C"/>
                </a:solidFill>
                <a:latin typeface="UTM Americana" panose="02040603050506020204" pitchFamily="18" charset="0"/>
                <a:ea typeface="Cambria" panose="02040503050406030204" pitchFamily="18" charset="0"/>
              </a:rPr>
              <a:t>CN           VN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9D1430-BF22-429F-87E0-1F8EEF167ADF}"/>
              </a:ext>
            </a:extLst>
          </p:cNvPr>
          <p:cNvSpPr txBox="1"/>
          <p:nvPr/>
        </p:nvSpPr>
        <p:spPr>
          <a:xfrm>
            <a:off x="1259415" y="5162981"/>
            <a:ext cx="24470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>
                <a:solidFill>
                  <a:srgbClr val="FF0000"/>
                </a:solidFill>
                <a:latin typeface="UTM Americana" panose="02040603050506020204" pitchFamily="18" charset="0"/>
                <a:ea typeface="Cambria" panose="02040503050406030204" pitchFamily="18" charset="0"/>
              </a:rPr>
              <a:t>?</a:t>
            </a:r>
          </a:p>
        </p:txBody>
      </p:sp>
      <p:pic>
        <p:nvPicPr>
          <p:cNvPr id="34" name="图片 6">
            <a:extLst>
              <a:ext uri="{FF2B5EF4-FFF2-40B4-BE49-F238E27FC236}">
                <a16:creationId xmlns:a16="http://schemas.microsoft.com/office/drawing/2014/main" id="{A7C558E4-563B-481C-B5A1-6F1BE75FDA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" t="7272" r="468"/>
          <a:stretch/>
        </p:blipFill>
        <p:spPr>
          <a:xfrm>
            <a:off x="-65708" y="-63898"/>
            <a:ext cx="12257704" cy="283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0" y="6567714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">
            <a:extLst>
              <a:ext uri="{FF2B5EF4-FFF2-40B4-BE49-F238E27FC236}">
                <a16:creationId xmlns:a16="http://schemas.microsoft.com/office/drawing/2014/main" id="{AE125E27-9977-4E78-9532-C4967CA9C0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294" t="46793"/>
          <a:stretch/>
        </p:blipFill>
        <p:spPr>
          <a:xfrm flipH="1">
            <a:off x="-2" y="4319726"/>
            <a:ext cx="3497943" cy="2538274"/>
          </a:xfrm>
          <a:prstGeom prst="rect">
            <a:avLst/>
          </a:prstGeom>
        </p:spPr>
      </p:pic>
      <p:pic>
        <p:nvPicPr>
          <p:cNvPr id="18" name="图片 1">
            <a:extLst>
              <a:ext uri="{FF2B5EF4-FFF2-40B4-BE49-F238E27FC236}">
                <a16:creationId xmlns:a16="http://schemas.microsoft.com/office/drawing/2014/main" id="{B1E3A0E9-9368-4560-B1E0-58F3AD51B7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294" t="46793"/>
          <a:stretch/>
        </p:blipFill>
        <p:spPr>
          <a:xfrm flipV="1">
            <a:off x="8285021" y="0"/>
            <a:ext cx="3934688" cy="2008909"/>
          </a:xfrm>
          <a:prstGeom prst="rect">
            <a:avLst/>
          </a:prstGeom>
        </p:spPr>
      </p:pic>
      <p:sp>
        <p:nvSpPr>
          <p:cNvPr id="19" name="Rectangle 57">
            <a:extLst>
              <a:ext uri="{FF2B5EF4-FFF2-40B4-BE49-F238E27FC236}">
                <a16:creationId xmlns:a16="http://schemas.microsoft.com/office/drawing/2014/main" id="{CEA75078-7957-451E-AC80-8B61D6955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55" y="1385125"/>
            <a:ext cx="11324289" cy="715089"/>
          </a:xfrm>
          <a:prstGeom prst="roundRect">
            <a:avLst/>
          </a:prstGeom>
          <a:solidFill>
            <a:srgbClr val="FEC0A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anchor="ctr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600" b="1">
                <a:latin typeface="Cambria" panose="02040503050406030204" pitchFamily="18" charset="0"/>
                <a:ea typeface="Cambria" panose="02040503050406030204" pitchFamily="18" charset="0"/>
              </a:rPr>
              <a:t>Bài 1. </a:t>
            </a:r>
            <a:r>
              <a:rPr lang="en-US" altLang="en-US" sz="3600">
                <a:latin typeface="Cambria" panose="02040503050406030204" pitchFamily="18" charset="0"/>
                <a:ea typeface="Cambria" panose="02040503050406030204" pitchFamily="18" charset="0"/>
              </a:rPr>
              <a:t>Đọc cặp câu sau và cho biết chúng có gì khác nhau</a:t>
            </a:r>
            <a:endParaRPr lang="en-US" altLang="en-US" sz="3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ectangle 58">
            <a:extLst>
              <a:ext uri="{FF2B5EF4-FFF2-40B4-BE49-F238E27FC236}">
                <a16:creationId xmlns:a16="http://schemas.microsoft.com/office/drawing/2014/main" id="{F6026E3A-2290-473F-9097-ABD8AD440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946" y="2226236"/>
            <a:ext cx="1121858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AutoNum type="alphaLcParenR"/>
            </a:pPr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I-ren trở thành một nhà khoa học nổi tiếng.</a:t>
            </a:r>
          </a:p>
          <a:p>
            <a:pPr algn="just">
              <a:buFontTx/>
              <a:buAutoNum type="alphaLcParenR"/>
            </a:pPr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i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Nhờ tinh thần ham học hỏi, sau này,</a:t>
            </a:r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I-ren trở thành một nhà khoa học nổi tiếng.</a:t>
            </a:r>
          </a:p>
        </p:txBody>
      </p:sp>
      <p:sp>
        <p:nvSpPr>
          <p:cNvPr id="22" name="Rectangle 69">
            <a:extLst>
              <a:ext uri="{FF2B5EF4-FFF2-40B4-BE49-F238E27FC236}">
                <a16:creationId xmlns:a16="http://schemas.microsoft.com/office/drawing/2014/main" id="{2BAB03CB-16D3-46F1-A210-23E1527E6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341" y="384104"/>
            <a:ext cx="3323111" cy="707886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anchor="ctr">
            <a:spAutoFit/>
          </a:bodyPr>
          <a:lstStyle/>
          <a:p>
            <a:pPr algn="just"/>
            <a:r>
              <a:rPr kumimoji="1" lang="en-US" altLang="en-US" sz="4000">
                <a:latin typeface="Cambria" panose="02040503050406030204" pitchFamily="18" charset="0"/>
                <a:ea typeface="Cambria" panose="02040503050406030204" pitchFamily="18" charset="0"/>
              </a:rPr>
              <a:t>I. Nhận xét: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F81BBC1-7A70-4D2C-BB95-10EE5374E2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089" b="65111" l="4908" r="52631">
                        <a14:backgroundMark x1="37015" y1="54444" x2="36708" y2="59822"/>
                        <a14:backgroundMark x1="36554" y1="49756" x2="37323" y2="59156"/>
                        <a14:backgroundMark x1="21523" y1="53111" x2="21523" y2="59600"/>
                        <a14:backgroundMark x1="49723" y1="53333" x2="48646" y2="58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7" t="23279" r="46324" b="34192"/>
          <a:stretch/>
        </p:blipFill>
        <p:spPr>
          <a:xfrm>
            <a:off x="9560793" y="5043305"/>
            <a:ext cx="2507047" cy="1556663"/>
          </a:xfrm>
          <a:prstGeom prst="rect">
            <a:avLst/>
          </a:prstGeom>
        </p:spPr>
      </p:pic>
      <p:sp>
        <p:nvSpPr>
          <p:cNvPr id="24" name="Text Box 56">
            <a:extLst>
              <a:ext uri="{FF2B5EF4-FFF2-40B4-BE49-F238E27FC236}">
                <a16:creationId xmlns:a16="http://schemas.microsoft.com/office/drawing/2014/main" id="{FB8DBB0D-1AB8-43F1-89C0-46BAB2A75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6801" y="4396974"/>
            <a:ext cx="9185562" cy="646331"/>
          </a:xfrm>
          <a:prstGeom prst="rect">
            <a:avLst/>
          </a:prstGeom>
          <a:solidFill>
            <a:srgbClr val="FF0066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1593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en-US" sz="3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(b) có thêm bộ phận được in nghiêng.</a:t>
            </a:r>
          </a:p>
        </p:txBody>
      </p:sp>
    </p:spTree>
    <p:extLst>
      <p:ext uri="{BB962C8B-B14F-4D97-AF65-F5344CB8AC3E}">
        <p14:creationId xmlns:p14="http://schemas.microsoft.com/office/powerpoint/2010/main" val="359112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2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AEA4C04-7787-46AE-ACC9-4C22BC5912B9}"/>
              </a:ext>
            </a:extLst>
          </p:cNvPr>
          <p:cNvCxnSpPr>
            <a:cxnSpLocks/>
          </p:cNvCxnSpPr>
          <p:nvPr/>
        </p:nvCxnSpPr>
        <p:spPr>
          <a:xfrm>
            <a:off x="0" y="275772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22A270A-A988-4BCF-8D5C-C5D07168162F}"/>
              </a:ext>
            </a:extLst>
          </p:cNvPr>
          <p:cNvCxnSpPr>
            <a:cxnSpLocks/>
          </p:cNvCxnSpPr>
          <p:nvPr/>
        </p:nvCxnSpPr>
        <p:spPr>
          <a:xfrm>
            <a:off x="2" y="6451217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E69D7C1-8249-44CA-AE54-813B54703FAA}"/>
              </a:ext>
            </a:extLst>
          </p:cNvPr>
          <p:cNvCxnSpPr/>
          <p:nvPr/>
        </p:nvCxnSpPr>
        <p:spPr>
          <a:xfrm>
            <a:off x="11843657" y="0"/>
            <a:ext cx="0" cy="685800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92B6FEF-50DA-48E8-90F5-647348D81D79}"/>
              </a:ext>
            </a:extLst>
          </p:cNvPr>
          <p:cNvCxnSpPr>
            <a:cxnSpLocks/>
          </p:cNvCxnSpPr>
          <p:nvPr/>
        </p:nvCxnSpPr>
        <p:spPr>
          <a:xfrm>
            <a:off x="348342" y="0"/>
            <a:ext cx="0" cy="685799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">
            <a:extLst>
              <a:ext uri="{FF2B5EF4-FFF2-40B4-BE49-F238E27FC236}">
                <a16:creationId xmlns:a16="http://schemas.microsoft.com/office/drawing/2014/main" id="{B1E3A0E9-9368-4560-B1E0-58F3AD51B7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294" t="46793"/>
          <a:stretch/>
        </p:blipFill>
        <p:spPr>
          <a:xfrm flipV="1">
            <a:off x="8285021" y="0"/>
            <a:ext cx="3934688" cy="2008909"/>
          </a:xfrm>
          <a:prstGeom prst="rect">
            <a:avLst/>
          </a:prstGeom>
        </p:spPr>
      </p:pic>
      <p:sp>
        <p:nvSpPr>
          <p:cNvPr id="19" name="Rectangle 57">
            <a:extLst>
              <a:ext uri="{FF2B5EF4-FFF2-40B4-BE49-F238E27FC236}">
                <a16:creationId xmlns:a16="http://schemas.microsoft.com/office/drawing/2014/main" id="{CEA75078-7957-451E-AC80-8B61D6955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368" y="655366"/>
            <a:ext cx="11324289" cy="749141"/>
          </a:xfrm>
          <a:prstGeom prst="roundRect">
            <a:avLst/>
          </a:prstGeom>
          <a:solidFill>
            <a:srgbClr val="FEC0A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anchor="ctr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800" b="1">
                <a:latin typeface="Cambria" panose="02040503050406030204" pitchFamily="18" charset="0"/>
                <a:ea typeface="Cambria" panose="02040503050406030204" pitchFamily="18" charset="0"/>
              </a:rPr>
              <a:t>2.</a:t>
            </a:r>
            <a:r>
              <a:rPr lang="en-US" altLang="en-US" sz="3800">
                <a:latin typeface="Cambria" panose="02040503050406030204" pitchFamily="18" charset="0"/>
                <a:ea typeface="Cambria" panose="02040503050406030204" pitchFamily="18" charset="0"/>
              </a:rPr>
              <a:t> Hãy đặt câu hỏi cho bộ phận được in nghiêng</a:t>
            </a:r>
          </a:p>
        </p:txBody>
      </p:sp>
      <p:sp>
        <p:nvSpPr>
          <p:cNvPr id="20" name="Rectangle 58">
            <a:extLst>
              <a:ext uri="{FF2B5EF4-FFF2-40B4-BE49-F238E27FC236}">
                <a16:creationId xmlns:a16="http://schemas.microsoft.com/office/drawing/2014/main" id="{F6026E3A-2290-473F-9097-ABD8AD440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78" y="1454763"/>
            <a:ext cx="1121858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6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547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193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90813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80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052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624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9613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/>
            <a:r>
              <a:rPr lang="en-US" altLang="en-US" sz="4000" i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altLang="en-US" sz="4000" i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Nhờ tinh thần ham học hỏi, sau này,</a:t>
            </a:r>
            <a:r>
              <a:rPr lang="en-US" altLang="en-US" sz="400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I-ren trở thành một nhà khoa học nổi tiếng.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F81BBC1-7A70-4D2C-BB95-10EE5374E2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089" b="65111" l="4908" r="52631">
                        <a14:backgroundMark x1="37015" y1="54444" x2="36708" y2="59822"/>
                        <a14:backgroundMark x1="36554" y1="49756" x2="37323" y2="59156"/>
                        <a14:backgroundMark x1="21523" y1="53111" x2="21523" y2="59600"/>
                        <a14:backgroundMark x1="49723" y1="53333" x2="48646" y2="58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7" t="23279" r="46324" b="34192"/>
          <a:stretch/>
        </p:blipFill>
        <p:spPr>
          <a:xfrm>
            <a:off x="-84511" y="5591420"/>
            <a:ext cx="2144118" cy="1331315"/>
          </a:xfrm>
          <a:prstGeom prst="rect">
            <a:avLst/>
          </a:prstGeom>
        </p:spPr>
      </p:pic>
      <p:sp>
        <p:nvSpPr>
          <p:cNvPr id="13" name="Text Box 64">
            <a:extLst>
              <a:ext uri="{FF2B5EF4-FFF2-40B4-BE49-F238E27FC236}">
                <a16:creationId xmlns:a16="http://schemas.microsoft.com/office/drawing/2014/main" id="{C653B46B-0868-4CF1-9223-4D9414FF5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344" y="4046327"/>
            <a:ext cx="11181920" cy="630942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1593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kumimoji="0" lang="en-US" altLang="en-US" sz="3500" b="1"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</a:t>
            </a:r>
            <a:r>
              <a:rPr kumimoji="0" lang="en-US" altLang="en-US" sz="3500" b="1">
                <a:solidFill>
                  <a:srgbClr val="3F6B6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sao</a:t>
            </a:r>
            <a:r>
              <a:rPr kumimoji="0" lang="en-US" altLang="en-US" sz="3500">
                <a:solidFill>
                  <a:srgbClr val="3F6B6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3500">
                <a:latin typeface="Cambria" panose="02040503050406030204" pitchFamily="18" charset="0"/>
                <a:ea typeface="Cambria" panose="02040503050406030204" pitchFamily="18" charset="0"/>
              </a:rPr>
              <a:t>I-ren trở thành một nhà khoa học nổi tiếng? </a:t>
            </a:r>
          </a:p>
        </p:txBody>
      </p:sp>
      <p:sp>
        <p:nvSpPr>
          <p:cNvPr id="14" name="Text Box 65">
            <a:extLst>
              <a:ext uri="{FF2B5EF4-FFF2-40B4-BE49-F238E27FC236}">
                <a16:creationId xmlns:a16="http://schemas.microsoft.com/office/drawing/2014/main" id="{BCF4C217-695E-4035-BDCE-F13E0B250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343" y="3119550"/>
            <a:ext cx="11181921" cy="630942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603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kumimoji="0" lang="en-US" altLang="en-US" sz="3500" b="1"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</a:t>
            </a:r>
            <a:r>
              <a:rPr kumimoji="0" lang="en-US" altLang="en-US" sz="35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Nhờ đâu</a:t>
            </a:r>
            <a:r>
              <a:rPr kumimoji="0" lang="en-US" altLang="en-US" sz="35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3500">
                <a:latin typeface="Cambria" panose="02040503050406030204" pitchFamily="18" charset="0"/>
                <a:ea typeface="Cambria" panose="02040503050406030204" pitchFamily="18" charset="0"/>
              </a:rPr>
              <a:t>I-ren trở thành một nhà khoa học nổi tiếng? </a:t>
            </a:r>
          </a:p>
        </p:txBody>
      </p:sp>
      <p:sp>
        <p:nvSpPr>
          <p:cNvPr id="15" name="Text Box 66">
            <a:extLst>
              <a:ext uri="{FF2B5EF4-FFF2-40B4-BE49-F238E27FC236}">
                <a16:creationId xmlns:a16="http://schemas.microsoft.com/office/drawing/2014/main" id="{E9212287-5E2A-44B9-8074-0C2C26F77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344" y="4960478"/>
            <a:ext cx="11181921" cy="630942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 marL="290513" indent="-2905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1593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kumimoji="0" lang="en-US" altLang="en-US" sz="3500" b="1"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</a:t>
            </a:r>
            <a:r>
              <a:rPr kumimoji="0" lang="en-US" altLang="en-US" sz="35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nào</a:t>
            </a:r>
            <a:r>
              <a:rPr kumimoji="0" lang="en-US" altLang="en-US" sz="35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3500">
                <a:latin typeface="Cambria" panose="02040503050406030204" pitchFamily="18" charset="0"/>
                <a:ea typeface="Cambria" panose="02040503050406030204" pitchFamily="18" charset="0"/>
              </a:rPr>
              <a:t>I-ren trở thành một nhà khoa học nổi tiếng? </a:t>
            </a:r>
          </a:p>
        </p:txBody>
      </p:sp>
    </p:spTree>
    <p:extLst>
      <p:ext uri="{BB962C8B-B14F-4D97-AF65-F5344CB8AC3E}">
        <p14:creationId xmlns:p14="http://schemas.microsoft.com/office/powerpoint/2010/main" val="139967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8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13" grpId="0" animBg="1"/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1223</Words>
  <Application>Microsoft Office PowerPoint</Application>
  <PresentationFormat>Widescreen</PresentationFormat>
  <Paragraphs>152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#9Slide07 IcielBC Cubano Normal</vt:lpstr>
      <vt:lpstr>Cambria</vt:lpstr>
      <vt:lpstr>Calibri</vt:lpstr>
      <vt:lpstr>#9Slide07 Stormtrooper</vt:lpstr>
      <vt:lpstr>#9Slide07 Altus</vt:lpstr>
      <vt:lpstr>Times New Roman</vt:lpstr>
      <vt:lpstr>UTM Ambrose</vt:lpstr>
      <vt:lpstr>UTM Arruba KT</vt:lpstr>
      <vt:lpstr>DengXian</vt:lpstr>
      <vt:lpstr>Arial</vt:lpstr>
      <vt:lpstr>DengXian Light</vt:lpstr>
      <vt:lpstr>UTM Americana</vt:lpstr>
      <vt:lpstr>SVN-Neogrey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Diệu Hiền MNT</dc:creator>
  <cp:keywords>MĂNG NON TEAM</cp:keywords>
  <cp:lastModifiedBy>Lan Anh Dương</cp:lastModifiedBy>
  <cp:revision>51</cp:revision>
  <dcterms:created xsi:type="dcterms:W3CDTF">2019-08-25T04:44:25Z</dcterms:created>
  <dcterms:modified xsi:type="dcterms:W3CDTF">2023-04-13T08:30:29Z</dcterms:modified>
</cp:coreProperties>
</file>