
<file path=[Content_Types].xml><?xml version="1.0" encoding="utf-8"?>
<Types xmlns="http://schemas.openxmlformats.org/package/2006/content-types">
  <Default Extension="crdownload" ContentType="image/jpeg"/>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41"/>
  </p:notesMasterIdLst>
  <p:sldIdLst>
    <p:sldId id="256" r:id="rId3"/>
    <p:sldId id="259" r:id="rId4"/>
    <p:sldId id="258" r:id="rId5"/>
    <p:sldId id="263" r:id="rId6"/>
    <p:sldId id="261" r:id="rId7"/>
    <p:sldId id="257" r:id="rId8"/>
    <p:sldId id="264" r:id="rId9"/>
    <p:sldId id="265" r:id="rId10"/>
    <p:sldId id="262"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 id="280" r:id="rId26"/>
    <p:sldId id="284" r:id="rId27"/>
    <p:sldId id="282" r:id="rId28"/>
    <p:sldId id="281" r:id="rId29"/>
    <p:sldId id="285" r:id="rId30"/>
    <p:sldId id="283" r:id="rId31"/>
    <p:sldId id="287" r:id="rId32"/>
    <p:sldId id="286" r:id="rId33"/>
    <p:sldId id="289" r:id="rId34"/>
    <p:sldId id="288" r:id="rId35"/>
    <p:sldId id="290" r:id="rId36"/>
    <p:sldId id="291" r:id="rId37"/>
    <p:sldId id="292" r:id="rId38"/>
    <p:sldId id="295" r:id="rId39"/>
    <p:sldId id="293" r:id="rId40"/>
  </p:sldIdLst>
  <p:sldSz cx="12192000" cy="6858000"/>
  <p:notesSz cx="6858000" cy="9144000"/>
  <p:embeddedFontLst>
    <p:embeddedFont>
      <p:font typeface="#9Slide03 Arima Madurai Black" panose="020B0604020202020204" charset="0"/>
      <p:bold r:id="rId42"/>
    </p:embeddedFont>
    <p:embeddedFont>
      <p:font typeface="#9Slide04 Spectral Light" panose="020B0604020202020204" charset="0"/>
      <p:regular r:id="rId43"/>
    </p:embeddedFont>
    <p:embeddedFont>
      <p:font typeface="#9Slide07 HoneyCream" panose="020B0604020202020204" charset="0"/>
      <p:regular r:id="rId44"/>
    </p:embeddedFont>
    <p:embeddedFont>
      <p:font typeface="#9Slide07 IcielStormtrooper" panose="020B0604020202020204" charset="0"/>
      <p:regular r:id="rId45"/>
    </p:embeddedFont>
    <p:embeddedFont>
      <p:font typeface="Calibri" panose="020F0502020204030204" pitchFamily="34" charset="0"/>
      <p:regular r:id="rId46"/>
      <p:bold r:id="rId47"/>
      <p:italic r:id="rId48"/>
      <p:boldItalic r:id="rId49"/>
    </p:embeddedFont>
    <p:embeddedFont>
      <p:font typeface="Calibri Light" panose="020F0302020204030204" pitchFamily="34" charset="0"/>
      <p:regular r:id="rId50"/>
      <p:italic r:id="rId51"/>
    </p:embeddedFont>
    <p:embeddedFont>
      <p:font typeface="Cambria" panose="02040503050406030204" pitchFamily="18" charset="0"/>
      <p:regular r:id="rId52"/>
      <p:bold r:id="rId53"/>
      <p:italic r:id="rId54"/>
      <p:boldItalic r:id="rId55"/>
    </p:embeddedFont>
    <p:embeddedFont>
      <p:font typeface="SVN-Newton" panose="02040603050506020204" pitchFamily="18" charset="0"/>
      <p:regular r:id="rId56"/>
    </p:embeddedFont>
    <p:embeddedFont>
      <p:font typeface="UTM American Sans" panose="02040603050506020204" pitchFamily="18" charset="0"/>
      <p:regular r:id="rId57"/>
    </p:embeddedFont>
    <p:embeddedFont>
      <p:font typeface="UTM Guanine" panose="02040603050506020204" pitchFamily="18" charset="0"/>
      <p:regular r:id="rId58"/>
    </p:embeddedFont>
    <p:embeddedFont>
      <p:font typeface="UTM Hanzel" panose="02040603050506020204" pitchFamily="18" charset="0"/>
      <p:regular r:id="rId59"/>
    </p:embeddedFont>
    <p:embeddedFont>
      <p:font typeface="UTM Mother" panose="02040603050506020204" pitchFamily="18" charset="0"/>
      <p:regular r:id="rId60"/>
    </p:embeddedFont>
    <p:embeddedFont>
      <p:font typeface="UTM Rockwell" panose="02040603050506020204" pitchFamily="18" charset="0"/>
      <p:bold r:id="rId61"/>
    </p:embeddedFont>
    <p:embeddedFont>
      <p:font typeface="UVF Mussica Swash" panose="020B0604020202020204" charset="0"/>
      <p:regular r:id="rId62"/>
    </p:embeddedFont>
    <p:embeddedFont>
      <p:font typeface="UVF TypoSlabserif" panose="020B0604020202020204" charset="0"/>
      <p:regular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898"/>
    <a:srgbClr val="FF0066"/>
    <a:srgbClr val="E6E6E6"/>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28" autoAdjust="0"/>
    <p:restoredTop sz="94660"/>
  </p:normalViewPr>
  <p:slideViewPr>
    <p:cSldViewPr snapToGrid="0" showGuides="1">
      <p:cViewPr varScale="1">
        <p:scale>
          <a:sx n="72" d="100"/>
          <a:sy n="72" d="100"/>
        </p:scale>
        <p:origin x="15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font" Target="fonts/font2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2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65F85A-8553-4E71-AA6F-2956BCA579C7}"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47B817-E893-459F-8124-72930C1E1020}" type="slidenum">
              <a:rPr lang="en-US" smtClean="0"/>
              <a:t>‹#›</a:t>
            </a:fld>
            <a:endParaRPr lang="en-US"/>
          </a:p>
        </p:txBody>
      </p:sp>
    </p:spTree>
    <p:extLst>
      <p:ext uri="{BB962C8B-B14F-4D97-AF65-F5344CB8AC3E}">
        <p14:creationId xmlns:p14="http://schemas.microsoft.com/office/powerpoint/2010/main" val="1276941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803024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2717751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394893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9001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7080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3790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13610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9123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7221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5337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46286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527936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0808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261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21314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59484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62462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20974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5535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2495865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105822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282893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F5BFEA5-2DC4-469A-B619-3D7E13CD833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4F79B0-0C94-4AA4-BE9B-ED9731EE1F7C}" type="slidenum">
              <a:rPr lang="en-US" smtClean="0"/>
              <a:t>‹#›</a:t>
            </a:fld>
            <a:endParaRPr lang="en-US"/>
          </a:p>
        </p:txBody>
      </p:sp>
    </p:spTree>
    <p:extLst>
      <p:ext uri="{BB962C8B-B14F-4D97-AF65-F5344CB8AC3E}">
        <p14:creationId xmlns:p14="http://schemas.microsoft.com/office/powerpoint/2010/main" val="4092833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637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917A740-C19D-4A81-8FED-8A69202D57EE}"/>
              </a:ext>
            </a:extLst>
          </p:cNvPr>
          <p:cNvSpPr txBox="1"/>
          <p:nvPr userDrawn="1"/>
        </p:nvSpPr>
        <p:spPr>
          <a:xfrm>
            <a:off x="21282" y="6531530"/>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pic>
        <p:nvPicPr>
          <p:cNvPr id="12" name="Picture 11">
            <a:extLst>
              <a:ext uri="{FF2B5EF4-FFF2-40B4-BE49-F238E27FC236}">
                <a16:creationId xmlns:a16="http://schemas.microsoft.com/office/drawing/2014/main" id="{00ACC75B-6048-49F9-ABE0-B382B4627EF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rot="21000067">
            <a:off x="1787985" y="6858000"/>
            <a:ext cx="1152128" cy="1959214"/>
          </a:xfrm>
          <a:prstGeom prst="rect">
            <a:avLst/>
          </a:prstGeom>
        </p:spPr>
      </p:pic>
      <p:sp>
        <p:nvSpPr>
          <p:cNvPr id="14" name="Title 1">
            <a:extLst>
              <a:ext uri="{FF2B5EF4-FFF2-40B4-BE49-F238E27FC236}">
                <a16:creationId xmlns:a16="http://schemas.microsoft.com/office/drawing/2014/main" id="{D3A2CA03-D6EA-4CE0-8633-84A68C7A5595}"/>
              </a:ext>
            </a:extLst>
          </p:cNvPr>
          <p:cNvSpPr txBox="1">
            <a:spLocks/>
          </p:cNvSpPr>
          <p:nvPr userDrawn="1"/>
        </p:nvSpPr>
        <p:spPr>
          <a:xfrm rot="21434175">
            <a:off x="1395153" y="8489328"/>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n-ea"/>
                <a:cs typeface="+mn-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n-ea"/>
              <a:cs typeface="+mn-cs"/>
              <a:sym typeface="Arial"/>
            </a:endParaRPr>
          </a:p>
        </p:txBody>
      </p:sp>
      <p:sp>
        <p:nvSpPr>
          <p:cNvPr id="15" name="Slide Number Placeholder 5">
            <a:extLst>
              <a:ext uri="{FF2B5EF4-FFF2-40B4-BE49-F238E27FC236}">
                <a16:creationId xmlns:a16="http://schemas.microsoft.com/office/drawing/2014/main" id="{C2F97AC4-E01D-4EA2-9735-D2B331C66C47}"/>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4F79B0-0C94-4AA4-BE9B-ED9731EE1F7C}" type="slidenum">
              <a:rPr lang="en-US" smtClean="0"/>
              <a:pPr/>
              <a:t>‹#›</a:t>
            </a:fld>
            <a:endParaRPr lang="en-US"/>
          </a:p>
        </p:txBody>
      </p:sp>
      <p:sp>
        <p:nvSpPr>
          <p:cNvPr id="16" name="TextBox 15">
            <a:extLst>
              <a:ext uri="{FF2B5EF4-FFF2-40B4-BE49-F238E27FC236}">
                <a16:creationId xmlns:a16="http://schemas.microsoft.com/office/drawing/2014/main" id="{08E7083F-A1D8-4C5F-BE5A-945016F9115D}"/>
              </a:ext>
            </a:extLst>
          </p:cNvPr>
          <p:cNvSpPr txBox="1"/>
          <p:nvPr userDrawn="1"/>
        </p:nvSpPr>
        <p:spPr>
          <a:xfrm>
            <a:off x="5480374" y="2589498"/>
            <a:ext cx="1363436" cy="338554"/>
          </a:xfrm>
          <a:prstGeom prst="rect">
            <a:avLst/>
          </a:prstGeom>
          <a:noFill/>
        </p:spPr>
        <p:txBody>
          <a:bodyPr wrap="square" rtlCol="0">
            <a:spAutoFit/>
          </a:bodyPr>
          <a:lstStyle/>
          <a:p>
            <a:r>
              <a:rPr lang="en-US" sz="1600">
                <a:solidFill>
                  <a:srgbClr val="626898"/>
                </a:solidFill>
                <a:latin typeface="#9Slide04 Spectral Light" panose="02020302060000000000" pitchFamily="18" charset="0"/>
              </a:rPr>
              <a:t>Măng Non</a:t>
            </a:r>
            <a:endParaRPr lang="en-US" sz="1600" dirty="0">
              <a:solidFill>
                <a:srgbClr val="626898"/>
              </a:solidFill>
              <a:latin typeface="#9Slide04 Spectral Light" panose="02020302060000000000" pitchFamily="18" charset="0"/>
            </a:endParaRPr>
          </a:p>
        </p:txBody>
      </p:sp>
      <p:sp>
        <p:nvSpPr>
          <p:cNvPr id="19" name="TextBox 3">
            <a:extLst>
              <a:ext uri="{FF2B5EF4-FFF2-40B4-BE49-F238E27FC236}">
                <a16:creationId xmlns:a16="http://schemas.microsoft.com/office/drawing/2014/main" id="{3A9097EF-A939-45D0-A437-08CE9EC45CF7}"/>
              </a:ext>
            </a:extLst>
          </p:cNvPr>
          <p:cNvSpPr txBox="1"/>
          <p:nvPr userDrawn="1"/>
        </p:nvSpPr>
        <p:spPr>
          <a:xfrm>
            <a:off x="2862366" y="8030409"/>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7C8E41C9-F25F-48FC-882F-7A2EDE7A61C1}"/>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22" name="Picture 21">
            <a:extLst>
              <a:ext uri="{FF2B5EF4-FFF2-40B4-BE49-F238E27FC236}">
                <a16:creationId xmlns:a16="http://schemas.microsoft.com/office/drawing/2014/main" id="{92908C03-A872-4CEE-960C-75D8297168BE}"/>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3" name="TextBox 22">
            <a:extLst>
              <a:ext uri="{FF2B5EF4-FFF2-40B4-BE49-F238E27FC236}">
                <a16:creationId xmlns:a16="http://schemas.microsoft.com/office/drawing/2014/main" id="{926BA162-2D45-4B0F-999C-F94AED54FB87}"/>
              </a:ext>
            </a:extLst>
          </p:cNvPr>
          <p:cNvSpPr txBox="1"/>
          <p:nvPr userDrawn="1"/>
        </p:nvSpPr>
        <p:spPr>
          <a:xfrm>
            <a:off x="5632774" y="2741898"/>
            <a:ext cx="1363436" cy="338554"/>
          </a:xfrm>
          <a:prstGeom prst="rect">
            <a:avLst/>
          </a:prstGeom>
          <a:noFill/>
        </p:spPr>
        <p:txBody>
          <a:bodyPr wrap="square" rtlCol="0">
            <a:spAutoFit/>
          </a:bodyPr>
          <a:lstStyle/>
          <a:p>
            <a:r>
              <a:rPr lang="en-US" sz="1600">
                <a:solidFill>
                  <a:srgbClr val="626898"/>
                </a:solidFill>
                <a:latin typeface="#9Slide04 Spectral Light" panose="02020302060000000000" pitchFamily="18" charset="0"/>
              </a:rPr>
              <a:t>Măng Non</a:t>
            </a:r>
            <a:endParaRPr lang="en-US" sz="1600" dirty="0">
              <a:solidFill>
                <a:srgbClr val="626898"/>
              </a:solidFill>
              <a:latin typeface="#9Slide04 Spectral Light" panose="02020302060000000000" pitchFamily="18" charset="0"/>
            </a:endParaRPr>
          </a:p>
        </p:txBody>
      </p:sp>
    </p:spTree>
    <p:extLst>
      <p:ext uri="{BB962C8B-B14F-4D97-AF65-F5344CB8AC3E}">
        <p14:creationId xmlns:p14="http://schemas.microsoft.com/office/powerpoint/2010/main" val="3931446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 Id="rId9"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4.crdownload"/><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 Id="rId4" Type="http://schemas.microsoft.com/office/2007/relationships/hdphoto" Target="../media/hdphoto7.wdp"/></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62;p28">
            <a:extLst>
              <a:ext uri="{FF2B5EF4-FFF2-40B4-BE49-F238E27FC236}">
                <a16:creationId xmlns:a16="http://schemas.microsoft.com/office/drawing/2014/main" id="{E8C3BF62-63EF-4F08-B45C-565EF40774A2}"/>
              </a:ext>
            </a:extLst>
          </p:cNvPr>
          <p:cNvSpPr txBox="1"/>
          <p:nvPr/>
        </p:nvSpPr>
        <p:spPr>
          <a:xfrm>
            <a:off x="1881885" y="4523014"/>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scene3d>
              <a:camera prst="orthographicFront"/>
              <a:lightRig rig="threePt" dir="t"/>
            </a:scene3d>
            <a:sp3d extrusionH="57150">
              <a:bevelT h="25400" prst="softRound"/>
            </a:sp3d>
          </a:bodyPr>
          <a:lstStyle/>
          <a:p>
            <a:pPr marL="0" lvl="0" indent="0" algn="l" rtl="0">
              <a:spcBef>
                <a:spcPts val="0"/>
              </a:spcBef>
              <a:spcAft>
                <a:spcPts val="0"/>
              </a:spcAft>
              <a:buNone/>
            </a:pPr>
            <a:r>
              <a:rPr lang="en" sz="10000" b="1" dirty="0">
                <a:ln>
                  <a:solidFill>
                    <a:srgbClr val="FFFF00"/>
                  </a:solidFill>
                </a:ln>
                <a:solidFill>
                  <a:srgbClr val="FFFF00"/>
                </a:solidFill>
                <a:effectLst>
                  <a:glow rad="228600">
                    <a:schemeClr val="accent6">
                      <a:satMod val="175000"/>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Ăng – co Vát</a:t>
            </a:r>
            <a:endParaRPr sz="10000" b="1" dirty="0">
              <a:ln>
                <a:solidFill>
                  <a:srgbClr val="FFFF00"/>
                </a:solidFill>
              </a:ln>
              <a:solidFill>
                <a:srgbClr val="FFFF00"/>
              </a:solidFill>
              <a:effectLst>
                <a:glow rad="228600">
                  <a:schemeClr val="accent6">
                    <a:satMod val="175000"/>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sp>
        <p:nvSpPr>
          <p:cNvPr id="7" name="Rounded Rectangle 6"/>
          <p:cNvSpPr/>
          <p:nvPr/>
        </p:nvSpPr>
        <p:spPr>
          <a:xfrm>
            <a:off x="4199003" y="3132699"/>
            <a:ext cx="3045278" cy="769441"/>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231659" y="3040366"/>
            <a:ext cx="3630706" cy="861774"/>
          </a:xfrm>
          <a:prstGeom prst="rect">
            <a:avLst/>
          </a:prstGeom>
          <a:noFill/>
        </p:spPr>
        <p:txBody>
          <a:bodyPr wrap="square" rtlCol="0">
            <a:spAutoFit/>
            <a:scene3d>
              <a:camera prst="orthographicFront"/>
              <a:lightRig rig="threePt" dir="t"/>
            </a:scene3d>
            <a:sp3d extrusionH="57150">
              <a:bevelT h="25400" prst="softRound"/>
            </a:sp3d>
          </a:bodyPr>
          <a:lstStyle/>
          <a:p>
            <a:r>
              <a:rPr lang="en-US" sz="5000" dirty="0">
                <a:solidFill>
                  <a:srgbClr val="FFC000"/>
                </a:solidFill>
                <a:latin typeface="UVN Binh Duong" pitchFamily="2" charset="0"/>
              </a:rPr>
              <a:t>TẬP ĐỌC</a:t>
            </a:r>
          </a:p>
        </p:txBody>
      </p:sp>
      <p:sp>
        <p:nvSpPr>
          <p:cNvPr id="13" name="TextBox 12"/>
          <p:cNvSpPr txBox="1"/>
          <p:nvPr/>
        </p:nvSpPr>
        <p:spPr>
          <a:xfrm>
            <a:off x="306177" y="3989839"/>
            <a:ext cx="1779815" cy="276999"/>
          </a:xfrm>
          <a:prstGeom prst="rect">
            <a:avLst/>
          </a:prstGeom>
          <a:noFill/>
        </p:spPr>
        <p:txBody>
          <a:bodyPr wrap="square" rtlCol="0">
            <a:spAutoFit/>
          </a:bodyPr>
          <a:lstStyle/>
          <a:p>
            <a:r>
              <a:rPr lang="en-US" sz="1200" dirty="0">
                <a:solidFill>
                  <a:srgbClr val="FFC000"/>
                </a:solidFill>
                <a:latin typeface="UTM Hanzel" panose="02040603050506020204" pitchFamily="18" charset="0"/>
              </a:rPr>
              <a:t>MĂNG NON</a:t>
            </a:r>
          </a:p>
        </p:txBody>
      </p:sp>
    </p:spTree>
    <p:extLst>
      <p:ext uri="{BB962C8B-B14F-4D97-AF65-F5344CB8AC3E}">
        <p14:creationId xmlns:p14="http://schemas.microsoft.com/office/powerpoint/2010/main" val="41765548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64">
            <a:extLst>
              <a:ext uri="{FF2B5EF4-FFF2-40B4-BE49-F238E27FC236}">
                <a16:creationId xmlns:a16="http://schemas.microsoft.com/office/drawing/2014/main" id="{0DACD21B-EC88-4D11-A473-3BB8E1C92CA6}"/>
              </a:ext>
            </a:extLst>
          </p:cNvPr>
          <p:cNvGrpSpPr/>
          <p:nvPr/>
        </p:nvGrpSpPr>
        <p:grpSpPr>
          <a:xfrm>
            <a:off x="2377440" y="231007"/>
            <a:ext cx="6718434" cy="1722922"/>
            <a:chOff x="2501458" y="1070657"/>
            <a:chExt cx="6708132" cy="4103226"/>
          </a:xfrm>
        </p:grpSpPr>
        <p:sp>
          <p:nvSpPr>
            <p:cNvPr id="10"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Rectangle 12"/>
          <p:cNvSpPr/>
          <p:nvPr/>
        </p:nvSpPr>
        <p:spPr>
          <a:xfrm>
            <a:off x="2757702" y="578995"/>
            <a:ext cx="6046848" cy="876778"/>
          </a:xfrm>
          <a:prstGeom prst="rect">
            <a:avLst/>
          </a:prstGeom>
        </p:spPr>
        <p:txBody>
          <a:bodyPr wrap="none">
            <a:spAutoFit/>
          </a:bodyPr>
          <a:lstStyle/>
          <a:p>
            <a:pPr algn="ctr">
              <a:lnSpc>
                <a:spcPct val="150000"/>
              </a:lnSpc>
            </a:pPr>
            <a:r>
              <a:rPr lang="vi-VN" sz="4000" b="1" dirty="0">
                <a:ln w="146050">
                  <a:solidFill>
                    <a:schemeClr val="bg1"/>
                  </a:solidFill>
                </a:ln>
                <a:solidFill>
                  <a:schemeClr val="bg1"/>
                </a:solidFill>
                <a:latin typeface="UTM Guanine" panose="02040603050506020204" pitchFamily="18" charset="0"/>
                <a:cs typeface="Times New Roman" panose="02020603050405020304" pitchFamily="18" charset="0"/>
              </a:rPr>
              <a:t>LUYỆN  ĐỌC  CÂU  DÀI</a:t>
            </a:r>
          </a:p>
        </p:txBody>
      </p:sp>
      <p:sp>
        <p:nvSpPr>
          <p:cNvPr id="12" name="Rectangle 11"/>
          <p:cNvSpPr/>
          <p:nvPr/>
        </p:nvSpPr>
        <p:spPr>
          <a:xfrm>
            <a:off x="2761863" y="550120"/>
            <a:ext cx="6014788" cy="916020"/>
          </a:xfrm>
          <a:prstGeom prst="rect">
            <a:avLst/>
          </a:prstGeom>
        </p:spPr>
        <p:txBody>
          <a:bodyPr wrap="none">
            <a:spAutoFit/>
          </a:bodyPr>
          <a:lstStyle/>
          <a:p>
            <a:pPr algn="ctr">
              <a:lnSpc>
                <a:spcPct val="150000"/>
              </a:lnSpc>
            </a:pPr>
            <a:r>
              <a:rPr lang="vi-VN" sz="4200" b="1" dirty="0">
                <a:solidFill>
                  <a:srgbClr val="CE3553"/>
                </a:solidFill>
                <a:latin typeface="UTM Guanine" panose="02040603050506020204" pitchFamily="18" charset="0"/>
                <a:cs typeface="Times New Roman" panose="02020603050405020304" pitchFamily="18" charset="0"/>
              </a:rPr>
              <a:t>LUYỆN ĐỌC CÂU DÀI</a:t>
            </a:r>
          </a:p>
        </p:txBody>
      </p:sp>
      <p:grpSp>
        <p:nvGrpSpPr>
          <p:cNvPr id="14" name="Group 13">
            <a:extLst>
              <a:ext uri="{FF2B5EF4-FFF2-40B4-BE49-F238E27FC236}">
                <a16:creationId xmlns:a16="http://schemas.microsoft.com/office/drawing/2014/main" id="{B00925A7-C61C-44AF-B0C8-A4E1271631FA}"/>
              </a:ext>
            </a:extLst>
          </p:cNvPr>
          <p:cNvGrpSpPr/>
          <p:nvPr/>
        </p:nvGrpSpPr>
        <p:grpSpPr>
          <a:xfrm>
            <a:off x="-23808" y="2657962"/>
            <a:ext cx="10862441" cy="2319627"/>
            <a:chOff x="0" y="0"/>
            <a:chExt cx="10862441" cy="2319627"/>
          </a:xfrm>
        </p:grpSpPr>
        <p:sp>
          <p:nvSpPr>
            <p:cNvPr id="15" name="菱形 14">
              <a:extLst>
                <a:ext uri="{FF2B5EF4-FFF2-40B4-BE49-F238E27FC236}">
                  <a16:creationId xmlns:a16="http://schemas.microsoft.com/office/drawing/2014/main" id="{013B4844-4537-4926-B7C4-FD8D4E18224D}"/>
                </a:ext>
              </a:extLst>
            </p:cNvPr>
            <p:cNvSpPr/>
            <p:nvPr/>
          </p:nvSpPr>
          <p:spPr>
            <a:xfrm>
              <a:off x="0" y="0"/>
              <a:ext cx="2364828" cy="2319627"/>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6" name="文本框 1">
              <a:extLst>
                <a:ext uri="{FF2B5EF4-FFF2-40B4-BE49-F238E27FC236}">
                  <a16:creationId xmlns:a16="http://schemas.microsoft.com/office/drawing/2014/main" id="{E409A403-26FD-41A3-AD9A-E503C68A42CA}"/>
                </a:ext>
              </a:extLst>
            </p:cNvPr>
            <p:cNvSpPr txBox="1"/>
            <p:nvPr/>
          </p:nvSpPr>
          <p:spPr>
            <a:xfrm>
              <a:off x="1087821" y="204952"/>
              <a:ext cx="70666" cy="1107996"/>
            </a:xfrm>
            <a:prstGeom prst="rect">
              <a:avLst/>
            </a:prstGeom>
            <a:noFill/>
          </p:spPr>
          <p:txBody>
            <a:bodyPr vert="horz" wrap="square" rtlCol="0">
              <a:spAutoFit/>
            </a:bodyPr>
            <a:lstStyle/>
            <a:p>
              <a:pPr algn="ct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7" name="TextBox 16">
              <a:extLst>
                <a:ext uri="{FF2B5EF4-FFF2-40B4-BE49-F238E27FC236}">
                  <a16:creationId xmlns:a16="http://schemas.microsoft.com/office/drawing/2014/main" id="{776DCE87-CAA7-4AB4-A673-BCBB55410BB7}"/>
                </a:ext>
              </a:extLst>
            </p:cNvPr>
            <p:cNvSpPr txBox="1">
              <a:spLocks noChangeArrowheads="1"/>
            </p:cNvSpPr>
            <p:nvPr/>
          </p:nvSpPr>
          <p:spPr bwMode="auto">
            <a:xfrm>
              <a:off x="1182414" y="72858"/>
              <a:ext cx="9680027" cy="2246769"/>
            </a:xfrm>
            <a:prstGeom prst="rect">
              <a:avLst/>
            </a:prstGeom>
            <a:solidFill>
              <a:schemeClr val="accent3">
                <a:lumMod val="20000"/>
                <a:lumOff val="80000"/>
                <a:alpha val="75000"/>
              </a:scheme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Đây</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những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bức</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tường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buồng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nhẵn</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bóng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như</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mặt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ghế</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đá</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r>
                <a:rPr lang="en-US" sz="35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hoàn</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toàn</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được</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ghép</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bằng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những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tảng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đá</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lớn</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đẽo</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gọt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vuông</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vức</a:t>
              </a:r>
              <a:r>
                <a:rPr lang="en-US" sz="35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và</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lựa</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ghép</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vào</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nhau</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kín</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khít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như</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xây</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gạch</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500" b="1"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vữa</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r>
                <a:rPr lang="en-US" sz="35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r>
                <a:rPr lang="en-US" sz="35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p>
          </p:txBody>
        </p:sp>
      </p:grpSp>
    </p:spTree>
    <p:extLst>
      <p:ext uri="{BB962C8B-B14F-4D97-AF65-F5344CB8AC3E}">
        <p14:creationId xmlns:p14="http://schemas.microsoft.com/office/powerpoint/2010/main" val="4204326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3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800" decel="100000"/>
                                        <p:tgtEl>
                                          <p:spTgt spid="14"/>
                                        </p:tgtEl>
                                      </p:cBhvr>
                                    </p:animEffect>
                                    <p:anim calcmode="lin" valueType="num">
                                      <p:cBhvr>
                                        <p:cTn id="20" dur="800" decel="100000" fill="hold"/>
                                        <p:tgtEl>
                                          <p:spTgt spid="14"/>
                                        </p:tgtEl>
                                        <p:attrNameLst>
                                          <p:attrName>style.rotation</p:attrName>
                                        </p:attrNameLst>
                                      </p:cBhvr>
                                      <p:tavLst>
                                        <p:tav tm="0">
                                          <p:val>
                                            <p:fltVal val="-90"/>
                                          </p:val>
                                        </p:tav>
                                        <p:tav tm="100000">
                                          <p:val>
                                            <p:fltVal val="0"/>
                                          </p:val>
                                        </p:tav>
                                      </p:tavLst>
                                    </p:anim>
                                    <p:anim calcmode="lin" valueType="num">
                                      <p:cBhvr>
                                        <p:cTn id="21" dur="800" decel="100000" fill="hold"/>
                                        <p:tgtEl>
                                          <p:spTgt spid="14"/>
                                        </p:tgtEl>
                                        <p:attrNameLst>
                                          <p:attrName>ppt_x</p:attrName>
                                        </p:attrNameLst>
                                      </p:cBhvr>
                                      <p:tavLst>
                                        <p:tav tm="0">
                                          <p:val>
                                            <p:strVal val="#ppt_x+0.4"/>
                                          </p:val>
                                        </p:tav>
                                        <p:tav tm="100000">
                                          <p:val>
                                            <p:strVal val="#ppt_x-0.05"/>
                                          </p:val>
                                        </p:tav>
                                      </p:tavLst>
                                    </p:anim>
                                    <p:anim calcmode="lin" valueType="num">
                                      <p:cBhvr>
                                        <p:cTn id="22" dur="800" decel="100000" fill="hold"/>
                                        <p:tgtEl>
                                          <p:spTgt spid="14"/>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7000" y="87464"/>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282161" y="262215"/>
            <a:ext cx="11627678" cy="63555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Ăng-co Vát​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vi-VN" sz="25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rPr>
              <a:t>Ăng-co </a:t>
            </a:r>
            <a:r>
              <a:rPr kumimoji="0" lang="vi-VN" sz="2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Vát là một công trình kiến trúc và điêu khắc tuyệt diệu của nhân dân Cam</a:t>
            </a:r>
            <a:r>
              <a:rPr kumimoji="0" lang="en-US" sz="2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vi-VN" sz="2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-pu-chia được xây dựng từ đầu thế kỉ XII.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b="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Khu đền chính gồm ba tầng với những ngọn tháp lớn. Muốn thăm hết khu đền chính phải đi qua ba tầng hành lang dài gần 1500 mét và vào thăm 398 gian phòng. Suốt cuộc dạo xem kì thú đó, du khách sẽ cảm thấy như lạc vào thế giới của nghệ thuật chạm khắc và kiến trúc cổ đại. Đây, những cây tháp lớn được dựng bằng đá ong và bọc ngoài bằng đá nhẵn. Đây, những bức tường buồng nhẵn bóng như mặt ghế đá, hoàn toàn được ghép bằng những tảng đá lớn đẽo gọt vuông vức và lựa ghép vào nhau kín khít như xây gạch vữa.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b="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Toàn bộ khu đền quay về hướng tây. Lúc hoàng hôn, Ăng-co Vát thật huy hoàng. Mặt trời lặn, ánh sáng chiếu soi vào bóng tối cửa đền. Những ngọn tháp cao vút ở phía trên, lấp loáng giữa những chùm lá thốt nốt xòa tán tròn vượt lên hẳn những hàng muỗm già cổ kính. Ngôi đền cao với những thềm đá rêu phong, uy nghi kì lạ, càng cao càng thâm nghiêm dưới ánh trời vàng, khi đàn dơi bay tỏa ra từ các ngách.</a:t>
            </a:r>
            <a:endParaRPr kumimoji="0" lang="en-US" sz="2500" b="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a:t>
            </a:r>
            <a:r>
              <a:rPr kumimoji="0" lang="vi-VN" sz="2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NHỮNG KÌ QUAN THẾ GIỚI</a:t>
            </a:r>
          </a:p>
        </p:txBody>
      </p:sp>
    </p:spTree>
    <p:extLst>
      <p:ext uri="{BB962C8B-B14F-4D97-AF65-F5344CB8AC3E}">
        <p14:creationId xmlns:p14="http://schemas.microsoft.com/office/powerpoint/2010/main" val="26033308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64">
            <a:extLst>
              <a:ext uri="{FF2B5EF4-FFF2-40B4-BE49-F238E27FC236}">
                <a16:creationId xmlns:a16="http://schemas.microsoft.com/office/drawing/2014/main" id="{0DACD21B-EC88-4D11-A473-3BB8E1C92CA6}"/>
              </a:ext>
            </a:extLst>
          </p:cNvPr>
          <p:cNvGrpSpPr/>
          <p:nvPr/>
        </p:nvGrpSpPr>
        <p:grpSpPr>
          <a:xfrm>
            <a:off x="2571750" y="3135085"/>
            <a:ext cx="6547757" cy="2506437"/>
            <a:chOff x="2501458" y="1070657"/>
            <a:chExt cx="6708132" cy="4103226"/>
          </a:xfrm>
        </p:grpSpPr>
        <p:sp>
          <p:nvSpPr>
            <p:cNvPr id="5"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6"/>
          <p:cNvSpPr/>
          <p:nvPr/>
        </p:nvSpPr>
        <p:spPr>
          <a:xfrm>
            <a:off x="3036769" y="3840378"/>
            <a:ext cx="5359159" cy="1072922"/>
          </a:xfrm>
          <a:prstGeom prst="rect">
            <a:avLst/>
          </a:prstGeom>
        </p:spPr>
        <p:txBody>
          <a:bodyPr wrap="none">
            <a:spAutoFit/>
          </a:bodyPr>
          <a:lstStyle/>
          <a:p>
            <a:pPr algn="ctr">
              <a:lnSpc>
                <a:spcPct val="150000"/>
              </a:lnSpc>
            </a:pPr>
            <a:r>
              <a:rPr lang="vi-VN" sz="5000" b="1" dirty="0">
                <a:ln w="146050">
                  <a:solidFill>
                    <a:schemeClr val="bg1"/>
                  </a:solidFill>
                </a:ln>
                <a:solidFill>
                  <a:schemeClr val="bg1"/>
                </a:solidFill>
                <a:latin typeface="UTM Guanine" panose="02040603050506020204" pitchFamily="18" charset="0"/>
                <a:cs typeface="Times New Roman" panose="02020603050405020304" pitchFamily="18" charset="0"/>
              </a:rPr>
              <a:t>GIẢI  NGHĨA TỪ</a:t>
            </a:r>
          </a:p>
        </p:txBody>
      </p:sp>
      <p:sp>
        <p:nvSpPr>
          <p:cNvPr id="8" name="Rectangle 7"/>
          <p:cNvSpPr/>
          <p:nvPr/>
        </p:nvSpPr>
        <p:spPr>
          <a:xfrm>
            <a:off x="3036768" y="3840378"/>
            <a:ext cx="5359159" cy="1072922"/>
          </a:xfrm>
          <a:prstGeom prst="rect">
            <a:avLst/>
          </a:prstGeom>
        </p:spPr>
        <p:txBody>
          <a:bodyPr wrap="none">
            <a:spAutoFit/>
          </a:bodyPr>
          <a:lstStyle/>
          <a:p>
            <a:pPr algn="ctr">
              <a:lnSpc>
                <a:spcPct val="150000"/>
              </a:lnSpc>
            </a:pPr>
            <a:r>
              <a:rPr lang="vi-VN" sz="5000" b="1" dirty="0">
                <a:solidFill>
                  <a:srgbClr val="CE3553"/>
                </a:solidFill>
                <a:latin typeface="UTM Guanine" panose="02040603050506020204" pitchFamily="18" charset="0"/>
                <a:cs typeface="Times New Roman" panose="02020603050405020304" pitchFamily="18" charset="0"/>
              </a:rPr>
              <a:t>GIẢI  NGHĨA TỪ</a:t>
            </a:r>
          </a:p>
        </p:txBody>
      </p:sp>
    </p:spTree>
    <p:extLst>
      <p:ext uri="{BB962C8B-B14F-4D97-AF65-F5344CB8AC3E}">
        <p14:creationId xmlns:p14="http://schemas.microsoft.com/office/powerpoint/2010/main" val="3156990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0" y="0"/>
            <a:ext cx="12192000" cy="6964652"/>
          </a:xfrm>
          <a:prstGeom prst="rect">
            <a:avLst/>
          </a:prstGeom>
        </p:spPr>
      </p:pic>
      <p:sp>
        <p:nvSpPr>
          <p:cNvPr id="7" name="Rounded Rectangle 6"/>
          <p:cNvSpPr/>
          <p:nvPr/>
        </p:nvSpPr>
        <p:spPr>
          <a:xfrm>
            <a:off x="1428749" y="127895"/>
            <a:ext cx="8997043" cy="2239748"/>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Kiến</a:t>
            </a:r>
            <a:r>
              <a:rPr lang="en-US" sz="5000" b="1" dirty="0">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trúc</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nghệ</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thuật</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thiết</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kế</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xây</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dựng</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nhà</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cửa</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thành</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lũy</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486" y="2599874"/>
            <a:ext cx="5613272" cy="3782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8475" y="2965451"/>
            <a:ext cx="5409546" cy="37483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ounded Rectangle 13"/>
          <p:cNvSpPr/>
          <p:nvPr/>
        </p:nvSpPr>
        <p:spPr>
          <a:xfrm>
            <a:off x="1420585" y="127895"/>
            <a:ext cx="8997043" cy="2239748"/>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Kiến</a:t>
            </a:r>
            <a:r>
              <a:rPr lang="en-US" sz="5000" b="1" dirty="0">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C0000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trúc</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nghệ</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thuật</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thiết</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kế</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xây</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dựng</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nhà</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cửa</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thành</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lũy</a:t>
            </a:r>
            <a:r>
              <a:rPr lang="en-US" sz="5000" b="1" dirty="0">
                <a:solidFill>
                  <a:srgbClr val="002060"/>
                </a:solidFill>
                <a:effectLst>
                  <a:outerShdw blurRad="38100" dist="38100" dir="2700000" algn="tl">
                    <a:srgbClr val="000000">
                      <a:alpha val="43137"/>
                    </a:srgbClr>
                  </a:outerShdw>
                </a:effectLst>
                <a:latin typeface="Times New Roman" panose="020206030504050203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1685807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0" y="0"/>
            <a:ext cx="12192000" cy="6964652"/>
          </a:xfrm>
          <a:prstGeom prst="rect">
            <a:avLst/>
          </a:prstGeom>
        </p:spPr>
      </p:pic>
      <p:sp>
        <p:nvSpPr>
          <p:cNvPr id="10" name="Rounded Rectangle 9"/>
          <p:cNvSpPr/>
          <p:nvPr/>
        </p:nvSpPr>
        <p:spPr>
          <a:xfrm>
            <a:off x="244928" y="118076"/>
            <a:ext cx="11650436"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Diagonal Corners Rounded 10">
            <a:extLst>
              <a:ext uri="{FF2B5EF4-FFF2-40B4-BE49-F238E27FC236}">
                <a16:creationId xmlns:a16="http://schemas.microsoft.com/office/drawing/2014/main" id="{2F07E167-3EF4-408B-9766-86D012002BB1}"/>
              </a:ext>
            </a:extLst>
          </p:cNvPr>
          <p:cNvSpPr/>
          <p:nvPr/>
        </p:nvSpPr>
        <p:spPr>
          <a:xfrm>
            <a:off x="2279990" y="324697"/>
            <a:ext cx="7200899" cy="1234388"/>
          </a:xfrm>
          <a:prstGeom prst="round2DiagRect">
            <a:avLst/>
          </a:prstGeom>
          <a:solidFill>
            <a:srgbClr val="002060">
              <a:alpha val="84000"/>
            </a:srgbClr>
          </a:solidFill>
          <a:ln w="38100">
            <a:solidFill>
              <a:srgbClr val="002060"/>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tLang="en-US" sz="3600" b="1" dirty="0">
              <a:solidFill>
                <a:schemeClr val="bg1"/>
              </a:solidFill>
              <a:cs typeface="Arial" panose="020B0604020202020204" pitchFamily="34" charset="0"/>
            </a:endParaRPr>
          </a:p>
          <a:p>
            <a:pPr algn="ct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Điêu</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khắc</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nghệ</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thuật</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chạm</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trổ</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trên</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gỗ</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đá</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a:t>
            </a:r>
          </a:p>
          <a:p>
            <a:pPr algn="ctr"/>
            <a:endParaRPr lang="en-US" sz="40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428" y="1765706"/>
            <a:ext cx="5589264" cy="38105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b="6299"/>
          <a:stretch/>
        </p:blipFill>
        <p:spPr>
          <a:xfrm>
            <a:off x="6278068" y="2581375"/>
            <a:ext cx="5518324" cy="38780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p:cNvSpPr txBox="1"/>
          <p:nvPr/>
        </p:nvSpPr>
        <p:spPr>
          <a:xfrm>
            <a:off x="1398408" y="5694283"/>
            <a:ext cx="3924363" cy="584775"/>
          </a:xfrm>
          <a:prstGeom prst="rect">
            <a:avLst/>
          </a:prstGeom>
          <a:noFill/>
        </p:spPr>
        <p:txBody>
          <a:bodyPr wrap="square" rtlCol="0">
            <a:spAutoFit/>
          </a:bodyPr>
          <a:lstStyle/>
          <a:p>
            <a:r>
              <a:rPr lang="en-US" sz="3200" b="1" dirty="0" err="1">
                <a:solidFill>
                  <a:srgbClr val="002060"/>
                </a:solidFill>
                <a:latin typeface="Cambria" panose="02040503050406030204" pitchFamily="18" charset="0"/>
                <a:ea typeface="Cambria" panose="02040503050406030204" pitchFamily="18" charset="0"/>
              </a:rPr>
              <a:t>Chạm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khắc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gỗ</a:t>
            </a:r>
            <a:endParaRPr lang="en-US" sz="32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9430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1167402" y="5796171"/>
            <a:ext cx="3693712" cy="769441"/>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850" y="1750719"/>
            <a:ext cx="5766849" cy="38498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Diagonal Corners Rounded 10">
            <a:extLst>
              <a:ext uri="{FF2B5EF4-FFF2-40B4-BE49-F238E27FC236}">
                <a16:creationId xmlns:a16="http://schemas.microsoft.com/office/drawing/2014/main" id="{2F07E167-3EF4-408B-9766-86D012002BB1}"/>
              </a:ext>
            </a:extLst>
          </p:cNvPr>
          <p:cNvSpPr/>
          <p:nvPr/>
        </p:nvSpPr>
        <p:spPr>
          <a:xfrm>
            <a:off x="2453246" y="228445"/>
            <a:ext cx="7200899" cy="1234388"/>
          </a:xfrm>
          <a:prstGeom prst="round2DiagRect">
            <a:avLst/>
          </a:prstGeom>
          <a:solidFill>
            <a:srgbClr val="002060">
              <a:alpha val="84000"/>
            </a:srgbClr>
          </a:solidFill>
          <a:ln w="38100">
            <a:solidFill>
              <a:srgbClr val="002060"/>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tLang="en-US" sz="3600" b="1" dirty="0">
              <a:solidFill>
                <a:schemeClr val="bg1"/>
              </a:solidFill>
              <a:cs typeface="Arial" panose="020B0604020202020204" pitchFamily="34" charset="0"/>
            </a:endParaRPr>
          </a:p>
          <a:p>
            <a:pPr algn="ct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Điêu</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khắc</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nghệ</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thuật</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chạm</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trổ</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trên</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gỗ</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chemeClr val="bg1"/>
                </a:solidFill>
                <a:latin typeface="Cambria" panose="02040503050406030204" pitchFamily="18" charset="0"/>
                <a:ea typeface="Cambria" panose="02040503050406030204" pitchFamily="18" charset="0"/>
                <a:cs typeface="Arial" panose="020B0604020202020204" pitchFamily="34" charset="0"/>
              </a:rPr>
              <a:t>đá</a:t>
            </a:r>
            <a:r>
              <a:rPr lang="en-US" altLang="en-US" sz="4000" b="1" dirty="0">
                <a:solidFill>
                  <a:schemeClr val="bg1"/>
                </a:solidFill>
                <a:latin typeface="Cambria" panose="02040503050406030204" pitchFamily="18" charset="0"/>
                <a:ea typeface="Cambria" panose="02040503050406030204" pitchFamily="18" charset="0"/>
                <a:cs typeface="Arial" panose="020B0604020202020204" pitchFamily="34" charset="0"/>
              </a:rPr>
              <a:t>…</a:t>
            </a:r>
          </a:p>
          <a:p>
            <a:pPr algn="ctr"/>
            <a:endParaRPr lang="en-US" sz="40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1463" y="2853469"/>
            <a:ext cx="5568215" cy="3712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p:cNvSpPr txBox="1"/>
          <p:nvPr/>
        </p:nvSpPr>
        <p:spPr>
          <a:xfrm>
            <a:off x="1167402" y="5888503"/>
            <a:ext cx="3924363" cy="584775"/>
          </a:xfrm>
          <a:prstGeom prst="rect">
            <a:avLst/>
          </a:prstGeom>
          <a:noFill/>
        </p:spPr>
        <p:txBody>
          <a:bodyPr wrap="square" rtlCol="0">
            <a:spAutoFit/>
          </a:bodyPr>
          <a:lstStyle/>
          <a:p>
            <a:r>
              <a:rPr lang="en-US" sz="3200" b="1" dirty="0" err="1">
                <a:solidFill>
                  <a:srgbClr val="002060"/>
                </a:solidFill>
                <a:latin typeface="Cambria" panose="02040503050406030204" pitchFamily="18" charset="0"/>
                <a:ea typeface="Cambria" panose="02040503050406030204" pitchFamily="18" charset="0"/>
              </a:rPr>
              <a:t>Chạm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khắc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đá</a:t>
            </a:r>
            <a:endParaRPr lang="en-US" sz="32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9305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2000"/>
                                        <p:tgtEl>
                                          <p:spTgt spid="12"/>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0" y="64332"/>
            <a:ext cx="12192000" cy="6964652"/>
          </a:xfrm>
          <a:prstGeom prst="rect">
            <a:avLst/>
          </a:prstGeom>
        </p:spPr>
      </p:pic>
      <p:sp>
        <p:nvSpPr>
          <p:cNvPr id="5" name="TextBox 4">
            <a:extLst>
              <a:ext uri="{FF2B5EF4-FFF2-40B4-BE49-F238E27FC236}">
                <a16:creationId xmlns:a16="http://schemas.microsoft.com/office/drawing/2014/main" id="{806A7D0B-A061-4717-AEE4-74087BF3281D}"/>
              </a:ext>
            </a:extLst>
          </p:cNvPr>
          <p:cNvSpPr txBox="1"/>
          <p:nvPr/>
        </p:nvSpPr>
        <p:spPr>
          <a:xfrm>
            <a:off x="1295872" y="113243"/>
            <a:ext cx="8750299" cy="1532334"/>
          </a:xfrm>
          <a:prstGeom prst="round2DiagRect">
            <a:avLst/>
          </a:prstGeom>
          <a:solidFill>
            <a:srgbClr val="E78DB0"/>
          </a:solidFill>
          <a:ln w="38100">
            <a:solidFill>
              <a:srgbClr val="002060"/>
            </a:solidFill>
            <a:prstDash val="sysDot"/>
          </a:ln>
        </p:spPr>
        <p:txBody>
          <a:bodyPr wrap="square" rtlCol="0">
            <a:spAutoFit/>
          </a:bodyPr>
          <a:lstStyle/>
          <a:p>
            <a:pPr algn="ct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Cây</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thốt</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nốt</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cây</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cùng</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họ</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với</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dừa</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thân</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thẳng</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và</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cao</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lá</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hình</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quạt</a:t>
            </a:r>
            <a:endPar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3657599" y="2032646"/>
            <a:ext cx="4577817" cy="3028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6968" t="7599" r="9381"/>
          <a:stretch/>
        </p:blipFill>
        <p:spPr>
          <a:xfrm>
            <a:off x="76199" y="1791583"/>
            <a:ext cx="3505201" cy="4560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tretch>
            <a:fillRect/>
          </a:stretch>
        </p:blipFill>
        <p:spPr>
          <a:xfrm>
            <a:off x="8235416" y="4263422"/>
            <a:ext cx="3949700" cy="2594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89727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9003"/>
          <a:stretch/>
        </p:blipFill>
        <p:spPr>
          <a:xfrm>
            <a:off x="155575" y="456800"/>
            <a:ext cx="5659298" cy="3607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AutoShape 2" descr="Quả quéo 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rotWithShape="1">
          <a:blip r:embed="rId3"/>
          <a:srcRect l="25171" t="11667" r="6337" b="1000"/>
          <a:stretch/>
        </p:blipFill>
        <p:spPr>
          <a:xfrm>
            <a:off x="5863716" y="2349499"/>
            <a:ext cx="6277484" cy="4178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11">
            <a:extLst>
              <a:ext uri="{FF2B5EF4-FFF2-40B4-BE49-F238E27FC236}">
                <a16:creationId xmlns:a16="http://schemas.microsoft.com/office/drawing/2014/main" id="{7E38C66C-F7D9-472A-8CAF-9EB173810320}"/>
              </a:ext>
            </a:extLst>
          </p:cNvPr>
          <p:cNvSpPr/>
          <p:nvPr/>
        </p:nvSpPr>
        <p:spPr>
          <a:xfrm>
            <a:off x="586828" y="4360859"/>
            <a:ext cx="4973145" cy="1846537"/>
          </a:xfrm>
          <a:custGeom>
            <a:avLst/>
            <a:gdLst>
              <a:gd name="connsiteX0" fmla="*/ 0 w 4973145"/>
              <a:gd name="connsiteY0" fmla="*/ 0 h 1846537"/>
              <a:gd name="connsiteX1" fmla="*/ 552572 w 4973145"/>
              <a:gd name="connsiteY1" fmla="*/ 0 h 1846537"/>
              <a:gd name="connsiteX2" fmla="*/ 1204606 w 4973145"/>
              <a:gd name="connsiteY2" fmla="*/ 0 h 1846537"/>
              <a:gd name="connsiteX3" fmla="*/ 1607984 w 4973145"/>
              <a:gd name="connsiteY3" fmla="*/ 0 h 1846537"/>
              <a:gd name="connsiteX4" fmla="*/ 2210287 w 4973145"/>
              <a:gd name="connsiteY4" fmla="*/ 0 h 1846537"/>
              <a:gd name="connsiteX5" fmla="*/ 2713127 w 4973145"/>
              <a:gd name="connsiteY5" fmla="*/ 0 h 1846537"/>
              <a:gd name="connsiteX6" fmla="*/ 3116504 w 4973145"/>
              <a:gd name="connsiteY6" fmla="*/ 0 h 1846537"/>
              <a:gd name="connsiteX7" fmla="*/ 3718807 w 4973145"/>
              <a:gd name="connsiteY7" fmla="*/ 0 h 1846537"/>
              <a:gd name="connsiteX8" fmla="*/ 4171916 w 4973145"/>
              <a:gd name="connsiteY8" fmla="*/ 0 h 1846537"/>
              <a:gd name="connsiteX9" fmla="*/ 4973145 w 4973145"/>
              <a:gd name="connsiteY9" fmla="*/ 0 h 1846537"/>
              <a:gd name="connsiteX10" fmla="*/ 4973145 w 4973145"/>
              <a:gd name="connsiteY10" fmla="*/ 461634 h 1846537"/>
              <a:gd name="connsiteX11" fmla="*/ 4973145 w 4973145"/>
              <a:gd name="connsiteY11" fmla="*/ 923269 h 1846537"/>
              <a:gd name="connsiteX12" fmla="*/ 4973145 w 4973145"/>
              <a:gd name="connsiteY12" fmla="*/ 1329507 h 1846537"/>
              <a:gd name="connsiteX13" fmla="*/ 4973145 w 4973145"/>
              <a:gd name="connsiteY13" fmla="*/ 1846537 h 1846537"/>
              <a:gd name="connsiteX14" fmla="*/ 4321110 w 4973145"/>
              <a:gd name="connsiteY14" fmla="*/ 1846537 h 1846537"/>
              <a:gd name="connsiteX15" fmla="*/ 3718807 w 4973145"/>
              <a:gd name="connsiteY15" fmla="*/ 1846537 h 1846537"/>
              <a:gd name="connsiteX16" fmla="*/ 3315430 w 4973145"/>
              <a:gd name="connsiteY16" fmla="*/ 1846537 h 1846537"/>
              <a:gd name="connsiteX17" fmla="*/ 2912053 w 4973145"/>
              <a:gd name="connsiteY17" fmla="*/ 1846537 h 1846537"/>
              <a:gd name="connsiteX18" fmla="*/ 2309750 w 4973145"/>
              <a:gd name="connsiteY18" fmla="*/ 1846537 h 1846537"/>
              <a:gd name="connsiteX19" fmla="*/ 1856641 w 4973145"/>
              <a:gd name="connsiteY19" fmla="*/ 1846537 h 1846537"/>
              <a:gd name="connsiteX20" fmla="*/ 1353801 w 4973145"/>
              <a:gd name="connsiteY20" fmla="*/ 1846537 h 1846537"/>
              <a:gd name="connsiteX21" fmla="*/ 701766 w 4973145"/>
              <a:gd name="connsiteY21" fmla="*/ 1846537 h 1846537"/>
              <a:gd name="connsiteX22" fmla="*/ 0 w 4973145"/>
              <a:gd name="connsiteY22" fmla="*/ 1846537 h 1846537"/>
              <a:gd name="connsiteX23" fmla="*/ 0 w 4973145"/>
              <a:gd name="connsiteY23" fmla="*/ 1440299 h 1846537"/>
              <a:gd name="connsiteX24" fmla="*/ 0 w 4973145"/>
              <a:gd name="connsiteY24" fmla="*/ 1015595 h 1846537"/>
              <a:gd name="connsiteX25" fmla="*/ 0 w 4973145"/>
              <a:gd name="connsiteY25" fmla="*/ 609357 h 1846537"/>
              <a:gd name="connsiteX26" fmla="*/ 0 w 4973145"/>
              <a:gd name="connsiteY26" fmla="*/ 0 h 184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973145" h="1846537" fill="none" extrusionOk="0">
                <a:moveTo>
                  <a:pt x="0" y="0"/>
                </a:moveTo>
                <a:cubicBezTo>
                  <a:pt x="251226" y="-19693"/>
                  <a:pt x="374344" y="50460"/>
                  <a:pt x="552572" y="0"/>
                </a:cubicBezTo>
                <a:cubicBezTo>
                  <a:pt x="730800" y="-50460"/>
                  <a:pt x="1018143" y="56524"/>
                  <a:pt x="1204606" y="0"/>
                </a:cubicBezTo>
                <a:cubicBezTo>
                  <a:pt x="1391069" y="-56524"/>
                  <a:pt x="1473354" y="36173"/>
                  <a:pt x="1607984" y="0"/>
                </a:cubicBezTo>
                <a:cubicBezTo>
                  <a:pt x="1742614" y="-36173"/>
                  <a:pt x="1976963" y="11642"/>
                  <a:pt x="2210287" y="0"/>
                </a:cubicBezTo>
                <a:cubicBezTo>
                  <a:pt x="2443611" y="-11642"/>
                  <a:pt x="2560134" y="55439"/>
                  <a:pt x="2713127" y="0"/>
                </a:cubicBezTo>
                <a:cubicBezTo>
                  <a:pt x="2866120" y="-55439"/>
                  <a:pt x="3009079" y="15208"/>
                  <a:pt x="3116504" y="0"/>
                </a:cubicBezTo>
                <a:cubicBezTo>
                  <a:pt x="3223929" y="-15208"/>
                  <a:pt x="3444243" y="51273"/>
                  <a:pt x="3718807" y="0"/>
                </a:cubicBezTo>
                <a:cubicBezTo>
                  <a:pt x="3993371" y="-51273"/>
                  <a:pt x="4029132" y="6623"/>
                  <a:pt x="4171916" y="0"/>
                </a:cubicBezTo>
                <a:cubicBezTo>
                  <a:pt x="4314700" y="-6623"/>
                  <a:pt x="4604809" y="58528"/>
                  <a:pt x="4973145" y="0"/>
                </a:cubicBezTo>
                <a:cubicBezTo>
                  <a:pt x="5027621" y="190979"/>
                  <a:pt x="4957417" y="233706"/>
                  <a:pt x="4973145" y="461634"/>
                </a:cubicBezTo>
                <a:cubicBezTo>
                  <a:pt x="4988873" y="689562"/>
                  <a:pt x="4918100" y="783174"/>
                  <a:pt x="4973145" y="923269"/>
                </a:cubicBezTo>
                <a:cubicBezTo>
                  <a:pt x="5028190" y="1063364"/>
                  <a:pt x="4925600" y="1211809"/>
                  <a:pt x="4973145" y="1329507"/>
                </a:cubicBezTo>
                <a:cubicBezTo>
                  <a:pt x="5020690" y="1447205"/>
                  <a:pt x="4928650" y="1605577"/>
                  <a:pt x="4973145" y="1846537"/>
                </a:cubicBezTo>
                <a:cubicBezTo>
                  <a:pt x="4833234" y="1907930"/>
                  <a:pt x="4613733" y="1814047"/>
                  <a:pt x="4321110" y="1846537"/>
                </a:cubicBezTo>
                <a:cubicBezTo>
                  <a:pt x="4028487" y="1879027"/>
                  <a:pt x="3844542" y="1828375"/>
                  <a:pt x="3718807" y="1846537"/>
                </a:cubicBezTo>
                <a:cubicBezTo>
                  <a:pt x="3593072" y="1864699"/>
                  <a:pt x="3431905" y="1811468"/>
                  <a:pt x="3315430" y="1846537"/>
                </a:cubicBezTo>
                <a:cubicBezTo>
                  <a:pt x="3198955" y="1881606"/>
                  <a:pt x="3050210" y="1825067"/>
                  <a:pt x="2912053" y="1846537"/>
                </a:cubicBezTo>
                <a:cubicBezTo>
                  <a:pt x="2773896" y="1868007"/>
                  <a:pt x="2498460" y="1841928"/>
                  <a:pt x="2309750" y="1846537"/>
                </a:cubicBezTo>
                <a:cubicBezTo>
                  <a:pt x="2121040" y="1851146"/>
                  <a:pt x="1988231" y="1833746"/>
                  <a:pt x="1856641" y="1846537"/>
                </a:cubicBezTo>
                <a:cubicBezTo>
                  <a:pt x="1725051" y="1859328"/>
                  <a:pt x="1506596" y="1830306"/>
                  <a:pt x="1353801" y="1846537"/>
                </a:cubicBezTo>
                <a:cubicBezTo>
                  <a:pt x="1201006" y="1862768"/>
                  <a:pt x="853379" y="1838916"/>
                  <a:pt x="701766" y="1846537"/>
                </a:cubicBezTo>
                <a:cubicBezTo>
                  <a:pt x="550153" y="1854158"/>
                  <a:pt x="325182" y="1840024"/>
                  <a:pt x="0" y="1846537"/>
                </a:cubicBezTo>
                <a:cubicBezTo>
                  <a:pt x="-4845" y="1744503"/>
                  <a:pt x="16074" y="1626340"/>
                  <a:pt x="0" y="1440299"/>
                </a:cubicBezTo>
                <a:cubicBezTo>
                  <a:pt x="-16074" y="1254258"/>
                  <a:pt x="44998" y="1185966"/>
                  <a:pt x="0" y="1015595"/>
                </a:cubicBezTo>
                <a:cubicBezTo>
                  <a:pt x="-44998" y="845224"/>
                  <a:pt x="45909" y="794114"/>
                  <a:pt x="0" y="609357"/>
                </a:cubicBezTo>
                <a:cubicBezTo>
                  <a:pt x="-45909" y="424600"/>
                  <a:pt x="67499" y="191913"/>
                  <a:pt x="0" y="0"/>
                </a:cubicBezTo>
                <a:close/>
              </a:path>
              <a:path w="4973145" h="1846537" stroke="0" extrusionOk="0">
                <a:moveTo>
                  <a:pt x="0" y="0"/>
                </a:moveTo>
                <a:cubicBezTo>
                  <a:pt x="175192" y="-10348"/>
                  <a:pt x="267694" y="11107"/>
                  <a:pt x="403377" y="0"/>
                </a:cubicBezTo>
                <a:cubicBezTo>
                  <a:pt x="539060" y="-11107"/>
                  <a:pt x="801378" y="1004"/>
                  <a:pt x="955949" y="0"/>
                </a:cubicBezTo>
                <a:cubicBezTo>
                  <a:pt x="1110520" y="-1004"/>
                  <a:pt x="1257998" y="47169"/>
                  <a:pt x="1508521" y="0"/>
                </a:cubicBezTo>
                <a:cubicBezTo>
                  <a:pt x="1759044" y="-47169"/>
                  <a:pt x="1876676" y="28164"/>
                  <a:pt x="2160555" y="0"/>
                </a:cubicBezTo>
                <a:cubicBezTo>
                  <a:pt x="2444434" y="-28164"/>
                  <a:pt x="2401119" y="5878"/>
                  <a:pt x="2563933" y="0"/>
                </a:cubicBezTo>
                <a:cubicBezTo>
                  <a:pt x="2726747" y="-5878"/>
                  <a:pt x="2968798" y="41307"/>
                  <a:pt x="3166236" y="0"/>
                </a:cubicBezTo>
                <a:cubicBezTo>
                  <a:pt x="3363674" y="-41307"/>
                  <a:pt x="3518152" y="41244"/>
                  <a:pt x="3669076" y="0"/>
                </a:cubicBezTo>
                <a:cubicBezTo>
                  <a:pt x="3820000" y="-41244"/>
                  <a:pt x="3920073" y="14922"/>
                  <a:pt x="4072453" y="0"/>
                </a:cubicBezTo>
                <a:cubicBezTo>
                  <a:pt x="4224833" y="-14922"/>
                  <a:pt x="4698054" y="11807"/>
                  <a:pt x="4973145" y="0"/>
                </a:cubicBezTo>
                <a:cubicBezTo>
                  <a:pt x="4986153" y="101499"/>
                  <a:pt x="4972639" y="313442"/>
                  <a:pt x="4973145" y="424704"/>
                </a:cubicBezTo>
                <a:cubicBezTo>
                  <a:pt x="4973651" y="535966"/>
                  <a:pt x="4946870" y="644882"/>
                  <a:pt x="4973145" y="830942"/>
                </a:cubicBezTo>
                <a:cubicBezTo>
                  <a:pt x="4999420" y="1017002"/>
                  <a:pt x="4957768" y="1134003"/>
                  <a:pt x="4973145" y="1274111"/>
                </a:cubicBezTo>
                <a:cubicBezTo>
                  <a:pt x="4988522" y="1414219"/>
                  <a:pt x="4951901" y="1661225"/>
                  <a:pt x="4973145" y="1846537"/>
                </a:cubicBezTo>
                <a:cubicBezTo>
                  <a:pt x="4850130" y="1852949"/>
                  <a:pt x="4636875" y="1825931"/>
                  <a:pt x="4520036" y="1846537"/>
                </a:cubicBezTo>
                <a:cubicBezTo>
                  <a:pt x="4403197" y="1867143"/>
                  <a:pt x="4092063" y="1817268"/>
                  <a:pt x="3917733" y="1846537"/>
                </a:cubicBezTo>
                <a:cubicBezTo>
                  <a:pt x="3743403" y="1875806"/>
                  <a:pt x="3599871" y="1840444"/>
                  <a:pt x="3514356" y="1846537"/>
                </a:cubicBezTo>
                <a:cubicBezTo>
                  <a:pt x="3428841" y="1852630"/>
                  <a:pt x="3162902" y="1789934"/>
                  <a:pt x="2862321" y="1846537"/>
                </a:cubicBezTo>
                <a:cubicBezTo>
                  <a:pt x="2561740" y="1903140"/>
                  <a:pt x="2565750" y="1812738"/>
                  <a:pt x="2409212" y="1846537"/>
                </a:cubicBezTo>
                <a:cubicBezTo>
                  <a:pt x="2252674" y="1880336"/>
                  <a:pt x="2101588" y="1834490"/>
                  <a:pt x="1856641" y="1846537"/>
                </a:cubicBezTo>
                <a:cubicBezTo>
                  <a:pt x="1611694" y="1858584"/>
                  <a:pt x="1424558" y="1837554"/>
                  <a:pt x="1204606" y="1846537"/>
                </a:cubicBezTo>
                <a:cubicBezTo>
                  <a:pt x="984654" y="1855520"/>
                  <a:pt x="922215" y="1827943"/>
                  <a:pt x="701766" y="1846537"/>
                </a:cubicBezTo>
                <a:cubicBezTo>
                  <a:pt x="481317" y="1865131"/>
                  <a:pt x="178612" y="1839415"/>
                  <a:pt x="0" y="1846537"/>
                </a:cubicBezTo>
                <a:cubicBezTo>
                  <a:pt x="-6444" y="1680482"/>
                  <a:pt x="23934" y="1477750"/>
                  <a:pt x="0" y="1384903"/>
                </a:cubicBezTo>
                <a:cubicBezTo>
                  <a:pt x="-23934" y="1292056"/>
                  <a:pt x="14647" y="1052839"/>
                  <a:pt x="0" y="960199"/>
                </a:cubicBezTo>
                <a:cubicBezTo>
                  <a:pt x="-14647" y="867559"/>
                  <a:pt x="18656" y="728959"/>
                  <a:pt x="0" y="553961"/>
                </a:cubicBezTo>
                <a:cubicBezTo>
                  <a:pt x="-18656" y="378963"/>
                  <a:pt x="14439" y="134876"/>
                  <a:pt x="0" y="0"/>
                </a:cubicBezTo>
                <a:close/>
              </a:path>
            </a:pathLst>
          </a:custGeom>
          <a:solidFill>
            <a:schemeClr val="tx1">
              <a:lumMod val="85000"/>
              <a:lumOff val="15000"/>
              <a:alpha val="69000"/>
            </a:schemeClr>
          </a:solidFill>
          <a:ln w="28575">
            <a:extLst>
              <a:ext uri="{C807C97D-BFC1-408E-A445-0C87EB9F89A2}">
                <ask:lineSketchStyleProps xmlns:ask="http://schemas.microsoft.com/office/drawing/2018/sketchyshapes" sd="264756251">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Muỗm</a:t>
            </a:r>
            <a:r>
              <a:rPr kumimoji="0" lang="en-US" sz="38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cây</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cùng</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họ</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với</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xoài</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quả</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nhỏ</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và</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chua</a:t>
            </a:r>
            <a:r>
              <a:rPr kumimoji="0" lang="en-US" sz="3800" b="1" i="0" u="none" strike="noStrike" kern="1200" cap="none" spc="0" normalizeH="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 </a:t>
            </a:r>
            <a:r>
              <a:rPr kumimoji="0" lang="en-US" sz="3800" b="1" i="0" u="none" strike="noStrike" kern="1200" cap="none" spc="0" normalizeH="0" noProof="0" dirty="0" err="1">
                <a:ln>
                  <a:noFill/>
                </a:ln>
                <a:solidFill>
                  <a:schemeClr val="bg1"/>
                </a:solidFill>
                <a:effectLst/>
                <a:uLnTx/>
                <a:uFillTx/>
                <a:latin typeface="Cambria" panose="02040503050406030204" pitchFamily="18" charset="0"/>
                <a:ea typeface="Cambria" panose="02040503050406030204" pitchFamily="18" charset="0"/>
                <a:cs typeface="Times New Roman" pitchFamily="18" charset="0"/>
              </a:rPr>
              <a:t>hơn</a:t>
            </a:r>
            <a:endParaRPr kumimoji="0" lang="en-US" sz="38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2641918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0" y="0"/>
            <a:ext cx="12192000" cy="6964652"/>
          </a:xfrm>
          <a:prstGeom prst="rect">
            <a:avLst/>
          </a:prstGeom>
        </p:spPr>
      </p:pic>
      <p:sp>
        <p:nvSpPr>
          <p:cNvPr id="4" name="Arrow: Pentagon 14">
            <a:extLst>
              <a:ext uri="{FF2B5EF4-FFF2-40B4-BE49-F238E27FC236}">
                <a16:creationId xmlns:a16="http://schemas.microsoft.com/office/drawing/2014/main" id="{5A09D781-0E35-4355-98C3-68DF6D88B719}"/>
              </a:ext>
            </a:extLst>
          </p:cNvPr>
          <p:cNvSpPr/>
          <p:nvPr/>
        </p:nvSpPr>
        <p:spPr>
          <a:xfrm>
            <a:off x="467030" y="1752600"/>
            <a:ext cx="7279970" cy="14097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Kì</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thú</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kì</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lạ</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và</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thú</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vị</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5" name="Arrow: Pentagon 14">
            <a:extLst>
              <a:ext uri="{FF2B5EF4-FFF2-40B4-BE49-F238E27FC236}">
                <a16:creationId xmlns:a16="http://schemas.microsoft.com/office/drawing/2014/main" id="{5A09D781-0E35-4355-98C3-68DF6D88B719}"/>
              </a:ext>
            </a:extLst>
          </p:cNvPr>
          <p:cNvSpPr/>
          <p:nvPr/>
        </p:nvSpPr>
        <p:spPr>
          <a:xfrm>
            <a:off x="3972230" y="4367346"/>
            <a:ext cx="7737170" cy="1677854"/>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Thâm</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nghiêm</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sâu</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kín</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gợi</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vẻ</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nguy</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50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hiểm</a:t>
            </a:r>
            <a:r>
              <a:rPr lang="en-US" sz="50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115630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descr="图片1">
            <a:extLst>
              <a:ext uri="{FF2B5EF4-FFF2-40B4-BE49-F238E27FC236}">
                <a16:creationId xmlns:a16="http://schemas.microsoft.com/office/drawing/2014/main" id="{72442C7B-6EC3-4B1D-BEA1-717426065D4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t="43034" r="2655"/>
          <a:stretch/>
        </p:blipFill>
        <p:spPr>
          <a:xfrm>
            <a:off x="0" y="4061861"/>
            <a:ext cx="12302836" cy="2902790"/>
          </a:xfrm>
          <a:prstGeom prst="rect">
            <a:avLst/>
          </a:prstGeom>
        </p:spPr>
      </p:pic>
      <p:grpSp>
        <p:nvGrpSpPr>
          <p:cNvPr id="8" name="组合 64">
            <a:extLst>
              <a:ext uri="{FF2B5EF4-FFF2-40B4-BE49-F238E27FC236}">
                <a16:creationId xmlns:a16="http://schemas.microsoft.com/office/drawing/2014/main" id="{0DACD21B-EC88-4D11-A473-3BB8E1C92CA6}"/>
              </a:ext>
            </a:extLst>
          </p:cNvPr>
          <p:cNvGrpSpPr/>
          <p:nvPr/>
        </p:nvGrpSpPr>
        <p:grpSpPr>
          <a:xfrm>
            <a:off x="2042129" y="2814691"/>
            <a:ext cx="7450941" cy="2421513"/>
            <a:chOff x="2501458" y="1070657"/>
            <a:chExt cx="6708132" cy="4103226"/>
          </a:xfrm>
        </p:grpSpPr>
        <p:sp>
          <p:nvSpPr>
            <p:cNvPr id="10"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2536229" y="3222280"/>
            <a:ext cx="6662618" cy="170816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000" b="1" i="0" u="none" strike="noStrike" kern="1200" cap="none" spc="0" normalizeH="0" baseline="0" noProof="0" dirty="0">
                <a:ln w="215900">
                  <a:solidFill>
                    <a:prstClr val="white"/>
                  </a:solidFill>
                </a:ln>
                <a:solidFill>
                  <a:prstClr val="white"/>
                </a:solidFill>
                <a:effectLst/>
                <a:uLnTx/>
                <a:uFillTx/>
                <a:latin typeface="UTM Guanine" panose="02040603050506020204" pitchFamily="18" charset="0"/>
                <a:ea typeface="+mn-ea"/>
                <a:cs typeface="Times New Roman" panose="02020603050405020304" pitchFamily="18" charset="0"/>
              </a:rPr>
              <a:t>TÌM</a:t>
            </a:r>
            <a:r>
              <a:rPr kumimoji="0" lang="en-US" sz="7000" b="1" i="0" u="none" strike="noStrike" kern="1200" cap="none" spc="0" normalizeH="0" noProof="0" dirty="0">
                <a:ln w="215900">
                  <a:solidFill>
                    <a:prstClr val="white"/>
                  </a:solidFill>
                </a:ln>
                <a:solidFill>
                  <a:prstClr val="white"/>
                </a:solidFill>
                <a:effectLst/>
                <a:uLnTx/>
                <a:uFillTx/>
                <a:latin typeface="UTM Guanine" panose="02040603050506020204" pitchFamily="18" charset="0"/>
                <a:ea typeface="+mn-ea"/>
                <a:cs typeface="Times New Roman" panose="02020603050405020304" pitchFamily="18" charset="0"/>
              </a:rPr>
              <a:t> HIỂU BÀI</a:t>
            </a:r>
            <a:endParaRPr kumimoji="0" lang="vi-VN" sz="7000" b="1" i="0" u="none" strike="noStrike" kern="1200" cap="none" spc="0" normalizeH="0" baseline="0" noProof="0" dirty="0">
              <a:ln w="215900">
                <a:solidFill>
                  <a:prstClr val="white"/>
                </a:solidFill>
              </a:ln>
              <a:solidFill>
                <a:prstClr val="white"/>
              </a:solidFill>
              <a:effectLst/>
              <a:uLnTx/>
              <a:uFillTx/>
              <a:latin typeface="UTM Guanine" panose="02040603050506020204" pitchFamily="18" charset="0"/>
              <a:ea typeface="+mn-ea"/>
              <a:cs typeface="Times New Roman" panose="02020603050405020304" pitchFamily="18" charset="0"/>
            </a:endParaRPr>
          </a:p>
        </p:txBody>
      </p:sp>
      <p:sp>
        <p:nvSpPr>
          <p:cNvPr id="7"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2613589" y="3235608"/>
            <a:ext cx="6507897" cy="170816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0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TÌM</a:t>
            </a:r>
            <a:r>
              <a:rPr kumimoji="0" lang="en-US" sz="7000" b="1" i="0" u="none" strike="noStrike" kern="1200" cap="none" spc="0" normalizeH="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 HIỂU BÀI</a:t>
            </a:r>
            <a:endParaRPr kumimoji="0" lang="vi-VN" sz="70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0929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3;p4"/>
          <p:cNvSpPr/>
          <p:nvPr/>
        </p:nvSpPr>
        <p:spPr>
          <a:xfrm>
            <a:off x="1191625" y="1405025"/>
            <a:ext cx="35763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62;p28"/>
          <p:cNvSpPr txBox="1"/>
          <p:nvPr/>
        </p:nvSpPr>
        <p:spPr>
          <a:xfrm>
            <a:off x="2452370" y="-48352"/>
            <a:ext cx="8082395"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scene3d>
              <a:camera prst="orthographicFront"/>
              <a:lightRig rig="harsh" dir="t"/>
            </a:scene3d>
            <a:sp3d extrusionH="57150" prstMaterial="matte">
              <a:bevelT w="63500" h="12700" prst="angle"/>
              <a:contourClr>
                <a:schemeClr val="bg1">
                  <a:lumMod val="65000"/>
                </a:schemeClr>
              </a:contourClr>
            </a:sp3d>
          </a:bodyPr>
          <a:lstStyle/>
          <a:p>
            <a:r>
              <a:rPr lang="en-US" altLang="zh-CN" sz="5500" b="1" dirty="0">
                <a:ln/>
                <a:solidFill>
                  <a:srgbClr val="FFFF00"/>
                </a:solidFill>
                <a:effectLst>
                  <a:reflection blurRad="6350" stA="55000" endA="300" endPos="45500" dir="5400000" sy="-100000" algn="bl" rotWithShape="0"/>
                </a:effectLst>
                <a:latin typeface="UTM Rockwell" panose="02040603050506020204" pitchFamily="18" charset="0"/>
              </a:rPr>
              <a:t>YÊU CẦU CẦN ĐẠT</a:t>
            </a:r>
            <a:endParaRPr lang="zh-CN" altLang="en-US" sz="5500" b="1" dirty="0">
              <a:ln/>
              <a:solidFill>
                <a:srgbClr val="FFFF00"/>
              </a:solidFill>
              <a:effectLst>
                <a:reflection blurRad="6350" stA="55000" endA="300" endPos="45500" dir="5400000" sy="-100000" algn="bl" rotWithShape="0"/>
              </a:effectLst>
              <a:latin typeface="UTM Rockwell" panose="02040603050506020204" pitchFamily="18" charset="0"/>
            </a:endParaRPr>
          </a:p>
        </p:txBody>
      </p:sp>
      <p:sp>
        <p:nvSpPr>
          <p:cNvPr id="6" name="Google Shape;54;p4"/>
          <p:cNvSpPr/>
          <p:nvPr/>
        </p:nvSpPr>
        <p:spPr>
          <a:xfrm>
            <a:off x="1039592" y="1413709"/>
            <a:ext cx="3576300" cy="5153700"/>
          </a:xfrm>
          <a:prstGeom prst="frame">
            <a:avLst>
              <a:gd name="adj1" fmla="val 4603"/>
            </a:avLst>
          </a:prstGeom>
          <a:solidFill>
            <a:srgbClr val="0070C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5;p4"/>
          <p:cNvSpPr/>
          <p:nvPr/>
        </p:nvSpPr>
        <p:spPr>
          <a:xfrm>
            <a:off x="4983689" y="1405000"/>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7;p4"/>
          <p:cNvSpPr/>
          <p:nvPr/>
        </p:nvSpPr>
        <p:spPr>
          <a:xfrm>
            <a:off x="4983689" y="1405013"/>
            <a:ext cx="3576300" cy="2482200"/>
          </a:xfrm>
          <a:prstGeom prst="frame">
            <a:avLst>
              <a:gd name="adj1" fmla="val 8314"/>
            </a:avLst>
          </a:prstGeom>
          <a:solidFill>
            <a:srgbClr val="0070C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1;p4"/>
          <p:cNvSpPr/>
          <p:nvPr/>
        </p:nvSpPr>
        <p:spPr>
          <a:xfrm>
            <a:off x="8775833" y="1405013"/>
            <a:ext cx="31362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p4"/>
          <p:cNvSpPr/>
          <p:nvPr/>
        </p:nvSpPr>
        <p:spPr>
          <a:xfrm>
            <a:off x="8775833" y="1405013"/>
            <a:ext cx="3136200" cy="5153700"/>
          </a:xfrm>
          <a:prstGeom prst="frame">
            <a:avLst>
              <a:gd name="adj1" fmla="val 7678"/>
            </a:avLst>
          </a:prstGeom>
          <a:solidFill>
            <a:srgbClr val="0070C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6;p4"/>
          <p:cNvSpPr/>
          <p:nvPr/>
        </p:nvSpPr>
        <p:spPr>
          <a:xfrm>
            <a:off x="4983689" y="4076524"/>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8;p4"/>
          <p:cNvSpPr/>
          <p:nvPr/>
        </p:nvSpPr>
        <p:spPr>
          <a:xfrm>
            <a:off x="5008647" y="4085209"/>
            <a:ext cx="3576300" cy="2482200"/>
          </a:xfrm>
          <a:prstGeom prst="frame">
            <a:avLst>
              <a:gd name="adj1" fmla="val 8314"/>
            </a:avLst>
          </a:prstGeom>
          <a:solidFill>
            <a:srgbClr val="0070C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105;p4"/>
          <p:cNvGrpSpPr/>
          <p:nvPr/>
        </p:nvGrpSpPr>
        <p:grpSpPr>
          <a:xfrm>
            <a:off x="8278720" y="5641914"/>
            <a:ext cx="778382" cy="1138235"/>
            <a:chOff x="4610438" y="3689854"/>
            <a:chExt cx="2773002" cy="4054987"/>
          </a:xfrm>
        </p:grpSpPr>
        <p:sp>
          <p:nvSpPr>
            <p:cNvPr id="28" name="Google Shape;106;p4"/>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29" name="Google Shape;107;p4"/>
            <p:cNvGrpSpPr/>
            <p:nvPr/>
          </p:nvGrpSpPr>
          <p:grpSpPr>
            <a:xfrm>
              <a:off x="4610438" y="3689854"/>
              <a:ext cx="2773002" cy="4054987"/>
              <a:chOff x="4768606" y="1356086"/>
              <a:chExt cx="2773002" cy="4054987"/>
            </a:xfrm>
          </p:grpSpPr>
          <p:sp>
            <p:nvSpPr>
              <p:cNvPr id="30" name="Google Shape;108;p4"/>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109;p4"/>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110;p4"/>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111;p4"/>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112;p4"/>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5" name="Google Shape;113;p4"/>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 name="Google Shape;114;p4"/>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115;p4"/>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 name="Google Shape;116;p4"/>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117;p4"/>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118;p4"/>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119;p4"/>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 name="Google Shape;120;p4"/>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21;p4"/>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22;p4"/>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5" name="Google Shape;123;p4"/>
              <p:cNvGrpSpPr/>
              <p:nvPr/>
            </p:nvGrpSpPr>
            <p:grpSpPr>
              <a:xfrm>
                <a:off x="6306235" y="1356086"/>
                <a:ext cx="1235373" cy="1660293"/>
                <a:chOff x="6306235" y="1356086"/>
                <a:chExt cx="1235373" cy="1660293"/>
              </a:xfrm>
            </p:grpSpPr>
            <p:sp>
              <p:nvSpPr>
                <p:cNvPr id="46" name="Google Shape;124;p4"/>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7" name="Google Shape;125;p4"/>
                <p:cNvGrpSpPr/>
                <p:nvPr/>
              </p:nvGrpSpPr>
              <p:grpSpPr>
                <a:xfrm>
                  <a:off x="6306235" y="1356086"/>
                  <a:ext cx="1235373" cy="1647158"/>
                  <a:chOff x="6306235" y="1356086"/>
                  <a:chExt cx="1235373" cy="1647158"/>
                </a:xfrm>
              </p:grpSpPr>
              <p:sp>
                <p:nvSpPr>
                  <p:cNvPr id="48" name="Google Shape;126;p4"/>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127;p4"/>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128;p4"/>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
        <p:nvSpPr>
          <p:cNvPr id="51" name="TextBox 50"/>
          <p:cNvSpPr txBox="1"/>
          <p:nvPr/>
        </p:nvSpPr>
        <p:spPr>
          <a:xfrm>
            <a:off x="1289938" y="1915384"/>
            <a:ext cx="3075608" cy="4339650"/>
          </a:xfrm>
          <a:prstGeom prst="rect">
            <a:avLst/>
          </a:prstGeom>
          <a:noFill/>
        </p:spPr>
        <p:txBody>
          <a:bodyPr wrap="square" rtlCol="0">
            <a:spAutoFit/>
          </a:bodyPr>
          <a:lstStyle/>
          <a:p>
            <a:r>
              <a:rPr lang="nl-NL" sz="2600" b="1" dirty="0">
                <a:solidFill>
                  <a:srgbClr val="00B0F0"/>
                </a:solidFill>
                <a:latin typeface="Cambria" panose="02040503050406030204" pitchFamily="18" charset="0"/>
                <a:ea typeface="Cambria" panose="02040503050406030204" pitchFamily="18" charset="0"/>
              </a:rPr>
              <a:t>1. Kiến thức</a:t>
            </a:r>
            <a:endParaRPr lang="en-US" sz="2600" dirty="0">
              <a:solidFill>
                <a:srgbClr val="00B0F0"/>
              </a:solidFill>
              <a:latin typeface="Cambria" panose="02040503050406030204" pitchFamily="18" charset="0"/>
              <a:ea typeface="Cambria" panose="02040503050406030204" pitchFamily="18" charset="0"/>
            </a:endParaRPr>
          </a:p>
          <a:p>
            <a:pPr algn="ctr"/>
            <a:r>
              <a:rPr lang="nl-NL" sz="2800" dirty="0">
                <a:latin typeface="Cambria" panose="02040503050406030204" pitchFamily="18" charset="0"/>
                <a:ea typeface="Cambria" panose="02040503050406030204" pitchFamily="18" charset="0"/>
              </a:rPr>
              <a:t>- Hiểu ND: Ca ngợi Ăng-co Vát, một công trình kiến trúc và điêu khắc tuyệt diệu của nhân dân Cam-pu-chia (trả lời được các câu hỏi).</a:t>
            </a:r>
            <a:endParaRPr lang="en-US" sz="2800" dirty="0">
              <a:latin typeface="Cambria" panose="02040503050406030204" pitchFamily="18" charset="0"/>
              <a:ea typeface="Cambria" panose="02040503050406030204" pitchFamily="18" charset="0"/>
            </a:endParaRPr>
          </a:p>
          <a:p>
            <a:endParaRPr lang="en-US" sz="2600" dirty="0">
              <a:latin typeface="Cambria" panose="02040503050406030204" pitchFamily="18" charset="0"/>
              <a:ea typeface="Cambria" panose="02040503050406030204" pitchFamily="18" charset="0"/>
            </a:endParaRPr>
          </a:p>
        </p:txBody>
      </p:sp>
      <p:sp>
        <p:nvSpPr>
          <p:cNvPr id="52" name="TextBox 51"/>
          <p:cNvSpPr txBox="1"/>
          <p:nvPr/>
        </p:nvSpPr>
        <p:spPr>
          <a:xfrm>
            <a:off x="5254096" y="1536413"/>
            <a:ext cx="3149504" cy="2523768"/>
          </a:xfrm>
          <a:prstGeom prst="rect">
            <a:avLst/>
          </a:prstGeom>
          <a:noFill/>
        </p:spPr>
        <p:txBody>
          <a:bodyPr wrap="square" rtlCol="0">
            <a:spAutoFit/>
          </a:bodyPr>
          <a:lstStyle/>
          <a:p>
            <a:r>
              <a:rPr lang="nl-NL" sz="2200" b="1" dirty="0">
                <a:solidFill>
                  <a:srgbClr val="00B0F0"/>
                </a:solidFill>
                <a:latin typeface="Cambria" panose="02040503050406030204" pitchFamily="18" charset="0"/>
                <a:ea typeface="Cambria" panose="02040503050406030204" pitchFamily="18" charset="0"/>
              </a:rPr>
              <a:t>2. Kĩ năng</a:t>
            </a:r>
            <a:endParaRPr lang="en-US" sz="2200" dirty="0">
              <a:solidFill>
                <a:srgbClr val="00B0F0"/>
              </a:solidFill>
              <a:latin typeface="Cambria" panose="02040503050406030204" pitchFamily="18" charset="0"/>
              <a:ea typeface="Cambria" panose="02040503050406030204" pitchFamily="18" charset="0"/>
            </a:endParaRPr>
          </a:p>
          <a:p>
            <a:pPr algn="just"/>
            <a:r>
              <a:rPr lang="nl-NL" sz="2200" dirty="0">
                <a:latin typeface="Cambria" panose="02040503050406030204" pitchFamily="18" charset="0"/>
                <a:ea typeface="Cambria" panose="02040503050406030204" pitchFamily="18" charset="0"/>
              </a:rPr>
              <a:t>- Đọc trôi trảy bài tập đọc. Biết đọc diễn cảm một đoạn trong bài với giọng chậm rãi, biểu lộ tình cảm kính phục.</a:t>
            </a:r>
            <a:endParaRPr lang="en-US" sz="2200" dirty="0">
              <a:latin typeface="Cambria" panose="02040503050406030204" pitchFamily="18" charset="0"/>
              <a:ea typeface="Cambria" panose="02040503050406030204" pitchFamily="18" charset="0"/>
            </a:endParaRPr>
          </a:p>
          <a:p>
            <a:endParaRPr lang="en-US" sz="2600" dirty="0">
              <a:solidFill>
                <a:schemeClr val="accent6">
                  <a:lumMod val="75000"/>
                </a:schemeClr>
              </a:solidFill>
              <a:latin typeface="Cambria" panose="02040503050406030204" pitchFamily="18" charset="0"/>
              <a:ea typeface="Cambria" panose="02040503050406030204" pitchFamily="18" charset="0"/>
            </a:endParaRPr>
          </a:p>
        </p:txBody>
      </p:sp>
      <p:sp>
        <p:nvSpPr>
          <p:cNvPr id="53" name="TextBox 52"/>
          <p:cNvSpPr txBox="1"/>
          <p:nvPr/>
        </p:nvSpPr>
        <p:spPr>
          <a:xfrm>
            <a:off x="9046879" y="1710787"/>
            <a:ext cx="2701450" cy="4832092"/>
          </a:xfrm>
          <a:prstGeom prst="rect">
            <a:avLst/>
          </a:prstGeom>
          <a:noFill/>
        </p:spPr>
        <p:txBody>
          <a:bodyPr wrap="square" rtlCol="0">
            <a:spAutoFit/>
          </a:bodyPr>
          <a:lstStyle/>
          <a:p>
            <a:r>
              <a:rPr lang="nl-NL" sz="2800" b="1" dirty="0">
                <a:solidFill>
                  <a:srgbClr val="00B0F0"/>
                </a:solidFill>
                <a:latin typeface="Cambria" panose="02040503050406030204" pitchFamily="18" charset="0"/>
                <a:ea typeface="Cambria" panose="02040503050406030204" pitchFamily="18" charset="0"/>
              </a:rPr>
              <a:t>4. Góp phần phát triển năng lực</a:t>
            </a:r>
            <a:endParaRPr lang="en-US" sz="2800" dirty="0">
              <a:solidFill>
                <a:srgbClr val="00B0F0"/>
              </a:solidFill>
              <a:latin typeface="Cambria" panose="02040503050406030204" pitchFamily="18" charset="0"/>
              <a:ea typeface="Cambria" panose="02040503050406030204" pitchFamily="18" charset="0"/>
            </a:endParaRPr>
          </a:p>
          <a:p>
            <a:pPr algn="ctr"/>
            <a:r>
              <a:rPr lang="nl-NL" sz="2800" dirty="0">
                <a:latin typeface="Cambria" panose="02040503050406030204" pitchFamily="18" charset="0"/>
                <a:ea typeface="Cambria" panose="02040503050406030204" pitchFamily="18" charset="0"/>
              </a:rPr>
              <a:t>-</a:t>
            </a:r>
            <a:r>
              <a:rPr lang="nl-NL" sz="2800" b="1" dirty="0">
                <a:latin typeface="Cambria" panose="02040503050406030204" pitchFamily="18" charset="0"/>
                <a:ea typeface="Cambria" panose="02040503050406030204" pitchFamily="18" charset="0"/>
              </a:rPr>
              <a:t> </a:t>
            </a:r>
            <a:r>
              <a:rPr lang="nl-NL" sz="2800" dirty="0">
                <a:latin typeface="Cambria" panose="02040503050406030204" pitchFamily="18" charset="0"/>
                <a:ea typeface="Cambria" panose="02040503050406030204" pitchFamily="18" charset="0"/>
              </a:rPr>
              <a:t>Năng lực tự học, NL giao tiếp và hợp tác, NL giải quyết vấn đề và sáng tạo, NL ngôn ngữ, NL thẩm mĩ.</a:t>
            </a:r>
            <a:endParaRPr lang="en-US" sz="2800" dirty="0">
              <a:latin typeface="Cambria" panose="02040503050406030204" pitchFamily="18" charset="0"/>
              <a:ea typeface="Cambria" panose="02040503050406030204" pitchFamily="18" charset="0"/>
            </a:endParaRPr>
          </a:p>
          <a:p>
            <a:pPr algn="just"/>
            <a:endParaRPr lang="en-US" sz="2800" dirty="0">
              <a:latin typeface="Cambria" panose="02040503050406030204" pitchFamily="18" charset="0"/>
              <a:ea typeface="Cambria" panose="02040503050406030204" pitchFamily="18" charset="0"/>
            </a:endParaRPr>
          </a:p>
        </p:txBody>
      </p:sp>
      <p:sp>
        <p:nvSpPr>
          <p:cNvPr id="54" name="TextBox 53">
            <a:extLst>
              <a:ext uri="{FF2B5EF4-FFF2-40B4-BE49-F238E27FC236}">
                <a16:creationId xmlns:a16="http://schemas.microsoft.com/office/drawing/2014/main" id="{4CBED325-D36B-487B-AF89-E6C87160F408}"/>
              </a:ext>
            </a:extLst>
          </p:cNvPr>
          <p:cNvSpPr txBox="1"/>
          <p:nvPr/>
        </p:nvSpPr>
        <p:spPr>
          <a:xfrm>
            <a:off x="5348368" y="4499323"/>
            <a:ext cx="3218485" cy="1785104"/>
          </a:xfrm>
          <a:prstGeom prst="rect">
            <a:avLst/>
          </a:prstGeom>
          <a:noFill/>
        </p:spPr>
        <p:txBody>
          <a:bodyPr wrap="square">
            <a:spAutoFit/>
          </a:bodyPr>
          <a:lstStyle/>
          <a:p>
            <a:r>
              <a:rPr lang="nl-NL" sz="2800" b="1" dirty="0">
                <a:solidFill>
                  <a:srgbClr val="00B0F0"/>
                </a:solidFill>
                <a:latin typeface="Cambria" panose="02040503050406030204" pitchFamily="18" charset="0"/>
                <a:ea typeface="Cambria" panose="02040503050406030204" pitchFamily="18" charset="0"/>
              </a:rPr>
              <a:t>3. Phẩm chất</a:t>
            </a:r>
            <a:endParaRPr lang="en-US" sz="2800" dirty="0">
              <a:solidFill>
                <a:srgbClr val="00B0F0"/>
              </a:solidFill>
              <a:latin typeface="Cambria" panose="02040503050406030204" pitchFamily="18" charset="0"/>
              <a:ea typeface="Cambria" panose="02040503050406030204" pitchFamily="18" charset="0"/>
            </a:endParaRPr>
          </a:p>
          <a:p>
            <a:r>
              <a:rPr lang="nl-NL" sz="2800" dirty="0">
                <a:latin typeface="Cambria" panose="02040503050406030204" pitchFamily="18" charset="0"/>
                <a:ea typeface="Cambria" panose="02040503050406030204" pitchFamily="18" charset="0"/>
              </a:rPr>
              <a:t>- Giáo dục HS biết tìm tòi, khám phá</a:t>
            </a:r>
            <a:r>
              <a:rPr lang="nl-NL" sz="2600" dirty="0">
                <a:latin typeface="Cambria" panose="02040503050406030204" pitchFamily="18" charset="0"/>
                <a:ea typeface="Cambria" panose="02040503050406030204" pitchFamily="18" charset="0"/>
              </a:rPr>
              <a:t>.</a:t>
            </a:r>
            <a:endParaRPr lang="en-US" sz="2600" dirty="0">
              <a:latin typeface="Cambria" panose="02040503050406030204" pitchFamily="18" charset="0"/>
              <a:ea typeface="Cambria" panose="02040503050406030204" pitchFamily="18" charset="0"/>
            </a:endParaRPr>
          </a:p>
          <a:p>
            <a:pPr algn="just"/>
            <a:endParaRPr lang="en-US" sz="2600" dirty="0">
              <a:solidFill>
                <a:srgbClr val="0F80AC"/>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2030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 calcmode="lin" valueType="num">
                                      <p:cBhvr additive="base">
                                        <p:cTn id="10" dur="1000" fill="hold"/>
                                        <p:tgtEl>
                                          <p:spTgt spid="54"/>
                                        </p:tgtEl>
                                        <p:attrNameLst>
                                          <p:attrName>ppt_x</p:attrName>
                                        </p:attrNameLst>
                                      </p:cBhvr>
                                      <p:tavLst>
                                        <p:tav tm="0">
                                          <p:val>
                                            <p:strVal val="#ppt_x"/>
                                          </p:val>
                                        </p:tav>
                                        <p:tav tm="100000">
                                          <p:val>
                                            <p:strVal val="#ppt_x"/>
                                          </p:val>
                                        </p:tav>
                                      </p:tavLst>
                                    </p:anim>
                                    <p:anim calcmode="lin" valueType="num">
                                      <p:cBhvr additive="base">
                                        <p:cTn id="11" dur="1000" fill="hold"/>
                                        <p:tgtEl>
                                          <p:spTgt spid="54"/>
                                        </p:tgtEl>
                                        <p:attrNameLst>
                                          <p:attrName>ppt_y</p:attrName>
                                        </p:attrNameLst>
                                      </p:cBhvr>
                                      <p:tavLst>
                                        <p:tav tm="0">
                                          <p:val>
                                            <p:strVal val="0-#ppt_h/2"/>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51"/>
                                        </p:tgtEl>
                                        <p:attrNameLst>
                                          <p:attrName>style.visibility</p:attrName>
                                        </p:attrNameLst>
                                      </p:cBhvr>
                                      <p:to>
                                        <p:strVal val="visible"/>
                                      </p:to>
                                    </p:set>
                                    <p:anim calcmode="lin" valueType="num">
                                      <p:cBhvr additive="base">
                                        <p:cTn id="14" dur="1000" fill="hold"/>
                                        <p:tgtEl>
                                          <p:spTgt spid="51"/>
                                        </p:tgtEl>
                                        <p:attrNameLst>
                                          <p:attrName>ppt_x</p:attrName>
                                        </p:attrNameLst>
                                      </p:cBhvr>
                                      <p:tavLst>
                                        <p:tav tm="0">
                                          <p:val>
                                            <p:strVal val="0-#ppt_w/2"/>
                                          </p:val>
                                        </p:tav>
                                        <p:tav tm="100000">
                                          <p:val>
                                            <p:strVal val="#ppt_x"/>
                                          </p:val>
                                        </p:tav>
                                      </p:tavLst>
                                    </p:anim>
                                    <p:anim calcmode="lin" valueType="num">
                                      <p:cBhvr additive="base">
                                        <p:cTn id="15" dur="1000" fill="hold"/>
                                        <p:tgtEl>
                                          <p:spTgt spid="51"/>
                                        </p:tgtEl>
                                        <p:attrNameLst>
                                          <p:attrName>ppt_y</p:attrName>
                                        </p:attrNameLst>
                                      </p:cBhvr>
                                      <p:tavLst>
                                        <p:tav tm="0">
                                          <p:val>
                                            <p:strVal val="#ppt_y"/>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1000" fill="hold"/>
                                        <p:tgtEl>
                                          <p:spTgt spid="52"/>
                                        </p:tgtEl>
                                        <p:attrNameLst>
                                          <p:attrName>ppt_x</p:attrName>
                                        </p:attrNameLst>
                                      </p:cBhvr>
                                      <p:tavLst>
                                        <p:tav tm="0">
                                          <p:val>
                                            <p:strVal val="#ppt_x"/>
                                          </p:val>
                                        </p:tav>
                                        <p:tav tm="100000">
                                          <p:val>
                                            <p:strVal val="#ppt_x"/>
                                          </p:val>
                                        </p:tav>
                                      </p:tavLst>
                                    </p:anim>
                                    <p:anim calcmode="lin" valueType="num">
                                      <p:cBhvr additive="base">
                                        <p:cTn id="19" dur="1000" fill="hold"/>
                                        <p:tgtEl>
                                          <p:spTgt spid="52"/>
                                        </p:tgtEl>
                                        <p:attrNameLst>
                                          <p:attrName>ppt_y</p:attrName>
                                        </p:attrNameLst>
                                      </p:cBhvr>
                                      <p:tavLst>
                                        <p:tav tm="0">
                                          <p:val>
                                            <p:strVal val="1+#ppt_h/2"/>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1000" fill="hold"/>
                                        <p:tgtEl>
                                          <p:spTgt spid="53"/>
                                        </p:tgtEl>
                                        <p:attrNameLst>
                                          <p:attrName>ppt_x</p:attrName>
                                        </p:attrNameLst>
                                      </p:cBhvr>
                                      <p:tavLst>
                                        <p:tav tm="0">
                                          <p:val>
                                            <p:strVal val="1+#ppt_w/2"/>
                                          </p:val>
                                        </p:tav>
                                        <p:tav tm="100000">
                                          <p:val>
                                            <p:strVal val="#ppt_x"/>
                                          </p:val>
                                        </p:tav>
                                      </p:tavLst>
                                    </p:anim>
                                    <p:anim calcmode="lin" valueType="num">
                                      <p:cBhvr additive="base">
                                        <p:cTn id="23"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1" grpId="0"/>
      <p:bldP spid="52" grpId="0"/>
      <p:bldP spid="5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7" descr="图片1">
            <a:extLst>
              <a:ext uri="{FF2B5EF4-FFF2-40B4-BE49-F238E27FC236}">
                <a16:creationId xmlns:a16="http://schemas.microsoft.com/office/drawing/2014/main" id="{72442C7B-6EC3-4B1D-BEA1-717426065D4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t="43034" r="2655"/>
          <a:stretch/>
        </p:blipFill>
        <p:spPr>
          <a:xfrm>
            <a:off x="0" y="2953532"/>
            <a:ext cx="12302836" cy="3967452"/>
          </a:xfrm>
          <a:prstGeom prst="rect">
            <a:avLst/>
          </a:prstGeom>
        </p:spPr>
      </p:pic>
      <p:sp>
        <p:nvSpPr>
          <p:cNvPr id="6" name="Rectangle 5">
            <a:extLst>
              <a:ext uri="{FF2B5EF4-FFF2-40B4-BE49-F238E27FC236}">
                <a16:creationId xmlns:a16="http://schemas.microsoft.com/office/drawing/2014/main" id="{6B70D40C-F347-43A6-A396-E7B2E79D505E}"/>
              </a:ext>
            </a:extLst>
          </p:cNvPr>
          <p:cNvSpPr/>
          <p:nvPr/>
        </p:nvSpPr>
        <p:spPr>
          <a:xfrm>
            <a:off x="203200" y="286018"/>
            <a:ext cx="11780926" cy="6279881"/>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endParaRPr lang="en-GB" altLang="en-US" b="1" dirty="0">
              <a:cs typeface="Arial" panose="020B0604020202020204" pitchFamily="34" charset="0"/>
            </a:endParaRPr>
          </a:p>
        </p:txBody>
      </p:sp>
      <p:sp>
        <p:nvSpPr>
          <p:cNvPr id="7" name="Rounded Rectangle 6"/>
          <p:cNvSpPr/>
          <p:nvPr/>
        </p:nvSpPr>
        <p:spPr>
          <a:xfrm>
            <a:off x="-3048000" y="2316481"/>
            <a:ext cx="63500"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B00925A7-C61C-44AF-B0C8-A4E1271631FA}"/>
              </a:ext>
            </a:extLst>
          </p:cNvPr>
          <p:cNvGrpSpPr/>
          <p:nvPr/>
        </p:nvGrpSpPr>
        <p:grpSpPr>
          <a:xfrm>
            <a:off x="1" y="100478"/>
            <a:ext cx="11586130" cy="2343177"/>
            <a:chOff x="0" y="100478"/>
            <a:chExt cx="11586130" cy="2343177"/>
          </a:xfrm>
        </p:grpSpPr>
        <p:sp>
          <p:nvSpPr>
            <p:cNvPr id="10" name="TextBox 9">
              <a:extLst>
                <a:ext uri="{FF2B5EF4-FFF2-40B4-BE49-F238E27FC236}">
                  <a16:creationId xmlns:a16="http://schemas.microsoft.com/office/drawing/2014/main" id="{776DCE87-CAA7-4AB4-A673-BCBB55410BB7}"/>
                </a:ext>
              </a:extLst>
            </p:cNvPr>
            <p:cNvSpPr txBox="1">
              <a:spLocks noChangeArrowheads="1"/>
            </p:cNvSpPr>
            <p:nvPr/>
          </p:nvSpPr>
          <p:spPr bwMode="auto">
            <a:xfrm>
              <a:off x="1906103" y="996188"/>
              <a:ext cx="9680027" cy="1446550"/>
            </a:xfrm>
            <a:prstGeom prst="rect">
              <a:avLst/>
            </a:prstGeom>
            <a:solidFill>
              <a:srgbClr val="FFFF00">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Ăng</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co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Vát</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được</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xây</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dựng</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ở đâu</a:t>
              </a:r>
            </a:p>
            <a:p>
              <a:pPr algn="ctr"/>
              <a:r>
                <a:rPr lang="en-US" sz="4400" b="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và</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từ</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bao</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giờ</a:t>
              </a:r>
              <a:r>
                <a:rPr lang="en-US" sz="44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1" name="菱形 14">
              <a:extLst>
                <a:ext uri="{FF2B5EF4-FFF2-40B4-BE49-F238E27FC236}">
                  <a16:creationId xmlns:a16="http://schemas.microsoft.com/office/drawing/2014/main" id="{013B4844-4537-4926-B7C4-FD8D4E18224D}"/>
                </a:ext>
              </a:extLst>
            </p:cNvPr>
            <p:cNvSpPr/>
            <p:nvPr/>
          </p:nvSpPr>
          <p:spPr>
            <a:xfrm>
              <a:off x="0" y="100478"/>
              <a:ext cx="2374900" cy="2343177"/>
            </a:xfrm>
            <a:prstGeom prst="diamond">
              <a:avLst/>
            </a:prstGeom>
            <a:solidFill>
              <a:schemeClr val="accent2">
                <a:lumMod val="40000"/>
                <a:lumOff val="6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2" name="文本框 1">
              <a:extLst>
                <a:ext uri="{FF2B5EF4-FFF2-40B4-BE49-F238E27FC236}">
                  <a16:creationId xmlns:a16="http://schemas.microsoft.com/office/drawing/2014/main" id="{E409A403-26FD-41A3-AD9A-E503C68A42CA}"/>
                </a:ext>
              </a:extLst>
            </p:cNvPr>
            <p:cNvSpPr txBox="1"/>
            <p:nvPr/>
          </p:nvSpPr>
          <p:spPr>
            <a:xfrm>
              <a:off x="982776" y="341042"/>
              <a:ext cx="409347" cy="1862048"/>
            </a:xfrm>
            <a:prstGeom prst="rect">
              <a:avLst/>
            </a:prstGeom>
            <a:noFill/>
          </p:spPr>
          <p:txBody>
            <a:bodyPr vert="horz" wrap="square" rtlCol="0">
              <a:spAutoFit/>
            </a:bodyPr>
            <a:lstStyle/>
            <a:p>
              <a:pPr algn="ctr"/>
              <a:r>
                <a:rPr lang="en-US" altLang="zh-CN" sz="11500" dirty="0">
                  <a:ln>
                    <a:solidFill>
                      <a:srgbClr val="002060"/>
                    </a:solidFill>
                  </a:ln>
                  <a:solidFill>
                    <a:srgbClr val="CE3553"/>
                  </a:solidFill>
                  <a:latin typeface="#9Slide07 IcielStormtrooper" panose="020B0500000000000000" pitchFamily="34" charset="0"/>
                  <a:ea typeface="方正大黑简体" panose="03000509000000000000" pitchFamily="65" charset="-122"/>
                </a:rPr>
                <a:t>1</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grpSp>
      <p:sp>
        <p:nvSpPr>
          <p:cNvPr id="13" name="Text Box 26"/>
          <p:cNvSpPr txBox="1">
            <a:spLocks noChangeArrowheads="1"/>
          </p:cNvSpPr>
          <p:nvPr/>
        </p:nvSpPr>
        <p:spPr bwMode="auto">
          <a:xfrm>
            <a:off x="2324101" y="3876389"/>
            <a:ext cx="9211230" cy="16312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5000" b="1" dirty="0" err="1">
                <a:latin typeface="Cambria" panose="02040503050406030204" pitchFamily="18" charset="0"/>
                <a:ea typeface="Cambria" panose="02040503050406030204" pitchFamily="18" charset="0"/>
                <a:cs typeface="Arial" panose="020B0604020202020204" pitchFamily="34" charset="0"/>
              </a:rPr>
              <a:t>Ăng</a:t>
            </a:r>
            <a:r>
              <a:rPr lang="en-GB" altLang="en-US" sz="5000" b="1" dirty="0">
                <a:latin typeface="Cambria" panose="02040503050406030204" pitchFamily="18" charset="0"/>
                <a:ea typeface="Cambria" panose="02040503050406030204" pitchFamily="18" charset="0"/>
                <a:cs typeface="Arial" panose="020B0604020202020204" pitchFamily="34" charset="0"/>
              </a:rPr>
              <a:t>-co </a:t>
            </a:r>
            <a:r>
              <a:rPr lang="en-GB" altLang="en-US" sz="5000" b="1" dirty="0" err="1">
                <a:latin typeface="Cambria" panose="02040503050406030204" pitchFamily="18" charset="0"/>
                <a:ea typeface="Cambria" panose="02040503050406030204" pitchFamily="18" charset="0"/>
                <a:cs typeface="Arial" panose="020B0604020202020204" pitchFamily="34" charset="0"/>
              </a:rPr>
              <a:t>Vát</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được</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xây</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dựng</a:t>
            </a:r>
            <a:r>
              <a:rPr lang="en-GB" altLang="en-US" sz="5000" b="1" dirty="0">
                <a:latin typeface="Cambria" panose="02040503050406030204" pitchFamily="18" charset="0"/>
                <a:ea typeface="Cambria" panose="02040503050406030204" pitchFamily="18" charset="0"/>
                <a:cs typeface="Arial" panose="020B0604020202020204" pitchFamily="34" charset="0"/>
              </a:rPr>
              <a:t> ở Cam-</a:t>
            </a:r>
            <a:r>
              <a:rPr lang="en-GB" altLang="en-US" sz="5000" b="1" dirty="0" err="1">
                <a:latin typeface="Cambria" panose="02040503050406030204" pitchFamily="18" charset="0"/>
                <a:ea typeface="Cambria" panose="02040503050406030204" pitchFamily="18" charset="0"/>
                <a:cs typeface="Arial" panose="020B0604020202020204" pitchFamily="34" charset="0"/>
              </a:rPr>
              <a:t>pu</a:t>
            </a:r>
            <a:r>
              <a:rPr lang="en-GB" altLang="en-US" sz="5000" b="1" dirty="0">
                <a:latin typeface="Cambria" panose="02040503050406030204" pitchFamily="18" charset="0"/>
                <a:ea typeface="Cambria" panose="02040503050406030204" pitchFamily="18" charset="0"/>
                <a:cs typeface="Arial" panose="020B0604020202020204" pitchFamily="34" charset="0"/>
              </a:rPr>
              <a:t>-chia </a:t>
            </a:r>
            <a:r>
              <a:rPr lang="en-GB" altLang="en-US" sz="5000" b="1" dirty="0" err="1">
                <a:latin typeface="Cambria" panose="02040503050406030204" pitchFamily="18" charset="0"/>
                <a:ea typeface="Cambria" panose="02040503050406030204" pitchFamily="18" charset="0"/>
                <a:cs typeface="Arial" panose="020B0604020202020204" pitchFamily="34" charset="0"/>
              </a:rPr>
              <a:t>từ</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đầu</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thế</a:t>
            </a:r>
            <a:r>
              <a:rPr lang="en-GB" altLang="en-US" sz="5000" b="1" dirty="0">
                <a:latin typeface="Cambria" panose="02040503050406030204" pitchFamily="18" charset="0"/>
                <a:ea typeface="Cambria" panose="02040503050406030204" pitchFamily="18" charset="0"/>
                <a:cs typeface="Arial" panose="020B0604020202020204" pitchFamily="34" charset="0"/>
              </a:rPr>
              <a:t> </a:t>
            </a:r>
            <a:r>
              <a:rPr lang="en-GB" altLang="en-US" sz="5000" b="1" dirty="0" err="1">
                <a:latin typeface="Cambria" panose="02040503050406030204" pitchFamily="18" charset="0"/>
                <a:ea typeface="Cambria" panose="02040503050406030204" pitchFamily="18" charset="0"/>
                <a:cs typeface="Arial" panose="020B0604020202020204" pitchFamily="34" charset="0"/>
              </a:rPr>
              <a:t>kỉ</a:t>
            </a:r>
            <a:r>
              <a:rPr lang="en-GB" altLang="en-US" sz="5000" b="1" dirty="0">
                <a:latin typeface="Cambria" panose="02040503050406030204" pitchFamily="18" charset="0"/>
                <a:ea typeface="Cambria" panose="02040503050406030204" pitchFamily="18" charset="0"/>
                <a:cs typeface="Arial" panose="020B0604020202020204" pitchFamily="34" charset="0"/>
              </a:rPr>
              <a:t> XII.</a:t>
            </a:r>
          </a:p>
        </p:txBody>
      </p:sp>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20468" r="40770">
                        <a14:foregroundMark x1="30833" y1="22037" x2="32552" y2="37500"/>
                        <a14:foregroundMark x1="31198" y1="16852" x2="32188" y2="23611"/>
                        <a14:foregroundMark x1="28177" y1="40185" x2="34323" y2="39074"/>
                        <a14:foregroundMark x1="27292" y1="42685" x2="35104" y2="41296"/>
                        <a14:foregroundMark x1="33854" y1="30278" x2="35104" y2="35278"/>
                      </a14:backgroundRemoval>
                    </a14:imgEffect>
                  </a14:imgLayer>
                </a14:imgProps>
              </a:ext>
              <a:ext uri="{28A0092B-C50C-407E-A947-70E740481C1C}">
                <a14:useLocalDpi xmlns:a14="http://schemas.microsoft.com/office/drawing/2010/main" val="0"/>
              </a:ext>
            </a:extLst>
          </a:blip>
          <a:srcRect l="17930" r="63112" b="52629"/>
          <a:stretch/>
        </p:blipFill>
        <p:spPr>
          <a:xfrm>
            <a:off x="-1155699" y="1801489"/>
            <a:ext cx="3429000" cy="4819434"/>
          </a:xfrm>
          <a:prstGeom prst="rect">
            <a:avLst/>
          </a:prstGeom>
        </p:spPr>
      </p:pic>
    </p:spTree>
    <p:extLst>
      <p:ext uri="{BB962C8B-B14F-4D97-AF65-F5344CB8AC3E}">
        <p14:creationId xmlns:p14="http://schemas.microsoft.com/office/powerpoint/2010/main" val="274379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24619589-0188-43DC-97F8-15ED69B87F26}"/>
              </a:ext>
            </a:extLst>
          </p:cNvPr>
          <p:cNvSpPr txBox="1">
            <a:spLocks noChangeArrowheads="1"/>
          </p:cNvSpPr>
          <p:nvPr/>
        </p:nvSpPr>
        <p:spPr bwMode="auto">
          <a:xfrm>
            <a:off x="221382" y="980477"/>
            <a:ext cx="6116354" cy="1211818"/>
          </a:xfrm>
          <a:prstGeom prst="flowChartTerminator">
            <a:avLst/>
          </a:prstGeom>
          <a:solidFill>
            <a:srgbClr val="E78DB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5000" b="1" dirty="0" err="1">
                <a:solidFill>
                  <a:schemeClr val="bg1"/>
                </a:solidFill>
                <a:latin typeface="Cambria" panose="02040503050406030204" pitchFamily="18" charset="0"/>
                <a:ea typeface="Cambria" panose="02040503050406030204" pitchFamily="18" charset="0"/>
                <a:cs typeface="Times New Roman" pitchFamily="18" charset="0"/>
              </a:rPr>
              <a:t>Nội</a:t>
            </a:r>
            <a:r>
              <a:rPr lang="en-US" sz="5000" b="1" dirty="0">
                <a:solidFill>
                  <a:schemeClr val="bg1"/>
                </a:solidFill>
                <a:latin typeface="Cambria" panose="02040503050406030204" pitchFamily="18" charset="0"/>
                <a:ea typeface="Cambria" panose="02040503050406030204" pitchFamily="18" charset="0"/>
                <a:cs typeface="Times New Roman" pitchFamily="18" charset="0"/>
              </a:rPr>
              <a:t> dung </a:t>
            </a:r>
            <a:r>
              <a:rPr lang="en-US" sz="5000" b="1" dirty="0" err="1">
                <a:solidFill>
                  <a:schemeClr val="bg1"/>
                </a:solidFill>
                <a:latin typeface="Cambria" panose="02040503050406030204" pitchFamily="18" charset="0"/>
                <a:ea typeface="Cambria" panose="02040503050406030204" pitchFamily="18" charset="0"/>
                <a:cs typeface="Times New Roman" pitchFamily="18" charset="0"/>
              </a:rPr>
              <a:t>đoạn</a:t>
            </a:r>
            <a:r>
              <a:rPr lang="en-US" sz="5000" b="1" dirty="0">
                <a:solidFill>
                  <a:schemeClr val="bg1"/>
                </a:solidFill>
                <a:latin typeface="Cambria" panose="02040503050406030204" pitchFamily="18" charset="0"/>
                <a:ea typeface="Cambria" panose="02040503050406030204" pitchFamily="18" charset="0"/>
                <a:cs typeface="Times New Roman" pitchFamily="18" charset="0"/>
              </a:rPr>
              <a:t> 1:</a:t>
            </a:r>
          </a:p>
        </p:txBody>
      </p:sp>
      <p:sp>
        <p:nvSpPr>
          <p:cNvPr id="6" name="TextBox 5">
            <a:extLst>
              <a:ext uri="{FF2B5EF4-FFF2-40B4-BE49-F238E27FC236}">
                <a16:creationId xmlns:a16="http://schemas.microsoft.com/office/drawing/2014/main" id="{DF263510-E342-4FD5-895C-F9A1D6AFC8FA}"/>
              </a:ext>
            </a:extLst>
          </p:cNvPr>
          <p:cNvSpPr txBox="1"/>
          <p:nvPr/>
        </p:nvSpPr>
        <p:spPr>
          <a:xfrm>
            <a:off x="2784947" y="3038762"/>
            <a:ext cx="8278288" cy="3323987"/>
          </a:xfrm>
          <a:prstGeom prst="rect">
            <a:avLst/>
          </a:prstGeom>
          <a:gradFill>
            <a:gsLst>
              <a:gs pos="0">
                <a:schemeClr val="accent3">
                  <a:lumMod val="60000"/>
                  <a:lumOff val="40000"/>
                  <a:shade val="30000"/>
                  <a:satMod val="115000"/>
                  <a:alpha val="73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gradFill>
          <a:ln w="38100">
            <a:solidFill>
              <a:schemeClr val="tx1"/>
            </a:solidFill>
            <a:prstDash val="dash"/>
          </a:ln>
        </p:spPr>
        <p:txBody>
          <a:bodyPr wrap="square" rtlCol="0">
            <a:spAutoFit/>
          </a:bodyPr>
          <a:lstStyle/>
          <a:p>
            <a:pPr algn="ct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Giới</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thiệu</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chung</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về</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khu</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đền</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p>
          <a:p>
            <a:pPr algn="ct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Ăng</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 co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Vát</a:t>
            </a:r>
            <a:endParaRPr lang="en-US" sz="7000" b="1" dirty="0">
              <a:solidFill>
                <a:srgbClr val="002060"/>
              </a:solidFill>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69498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7" descr="图片1">
            <a:extLst>
              <a:ext uri="{FF2B5EF4-FFF2-40B4-BE49-F238E27FC236}">
                <a16:creationId xmlns:a16="http://schemas.microsoft.com/office/drawing/2014/main" id="{72442C7B-6EC3-4B1D-BEA1-717426065D4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t="43034" r="2655"/>
          <a:stretch/>
        </p:blipFill>
        <p:spPr>
          <a:xfrm>
            <a:off x="0" y="3657600"/>
            <a:ext cx="12302836" cy="3263384"/>
          </a:xfrm>
          <a:prstGeom prst="rect">
            <a:avLst/>
          </a:prstGeom>
        </p:spPr>
      </p:pic>
      <p:sp>
        <p:nvSpPr>
          <p:cNvPr id="7" name="Rounded Rectangle 6"/>
          <p:cNvSpPr/>
          <p:nvPr/>
        </p:nvSpPr>
        <p:spPr>
          <a:xfrm>
            <a:off x="-3048000" y="2316481"/>
            <a:ext cx="63500"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B00925A7-C61C-44AF-B0C8-A4E1271631FA}"/>
              </a:ext>
            </a:extLst>
          </p:cNvPr>
          <p:cNvGrpSpPr/>
          <p:nvPr/>
        </p:nvGrpSpPr>
        <p:grpSpPr>
          <a:xfrm>
            <a:off x="35434" y="64657"/>
            <a:ext cx="11678511" cy="1937410"/>
            <a:chOff x="-382160" y="196373"/>
            <a:chExt cx="12100727" cy="2360522"/>
          </a:xfrm>
        </p:grpSpPr>
        <p:sp>
          <p:nvSpPr>
            <p:cNvPr id="10" name="TextBox 9">
              <a:extLst>
                <a:ext uri="{FF2B5EF4-FFF2-40B4-BE49-F238E27FC236}">
                  <a16:creationId xmlns:a16="http://schemas.microsoft.com/office/drawing/2014/main" id="{776DCE87-CAA7-4AB4-A673-BCBB55410BB7}"/>
                </a:ext>
              </a:extLst>
            </p:cNvPr>
            <p:cNvSpPr txBox="1">
              <a:spLocks noChangeArrowheads="1"/>
            </p:cNvSpPr>
            <p:nvPr/>
          </p:nvSpPr>
          <p:spPr bwMode="auto">
            <a:xfrm>
              <a:off x="1439139" y="897817"/>
              <a:ext cx="10279428" cy="974979"/>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Khu</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đền</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chính</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đồ</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sộ</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như</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thế</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6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nào</a:t>
              </a:r>
              <a:r>
                <a:rPr kumimoji="0" lang="en-US" sz="46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4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菱形 14">
              <a:extLst>
                <a:ext uri="{FF2B5EF4-FFF2-40B4-BE49-F238E27FC236}">
                  <a16:creationId xmlns:a16="http://schemas.microsoft.com/office/drawing/2014/main" id="{013B4844-4537-4926-B7C4-FD8D4E18224D}"/>
                </a:ext>
              </a:extLst>
            </p:cNvPr>
            <p:cNvSpPr/>
            <p:nvPr/>
          </p:nvSpPr>
          <p:spPr>
            <a:xfrm>
              <a:off x="-382160" y="213718"/>
              <a:ext cx="2374900" cy="2343177"/>
            </a:xfrm>
            <a:prstGeom prst="diamond">
              <a:avLst/>
            </a:prstGeom>
            <a:solidFill>
              <a:schemeClr val="accent2">
                <a:lumMod val="40000"/>
                <a:lumOff val="6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VF Mussica Swash" panose="04000000000000000000" pitchFamily="82" charset="0"/>
                <a:cs typeface="+mn-cs"/>
              </a:endParaRPr>
            </a:p>
          </p:txBody>
        </p:sp>
        <p:sp>
          <p:nvSpPr>
            <p:cNvPr id="12" name="文本框 1">
              <a:extLst>
                <a:ext uri="{FF2B5EF4-FFF2-40B4-BE49-F238E27FC236}">
                  <a16:creationId xmlns:a16="http://schemas.microsoft.com/office/drawing/2014/main" id="{E409A403-26FD-41A3-AD9A-E503C68A42CA}"/>
                </a:ext>
              </a:extLst>
            </p:cNvPr>
            <p:cNvSpPr txBox="1"/>
            <p:nvPr/>
          </p:nvSpPr>
          <p:spPr>
            <a:xfrm>
              <a:off x="665635" y="196373"/>
              <a:ext cx="409347" cy="2268702"/>
            </a:xfrm>
            <a:prstGeom prst="rect">
              <a:avLst/>
            </a:prstGeom>
            <a:noFill/>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b="1" dirty="0">
                  <a:ln>
                    <a:solidFill>
                      <a:schemeClr val="bg1"/>
                    </a:solidFill>
                  </a:ln>
                  <a:solidFill>
                    <a:srgbClr val="CE3553"/>
                  </a:solidFill>
                  <a:latin typeface="Times New Roman" panose="02020603050405020304" pitchFamily="18" charset="0"/>
                  <a:ea typeface="方正大黑简体" panose="03000509000000000000" pitchFamily="65" charset="-122"/>
                  <a:cs typeface="Times New Roman" panose="02020603050405020304" pitchFamily="18" charset="0"/>
                </a:rPr>
                <a:t>2</a:t>
              </a:r>
              <a:endParaRPr kumimoji="0" lang="en-US" altLang="zh-CN" sz="6600" b="1" i="0" u="none" strike="noStrike" kern="1200" cap="none" spc="0" normalizeH="0" baseline="0" noProof="0" dirty="0">
                <a:ln>
                  <a:solidFill>
                    <a:schemeClr val="bg1"/>
                  </a:solidFill>
                </a:ln>
                <a:solidFill>
                  <a:srgbClr val="CE3553"/>
                </a:solidFill>
                <a:effectLst/>
                <a:uLnTx/>
                <a:uFillTx/>
                <a:latin typeface="Times New Roman" panose="02020603050405020304" pitchFamily="18" charset="0"/>
                <a:ea typeface="方正大黑简体" panose="03000509000000000000" pitchFamily="65" charset="-122"/>
                <a:cs typeface="Times New Roman" panose="02020603050405020304" pitchFamily="18" charset="0"/>
              </a:endParaRPr>
            </a:p>
          </p:txBody>
        </p:sp>
      </p:grpSp>
      <p:grpSp>
        <p:nvGrpSpPr>
          <p:cNvPr id="17" name="Group 16">
            <a:extLst>
              <a:ext uri="{FF2B5EF4-FFF2-40B4-BE49-F238E27FC236}">
                <a16:creationId xmlns:a16="http://schemas.microsoft.com/office/drawing/2014/main" id="{49520646-CD66-466A-B40C-270D10F3970C}"/>
              </a:ext>
            </a:extLst>
          </p:cNvPr>
          <p:cNvGrpSpPr/>
          <p:nvPr/>
        </p:nvGrpSpPr>
        <p:grpSpPr>
          <a:xfrm>
            <a:off x="2589196" y="1618839"/>
            <a:ext cx="6718433" cy="4918184"/>
            <a:chOff x="2304476" y="4607604"/>
            <a:chExt cx="1490057" cy="1813383"/>
          </a:xfrm>
        </p:grpSpPr>
        <p:grpSp>
          <p:nvGrpSpPr>
            <p:cNvPr id="18" name="Group 17">
              <a:extLst>
                <a:ext uri="{FF2B5EF4-FFF2-40B4-BE49-F238E27FC236}">
                  <a16:creationId xmlns:a16="http://schemas.microsoft.com/office/drawing/2014/main" id="{13F55AA0-71D0-4748-B516-A5538FB937ED}"/>
                </a:ext>
              </a:extLst>
            </p:cNvPr>
            <p:cNvGrpSpPr/>
            <p:nvPr/>
          </p:nvGrpSpPr>
          <p:grpSpPr>
            <a:xfrm rot="21266803">
              <a:off x="2304476" y="4716431"/>
              <a:ext cx="1490057" cy="1704556"/>
              <a:chOff x="8474987" y="2220698"/>
              <a:chExt cx="2806262" cy="3696355"/>
            </a:xfrm>
            <a:effectLst>
              <a:outerShdw blurRad="88900" dist="127000" dir="2700000" algn="tl" rotWithShape="0">
                <a:prstClr val="black">
                  <a:alpha val="42000"/>
                </a:prstClr>
              </a:outerShdw>
            </a:effectLst>
          </p:grpSpPr>
          <p:sp>
            <p:nvSpPr>
              <p:cNvPr id="20" name="Rectangle: Rounded Corners 263">
                <a:extLst>
                  <a:ext uri="{FF2B5EF4-FFF2-40B4-BE49-F238E27FC236}">
                    <a16:creationId xmlns:a16="http://schemas.microsoft.com/office/drawing/2014/main" id="{BB499D42-289C-4D7C-B3B3-B8AC2938DC3A}"/>
                  </a:ext>
                </a:extLst>
              </p:cNvPr>
              <p:cNvSpPr/>
              <p:nvPr/>
            </p:nvSpPr>
            <p:spPr>
              <a:xfrm>
                <a:off x="8474987" y="2220698"/>
                <a:ext cx="2806262" cy="3696355"/>
              </a:xfrm>
              <a:prstGeom prst="roundRect">
                <a:avLst>
                  <a:gd name="adj" fmla="val 4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64">
                <a:extLst>
                  <a:ext uri="{FF2B5EF4-FFF2-40B4-BE49-F238E27FC236}">
                    <a16:creationId xmlns:a16="http://schemas.microsoft.com/office/drawing/2014/main" id="{BD358A61-1700-4E9F-A132-7B89D83FFE0B}"/>
                  </a:ext>
                </a:extLst>
              </p:cNvPr>
              <p:cNvSpPr/>
              <p:nvPr/>
            </p:nvSpPr>
            <p:spPr>
              <a:xfrm>
                <a:off x="8627387" y="2373099"/>
                <a:ext cx="2495185" cy="2905374"/>
              </a:xfrm>
              <a:prstGeom prst="roundRect">
                <a:avLst>
                  <a:gd name="adj" fmla="val 3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21B59CB6-EDC0-49B4-ABB9-BF38B3A557BD}"/>
                </a:ext>
              </a:extLst>
            </p:cNvPr>
            <p:cNvPicPr>
              <a:picLocks noChangeAspect="1"/>
            </p:cNvPicPr>
            <p:nvPr/>
          </p:nvPicPr>
          <p:blipFill rotWithShape="1">
            <a:blip r:embed="rId4">
              <a:extLst>
                <a:ext uri="{28A0092B-C50C-407E-A947-70E740481C1C}">
                  <a14:useLocalDpi xmlns:a14="http://schemas.microsoft.com/office/drawing/2010/main" val="0"/>
                </a:ext>
              </a:extLst>
            </a:blip>
            <a:srcRect l="15698" t="47215" r="17463" b="35955"/>
            <a:stretch/>
          </p:blipFill>
          <p:spPr>
            <a:xfrm rot="21161754">
              <a:off x="2393293" y="4607604"/>
              <a:ext cx="1066479" cy="335812"/>
            </a:xfrm>
            <a:prstGeom prst="rect">
              <a:avLst/>
            </a:prstGeom>
            <a:effectLst/>
          </p:spPr>
        </p:pic>
      </p:grpSp>
      <p:sp>
        <p:nvSpPr>
          <p:cNvPr id="2" name="TextBox 1"/>
          <p:cNvSpPr txBox="1"/>
          <p:nvPr/>
        </p:nvSpPr>
        <p:spPr>
          <a:xfrm rot="21226052">
            <a:off x="2902166" y="2313185"/>
            <a:ext cx="6018690" cy="4139595"/>
          </a:xfrm>
          <a:prstGeom prst="rect">
            <a:avLst/>
          </a:prstGeom>
          <a:noFill/>
        </p:spPr>
        <p:txBody>
          <a:bodyPr wrap="square" rtlCol="0">
            <a:spAutoFit/>
          </a:bodyPr>
          <a:lstStyle/>
          <a:p>
            <a:pPr algn="ct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Khu</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đền</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chính</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gồm</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ba</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tầng</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ngọn</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tháp</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lớn</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ba</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tầng</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hành</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lang</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dài</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gần</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1500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mét</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398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phòng</a:t>
            </a:r>
            <a:r>
              <a:rPr lang="en-US" altLang="en-US" sz="44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a:t>
            </a:r>
          </a:p>
          <a:p>
            <a:pPr algn="ctr"/>
            <a:endParaRPr lang="en-US" sz="4300" dirty="0"/>
          </a:p>
        </p:txBody>
      </p:sp>
    </p:spTree>
    <p:extLst>
      <p:ext uri="{BB962C8B-B14F-4D97-AF65-F5344CB8AC3E}">
        <p14:creationId xmlns:p14="http://schemas.microsoft.com/office/powerpoint/2010/main" val="24330271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3">
            <a:extLst>
              <a:ext uri="{FF2B5EF4-FFF2-40B4-BE49-F238E27FC236}">
                <a16:creationId xmlns:a16="http://schemas.microsoft.com/office/drawing/2014/main" id="{B123BE56-B922-4452-BE12-D2E606E936FE}"/>
              </a:ext>
            </a:extLst>
          </p:cNvPr>
          <p:cNvSpPr/>
          <p:nvPr userDrawn="1"/>
        </p:nvSpPr>
        <p:spPr>
          <a:xfrm>
            <a:off x="3012707" y="2088704"/>
            <a:ext cx="8537609" cy="4462828"/>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nvGrpSpPr>
          <p:cNvPr id="4" name="Group 3">
            <a:extLst>
              <a:ext uri="{FF2B5EF4-FFF2-40B4-BE49-F238E27FC236}">
                <a16:creationId xmlns:a16="http://schemas.microsoft.com/office/drawing/2014/main" id="{39542701-5049-43F6-9A20-173BAFBA0A35}"/>
              </a:ext>
            </a:extLst>
          </p:cNvPr>
          <p:cNvGrpSpPr/>
          <p:nvPr/>
        </p:nvGrpSpPr>
        <p:grpSpPr>
          <a:xfrm>
            <a:off x="0" y="147917"/>
            <a:ext cx="11893617" cy="1863763"/>
            <a:chOff x="-460903" y="0"/>
            <a:chExt cx="12507076" cy="2448502"/>
          </a:xfrm>
        </p:grpSpPr>
        <p:sp>
          <p:nvSpPr>
            <p:cNvPr id="5" name="菱形 14">
              <a:extLst>
                <a:ext uri="{FF2B5EF4-FFF2-40B4-BE49-F238E27FC236}">
                  <a16:creationId xmlns:a16="http://schemas.microsoft.com/office/drawing/2014/main" id="{90207454-E813-4428-BC18-782CF0101BD3}"/>
                </a:ext>
              </a:extLst>
            </p:cNvPr>
            <p:cNvSpPr/>
            <p:nvPr/>
          </p:nvSpPr>
          <p:spPr>
            <a:xfrm>
              <a:off x="-460903" y="0"/>
              <a:ext cx="2448620" cy="2448502"/>
            </a:xfrm>
            <a:prstGeom prst="diamond">
              <a:avLst/>
            </a:prstGeom>
            <a:solidFill>
              <a:srgbClr val="0070C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6" name="文本框 1">
              <a:extLst>
                <a:ext uri="{FF2B5EF4-FFF2-40B4-BE49-F238E27FC236}">
                  <a16:creationId xmlns:a16="http://schemas.microsoft.com/office/drawing/2014/main" id="{B821723B-7C69-4BE0-8443-259AD01CCC40}"/>
                </a:ext>
              </a:extLst>
            </p:cNvPr>
            <p:cNvSpPr txBox="1"/>
            <p:nvPr/>
          </p:nvSpPr>
          <p:spPr>
            <a:xfrm>
              <a:off x="665376" y="0"/>
              <a:ext cx="280641" cy="2446249"/>
            </a:xfrm>
            <a:prstGeom prst="rect">
              <a:avLst/>
            </a:prstGeom>
            <a:noFill/>
          </p:spPr>
          <p:txBody>
            <a:bodyPr vert="horz" wrap="square" rtlCol="0">
              <a:spAutoFit/>
            </a:bodyPr>
            <a:lstStyle/>
            <a:p>
              <a:pPr algn="ctr"/>
              <a:r>
                <a:rPr lang="en-US" altLang="zh-CN" sz="11500" b="1" dirty="0">
                  <a:solidFill>
                    <a:srgbClr val="CE3553"/>
                  </a:solidFill>
                  <a:latin typeface="Times New Roman" panose="02020603050405020304" pitchFamily="18" charset="0"/>
                  <a:ea typeface="方正大黑简体" panose="03000509000000000000" pitchFamily="65" charset="-122"/>
                  <a:cs typeface="Times New Roman" panose="02020603050405020304" pitchFamily="18" charset="0"/>
                </a:rPr>
                <a:t>3</a:t>
              </a:r>
              <a:endParaRPr lang="en-US" altLang="zh-CN" sz="6600" b="1" dirty="0">
                <a:solidFill>
                  <a:srgbClr val="CE3553"/>
                </a:solidFill>
                <a:latin typeface="Times New Roman" panose="02020603050405020304" pitchFamily="18" charset="0"/>
                <a:ea typeface="方正大黑简体" panose="03000509000000000000" pitchFamily="65" charset="-122"/>
                <a:cs typeface="Times New Roman" panose="02020603050405020304" pitchFamily="18" charset="0"/>
              </a:endParaRPr>
            </a:p>
          </p:txBody>
        </p:sp>
        <p:sp>
          <p:nvSpPr>
            <p:cNvPr id="7" name="TextBox 6">
              <a:extLst>
                <a:ext uri="{FF2B5EF4-FFF2-40B4-BE49-F238E27FC236}">
                  <a16:creationId xmlns:a16="http://schemas.microsoft.com/office/drawing/2014/main" id="{9D15948C-E9F8-4AA3-91C3-70CB99437274}"/>
                </a:ext>
              </a:extLst>
            </p:cNvPr>
            <p:cNvSpPr txBox="1">
              <a:spLocks noChangeArrowheads="1"/>
            </p:cNvSpPr>
            <p:nvPr/>
          </p:nvSpPr>
          <p:spPr bwMode="auto">
            <a:xfrm>
              <a:off x="1796983" y="456082"/>
              <a:ext cx="10249190" cy="1819525"/>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Khu</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đền</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chính</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được</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xây</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dựng</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kì</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công</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như</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thế</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4200" b="1"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nào</a:t>
              </a:r>
              <a:r>
                <a:rPr lang="en-US" sz="42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a:t>
              </a:r>
            </a:p>
          </p:txBody>
        </p:sp>
      </p:grpSp>
      <p:sp>
        <p:nvSpPr>
          <p:cNvPr id="8" name="Rectangle 7"/>
          <p:cNvSpPr/>
          <p:nvPr/>
        </p:nvSpPr>
        <p:spPr>
          <a:xfrm>
            <a:off x="3187232" y="2177159"/>
            <a:ext cx="8197550" cy="4185761"/>
          </a:xfrm>
          <a:prstGeom prst="rect">
            <a:avLst/>
          </a:prstGeom>
        </p:spPr>
        <p:txBody>
          <a:bodyPr wrap="square">
            <a:spAutoFit/>
          </a:bodyPr>
          <a:lstStyle/>
          <a:p>
            <a:pPr algn="just"/>
            <a:r>
              <a:rPr lang="nl-NL" sz="3800" b="1" i="1" dirty="0">
                <a:solidFill>
                  <a:srgbClr val="002060"/>
                </a:solidFill>
                <a:latin typeface="Cambria" panose="02040503050406030204" pitchFamily="18" charset="0"/>
                <a:ea typeface="Cambria" panose="02040503050406030204" pitchFamily="18" charset="0"/>
              </a:rPr>
              <a:t>Những cây tháp lớn được xây dựng bằng đá ong và bọc ngoài bằng đá nhẵn. Những bức tường buồng nhẵn như mặt ghế đá, ghép bằng những tảng đá lớn đẽo gọt vuông vức và lựa ghép vào nhau kín khít như xây gạch vữa.</a:t>
            </a:r>
            <a:endParaRPr lang="en-US" sz="38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57471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 y="172202"/>
            <a:ext cx="11954577"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3871" t="7098" r="7650" b="10108"/>
          <a:stretch/>
        </p:blipFill>
        <p:spPr>
          <a:xfrm>
            <a:off x="85970" y="537614"/>
            <a:ext cx="4050901" cy="27831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0576" y="603082"/>
            <a:ext cx="3795147" cy="27176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971" y="3785489"/>
            <a:ext cx="4051241" cy="29549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0762" y="3785489"/>
            <a:ext cx="3832264" cy="2859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59428" y="603082"/>
            <a:ext cx="3795148" cy="2652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56577" y="3833090"/>
            <a:ext cx="3598000" cy="2859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3650651" y="3276104"/>
            <a:ext cx="5192486" cy="553998"/>
          </a:xfrm>
          <a:prstGeom prst="rect">
            <a:avLst/>
          </a:prstGeom>
          <a:noFill/>
        </p:spPr>
        <p:txBody>
          <a:bodyPr wrap="square" rtlCol="0">
            <a:spAutoFit/>
          </a:bodyPr>
          <a:lstStyle/>
          <a:p>
            <a:r>
              <a:rPr lang="en-US" sz="3000" b="1" dirty="0" err="1">
                <a:solidFill>
                  <a:srgbClr val="002060"/>
                </a:solidFill>
                <a:latin typeface="Cambria" panose="02040503050406030204" pitchFamily="18" charset="0"/>
                <a:ea typeface="Cambria" panose="02040503050406030204" pitchFamily="18" charset="0"/>
              </a:rPr>
              <a:t>Một</a:t>
            </a:r>
            <a:r>
              <a:rPr lang="en-US" sz="3000" b="1" dirty="0">
                <a:solidFill>
                  <a:srgbClr val="002060"/>
                </a:solidFill>
                <a:latin typeface="Cambria" panose="02040503050406030204" pitchFamily="18" charset="0"/>
                <a:ea typeface="Cambria" panose="02040503050406030204" pitchFamily="18" charset="0"/>
              </a:rPr>
              <a:t> </a:t>
            </a:r>
            <a:r>
              <a:rPr lang="en-US" sz="3000" b="1" dirty="0" err="1">
                <a:solidFill>
                  <a:srgbClr val="002060"/>
                </a:solidFill>
                <a:latin typeface="Cambria" panose="02040503050406030204" pitchFamily="18" charset="0"/>
                <a:ea typeface="Cambria" panose="02040503050406030204" pitchFamily="18" charset="0"/>
              </a:rPr>
              <a:t>số</a:t>
            </a:r>
            <a:r>
              <a:rPr lang="en-US" sz="3000" b="1" dirty="0">
                <a:solidFill>
                  <a:srgbClr val="002060"/>
                </a:solidFill>
                <a:latin typeface="Cambria" panose="02040503050406030204" pitchFamily="18" charset="0"/>
                <a:ea typeface="Cambria" panose="02040503050406030204" pitchFamily="18" charset="0"/>
              </a:rPr>
              <a:t> </a:t>
            </a:r>
            <a:r>
              <a:rPr lang="en-US" sz="3000" b="1" dirty="0" err="1">
                <a:solidFill>
                  <a:srgbClr val="002060"/>
                </a:solidFill>
                <a:latin typeface="Cambria" panose="02040503050406030204" pitchFamily="18" charset="0"/>
                <a:ea typeface="Cambria" panose="02040503050406030204" pitchFamily="18" charset="0"/>
              </a:rPr>
              <a:t>hình</a:t>
            </a:r>
            <a:r>
              <a:rPr lang="en-US" sz="3000" b="1" dirty="0">
                <a:solidFill>
                  <a:srgbClr val="002060"/>
                </a:solidFill>
                <a:latin typeface="Cambria" panose="02040503050406030204" pitchFamily="18" charset="0"/>
                <a:ea typeface="Cambria" panose="02040503050406030204" pitchFamily="18" charset="0"/>
              </a:rPr>
              <a:t> </a:t>
            </a:r>
            <a:r>
              <a:rPr lang="en-US" sz="3000" b="1" dirty="0" err="1">
                <a:solidFill>
                  <a:srgbClr val="002060"/>
                </a:solidFill>
                <a:latin typeface="Cambria" panose="02040503050406030204" pitchFamily="18" charset="0"/>
                <a:ea typeface="Cambria" panose="02040503050406030204" pitchFamily="18" charset="0"/>
              </a:rPr>
              <a:t>ảnh</a:t>
            </a:r>
            <a:r>
              <a:rPr lang="en-US" sz="3000" b="1" dirty="0">
                <a:solidFill>
                  <a:srgbClr val="002060"/>
                </a:solidFill>
                <a:latin typeface="Cambria" panose="02040503050406030204" pitchFamily="18" charset="0"/>
                <a:ea typeface="Cambria" panose="02040503050406030204" pitchFamily="18" charset="0"/>
              </a:rPr>
              <a:t> </a:t>
            </a:r>
            <a:r>
              <a:rPr lang="en-US" sz="3000" b="1" dirty="0" err="1">
                <a:solidFill>
                  <a:srgbClr val="002060"/>
                </a:solidFill>
                <a:latin typeface="Cambria" panose="02040503050406030204" pitchFamily="18" charset="0"/>
                <a:ea typeface="Cambria" panose="02040503050406030204" pitchFamily="18" charset="0"/>
              </a:rPr>
              <a:t>Ăng</a:t>
            </a:r>
            <a:r>
              <a:rPr lang="en-US" sz="3000" b="1" dirty="0">
                <a:solidFill>
                  <a:srgbClr val="002060"/>
                </a:solidFill>
                <a:latin typeface="Cambria" panose="02040503050406030204" pitchFamily="18" charset="0"/>
                <a:ea typeface="Cambria" panose="02040503050406030204" pitchFamily="18" charset="0"/>
              </a:rPr>
              <a:t>- co </a:t>
            </a:r>
            <a:r>
              <a:rPr lang="en-US" sz="3000" b="1" dirty="0" err="1">
                <a:solidFill>
                  <a:srgbClr val="002060"/>
                </a:solidFill>
                <a:latin typeface="Cambria" panose="02040503050406030204" pitchFamily="18" charset="0"/>
                <a:ea typeface="Cambria" panose="02040503050406030204" pitchFamily="18" charset="0"/>
              </a:rPr>
              <a:t>Vát</a:t>
            </a:r>
            <a:endParaRPr lang="en-US" sz="30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95711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24619589-0188-43DC-97F8-15ED69B87F26}"/>
              </a:ext>
            </a:extLst>
          </p:cNvPr>
          <p:cNvSpPr txBox="1">
            <a:spLocks noChangeArrowheads="1"/>
          </p:cNvSpPr>
          <p:nvPr/>
        </p:nvSpPr>
        <p:spPr bwMode="auto">
          <a:xfrm>
            <a:off x="221382" y="980477"/>
            <a:ext cx="6116354" cy="1211818"/>
          </a:xfrm>
          <a:prstGeom prst="flowChartTerminator">
            <a:avLst/>
          </a:prstGeom>
          <a:solidFill>
            <a:srgbClr val="E78DB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Nội</a:t>
            </a:r>
            <a:r>
              <a:rPr kumimoji="0" lang="en-US" sz="5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 dung </a:t>
            </a:r>
            <a:r>
              <a:rPr kumimoji="0" lang="en-US" sz="5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đoạn</a:t>
            </a:r>
            <a:r>
              <a:rPr kumimoji="0" lang="en-US" sz="5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 2:</a:t>
            </a:r>
          </a:p>
        </p:txBody>
      </p:sp>
      <p:sp>
        <p:nvSpPr>
          <p:cNvPr id="6" name="TextBox 5">
            <a:extLst>
              <a:ext uri="{FF2B5EF4-FFF2-40B4-BE49-F238E27FC236}">
                <a16:creationId xmlns:a16="http://schemas.microsoft.com/office/drawing/2014/main" id="{DF263510-E342-4FD5-895C-F9A1D6AFC8FA}"/>
              </a:ext>
            </a:extLst>
          </p:cNvPr>
          <p:cNvSpPr txBox="1"/>
          <p:nvPr/>
        </p:nvSpPr>
        <p:spPr>
          <a:xfrm>
            <a:off x="1117549" y="3720795"/>
            <a:ext cx="10156702" cy="2246769"/>
          </a:xfrm>
          <a:prstGeom prst="rect">
            <a:avLst/>
          </a:prstGeom>
          <a:gradFill>
            <a:gsLst>
              <a:gs pos="0">
                <a:schemeClr val="accent3">
                  <a:lumMod val="60000"/>
                  <a:lumOff val="40000"/>
                  <a:shade val="30000"/>
                  <a:satMod val="115000"/>
                  <a:alpha val="73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gradFill>
          <a:ln w="38100">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Đền</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Ăng</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 co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Vát</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được</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xây</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dựng</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to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và</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 </a:t>
            </a:r>
            <a:r>
              <a:rPr lang="en-US" sz="7000" b="1" dirty="0" err="1">
                <a:solidFill>
                  <a:srgbClr val="002060"/>
                </a:solidFill>
                <a:latin typeface="Cambria" panose="02040503050406030204" pitchFamily="18" charset="0"/>
                <a:ea typeface="Cambria" panose="02040503050406030204" pitchFamily="18" charset="0"/>
                <a:cs typeface="Times New Roman" pitchFamily="18" charset="0"/>
              </a:rPr>
              <a:t>đẹp</a:t>
            </a:r>
            <a:r>
              <a:rPr lang="en-US" sz="7000" b="1" dirty="0">
                <a:solidFill>
                  <a:srgbClr val="002060"/>
                </a:solidFill>
                <a:latin typeface="Cambria" panose="02040503050406030204" pitchFamily="18" charset="0"/>
                <a:ea typeface="Cambria" panose="02040503050406030204" pitchFamily="18" charset="0"/>
                <a:cs typeface="Times New Roman" pitchFamily="18" charset="0"/>
              </a:rPr>
              <a:t>.</a:t>
            </a:r>
            <a:endParaRPr kumimoji="0" lang="en-US" sz="7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1084743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70D40C-F347-43A6-A396-E7B2E79D505E}"/>
              </a:ext>
            </a:extLst>
          </p:cNvPr>
          <p:cNvSpPr/>
          <p:nvPr/>
        </p:nvSpPr>
        <p:spPr>
          <a:xfrm>
            <a:off x="181488" y="136191"/>
            <a:ext cx="11780926" cy="6436145"/>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endParaRPr lang="en-GB" altLang="en-US" b="1" dirty="0">
              <a:cs typeface="Arial" panose="020B0604020202020204" pitchFamily="34" charset="0"/>
            </a:endParaRPr>
          </a:p>
        </p:txBody>
      </p:sp>
      <p:grpSp>
        <p:nvGrpSpPr>
          <p:cNvPr id="4" name="Group 3">
            <a:extLst>
              <a:ext uri="{FF2B5EF4-FFF2-40B4-BE49-F238E27FC236}">
                <a16:creationId xmlns:a16="http://schemas.microsoft.com/office/drawing/2014/main" id="{39542701-5049-43F6-9A20-173BAFBA0A35}"/>
              </a:ext>
            </a:extLst>
          </p:cNvPr>
          <p:cNvGrpSpPr/>
          <p:nvPr/>
        </p:nvGrpSpPr>
        <p:grpSpPr>
          <a:xfrm>
            <a:off x="20196" y="24210"/>
            <a:ext cx="11893617" cy="1863763"/>
            <a:chOff x="-460903" y="0"/>
            <a:chExt cx="12507076" cy="2448502"/>
          </a:xfrm>
        </p:grpSpPr>
        <p:sp>
          <p:nvSpPr>
            <p:cNvPr id="5" name="菱形 14">
              <a:extLst>
                <a:ext uri="{FF2B5EF4-FFF2-40B4-BE49-F238E27FC236}">
                  <a16:creationId xmlns:a16="http://schemas.microsoft.com/office/drawing/2014/main" id="{90207454-E813-4428-BC18-782CF0101BD3}"/>
                </a:ext>
              </a:extLst>
            </p:cNvPr>
            <p:cNvSpPr/>
            <p:nvPr/>
          </p:nvSpPr>
          <p:spPr>
            <a:xfrm>
              <a:off x="-460903" y="0"/>
              <a:ext cx="2448620" cy="2448502"/>
            </a:xfrm>
            <a:prstGeom prst="diamond">
              <a:avLst/>
            </a:prstGeom>
            <a:solidFill>
              <a:srgbClr val="0070C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UVF Mussica Swash" panose="04000000000000000000" pitchFamily="82" charset="0"/>
                <a:cs typeface="+mn-cs"/>
              </a:endParaRPr>
            </a:p>
          </p:txBody>
        </p:sp>
        <p:sp>
          <p:nvSpPr>
            <p:cNvPr id="6" name="文本框 1">
              <a:extLst>
                <a:ext uri="{FF2B5EF4-FFF2-40B4-BE49-F238E27FC236}">
                  <a16:creationId xmlns:a16="http://schemas.microsoft.com/office/drawing/2014/main" id="{B821723B-7C69-4BE0-8443-259AD01CCC40}"/>
                </a:ext>
              </a:extLst>
            </p:cNvPr>
            <p:cNvSpPr txBox="1"/>
            <p:nvPr/>
          </p:nvSpPr>
          <p:spPr>
            <a:xfrm>
              <a:off x="665376" y="0"/>
              <a:ext cx="280641" cy="2446249"/>
            </a:xfrm>
            <a:prstGeom prst="rect">
              <a:avLst/>
            </a:prstGeom>
            <a:noFill/>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b="1" dirty="0">
                  <a:solidFill>
                    <a:srgbClr val="CE3553"/>
                  </a:solidFill>
                  <a:latin typeface="Times New Roman" panose="02020603050405020304" pitchFamily="18" charset="0"/>
                  <a:ea typeface="方正大黑简体" panose="03000509000000000000" pitchFamily="65" charset="-122"/>
                  <a:cs typeface="Times New Roman" panose="02020603050405020304" pitchFamily="18" charset="0"/>
                </a:rPr>
                <a:t>4</a:t>
              </a:r>
              <a:endParaRPr kumimoji="0" lang="en-US" altLang="zh-CN" sz="6600" b="1" i="0" u="none" strike="noStrike" kern="1200" cap="none" spc="0" normalizeH="0" baseline="0" noProof="0" dirty="0">
                <a:ln>
                  <a:noFill/>
                </a:ln>
                <a:solidFill>
                  <a:srgbClr val="CE3553"/>
                </a:solidFill>
                <a:effectLst/>
                <a:uLnTx/>
                <a:uFillTx/>
                <a:latin typeface="Times New Roman" panose="02020603050405020304" pitchFamily="18" charset="0"/>
                <a:ea typeface="方正大黑简体" panose="03000509000000000000" pitchFamily="65" charset="-122"/>
                <a:cs typeface="Times New Roman" panose="02020603050405020304" pitchFamily="18" charset="0"/>
              </a:endParaRPr>
            </a:p>
          </p:txBody>
        </p:sp>
        <p:sp>
          <p:nvSpPr>
            <p:cNvPr id="7" name="TextBox 6">
              <a:extLst>
                <a:ext uri="{FF2B5EF4-FFF2-40B4-BE49-F238E27FC236}">
                  <a16:creationId xmlns:a16="http://schemas.microsoft.com/office/drawing/2014/main" id="{9D15948C-E9F8-4AA3-91C3-70CB99437274}"/>
                </a:ext>
              </a:extLst>
            </p:cNvPr>
            <p:cNvSpPr txBox="1">
              <a:spLocks noChangeArrowheads="1"/>
            </p:cNvSpPr>
            <p:nvPr/>
          </p:nvSpPr>
          <p:spPr bwMode="auto">
            <a:xfrm>
              <a:off x="1796983" y="456082"/>
              <a:ext cx="10249190" cy="1819525"/>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Phong</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cảnh</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khu</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đền</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lúc</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hoàng</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hôn</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gì</a:t>
              </a:r>
              <a:r>
                <a:rPr kumimoji="0" lang="en-US" sz="42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đẹp</a:t>
              </a:r>
              <a:r>
                <a:rPr kumimoji="0" lang="en-US" sz="4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a:t>
              </a:r>
            </a:p>
          </p:txBody>
        </p:sp>
      </p:grpSp>
      <p:sp>
        <p:nvSpPr>
          <p:cNvPr id="10" name="Arrow: Pentagon 14">
            <a:extLst>
              <a:ext uri="{FF2B5EF4-FFF2-40B4-BE49-F238E27FC236}">
                <a16:creationId xmlns:a16="http://schemas.microsoft.com/office/drawing/2014/main" id="{5A09D781-0E35-4355-98C3-68DF6D88B719}"/>
              </a:ext>
            </a:extLst>
          </p:cNvPr>
          <p:cNvSpPr/>
          <p:nvPr/>
        </p:nvSpPr>
        <p:spPr>
          <a:xfrm>
            <a:off x="4207259" y="2038282"/>
            <a:ext cx="5470688" cy="804809"/>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Ánh</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sáng</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chiếu</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soi</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vào</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p>
          <a:p>
            <a:pPr algn="ct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bóng</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tối</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cửa</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đền</a:t>
            </a:r>
            <a:endParaRPr lang="en-US" sz="30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4" name="Arrow: Pentagon 14">
            <a:extLst>
              <a:ext uri="{FF2B5EF4-FFF2-40B4-BE49-F238E27FC236}">
                <a16:creationId xmlns:a16="http://schemas.microsoft.com/office/drawing/2014/main" id="{5A09D781-0E35-4355-98C3-68DF6D88B719}"/>
              </a:ext>
            </a:extLst>
          </p:cNvPr>
          <p:cNvSpPr/>
          <p:nvPr/>
        </p:nvSpPr>
        <p:spPr>
          <a:xfrm>
            <a:off x="2811028" y="3105703"/>
            <a:ext cx="8720616" cy="929169"/>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Những</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ngọn</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tháp</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vút</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lấp</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loáng</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giữa</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những</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chùm</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lá</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thốt</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nốt</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xoà</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tán</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tròn</a:t>
            </a:r>
            <a:endParaRPr lang="en-US" sz="30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5" name="Arrow: Pentagon 14">
            <a:extLst>
              <a:ext uri="{FF2B5EF4-FFF2-40B4-BE49-F238E27FC236}">
                <a16:creationId xmlns:a16="http://schemas.microsoft.com/office/drawing/2014/main" id="{5A09D781-0E35-4355-98C3-68DF6D88B719}"/>
              </a:ext>
            </a:extLst>
          </p:cNvPr>
          <p:cNvSpPr/>
          <p:nvPr/>
        </p:nvSpPr>
        <p:spPr>
          <a:xfrm>
            <a:off x="2750443" y="4333092"/>
            <a:ext cx="9341889" cy="1029321"/>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Ngôi</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đền</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với</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những</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thềm</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đá</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rêu</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phong</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càng</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trở</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nên</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uy</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nghi</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thâm</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nghiêm</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hơn</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dưới</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ánh</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trời</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vàng</a:t>
            </a:r>
            <a:endParaRPr lang="en-US" sz="28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6" name="Arrow: Pentagon 14">
            <a:extLst>
              <a:ext uri="{FF2B5EF4-FFF2-40B4-BE49-F238E27FC236}">
                <a16:creationId xmlns:a16="http://schemas.microsoft.com/office/drawing/2014/main" id="{5A09D781-0E35-4355-98C3-68DF6D88B719}"/>
              </a:ext>
            </a:extLst>
          </p:cNvPr>
          <p:cNvSpPr/>
          <p:nvPr/>
        </p:nvSpPr>
        <p:spPr>
          <a:xfrm>
            <a:off x="3950086" y="5731346"/>
            <a:ext cx="6618453" cy="719223"/>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Đàn</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dơi</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bay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toả</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ra</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từ</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các</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000" b="1" dirty="0" err="1">
                <a:latin typeface="Cambria" panose="02040503050406030204" pitchFamily="18" charset="0"/>
                <a:ea typeface="Cambria" panose="02040503050406030204" pitchFamily="18" charset="0"/>
                <a:cs typeface="Times New Roman" panose="02020603050405020304" pitchFamily="18" charset="0"/>
              </a:rPr>
              <a:t>ngách</a:t>
            </a:r>
            <a:r>
              <a:rPr lang="en-US" altLang="en-US" sz="3000" b="1" dirty="0">
                <a:latin typeface="Cambria" panose="02040503050406030204" pitchFamily="18" charset="0"/>
                <a:ea typeface="Cambria" panose="02040503050406030204" pitchFamily="18" charset="0"/>
                <a:cs typeface="Times New Roman" panose="02020603050405020304" pitchFamily="18" charset="0"/>
              </a:rPr>
              <a:t>.</a:t>
            </a:r>
            <a:endParaRPr lang="en-US" sz="30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grpSp>
        <p:nvGrpSpPr>
          <p:cNvPr id="17" name="Group 16">
            <a:extLst>
              <a:ext uri="{FF2B5EF4-FFF2-40B4-BE49-F238E27FC236}">
                <a16:creationId xmlns:a16="http://schemas.microsoft.com/office/drawing/2014/main" id="{49520646-CD66-466A-B40C-270D10F3970C}"/>
              </a:ext>
            </a:extLst>
          </p:cNvPr>
          <p:cNvGrpSpPr/>
          <p:nvPr/>
        </p:nvGrpSpPr>
        <p:grpSpPr>
          <a:xfrm rot="366076">
            <a:off x="54609" y="2186944"/>
            <a:ext cx="2638372" cy="2684060"/>
            <a:chOff x="2304476" y="4607604"/>
            <a:chExt cx="1490057" cy="1813383"/>
          </a:xfrm>
        </p:grpSpPr>
        <p:grpSp>
          <p:nvGrpSpPr>
            <p:cNvPr id="18" name="Group 17">
              <a:extLst>
                <a:ext uri="{FF2B5EF4-FFF2-40B4-BE49-F238E27FC236}">
                  <a16:creationId xmlns:a16="http://schemas.microsoft.com/office/drawing/2014/main" id="{13F55AA0-71D0-4748-B516-A5538FB937ED}"/>
                </a:ext>
              </a:extLst>
            </p:cNvPr>
            <p:cNvGrpSpPr/>
            <p:nvPr/>
          </p:nvGrpSpPr>
          <p:grpSpPr>
            <a:xfrm rot="21266803">
              <a:off x="2304476" y="4716431"/>
              <a:ext cx="1490057" cy="1704556"/>
              <a:chOff x="8474987" y="2220698"/>
              <a:chExt cx="2806262" cy="3696355"/>
            </a:xfrm>
            <a:effectLst>
              <a:outerShdw blurRad="88900" dist="127000" dir="2700000" algn="tl" rotWithShape="0">
                <a:prstClr val="black">
                  <a:alpha val="42000"/>
                </a:prstClr>
              </a:outerShdw>
            </a:effectLst>
          </p:grpSpPr>
          <p:sp>
            <p:nvSpPr>
              <p:cNvPr id="20" name="Rectangle: Rounded Corners 263">
                <a:extLst>
                  <a:ext uri="{FF2B5EF4-FFF2-40B4-BE49-F238E27FC236}">
                    <a16:creationId xmlns:a16="http://schemas.microsoft.com/office/drawing/2014/main" id="{BB499D42-289C-4D7C-B3B3-B8AC2938DC3A}"/>
                  </a:ext>
                </a:extLst>
              </p:cNvPr>
              <p:cNvSpPr/>
              <p:nvPr/>
            </p:nvSpPr>
            <p:spPr>
              <a:xfrm>
                <a:off x="8474987" y="2220698"/>
                <a:ext cx="2806262" cy="3696355"/>
              </a:xfrm>
              <a:prstGeom prst="roundRect">
                <a:avLst>
                  <a:gd name="adj" fmla="val 4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64">
                <a:extLst>
                  <a:ext uri="{FF2B5EF4-FFF2-40B4-BE49-F238E27FC236}">
                    <a16:creationId xmlns:a16="http://schemas.microsoft.com/office/drawing/2014/main" id="{BD358A61-1700-4E9F-A132-7B89D83FFE0B}"/>
                  </a:ext>
                </a:extLst>
              </p:cNvPr>
              <p:cNvSpPr/>
              <p:nvPr/>
            </p:nvSpPr>
            <p:spPr>
              <a:xfrm>
                <a:off x="8627387" y="2373099"/>
                <a:ext cx="2495185" cy="2905374"/>
              </a:xfrm>
              <a:prstGeom prst="roundRect">
                <a:avLst>
                  <a:gd name="adj" fmla="val 3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21B59CB6-EDC0-49B4-ABB9-BF38B3A557BD}"/>
                </a:ext>
              </a:extLst>
            </p:cNvPr>
            <p:cNvPicPr>
              <a:picLocks noChangeAspect="1"/>
            </p:cNvPicPr>
            <p:nvPr/>
          </p:nvPicPr>
          <p:blipFill rotWithShape="1">
            <a:blip r:embed="rId2">
              <a:extLst>
                <a:ext uri="{28A0092B-C50C-407E-A947-70E740481C1C}">
                  <a14:useLocalDpi xmlns:a14="http://schemas.microsoft.com/office/drawing/2010/main" val="0"/>
                </a:ext>
              </a:extLst>
            </a:blip>
            <a:srcRect l="15698" t="47215" r="17463" b="35955"/>
            <a:stretch/>
          </p:blipFill>
          <p:spPr>
            <a:xfrm rot="21161754">
              <a:off x="2393293" y="4607604"/>
              <a:ext cx="1066479" cy="335812"/>
            </a:xfrm>
            <a:prstGeom prst="rect">
              <a:avLst/>
            </a:prstGeom>
            <a:effectLst/>
          </p:spPr>
        </p:pic>
      </p:grpSp>
      <p:sp>
        <p:nvSpPr>
          <p:cNvPr id="22" name="Rectangle 21"/>
          <p:cNvSpPr/>
          <p:nvPr/>
        </p:nvSpPr>
        <p:spPr>
          <a:xfrm>
            <a:off x="-128155" y="2545892"/>
            <a:ext cx="2940079" cy="1785104"/>
          </a:xfrm>
          <a:prstGeom prst="rect">
            <a:avLst/>
          </a:prstGeom>
        </p:spPr>
        <p:txBody>
          <a:bodyPr wrap="square">
            <a:spAutoFit/>
          </a:bodyPr>
          <a:lstStyle/>
          <a:p>
            <a:pPr algn="ctr"/>
            <a:r>
              <a:rPr lang="en-US" altLang="en-US" sz="30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lúc</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p>
          <a:p>
            <a:pPr algn="ct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hoàng</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hôn</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a:t>
            </a:r>
          </a:p>
          <a:p>
            <a:pPr algn="ct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Ăng</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 co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Vát</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p>
          <a:p>
            <a:pPr algn="ct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thật</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huy</a:t>
            </a:r>
            <a:r>
              <a:rPr lang="en-US" altLang="en-US" sz="25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 </a:t>
            </a:r>
            <a:r>
              <a:rPr lang="en-US" altLang="en-US" sz="2500" b="1" dirty="0" err="1">
                <a:solidFill>
                  <a:schemeClr val="bg1"/>
                </a:solidFill>
                <a:latin typeface="Cambria" panose="02040503050406030204" pitchFamily="18" charset="0"/>
                <a:ea typeface="Cambria" panose="02040503050406030204" pitchFamily="18" charset="0"/>
                <a:cs typeface="Times New Roman" panose="02020603050405020304" pitchFamily="18" charset="0"/>
              </a:rPr>
              <a:t>hoàng</a:t>
            </a:r>
            <a:r>
              <a:rPr lang="en-US" altLang="en-US" sz="3000" b="1" dirty="0">
                <a:solidFill>
                  <a:schemeClr val="bg1"/>
                </a:solidFill>
                <a:latin typeface="Cambria" panose="02040503050406030204" pitchFamily="18" charset="0"/>
                <a:ea typeface="Cambria" panose="02040503050406030204" pitchFamily="18" charset="0"/>
                <a:cs typeface="Times New Roman" panose="02020603050405020304" pitchFamily="18" charset="0"/>
              </a:rPr>
              <a:t>:</a:t>
            </a:r>
            <a:endParaRPr kumimoji="0" lang="en-US" sz="38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51378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0-#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9520646-CD66-466A-B40C-270D10F3970C}"/>
              </a:ext>
            </a:extLst>
          </p:cNvPr>
          <p:cNvGrpSpPr/>
          <p:nvPr/>
        </p:nvGrpSpPr>
        <p:grpSpPr>
          <a:xfrm rot="1391403">
            <a:off x="6820422" y="2197609"/>
            <a:ext cx="4953924" cy="3633849"/>
            <a:chOff x="2304476" y="4607604"/>
            <a:chExt cx="1490057" cy="1813383"/>
          </a:xfrm>
        </p:grpSpPr>
        <p:grpSp>
          <p:nvGrpSpPr>
            <p:cNvPr id="13" name="Group 12">
              <a:extLst>
                <a:ext uri="{FF2B5EF4-FFF2-40B4-BE49-F238E27FC236}">
                  <a16:creationId xmlns:a16="http://schemas.microsoft.com/office/drawing/2014/main" id="{13F55AA0-71D0-4748-B516-A5538FB937ED}"/>
                </a:ext>
              </a:extLst>
            </p:cNvPr>
            <p:cNvGrpSpPr/>
            <p:nvPr/>
          </p:nvGrpSpPr>
          <p:grpSpPr>
            <a:xfrm rot="21266803">
              <a:off x="2304476" y="4716431"/>
              <a:ext cx="1490057" cy="1704556"/>
              <a:chOff x="8474987" y="2220698"/>
              <a:chExt cx="2806262" cy="3696355"/>
            </a:xfrm>
            <a:effectLst>
              <a:outerShdw blurRad="88900" dist="127000" dir="2700000" algn="tl" rotWithShape="0">
                <a:prstClr val="black">
                  <a:alpha val="42000"/>
                </a:prstClr>
              </a:outerShdw>
            </a:effectLst>
          </p:grpSpPr>
          <p:sp>
            <p:nvSpPr>
              <p:cNvPr id="15" name="Rectangle: Rounded Corners 263">
                <a:extLst>
                  <a:ext uri="{FF2B5EF4-FFF2-40B4-BE49-F238E27FC236}">
                    <a16:creationId xmlns:a16="http://schemas.microsoft.com/office/drawing/2014/main" id="{BB499D42-289C-4D7C-B3B3-B8AC2938DC3A}"/>
                  </a:ext>
                </a:extLst>
              </p:cNvPr>
              <p:cNvSpPr/>
              <p:nvPr/>
            </p:nvSpPr>
            <p:spPr>
              <a:xfrm>
                <a:off x="8474987" y="2220698"/>
                <a:ext cx="2806262" cy="3696355"/>
              </a:xfrm>
              <a:prstGeom prst="roundRect">
                <a:avLst>
                  <a:gd name="adj" fmla="val 4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264">
                <a:extLst>
                  <a:ext uri="{FF2B5EF4-FFF2-40B4-BE49-F238E27FC236}">
                    <a16:creationId xmlns:a16="http://schemas.microsoft.com/office/drawing/2014/main" id="{BD358A61-1700-4E9F-A132-7B89D83FFE0B}"/>
                  </a:ext>
                </a:extLst>
              </p:cNvPr>
              <p:cNvSpPr/>
              <p:nvPr/>
            </p:nvSpPr>
            <p:spPr>
              <a:xfrm>
                <a:off x="8627387" y="2373099"/>
                <a:ext cx="2495185" cy="2905374"/>
              </a:xfrm>
              <a:prstGeom prst="roundRect">
                <a:avLst>
                  <a:gd name="adj" fmla="val 3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21B59CB6-EDC0-49B4-ABB9-BF38B3A557BD}"/>
                </a:ext>
              </a:extLst>
            </p:cNvPr>
            <p:cNvPicPr>
              <a:picLocks noChangeAspect="1"/>
            </p:cNvPicPr>
            <p:nvPr/>
          </p:nvPicPr>
          <p:blipFill rotWithShape="1">
            <a:blip r:embed="rId2">
              <a:extLst>
                <a:ext uri="{28A0092B-C50C-407E-A947-70E740481C1C}">
                  <a14:useLocalDpi xmlns:a14="http://schemas.microsoft.com/office/drawing/2010/main" val="0"/>
                </a:ext>
              </a:extLst>
            </a:blip>
            <a:srcRect l="15698" t="47215" r="17463" b="35955"/>
            <a:stretch/>
          </p:blipFill>
          <p:spPr>
            <a:xfrm rot="21161754">
              <a:off x="2393293" y="4607604"/>
              <a:ext cx="1066479" cy="335812"/>
            </a:xfrm>
            <a:prstGeom prst="rect">
              <a:avLst/>
            </a:prstGeom>
            <a:effectLst/>
          </p:spPr>
        </p:pic>
      </p:grpSp>
      <p:grpSp>
        <p:nvGrpSpPr>
          <p:cNvPr id="6" name="Group 5">
            <a:extLst>
              <a:ext uri="{FF2B5EF4-FFF2-40B4-BE49-F238E27FC236}">
                <a16:creationId xmlns:a16="http://schemas.microsoft.com/office/drawing/2014/main" id="{49520646-CD66-466A-B40C-270D10F3970C}"/>
              </a:ext>
            </a:extLst>
          </p:cNvPr>
          <p:cNvGrpSpPr/>
          <p:nvPr/>
        </p:nvGrpSpPr>
        <p:grpSpPr>
          <a:xfrm>
            <a:off x="177279" y="236664"/>
            <a:ext cx="6365379" cy="4606299"/>
            <a:chOff x="2304476" y="4607604"/>
            <a:chExt cx="1490057" cy="1813383"/>
          </a:xfrm>
        </p:grpSpPr>
        <p:grpSp>
          <p:nvGrpSpPr>
            <p:cNvPr id="7" name="Group 6">
              <a:extLst>
                <a:ext uri="{FF2B5EF4-FFF2-40B4-BE49-F238E27FC236}">
                  <a16:creationId xmlns:a16="http://schemas.microsoft.com/office/drawing/2014/main" id="{13F55AA0-71D0-4748-B516-A5538FB937ED}"/>
                </a:ext>
              </a:extLst>
            </p:cNvPr>
            <p:cNvGrpSpPr/>
            <p:nvPr/>
          </p:nvGrpSpPr>
          <p:grpSpPr>
            <a:xfrm rot="21266803">
              <a:off x="2304476" y="4716431"/>
              <a:ext cx="1490057" cy="1704556"/>
              <a:chOff x="8474987" y="2220698"/>
              <a:chExt cx="2806262" cy="3696355"/>
            </a:xfrm>
            <a:effectLst>
              <a:outerShdw blurRad="88900" dist="127000" dir="2700000" algn="tl" rotWithShape="0">
                <a:prstClr val="black">
                  <a:alpha val="42000"/>
                </a:prstClr>
              </a:outerShdw>
            </a:effectLst>
          </p:grpSpPr>
          <p:sp>
            <p:nvSpPr>
              <p:cNvPr id="9" name="Rectangle: Rounded Corners 263">
                <a:extLst>
                  <a:ext uri="{FF2B5EF4-FFF2-40B4-BE49-F238E27FC236}">
                    <a16:creationId xmlns:a16="http://schemas.microsoft.com/office/drawing/2014/main" id="{BB499D42-289C-4D7C-B3B3-B8AC2938DC3A}"/>
                  </a:ext>
                </a:extLst>
              </p:cNvPr>
              <p:cNvSpPr/>
              <p:nvPr/>
            </p:nvSpPr>
            <p:spPr>
              <a:xfrm>
                <a:off x="8474987" y="2220698"/>
                <a:ext cx="2806262" cy="3696355"/>
              </a:xfrm>
              <a:prstGeom prst="roundRect">
                <a:avLst>
                  <a:gd name="adj" fmla="val 4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264">
                <a:extLst>
                  <a:ext uri="{FF2B5EF4-FFF2-40B4-BE49-F238E27FC236}">
                    <a16:creationId xmlns:a16="http://schemas.microsoft.com/office/drawing/2014/main" id="{BD358A61-1700-4E9F-A132-7B89D83FFE0B}"/>
                  </a:ext>
                </a:extLst>
              </p:cNvPr>
              <p:cNvSpPr/>
              <p:nvPr/>
            </p:nvSpPr>
            <p:spPr>
              <a:xfrm>
                <a:off x="8627387" y="2373099"/>
                <a:ext cx="2495185" cy="2905374"/>
              </a:xfrm>
              <a:prstGeom prst="roundRect">
                <a:avLst>
                  <a:gd name="adj" fmla="val 3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21B59CB6-EDC0-49B4-ABB9-BF38B3A557BD}"/>
                </a:ext>
              </a:extLst>
            </p:cNvPr>
            <p:cNvPicPr>
              <a:picLocks noChangeAspect="1"/>
            </p:cNvPicPr>
            <p:nvPr/>
          </p:nvPicPr>
          <p:blipFill rotWithShape="1">
            <a:blip r:embed="rId2">
              <a:extLst>
                <a:ext uri="{28A0092B-C50C-407E-A947-70E740481C1C}">
                  <a14:useLocalDpi xmlns:a14="http://schemas.microsoft.com/office/drawing/2010/main" val="0"/>
                </a:ext>
              </a:extLst>
            </a:blip>
            <a:srcRect l="15698" t="47215" r="17463" b="35955"/>
            <a:stretch/>
          </p:blipFill>
          <p:spPr>
            <a:xfrm rot="21161754">
              <a:off x="2393293" y="4607604"/>
              <a:ext cx="1066479" cy="335812"/>
            </a:xfrm>
            <a:prstGeom prst="rect">
              <a:avLst/>
            </a:prstGeom>
            <a:effectLst/>
          </p:spPr>
        </p:pic>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36888">
            <a:off x="417661" y="694879"/>
            <a:ext cx="5861235" cy="3738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4171">
            <a:off x="7070505" y="2552410"/>
            <a:ext cx="4493396" cy="29267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Arrow: Pentagon 14">
            <a:extLst>
              <a:ext uri="{FF2B5EF4-FFF2-40B4-BE49-F238E27FC236}">
                <a16:creationId xmlns:a16="http://schemas.microsoft.com/office/drawing/2014/main" id="{5A09D781-0E35-4355-98C3-68DF6D88B719}"/>
              </a:ext>
            </a:extLst>
          </p:cNvPr>
          <p:cNvSpPr/>
          <p:nvPr/>
        </p:nvSpPr>
        <p:spPr>
          <a:xfrm>
            <a:off x="1415071" y="5327192"/>
            <a:ext cx="5883799" cy="804809"/>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err="1">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Hoàng</a:t>
            </a:r>
            <a:r>
              <a:rPr lang="en-US" sz="3200" b="1" dirty="0">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hôn</a:t>
            </a:r>
            <a:r>
              <a:rPr lang="en-US" sz="3200" b="1" dirty="0">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trên</a:t>
            </a:r>
            <a:r>
              <a:rPr lang="en-US" sz="3200" b="1" dirty="0">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Ăng</a:t>
            </a:r>
            <a:r>
              <a:rPr lang="en-US" sz="3200" b="1" dirty="0">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 – co </a:t>
            </a:r>
            <a:r>
              <a:rPr lang="en-US" sz="3200" b="1" dirty="0" err="1">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Vát</a:t>
            </a: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75858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a:extLst>
              <a:ext uri="{FF2B5EF4-FFF2-40B4-BE49-F238E27FC236}">
                <a16:creationId xmlns:a16="http://schemas.microsoft.com/office/drawing/2014/main" id="{24619589-0188-43DC-97F8-15ED69B87F26}"/>
              </a:ext>
            </a:extLst>
          </p:cNvPr>
          <p:cNvSpPr txBox="1">
            <a:spLocks noChangeArrowheads="1"/>
          </p:cNvSpPr>
          <p:nvPr/>
        </p:nvSpPr>
        <p:spPr bwMode="auto">
          <a:xfrm>
            <a:off x="221382" y="980477"/>
            <a:ext cx="6116354" cy="1211818"/>
          </a:xfrm>
          <a:prstGeom prst="flowChartTerminator">
            <a:avLst/>
          </a:prstGeom>
          <a:solidFill>
            <a:srgbClr val="E78DB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Nội</a:t>
            </a:r>
            <a:r>
              <a:rPr kumimoji="0" lang="en-US" sz="5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 dung </a:t>
            </a:r>
            <a:r>
              <a:rPr kumimoji="0" lang="en-US" sz="5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đoạn</a:t>
            </a:r>
            <a:r>
              <a:rPr kumimoji="0" lang="en-US" sz="5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itchFamily="18" charset="0"/>
              </a:rPr>
              <a:t> 3:</a:t>
            </a:r>
          </a:p>
        </p:txBody>
      </p:sp>
      <p:sp>
        <p:nvSpPr>
          <p:cNvPr id="6" name="TextBox 5">
            <a:extLst>
              <a:ext uri="{FF2B5EF4-FFF2-40B4-BE49-F238E27FC236}">
                <a16:creationId xmlns:a16="http://schemas.microsoft.com/office/drawing/2014/main" id="{DF263510-E342-4FD5-895C-F9A1D6AFC8FA}"/>
              </a:ext>
            </a:extLst>
          </p:cNvPr>
          <p:cNvSpPr txBox="1"/>
          <p:nvPr/>
        </p:nvSpPr>
        <p:spPr>
          <a:xfrm>
            <a:off x="2874754" y="2744849"/>
            <a:ext cx="7292702" cy="3323987"/>
          </a:xfrm>
          <a:prstGeom prst="rect">
            <a:avLst/>
          </a:prstGeom>
          <a:gradFill>
            <a:gsLst>
              <a:gs pos="0">
                <a:schemeClr val="accent3">
                  <a:lumMod val="60000"/>
                  <a:lumOff val="40000"/>
                  <a:shade val="30000"/>
                  <a:satMod val="115000"/>
                  <a:alpha val="73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gradFill>
          <a:ln w="38100">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Vẻ</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đẹp</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uy</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nghi</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thâm</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nghiêm</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của</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Ăng</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co </a:t>
            </a:r>
            <a:r>
              <a:rPr kumimoji="0" lang="en-US" sz="7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Vát</a:t>
            </a:r>
            <a:r>
              <a:rPr kumimoji="0" lang="en-US" sz="7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a:t>
            </a:r>
            <a:endParaRPr kumimoji="0" lang="en-US" sz="7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3941693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520646-CD66-466A-B40C-270D10F3970C}"/>
              </a:ext>
            </a:extLst>
          </p:cNvPr>
          <p:cNvGrpSpPr/>
          <p:nvPr/>
        </p:nvGrpSpPr>
        <p:grpSpPr>
          <a:xfrm rot="366076">
            <a:off x="662125" y="1313568"/>
            <a:ext cx="2833164" cy="2470845"/>
            <a:chOff x="2304476" y="4607604"/>
            <a:chExt cx="1490057" cy="1813383"/>
          </a:xfrm>
        </p:grpSpPr>
        <p:grpSp>
          <p:nvGrpSpPr>
            <p:cNvPr id="5" name="Group 4">
              <a:extLst>
                <a:ext uri="{FF2B5EF4-FFF2-40B4-BE49-F238E27FC236}">
                  <a16:creationId xmlns:a16="http://schemas.microsoft.com/office/drawing/2014/main" id="{13F55AA0-71D0-4748-B516-A5538FB937ED}"/>
                </a:ext>
              </a:extLst>
            </p:cNvPr>
            <p:cNvGrpSpPr/>
            <p:nvPr/>
          </p:nvGrpSpPr>
          <p:grpSpPr>
            <a:xfrm rot="21266803">
              <a:off x="2304476" y="4716431"/>
              <a:ext cx="1490057" cy="1704556"/>
              <a:chOff x="8474987" y="2220698"/>
              <a:chExt cx="2806262" cy="3696355"/>
            </a:xfrm>
            <a:effectLst>
              <a:outerShdw blurRad="88900" dist="127000" dir="2700000" algn="tl" rotWithShape="0">
                <a:prstClr val="black">
                  <a:alpha val="42000"/>
                </a:prstClr>
              </a:outerShdw>
            </a:effectLst>
          </p:grpSpPr>
          <p:sp>
            <p:nvSpPr>
              <p:cNvPr id="7" name="Rectangle: Rounded Corners 263">
                <a:extLst>
                  <a:ext uri="{FF2B5EF4-FFF2-40B4-BE49-F238E27FC236}">
                    <a16:creationId xmlns:a16="http://schemas.microsoft.com/office/drawing/2014/main" id="{BB499D42-289C-4D7C-B3B3-B8AC2938DC3A}"/>
                  </a:ext>
                </a:extLst>
              </p:cNvPr>
              <p:cNvSpPr/>
              <p:nvPr/>
            </p:nvSpPr>
            <p:spPr>
              <a:xfrm>
                <a:off x="8474987" y="2220698"/>
                <a:ext cx="2806262" cy="3696355"/>
              </a:xfrm>
              <a:prstGeom prst="roundRect">
                <a:avLst>
                  <a:gd name="adj" fmla="val 4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264">
                <a:extLst>
                  <a:ext uri="{FF2B5EF4-FFF2-40B4-BE49-F238E27FC236}">
                    <a16:creationId xmlns:a16="http://schemas.microsoft.com/office/drawing/2014/main" id="{BD358A61-1700-4E9F-A132-7B89D83FFE0B}"/>
                  </a:ext>
                </a:extLst>
              </p:cNvPr>
              <p:cNvSpPr/>
              <p:nvPr/>
            </p:nvSpPr>
            <p:spPr>
              <a:xfrm>
                <a:off x="8627387" y="2373099"/>
                <a:ext cx="2495185" cy="2905374"/>
              </a:xfrm>
              <a:prstGeom prst="roundRect">
                <a:avLst>
                  <a:gd name="adj" fmla="val 3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21B59CB6-EDC0-49B4-ABB9-BF38B3A557BD}"/>
                </a:ext>
              </a:extLst>
            </p:cNvPr>
            <p:cNvPicPr>
              <a:picLocks noChangeAspect="1"/>
            </p:cNvPicPr>
            <p:nvPr/>
          </p:nvPicPr>
          <p:blipFill rotWithShape="1">
            <a:blip r:embed="rId2">
              <a:extLst>
                <a:ext uri="{28A0092B-C50C-407E-A947-70E740481C1C}">
                  <a14:useLocalDpi xmlns:a14="http://schemas.microsoft.com/office/drawing/2010/main" val="0"/>
                </a:ext>
              </a:extLst>
            </a:blip>
            <a:srcRect l="15698" t="47215" r="17463" b="35955"/>
            <a:stretch/>
          </p:blipFill>
          <p:spPr>
            <a:xfrm rot="21161754">
              <a:off x="2393293" y="4607604"/>
              <a:ext cx="1066479" cy="335812"/>
            </a:xfrm>
            <a:prstGeom prst="rect">
              <a:avLst/>
            </a:prstGeom>
            <a:effectLst/>
          </p:spPr>
        </p:pic>
      </p:grpSp>
      <p:sp>
        <p:nvSpPr>
          <p:cNvPr id="9" name="TextBox 8"/>
          <p:cNvSpPr txBox="1"/>
          <p:nvPr/>
        </p:nvSpPr>
        <p:spPr>
          <a:xfrm>
            <a:off x="800894" y="2169864"/>
            <a:ext cx="2808321" cy="600164"/>
          </a:xfrm>
          <a:prstGeom prst="rect">
            <a:avLst/>
          </a:prstGeom>
          <a:noFill/>
        </p:spPr>
        <p:txBody>
          <a:bodyPr wrap="square" rtlCol="0">
            <a:spAutoFit/>
          </a:bodyPr>
          <a:lstStyle/>
          <a:p>
            <a:r>
              <a:rPr lang="en-US" sz="3300" dirty="0">
                <a:ln w="127000">
                  <a:solidFill>
                    <a:schemeClr val="bg1"/>
                  </a:solidFill>
                </a:ln>
                <a:solidFill>
                  <a:schemeClr val="bg1">
                    <a:alpha val="80000"/>
                  </a:schemeClr>
                </a:solidFill>
                <a:latin typeface="UTM Guanine" panose="02040603050506020204" pitchFamily="18" charset="0"/>
              </a:rPr>
              <a:t>NỘI  DUNG</a:t>
            </a:r>
          </a:p>
        </p:txBody>
      </p:sp>
      <p:sp>
        <p:nvSpPr>
          <p:cNvPr id="11"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1227267" y="2037919"/>
            <a:ext cx="6507897" cy="739561"/>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NỘI</a:t>
            </a:r>
            <a:r>
              <a:rPr kumimoji="0" lang="en-US" sz="3300" b="1" i="0" u="none" strike="noStrike" kern="1200" cap="none" spc="0" normalizeH="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  DUNG</a:t>
            </a:r>
            <a:endParaRPr kumimoji="0" lang="vi-VN" sz="33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endParaRPr>
          </a:p>
        </p:txBody>
      </p:sp>
      <p:sp>
        <p:nvSpPr>
          <p:cNvPr id="13" name="Rectangle: Diagonal Corners Rounded 1">
            <a:extLst>
              <a:ext uri="{FF2B5EF4-FFF2-40B4-BE49-F238E27FC236}">
                <a16:creationId xmlns:a16="http://schemas.microsoft.com/office/drawing/2014/main" id="{324736C8-BE2B-4BF0-9D4D-B6B453C1A9D3}"/>
              </a:ext>
            </a:extLst>
          </p:cNvPr>
          <p:cNvSpPr/>
          <p:nvPr/>
        </p:nvSpPr>
        <p:spPr>
          <a:xfrm>
            <a:off x="3495036" y="2622712"/>
            <a:ext cx="8214730" cy="3864804"/>
          </a:xfrm>
          <a:prstGeom prst="round2DiagRect">
            <a:avLst/>
          </a:prstGeom>
          <a:solidFill>
            <a:srgbClr val="00206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451524" y="2890281"/>
            <a:ext cx="8258242" cy="3785652"/>
          </a:xfrm>
          <a:prstGeom prst="rect">
            <a:avLst/>
          </a:prstGeom>
          <a:noFill/>
        </p:spPr>
        <p:txBody>
          <a:bodyPr wrap="square" rtlCol="0">
            <a:spAutoFit/>
          </a:bodyPr>
          <a:lstStyle/>
          <a:p>
            <a:pPr algn="ctr"/>
            <a:r>
              <a:rPr lang="nl-NL" sz="5000" b="1" dirty="0">
                <a:solidFill>
                  <a:schemeClr val="bg1"/>
                </a:solidFill>
                <a:latin typeface="Cambria" panose="02040503050406030204" pitchFamily="18" charset="0"/>
                <a:ea typeface="Cambria" panose="02040503050406030204" pitchFamily="18" charset="0"/>
              </a:rPr>
              <a:t>Bài văn ca ngợi Ăng- co Vát, một công trình kiến trúc và điêu khắc tuyệt diệu của nhân dân Cam- pu- chia</a:t>
            </a:r>
            <a:r>
              <a:rPr lang="nl-NL" sz="6000" b="1" dirty="0">
                <a:solidFill>
                  <a:schemeClr val="bg1"/>
                </a:solidFill>
                <a:latin typeface="Cambria" panose="02040503050406030204" pitchFamily="18" charset="0"/>
                <a:ea typeface="Cambria" panose="02040503050406030204" pitchFamily="18" charset="0"/>
              </a:rPr>
              <a:t>.</a:t>
            </a:r>
            <a:endParaRPr lang="en-US" sz="6000" dirty="0">
              <a:solidFill>
                <a:schemeClr val="bg1"/>
              </a:solidFill>
              <a:latin typeface="Cambria" panose="02040503050406030204" pitchFamily="18" charset="0"/>
              <a:ea typeface="Cambria" panose="02040503050406030204" pitchFamily="18" charset="0"/>
            </a:endParaRPr>
          </a:p>
          <a:p>
            <a:endParaRPr lang="en-US" sz="3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38348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20">
            <a:extLst>
              <a:ext uri="{FF2B5EF4-FFF2-40B4-BE49-F238E27FC236}">
                <a16:creationId xmlns:a16="http://schemas.microsoft.com/office/drawing/2014/main" id="{B5557B8C-1C5E-4E9D-8EE5-704EF046B9B6}"/>
              </a:ext>
            </a:extLst>
          </p:cNvPr>
          <p:cNvGrpSpPr/>
          <p:nvPr/>
        </p:nvGrpSpPr>
        <p:grpSpPr>
          <a:xfrm>
            <a:off x="3709307" y="2330451"/>
            <a:ext cx="4403768" cy="4164421"/>
            <a:chOff x="849985" y="2138913"/>
            <a:chExt cx="3627120" cy="3627120"/>
          </a:xfrm>
        </p:grpSpPr>
        <p:sp>
          <p:nvSpPr>
            <p:cNvPr id="9" name="椭圆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326435D8-4AAF-4040-9EF8-EE2DF6582E9D}"/>
                </a:ext>
              </a:extLst>
            </p:cNvPr>
            <p:cNvSpPr/>
            <p:nvPr/>
          </p:nvSpPr>
          <p:spPr>
            <a:xfrm>
              <a:off x="849985" y="2138913"/>
              <a:ext cx="3627120" cy="3627120"/>
            </a:xfrm>
            <a:prstGeom prst="ellipse">
              <a:avLst/>
            </a:prstGeom>
            <a:solidFill>
              <a:srgbClr val="FEC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898339" y="2195800"/>
              <a:ext cx="3530410" cy="3377640"/>
            </a:xfrm>
            <a:prstGeom prst="rect">
              <a:avLst/>
            </a:prstGeom>
            <a:noFill/>
            <a:ln w="9525">
              <a:noFill/>
              <a:miter lim="800000"/>
              <a:headEnd/>
              <a:tailEnd/>
            </a:ln>
          </p:spPr>
          <p:txBody>
            <a:bodyPr wrap="square">
              <a:spAutoFit/>
            </a:bodyPr>
            <a:lstStyle/>
            <a:p>
              <a:pPr algn="ctr">
                <a:lnSpc>
                  <a:spcPct val="150000"/>
                </a:lnSpc>
              </a:pPr>
              <a:r>
                <a:rPr lang="vi-VN" sz="8200" b="1" dirty="0">
                  <a:ln w="180975">
                    <a:solidFill>
                      <a:schemeClr val="bg1">
                        <a:alpha val="99000"/>
                      </a:schemeClr>
                    </a:solidFill>
                  </a:ln>
                  <a:solidFill>
                    <a:schemeClr val="bg1"/>
                  </a:solidFill>
                  <a:latin typeface="UTM Guanine" panose="02040603050506020204" pitchFamily="18" charset="0"/>
                  <a:cs typeface="Times New Roman" panose="02020603050405020304" pitchFamily="18" charset="0"/>
                </a:rPr>
                <a:t>KHỞI</a:t>
              </a:r>
            </a:p>
            <a:p>
              <a:pPr algn="ctr">
                <a:lnSpc>
                  <a:spcPct val="150000"/>
                </a:lnSpc>
              </a:pPr>
              <a:r>
                <a:rPr lang="vi-VN" sz="8200" b="1" dirty="0">
                  <a:ln w="180975">
                    <a:solidFill>
                      <a:schemeClr val="bg1">
                        <a:alpha val="99000"/>
                      </a:schemeClr>
                    </a:solidFill>
                  </a:ln>
                  <a:solidFill>
                    <a:schemeClr val="bg1"/>
                  </a:solidFill>
                  <a:latin typeface="UTM Guanine" panose="02040603050506020204" pitchFamily="18" charset="0"/>
                  <a:cs typeface="Times New Roman" panose="02020603050405020304" pitchFamily="18" charset="0"/>
                </a:rPr>
                <a:t>ĐỘNG</a:t>
              </a:r>
              <a:endParaRPr lang="en-US" sz="8200" b="1" dirty="0">
                <a:ln w="180975">
                  <a:solidFill>
                    <a:schemeClr val="bg1">
                      <a:alpha val="99000"/>
                    </a:schemeClr>
                  </a:solidFill>
                </a:ln>
                <a:solidFill>
                  <a:schemeClr val="bg1"/>
                </a:solidFill>
                <a:latin typeface="UTM Guanine" panose="02040603050506020204" pitchFamily="18" charset="0"/>
                <a:cs typeface="Times New Roman" panose="02020603050405020304" pitchFamily="18" charset="0"/>
              </a:endParaRPr>
            </a:p>
          </p:txBody>
        </p:sp>
      </p:grpSp>
      <p:sp>
        <p:nvSpPr>
          <p:cNvPr id="5"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3756550" y="2395763"/>
            <a:ext cx="4286350" cy="3593291"/>
          </a:xfrm>
          <a:prstGeom prst="rect">
            <a:avLst/>
          </a:prstGeom>
          <a:noFill/>
          <a:ln w="9525">
            <a:noFill/>
            <a:miter lim="800000"/>
            <a:headEnd/>
            <a:tailEnd/>
          </a:ln>
        </p:spPr>
        <p:txBody>
          <a:bodyPr wrap="square">
            <a:spAutoFit/>
          </a:bodyPr>
          <a:lstStyle/>
          <a:p>
            <a:pPr algn="ctr">
              <a:lnSpc>
                <a:spcPct val="150000"/>
              </a:lnSpc>
            </a:pPr>
            <a:r>
              <a:rPr lang="vi-VN" sz="8200" b="1" dirty="0">
                <a:solidFill>
                  <a:srgbClr val="CE3553"/>
                </a:solidFill>
                <a:latin typeface="UTM Guanine" panose="02040603050506020204" pitchFamily="18" charset="0"/>
                <a:cs typeface="Times New Roman" panose="02020603050405020304" pitchFamily="18" charset="0"/>
              </a:rPr>
              <a:t>KHỞI</a:t>
            </a:r>
          </a:p>
          <a:p>
            <a:pPr algn="ctr">
              <a:lnSpc>
                <a:spcPct val="150000"/>
              </a:lnSpc>
            </a:pPr>
            <a:r>
              <a:rPr lang="vi-VN" sz="8200" b="1" dirty="0">
                <a:solidFill>
                  <a:srgbClr val="CE3553"/>
                </a:solidFill>
                <a:latin typeface="UTM Guanine" panose="02040603050506020204" pitchFamily="18" charset="0"/>
                <a:cs typeface="Times New Roman" panose="02020603050405020304" pitchFamily="18" charset="0"/>
              </a:rPr>
              <a:t>ĐỘNG</a:t>
            </a:r>
            <a:endParaRPr lang="en-US" sz="8200" b="1" dirty="0">
              <a:solidFill>
                <a:srgbClr val="CE3553"/>
              </a:solidFill>
              <a:latin typeface="UTM Guani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9588491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descr="图片1">
            <a:extLst>
              <a:ext uri="{FF2B5EF4-FFF2-40B4-BE49-F238E27FC236}">
                <a16:creationId xmlns:a16="http://schemas.microsoft.com/office/drawing/2014/main" id="{72442C7B-6EC3-4B1D-BEA1-717426065D4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t="43034" r="2655"/>
          <a:stretch/>
        </p:blipFill>
        <p:spPr>
          <a:xfrm>
            <a:off x="0" y="3656700"/>
            <a:ext cx="12302836" cy="3307952"/>
          </a:xfrm>
          <a:prstGeom prst="rect">
            <a:avLst/>
          </a:prstGeom>
        </p:spPr>
      </p:pic>
      <p:grpSp>
        <p:nvGrpSpPr>
          <p:cNvPr id="8" name="组合 64">
            <a:extLst>
              <a:ext uri="{FF2B5EF4-FFF2-40B4-BE49-F238E27FC236}">
                <a16:creationId xmlns:a16="http://schemas.microsoft.com/office/drawing/2014/main" id="{0DACD21B-EC88-4D11-A473-3BB8E1C92CA6}"/>
              </a:ext>
            </a:extLst>
          </p:cNvPr>
          <p:cNvGrpSpPr/>
          <p:nvPr/>
        </p:nvGrpSpPr>
        <p:grpSpPr>
          <a:xfrm>
            <a:off x="1253123" y="2997200"/>
            <a:ext cx="8973371" cy="2596737"/>
            <a:chOff x="2501458" y="1070657"/>
            <a:chExt cx="6708132" cy="4103226"/>
          </a:xfrm>
        </p:grpSpPr>
        <p:sp>
          <p:nvSpPr>
            <p:cNvPr id="10"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cs typeface="+mn-cs"/>
              </a:endParaRPr>
            </a:p>
          </p:txBody>
        </p:sp>
        <p:sp>
          <p:nvSpPr>
            <p:cNvPr id="11"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cs typeface="+mn-cs"/>
              </a:endParaRPr>
            </a:p>
          </p:txBody>
        </p:sp>
      </p:grpSp>
      <p:sp>
        <p:nvSpPr>
          <p:cNvPr id="13"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1299017" y="3656700"/>
            <a:ext cx="8898602" cy="111209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200" b="1" i="0" u="none" strike="noStrike" kern="1200" cap="none" spc="0" normalizeH="0" baseline="0" noProof="0" dirty="0">
                <a:ln w="114300">
                  <a:solidFill>
                    <a:schemeClr val="bg1"/>
                  </a:solidFill>
                </a:ln>
                <a:solidFill>
                  <a:schemeClr val="bg1"/>
                </a:solidFill>
                <a:effectLst/>
                <a:uLnTx/>
                <a:uFillTx/>
                <a:latin typeface="UTM Guanine" panose="02040603050506020204" pitchFamily="18" charset="0"/>
                <a:ea typeface="+mn-ea"/>
                <a:cs typeface="Times New Roman" panose="02020603050405020304" pitchFamily="18" charset="0"/>
              </a:rPr>
              <a:t>LUYỆN</a:t>
            </a:r>
            <a:r>
              <a:rPr kumimoji="0" lang="en-US" sz="5200" b="1" i="0" u="none" strike="noStrike" kern="1200" cap="none" spc="0" normalizeH="0" noProof="0" dirty="0">
                <a:ln w="114300">
                  <a:solidFill>
                    <a:schemeClr val="bg1"/>
                  </a:solidFill>
                </a:ln>
                <a:solidFill>
                  <a:schemeClr val="bg1"/>
                </a:solidFill>
                <a:effectLst/>
                <a:uLnTx/>
                <a:uFillTx/>
                <a:latin typeface="UTM Guanine" panose="02040603050506020204" pitchFamily="18" charset="0"/>
                <a:ea typeface="+mn-ea"/>
                <a:cs typeface="Times New Roman" panose="02020603050405020304" pitchFamily="18" charset="0"/>
              </a:rPr>
              <a:t>  ĐỌC  DIỄN  CẢM</a:t>
            </a:r>
            <a:endParaRPr kumimoji="0" lang="vi-VN" sz="5200" b="1" i="0" u="none" strike="noStrike" kern="1200" cap="none" spc="0" normalizeH="0" baseline="0" noProof="0" dirty="0">
              <a:ln w="114300">
                <a:solidFill>
                  <a:schemeClr val="bg1"/>
                </a:solidFill>
              </a:ln>
              <a:solidFill>
                <a:schemeClr val="bg1"/>
              </a:solidFill>
              <a:effectLst/>
              <a:uLnTx/>
              <a:uFillTx/>
              <a:latin typeface="UTM Guanine" panose="02040603050506020204" pitchFamily="18" charset="0"/>
              <a:ea typeface="+mn-ea"/>
              <a:cs typeface="Times New Roman" panose="02020603050405020304" pitchFamily="18" charset="0"/>
            </a:endParaRPr>
          </a:p>
        </p:txBody>
      </p:sp>
      <p:sp>
        <p:nvSpPr>
          <p:cNvPr id="12"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1313455" y="3656700"/>
            <a:ext cx="8898602" cy="111209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LUYỆN</a:t>
            </a:r>
            <a:r>
              <a:rPr kumimoji="0" lang="en-US" sz="5200" b="1" i="0" u="none" strike="noStrike" kern="1200" cap="none" spc="0" normalizeH="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  ĐỌC  DIỄN  CẢM</a:t>
            </a:r>
            <a:endParaRPr kumimoji="0" lang="vi-VN" sz="52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1863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7000" y="107232"/>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14303" y="425959"/>
            <a:ext cx="11650697" cy="6324808"/>
          </a:xfrm>
          <a:prstGeom prst="rect">
            <a:avLst/>
          </a:prstGeom>
        </p:spPr>
        <p:txBody>
          <a:bodyPr wrap="square">
            <a:spAutoFit/>
          </a:bodyPr>
          <a:lstStyle/>
          <a:p>
            <a:pPr algn="just">
              <a:spcBef>
                <a:spcPct val="50000"/>
              </a:spcBef>
            </a:pPr>
            <a:r>
              <a:rPr lang="en-US" altLang="en-US" sz="4500" b="1">
                <a:solidFill>
                  <a:srgbClr val="002060"/>
                </a:solidFill>
                <a:latin typeface="Cambria" panose="02040503050406030204" pitchFamily="18" charset="0"/>
                <a:ea typeface="Cambria" panose="02040503050406030204" pitchFamily="18" charset="0"/>
                <a:cs typeface="Arial" panose="020B0604020202020204" pitchFamily="34" charset="0"/>
              </a:rPr>
              <a:t>  Lúc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hoàng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hôn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Ăng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 co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Vát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thật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huy</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hoàng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Mặt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trời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lặn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ánh</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sáng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chiếu</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soi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vào</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bóng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tối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cửa</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đền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Những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ngọn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tháp</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cao</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vút</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ở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phía</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trên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lấp</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loáng</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giữa</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những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chùm</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lá</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thốt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nốt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xoà</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tán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tròn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vượt</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lên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hẳn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những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hàng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muỗm</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già</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cổ</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kính</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Ngôi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đền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cao</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với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những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thềm</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đá</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rêu</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phong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uy</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nghi</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kì</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lạ</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cao</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thâm</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FF0000"/>
                </a:solidFill>
                <a:latin typeface="Cambria" panose="02040503050406030204" pitchFamily="18" charset="0"/>
                <a:ea typeface="Cambria" panose="02040503050406030204" pitchFamily="18" charset="0"/>
                <a:cs typeface="Arial" panose="020B0604020202020204" pitchFamily="34" charset="0"/>
              </a:rPr>
              <a:t>nghiêm</a:t>
            </a:r>
            <a:r>
              <a:rPr lang="en-US" altLang="en-US" sz="4500" b="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dưới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ánh</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trời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vàng</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khi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đàn</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dơi</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bay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toả</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ra</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từ</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các</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500" b="1" dirty="0" err="1">
                <a:solidFill>
                  <a:srgbClr val="002060"/>
                </a:solidFill>
                <a:latin typeface="Cambria" panose="02040503050406030204" pitchFamily="18" charset="0"/>
                <a:ea typeface="Cambria" panose="02040503050406030204" pitchFamily="18" charset="0"/>
                <a:cs typeface="Arial" panose="020B0604020202020204" pitchFamily="34" charset="0"/>
              </a:rPr>
              <a:t>ngách</a:t>
            </a:r>
            <a:r>
              <a:rPr lang="en-US" altLang="en-US" sz="45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880642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1641" y="1348531"/>
            <a:ext cx="4223103" cy="1361708"/>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图片 7" descr="图片1">
            <a:extLst>
              <a:ext uri="{FF2B5EF4-FFF2-40B4-BE49-F238E27FC236}">
                <a16:creationId xmlns:a16="http://schemas.microsoft.com/office/drawing/2014/main" id="{72442C7B-6EC3-4B1D-BEA1-717426065D4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t="43034" r="2655"/>
          <a:stretch/>
        </p:blipFill>
        <p:spPr>
          <a:xfrm>
            <a:off x="-110836" y="3792354"/>
            <a:ext cx="12302836" cy="3065646"/>
          </a:xfrm>
          <a:prstGeom prst="rect">
            <a:avLst/>
          </a:prstGeom>
        </p:spPr>
      </p:pic>
      <p:sp>
        <p:nvSpPr>
          <p:cNvPr id="6"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36367" y="1127741"/>
            <a:ext cx="4286350" cy="1563248"/>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7500" b="1" dirty="0">
                <a:ln w="215900">
                  <a:solidFill>
                    <a:prstClr val="white"/>
                  </a:solidFill>
                </a:ln>
                <a:solidFill>
                  <a:prstClr val="white"/>
                </a:solidFill>
                <a:latin typeface="UTM Guanine" panose="02040603050506020204" pitchFamily="18" charset="0"/>
                <a:cs typeface="Times New Roman" panose="02020603050405020304" pitchFamily="18" charset="0"/>
              </a:rPr>
              <a:t>LIÊN HỆ</a:t>
            </a:r>
            <a:endParaRPr kumimoji="0" lang="vi-VN" sz="7500" b="1" i="0" u="none" strike="noStrike" kern="1200" cap="none" spc="0" normalizeH="0" baseline="0" noProof="0" dirty="0">
              <a:ln w="215900">
                <a:solidFill>
                  <a:prstClr val="white"/>
                </a:solidFill>
              </a:ln>
              <a:solidFill>
                <a:prstClr val="white"/>
              </a:solidFill>
              <a:effectLst/>
              <a:uLnTx/>
              <a:uFillTx/>
              <a:latin typeface="UTM Guanine" panose="02040603050506020204" pitchFamily="18" charset="0"/>
              <a:cs typeface="Times New Roman" panose="02020603050405020304" pitchFamily="18" charset="0"/>
            </a:endParaRPr>
          </a:p>
        </p:txBody>
      </p:sp>
      <p:sp>
        <p:nvSpPr>
          <p:cNvPr id="7"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36367" y="1127741"/>
            <a:ext cx="4286350" cy="1563248"/>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LIÊN</a:t>
            </a:r>
            <a:r>
              <a:rPr kumimoji="0" lang="en-US" sz="7500" b="1" i="0" u="none" strike="noStrike" kern="1200" cap="none" spc="0" normalizeH="0" noProof="0" dirty="0">
                <a:ln>
                  <a:noFill/>
                </a:ln>
                <a:solidFill>
                  <a:srgbClr val="CE3553"/>
                </a:solidFill>
                <a:effectLst/>
                <a:uLnTx/>
                <a:uFillTx/>
                <a:latin typeface="UTM Guanine" panose="02040603050506020204" pitchFamily="18" charset="0"/>
                <a:ea typeface="+mn-ea"/>
                <a:cs typeface="Times New Roman" panose="02020603050405020304" pitchFamily="18" charset="0"/>
              </a:rPr>
              <a:t> HỆ</a:t>
            </a:r>
            <a:endParaRPr kumimoji="0" lang="vi-VN" sz="7500" b="1" i="0" u="none" strike="noStrike" kern="1200" cap="none" spc="0" normalizeH="0" baseline="0" noProof="0" dirty="0">
              <a:ln>
                <a:noFill/>
              </a:ln>
              <a:solidFill>
                <a:srgbClr val="CE3553"/>
              </a:solidFill>
              <a:effectLst/>
              <a:uLnTx/>
              <a:uFillTx/>
              <a:latin typeface="UTM Guanine" panose="02040603050506020204" pitchFamily="18" charset="0"/>
              <a:ea typeface="+mn-ea"/>
              <a:cs typeface="Times New Roman" panose="02020603050405020304" pitchFamily="18" charset="0"/>
            </a:endParaRPr>
          </a:p>
        </p:txBody>
      </p:sp>
      <p:pic>
        <p:nvPicPr>
          <p:cNvPr id="11" name="Picture 10">
            <a:extLst>
              <a:ext uri="{FF2B5EF4-FFF2-40B4-BE49-F238E27FC236}">
                <a16:creationId xmlns:a16="http://schemas.microsoft.com/office/drawing/2014/main" id="{8F12482D-643F-4F86-A743-9639EE995205}"/>
              </a:ext>
            </a:extLst>
          </p:cNvPr>
          <p:cNvPicPr>
            <a:picLocks noChangeAspect="1"/>
          </p:cNvPicPr>
          <p:nvPr/>
        </p:nvPicPr>
        <p:blipFill rotWithShape="1">
          <a:blip r:embed="rId4">
            <a:duotone>
              <a:prstClr val="black"/>
              <a:schemeClr val="accent5">
                <a:tint val="45000"/>
                <a:satMod val="400000"/>
              </a:schemeClr>
            </a:duotone>
            <a:extLst>
              <a:ext uri="{BEBA8EAE-BF5A-486C-A8C5-ECC9F3942E4B}">
                <a14:imgProps xmlns:a14="http://schemas.microsoft.com/office/drawing/2010/main">
                  <a14:imgLayer r:embed="rId5">
                    <a14:imgEffect>
                      <a14:backgroundRemoval t="27850" b="72850" l="10000" r="90000">
                        <a14:foregroundMark x1="21100" y1="37600" x2="29500" y2="37350"/>
                        <a14:foregroundMark x1="27450" y1="30200" x2="32850" y2="29200"/>
                        <a14:foregroundMark x1="33350" y1="28400" x2="55550" y2="30450"/>
                        <a14:foregroundMark x1="25950" y1="65950" x2="72950" y2="71050"/>
                        <a14:foregroundMark x1="71150" y1="64150" x2="79600" y2="65450"/>
                        <a14:foregroundMark x1="54300" y1="28400" x2="68800" y2="31050"/>
                        <a14:foregroundMark x1="68800" y1="31050" x2="73450" y2="34550"/>
                        <a14:foregroundMark x1="66550" y1="28650" x2="73150" y2="31200"/>
                        <a14:foregroundMark x1="73150" y1="31200" x2="73700" y2="31200"/>
                        <a14:foregroundMark x1="25700" y1="29700" x2="36150" y2="29200"/>
                        <a14:foregroundMark x1="26950" y1="64150" x2="30850" y2="71050"/>
                        <a14:foregroundMark x1="30850" y1="71050" x2="45250" y2="70550"/>
                        <a14:foregroundMark x1="45250" y1="70550" x2="57950" y2="71550"/>
                        <a14:foregroundMark x1="57950" y1="71550" x2="74100" y2="69900"/>
                        <a14:foregroundMark x1="74100" y1="69900" x2="74200" y2="70050"/>
                        <a14:foregroundMark x1="27450" y1="61600" x2="27400" y2="71100"/>
                        <a14:foregroundMark x1="27400" y1="71100" x2="35000" y2="71850"/>
                        <a14:foregroundMark x1="35000" y1="71850" x2="37450" y2="70550"/>
                        <a14:foregroundMark x1="68600" y1="29950" x2="47200" y2="28050"/>
                        <a14:foregroundMark x1="47200" y1="28050" x2="71000" y2="30450"/>
                        <a14:foregroundMark x1="71000" y1="30450" x2="72450" y2="45800"/>
                        <a14:foregroundMark x1="71150" y1="51900" x2="73100" y2="61450"/>
                        <a14:foregroundMark x1="73100" y1="61450" x2="77550" y2="60850"/>
                        <a14:foregroundMark x1="77050" y1="62150" x2="81900" y2="69550"/>
                        <a14:foregroundMark x1="75750" y1="67500" x2="67000" y2="71400"/>
                        <a14:foregroundMark x1="67000" y1="71400" x2="33700" y2="70250"/>
                        <a14:foregroundMark x1="33700" y1="70250" x2="44350" y2="66000"/>
                        <a14:foregroundMark x1="44350" y1="66000" x2="74700" y2="67100"/>
                        <a14:foregroundMark x1="74700" y1="67100" x2="70500" y2="34850"/>
                        <a14:foregroundMark x1="70500" y1="34850" x2="68100" y2="29200"/>
                        <a14:foregroundMark x1="71150" y1="28900" x2="74500" y2="29700"/>
                        <a14:foregroundMark x1="71650" y1="27900" x2="71150" y2="34550"/>
                        <a14:foregroundMark x1="71150" y1="34550" x2="71150" y2="34550"/>
                        <a14:foregroundMark x1="73700" y1="30700" x2="72950" y2="36050"/>
                        <a14:foregroundMark x1="26700" y1="66450" x2="27200" y2="70550"/>
                        <a14:foregroundMark x1="26700" y1="67000" x2="26950" y2="61100"/>
                        <a14:foregroundMark x1="24650" y1="29450" x2="37750" y2="28400"/>
                        <a14:foregroundMark x1="37750" y1="28400" x2="65200" y2="29400"/>
                        <a14:foregroundMark x1="65200" y1="29400" x2="69350" y2="28650"/>
                        <a14:foregroundMark x1="26700" y1="65200" x2="26950" y2="65950"/>
                        <a14:foregroundMark x1="25450" y1="67750" x2="25450" y2="67750"/>
                        <a14:foregroundMark x1="26700" y1="65450" x2="26700" y2="72850"/>
                        <a14:foregroundMark x1="26700" y1="65950" x2="39950" y2="70850"/>
                        <a14:foregroundMark x1="39950" y1="70850" x2="52150" y2="70800"/>
                        <a14:foregroundMark x1="52150" y1="70800" x2="59900" y2="71300"/>
                        <a14:foregroundMark x1="26200" y1="66450" x2="26950" y2="70800"/>
                        <a14:foregroundMark x1="25950" y1="68750" x2="29000" y2="65950"/>
                        <a14:foregroundMark x1="26450" y1="69300" x2="26700" y2="71850"/>
                        <a14:foregroundMark x1="26950" y1="68750" x2="26700" y2="72100"/>
                        <a14:backgroundMark x1="75250" y1="25600" x2="83350" y2="33100"/>
                        <a14:backgroundMark x1="83350" y1="33100" x2="89600" y2="43400"/>
                        <a14:backgroundMark x1="89600" y1="43400" x2="90550" y2="49100"/>
                      </a14:backgroundRemoval>
                    </a14:imgEffect>
                    <a14:imgEffect>
                      <a14:saturation sat="66000"/>
                    </a14:imgEffect>
                  </a14:imgLayer>
                </a14:imgProps>
              </a:ext>
              <a:ext uri="{28A0092B-C50C-407E-A947-70E740481C1C}">
                <a14:useLocalDpi xmlns:a14="http://schemas.microsoft.com/office/drawing/2010/main" val="0"/>
              </a:ext>
            </a:extLst>
          </a:blip>
          <a:srcRect t="25592" b="23566"/>
          <a:stretch/>
        </p:blipFill>
        <p:spPr>
          <a:xfrm>
            <a:off x="2387626" y="2029385"/>
            <a:ext cx="10100012" cy="5366086"/>
          </a:xfrm>
          <a:prstGeom prst="rect">
            <a:avLst/>
          </a:prstGeom>
        </p:spPr>
      </p:pic>
      <p:sp>
        <p:nvSpPr>
          <p:cNvPr id="2" name="TextBox 1"/>
          <p:cNvSpPr txBox="1"/>
          <p:nvPr/>
        </p:nvSpPr>
        <p:spPr>
          <a:xfrm>
            <a:off x="4325975" y="3380125"/>
            <a:ext cx="6223314" cy="3477875"/>
          </a:xfrm>
          <a:prstGeom prst="rect">
            <a:avLst/>
          </a:prstGeom>
          <a:noFill/>
        </p:spPr>
        <p:txBody>
          <a:bodyPr wrap="square" rtlCol="0">
            <a:spAutoFit/>
          </a:bodyPr>
          <a:lstStyle/>
          <a:p>
            <a:pPr algn="ct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Kể</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tên</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công</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trình</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kiến</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trúc</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nổi</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tiếng</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p>
          <a:p>
            <a:pPr algn="ct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mà</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em</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5500" b="1" dirty="0" err="1">
                <a:solidFill>
                  <a:schemeClr val="bg1"/>
                </a:solidFill>
                <a:latin typeface="Cambria" panose="02040503050406030204" pitchFamily="18" charset="0"/>
                <a:ea typeface="Cambria" panose="02040503050406030204" pitchFamily="18" charset="0"/>
                <a:cs typeface="Arial" panose="020B0604020202020204" pitchFamily="34" charset="0"/>
              </a:rPr>
              <a:t>biết</a:t>
            </a:r>
            <a:r>
              <a:rPr lang="en-US" altLang="en-US" sz="5500" b="1" dirty="0">
                <a:solidFill>
                  <a:schemeClr val="bg1"/>
                </a:solidFill>
                <a:latin typeface="Cambria" panose="02040503050406030204" pitchFamily="18" charset="0"/>
                <a:ea typeface="Cambria" panose="02040503050406030204" pitchFamily="18" charset="0"/>
                <a:cs typeface="Arial" panose="020B0604020202020204" pitchFamily="34" charset="0"/>
              </a:rPr>
              <a:t>.</a:t>
            </a:r>
          </a:p>
          <a:p>
            <a:endParaRPr lang="en-US" sz="5500" dirty="0"/>
          </a:p>
        </p:txBody>
      </p:sp>
    </p:spTree>
    <p:extLst>
      <p:ext uri="{BB962C8B-B14F-4D97-AF65-F5344CB8AC3E}">
        <p14:creationId xmlns:p14="http://schemas.microsoft.com/office/powerpoint/2010/main" val="16292113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p:tgtEl>
                                          <p:spTgt spid="11"/>
                                        </p:tgtEl>
                                        <p:attrNameLst>
                                          <p:attrName>ppt_y</p:attrName>
                                        </p:attrNameLst>
                                      </p:cBhvr>
                                      <p:tavLst>
                                        <p:tav tm="0">
                                          <p:val>
                                            <p:strVal val="#ppt_y-#ppt_h*1.125000"/>
                                          </p:val>
                                        </p:tav>
                                        <p:tav tm="100000">
                                          <p:val>
                                            <p:strVal val="#ppt_y"/>
                                          </p:val>
                                        </p:tav>
                                      </p:tavLst>
                                    </p:anim>
                                    <p:animEffect transition="in" filter="wipe(down)">
                                      <p:cBhvr>
                                        <p:cTn id="19" dur="5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P spid="7"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70D40C-F347-43A6-A396-E7B2E79D505E}"/>
              </a:ext>
            </a:extLst>
          </p:cNvPr>
          <p:cNvSpPr/>
          <p:nvPr/>
        </p:nvSpPr>
        <p:spPr>
          <a:xfrm>
            <a:off x="697430" y="136191"/>
            <a:ext cx="11264983" cy="6662702"/>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endParaRPr lang="en-GB" altLang="en-US" b="1" dirty="0">
              <a:cs typeface="Arial" panose="020B0604020202020204"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431" y="-52903"/>
            <a:ext cx="5398569" cy="3287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9012" y="-52903"/>
            <a:ext cx="5563401" cy="32714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429" y="3535964"/>
            <a:ext cx="5398571" cy="3237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b="7918"/>
          <a:stretch/>
        </p:blipFill>
        <p:spPr>
          <a:xfrm>
            <a:off x="6451282" y="3632216"/>
            <a:ext cx="5511132" cy="3166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p:cNvSpPr txBox="1"/>
          <p:nvPr/>
        </p:nvSpPr>
        <p:spPr>
          <a:xfrm>
            <a:off x="4504623" y="3221746"/>
            <a:ext cx="5409398" cy="553998"/>
          </a:xfrm>
          <a:prstGeom prst="rect">
            <a:avLst/>
          </a:prstGeom>
          <a:noFill/>
        </p:spPr>
        <p:txBody>
          <a:bodyPr wrap="square" rtlCol="0">
            <a:spAutoFit/>
          </a:bodyPr>
          <a:lstStyle/>
          <a:p>
            <a:r>
              <a:rPr lang="en-US" sz="3000" b="1" dirty="0" err="1">
                <a:solidFill>
                  <a:srgbClr val="7030A0"/>
                </a:solidFill>
                <a:latin typeface="Cambria" panose="02040503050406030204" pitchFamily="18" charset="0"/>
                <a:ea typeface="Cambria" panose="02040503050406030204" pitchFamily="18" charset="0"/>
              </a:rPr>
              <a:t>Kinh</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thành</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Huế</a:t>
            </a:r>
            <a:endParaRPr lang="en-US" sz="3000" b="1" dirty="0">
              <a:solidFill>
                <a:srgbClr val="7030A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4291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par>
                                <p:cTn id="14" presetID="6"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ircle(in)">
                                      <p:cBhvr>
                                        <p:cTn id="16" dur="2000"/>
                                        <p:tgtEl>
                                          <p:spTgt spid="13"/>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27000" y="107232"/>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4008" y="661667"/>
            <a:ext cx="6035376" cy="37346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577516" y="269506"/>
            <a:ext cx="4600876" cy="58280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6442410" y="4950702"/>
            <a:ext cx="5409398" cy="553998"/>
          </a:xfrm>
          <a:prstGeom prst="rect">
            <a:avLst/>
          </a:prstGeom>
          <a:noFill/>
        </p:spPr>
        <p:txBody>
          <a:bodyPr wrap="square" rtlCol="0">
            <a:spAutoFit/>
          </a:bodyPr>
          <a:lstStyle/>
          <a:p>
            <a:r>
              <a:rPr lang="en-US" sz="3000" b="1" dirty="0" err="1">
                <a:solidFill>
                  <a:srgbClr val="7030A0"/>
                </a:solidFill>
                <a:latin typeface="Cambria" panose="02040503050406030204" pitchFamily="18" charset="0"/>
                <a:ea typeface="Cambria" panose="02040503050406030204" pitchFamily="18" charset="0"/>
              </a:rPr>
              <a:t>Chùa</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Một</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Cột</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Hà</a:t>
            </a:r>
            <a:r>
              <a:rPr lang="en-US" sz="3000" b="1" dirty="0">
                <a:solidFill>
                  <a:srgbClr val="7030A0"/>
                </a:solidFill>
                <a:latin typeface="Cambria" panose="02040503050406030204" pitchFamily="18" charset="0"/>
                <a:ea typeface="Cambria" panose="02040503050406030204" pitchFamily="18" charset="0"/>
              </a:rPr>
              <a:t> </a:t>
            </a:r>
            <a:r>
              <a:rPr lang="en-US" sz="3000" b="1" dirty="0" err="1">
                <a:solidFill>
                  <a:srgbClr val="7030A0"/>
                </a:solidFill>
                <a:latin typeface="Cambria" panose="02040503050406030204" pitchFamily="18" charset="0"/>
                <a:ea typeface="Cambria" panose="02040503050406030204" pitchFamily="18" charset="0"/>
              </a:rPr>
              <a:t>Nội</a:t>
            </a:r>
            <a:endParaRPr lang="en-US" sz="3000" b="1" dirty="0">
              <a:solidFill>
                <a:srgbClr val="7030A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743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89172" y="148571"/>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891" y="148571"/>
            <a:ext cx="5611336" cy="36527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6275" y="3064441"/>
            <a:ext cx="5564672" cy="37102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8F12482D-643F-4F86-A743-9639EE995205}"/>
              </a:ext>
            </a:extLst>
          </p:cNvPr>
          <p:cNvPicPr>
            <a:picLocks noChangeAspect="1"/>
          </p:cNvPicPr>
          <p:nvPr/>
        </p:nvPicPr>
        <p:blipFill rotWithShape="1">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ackgroundRemoval t="27850" b="72850" l="10000" r="90000">
                        <a14:foregroundMark x1="21100" y1="37600" x2="29500" y2="37350"/>
                        <a14:foregroundMark x1="27450" y1="30200" x2="32850" y2="29200"/>
                        <a14:foregroundMark x1="33350" y1="28400" x2="55550" y2="30450"/>
                        <a14:foregroundMark x1="25950" y1="65950" x2="72950" y2="71050"/>
                        <a14:foregroundMark x1="71150" y1="64150" x2="79600" y2="65450"/>
                        <a14:foregroundMark x1="54300" y1="28400" x2="68800" y2="31050"/>
                        <a14:foregroundMark x1="68800" y1="31050" x2="73450" y2="34550"/>
                        <a14:foregroundMark x1="66550" y1="28650" x2="73150" y2="31200"/>
                        <a14:foregroundMark x1="73150" y1="31200" x2="73700" y2="31200"/>
                        <a14:foregroundMark x1="25700" y1="29700" x2="36150" y2="29200"/>
                        <a14:foregroundMark x1="26950" y1="64150" x2="30850" y2="71050"/>
                        <a14:foregroundMark x1="30850" y1="71050" x2="45250" y2="70550"/>
                        <a14:foregroundMark x1="45250" y1="70550" x2="57950" y2="71550"/>
                        <a14:foregroundMark x1="57950" y1="71550" x2="74100" y2="69900"/>
                        <a14:foregroundMark x1="74100" y1="69900" x2="74200" y2="70050"/>
                        <a14:foregroundMark x1="27450" y1="61600" x2="27400" y2="71100"/>
                        <a14:foregroundMark x1="27400" y1="71100" x2="35000" y2="71850"/>
                        <a14:foregroundMark x1="35000" y1="71850" x2="37450" y2="70550"/>
                        <a14:foregroundMark x1="68600" y1="29950" x2="47200" y2="28050"/>
                        <a14:foregroundMark x1="47200" y1="28050" x2="71000" y2="30450"/>
                        <a14:foregroundMark x1="71000" y1="30450" x2="72450" y2="45800"/>
                        <a14:foregroundMark x1="71150" y1="51900" x2="73100" y2="61450"/>
                        <a14:foregroundMark x1="73100" y1="61450" x2="77550" y2="60850"/>
                        <a14:foregroundMark x1="77050" y1="62150" x2="81900" y2="69550"/>
                        <a14:foregroundMark x1="75750" y1="67500" x2="67000" y2="71400"/>
                        <a14:foregroundMark x1="67000" y1="71400" x2="33700" y2="70250"/>
                        <a14:foregroundMark x1="33700" y1="70250" x2="44350" y2="66000"/>
                        <a14:foregroundMark x1="44350" y1="66000" x2="74700" y2="67100"/>
                        <a14:foregroundMark x1="74700" y1="67100" x2="70500" y2="34850"/>
                        <a14:foregroundMark x1="70500" y1="34850" x2="68100" y2="29200"/>
                        <a14:foregroundMark x1="71150" y1="28900" x2="74500" y2="29700"/>
                        <a14:foregroundMark x1="71650" y1="27900" x2="71150" y2="34550"/>
                        <a14:foregroundMark x1="71150" y1="34550" x2="71150" y2="34550"/>
                        <a14:foregroundMark x1="73700" y1="30700" x2="72950" y2="36050"/>
                        <a14:foregroundMark x1="26700" y1="66450" x2="27200" y2="70550"/>
                        <a14:foregroundMark x1="26700" y1="67000" x2="26950" y2="61100"/>
                        <a14:foregroundMark x1="24650" y1="29450" x2="37750" y2="28400"/>
                        <a14:foregroundMark x1="37750" y1="28400" x2="65200" y2="29400"/>
                        <a14:foregroundMark x1="65200" y1="29400" x2="69350" y2="28650"/>
                        <a14:foregroundMark x1="26700" y1="65200" x2="26950" y2="65950"/>
                        <a14:foregroundMark x1="25450" y1="67750" x2="25450" y2="67750"/>
                        <a14:foregroundMark x1="26700" y1="65450" x2="26700" y2="72850"/>
                        <a14:foregroundMark x1="26700" y1="65950" x2="39950" y2="70850"/>
                        <a14:foregroundMark x1="39950" y1="70850" x2="52150" y2="70800"/>
                        <a14:foregroundMark x1="52150" y1="70800" x2="59900" y2="71300"/>
                        <a14:foregroundMark x1="26200" y1="66450" x2="26950" y2="70800"/>
                        <a14:foregroundMark x1="25950" y1="68750" x2="29000" y2="65950"/>
                        <a14:foregroundMark x1="26450" y1="69300" x2="26700" y2="71850"/>
                        <a14:foregroundMark x1="26950" y1="68750" x2="26700" y2="72100"/>
                        <a14:backgroundMark x1="75250" y1="25600" x2="83350" y2="33100"/>
                        <a14:backgroundMark x1="83350" y1="33100" x2="89600" y2="43400"/>
                        <a14:backgroundMark x1="89600" y1="43400" x2="90550" y2="49100"/>
                      </a14:backgroundRemoval>
                    </a14:imgEffect>
                    <a14:imgEffect>
                      <a14:colorTemperature colorTemp="11200"/>
                    </a14:imgEffect>
                    <a14:imgEffect>
                      <a14:saturation sat="0"/>
                    </a14:imgEffect>
                  </a14:imgLayer>
                </a14:imgProps>
              </a:ext>
              <a:ext uri="{28A0092B-C50C-407E-A947-70E740481C1C}">
                <a14:useLocalDpi xmlns:a14="http://schemas.microsoft.com/office/drawing/2010/main" val="0"/>
              </a:ext>
            </a:extLst>
          </a:blip>
          <a:srcRect t="25592" b="23566"/>
          <a:stretch/>
        </p:blipFill>
        <p:spPr>
          <a:xfrm>
            <a:off x="972713" y="4110070"/>
            <a:ext cx="4785693" cy="2542615"/>
          </a:xfrm>
          <a:prstGeom prst="rect">
            <a:avLst/>
          </a:prstGeom>
        </p:spPr>
      </p:pic>
      <p:sp>
        <p:nvSpPr>
          <p:cNvPr id="9" name="TextBox 8"/>
          <p:cNvSpPr txBox="1"/>
          <p:nvPr/>
        </p:nvSpPr>
        <p:spPr>
          <a:xfrm>
            <a:off x="1685677" y="4788877"/>
            <a:ext cx="3359764" cy="1015663"/>
          </a:xfrm>
          <a:prstGeom prst="rect">
            <a:avLst/>
          </a:prstGeom>
          <a:noFill/>
        </p:spPr>
        <p:txBody>
          <a:bodyPr wrap="square" rtlCol="0">
            <a:spAutoFit/>
          </a:bodyPr>
          <a:lstStyle/>
          <a:p>
            <a:pPr algn="ctr"/>
            <a:r>
              <a:rPr lang="en-US" sz="3000" b="1" dirty="0" err="1">
                <a:solidFill>
                  <a:srgbClr val="002060"/>
                </a:solidFill>
                <a:latin typeface="Cambria" panose="02040503050406030204" pitchFamily="18" charset="0"/>
                <a:ea typeface="Cambria" panose="02040503050406030204" pitchFamily="18" charset="0"/>
              </a:rPr>
              <a:t>Tháp</a:t>
            </a:r>
            <a:r>
              <a:rPr lang="en-US" sz="3000" b="1" dirty="0">
                <a:solidFill>
                  <a:srgbClr val="002060"/>
                </a:solidFill>
                <a:latin typeface="Cambria" panose="02040503050406030204" pitchFamily="18" charset="0"/>
                <a:ea typeface="Cambria" panose="02040503050406030204" pitchFamily="18" charset="0"/>
              </a:rPr>
              <a:t> </a:t>
            </a:r>
            <a:r>
              <a:rPr lang="vi-VN" sz="3000" b="1" dirty="0">
                <a:solidFill>
                  <a:srgbClr val="002060"/>
                </a:solidFill>
                <a:latin typeface="Cambria" panose="02040503050406030204" pitchFamily="18" charset="0"/>
                <a:ea typeface="Cambria" panose="02040503050406030204" pitchFamily="18" charset="0"/>
              </a:rPr>
              <a:t>Ép – phen (Pháp)</a:t>
            </a:r>
            <a:endParaRPr lang="en-US" sz="30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707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018" y="3441032"/>
            <a:ext cx="5267203" cy="34169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9993" y="3407342"/>
            <a:ext cx="5118744" cy="34169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2211" y="0"/>
            <a:ext cx="5195563" cy="3335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p:cNvSpPr txBox="1"/>
          <p:nvPr/>
        </p:nvSpPr>
        <p:spPr>
          <a:xfrm>
            <a:off x="4993924" y="2842711"/>
            <a:ext cx="3472440" cy="492443"/>
          </a:xfrm>
          <a:prstGeom prst="rect">
            <a:avLst/>
          </a:prstGeom>
          <a:noFill/>
        </p:spPr>
        <p:txBody>
          <a:bodyPr wrap="square" rtlCol="0">
            <a:spAutoFit/>
          </a:bodyPr>
          <a:lstStyle/>
          <a:p>
            <a:r>
              <a:rPr lang="en-US" sz="2600" b="1" dirty="0">
                <a:solidFill>
                  <a:schemeClr val="bg1"/>
                </a:solidFill>
                <a:latin typeface="Times New Roman" panose="02020603050405020304" pitchFamily="18" charset="0"/>
                <a:cs typeface="Times New Roman" panose="02020603050405020304" pitchFamily="18" charset="0"/>
              </a:rPr>
              <a:t>Kim </a:t>
            </a:r>
            <a:r>
              <a:rPr lang="en-US" sz="2600" b="1" dirty="0" err="1">
                <a:solidFill>
                  <a:schemeClr val="bg1"/>
                </a:solidFill>
                <a:latin typeface="Times New Roman" panose="02020603050405020304" pitchFamily="18" charset="0"/>
                <a:cs typeface="Times New Roman" panose="02020603050405020304" pitchFamily="18" charset="0"/>
              </a:rPr>
              <a:t>tự</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tháp</a:t>
            </a:r>
            <a:r>
              <a:rPr lang="en-US" sz="2600" b="1" dirty="0">
                <a:solidFill>
                  <a:schemeClr val="bg1"/>
                </a:solidFill>
                <a:latin typeface="Times New Roman" panose="02020603050405020304" pitchFamily="18" charset="0"/>
                <a:cs typeface="Times New Roman" panose="02020603050405020304" pitchFamily="18" charset="0"/>
              </a:rPr>
              <a:t> Ai </a:t>
            </a:r>
            <a:r>
              <a:rPr lang="en-US" sz="2600" b="1" dirty="0" err="1">
                <a:solidFill>
                  <a:schemeClr val="bg1"/>
                </a:solidFill>
                <a:latin typeface="Times New Roman" panose="02020603050405020304" pitchFamily="18" charset="0"/>
                <a:cs typeface="Times New Roman" panose="02020603050405020304" pitchFamily="18" charset="0"/>
              </a:rPr>
              <a:t>Cập</a:t>
            </a:r>
            <a:r>
              <a:rPr lang="en-US" sz="2600" b="1" dirty="0">
                <a:solidFill>
                  <a:schemeClr val="bg1"/>
                </a:solidFill>
                <a:latin typeface="Times New Roman" panose="02020603050405020304" pitchFamily="18" charset="0"/>
                <a:cs typeface="Times New Roman" panose="02020603050405020304" pitchFamily="18" charset="0"/>
              </a:rPr>
              <a:t> </a:t>
            </a:r>
          </a:p>
        </p:txBody>
      </p:sp>
      <p:sp>
        <p:nvSpPr>
          <p:cNvPr id="9" name="Rounded Rectangle 8"/>
          <p:cNvSpPr/>
          <p:nvPr/>
        </p:nvSpPr>
        <p:spPr>
          <a:xfrm>
            <a:off x="4304473" y="6393498"/>
            <a:ext cx="3311496" cy="453929"/>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255056" y="6372174"/>
            <a:ext cx="3869871" cy="492443"/>
          </a:xfrm>
          <a:prstGeom prst="rect">
            <a:avLst/>
          </a:prstGeom>
          <a:noFill/>
        </p:spPr>
        <p:txBody>
          <a:bodyPr wrap="square" rtlCol="0">
            <a:spAutoFit/>
          </a:bodyPr>
          <a:lstStyle/>
          <a:p>
            <a:r>
              <a:rPr lang="en-US" sz="2600" b="1" dirty="0" err="1">
                <a:solidFill>
                  <a:srgbClr val="002060"/>
                </a:solidFill>
                <a:latin typeface="Times New Roman" panose="02020603050405020304" pitchFamily="18" charset="0"/>
                <a:cs typeface="Times New Roman" panose="02020603050405020304" pitchFamily="18" charset="0"/>
              </a:rPr>
              <a:t>Vạn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Lí</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Trường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Thành</a:t>
            </a:r>
            <a:endParaRPr lang="en-US" sz="2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11095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6177" y="3989839"/>
            <a:ext cx="1779815" cy="276999"/>
          </a:xfrm>
          <a:prstGeom prst="rect">
            <a:avLst/>
          </a:prstGeom>
          <a:noFill/>
        </p:spPr>
        <p:txBody>
          <a:bodyPr wrap="square" rtlCol="0">
            <a:spAutoFit/>
          </a:bodyPr>
          <a:lstStyle/>
          <a:p>
            <a:r>
              <a:rPr lang="en-US" sz="1200" dirty="0">
                <a:solidFill>
                  <a:srgbClr val="FFC000"/>
                </a:solidFill>
                <a:latin typeface="UTM Hanzel" panose="02040603050506020204" pitchFamily="18" charset="0"/>
              </a:rPr>
              <a:t>MĂNG NON</a:t>
            </a:r>
          </a:p>
        </p:txBody>
      </p:sp>
      <p:sp>
        <p:nvSpPr>
          <p:cNvPr id="6" name="Rectangle 5">
            <a:extLst>
              <a:ext uri="{FF2B5EF4-FFF2-40B4-BE49-F238E27FC236}">
                <a16:creationId xmlns:a16="http://schemas.microsoft.com/office/drawing/2014/main" id="{E9F4553A-26E1-4A48-A57E-D730C4B579B9}"/>
              </a:ext>
            </a:extLst>
          </p:cNvPr>
          <p:cNvSpPr/>
          <p:nvPr/>
        </p:nvSpPr>
        <p:spPr>
          <a:xfrm>
            <a:off x="1905352" y="3574327"/>
            <a:ext cx="8381295" cy="1862048"/>
          </a:xfrm>
          <a:prstGeom prst="rect">
            <a:avLst/>
          </a:prstGeom>
          <a:noFill/>
          <a:effectLst>
            <a:glow rad="762000">
              <a:schemeClr val="accent1">
                <a:alpha val="40000"/>
              </a:schemeClr>
            </a:glow>
          </a:effectLst>
        </p:spPr>
        <p:txBody>
          <a:bodyPr wrap="square" lIns="91440" tIns="45720" rIns="91440" bIns="4572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w="12700">
                  <a:noFill/>
                </a:ln>
                <a:solidFill>
                  <a:srgbClr val="FD6F96"/>
                </a:solidFill>
                <a:effectLst>
                  <a:glow rad="406400">
                    <a:prstClr val="white"/>
                  </a:glow>
                  <a:outerShdw blurRad="38100" dist="19050" dir="2700000" algn="tl" rotWithShape="0">
                    <a:prstClr val="black">
                      <a:alpha val="40000"/>
                    </a:prstClr>
                  </a:outerShdw>
                </a:effectLst>
                <a:uLnTx/>
                <a:uFillTx/>
                <a:latin typeface="UTM Mother" panose="02040603050506020204" pitchFamily="18" charset="0"/>
                <a:cs typeface="Times New Roman" panose="02020603050405020304" pitchFamily="18" charset="0"/>
              </a:rPr>
              <a:t>Tạm biệt!</a:t>
            </a:r>
            <a:endParaRPr kumimoji="0" lang="en-US" sz="11500" b="0" i="0" u="none" strike="noStrike" kern="1200" cap="none" spc="0" normalizeH="0" baseline="0" noProof="0" dirty="0">
              <a:ln w="12700">
                <a:noFill/>
              </a:ln>
              <a:solidFill>
                <a:srgbClr val="FD6F96"/>
              </a:solidFill>
              <a:effectLst>
                <a:glow rad="406400">
                  <a:prstClr val="white"/>
                </a:glow>
                <a:outerShdw blurRad="38100" dist="19050" dir="2700000" algn="tl" rotWithShape="0">
                  <a:prstClr val="black">
                    <a:alpha val="40000"/>
                  </a:prstClr>
                </a:outerShdw>
              </a:effectLst>
              <a:uLnTx/>
              <a:uFillTx/>
              <a:latin typeface="UTM Moth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443575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765711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Đền ANGKOR Wat Campuchia">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8100" y="101600"/>
            <a:ext cx="12153900" cy="6507802"/>
          </a:xfrm>
        </p:spPr>
      </p:pic>
    </p:spTree>
    <p:extLst>
      <p:ext uri="{BB962C8B-B14F-4D97-AF65-F5344CB8AC3E}">
        <p14:creationId xmlns:p14="http://schemas.microsoft.com/office/powerpoint/2010/main" val="2662742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110836" y="-93952"/>
            <a:ext cx="12302836" cy="6964652"/>
          </a:xfrm>
          <a:prstGeom prst="rect">
            <a:avLst/>
          </a:prstGeom>
        </p:spPr>
      </p:pic>
      <p:sp>
        <p:nvSpPr>
          <p:cNvPr id="9" name="椭圆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326435D8-4AAF-4040-9EF8-EE2DF6582E9D}"/>
              </a:ext>
            </a:extLst>
          </p:cNvPr>
          <p:cNvSpPr/>
          <p:nvPr/>
        </p:nvSpPr>
        <p:spPr>
          <a:xfrm>
            <a:off x="3659741" y="2147206"/>
            <a:ext cx="4479968" cy="4366512"/>
          </a:xfrm>
          <a:prstGeom prst="ellipse">
            <a:avLst/>
          </a:prstGeom>
          <a:solidFill>
            <a:srgbClr val="FEC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6"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3756550" y="2648536"/>
            <a:ext cx="4286350" cy="3593291"/>
          </a:xfrm>
          <a:prstGeom prst="rect">
            <a:avLst/>
          </a:prstGeom>
          <a:noFill/>
          <a:ln w="9525">
            <a:noFill/>
            <a:miter lim="800000"/>
            <a:headEnd/>
            <a:tailEnd/>
          </a:ln>
        </p:spPr>
        <p:txBody>
          <a:bodyPr wrap="square">
            <a:spAutoFit/>
          </a:bodyPr>
          <a:lstStyle/>
          <a:p>
            <a:pPr algn="ctr">
              <a:lnSpc>
                <a:spcPct val="150000"/>
              </a:lnSpc>
            </a:pPr>
            <a:r>
              <a:rPr lang="vi-VN" sz="8000" b="1" dirty="0">
                <a:ln w="215900">
                  <a:solidFill>
                    <a:schemeClr val="bg1"/>
                  </a:solidFill>
                </a:ln>
                <a:solidFill>
                  <a:schemeClr val="bg1"/>
                </a:solidFill>
                <a:latin typeface="UTM Guanine" panose="02040603050506020204" pitchFamily="18" charset="0"/>
                <a:cs typeface="Times New Roman" panose="02020603050405020304" pitchFamily="18" charset="0"/>
              </a:rPr>
              <a:t>LUYỆN ĐỌC</a:t>
            </a:r>
          </a:p>
        </p:txBody>
      </p:sp>
      <p:sp>
        <p:nvSpPr>
          <p:cNvPr id="7" name="Text Box 6" descr="e7d195523061f1c0600ade85ab8d19863d296bbd6d3c8047FB0A4867354E4F1E3A7DEAE3C4C4B5C9777EC9E9D7F78045DB0296A4194571101A21F67FC7D6C39966CE50B69116E2EE84E571E25F3C0CCE9CD1E740516E166FE395676B6E8C21F0583D4FEE5EAC449DA93BFFE9496FE2D7F96344EE9B5EC6189BB145ACC8462DA30A2768C3FFBFCD3F342A7F83D889CA92BDEFD14EEF179D26">
            <a:extLst>
              <a:ext uri="{FF2B5EF4-FFF2-40B4-BE49-F238E27FC236}">
                <a16:creationId xmlns:a16="http://schemas.microsoft.com/office/drawing/2014/main" id="{AD3FE84C-E88C-4DB1-BD97-F846D4EFEE0A}"/>
              </a:ext>
            </a:extLst>
          </p:cNvPr>
          <p:cNvSpPr txBox="1">
            <a:spLocks noChangeArrowheads="1"/>
          </p:cNvSpPr>
          <p:nvPr/>
        </p:nvSpPr>
        <p:spPr bwMode="auto">
          <a:xfrm>
            <a:off x="3756550" y="2648536"/>
            <a:ext cx="4286350" cy="3593291"/>
          </a:xfrm>
          <a:prstGeom prst="rect">
            <a:avLst/>
          </a:prstGeom>
          <a:noFill/>
          <a:ln w="9525">
            <a:noFill/>
            <a:miter lim="800000"/>
            <a:headEnd/>
            <a:tailEnd/>
          </a:ln>
        </p:spPr>
        <p:txBody>
          <a:bodyPr wrap="square">
            <a:spAutoFit/>
          </a:bodyPr>
          <a:lstStyle/>
          <a:p>
            <a:pPr algn="ctr">
              <a:lnSpc>
                <a:spcPct val="150000"/>
              </a:lnSpc>
            </a:pPr>
            <a:r>
              <a:rPr lang="vi-VN" sz="8200" b="1" dirty="0">
                <a:solidFill>
                  <a:srgbClr val="CE3553"/>
                </a:solidFill>
                <a:latin typeface="UTM Guanine" panose="02040603050506020204" pitchFamily="18" charset="0"/>
                <a:cs typeface="Times New Roman" panose="02020603050405020304" pitchFamily="18" charset="0"/>
              </a:rPr>
              <a:t>LUYỆN ĐỌC</a:t>
            </a:r>
          </a:p>
        </p:txBody>
      </p:sp>
    </p:spTree>
    <p:extLst>
      <p:ext uri="{BB962C8B-B14F-4D97-AF65-F5344CB8AC3E}">
        <p14:creationId xmlns:p14="http://schemas.microsoft.com/office/powerpoint/2010/main" val="1118800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7000" y="87464"/>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82160" y="262215"/>
            <a:ext cx="11782839" cy="6294031"/>
          </a:xfrm>
          <a:prstGeom prst="rect">
            <a:avLst/>
          </a:prstGeom>
        </p:spPr>
        <p:txBody>
          <a:bodyPr wrap="square">
            <a:spAutoFit/>
          </a:bodyPr>
          <a:lstStyle/>
          <a:p>
            <a:pPr algn="ctr"/>
            <a:r>
              <a:rPr lang="vi-VN" sz="2800" b="1" dirty="0">
                <a:solidFill>
                  <a:srgbClr val="002060"/>
                </a:solidFill>
                <a:latin typeface="Cambria" panose="02040503050406030204" pitchFamily="18" charset="0"/>
                <a:ea typeface="Cambria" panose="02040503050406030204" pitchFamily="18" charset="0"/>
              </a:rPr>
              <a:t>Ăng-co Vát​</a:t>
            </a:r>
            <a:endParaRPr lang="vi-VN" sz="2800" dirty="0">
              <a:solidFill>
                <a:srgbClr val="002060"/>
              </a:solidFill>
              <a:latin typeface="Cambria" panose="02040503050406030204" pitchFamily="18" charset="0"/>
              <a:ea typeface="Cambria" panose="02040503050406030204" pitchFamily="18" charset="0"/>
            </a:endParaRPr>
          </a:p>
          <a:p>
            <a:pPr algn="just"/>
            <a:r>
              <a:rPr lang="vi-VN" sz="2500">
                <a:latin typeface="Cambria" panose="02040503050406030204" pitchFamily="18" charset="0"/>
                <a:ea typeface="Cambria" panose="02040503050406030204" pitchFamily="18" charset="0"/>
              </a:rPr>
              <a:t>   </a:t>
            </a:r>
            <a:r>
              <a:rPr lang="en-US" sz="2500">
                <a:latin typeface="Cambria" panose="02040503050406030204" pitchFamily="18" charset="0"/>
                <a:ea typeface="Cambria" panose="02040503050406030204" pitchFamily="18" charset="0"/>
              </a:rPr>
              <a:t>     </a:t>
            </a:r>
            <a:r>
              <a:rPr lang="vi-VN" sz="2500">
                <a:latin typeface="Cambria" panose="02040503050406030204" pitchFamily="18" charset="0"/>
                <a:ea typeface="Cambria" panose="02040503050406030204" pitchFamily="18" charset="0"/>
              </a:rPr>
              <a:t>Ăng-co </a:t>
            </a:r>
            <a:r>
              <a:rPr lang="vi-VN" sz="2500" dirty="0">
                <a:latin typeface="Cambria" panose="02040503050406030204" pitchFamily="18" charset="0"/>
                <a:ea typeface="Cambria" panose="02040503050406030204" pitchFamily="18" charset="0"/>
              </a:rPr>
              <a:t>Vát là một công trình kiến trúc và điêu khắc tuyệt diệu của nhân dân Cam</a:t>
            </a:r>
            <a:r>
              <a:rPr lang="en-US" sz="2500" dirty="0">
                <a:latin typeface="Cambria" panose="02040503050406030204" pitchFamily="18" charset="0"/>
                <a:ea typeface="Cambria" panose="02040503050406030204" pitchFamily="18" charset="0"/>
              </a:rPr>
              <a:t> </a:t>
            </a:r>
            <a:r>
              <a:rPr lang="vi-VN" sz="2500" dirty="0">
                <a:latin typeface="Cambria" panose="02040503050406030204" pitchFamily="18" charset="0"/>
                <a:ea typeface="Cambria" panose="02040503050406030204" pitchFamily="18" charset="0"/>
              </a:rPr>
              <a:t>-pu-chia được xây dựng từ đầu thế kỉ XII.</a:t>
            </a:r>
          </a:p>
          <a:p>
            <a:pPr algn="just"/>
            <a:r>
              <a:rPr lang="vi-VN" sz="2500" dirty="0">
                <a:latin typeface="Cambria" panose="02040503050406030204" pitchFamily="18" charset="0"/>
                <a:ea typeface="Cambria" panose="02040503050406030204" pitchFamily="18" charset="0"/>
              </a:rPr>
              <a:t>  </a:t>
            </a:r>
            <a:r>
              <a:rPr lang="en-US" sz="2500" dirty="0">
                <a:latin typeface="Cambria" panose="02040503050406030204" pitchFamily="18" charset="0"/>
                <a:ea typeface="Cambria" panose="02040503050406030204" pitchFamily="18" charset="0"/>
              </a:rPr>
              <a:t>  </a:t>
            </a:r>
            <a:r>
              <a:rPr lang="vi-VN" sz="2500" dirty="0">
                <a:latin typeface="Cambria" panose="02040503050406030204" pitchFamily="18" charset="0"/>
                <a:ea typeface="Cambria" panose="02040503050406030204" pitchFamily="18" charset="0"/>
              </a:rPr>
              <a:t> Khu đền chính gồm ba tầng với những ngọn tháp lớn. Muốn thăm hết khu đền chính phải đi qua ba tầng hành lang dài gần 1500 mét và vào thăm 398 gian phòng. Suốt cuộc dạo xem kì thú đó, du khách sẽ cảm thấy như lạc vào thế giới của nghệ thuật chạm khắc và kiến trúc cổ đại. Đây, những cây tháp lớn được dựng bằng đá ong và bọc ngoài bằng đá nhẵn. Đây, những bức tường buồng nhẵn bóng như mặt ghế đá, hoàn toàn được ghép bằng những tảng đá lớn đẽo gọt vuông vức và lựa ghép vào nhau kín khít như xây gạch vữa.</a:t>
            </a:r>
          </a:p>
          <a:p>
            <a:pPr algn="just"/>
            <a:r>
              <a:rPr lang="vi-VN" sz="2500" dirty="0">
                <a:latin typeface="Cambria" panose="02040503050406030204" pitchFamily="18" charset="0"/>
                <a:ea typeface="Cambria" panose="02040503050406030204" pitchFamily="18" charset="0"/>
              </a:rPr>
              <a:t>   </a:t>
            </a:r>
            <a:r>
              <a:rPr lang="en-US" sz="2500" dirty="0">
                <a:latin typeface="Cambria" panose="02040503050406030204" pitchFamily="18" charset="0"/>
                <a:ea typeface="Cambria" panose="02040503050406030204" pitchFamily="18" charset="0"/>
              </a:rPr>
              <a:t> </a:t>
            </a:r>
            <a:r>
              <a:rPr lang="vi-VN" sz="2500" dirty="0">
                <a:latin typeface="Cambria" panose="02040503050406030204" pitchFamily="18" charset="0"/>
                <a:ea typeface="Cambria" panose="02040503050406030204" pitchFamily="18" charset="0"/>
              </a:rPr>
              <a:t>Toàn bộ khu đền quay về hướng tây. Lúc hoàng hôn, Ăng-co Vát thật huy hoàng. Mặt trời lặn, ánh sáng chiếu soi vào bóng tối cửa đền. Những ngọn tháp cao vút ở phía trên, lấp loáng giữa những chùm lá thốt nốt xòa tán tròn vượt lên hẳn những hàng muỗm già cổ kính. Ngôi đền cao với những thềm đá rêu phong, uy nghi kì lạ, càng cao càng thâm nghiêm dưới ánh trời vàng, khi đàn dơi bay tỏa ra từ các ngách.</a:t>
            </a:r>
            <a:endParaRPr lang="en-US" sz="2500" dirty="0">
              <a:latin typeface="Cambria" panose="02040503050406030204" pitchFamily="18" charset="0"/>
              <a:ea typeface="Cambria" panose="02040503050406030204" pitchFamily="18" charset="0"/>
            </a:endParaRPr>
          </a:p>
          <a:p>
            <a:pPr algn="just"/>
            <a:r>
              <a:rPr lang="en-US" sz="2500" i="1" dirty="0">
                <a:latin typeface="Cambria" panose="02040503050406030204" pitchFamily="18" charset="0"/>
                <a:ea typeface="Cambria" panose="02040503050406030204" pitchFamily="18" charset="0"/>
              </a:rPr>
              <a:t>                                                                                       </a:t>
            </a:r>
            <a:r>
              <a:rPr lang="vi-VN" sz="2500" i="1" dirty="0">
                <a:latin typeface="Cambria" panose="02040503050406030204" pitchFamily="18" charset="0"/>
                <a:ea typeface="Cambria" panose="02040503050406030204" pitchFamily="18" charset="0"/>
              </a:rPr>
              <a:t>Theo </a:t>
            </a:r>
            <a:r>
              <a:rPr lang="vi-VN" sz="2500" b="1" dirty="0">
                <a:latin typeface="Cambria" panose="02040503050406030204" pitchFamily="18" charset="0"/>
                <a:ea typeface="Cambria" panose="02040503050406030204" pitchFamily="18" charset="0"/>
              </a:rPr>
              <a:t>NHỮNG KÌ QUAN THẾ GIỚI</a:t>
            </a:r>
            <a:endParaRPr lang="vi-VN" sz="2500" b="0" i="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03765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114300" y="0"/>
            <a:ext cx="12306300" cy="6964652"/>
          </a:xfrm>
          <a:prstGeom prst="rect">
            <a:avLst/>
          </a:prstGeom>
        </p:spPr>
      </p:pic>
      <p:grpSp>
        <p:nvGrpSpPr>
          <p:cNvPr id="6" name="Group 5">
            <a:extLst>
              <a:ext uri="{FF2B5EF4-FFF2-40B4-BE49-F238E27FC236}">
                <a16:creationId xmlns:a16="http://schemas.microsoft.com/office/drawing/2014/main" id="{55016B18-7664-44F7-818E-68D509216BE1}"/>
              </a:ext>
            </a:extLst>
          </p:cNvPr>
          <p:cNvGrpSpPr/>
          <p:nvPr/>
        </p:nvGrpSpPr>
        <p:grpSpPr>
          <a:xfrm>
            <a:off x="162739" y="2509732"/>
            <a:ext cx="11623964" cy="880726"/>
            <a:chOff x="2743199" y="1696221"/>
            <a:chExt cx="8432554" cy="880726"/>
          </a:xfrm>
          <a:solidFill>
            <a:srgbClr val="7DBE57">
              <a:alpha val="67000"/>
            </a:srgbClr>
          </a:solidFill>
        </p:grpSpPr>
        <p:grpSp>
          <p:nvGrpSpPr>
            <p:cNvPr id="7" name="Group 6">
              <a:extLst>
                <a:ext uri="{FF2B5EF4-FFF2-40B4-BE49-F238E27FC236}">
                  <a16:creationId xmlns:a16="http://schemas.microsoft.com/office/drawing/2014/main" id="{D3969F3E-F867-4A39-A635-BDB20DBC795D}"/>
                </a:ext>
              </a:extLst>
            </p:cNvPr>
            <p:cNvGrpSpPr/>
            <p:nvPr/>
          </p:nvGrpSpPr>
          <p:grpSpPr>
            <a:xfrm>
              <a:off x="2743199" y="1696221"/>
              <a:ext cx="8432554" cy="880726"/>
              <a:chOff x="5753100" y="1905000"/>
              <a:chExt cx="4876464" cy="460318"/>
            </a:xfrm>
            <a:grpFill/>
          </p:grpSpPr>
          <p:sp>
            <p:nvSpPr>
              <p:cNvPr id="9" name="Hexagon 8">
                <a:extLst>
                  <a:ext uri="{FF2B5EF4-FFF2-40B4-BE49-F238E27FC236}">
                    <a16:creationId xmlns:a16="http://schemas.microsoft.com/office/drawing/2014/main" id="{85CB6BCF-0B9E-44DE-A389-9AE199D095E7}"/>
                  </a:ext>
                </a:extLst>
              </p:cNvPr>
              <p:cNvSpPr/>
              <p:nvPr/>
            </p:nvSpPr>
            <p:spPr>
              <a:xfrm>
                <a:off x="5753100" y="1905000"/>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rgbClr val="002060"/>
                  </a:solidFill>
                  <a:latin typeface="UTM American Sans" panose="02040603050506020204" pitchFamily="18" charset="0"/>
                </a:endParaRPr>
              </a:p>
            </p:txBody>
          </p:sp>
          <p:sp>
            <p:nvSpPr>
              <p:cNvPr id="10" name="Rectangle 9">
                <a:extLst>
                  <a:ext uri="{FF2B5EF4-FFF2-40B4-BE49-F238E27FC236}">
                    <a16:creationId xmlns:a16="http://schemas.microsoft.com/office/drawing/2014/main" id="{7E2FEE46-B3DD-401E-99F6-EEADB0D2E311}"/>
                  </a:ext>
                </a:extLst>
              </p:cNvPr>
              <p:cNvSpPr/>
              <p:nvPr/>
            </p:nvSpPr>
            <p:spPr>
              <a:xfrm>
                <a:off x="6200862" y="1908118"/>
                <a:ext cx="4428702"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err="1">
                    <a:solidFill>
                      <a:srgbClr val="002060"/>
                    </a:solidFill>
                    <a:latin typeface="UTM American Sans" panose="02040603050506020204" pitchFamily="18" charset="0"/>
                    <a:cs typeface="Times New Roman" panose="02020603050405020304" pitchFamily="18" charset="0"/>
                  </a:rPr>
                  <a:t>Đoạn</a:t>
                </a:r>
                <a:r>
                  <a:rPr lang="en-US" sz="6000" dirty="0">
                    <a:solidFill>
                      <a:srgbClr val="002060"/>
                    </a:solidFill>
                    <a:latin typeface="UTM American Sans" panose="02040603050506020204" pitchFamily="18" charset="0"/>
                    <a:cs typeface="Times New Roman" panose="02020603050405020304" pitchFamily="18" charset="0"/>
                  </a:rPr>
                  <a:t> 1: </a:t>
                </a:r>
                <a:r>
                  <a:rPr lang="nl-NL" sz="6000" dirty="0">
                    <a:solidFill>
                      <a:srgbClr val="002060"/>
                    </a:solidFill>
                    <a:latin typeface="UTM American Sans" panose="02040603050506020204" pitchFamily="18" charset="0"/>
                  </a:rPr>
                  <a:t>Từ đầu ... thế kỉ XII.</a:t>
                </a:r>
                <a:endParaRPr lang="en-US" sz="6000" dirty="0">
                  <a:solidFill>
                    <a:srgbClr val="002060"/>
                  </a:solidFill>
                  <a:latin typeface="UTM American Sans" panose="02040603050506020204" pitchFamily="18" charset="0"/>
                  <a:cs typeface="Times New Roman" panose="02020603050405020304" pitchFamily="18" charset="0"/>
                </a:endParaRPr>
              </a:p>
            </p:txBody>
          </p:sp>
        </p:grpSp>
        <p:sp>
          <p:nvSpPr>
            <p:cNvPr id="8" name="Hexagon 7">
              <a:extLst>
                <a:ext uri="{FF2B5EF4-FFF2-40B4-BE49-F238E27FC236}">
                  <a16:creationId xmlns:a16="http://schemas.microsoft.com/office/drawing/2014/main" id="{A88B30E9-D7FD-430B-B57B-9C5F11366E44}"/>
                </a:ext>
              </a:extLst>
            </p:cNvPr>
            <p:cNvSpPr/>
            <p:nvPr/>
          </p:nvSpPr>
          <p:spPr>
            <a:xfrm>
              <a:off x="2867520" y="1796534"/>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UTM American Sans" panose="02040603050506020204" pitchFamily="18" charset="0"/>
                  <a:cs typeface="Times New Roman" panose="02020603050405020304" pitchFamily="18" charset="0"/>
                </a:rPr>
                <a:t>1</a:t>
              </a:r>
            </a:p>
          </p:txBody>
        </p:sp>
      </p:grpSp>
      <p:grpSp>
        <p:nvGrpSpPr>
          <p:cNvPr id="11" name="Group 10">
            <a:extLst>
              <a:ext uri="{FF2B5EF4-FFF2-40B4-BE49-F238E27FC236}">
                <a16:creationId xmlns:a16="http://schemas.microsoft.com/office/drawing/2014/main" id="{DCC388D3-9D63-431B-A63D-5335A60A8AF1}"/>
              </a:ext>
            </a:extLst>
          </p:cNvPr>
          <p:cNvGrpSpPr/>
          <p:nvPr/>
        </p:nvGrpSpPr>
        <p:grpSpPr>
          <a:xfrm>
            <a:off x="188192" y="3851480"/>
            <a:ext cx="11623962" cy="874761"/>
            <a:chOff x="2743201" y="3008357"/>
            <a:chExt cx="8107950" cy="874761"/>
          </a:xfrm>
          <a:solidFill>
            <a:srgbClr val="7DBE57">
              <a:alpha val="67000"/>
            </a:srgbClr>
          </a:solidFill>
        </p:grpSpPr>
        <p:grpSp>
          <p:nvGrpSpPr>
            <p:cNvPr id="12" name="Group 11">
              <a:extLst>
                <a:ext uri="{FF2B5EF4-FFF2-40B4-BE49-F238E27FC236}">
                  <a16:creationId xmlns:a16="http://schemas.microsoft.com/office/drawing/2014/main" id="{A47FFDE4-58D3-43FB-81F4-CFFA11B22B30}"/>
                </a:ext>
              </a:extLst>
            </p:cNvPr>
            <p:cNvGrpSpPr/>
            <p:nvPr/>
          </p:nvGrpSpPr>
          <p:grpSpPr>
            <a:xfrm>
              <a:off x="2743201" y="3008357"/>
              <a:ext cx="8107950" cy="874761"/>
              <a:chOff x="5753100" y="1905000"/>
              <a:chExt cx="4688748" cy="457201"/>
            </a:xfrm>
            <a:grpFill/>
          </p:grpSpPr>
          <p:sp>
            <p:nvSpPr>
              <p:cNvPr id="14" name="Hexagon 13">
                <a:extLst>
                  <a:ext uri="{FF2B5EF4-FFF2-40B4-BE49-F238E27FC236}">
                    <a16:creationId xmlns:a16="http://schemas.microsoft.com/office/drawing/2014/main" id="{2C728646-30CD-4095-9CD8-3416AAC2710E}"/>
                  </a:ext>
                </a:extLst>
              </p:cNvPr>
              <p:cNvSpPr/>
              <p:nvPr/>
            </p:nvSpPr>
            <p:spPr>
              <a:xfrm>
                <a:off x="5753100" y="1905000"/>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rgbClr val="002060"/>
                  </a:solidFill>
                  <a:latin typeface="UTM American Sans" panose="02040603050506020204" pitchFamily="18" charset="0"/>
                </a:endParaRPr>
              </a:p>
            </p:txBody>
          </p:sp>
          <p:sp>
            <p:nvSpPr>
              <p:cNvPr id="15" name="Rectangle 14">
                <a:extLst>
                  <a:ext uri="{FF2B5EF4-FFF2-40B4-BE49-F238E27FC236}">
                    <a16:creationId xmlns:a16="http://schemas.microsoft.com/office/drawing/2014/main" id="{2FD51AFF-927F-41E7-9633-AE17E4D60A95}"/>
                  </a:ext>
                </a:extLst>
              </p:cNvPr>
              <p:cNvSpPr/>
              <p:nvPr/>
            </p:nvSpPr>
            <p:spPr>
              <a:xfrm>
                <a:off x="6019798" y="1905001"/>
                <a:ext cx="4422050"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UTM American Sans" panose="02040603050506020204" pitchFamily="18" charset="0"/>
                    <a:cs typeface="Times New Roman" panose="02020603050405020304" pitchFamily="18" charset="0"/>
                  </a:rPr>
                  <a:t>   </a:t>
                </a:r>
                <a:r>
                  <a:rPr lang="en-US" sz="6000" dirty="0" err="1">
                    <a:solidFill>
                      <a:srgbClr val="002060"/>
                    </a:solidFill>
                    <a:latin typeface="UTM American Sans" panose="02040603050506020204" pitchFamily="18" charset="0"/>
                    <a:cs typeface="Times New Roman" panose="02020603050405020304" pitchFamily="18" charset="0"/>
                  </a:rPr>
                  <a:t>Đoạn</a:t>
                </a:r>
                <a:r>
                  <a:rPr lang="en-US" sz="6000" dirty="0">
                    <a:solidFill>
                      <a:srgbClr val="002060"/>
                    </a:solidFill>
                    <a:latin typeface="UTM American Sans" panose="02040603050506020204" pitchFamily="18" charset="0"/>
                    <a:cs typeface="Times New Roman" panose="02020603050405020304" pitchFamily="18" charset="0"/>
                  </a:rPr>
                  <a:t> 2: </a:t>
                </a:r>
                <a:r>
                  <a:rPr lang="nl-NL" sz="6000" dirty="0">
                    <a:solidFill>
                      <a:srgbClr val="002060"/>
                    </a:solidFill>
                    <a:latin typeface="UTM American Sans" panose="02040603050506020204" pitchFamily="18" charset="0"/>
                  </a:rPr>
                  <a:t>Tiếp theo ....gạch vữa</a:t>
                </a:r>
                <a:endParaRPr lang="en-US" sz="6000" dirty="0">
                  <a:solidFill>
                    <a:srgbClr val="002060"/>
                  </a:solidFill>
                  <a:latin typeface="UTM American Sans" panose="02040603050506020204" pitchFamily="18" charset="0"/>
                  <a:cs typeface="Times New Roman" panose="02020603050405020304" pitchFamily="18" charset="0"/>
                </a:endParaRPr>
              </a:p>
            </p:txBody>
          </p:sp>
        </p:grpSp>
        <p:sp>
          <p:nvSpPr>
            <p:cNvPr id="13" name="Hexagon 12">
              <a:extLst>
                <a:ext uri="{FF2B5EF4-FFF2-40B4-BE49-F238E27FC236}">
                  <a16:creationId xmlns:a16="http://schemas.microsoft.com/office/drawing/2014/main" id="{A956F45A-46F5-480F-9920-3C425FE7BE54}"/>
                </a:ext>
              </a:extLst>
            </p:cNvPr>
            <p:cNvSpPr/>
            <p:nvPr/>
          </p:nvSpPr>
          <p:spPr>
            <a:xfrm>
              <a:off x="2867520" y="3108674"/>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UTM American Sans" panose="02040603050506020204" pitchFamily="18" charset="0"/>
                  <a:cs typeface="Times New Roman" panose="02020603050405020304" pitchFamily="18" charset="0"/>
                </a:rPr>
                <a:t>2</a:t>
              </a:r>
            </a:p>
          </p:txBody>
        </p:sp>
      </p:grpSp>
      <p:grpSp>
        <p:nvGrpSpPr>
          <p:cNvPr id="16" name="Group 15">
            <a:extLst>
              <a:ext uri="{FF2B5EF4-FFF2-40B4-BE49-F238E27FC236}">
                <a16:creationId xmlns:a16="http://schemas.microsoft.com/office/drawing/2014/main" id="{A3EFFF0D-3605-4F40-9CB5-1A6E9A02500B}"/>
              </a:ext>
            </a:extLst>
          </p:cNvPr>
          <p:cNvGrpSpPr/>
          <p:nvPr/>
        </p:nvGrpSpPr>
        <p:grpSpPr>
          <a:xfrm>
            <a:off x="162739" y="5199134"/>
            <a:ext cx="11649415" cy="874762"/>
            <a:chOff x="2725447" y="4199992"/>
            <a:chExt cx="7947811" cy="874762"/>
          </a:xfrm>
          <a:solidFill>
            <a:srgbClr val="7DBE57">
              <a:alpha val="67000"/>
            </a:srgbClr>
          </a:solidFill>
        </p:grpSpPr>
        <p:grpSp>
          <p:nvGrpSpPr>
            <p:cNvPr id="17" name="Group 16">
              <a:extLst>
                <a:ext uri="{FF2B5EF4-FFF2-40B4-BE49-F238E27FC236}">
                  <a16:creationId xmlns:a16="http://schemas.microsoft.com/office/drawing/2014/main" id="{B59871A6-660A-4C67-A1EB-6CB4D73B6F93}"/>
                </a:ext>
              </a:extLst>
            </p:cNvPr>
            <p:cNvGrpSpPr/>
            <p:nvPr/>
          </p:nvGrpSpPr>
          <p:grpSpPr>
            <a:xfrm>
              <a:off x="2725447" y="4199992"/>
              <a:ext cx="7947811" cy="874762"/>
              <a:chOff x="5742834" y="1909700"/>
              <a:chExt cx="4596141" cy="457201"/>
            </a:xfrm>
            <a:grpFill/>
          </p:grpSpPr>
          <p:sp>
            <p:nvSpPr>
              <p:cNvPr id="19" name="Hexagon 18">
                <a:extLst>
                  <a:ext uri="{FF2B5EF4-FFF2-40B4-BE49-F238E27FC236}">
                    <a16:creationId xmlns:a16="http://schemas.microsoft.com/office/drawing/2014/main" id="{3D3477F7-A5B0-4793-BC8A-1AEF28E67557}"/>
                  </a:ext>
                </a:extLst>
              </p:cNvPr>
              <p:cNvSpPr/>
              <p:nvPr/>
            </p:nvSpPr>
            <p:spPr>
              <a:xfrm>
                <a:off x="5742834" y="1909701"/>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rgbClr val="002060"/>
                  </a:solidFill>
                  <a:latin typeface="UTM American Sans" panose="02040603050506020204" pitchFamily="18" charset="0"/>
                </a:endParaRPr>
              </a:p>
            </p:txBody>
          </p:sp>
          <p:sp>
            <p:nvSpPr>
              <p:cNvPr id="20" name="Rectangle 19">
                <a:extLst>
                  <a:ext uri="{FF2B5EF4-FFF2-40B4-BE49-F238E27FC236}">
                    <a16:creationId xmlns:a16="http://schemas.microsoft.com/office/drawing/2014/main" id="{5856C77C-138D-4C47-9B44-DA37F08372AE}"/>
                  </a:ext>
                </a:extLst>
              </p:cNvPr>
              <p:cNvSpPr/>
              <p:nvPr/>
            </p:nvSpPr>
            <p:spPr>
              <a:xfrm>
                <a:off x="6183626" y="1909700"/>
                <a:ext cx="4155349"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dirty="0">
                    <a:solidFill>
                      <a:srgbClr val="002060"/>
                    </a:solidFill>
                    <a:latin typeface="UTM American Sans" panose="02040603050506020204" pitchFamily="18" charset="0"/>
                    <a:cs typeface="Times New Roman" panose="02020603050405020304" pitchFamily="18" charset="0"/>
                  </a:rPr>
                  <a:t>  </a:t>
                </a:r>
                <a:r>
                  <a:rPr lang="en-US" sz="6000" dirty="0" err="1">
                    <a:solidFill>
                      <a:srgbClr val="002060"/>
                    </a:solidFill>
                    <a:latin typeface="UTM American Sans" panose="02040603050506020204" pitchFamily="18" charset="0"/>
                    <a:cs typeface="Times New Roman" panose="02020603050405020304" pitchFamily="18" charset="0"/>
                  </a:rPr>
                  <a:t>Đoạn</a:t>
                </a:r>
                <a:r>
                  <a:rPr lang="en-US" sz="6000" dirty="0">
                    <a:solidFill>
                      <a:srgbClr val="002060"/>
                    </a:solidFill>
                    <a:latin typeface="UTM American Sans" panose="02040603050506020204" pitchFamily="18" charset="0"/>
                    <a:cs typeface="Times New Roman" panose="02020603050405020304" pitchFamily="18" charset="0"/>
                  </a:rPr>
                  <a:t> 3: </a:t>
                </a:r>
                <a:r>
                  <a:rPr lang="nl-NL" sz="6000" dirty="0">
                    <a:solidFill>
                      <a:srgbClr val="002060"/>
                    </a:solidFill>
                    <a:latin typeface="UTM American Sans" panose="02040603050506020204" pitchFamily="18" charset="0"/>
                  </a:rPr>
                  <a:t>Còn lại.</a:t>
                </a:r>
                <a:endParaRPr lang="en-US" sz="6000" dirty="0">
                  <a:solidFill>
                    <a:srgbClr val="002060"/>
                  </a:solidFill>
                  <a:latin typeface="UTM American Sans" panose="02040603050506020204" pitchFamily="18" charset="0"/>
                  <a:cs typeface="Times New Roman" panose="02020603050405020304" pitchFamily="18" charset="0"/>
                </a:endParaRPr>
              </a:p>
            </p:txBody>
          </p:sp>
        </p:grpSp>
        <p:sp>
          <p:nvSpPr>
            <p:cNvPr id="18" name="Hexagon 17">
              <a:extLst>
                <a:ext uri="{FF2B5EF4-FFF2-40B4-BE49-F238E27FC236}">
                  <a16:creationId xmlns:a16="http://schemas.microsoft.com/office/drawing/2014/main" id="{26DC51AE-534F-468E-852E-1B418CFAFE47}"/>
                </a:ext>
              </a:extLst>
            </p:cNvPr>
            <p:cNvSpPr/>
            <p:nvPr/>
          </p:nvSpPr>
          <p:spPr>
            <a:xfrm>
              <a:off x="2813717" y="4306490"/>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UTM American Sans" panose="02040603050506020204" pitchFamily="18" charset="0"/>
                  <a:cs typeface="Times New Roman" panose="02020603050405020304" pitchFamily="18" charset="0"/>
                </a:rPr>
                <a:t>3</a:t>
              </a:r>
            </a:p>
          </p:txBody>
        </p:sp>
      </p:grpSp>
      <p:sp>
        <p:nvSpPr>
          <p:cNvPr id="26" name="Rectangle 25">
            <a:extLst>
              <a:ext uri="{FF2B5EF4-FFF2-40B4-BE49-F238E27FC236}">
                <a16:creationId xmlns:a16="http://schemas.microsoft.com/office/drawing/2014/main" id="{EABD863D-FCCB-4664-8284-D7787529EA3C}"/>
              </a:ext>
            </a:extLst>
          </p:cNvPr>
          <p:cNvSpPr/>
          <p:nvPr/>
        </p:nvSpPr>
        <p:spPr>
          <a:xfrm>
            <a:off x="2429541" y="526562"/>
            <a:ext cx="6317148" cy="1399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ln w="127000">
                  <a:solidFill>
                    <a:schemeClr val="bg1"/>
                  </a:solidFill>
                </a:ln>
                <a:solidFill>
                  <a:schemeClr val="bg1"/>
                </a:solidFill>
                <a:latin typeface="UTM Guanine" panose="02040603050506020204" pitchFamily="18" charset="0"/>
                <a:cs typeface="Times New Roman" panose="02020603050405020304" pitchFamily="18" charset="0"/>
              </a:rPr>
              <a:t>Chia </a:t>
            </a:r>
            <a:r>
              <a:rPr lang="en-US" sz="7200" b="1" dirty="0" err="1">
                <a:ln w="127000">
                  <a:solidFill>
                    <a:schemeClr val="bg1"/>
                  </a:solidFill>
                </a:ln>
                <a:solidFill>
                  <a:schemeClr val="bg1"/>
                </a:solidFill>
                <a:latin typeface="UTM Guanine" panose="02040603050506020204" pitchFamily="18" charset="0"/>
                <a:cs typeface="Times New Roman" panose="02020603050405020304" pitchFamily="18" charset="0"/>
              </a:rPr>
              <a:t>đoạn</a:t>
            </a:r>
            <a:endParaRPr lang="en-US" sz="7200" b="1" dirty="0">
              <a:ln w="127000">
                <a:solidFill>
                  <a:schemeClr val="bg1"/>
                </a:solidFill>
              </a:ln>
              <a:solidFill>
                <a:schemeClr val="bg1"/>
              </a:solidFill>
              <a:latin typeface="UTM Guanine" panose="020406030505060202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EABD863D-FCCB-4664-8284-D7787529EA3C}"/>
              </a:ext>
            </a:extLst>
          </p:cNvPr>
          <p:cNvSpPr/>
          <p:nvPr/>
        </p:nvSpPr>
        <p:spPr>
          <a:xfrm>
            <a:off x="2456973" y="553992"/>
            <a:ext cx="6317148" cy="1362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CE3553"/>
                </a:solidFill>
                <a:latin typeface="UTM Guanine" panose="02040603050506020204" pitchFamily="18" charset="0"/>
                <a:cs typeface="Times New Roman" panose="02020603050405020304" pitchFamily="18" charset="0"/>
              </a:rPr>
              <a:t>Chia </a:t>
            </a:r>
            <a:r>
              <a:rPr lang="en-US" sz="7200" b="1" dirty="0" err="1">
                <a:solidFill>
                  <a:srgbClr val="CE3553"/>
                </a:solidFill>
                <a:latin typeface="UTM Guanine" panose="02040603050506020204" pitchFamily="18" charset="0"/>
                <a:cs typeface="Times New Roman" panose="02020603050405020304" pitchFamily="18" charset="0"/>
              </a:rPr>
              <a:t>đoạn</a:t>
            </a:r>
            <a:endParaRPr lang="en-US" sz="7200" b="1" dirty="0">
              <a:solidFill>
                <a:srgbClr val="CE3553"/>
              </a:solidFill>
              <a:latin typeface="UTM Guani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4610714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27000" y="87464"/>
            <a:ext cx="11938000" cy="6643535"/>
          </a:xfrm>
          <a:prstGeom prst="roundRect">
            <a:avLst/>
          </a:prstGeom>
          <a:solidFill>
            <a:schemeClr val="bg1">
              <a:alpha val="8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282161" y="262215"/>
            <a:ext cx="11627678" cy="63555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Ăng-co Vát​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vi-VN" sz="25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Ăng-co Vát là một công trình kiến trúc và điêu khắc tuyệt diệu của nhân dân Cam</a:t>
            </a:r>
            <a:r>
              <a:rPr kumimoji="0" lang="en-US" sz="25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vi-VN" sz="25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-pu-chia được xây dựng từ đầu thế kỉ XII.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i="0" u="none" strike="noStrike" kern="1200" cap="none" spc="0" normalizeH="0" baseline="0" noProof="0">
                <a:ln>
                  <a:noFill/>
                </a:ln>
                <a:solidFill>
                  <a:srgbClr val="7030A0"/>
                </a:solidFill>
                <a:effectLst/>
                <a:uLnTx/>
                <a:uFillTx/>
                <a:latin typeface="Cambria" panose="02040503050406030204" pitchFamily="18" charset="0"/>
                <a:ea typeface="Cambria" panose="02040503050406030204" pitchFamily="18" charset="0"/>
                <a:cs typeface="+mn-cs"/>
              </a:rPr>
              <a:t>Khu </a:t>
            </a:r>
            <a:r>
              <a:rPr kumimoji="0" lang="vi-VN" sz="250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đền chính gồm ba tầng với những ngọn tháp lớn. Muốn thăm hết khu đền chính phải đi qua ba tầng hành lang dài gần 1500 mét và vào thăm 398 gian phòng. Suốt cuộc dạo xem kì thú đó, du khách sẽ cảm thấy như lạc vào thế giới của nghệ thuật chạm khắc và kiến trúc cổ đại. Đây, những cây tháp lớn được dựng bằng đá ong và bọc ngoài bằng đá nhẵn. Đây, những bức tường buồng nhẵn bóng như mặt ghế đá, hoàn toàn được ghép bằng những tảng đá lớn đẽo gọt vuông vức và lựa ghép vào nhau kín khít như xây gạch vữa.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5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5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Toàn bộ khu đền quay về hướng tây. Lúc hoàng hôn, Ăng-co Vát thật huy hoàng. Mặt trời lặn, ánh sáng chiếu soi vào bóng tối cửa đền. Những ngọn tháp cao vút ở phía trên, lấp loáng giữa những chùm lá thốt nốt xòa tán tròn vượt lên hẳn những hàng muỗm già cổ kính. Ngôi đền cao với những thềm đá rêu phong, uy nghi kì lạ, càng cao càng thâm nghiêm dưới ánh trời vàng, khi đàn dơi bay tỏa ra từ các ngách.</a:t>
            </a:r>
            <a:endParaRPr kumimoji="0" lang="en-US" sz="250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50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50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a:t>
            </a:r>
            <a:r>
              <a:rPr kumimoji="0" lang="vi-VN" sz="25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NHỮNG KÌ QUAN THẾ GIỚI</a:t>
            </a:r>
          </a:p>
        </p:txBody>
      </p:sp>
    </p:spTree>
    <p:extLst>
      <p:ext uri="{BB962C8B-B14F-4D97-AF65-F5344CB8AC3E}">
        <p14:creationId xmlns:p14="http://schemas.microsoft.com/office/powerpoint/2010/main" val="39663624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72" b="100000" l="0" r="100000">
                        <a14:foregroundMark x1="17114" y1="16000" x2="33285" y2="29379"/>
                        <a14:foregroundMark x1="42495" y1="19034" x2="43292" y2="22345"/>
                        <a14:foregroundMark x1="42204" y1="24828" x2="43945" y2="25103"/>
                        <a14:foregroundMark x1="43220" y1="20690" x2="44380" y2="24138"/>
                        <a14:foregroundMark x1="42059" y1="20828" x2="41914" y2="25793"/>
                      </a14:backgroundRemoval>
                    </a14:imgEffect>
                  </a14:imgLayer>
                </a14:imgProps>
              </a:ext>
            </a:extLst>
          </a:blip>
          <a:srcRect l="1837" r="2655"/>
          <a:stretch>
            <a:fillRect/>
          </a:stretch>
        </p:blipFill>
        <p:spPr>
          <a:xfrm>
            <a:off x="0" y="0"/>
            <a:ext cx="12192000" cy="6964652"/>
          </a:xfrm>
          <a:prstGeom prst="rect">
            <a:avLst/>
          </a:prstGeom>
        </p:spPr>
      </p:pic>
      <p:grpSp>
        <p:nvGrpSpPr>
          <p:cNvPr id="3" name="组合 64">
            <a:extLst>
              <a:ext uri="{FF2B5EF4-FFF2-40B4-BE49-F238E27FC236}">
                <a16:creationId xmlns:a16="http://schemas.microsoft.com/office/drawing/2014/main" id="{0DACD21B-EC88-4D11-A473-3BB8E1C92CA6}"/>
              </a:ext>
            </a:extLst>
          </p:cNvPr>
          <p:cNvGrpSpPr/>
          <p:nvPr/>
        </p:nvGrpSpPr>
        <p:grpSpPr>
          <a:xfrm>
            <a:off x="2777177" y="-57774"/>
            <a:ext cx="6637646" cy="1764110"/>
            <a:chOff x="2501458" y="1070657"/>
            <a:chExt cx="6708132" cy="4103226"/>
          </a:xfrm>
        </p:grpSpPr>
        <p:sp>
          <p:nvSpPr>
            <p:cNvPr id="5"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Rectangle 1"/>
          <p:cNvSpPr/>
          <p:nvPr/>
        </p:nvSpPr>
        <p:spPr>
          <a:xfrm>
            <a:off x="3143911" y="372840"/>
            <a:ext cx="5904180" cy="876778"/>
          </a:xfrm>
          <a:prstGeom prst="rect">
            <a:avLst/>
          </a:prstGeom>
        </p:spPr>
        <p:txBody>
          <a:bodyPr wrap="none">
            <a:spAutoFit/>
          </a:bodyPr>
          <a:lstStyle/>
          <a:p>
            <a:pPr algn="ctr">
              <a:lnSpc>
                <a:spcPct val="150000"/>
              </a:lnSpc>
            </a:pPr>
            <a:r>
              <a:rPr lang="vi-VN" sz="4000" b="1" dirty="0">
                <a:ln w="158750">
                  <a:solidFill>
                    <a:schemeClr val="bg1"/>
                  </a:solidFill>
                </a:ln>
                <a:solidFill>
                  <a:schemeClr val="bg1"/>
                </a:solidFill>
                <a:latin typeface="UTM Guanine" panose="02040603050506020204" pitchFamily="18" charset="0"/>
                <a:cs typeface="Times New Roman" panose="02020603050405020304" pitchFamily="18" charset="0"/>
              </a:rPr>
              <a:t>LUYỆN  ĐỌC  TỪ  KHÓ</a:t>
            </a:r>
          </a:p>
        </p:txBody>
      </p:sp>
      <p:sp>
        <p:nvSpPr>
          <p:cNvPr id="10" name="Rectangle 9"/>
          <p:cNvSpPr/>
          <p:nvPr/>
        </p:nvSpPr>
        <p:spPr>
          <a:xfrm>
            <a:off x="2985649" y="336303"/>
            <a:ext cx="6130204" cy="955262"/>
          </a:xfrm>
          <a:prstGeom prst="rect">
            <a:avLst/>
          </a:prstGeom>
        </p:spPr>
        <p:txBody>
          <a:bodyPr wrap="none">
            <a:spAutoFit/>
          </a:bodyPr>
          <a:lstStyle/>
          <a:p>
            <a:pPr algn="ctr">
              <a:lnSpc>
                <a:spcPct val="150000"/>
              </a:lnSpc>
            </a:pPr>
            <a:r>
              <a:rPr lang="vi-VN" sz="4400" b="1" dirty="0">
                <a:solidFill>
                  <a:srgbClr val="CE3553"/>
                </a:solidFill>
                <a:latin typeface="UTM Guanine" panose="02040603050506020204" pitchFamily="18" charset="0"/>
                <a:cs typeface="Times New Roman" panose="02020603050405020304" pitchFamily="18" charset="0"/>
              </a:rPr>
              <a:t>LUYỆN ĐỌC TỪ KHÓ</a:t>
            </a:r>
          </a:p>
        </p:txBody>
      </p:sp>
      <p:grpSp>
        <p:nvGrpSpPr>
          <p:cNvPr id="11" name="Group 10">
            <a:extLst>
              <a:ext uri="{FF2B5EF4-FFF2-40B4-BE49-F238E27FC236}">
                <a16:creationId xmlns:a16="http://schemas.microsoft.com/office/drawing/2014/main" id="{A0F3871B-8565-4A0A-AB9E-ED8D28D366D8}"/>
              </a:ext>
            </a:extLst>
          </p:cNvPr>
          <p:cNvGrpSpPr/>
          <p:nvPr/>
        </p:nvGrpSpPr>
        <p:grpSpPr>
          <a:xfrm>
            <a:off x="1494630" y="2240764"/>
            <a:ext cx="3829250" cy="1467876"/>
            <a:chOff x="1380330" y="951888"/>
            <a:chExt cx="3829250" cy="1467876"/>
          </a:xfrm>
        </p:grpSpPr>
        <p:pic>
          <p:nvPicPr>
            <p:cNvPr id="12" name="图片 16" descr="图形用户界面&#10;&#10;中度可信度描述已自动生成">
              <a:extLst>
                <a:ext uri="{FF2B5EF4-FFF2-40B4-BE49-F238E27FC236}">
                  <a16:creationId xmlns:a16="http://schemas.microsoft.com/office/drawing/2014/main" id="{5ABBE70C-C3C2-4847-8617-27F33AFCCA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083" b="39584"/>
            <a:stretch/>
          </p:blipFill>
          <p:spPr>
            <a:xfrm>
              <a:off x="1380330" y="951888"/>
              <a:ext cx="3829250" cy="1467876"/>
            </a:xfrm>
            <a:prstGeom prst="rect">
              <a:avLst/>
            </a:prstGeom>
          </p:spPr>
        </p:pic>
        <p:sp>
          <p:nvSpPr>
            <p:cNvPr id="13" name="TextBox 12">
              <a:extLst>
                <a:ext uri="{FF2B5EF4-FFF2-40B4-BE49-F238E27FC236}">
                  <a16:creationId xmlns:a16="http://schemas.microsoft.com/office/drawing/2014/main" id="{7549EFF8-96B5-4DC4-88BA-84BE9226D0D5}"/>
                </a:ext>
              </a:extLst>
            </p:cNvPr>
            <p:cNvSpPr txBox="1"/>
            <p:nvPr/>
          </p:nvSpPr>
          <p:spPr>
            <a:xfrm>
              <a:off x="1629024" y="1232129"/>
              <a:ext cx="3331862"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cs typeface="Arial" panose="020B0604020202020204" pitchFamily="34" charset="0"/>
                </a:rPr>
                <a:t>Ăng- co Vát</a:t>
              </a:r>
            </a:p>
          </p:txBody>
        </p:sp>
      </p:grpSp>
      <p:grpSp>
        <p:nvGrpSpPr>
          <p:cNvPr id="19" name="Group 18">
            <a:extLst>
              <a:ext uri="{FF2B5EF4-FFF2-40B4-BE49-F238E27FC236}">
                <a16:creationId xmlns:a16="http://schemas.microsoft.com/office/drawing/2014/main" id="{207D00A9-7CA0-4391-BF5B-0F438A83A77E}"/>
              </a:ext>
            </a:extLst>
          </p:cNvPr>
          <p:cNvGrpSpPr/>
          <p:nvPr/>
        </p:nvGrpSpPr>
        <p:grpSpPr>
          <a:xfrm>
            <a:off x="6523435" y="2077506"/>
            <a:ext cx="3829250" cy="1467876"/>
            <a:chOff x="1533033" y="334332"/>
            <a:chExt cx="3829250" cy="1467876"/>
          </a:xfrm>
        </p:grpSpPr>
        <p:pic>
          <p:nvPicPr>
            <p:cNvPr id="20" name="图片 16" descr="图形用户界面&#10;&#10;中度可信度描述已自动生成">
              <a:extLst>
                <a:ext uri="{FF2B5EF4-FFF2-40B4-BE49-F238E27FC236}">
                  <a16:creationId xmlns:a16="http://schemas.microsoft.com/office/drawing/2014/main" id="{688ED9CD-D342-4905-8BEB-17EC505B4F8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083" b="39584"/>
            <a:stretch/>
          </p:blipFill>
          <p:spPr>
            <a:xfrm>
              <a:off x="1533033" y="334332"/>
              <a:ext cx="3829250" cy="1467876"/>
            </a:xfrm>
            <a:prstGeom prst="rect">
              <a:avLst/>
            </a:prstGeom>
          </p:spPr>
        </p:pic>
        <p:sp>
          <p:nvSpPr>
            <p:cNvPr id="21" name="TextBox 20">
              <a:extLst>
                <a:ext uri="{FF2B5EF4-FFF2-40B4-BE49-F238E27FC236}">
                  <a16:creationId xmlns:a16="http://schemas.microsoft.com/office/drawing/2014/main" id="{1140BDDB-21BB-4963-A3F4-9467CCAE9F1B}"/>
                </a:ext>
              </a:extLst>
            </p:cNvPr>
            <p:cNvSpPr txBox="1"/>
            <p:nvPr/>
          </p:nvSpPr>
          <p:spPr>
            <a:xfrm>
              <a:off x="1877718" y="659504"/>
              <a:ext cx="3186291"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cs typeface="Arial" panose="020B0604020202020204" pitchFamily="34" charset="0"/>
                </a:rPr>
                <a:t>tuyệt diệu</a:t>
              </a:r>
            </a:p>
          </p:txBody>
        </p:sp>
      </p:grpSp>
      <p:grpSp>
        <p:nvGrpSpPr>
          <p:cNvPr id="22" name="Group 21">
            <a:extLst>
              <a:ext uri="{FF2B5EF4-FFF2-40B4-BE49-F238E27FC236}">
                <a16:creationId xmlns:a16="http://schemas.microsoft.com/office/drawing/2014/main" id="{9B64183F-FD5E-4220-9BF0-8ACD6B79CAD8}"/>
              </a:ext>
            </a:extLst>
          </p:cNvPr>
          <p:cNvGrpSpPr/>
          <p:nvPr/>
        </p:nvGrpSpPr>
        <p:grpSpPr>
          <a:xfrm>
            <a:off x="1208772" y="3829550"/>
            <a:ext cx="4307721" cy="1467876"/>
            <a:chOff x="1380330" y="951888"/>
            <a:chExt cx="3829250" cy="1467876"/>
          </a:xfrm>
        </p:grpSpPr>
        <p:pic>
          <p:nvPicPr>
            <p:cNvPr id="23" name="图片 16" descr="图形用户界面&#10;&#10;中度可信度描述已自动生成">
              <a:extLst>
                <a:ext uri="{FF2B5EF4-FFF2-40B4-BE49-F238E27FC236}">
                  <a16:creationId xmlns:a16="http://schemas.microsoft.com/office/drawing/2014/main" id="{68259C1C-07BB-4784-8B85-675931C0F6B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083" b="39584"/>
            <a:stretch/>
          </p:blipFill>
          <p:spPr>
            <a:xfrm>
              <a:off x="1380330" y="951888"/>
              <a:ext cx="3829250" cy="1467876"/>
            </a:xfrm>
            <a:prstGeom prst="rect">
              <a:avLst/>
            </a:prstGeom>
          </p:spPr>
        </p:pic>
        <p:sp>
          <p:nvSpPr>
            <p:cNvPr id="24" name="TextBox 23">
              <a:extLst>
                <a:ext uri="{FF2B5EF4-FFF2-40B4-BE49-F238E27FC236}">
                  <a16:creationId xmlns:a16="http://schemas.microsoft.com/office/drawing/2014/main" id="{40F66C83-B261-4F87-A67D-742897A20208}"/>
                </a:ext>
              </a:extLst>
            </p:cNvPr>
            <p:cNvSpPr txBox="1"/>
            <p:nvPr/>
          </p:nvSpPr>
          <p:spPr>
            <a:xfrm>
              <a:off x="1647271" y="1233492"/>
              <a:ext cx="3212482"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cs typeface="Arial" panose="020B0604020202020204" pitchFamily="34" charset="0"/>
                </a:rPr>
                <a:t>Cam- pu- chia</a:t>
              </a:r>
              <a:endParaRPr lang="en-US" sz="4000" b="1" dirty="0">
                <a:latin typeface="Cambria" panose="02040503050406030204" pitchFamily="18" charset="0"/>
                <a:ea typeface="Cambria" panose="02040503050406030204" pitchFamily="18" charset="0"/>
                <a:cs typeface="Arial" panose="020B0604020202020204" pitchFamily="34" charset="0"/>
              </a:endParaRPr>
            </a:p>
          </p:txBody>
        </p:sp>
      </p:grpSp>
      <p:grpSp>
        <p:nvGrpSpPr>
          <p:cNvPr id="25" name="Group 24">
            <a:extLst>
              <a:ext uri="{FF2B5EF4-FFF2-40B4-BE49-F238E27FC236}">
                <a16:creationId xmlns:a16="http://schemas.microsoft.com/office/drawing/2014/main" id="{D1FFA837-AB41-4F9B-AE6B-0A4D8C191073}"/>
              </a:ext>
            </a:extLst>
          </p:cNvPr>
          <p:cNvGrpSpPr/>
          <p:nvPr/>
        </p:nvGrpSpPr>
        <p:grpSpPr>
          <a:xfrm>
            <a:off x="6868120" y="4008158"/>
            <a:ext cx="4239433" cy="1467876"/>
            <a:chOff x="1380331" y="951888"/>
            <a:chExt cx="2974186" cy="1467876"/>
          </a:xfrm>
        </p:grpSpPr>
        <p:pic>
          <p:nvPicPr>
            <p:cNvPr id="26" name="图片 16" descr="图形用户界面&#10;&#10;中度可信度描述已自动生成">
              <a:extLst>
                <a:ext uri="{FF2B5EF4-FFF2-40B4-BE49-F238E27FC236}">
                  <a16:creationId xmlns:a16="http://schemas.microsoft.com/office/drawing/2014/main" id="{EDB77E75-B2F3-468B-A08F-646F2506E1D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2083" b="39584"/>
            <a:stretch/>
          </p:blipFill>
          <p:spPr>
            <a:xfrm>
              <a:off x="1380331" y="951888"/>
              <a:ext cx="2519641" cy="1467876"/>
            </a:xfrm>
            <a:prstGeom prst="rect">
              <a:avLst/>
            </a:prstGeom>
          </p:spPr>
        </p:pic>
        <p:sp>
          <p:nvSpPr>
            <p:cNvPr id="27" name="TextBox 26">
              <a:extLst>
                <a:ext uri="{FF2B5EF4-FFF2-40B4-BE49-F238E27FC236}">
                  <a16:creationId xmlns:a16="http://schemas.microsoft.com/office/drawing/2014/main" id="{64E74452-AA3A-4FBB-8D65-78F922A8EE73}"/>
                </a:ext>
              </a:extLst>
            </p:cNvPr>
            <p:cNvSpPr txBox="1"/>
            <p:nvPr/>
          </p:nvSpPr>
          <p:spPr>
            <a:xfrm>
              <a:off x="1637204" y="1233492"/>
              <a:ext cx="2717313" cy="707886"/>
            </a:xfrm>
            <a:prstGeom prst="rect">
              <a:avLst/>
            </a:prstGeom>
            <a:noFill/>
          </p:spPr>
          <p:txBody>
            <a:bodyPr wrap="square" rtlCol="0">
              <a:spAutoFit/>
            </a:bodyPr>
            <a:lstStyle/>
            <a:p>
              <a:pPr algn="ctr"/>
              <a:r>
                <a:rPr lang="vi-VN" sz="4000" b="1" dirty="0">
                  <a:latin typeface="Cambria" panose="02040503050406030204" pitchFamily="18" charset="0"/>
                  <a:ea typeface="Cambria" panose="02040503050406030204" pitchFamily="18" charset="0"/>
                  <a:cs typeface="Arial" panose="020B0604020202020204" pitchFamily="34" charset="0"/>
                </a:rPr>
                <a:t>lấp loáng</a:t>
              </a:r>
              <a:endParaRPr lang="en-US" sz="4000" b="1" dirty="0">
                <a:latin typeface="Cambria" panose="02040503050406030204" pitchFamily="18" charset="0"/>
                <a:ea typeface="Cambria" panose="02040503050406030204" pitchFamily="18" charset="0"/>
                <a:cs typeface="Arial" panose="020B0604020202020204" pitchFamily="34" charset="0"/>
              </a:endParaRPr>
            </a:p>
          </p:txBody>
        </p:sp>
      </p:grpSp>
      <p:pic>
        <p:nvPicPr>
          <p:cNvPr id="28" name="图片 16" descr="徽标&#10;&#10;中度可信度描述已自动生成">
            <a:extLst>
              <a:ext uri="{FF2B5EF4-FFF2-40B4-BE49-F238E27FC236}">
                <a16:creationId xmlns:a16="http://schemas.microsoft.com/office/drawing/2014/main" id="{7175CA3F-3126-48E3-BEB3-11729F4D17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929" y="492942"/>
            <a:ext cx="2609487" cy="2609487"/>
          </a:xfrm>
          <a:prstGeom prst="rect">
            <a:avLst/>
          </a:prstGeom>
        </p:spPr>
      </p:pic>
      <p:grpSp>
        <p:nvGrpSpPr>
          <p:cNvPr id="29" name="Group 28">
            <a:extLst>
              <a:ext uri="{FF2B5EF4-FFF2-40B4-BE49-F238E27FC236}">
                <a16:creationId xmlns:a16="http://schemas.microsoft.com/office/drawing/2014/main" id="{9B64183F-FD5E-4220-9BF0-8ACD6B79CAD8}"/>
              </a:ext>
            </a:extLst>
          </p:cNvPr>
          <p:cNvGrpSpPr/>
          <p:nvPr/>
        </p:nvGrpSpPr>
        <p:grpSpPr>
          <a:xfrm>
            <a:off x="1255394" y="5523293"/>
            <a:ext cx="4307721" cy="1467876"/>
            <a:chOff x="1380330" y="951888"/>
            <a:chExt cx="3829250" cy="1467876"/>
          </a:xfrm>
        </p:grpSpPr>
        <p:pic>
          <p:nvPicPr>
            <p:cNvPr id="30" name="图片 16" descr="图形用户界面&#10;&#10;中度可信度描述已自动生成">
              <a:extLst>
                <a:ext uri="{FF2B5EF4-FFF2-40B4-BE49-F238E27FC236}">
                  <a16:creationId xmlns:a16="http://schemas.microsoft.com/office/drawing/2014/main" id="{68259C1C-07BB-4784-8B85-675931C0F6B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083" b="39584"/>
            <a:stretch/>
          </p:blipFill>
          <p:spPr>
            <a:xfrm>
              <a:off x="1380330" y="951888"/>
              <a:ext cx="3829250" cy="1467876"/>
            </a:xfrm>
            <a:prstGeom prst="rect">
              <a:avLst/>
            </a:prstGeom>
          </p:spPr>
        </p:pic>
        <p:sp>
          <p:nvSpPr>
            <p:cNvPr id="31" name="TextBox 30">
              <a:extLst>
                <a:ext uri="{FF2B5EF4-FFF2-40B4-BE49-F238E27FC236}">
                  <a16:creationId xmlns:a16="http://schemas.microsoft.com/office/drawing/2014/main" id="{40F66C83-B261-4F87-A67D-742897A20208}"/>
                </a:ext>
              </a:extLst>
            </p:cNvPr>
            <p:cNvSpPr txBox="1"/>
            <p:nvPr/>
          </p:nvSpPr>
          <p:spPr>
            <a:xfrm>
              <a:off x="1647271" y="1233492"/>
              <a:ext cx="3212482" cy="707886"/>
            </a:xfrm>
            <a:prstGeom prst="rect">
              <a:avLst/>
            </a:prstGeom>
            <a:noFill/>
          </p:spPr>
          <p:txBody>
            <a:bodyPr wrap="square" rtlCol="0">
              <a:spAutoFit/>
            </a:bodyPr>
            <a:lstStyle/>
            <a:p>
              <a:pPr algn="ctr"/>
              <a:r>
                <a:rPr lang="vi-VN" sz="4000" b="1" dirty="0">
                  <a:latin typeface="Cambria" panose="02040503050406030204" pitchFamily="18" charset="0"/>
                  <a:ea typeface="Cambria" panose="02040503050406030204" pitchFamily="18" charset="0"/>
                  <a:cs typeface="Arial" panose="020B0604020202020204" pitchFamily="34" charset="0"/>
                </a:rPr>
                <a:t>vuông vức</a:t>
              </a:r>
              <a:endParaRPr lang="en-US" sz="4000" b="1" dirty="0">
                <a:latin typeface="Cambria" panose="02040503050406030204" pitchFamily="18" charset="0"/>
                <a:ea typeface="Cambria" panose="02040503050406030204" pitchFamily="18" charset="0"/>
                <a:cs typeface="Arial" panose="020B0604020202020204" pitchFamily="34" charset="0"/>
              </a:endParaRPr>
            </a:p>
          </p:txBody>
        </p:sp>
      </p:grpSp>
      <p:grpSp>
        <p:nvGrpSpPr>
          <p:cNvPr id="32" name="Group 31">
            <a:extLst>
              <a:ext uri="{FF2B5EF4-FFF2-40B4-BE49-F238E27FC236}">
                <a16:creationId xmlns:a16="http://schemas.microsoft.com/office/drawing/2014/main" id="{9B64183F-FD5E-4220-9BF0-8ACD6B79CAD8}"/>
              </a:ext>
            </a:extLst>
          </p:cNvPr>
          <p:cNvGrpSpPr/>
          <p:nvPr/>
        </p:nvGrpSpPr>
        <p:grpSpPr>
          <a:xfrm>
            <a:off x="6634520" y="5386430"/>
            <a:ext cx="4307721" cy="1467876"/>
            <a:chOff x="1380330" y="951888"/>
            <a:chExt cx="3829250" cy="1467876"/>
          </a:xfrm>
        </p:grpSpPr>
        <p:pic>
          <p:nvPicPr>
            <p:cNvPr id="33" name="图片 16" descr="图形用户界面&#10;&#10;中度可信度描述已自动生成">
              <a:extLst>
                <a:ext uri="{FF2B5EF4-FFF2-40B4-BE49-F238E27FC236}">
                  <a16:creationId xmlns:a16="http://schemas.microsoft.com/office/drawing/2014/main" id="{68259C1C-07BB-4784-8B85-675931C0F6B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083" b="39584"/>
            <a:stretch/>
          </p:blipFill>
          <p:spPr>
            <a:xfrm>
              <a:off x="1380330" y="951888"/>
              <a:ext cx="3829250" cy="1467876"/>
            </a:xfrm>
            <a:prstGeom prst="rect">
              <a:avLst/>
            </a:prstGeom>
          </p:spPr>
        </p:pic>
        <p:sp>
          <p:nvSpPr>
            <p:cNvPr id="34" name="TextBox 33">
              <a:extLst>
                <a:ext uri="{FF2B5EF4-FFF2-40B4-BE49-F238E27FC236}">
                  <a16:creationId xmlns:a16="http://schemas.microsoft.com/office/drawing/2014/main" id="{40F66C83-B261-4F87-A67D-742897A20208}"/>
                </a:ext>
              </a:extLst>
            </p:cNvPr>
            <p:cNvSpPr txBox="1"/>
            <p:nvPr/>
          </p:nvSpPr>
          <p:spPr>
            <a:xfrm>
              <a:off x="1647271" y="1233492"/>
              <a:ext cx="3212482" cy="707886"/>
            </a:xfrm>
            <a:prstGeom prst="rect">
              <a:avLst/>
            </a:prstGeom>
            <a:noFill/>
          </p:spPr>
          <p:txBody>
            <a:bodyPr wrap="square" rtlCol="0">
              <a:spAutoFit/>
            </a:bodyPr>
            <a:lstStyle/>
            <a:p>
              <a:pPr algn="ctr"/>
              <a:r>
                <a:rPr lang="vi-VN" sz="4000" b="1" dirty="0">
                  <a:latin typeface="Cambria" panose="02040503050406030204" pitchFamily="18" charset="0"/>
                  <a:ea typeface="Cambria" panose="02040503050406030204" pitchFamily="18" charset="0"/>
                  <a:cs typeface="Arial" panose="020B0604020202020204" pitchFamily="34" charset="0"/>
                </a:rPr>
                <a:t>kín khít</a:t>
              </a:r>
              <a:endParaRPr lang="en-US" sz="4000" b="1" dirty="0">
                <a:latin typeface="Cambria" panose="02040503050406030204" pitchFamily="18" charset="0"/>
                <a:ea typeface="Cambria" panose="02040503050406030204" pitchFamily="18" charset="0"/>
                <a:cs typeface="Arial" panose="020B0604020202020204" pitchFamily="34" charset="0"/>
              </a:endParaRPr>
            </a:p>
          </p:txBody>
        </p:sp>
      </p:grpSp>
    </p:spTree>
    <p:extLst>
      <p:ext uri="{BB962C8B-B14F-4D97-AF65-F5344CB8AC3E}">
        <p14:creationId xmlns:p14="http://schemas.microsoft.com/office/powerpoint/2010/main" val="12839992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000"/>
                                        <p:tgtEl>
                                          <p:spTgt spid="25"/>
                                        </p:tgtEl>
                                      </p:cBhvr>
                                    </p:animEffect>
                                    <p:anim calcmode="lin" valueType="num">
                                      <p:cBhvr>
                                        <p:cTn id="43" dur="1000" fill="hold"/>
                                        <p:tgtEl>
                                          <p:spTgt spid="25"/>
                                        </p:tgtEl>
                                        <p:attrNameLst>
                                          <p:attrName>ppt_x</p:attrName>
                                        </p:attrNameLst>
                                      </p:cBhvr>
                                      <p:tavLst>
                                        <p:tav tm="0">
                                          <p:val>
                                            <p:strVal val="#ppt_x"/>
                                          </p:val>
                                        </p:tav>
                                        <p:tav tm="100000">
                                          <p:val>
                                            <p:strVal val="#ppt_x"/>
                                          </p:val>
                                        </p:tav>
                                      </p:tavLst>
                                    </p:anim>
                                    <p:anim calcmode="lin" valueType="num">
                                      <p:cBhvr>
                                        <p:cTn id="4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1000"/>
                                        <p:tgtEl>
                                          <p:spTgt spid="32"/>
                                        </p:tgtEl>
                                      </p:cBhvr>
                                    </p:animEffect>
                                    <p:anim calcmode="lin" valueType="num">
                                      <p:cBhvr>
                                        <p:cTn id="57" dur="1000" fill="hold"/>
                                        <p:tgtEl>
                                          <p:spTgt spid="32"/>
                                        </p:tgtEl>
                                        <p:attrNameLst>
                                          <p:attrName>ppt_x</p:attrName>
                                        </p:attrNameLst>
                                      </p:cBhvr>
                                      <p:tavLst>
                                        <p:tav tm="0">
                                          <p:val>
                                            <p:strVal val="#ppt_x"/>
                                          </p:val>
                                        </p:tav>
                                        <p:tav tm="100000">
                                          <p:val>
                                            <p:strVal val="#ppt_x"/>
                                          </p:val>
                                        </p:tav>
                                      </p:tavLst>
                                    </p:anim>
                                    <p:anim calcmode="lin" valueType="num">
                                      <p:cBhvr>
                                        <p:cTn id="5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TotalTime>
  <Words>1715</Words>
  <Application>Microsoft Office PowerPoint</Application>
  <PresentationFormat>Widescreen</PresentationFormat>
  <Paragraphs>123</Paragraphs>
  <Slides>38</Slides>
  <Notes>0</Notes>
  <HiddenSlides>0</HiddenSlides>
  <MMClips>1</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38</vt:i4>
      </vt:variant>
    </vt:vector>
  </HeadingPairs>
  <TitlesOfParts>
    <vt:vector size="59" baseType="lpstr">
      <vt:lpstr>Calibri</vt:lpstr>
      <vt:lpstr>Calibri Light</vt:lpstr>
      <vt:lpstr>UTM American Sans</vt:lpstr>
      <vt:lpstr>Arial</vt:lpstr>
      <vt:lpstr>SVN-Newton</vt:lpstr>
      <vt:lpstr>#9Slide03 Arima Madurai Black</vt:lpstr>
      <vt:lpstr>#9Slide07 IcielStormtrooper</vt:lpstr>
      <vt:lpstr>UTM Guanine</vt:lpstr>
      <vt:lpstr>UVF TypoSlabserif</vt:lpstr>
      <vt:lpstr>Times New Roman</vt:lpstr>
      <vt:lpstr>UTM Mother</vt:lpstr>
      <vt:lpstr>#9Slide04 Spectral Light</vt:lpstr>
      <vt:lpstr>UVN Binh Duong</vt:lpstr>
      <vt:lpstr>字魂70号-灵悦黑体</vt:lpstr>
      <vt:lpstr>UVF Mussica Swash</vt:lpstr>
      <vt:lpstr>UTM Rockwell</vt:lpstr>
      <vt:lpstr>UTM Hanzel</vt:lpstr>
      <vt:lpstr>Cambria</vt:lpstr>
      <vt:lpstr>#9Slide07 HoneyCream</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 Bui</dc:creator>
  <cp:keywords>MĂNG NON TEAM</cp:keywords>
  <cp:lastModifiedBy>Lan Anh Dương</cp:lastModifiedBy>
  <cp:revision>73</cp:revision>
  <dcterms:created xsi:type="dcterms:W3CDTF">2022-03-28T14:28:19Z</dcterms:created>
  <dcterms:modified xsi:type="dcterms:W3CDTF">2023-07-24T18:09:15Z</dcterms:modified>
</cp:coreProperties>
</file>