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300" r:id="rId2"/>
    <p:sldId id="301" r:id="rId3"/>
    <p:sldId id="303" r:id="rId4"/>
    <p:sldId id="302" r:id="rId5"/>
    <p:sldId id="327" r:id="rId6"/>
    <p:sldId id="332" r:id="rId7"/>
    <p:sldId id="339" r:id="rId8"/>
    <p:sldId id="314" r:id="rId9"/>
    <p:sldId id="334" r:id="rId10"/>
    <p:sldId id="330" r:id="rId11"/>
    <p:sldId id="341" r:id="rId12"/>
    <p:sldId id="331" r:id="rId13"/>
    <p:sldId id="304" r:id="rId14"/>
    <p:sldId id="299" r:id="rId15"/>
    <p:sldId id="342" r:id="rId16"/>
    <p:sldId id="297" r:id="rId17"/>
    <p:sldId id="335" r:id="rId18"/>
    <p:sldId id="337" r:id="rId19"/>
    <p:sldId id="343" r:id="rId20"/>
    <p:sldId id="320" r:id="rId21"/>
    <p:sldId id="328" r:id="rId22"/>
    <p:sldId id="329" r:id="rId23"/>
    <p:sldId id="296" r:id="rId24"/>
    <p:sldId id="321" r:id="rId25"/>
    <p:sldId id="344" r:id="rId26"/>
    <p:sldId id="338" r:id="rId27"/>
    <p:sldId id="326" r:id="rId28"/>
    <p:sldId id="345" r:id="rId29"/>
  </p:sldIdLst>
  <p:sldSz cx="12192000" cy="6858000"/>
  <p:notesSz cx="6858000" cy="9144000"/>
  <p:embeddedFontLst>
    <p:embeddedFont>
      <p:font typeface="#9Slide03 Kaleko 105 Round Bold" panose="020B0604020202020204" charset="0"/>
      <p:bold r:id="rId31"/>
    </p:embeddedFont>
    <p:embeddedFont>
      <p:font typeface="#9Slide05 Heroe Pro" panose="020B0604020202020204" charset="0"/>
      <p:regular r:id="rId32"/>
    </p:embeddedFont>
    <p:embeddedFont>
      <p:font typeface="#9Slide05 SVNHeroe Pro" panose="020B0604020202020204" charset="0"/>
      <p:regular r:id="rId33"/>
    </p:embeddedFont>
    <p:embeddedFont>
      <p:font typeface="#9Slide07 Altus" panose="020B0604020202020204" charset="0"/>
      <p:regular r:id="rId34"/>
    </p:embeddedFont>
    <p:embeddedFont>
      <p:font typeface="#9Slide07 Cadena" panose="020B0604020202020204" charset="0"/>
      <p:bold r:id="rId35"/>
    </p:embeddedFont>
    <p:embeddedFont>
      <p:font typeface="#9Slide07 HoneyCream" panose="020B0604020202020204" charset="0"/>
      <p:regular r:id="rId36"/>
    </p:embeddedFont>
    <p:embeddedFont>
      <p:font typeface="#9Slide07 IcielBC Cubano Normal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SVN-Newton" panose="02040603050506020204" pitchFamily="18" charset="0"/>
      <p:regular r:id="rId48"/>
    </p:embeddedFont>
    <p:embeddedFont>
      <p:font typeface="UTM Avo" panose="02040603050506020204" pitchFamily="18" charset="0"/>
      <p:regular r:id="rId49"/>
      <p:bold r:id="rId50"/>
      <p:italic r:id="rId51"/>
      <p:boldItalic r:id="rId52"/>
    </p:embeddedFont>
    <p:embeddedFont>
      <p:font typeface="UTM Futura Extra" panose="02040603050506020204" pitchFamily="18" charset="0"/>
      <p:bold r:id="rId53"/>
    </p:embeddedFont>
    <p:embeddedFont>
      <p:font typeface="UTM Gradoo" panose="02040603050506020204" pitchFamily="18" charset="0"/>
      <p:regular r:id="rId54"/>
    </p:embeddedFont>
    <p:embeddedFont>
      <p:font typeface="UVF TypoSlabserif" panose="020B0604020202020204" charset="0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0971"/>
    <a:srgbClr val="8CEAB5"/>
    <a:srgbClr val="FB8BC6"/>
    <a:srgbClr val="659144"/>
    <a:srgbClr val="66FFFF"/>
    <a:srgbClr val="66FF99"/>
    <a:srgbClr val="FEDA54"/>
    <a:srgbClr val="8BA42E"/>
    <a:srgbClr val="D0A1FD"/>
    <a:srgbClr val="7A4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907" autoAdjust="0"/>
  </p:normalViewPr>
  <p:slideViewPr>
    <p:cSldViewPr snapToGrid="0">
      <p:cViewPr varScale="1">
        <p:scale>
          <a:sx n="65" d="100"/>
          <a:sy n="65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165DC-D6E4-4F82-B1DC-089D618175F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DFC18-FACC-4834-A3D6-EABBAA972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8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63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DFC18-FACC-4834-A3D6-EABBAA9723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6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DFC18-FACC-4834-A3D6-EABBAA9723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4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DFC18-FACC-4834-A3D6-EABBAA9723A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7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54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80893-4647-49F1-BB06-0086FCDF7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FE2ACF-7388-443D-8AEA-701C96302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7750B-BFE9-46E5-8B2E-9EBCCC7C3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06C41-9925-4ECE-B1DD-CB6F04EDC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C6A22-B0BB-4060-A0A3-CBDF4EEAC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990548"/>
      </p:ext>
    </p:extLst>
  </p:cSld>
  <p:clrMapOvr>
    <a:masterClrMapping/>
  </p:clrMapOvr>
  <p:transition spd="slow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EDF84-A14F-44E8-AE94-A41E5B43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4197D-CE90-4269-AA0C-B2DD0AA3B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0E32B-6C9B-4F15-8E0A-1207CB2E2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47C84-772C-42FB-A7A3-AA68ACDDC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CA084-E383-4667-9C0C-A1E680DBE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76275"/>
      </p:ext>
    </p:extLst>
  </p:cSld>
  <p:clrMapOvr>
    <a:masterClrMapping/>
  </p:clrMapOvr>
  <p:transition spd="slow" advTm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EAF435-1D00-43A6-9749-92CAF70D02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86AEC-7947-4ACF-B9BA-0FFF38EA9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E9D13-9870-4DB1-AC8C-4B01AEEB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B4318-789D-4D88-AAD3-282C5B29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F81A-091D-41F5-B423-1DE8EC5B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68810"/>
      </p:ext>
    </p:extLst>
  </p:cSld>
  <p:clrMapOvr>
    <a:masterClrMapping/>
  </p:clrMapOvr>
  <p:transition spd="slow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65D64-7E4E-45B2-87D4-6CDCE26E3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56BF0-B201-4E3E-9D70-CE842360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393EF-2857-4AD4-925D-F4CDBA897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5EA09-57DC-4139-9F32-620F1A28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0CB6D-96EB-4E3B-AAC7-E9C91066C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0547"/>
      </p:ext>
    </p:extLst>
  </p:cSld>
  <p:clrMapOvr>
    <a:masterClrMapping/>
  </p:clrMapOvr>
  <p:transition spd="slow" advTm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1B2A2-5189-43AF-911C-271B7419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737EA-940D-49F1-8705-A68369FCE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DBDFD-C551-4BC2-B972-CA67EEF3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D7191-C41E-408B-9332-8D8AC361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9D208-789E-4C45-B94D-AFC071F4F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99875"/>
      </p:ext>
    </p:extLst>
  </p:cSld>
  <p:clrMapOvr>
    <a:masterClrMapping/>
  </p:clrMapOvr>
  <p:transition spd="slow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FAC7-3BB2-4EB0-9C93-EBC5AF48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0B81E-43B9-4824-A76F-E356AC833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408A1-B155-4ED7-A892-CC6A24947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2FEE0-590D-4A4E-9538-6913441E72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1F0FD-D694-4C2A-BACD-9477C7A14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58F39-9E05-4EED-9EEE-6A0AB23C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2237"/>
      </p:ext>
    </p:extLst>
  </p:cSld>
  <p:clrMapOvr>
    <a:masterClrMapping/>
  </p:clrMapOvr>
  <p:transition spd="slow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AB8AD-CF48-486E-BD5E-B932CD6F4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C3D59-2100-4CD6-B65E-E4E853B5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7F441-0F4D-4C5F-A988-7FF857E72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FED38-8B82-475F-BDE6-2B0D14B7C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BD146B-ACAA-4506-BDF6-9F9FA9096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7587B6-8D78-4BF7-86C3-E4AAC11D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1B4727-612C-4B63-97A8-3AD79573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CC0650-1F5D-414C-AFB7-6AB3F8AC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31447"/>
      </p:ext>
    </p:extLst>
  </p:cSld>
  <p:clrMapOvr>
    <a:masterClrMapping/>
  </p:clrMapOvr>
  <p:transition spd="slow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F0007-A674-49D7-9F09-A0D871F29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F6200-596A-4D34-B6DF-2F77AA6E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C6F51D-A9D0-416C-9B56-2FD18F6A1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9D15CC-C016-460D-A487-BCE60E35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05627"/>
      </p:ext>
    </p:extLst>
  </p:cSld>
  <p:clrMapOvr>
    <a:masterClrMapping/>
  </p:clrMapOvr>
  <p:transition spd="slow" advTm="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55A85C-158A-4AF2-8CB7-BF4097460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941DAE-FA1C-4C26-8054-B72703A23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67DC4-CEB6-47C3-8478-177F06ED8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484"/>
      </p:ext>
    </p:extLst>
  </p:cSld>
  <p:clrMapOvr>
    <a:masterClrMapping/>
  </p:clrMapOvr>
  <p:transition spd="slow" advTm="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7DDA4-3C9C-403C-8E8B-E76B1076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E0400-7712-44C7-BE11-969285CA4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A7290-C1BD-46D8-9B1B-A9FADF163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B668D-BA2D-443B-B4CE-4E7A1B2C8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E1B93-05C6-4B12-95F9-1F95B63BB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2E24B-C25C-4BF7-8F0E-B77A769F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08985"/>
      </p:ext>
    </p:extLst>
  </p:cSld>
  <p:clrMapOvr>
    <a:masterClrMapping/>
  </p:clrMapOvr>
  <p:transition spd="slow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0851E-8D37-4F09-BE83-C8BBD83B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891D87-2898-49AB-A8A6-92566EFB1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61CB8-B0ED-4D94-B488-8C6AF154E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11F4D-D5BC-48B4-8F15-C9CAFA5E2C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51965E-A123-46A4-8BB6-7222575E871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FA966-7D8B-4739-BE28-B74B8C47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110ED-E065-4F5D-87DC-565A9512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608371-5CB2-4040-858C-7A0F21E5E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61683"/>
      </p:ext>
    </p:extLst>
  </p:cSld>
  <p:clrMapOvr>
    <a:masterClrMapping/>
  </p:clrMapOvr>
  <p:transition spd="slow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3416D9E-CDE7-44BE-8BEE-B9817913C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1689349" y="-329024"/>
            <a:ext cx="1689349" cy="17906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F8E740-D2A2-4BCC-9ADC-859F5E1C5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DD59B918-A0AE-4AB8-9BFB-5AD9F8008DE6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3A383F2-5170-4363-968A-F4163D8F9EA3}"/>
              </a:ext>
            </a:extLst>
          </p:cNvPr>
          <p:cNvSpPr txBox="1">
            <a:spLocks/>
          </p:cNvSpPr>
          <p:nvPr userDrawn="1"/>
        </p:nvSpPr>
        <p:spPr>
          <a:xfrm>
            <a:off x="10339538" y="-18161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0310E5D-E005-4DE6-B59B-1A91BF79688B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4FE02D-1690-432D-B368-E27990C9F30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D21E6A-5411-4069-85CE-09ABD24E000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88EE2F-05AC-4F2E-8A6F-CDB62603C52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29CA463-7F9F-4A4A-9363-150E60A96F6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81A4B702-3567-47F2-99A9-B5D3D2B70A7A}"/>
              </a:ext>
            </a:extLst>
          </p:cNvPr>
          <p:cNvSpPr txBox="1">
            <a:spLocks/>
          </p:cNvSpPr>
          <p:nvPr userDrawn="1"/>
        </p:nvSpPr>
        <p:spPr>
          <a:xfrm>
            <a:off x="-1689347" y="1303325"/>
            <a:ext cx="1689349" cy="5643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Diệu Hiền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01F919B-7F16-41DB-AD4E-3842F7C03B64}"/>
              </a:ext>
            </a:extLst>
          </p:cNvPr>
          <p:cNvSpPr txBox="1">
            <a:spLocks/>
          </p:cNvSpPr>
          <p:nvPr userDrawn="1"/>
        </p:nvSpPr>
        <p:spPr>
          <a:xfrm>
            <a:off x="-1937797" y="146167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>
                <a:solidFill>
                  <a:srgbClr val="659144"/>
                </a:solidFill>
                <a:latin typeface="#9Slide07 HoneyCream" pitchFamily="2" charset="0"/>
              </a:rPr>
              <a:t>Măng Non</a:t>
            </a:r>
            <a:endParaRPr lang="en-US" sz="2000" b="0" dirty="0">
              <a:solidFill>
                <a:srgbClr val="659144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6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0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wav"/><Relationship Id="rId7" Type="http://schemas.openxmlformats.org/officeDocument/2006/relationships/image" Target="../media/image26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microsoft.com/office/2007/relationships/hdphoto" Target="../media/hdphoto8.wdp"/><Relationship Id="rId12" Type="http://schemas.openxmlformats.org/officeDocument/2006/relationships/slide" Target="slide1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9.wdp"/><Relationship Id="rId1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.bin"/><Relationship Id="rId4" Type="http://schemas.microsoft.com/office/2007/relationships/hdphoto" Target="../media/hdphoto1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3.png"/><Relationship Id="rId5" Type="http://schemas.microsoft.com/office/2007/relationships/hdphoto" Target="../media/hdphoto14.wdp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microsoft.com/office/2007/relationships/hdphoto" Target="../media/hdphoto8.wdp"/><Relationship Id="rId12" Type="http://schemas.openxmlformats.org/officeDocument/2006/relationships/slide" Target="slide1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9.wdp"/><Relationship Id="rId1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6.png"/><Relationship Id="rId4" Type="http://schemas.microsoft.com/office/2007/relationships/hdphoto" Target="../media/hdphoto1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6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microsoft.com/office/2007/relationships/hdphoto" Target="../media/hdphoto8.wdp"/><Relationship Id="rId12" Type="http://schemas.openxmlformats.org/officeDocument/2006/relationships/slide" Target="slide1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9.wdp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microsoft.com/office/2007/relationships/hdphoto" Target="../media/hdphoto18.wdp"/><Relationship Id="rId4" Type="http://schemas.openxmlformats.org/officeDocument/2006/relationships/image" Target="../media/image42.sv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microsoft.com/office/2007/relationships/hdphoto" Target="../media/hdphoto9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microsoft.com/office/2007/relationships/hdphoto" Target="../media/hdphoto8.wdp"/><Relationship Id="rId4" Type="http://schemas.openxmlformats.org/officeDocument/2006/relationships/slide" Target="slide13.xml"/><Relationship Id="rId9" Type="http://schemas.openxmlformats.org/officeDocument/2006/relationships/image" Target="../media/image19.png"/><Relationship Id="rId1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microsoft.com/office/2007/relationships/hdphoto" Target="../media/hdphoto3.wdp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microsoft.com/office/2007/relationships/hdphoto" Target="../media/hdphoto3.wdp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microsoft.com/office/2007/relationships/hdphoto" Target="../media/hdphoto9.wdp"/><Relationship Id="rId2" Type="http://schemas.openxmlformats.org/officeDocument/2006/relationships/image" Target="../media/image15.png"/><Relationship Id="rId16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microsoft.com/office/2007/relationships/hdphoto" Target="../media/hdphoto8.wdp"/><Relationship Id="rId4" Type="http://schemas.openxmlformats.org/officeDocument/2006/relationships/slide" Target="slide13.xml"/><Relationship Id="rId9" Type="http://schemas.openxmlformats.org/officeDocument/2006/relationships/image" Target="../media/image19.png"/><Relationship Id="rId14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1.wdp"/><Relationship Id="rId3" Type="http://schemas.openxmlformats.org/officeDocument/2006/relationships/image" Target="../media/image16.png"/><Relationship Id="rId7" Type="http://schemas.microsoft.com/office/2007/relationships/hdphoto" Target="../media/hdphoto8.wdp"/><Relationship Id="rId12" Type="http://schemas.openxmlformats.org/officeDocument/2006/relationships/image" Target="../media/image22.png"/><Relationship Id="rId2" Type="http://schemas.openxmlformats.org/officeDocument/2006/relationships/image" Target="../media/image24.jpeg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9.wdp"/><Relationship Id="rId1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EDA0C59-9CA9-4B94-A512-C4335076F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83" y="-246993"/>
            <a:ext cx="12219983" cy="73519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19E17E-0E4D-4449-8AA6-93EE3E9A97A0}"/>
              </a:ext>
            </a:extLst>
          </p:cNvPr>
          <p:cNvSpPr txBox="1"/>
          <p:nvPr/>
        </p:nvSpPr>
        <p:spPr>
          <a:xfrm>
            <a:off x="2815081" y="180592"/>
            <a:ext cx="9457034" cy="3477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11000" b="1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anose="02040603050506020204" pitchFamily="18" charset="0"/>
              </a:rPr>
              <a:t>Ôn tập</a:t>
            </a:r>
          </a:p>
          <a:p>
            <a:pPr algn="ctr"/>
            <a:r>
              <a:rPr lang="en-US" sz="11000" b="1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anose="02040603050506020204" pitchFamily="18" charset="0"/>
              </a:rPr>
              <a:t>Về đại lượng</a:t>
            </a:r>
            <a:endParaRPr lang="en-US" sz="11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radoo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861432-4AFF-4580-8044-DE226B0FE612}"/>
              </a:ext>
            </a:extLst>
          </p:cNvPr>
          <p:cNvGrpSpPr/>
          <p:nvPr/>
        </p:nvGrpSpPr>
        <p:grpSpPr>
          <a:xfrm>
            <a:off x="433901" y="1004279"/>
            <a:ext cx="3018199" cy="2107288"/>
            <a:chOff x="1185157" y="774814"/>
            <a:chExt cx="3018199" cy="21072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9FF3D0-8EBE-4A5A-AC80-D26A32C5C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97510">
              <a:off x="1344248" y="1089877"/>
              <a:ext cx="2859108" cy="179222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A89294-BE81-4F56-9A63-CABD679B5EF7}"/>
                </a:ext>
              </a:extLst>
            </p:cNvPr>
            <p:cNvSpPr txBox="1"/>
            <p:nvPr/>
          </p:nvSpPr>
          <p:spPr>
            <a:xfrm rot="19769768">
              <a:off x="1185157" y="774814"/>
              <a:ext cx="234217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5 Heroe Pro" pitchFamily="2" charset="0"/>
                </a:rPr>
                <a:t>Toán</a:t>
              </a:r>
              <a:endParaRPr lang="en-US" sz="6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eroe Pro" pitchFamily="2" charset="0"/>
              </a:endParaRPr>
            </a:p>
          </p:txBody>
        </p:sp>
      </p:grpSp>
      <p:sp>
        <p:nvSpPr>
          <p:cNvPr id="13" name="Google Shape;2103;p63">
            <a:extLst>
              <a:ext uri="{FF2B5EF4-FFF2-40B4-BE49-F238E27FC236}">
                <a16:creationId xmlns:a16="http://schemas.microsoft.com/office/drawing/2014/main" id="{24D82334-B034-44CC-B173-D1296C57530E}"/>
              </a:ext>
            </a:extLst>
          </p:cNvPr>
          <p:cNvSpPr txBox="1">
            <a:spLocks/>
          </p:cNvSpPr>
          <p:nvPr/>
        </p:nvSpPr>
        <p:spPr>
          <a:xfrm>
            <a:off x="7491466" y="5142569"/>
            <a:ext cx="4558352" cy="1070784"/>
          </a:xfrm>
          <a:prstGeom prst="rect">
            <a:avLst/>
          </a:prstGeom>
          <a:solidFill>
            <a:srgbClr val="002060">
              <a:alpha val="5400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F8217A-A4DC-4C11-BEF7-B01E28613777}"/>
              </a:ext>
            </a:extLst>
          </p:cNvPr>
          <p:cNvGrpSpPr/>
          <p:nvPr/>
        </p:nvGrpSpPr>
        <p:grpSpPr>
          <a:xfrm>
            <a:off x="6096000" y="5155552"/>
            <a:ext cx="7594853" cy="1044817"/>
            <a:chOff x="-432245" y="1585481"/>
            <a:chExt cx="14912328" cy="1044817"/>
          </a:xfrm>
        </p:grpSpPr>
        <p:sp>
          <p:nvSpPr>
            <p:cNvPr id="10" name="กล่องข้อความ 13">
              <a:extLst>
                <a:ext uri="{FF2B5EF4-FFF2-40B4-BE49-F238E27FC236}">
                  <a16:creationId xmlns:a16="http://schemas.microsoft.com/office/drawing/2014/main" id="{FE283E1C-FA9B-4F78-B6FF-029560016F10}"/>
                </a:ext>
              </a:extLst>
            </p:cNvPr>
            <p:cNvSpPr txBox="1"/>
            <p:nvPr/>
          </p:nvSpPr>
          <p:spPr>
            <a:xfrm>
              <a:off x="728544" y="1585481"/>
              <a:ext cx="123882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ln w="21272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</a:rPr>
                <a:t>ĐÀ NẴNG</a:t>
              </a:r>
              <a:endParaRPr lang="en-US" sz="6000" spc="600" dirty="0">
                <a:ln w="212725"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7 IcielBC Cubano Normal" panose="00000500000000000000" pitchFamily="2" charset="0"/>
              </a:endParaRPr>
            </a:p>
          </p:txBody>
        </p:sp>
        <p:sp>
          <p:nvSpPr>
            <p:cNvPr id="11" name="กล่องข้อความ 13">
              <a:extLst>
                <a:ext uri="{FF2B5EF4-FFF2-40B4-BE49-F238E27FC236}">
                  <a16:creationId xmlns:a16="http://schemas.microsoft.com/office/drawing/2014/main" id="{E5C88EE3-F658-4F0F-8089-D5BCDBB680A8}"/>
                </a:ext>
              </a:extLst>
            </p:cNvPr>
            <p:cNvSpPr txBox="1"/>
            <p:nvPr/>
          </p:nvSpPr>
          <p:spPr>
            <a:xfrm>
              <a:off x="-432245" y="1614635"/>
              <a:ext cx="149123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gradFill>
                    <a:gsLst>
                      <a:gs pos="8000">
                        <a:schemeClr val="accent1">
                          <a:lumMod val="5000"/>
                          <a:lumOff val="95000"/>
                        </a:schemeClr>
                      </a:gs>
                      <a:gs pos="24000">
                        <a:srgbClr val="BF0971"/>
                      </a:gs>
                      <a:gs pos="52000">
                        <a:srgbClr val="002060"/>
                      </a:gs>
                      <a:gs pos="39000">
                        <a:srgbClr val="441866"/>
                      </a:gs>
                      <a:gs pos="70000">
                        <a:srgbClr val="006858"/>
                      </a:gs>
                      <a:gs pos="87088">
                        <a:srgbClr val="96C124"/>
                      </a:gs>
                      <a:gs pos="97000">
                        <a:srgbClr val="FFFF00"/>
                      </a:gs>
                    </a:gsLst>
                    <a:lin ang="5400000" scaled="1"/>
                  </a:gra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IcielBC Cubano Normal" panose="00000500000000000000" pitchFamily="2" charset="0"/>
                </a:rPr>
                <a:t>ĐÀ NẴNG</a:t>
              </a:r>
              <a:endParaRPr lang="en-US" sz="6000" spc="600" dirty="0">
                <a:gradFill>
                  <a:gsLst>
                    <a:gs pos="8000">
                      <a:schemeClr val="accent1">
                        <a:lumMod val="5000"/>
                        <a:lumOff val="95000"/>
                      </a:schemeClr>
                    </a:gs>
                    <a:gs pos="24000">
                      <a:srgbClr val="BF0971"/>
                    </a:gs>
                    <a:gs pos="52000">
                      <a:srgbClr val="002060"/>
                    </a:gs>
                    <a:gs pos="39000">
                      <a:srgbClr val="441866"/>
                    </a:gs>
                    <a:gs pos="70000">
                      <a:srgbClr val="006858"/>
                    </a:gs>
                    <a:gs pos="87088">
                      <a:srgbClr val="96C124"/>
                    </a:gs>
                    <a:gs pos="97000">
                      <a:srgbClr val="FFFF00"/>
                    </a:gs>
                  </a:gsLst>
                  <a:lin ang="5400000" scaled="1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cielBC Cubano Normal" panose="00000500000000000000" pitchFamily="2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3D95A30-D5AB-46B0-9845-A3BA11EA8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60" y="2510725"/>
            <a:ext cx="6757127" cy="50958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A7CC98-CE65-4979-87E8-97007BE467D2}"/>
              </a:ext>
            </a:extLst>
          </p:cNvPr>
          <p:cNvSpPr txBox="1"/>
          <p:nvPr/>
        </p:nvSpPr>
        <p:spPr>
          <a:xfrm>
            <a:off x="8336623" y="5842337"/>
            <a:ext cx="430555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6000" b="1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Heroe Pro" pitchFamily="2" charset="0"/>
              </a:rPr>
              <a:t>Travel</a:t>
            </a:r>
            <a:endParaRPr lang="en-US" sz="6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Heroe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7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60038-30B5-430B-86BC-2CD577212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6321" y="4703145"/>
            <a:ext cx="3384052" cy="25837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35D57A-E11A-4A76-A0A5-E668FA6B98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282" b="3666"/>
          <a:stretch/>
        </p:blipFill>
        <p:spPr>
          <a:xfrm>
            <a:off x="-192888" y="0"/>
            <a:ext cx="12384888" cy="6882255"/>
          </a:xfrm>
          <a:prstGeom prst="rect">
            <a:avLst/>
          </a:prstGeom>
        </p:spPr>
      </p:pic>
      <p:pic>
        <p:nvPicPr>
          <p:cNvPr id="2" name="Cầu Rồng phun lửa và phịt nước và đổi mầu 2 HD">
            <a:hlinkClick r:id="" action="ppaction://media"/>
            <a:extLst>
              <a:ext uri="{FF2B5EF4-FFF2-40B4-BE49-F238E27FC236}">
                <a16:creationId xmlns:a16="http://schemas.microsoft.com/office/drawing/2014/main" id="{E07D4C9D-0880-4445-B6FD-6D2B6018721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7594" end="232737.0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9753" y="451945"/>
            <a:ext cx="11672494" cy="5709745"/>
          </a:xfrm>
          <a:prstGeom prst="rect">
            <a:avLst/>
          </a:prstGeom>
        </p:spPr>
      </p:pic>
      <p:pic>
        <p:nvPicPr>
          <p:cNvPr id="5" name="Media1">
            <a:hlinkClick r:id="" action="ppaction://media"/>
            <a:extLst>
              <a:ext uri="{FF2B5EF4-FFF2-40B4-BE49-F238E27FC236}">
                <a16:creationId xmlns:a16="http://schemas.microsoft.com/office/drawing/2014/main" id="{7F3CE0FE-B02A-45AD-BAC4-6CE697BB22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737100" y="1351280"/>
            <a:ext cx="2588260" cy="2588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6ED70F-4AD9-457D-A6B3-186EC837C0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8319" y="4500844"/>
            <a:ext cx="3384052" cy="25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640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36735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D7ABDAFF-10CE-476E-BC2B-6C31697C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" y="-3181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4532" y="21875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556034" y="1862798"/>
            <a:ext cx="2884722" cy="2113354"/>
            <a:chOff x="291472" y="1685597"/>
            <a:chExt cx="2884722" cy="2113354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24" y="1922865"/>
              <a:ext cx="2357804" cy="157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291472" y="1685597"/>
              <a:ext cx="2884722" cy="2113354"/>
              <a:chOff x="291472" y="1685597"/>
              <a:chExt cx="2884722" cy="2113354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291472" y="3152620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07051" y="1685597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9161742" y="2557940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5822078" y="513244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5064151" y="4345598"/>
            <a:ext cx="3067497" cy="2498405"/>
            <a:chOff x="3988229" y="3477407"/>
            <a:chExt cx="3067497" cy="2498405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39"/>
              <a:ext cx="2832628" cy="1909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5003393" y="5434715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pic>
        <p:nvPicPr>
          <p:cNvPr id="1026" name="Picture 2" descr="Bus School Cartoon Images – Browse 12,686 Stock Photos, Vectors, and Video  | Adobe Stock">
            <a:hlinkClick r:id="rId12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1" y="1113840"/>
            <a:ext cx="2371561" cy="183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Speech Bubble: Oval 41">
            <a:extLst>
              <a:ext uri="{FF2B5EF4-FFF2-40B4-BE49-F238E27FC236}">
                <a16:creationId xmlns:a16="http://schemas.microsoft.com/office/drawing/2014/main" id="{A3261626-D0A9-4ECF-A978-F5147A8C0252}"/>
              </a:ext>
            </a:extLst>
          </p:cNvPr>
          <p:cNvSpPr/>
          <p:nvPr/>
        </p:nvSpPr>
        <p:spPr>
          <a:xfrm>
            <a:off x="4332820" y="2847279"/>
            <a:ext cx="3104321" cy="2553474"/>
          </a:xfrm>
          <a:custGeom>
            <a:avLst/>
            <a:gdLst>
              <a:gd name="connsiteX0" fmla="*/ -550644 w 3104321"/>
              <a:gd name="connsiteY0" fmla="*/ -507018 h 2553474"/>
              <a:gd name="connsiteX1" fmla="*/ -132392 w 3104321"/>
              <a:gd name="connsiteY1" fmla="*/ -268875 h 2553474"/>
              <a:gd name="connsiteX2" fmla="*/ 260765 w 3104321"/>
              <a:gd name="connsiteY2" fmla="*/ -45021 h 2553474"/>
              <a:gd name="connsiteX3" fmla="*/ 704112 w 3104321"/>
              <a:gd name="connsiteY3" fmla="*/ 207411 h 2553474"/>
              <a:gd name="connsiteX4" fmla="*/ 2561594 w 3104321"/>
              <a:gd name="connsiteY4" fmla="*/ 306873 h 2553474"/>
              <a:gd name="connsiteX5" fmla="*/ 2624780 w 3104321"/>
              <a:gd name="connsiteY5" fmla="*/ 2199574 h 2553474"/>
              <a:gd name="connsiteX6" fmla="*/ 771666 w 3104321"/>
              <a:gd name="connsiteY6" fmla="*/ 2380320 h 2553474"/>
              <a:gd name="connsiteX7" fmla="*/ 278873 w 3104321"/>
              <a:gd name="connsiteY7" fmla="*/ 546589 h 2553474"/>
              <a:gd name="connsiteX8" fmla="*/ -119295 w 3104321"/>
              <a:gd name="connsiteY8" fmla="*/ 40858 h 2553474"/>
              <a:gd name="connsiteX9" fmla="*/ -550644 w 3104321"/>
              <a:gd name="connsiteY9" fmla="*/ -507018 h 25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4321" h="2553474" fill="none" extrusionOk="0">
                <a:moveTo>
                  <a:pt x="-550644" y="-507018"/>
                </a:moveTo>
                <a:cubicBezTo>
                  <a:pt x="-394729" y="-422487"/>
                  <a:pt x="-224718" y="-343616"/>
                  <a:pt x="-132392" y="-268875"/>
                </a:cubicBezTo>
                <a:cubicBezTo>
                  <a:pt x="-40066" y="-194134"/>
                  <a:pt x="117638" y="-110121"/>
                  <a:pt x="260765" y="-45021"/>
                </a:cubicBezTo>
                <a:cubicBezTo>
                  <a:pt x="403892" y="20080"/>
                  <a:pt x="600901" y="160083"/>
                  <a:pt x="704112" y="207411"/>
                </a:cubicBezTo>
                <a:cubicBezTo>
                  <a:pt x="1308860" y="-36776"/>
                  <a:pt x="1975580" y="-142096"/>
                  <a:pt x="2561594" y="306873"/>
                </a:cubicBezTo>
                <a:cubicBezTo>
                  <a:pt x="3217564" y="798742"/>
                  <a:pt x="3370810" y="1840984"/>
                  <a:pt x="2624780" y="2199574"/>
                </a:cubicBezTo>
                <a:cubicBezTo>
                  <a:pt x="2140632" y="2582334"/>
                  <a:pt x="1311559" y="2617666"/>
                  <a:pt x="771666" y="2380320"/>
                </a:cubicBezTo>
                <a:cubicBezTo>
                  <a:pt x="-50734" y="1921742"/>
                  <a:pt x="-243818" y="1137977"/>
                  <a:pt x="278873" y="546589"/>
                </a:cubicBezTo>
                <a:cubicBezTo>
                  <a:pt x="177940" y="417195"/>
                  <a:pt x="62575" y="252912"/>
                  <a:pt x="-119295" y="40858"/>
                </a:cubicBezTo>
                <a:cubicBezTo>
                  <a:pt x="-301165" y="-171196"/>
                  <a:pt x="-473077" y="-361836"/>
                  <a:pt x="-550644" y="-507018"/>
                </a:cubicBezTo>
                <a:close/>
              </a:path>
              <a:path w="3104321" h="2553474" stroke="0" extrusionOk="0">
                <a:moveTo>
                  <a:pt x="-550644" y="-507018"/>
                </a:moveTo>
                <a:cubicBezTo>
                  <a:pt x="-428184" y="-431318"/>
                  <a:pt x="-249076" y="-310766"/>
                  <a:pt x="-132392" y="-268875"/>
                </a:cubicBezTo>
                <a:cubicBezTo>
                  <a:pt x="-15708" y="-226984"/>
                  <a:pt x="117711" y="-143781"/>
                  <a:pt x="260765" y="-45021"/>
                </a:cubicBezTo>
                <a:cubicBezTo>
                  <a:pt x="403819" y="53739"/>
                  <a:pt x="517505" y="123153"/>
                  <a:pt x="704112" y="207411"/>
                </a:cubicBezTo>
                <a:cubicBezTo>
                  <a:pt x="1254476" y="-190275"/>
                  <a:pt x="1940843" y="-157102"/>
                  <a:pt x="2561594" y="306873"/>
                </a:cubicBezTo>
                <a:cubicBezTo>
                  <a:pt x="3255259" y="852093"/>
                  <a:pt x="3434538" y="1748909"/>
                  <a:pt x="2624780" y="2199574"/>
                </a:cubicBezTo>
                <a:cubicBezTo>
                  <a:pt x="2165027" y="2617824"/>
                  <a:pt x="1458216" y="2728842"/>
                  <a:pt x="771666" y="2380320"/>
                </a:cubicBezTo>
                <a:cubicBezTo>
                  <a:pt x="12079" y="1968677"/>
                  <a:pt x="-246121" y="1049239"/>
                  <a:pt x="278873" y="546589"/>
                </a:cubicBezTo>
                <a:cubicBezTo>
                  <a:pt x="94924" y="339397"/>
                  <a:pt x="-28449" y="190892"/>
                  <a:pt x="-119295" y="40858"/>
                </a:cubicBezTo>
                <a:cubicBezTo>
                  <a:pt x="-210141" y="-109176"/>
                  <a:pt x="-434531" y="-384358"/>
                  <a:pt x="-550644" y="-507018"/>
                </a:cubicBezTo>
                <a:close/>
              </a:path>
            </a:pathLst>
          </a:custGeom>
          <a:solidFill>
            <a:schemeClr val="lt1">
              <a:alpha val="86000"/>
            </a:schemeClr>
          </a:solidFill>
          <a:ln w="5715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162007915">
                  <a:prstGeom prst="wedgeEllipseCallout">
                    <a:avLst>
                      <a:gd name="adj1" fmla="val -67738"/>
                      <a:gd name="adj2" fmla="val -6985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800" b="1" kern="1200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Bây giờ, hãy đến công viên Châu Á nào!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F824A0F7-6D5F-4ECF-B8A4-51DEE610B3A8}"/>
              </a:ext>
            </a:extLst>
          </p:cNvPr>
          <p:cNvSpPr txBox="1">
            <a:spLocks/>
          </p:cNvSpPr>
          <p:nvPr/>
        </p:nvSpPr>
        <p:spPr>
          <a:xfrm>
            <a:off x="10193114" y="572400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rgbClr val="659144"/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rgbClr val="659144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157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3.95833E-6 0.00023 C -0.00144 -0.00371 -0.00287 -0.00764 -0.00404 -0.01135 C -0.00456 -0.01274 -0.00547 -0.01389 -0.00508 -0.01505 C -0.00469 -0.01806 -0.00391 -0.0213 -0.00209 -0.02431 C -0.00118 -0.0257 0.00104 -0.02663 0.00299 -0.02778 C 0.00546 -0.0294 0.00794 -0.03079 0.01106 -0.03195 C 0.01224 -0.03241 0.02786 -0.03658 0.03138 -0.03704 C 0.03958 -0.0382 0.06406 -0.03982 0.06901 -0.04005 C 0.10182 -0.03959 0.13476 -0.03936 0.16744 -0.03843 C 0.17265 -0.0382 0.17773 -0.03774 0.18268 -0.03704 C 0.18945 -0.03588 0.20052 -0.03172 0.20507 -0.0301 C 0.20989 -0.02848 0.2108 -0.02778 0.21627 -0.02639 C 0.21823 -0.02593 0.22031 -0.0257 0.22226 -0.02524 C 0.22435 -0.02454 0.22617 -0.02385 0.22838 -0.02315 C 0.23424 -0.022 0.2444 -0.02176 0.24961 -0.02153 C 0.26484 -0.02061 0.26406 -0.02084 0.28528 -0.02061 C 0.3026 -0.02084 0.3358 -0.01991 0.35742 -0.02292 C 0.36627 -0.02408 0.37513 -0.02524 0.38372 -0.02686 C 0.38372 -0.02686 0.39349 -0.02871 0.39505 -0.02917 C 0.39531 -0.0294 0.39505 -0.02963 0.39505 -0.02963 " pathEditMode="relative" rAng="0" ptsTypes="AAAAAAAAAAAAAAAAAAAAA">
                                      <p:cBhvr>
                                        <p:cTn id="23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2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A0504-C111-472F-8F99-A8A3CCCDA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35559"/>
            <a:ext cx="12420600" cy="689355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9261160-CBD9-4B2D-A57F-55CFC5B88CAC}"/>
              </a:ext>
            </a:extLst>
          </p:cNvPr>
          <p:cNvSpPr txBox="1">
            <a:spLocks/>
          </p:cNvSpPr>
          <p:nvPr/>
        </p:nvSpPr>
        <p:spPr>
          <a:xfrm>
            <a:off x="0" y="711835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oneyCream" pitchFamily="2" charset="0"/>
              </a:rPr>
              <a:t>Măng Non</a:t>
            </a:r>
            <a:endParaRPr lang="en-US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oneyCream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4701AB-450B-4811-8E85-7E48B22BAFA1}"/>
              </a:ext>
            </a:extLst>
          </p:cNvPr>
          <p:cNvSpPr/>
          <p:nvPr/>
        </p:nvSpPr>
        <p:spPr>
          <a:xfrm>
            <a:off x="243936" y="1099631"/>
            <a:ext cx="11882649" cy="5660757"/>
          </a:xfrm>
          <a:prstGeom prst="roundRect">
            <a:avLst/>
          </a:prstGeom>
          <a:solidFill>
            <a:schemeClr val="bg1">
              <a:alpha val="82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6" name="Google Shape;2103;p63">
            <a:extLst>
              <a:ext uri="{FF2B5EF4-FFF2-40B4-BE49-F238E27FC236}">
                <a16:creationId xmlns:a16="http://schemas.microsoft.com/office/drawing/2014/main" id="{61F03663-F5BB-404E-94AF-08CBC0513C04}"/>
              </a:ext>
            </a:extLst>
          </p:cNvPr>
          <p:cNvSpPr txBox="1">
            <a:spLocks/>
          </p:cNvSpPr>
          <p:nvPr/>
        </p:nvSpPr>
        <p:spPr>
          <a:xfrm>
            <a:off x="348794" y="201003"/>
            <a:ext cx="11494411" cy="787401"/>
          </a:xfrm>
          <a:prstGeom prst="rect">
            <a:avLst/>
          </a:prstGeom>
          <a:solidFill>
            <a:srgbClr val="002060">
              <a:alpha val="5400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Bài 2: Viết số thích hợp vào chỗ chấm:</a:t>
            </a:r>
            <a:endParaRPr lang="en-US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4DEFA9A-356C-4985-9307-1EB544944F62}"/>
              </a:ext>
            </a:extLst>
          </p:cNvPr>
          <p:cNvSpPr txBox="1">
            <a:spLocks noChangeArrowheads="1"/>
          </p:cNvSpPr>
          <p:nvPr/>
        </p:nvSpPr>
        <p:spPr>
          <a:xfrm>
            <a:off x="2339689" y="3073397"/>
            <a:ext cx="10259432" cy="129540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	5 tạ = ……. Yến		1500 kg =…….tạ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	30 yến = …….tạ 		7tạ 20 kg =…….kg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6A96DDF-2A47-4804-8A2D-A0E3251A3C89}"/>
              </a:ext>
            </a:extLst>
          </p:cNvPr>
          <p:cNvSpPr txBox="1">
            <a:spLocks noChangeArrowheads="1"/>
          </p:cNvSpPr>
          <p:nvPr/>
        </p:nvSpPr>
        <p:spPr>
          <a:xfrm>
            <a:off x="3805509" y="4865065"/>
            <a:ext cx="11080187" cy="129540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n-US" sz="3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  	32 tấn = ……. tạ           4000 kg =…….tấn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230 tạ = …….tấn         3 tấn25 kg =…….kg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23C5AF-F8A5-48FD-8969-C9618DAE8964}"/>
              </a:ext>
            </a:extLst>
          </p:cNvPr>
          <p:cNvGrpSpPr/>
          <p:nvPr/>
        </p:nvGrpSpPr>
        <p:grpSpPr>
          <a:xfrm>
            <a:off x="965942" y="1116912"/>
            <a:ext cx="10772404" cy="2931923"/>
            <a:chOff x="965943" y="1286879"/>
            <a:chExt cx="10772404" cy="29319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1ABD9E-58C4-41A7-8CDB-9A9578993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943" y="1451696"/>
              <a:ext cx="10772404" cy="2767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09600" indent="-609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a) 	10 yến =……. kg                yến  =……. kg           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                                                        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	50 kg =……. Yến	        1 yến 8 kg =……. kg</a:t>
              </a:r>
            </a:p>
          </p:txBody>
        </p:sp>
        <p:graphicFrame>
          <p:nvGraphicFramePr>
            <p:cNvPr id="13" name="Object 12">
              <a:extLst>
                <a:ext uri="{FF2B5EF4-FFF2-40B4-BE49-F238E27FC236}">
                  <a16:creationId xmlns:a16="http://schemas.microsoft.com/office/drawing/2014/main" id="{16D33242-8982-4B11-963C-7F29A6A441E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5150604"/>
                </p:ext>
              </p:extLst>
            </p:nvPr>
          </p:nvGraphicFramePr>
          <p:xfrm>
            <a:off x="5247142" y="1286879"/>
            <a:ext cx="400864" cy="1057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52280" imgH="393480" progId="Equation.DSMT4">
                    <p:embed/>
                  </p:oleObj>
                </mc:Choice>
                <mc:Fallback>
                  <p:oleObj name="Equation" r:id="rId3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247142" y="1286879"/>
                          <a:ext cx="400864" cy="10578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9314F-FADB-4CC5-AFE0-ADF6B2236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2469"/>
            <a:ext cx="2704708" cy="20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6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AEDCC57-F6CE-49B2-92F7-3CD4C74EA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1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B775632-94EE-4F5C-9C7F-5C0516658FD3}"/>
              </a:ext>
            </a:extLst>
          </p:cNvPr>
          <p:cNvSpPr/>
          <p:nvPr/>
        </p:nvSpPr>
        <p:spPr>
          <a:xfrm>
            <a:off x="150124" y="160618"/>
            <a:ext cx="11882649" cy="6483756"/>
          </a:xfrm>
          <a:prstGeom prst="roundRect">
            <a:avLst/>
          </a:prstGeom>
          <a:solidFill>
            <a:schemeClr val="bg1">
              <a:alpha val="82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97B71F1A-610D-43B3-BEA9-06E2A54117E3}"/>
              </a:ext>
            </a:extLst>
          </p:cNvPr>
          <p:cNvSpPr txBox="1">
            <a:spLocks noChangeArrowheads="1"/>
          </p:cNvSpPr>
          <p:nvPr/>
        </p:nvSpPr>
        <p:spPr>
          <a:xfrm>
            <a:off x="3653920" y="2754796"/>
            <a:ext cx="10259432" cy="129540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	5 tạ = ……. Yến		1500 kg =…….tạ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	30 yến = …….tạ 		7tạ 20 kg =…….kg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853FC9AB-A4E1-4650-9038-FCA4A9EE1DD0}"/>
              </a:ext>
            </a:extLst>
          </p:cNvPr>
          <p:cNvSpPr txBox="1">
            <a:spLocks noChangeArrowheads="1"/>
          </p:cNvSpPr>
          <p:nvPr/>
        </p:nvSpPr>
        <p:spPr>
          <a:xfrm>
            <a:off x="705247" y="4586441"/>
            <a:ext cx="11080187" cy="129540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n-US" sz="3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  	32 tấn = ……. tạ           4000 kg =…….tấn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3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230 tạ = …….tấn         3 tấn25 kg =……. kg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4B73CC4-BC1E-44FC-A13D-AD1E946A3804}"/>
              </a:ext>
            </a:extLst>
          </p:cNvPr>
          <p:cNvGrpSpPr/>
          <p:nvPr/>
        </p:nvGrpSpPr>
        <p:grpSpPr>
          <a:xfrm>
            <a:off x="705247" y="444238"/>
            <a:ext cx="10772404" cy="2015754"/>
            <a:chOff x="965943" y="1286879"/>
            <a:chExt cx="10772404" cy="201575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0430751-847E-4095-8498-35BCF43A7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943" y="1451696"/>
              <a:ext cx="10772404" cy="185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09600" indent="-609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a) 	10 yến =……. kg                yến  =……. kg           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                                                        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altLang="en-US" sz="3000" b="1">
                  <a:latin typeface="Cambria" panose="02040503050406030204" pitchFamily="18" charset="0"/>
                  <a:ea typeface="Cambria" panose="02040503050406030204" pitchFamily="18" charset="0"/>
                </a:rPr>
                <a:t>	50 kg =……. Yến	        1 yến 8 kg =……. kg</a:t>
              </a:r>
            </a:p>
          </p:txBody>
        </p:sp>
        <p:graphicFrame>
          <p:nvGraphicFramePr>
            <p:cNvPr id="31" name="Object 30">
              <a:extLst>
                <a:ext uri="{FF2B5EF4-FFF2-40B4-BE49-F238E27FC236}">
                  <a16:creationId xmlns:a16="http://schemas.microsoft.com/office/drawing/2014/main" id="{72BFE8C7-651C-4EDD-916C-E622A62C1A1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4432030"/>
                </p:ext>
              </p:extLst>
            </p:nvPr>
          </p:nvGraphicFramePr>
          <p:xfrm>
            <a:off x="5247142" y="1286879"/>
            <a:ext cx="400864" cy="1057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52280" imgH="393480" progId="Equation.DSMT4">
                    <p:embed/>
                  </p:oleObj>
                </mc:Choice>
                <mc:Fallback>
                  <p:oleObj name="Equation" r:id="rId5" imgW="152280" imgH="393480" progId="Equation.DSMT4">
                    <p:embed/>
                    <p:pic>
                      <p:nvPicPr>
                        <p:cNvPr id="13" name="Object 12">
                          <a:extLst>
                            <a:ext uri="{FF2B5EF4-FFF2-40B4-BE49-F238E27FC236}">
                              <a16:creationId xmlns:a16="http://schemas.microsoft.com/office/drawing/2014/main" id="{16D33242-8982-4B11-963C-7F29A6A441E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247142" y="1286879"/>
                          <a:ext cx="400864" cy="10578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Text Box 8">
            <a:extLst>
              <a:ext uri="{FF2B5EF4-FFF2-40B4-BE49-F238E27FC236}">
                <a16:creationId xmlns:a16="http://schemas.microsoft.com/office/drawing/2014/main" id="{559FCAAF-3C88-439F-8BE3-AE722AC88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9655" y="560955"/>
            <a:ext cx="824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BF0971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33" name="Text Box 9">
            <a:extLst>
              <a:ext uri="{FF2B5EF4-FFF2-40B4-BE49-F238E27FC236}">
                <a16:creationId xmlns:a16="http://schemas.microsoft.com/office/drawing/2014/main" id="{8619D219-43B5-44FC-B450-243A77179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9655" y="1671316"/>
            <a:ext cx="3978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BF0971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sp>
        <p:nvSpPr>
          <p:cNvPr id="34" name="Text Box 10">
            <a:extLst>
              <a:ext uri="{FF2B5EF4-FFF2-40B4-BE49-F238E27FC236}">
                <a16:creationId xmlns:a16="http://schemas.microsoft.com/office/drawing/2014/main" id="{E915BAA7-167E-4D57-85D2-3EAC844D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7704" y="1687945"/>
            <a:ext cx="6110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BF0971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18</a:t>
            </a: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3731376-A026-4B8F-ACCC-F00BF95A4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655" y="560955"/>
            <a:ext cx="3978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BF0971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F713E691-1048-4AAE-AF17-633EB3168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5" y="3676539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964D2976-E197-4936-ADCA-B7B5A6926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574" y="2874707"/>
            <a:ext cx="539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pitchFamily="18" charset="0"/>
              </a:rPr>
              <a:t>50</a:t>
            </a:r>
          </a:p>
        </p:txBody>
      </p:sp>
      <p:sp>
        <p:nvSpPr>
          <p:cNvPr id="38" name="Text Box 12">
            <a:extLst>
              <a:ext uri="{FF2B5EF4-FFF2-40B4-BE49-F238E27FC236}">
                <a16:creationId xmlns:a16="http://schemas.microsoft.com/office/drawing/2014/main" id="{8FF10C77-E5D0-4828-9873-F8332895F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1620" y="3676539"/>
            <a:ext cx="717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pitchFamily="18" charset="0"/>
              </a:rPr>
              <a:t>720</a:t>
            </a:r>
          </a:p>
        </p:txBody>
      </p:sp>
      <p:sp>
        <p:nvSpPr>
          <p:cNvPr id="39" name="Text Box 13">
            <a:extLst>
              <a:ext uri="{FF2B5EF4-FFF2-40B4-BE49-F238E27FC236}">
                <a16:creationId xmlns:a16="http://schemas.microsoft.com/office/drawing/2014/main" id="{869BAAC5-9F43-47A8-9F5E-5D2D0794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0645" y="2838920"/>
            <a:ext cx="539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40" name="Text Box 5">
            <a:extLst>
              <a:ext uri="{FF2B5EF4-FFF2-40B4-BE49-F238E27FC236}">
                <a16:creationId xmlns:a16="http://schemas.microsoft.com/office/drawing/2014/main" id="{0CEA773D-209E-42CE-AF73-F9167F26B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4127" y="5494579"/>
            <a:ext cx="539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highlight>
                  <a:srgbClr val="FEDA54"/>
                </a:highlight>
                <a:latin typeface="Times New Roman" panose="02020603050405020304" pitchFamily="18" charset="0"/>
              </a:rPr>
              <a:t>23</a:t>
            </a:r>
          </a:p>
        </p:txBody>
      </p:sp>
      <p:sp>
        <p:nvSpPr>
          <p:cNvPr id="41" name="Text Box 7">
            <a:extLst>
              <a:ext uri="{FF2B5EF4-FFF2-40B4-BE49-F238E27FC236}">
                <a16:creationId xmlns:a16="http://schemas.microsoft.com/office/drawing/2014/main" id="{AC0D5828-4ECE-4977-B5BB-8C3540680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5227" y="4680663"/>
            <a:ext cx="717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highlight>
                  <a:srgbClr val="FEDA54"/>
                </a:highlight>
                <a:latin typeface="Times New Roman" panose="02020603050405020304" pitchFamily="18" charset="0"/>
              </a:rPr>
              <a:t>320</a:t>
            </a:r>
          </a:p>
        </p:txBody>
      </p:sp>
      <p:sp>
        <p:nvSpPr>
          <p:cNvPr id="42" name="Text Box 8">
            <a:extLst>
              <a:ext uri="{FF2B5EF4-FFF2-40B4-BE49-F238E27FC236}">
                <a16:creationId xmlns:a16="http://schemas.microsoft.com/office/drawing/2014/main" id="{83F8C0F1-ED27-4711-A209-7DAC1F357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7704" y="5499652"/>
            <a:ext cx="895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highlight>
                  <a:srgbClr val="FEDA54"/>
                </a:highlight>
                <a:latin typeface="Times New Roman" panose="02020603050405020304" pitchFamily="18" charset="0"/>
              </a:rPr>
              <a:t>3025</a:t>
            </a: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5F39001F-6DEE-4AD5-8101-4204B98CE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114" y="4655533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002060"/>
                </a:solidFill>
                <a:highlight>
                  <a:srgbClr val="FEDA54"/>
                </a:highlight>
                <a:latin typeface="Times New Roman" panose="02020603050405020304" pitchFamily="18" charset="0"/>
              </a:rPr>
              <a:t>4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783083D-71EE-41D7-8FD6-D9C199EF2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9392" y="5194542"/>
            <a:ext cx="2704708" cy="20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72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inh Trí Nguyễn on Behance">
            <a:extLst>
              <a:ext uri="{FF2B5EF4-FFF2-40B4-BE49-F238E27FC236}">
                <a16:creationId xmlns:a16="http://schemas.microsoft.com/office/drawing/2014/main" id="{AD943C64-E0E3-475C-92A7-F9E0AD51D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630"/>
            <a:ext cx="12192000" cy="698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sia Park - Danang - Đà Nẵng - Vietnam">
            <a:hlinkClick r:id="" action="ppaction://media"/>
            <a:extLst>
              <a:ext uri="{FF2B5EF4-FFF2-40B4-BE49-F238E27FC236}">
                <a16:creationId xmlns:a16="http://schemas.microsoft.com/office/drawing/2014/main" id="{F7B81D24-2C05-40AD-8FEA-08C876006C3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6" end="0.92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2712" y="403860"/>
            <a:ext cx="11426575" cy="6050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1521E-2589-4731-9AE5-E5D6BF747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6321" y="4703145"/>
            <a:ext cx="3384052" cy="25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49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1837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D7ABDAFF-10CE-476E-BC2B-6C31697C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" y="-3181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4532" y="21875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556034" y="1862798"/>
            <a:ext cx="2884722" cy="2113354"/>
            <a:chOff x="291472" y="1685597"/>
            <a:chExt cx="2884722" cy="2113354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24" y="1922865"/>
              <a:ext cx="2357804" cy="157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291472" y="1685597"/>
              <a:ext cx="2884722" cy="2113354"/>
              <a:chOff x="291472" y="1685597"/>
              <a:chExt cx="2884722" cy="2113354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291472" y="3152620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07051" y="1685597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9161742" y="2557940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5822078" y="513244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5818934" y="4067490"/>
            <a:ext cx="3067497" cy="2203089"/>
            <a:chOff x="3988229" y="3477407"/>
            <a:chExt cx="3067497" cy="2203089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40"/>
              <a:ext cx="2832628" cy="158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4997555" y="5139399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pic>
        <p:nvPicPr>
          <p:cNvPr id="1026" name="Picture 2" descr="Bus School Cartoon Images – Browse 12,686 Stock Photos, Vectors, and Video  | Adobe Stock">
            <a:hlinkClick r:id="rId12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886" y="1631168"/>
            <a:ext cx="2130499" cy="183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Speech Bubble: Oval 41">
            <a:extLst>
              <a:ext uri="{FF2B5EF4-FFF2-40B4-BE49-F238E27FC236}">
                <a16:creationId xmlns:a16="http://schemas.microsoft.com/office/drawing/2014/main" id="{1C93552D-71A4-4948-B2F7-52569B6D44A0}"/>
              </a:ext>
            </a:extLst>
          </p:cNvPr>
          <p:cNvSpPr/>
          <p:nvPr/>
        </p:nvSpPr>
        <p:spPr>
          <a:xfrm>
            <a:off x="1107901" y="649251"/>
            <a:ext cx="4694616" cy="2726591"/>
          </a:xfrm>
          <a:custGeom>
            <a:avLst/>
            <a:gdLst>
              <a:gd name="connsiteX0" fmla="*/ 5747900 w 4694616"/>
              <a:gd name="connsiteY0" fmla="*/ 1723969 h 2726591"/>
              <a:gd name="connsiteX1" fmla="*/ 5177152 w 4694616"/>
              <a:gd name="connsiteY1" fmla="*/ 1787717 h 2726591"/>
              <a:gd name="connsiteX2" fmla="*/ 4533543 w 4694616"/>
              <a:gd name="connsiteY2" fmla="*/ 1859603 h 2726591"/>
              <a:gd name="connsiteX3" fmla="*/ 2120286 w 4694616"/>
              <a:gd name="connsiteY3" fmla="*/ 2720201 h 2726591"/>
              <a:gd name="connsiteX4" fmla="*/ 40092 w 4694616"/>
              <a:gd name="connsiteY4" fmla="*/ 1112405 h 2726591"/>
              <a:gd name="connsiteX5" fmla="*/ 2416674 w 4694616"/>
              <a:gd name="connsiteY5" fmla="*/ 596 h 2726591"/>
              <a:gd name="connsiteX6" fmla="*/ 4694465 w 4694616"/>
              <a:gd name="connsiteY6" fmla="*/ 1347809 h 2726591"/>
              <a:gd name="connsiteX7" fmla="*/ 5242251 w 4694616"/>
              <a:gd name="connsiteY7" fmla="*/ 1543412 h 2726591"/>
              <a:gd name="connsiteX8" fmla="*/ 5747900 w 4694616"/>
              <a:gd name="connsiteY8" fmla="*/ 1723969 h 2726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94616" h="2726591" fill="none" extrusionOk="0">
                <a:moveTo>
                  <a:pt x="5747900" y="1723969"/>
                </a:moveTo>
                <a:cubicBezTo>
                  <a:pt x="5519292" y="1774675"/>
                  <a:pt x="5459677" y="1740619"/>
                  <a:pt x="5177152" y="1787717"/>
                </a:cubicBezTo>
                <a:cubicBezTo>
                  <a:pt x="4894627" y="1834815"/>
                  <a:pt x="4831275" y="1848204"/>
                  <a:pt x="4533543" y="1859603"/>
                </a:cubicBezTo>
                <a:cubicBezTo>
                  <a:pt x="4254503" y="2543028"/>
                  <a:pt x="3341562" y="2872282"/>
                  <a:pt x="2120286" y="2720201"/>
                </a:cubicBezTo>
                <a:cubicBezTo>
                  <a:pt x="849084" y="2497201"/>
                  <a:pt x="-205455" y="1918331"/>
                  <a:pt x="40092" y="1112405"/>
                </a:cubicBezTo>
                <a:cubicBezTo>
                  <a:pt x="125899" y="289239"/>
                  <a:pt x="1009238" y="-15710"/>
                  <a:pt x="2416674" y="596"/>
                </a:cubicBezTo>
                <a:cubicBezTo>
                  <a:pt x="3722639" y="116606"/>
                  <a:pt x="4823870" y="522157"/>
                  <a:pt x="4694465" y="1347809"/>
                </a:cubicBezTo>
                <a:cubicBezTo>
                  <a:pt x="4973601" y="1420357"/>
                  <a:pt x="5030162" y="1473812"/>
                  <a:pt x="5242251" y="1543412"/>
                </a:cubicBezTo>
                <a:cubicBezTo>
                  <a:pt x="5454340" y="1613012"/>
                  <a:pt x="5599041" y="1670751"/>
                  <a:pt x="5747900" y="1723969"/>
                </a:cubicBezTo>
                <a:close/>
              </a:path>
              <a:path w="4694616" h="2726591" stroke="0" extrusionOk="0">
                <a:moveTo>
                  <a:pt x="5747900" y="1723969"/>
                </a:moveTo>
                <a:cubicBezTo>
                  <a:pt x="5501186" y="1779931"/>
                  <a:pt x="5370515" y="1776494"/>
                  <a:pt x="5140722" y="1791786"/>
                </a:cubicBezTo>
                <a:cubicBezTo>
                  <a:pt x="4910929" y="1807078"/>
                  <a:pt x="4653282" y="1826722"/>
                  <a:pt x="4533543" y="1859603"/>
                </a:cubicBezTo>
                <a:cubicBezTo>
                  <a:pt x="4000272" y="2421597"/>
                  <a:pt x="3238937" y="2659599"/>
                  <a:pt x="2120286" y="2720201"/>
                </a:cubicBezTo>
                <a:cubicBezTo>
                  <a:pt x="685590" y="2461529"/>
                  <a:pt x="-360154" y="1765406"/>
                  <a:pt x="40092" y="1112405"/>
                </a:cubicBezTo>
                <a:cubicBezTo>
                  <a:pt x="219570" y="534752"/>
                  <a:pt x="1406120" y="202585"/>
                  <a:pt x="2416674" y="596"/>
                </a:cubicBezTo>
                <a:cubicBezTo>
                  <a:pt x="3660364" y="203810"/>
                  <a:pt x="4847941" y="625772"/>
                  <a:pt x="4694465" y="1347809"/>
                </a:cubicBezTo>
                <a:cubicBezTo>
                  <a:pt x="4836729" y="1408270"/>
                  <a:pt x="4999710" y="1440590"/>
                  <a:pt x="5221183" y="1535889"/>
                </a:cubicBezTo>
                <a:cubicBezTo>
                  <a:pt x="5442656" y="1631188"/>
                  <a:pt x="5562471" y="1653355"/>
                  <a:pt x="5747900" y="1723969"/>
                </a:cubicBezTo>
                <a:close/>
              </a:path>
            </a:pathLst>
          </a:custGeom>
          <a:solidFill>
            <a:schemeClr val="lt1">
              <a:alpha val="86000"/>
            </a:schemeClr>
          </a:solidFill>
          <a:ln w="5715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162007915">
                  <a:prstGeom prst="wedgeEllipseCallout">
                    <a:avLst>
                      <a:gd name="adj1" fmla="val 72436"/>
                      <a:gd name="adj2" fmla="val 1322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Chúng ta hãy đến cầu Tình Yêu và xem Cá Chép Hóa Rồng vào ban đêm, sẽ rất tuyệt vời đấy!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A7539605-FE55-4371-B5FD-4CEA4C660B4B}"/>
              </a:ext>
            </a:extLst>
          </p:cNvPr>
          <p:cNvSpPr txBox="1">
            <a:spLocks/>
          </p:cNvSpPr>
          <p:nvPr/>
        </p:nvSpPr>
        <p:spPr>
          <a:xfrm>
            <a:off x="10193114" y="572400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rgbClr val="659144"/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rgbClr val="659144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988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4 0.1088 L 0.01784 0.10903 C 0.0181 0.12107 0.01992 0.13403 0.01875 0.14653 C 0.01797 0.15579 0.01562 0.16528 0.01172 0.1713 C 0.00547 0.18079 -0.01602 0.18032 -0.02175 0.18079 L -0.04909 0.1787 C -0.07018 0.17708 -0.08112 0.1757 -0.09961 0.17315 C -0.10847 0.16991 -0.11719 0.1662 -0.12604 0.16366 C -0.13164 0.16227 -0.1375 0.16273 -0.14323 0.16181 C -0.14597 0.16157 -0.14857 0.16042 -0.1513 0.15995 C -0.17487 0.15579 -0.175 0.15625 -0.19701 0.15417 C -0.20196 0.15301 -0.20703 0.15093 -0.21198 0.15046 C -0.23959 0.14699 -0.24571 0.14884 -0.27279 0.15046 C -0.27552 0.15162 -0.27839 0.15208 -0.28099 0.15417 C -0.28581 0.1581 -0.29518 0.16759 -0.29518 0.16782 C -0.30521 0.18634 -0.29128 0.16204 -0.30729 0.18264 C -0.31185 0.18889 -0.31406 0.19769 -0.31745 0.20556 C -0.31836 0.20764 -0.3194 0.20926 -0.32045 0.21134 C -0.32084 0.21366 -0.32097 0.21644 -0.32149 0.21898 C -0.32201 0.22153 -0.32331 0.22361 -0.32331 0.22639 C -0.32331 0.23171 -0.32266 0.23704 -0.32149 0.24167 C -0.32058 0.2456 -0.31706 0.24884 -0.31537 0.25116 C -0.31406 0.25301 -0.31211 0.25417 -0.31133 0.25695 C -0.31055 0.25972 -0.31133 0.26343 -0.31133 0.26667 " pathEditMode="relative" rAng="0" ptsTypes="AAAAAAAAAAAAAAAAAAAAAAAA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024619DD-341E-4416-8574-251FBDF2E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E6A8BF-6850-43A7-94DE-346BE313F45B}"/>
              </a:ext>
            </a:extLst>
          </p:cNvPr>
          <p:cNvSpPr/>
          <p:nvPr/>
        </p:nvSpPr>
        <p:spPr>
          <a:xfrm>
            <a:off x="177305" y="107236"/>
            <a:ext cx="11911692" cy="640257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BB4798-0AA8-4273-8382-BFF84549B9DD}"/>
              </a:ext>
            </a:extLst>
          </p:cNvPr>
          <p:cNvSpPr/>
          <p:nvPr/>
        </p:nvSpPr>
        <p:spPr>
          <a:xfrm>
            <a:off x="3082390" y="1020823"/>
            <a:ext cx="6003553" cy="549475"/>
          </a:xfrm>
          <a:prstGeom prst="roundRect">
            <a:avLst/>
          </a:prstGeom>
          <a:solidFill>
            <a:srgbClr val="FFFF00">
              <a:alpha val="61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4B11F8-2C9C-487E-A906-B3DD4C44065E}"/>
              </a:ext>
            </a:extLst>
          </p:cNvPr>
          <p:cNvSpPr/>
          <p:nvPr/>
        </p:nvSpPr>
        <p:spPr>
          <a:xfrm>
            <a:off x="4310743" y="361275"/>
            <a:ext cx="6003553" cy="555943"/>
          </a:xfrm>
          <a:prstGeom prst="roundRect">
            <a:avLst/>
          </a:prstGeom>
          <a:solidFill>
            <a:srgbClr val="FFFF00">
              <a:alpha val="61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103;p63">
            <a:extLst>
              <a:ext uri="{FF2B5EF4-FFF2-40B4-BE49-F238E27FC236}">
                <a16:creationId xmlns:a16="http://schemas.microsoft.com/office/drawing/2014/main" id="{6200F2E5-35DE-408A-89BE-82ECFAE01546}"/>
              </a:ext>
            </a:extLst>
          </p:cNvPr>
          <p:cNvSpPr txBox="1">
            <a:spLocks/>
          </p:cNvSpPr>
          <p:nvPr/>
        </p:nvSpPr>
        <p:spPr>
          <a:xfrm>
            <a:off x="740227" y="86860"/>
            <a:ext cx="10785847" cy="232243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600" indent="-609600" algn="ctr"/>
            <a:r>
              <a:rPr lang="en-US" alt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Cambria" panose="02040503050406030204" pitchFamily="18" charset="0"/>
              </a:rPr>
              <a:t>Bài 4: Một con cá cân nặng 1 kg 600g, </a:t>
            </a:r>
          </a:p>
          <a:p>
            <a:pPr marL="609600" indent="-609600" algn="ctr"/>
            <a:r>
              <a:rPr lang="en-US" alt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Cambria" panose="02040503050406030204" pitchFamily="18" charset="0"/>
              </a:rPr>
              <a:t>một bó rau cân nặng 400g. </a:t>
            </a:r>
          </a:p>
          <a:p>
            <a:pPr marL="609600" indent="-609600" algn="ctr"/>
            <a:r>
              <a:rPr lang="en-US" alt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  <a:ea typeface="Cambria" panose="02040503050406030204" pitchFamily="18" charset="0"/>
              </a:rPr>
              <a:t>Hỏi cả cá và rau cân nặng bao nhiêu ki-lô-gam?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723C07-5F0E-4207-BD31-5DAB17AD55A0}"/>
              </a:ext>
            </a:extLst>
          </p:cNvPr>
          <p:cNvSpPr txBox="1"/>
          <p:nvPr/>
        </p:nvSpPr>
        <p:spPr>
          <a:xfrm>
            <a:off x="3470850" y="2027519"/>
            <a:ext cx="152207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</a:t>
            </a:r>
            <a:endParaRPr lang="en-US" sz="19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02AD5A-13F8-455B-A5A1-4E744831F541}"/>
              </a:ext>
            </a:extLst>
          </p:cNvPr>
          <p:cNvSpPr txBox="1"/>
          <p:nvPr/>
        </p:nvSpPr>
        <p:spPr>
          <a:xfrm>
            <a:off x="8025193" y="2152943"/>
            <a:ext cx="385969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= </a:t>
            </a:r>
            <a:r>
              <a:rPr lang="en-US" sz="19000" b="1">
                <a:solidFill>
                  <a:srgbClr val="BF09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  <a:endParaRPr lang="en-US" sz="19000" b="1" dirty="0">
              <a:solidFill>
                <a:srgbClr val="BF09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42ECCB-2209-4311-8C5B-654385083655}"/>
              </a:ext>
            </a:extLst>
          </p:cNvPr>
          <p:cNvGrpSpPr/>
          <p:nvPr/>
        </p:nvGrpSpPr>
        <p:grpSpPr>
          <a:xfrm>
            <a:off x="393755" y="2006914"/>
            <a:ext cx="3870181" cy="3915089"/>
            <a:chOff x="381412" y="2170497"/>
            <a:chExt cx="3870181" cy="3915089"/>
          </a:xfrm>
        </p:grpSpPr>
        <p:pic>
          <p:nvPicPr>
            <p:cNvPr id="5122" name="Picture 2" descr="Hình ảnh Cá Vector Png, Cá, Cá Png, Cá Vector Png Vector và PNG với nền  trong suốt để tải xuống miễn phí">
              <a:extLst>
                <a:ext uri="{FF2B5EF4-FFF2-40B4-BE49-F238E27FC236}">
                  <a16:creationId xmlns:a16="http://schemas.microsoft.com/office/drawing/2014/main" id="{B766C7D8-7EE2-454C-BA71-CF13B24893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0313" y1="36406" x2="21250" y2="39219"/>
                          <a14:foregroundMark x1="48281" y1="31406" x2="48281" y2="31406"/>
                          <a14:foregroundMark x1="58281" y1="32031" x2="58281" y2="32031"/>
                          <a14:foregroundMark x1="60313" y1="34063" x2="63125" y2="378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12" y="2170497"/>
              <a:ext cx="3490869" cy="3490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D8CB38-0B3B-4C4C-9C28-DC46E7B586D9}"/>
                </a:ext>
              </a:extLst>
            </p:cNvPr>
            <p:cNvSpPr txBox="1"/>
            <p:nvPr/>
          </p:nvSpPr>
          <p:spPr>
            <a:xfrm>
              <a:off x="438581" y="5069923"/>
              <a:ext cx="38130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1 kg 600g</a:t>
              </a:r>
              <a:endParaRPr lang="en-US" sz="6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853644-629B-4AF4-8159-1C42AC05DFA6}"/>
              </a:ext>
            </a:extLst>
          </p:cNvPr>
          <p:cNvGrpSpPr/>
          <p:nvPr/>
        </p:nvGrpSpPr>
        <p:grpSpPr>
          <a:xfrm>
            <a:off x="5101110" y="2462914"/>
            <a:ext cx="2866077" cy="3615430"/>
            <a:chOff x="5101110" y="2462914"/>
            <a:chExt cx="2866077" cy="3615430"/>
          </a:xfrm>
        </p:grpSpPr>
        <p:pic>
          <p:nvPicPr>
            <p:cNvPr id="5124" name="Picture 4" descr="Rau Chân Vịt Hình ảnh PNG | Vector và các tập tin PSD | Tải về miễn phí  trên Pngtree">
              <a:extLst>
                <a:ext uri="{FF2B5EF4-FFF2-40B4-BE49-F238E27FC236}">
                  <a16:creationId xmlns:a16="http://schemas.microsoft.com/office/drawing/2014/main" id="{91555785-5138-49D3-9BB2-E2D6329A3C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556" b="90000" l="10000" r="91667">
                          <a14:foregroundMark x1="34444" y1="6667" x2="34444" y2="6667"/>
                          <a14:foregroundMark x1="62500" y1="5833" x2="62500" y2="5833"/>
                          <a14:foregroundMark x1="45000" y1="6667" x2="45000" y2="6667"/>
                          <a14:foregroundMark x1="49167" y1="6111" x2="49167" y2="6111"/>
                          <a14:foregroundMark x1="48333" y1="5833" x2="48333" y2="5833"/>
                          <a14:foregroundMark x1="86389" y1="30833" x2="88056" y2="30556"/>
                          <a14:foregroundMark x1="91111" y1="30556" x2="91111" y2="30556"/>
                          <a14:foregroundMark x1="90278" y1="53333" x2="90278" y2="53333"/>
                          <a14:foregroundMark x1="83889" y1="60278" x2="83889" y2="60278"/>
                          <a14:foregroundMark x1="85278" y1="57222" x2="85278" y2="57222"/>
                          <a14:foregroundMark x1="90833" y1="75000" x2="90833" y2="75000"/>
                          <a14:foregroundMark x1="91667" y1="23889" x2="91667" y2="23889"/>
                          <a14:foregroundMark x1="88056" y1="23333" x2="88056" y2="23333"/>
                          <a14:foregroundMark x1="90833" y1="24167" x2="90833" y2="24167"/>
                          <a14:foregroundMark x1="89167" y1="24722" x2="89167" y2="24722"/>
                          <a14:foregroundMark x1="88611" y1="24722" x2="88611" y2="247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1110" y="2462914"/>
              <a:ext cx="2866077" cy="2866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F67078-3C29-43DA-AC5E-C1DDFD3374FA}"/>
                </a:ext>
              </a:extLst>
            </p:cNvPr>
            <p:cNvSpPr txBox="1"/>
            <p:nvPr/>
          </p:nvSpPr>
          <p:spPr>
            <a:xfrm>
              <a:off x="5581782" y="5062681"/>
              <a:ext cx="22393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400g</a:t>
              </a:r>
              <a:endParaRPr lang="en-US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95869A-B284-40D0-9071-7BA341E4BB86}"/>
              </a:ext>
            </a:extLst>
          </p:cNvPr>
          <p:cNvCxnSpPr>
            <a:cxnSpLocks/>
          </p:cNvCxnSpPr>
          <p:nvPr/>
        </p:nvCxnSpPr>
        <p:spPr>
          <a:xfrm flipV="1">
            <a:off x="1871745" y="2090548"/>
            <a:ext cx="9318769" cy="24173"/>
          </a:xfrm>
          <a:prstGeom prst="line">
            <a:avLst/>
          </a:prstGeom>
          <a:ln w="57150">
            <a:solidFill>
              <a:srgbClr val="BF09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1644E2D-6B19-4A27-8D60-50B309103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9392" y="5194542"/>
            <a:ext cx="2704708" cy="20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850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7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ầu tình yêu Đà Nẵng: Hình ảnh, ý nghĩa, stt chân thực | DaNang.Plus">
            <a:extLst>
              <a:ext uri="{FF2B5EF4-FFF2-40B4-BE49-F238E27FC236}">
                <a16:creationId xmlns:a16="http://schemas.microsoft.com/office/drawing/2014/main" id="{6A3004F5-B223-4946-92B4-9AF7A3A02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E6A8BF-6850-43A7-94DE-346BE313F45B}"/>
              </a:ext>
            </a:extLst>
          </p:cNvPr>
          <p:cNvSpPr/>
          <p:nvPr/>
        </p:nvSpPr>
        <p:spPr>
          <a:xfrm>
            <a:off x="336430" y="85453"/>
            <a:ext cx="11608827" cy="665347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32BF79FA-67E7-4F21-BD11-02A4723F9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07" y="2617564"/>
            <a:ext cx="10363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u="sng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 eaLnBrk="1" hangingPunct="1"/>
            <a:r>
              <a:rPr lang="en-US" altLang="en-US" sz="4400" b="1" i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Đổi: 1 kg 600g = 1600g</a:t>
            </a:r>
          </a:p>
          <a:p>
            <a:pPr algn="ctr" eaLnBrk="1" hangingPunct="1"/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ki-lô-gam cá và rau là:</a:t>
            </a:r>
          </a:p>
          <a:p>
            <a:pPr algn="ctr" eaLnBrk="1" hangingPunct="1"/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1600g + 400g = 2000 (g)</a:t>
            </a:r>
          </a:p>
          <a:p>
            <a:pPr algn="ctr" eaLnBrk="1" hangingPunct="1"/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</a:t>
            </a:r>
            <a:r>
              <a:rPr lang="en-US" altLang="en-US" sz="44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2000g = 2kg </a:t>
            </a:r>
          </a:p>
          <a:p>
            <a:pPr algn="ctr" eaLnBrk="1" hangingPunct="1"/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Đáp số:  2 kg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B8D08-D440-4BA2-96A5-E792A9120555}"/>
              </a:ext>
            </a:extLst>
          </p:cNvPr>
          <p:cNvSpPr txBox="1"/>
          <p:nvPr/>
        </p:nvSpPr>
        <p:spPr>
          <a:xfrm>
            <a:off x="5060831" y="904356"/>
            <a:ext cx="950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+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A05916-1F1D-40EE-A23C-69530CB0FCA3}"/>
              </a:ext>
            </a:extLst>
          </p:cNvPr>
          <p:cNvSpPr txBox="1"/>
          <p:nvPr/>
        </p:nvSpPr>
        <p:spPr>
          <a:xfrm>
            <a:off x="7971457" y="904355"/>
            <a:ext cx="2411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=   </a:t>
            </a:r>
            <a:r>
              <a:rPr lang="en-US" sz="4400" b="1">
                <a:solidFill>
                  <a:srgbClr val="BF09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?</a:t>
            </a:r>
            <a:endParaRPr lang="en-US" sz="4400" b="1" dirty="0">
              <a:solidFill>
                <a:srgbClr val="BF09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505AAC-D56C-4E41-82BE-E07E06819329}"/>
              </a:ext>
            </a:extLst>
          </p:cNvPr>
          <p:cNvGrpSpPr/>
          <p:nvPr/>
        </p:nvGrpSpPr>
        <p:grpSpPr>
          <a:xfrm>
            <a:off x="2423886" y="170905"/>
            <a:ext cx="3004457" cy="2494880"/>
            <a:chOff x="381412" y="1916667"/>
            <a:chExt cx="2415429" cy="3374497"/>
          </a:xfrm>
        </p:grpSpPr>
        <p:pic>
          <p:nvPicPr>
            <p:cNvPr id="11" name="Picture 2" descr="Hình ảnh Cá Vector Png, Cá, Cá Png, Cá Vector Png Vector và PNG với nền  trong suốt để tải xuống miễn phí">
              <a:extLst>
                <a:ext uri="{FF2B5EF4-FFF2-40B4-BE49-F238E27FC236}">
                  <a16:creationId xmlns:a16="http://schemas.microsoft.com/office/drawing/2014/main" id="{3B81355B-B7B0-4576-82FF-8E0E243F56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0313" y1="36406" x2="21250" y2="39219"/>
                          <a14:foregroundMark x1="48281" y1="31406" x2="48281" y2="31406"/>
                          <a14:foregroundMark x1="58281" y1="32031" x2="58281" y2="32031"/>
                          <a14:foregroundMark x1="60313" y1="34063" x2="63125" y2="378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412" y="1916667"/>
              <a:ext cx="2065366" cy="2669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19D1C7-13D9-4893-B614-42371831B198}"/>
                </a:ext>
              </a:extLst>
            </p:cNvPr>
            <p:cNvSpPr txBox="1"/>
            <p:nvPr/>
          </p:nvSpPr>
          <p:spPr>
            <a:xfrm>
              <a:off x="1098050" y="4250442"/>
              <a:ext cx="1698791" cy="1040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1600g</a:t>
              </a:r>
              <a:endPara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630D51-DBE7-49FE-AE5C-54F326A59244}"/>
              </a:ext>
            </a:extLst>
          </p:cNvPr>
          <p:cNvGrpSpPr/>
          <p:nvPr/>
        </p:nvGrpSpPr>
        <p:grpSpPr>
          <a:xfrm>
            <a:off x="5884311" y="119078"/>
            <a:ext cx="2087456" cy="2546707"/>
            <a:chOff x="5406358" y="2963291"/>
            <a:chExt cx="2406792" cy="3037876"/>
          </a:xfrm>
        </p:grpSpPr>
        <p:pic>
          <p:nvPicPr>
            <p:cNvPr id="14" name="Picture 4" descr="Rau Chân Vịt Hình ảnh PNG | Vector và các tập tin PSD | Tải về miễn phí  trên Pngtree">
              <a:extLst>
                <a:ext uri="{FF2B5EF4-FFF2-40B4-BE49-F238E27FC236}">
                  <a16:creationId xmlns:a16="http://schemas.microsoft.com/office/drawing/2014/main" id="{E97EE1B3-FE41-4750-8D0B-FBF6F0C517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556" b="90000" l="10000" r="91667">
                          <a14:foregroundMark x1="34444" y1="6667" x2="34444" y2="6667"/>
                          <a14:foregroundMark x1="62500" y1="5833" x2="62500" y2="5833"/>
                          <a14:foregroundMark x1="45000" y1="6667" x2="45000" y2="6667"/>
                          <a14:foregroundMark x1="49167" y1="6111" x2="49167" y2="6111"/>
                          <a14:foregroundMark x1="48333" y1="5833" x2="48333" y2="5833"/>
                          <a14:foregroundMark x1="86389" y1="30833" x2="88056" y2="30556"/>
                          <a14:foregroundMark x1="91111" y1="30556" x2="91111" y2="30556"/>
                          <a14:foregroundMark x1="90278" y1="53333" x2="90278" y2="53333"/>
                          <a14:foregroundMark x1="83889" y1="60278" x2="83889" y2="60278"/>
                          <a14:foregroundMark x1="85278" y1="57222" x2="85278" y2="57222"/>
                          <a14:foregroundMark x1="90833" y1="75000" x2="90833" y2="75000"/>
                          <a14:foregroundMark x1="91667" y1="23889" x2="91667" y2="23889"/>
                          <a14:foregroundMark x1="88056" y1="23333" x2="88056" y2="23333"/>
                          <a14:foregroundMark x1="90833" y1="24167" x2="90833" y2="24167"/>
                          <a14:foregroundMark x1="89167" y1="24722" x2="89167" y2="24722"/>
                          <a14:foregroundMark x1="88611" y1="24722" x2="88611" y2="247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6358" y="2963291"/>
              <a:ext cx="2018538" cy="2018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889712-5FB5-4C76-9432-AF01F82C3D72}"/>
                </a:ext>
              </a:extLst>
            </p:cNvPr>
            <p:cNvSpPr txBox="1"/>
            <p:nvPr/>
          </p:nvSpPr>
          <p:spPr>
            <a:xfrm>
              <a:off x="5573845" y="4960445"/>
              <a:ext cx="2239305" cy="1040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F TypoSlabserif" panose="02000403050000020004" pitchFamily="2" charset="0"/>
                </a:rPr>
                <a:t>400g</a:t>
              </a:r>
              <a:endParaRPr lang="en-US" sz="4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0517231-244F-47D6-BA0C-06A8AA98FB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6321" y="4703145"/>
            <a:ext cx="3384052" cy="25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14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ài vẽ lớp Illustrator tại Đà nẵng - Huyacademy - Trung tâm đào tạo thiết  kế chuyên nghiệp | Thiết kế đồ họa | Đào tạo lớp thiết kế | Dạy vẽ">
            <a:extLst>
              <a:ext uri="{FF2B5EF4-FFF2-40B4-BE49-F238E27FC236}">
                <a16:creationId xmlns:a16="http://schemas.microsoft.com/office/drawing/2014/main" id="{5C47AB8A-A8EF-40F4-8489-B91321AF75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6" b="5528"/>
          <a:stretch/>
        </p:blipFill>
        <p:spPr bwMode="auto">
          <a:xfrm>
            <a:off x="0" y="-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[Demo Flycam] Đà Nẵng - Cá Chép Hóa Rồng">
            <a:hlinkClick r:id="" action="ppaction://media"/>
            <a:extLst>
              <a:ext uri="{FF2B5EF4-FFF2-40B4-BE49-F238E27FC236}">
                <a16:creationId xmlns:a16="http://schemas.microsoft.com/office/drawing/2014/main" id="{68D005A0-F8C5-4945-B229-5DD66D350B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" y="228600"/>
            <a:ext cx="11658600" cy="5760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13897C-DEED-4FC7-91A4-C31D1ACC99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6894" y="4484746"/>
            <a:ext cx="3384052" cy="25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130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857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D7ABDAFF-10CE-476E-BC2B-6C31697C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" y="-3181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4532" y="21875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556034" y="1862798"/>
            <a:ext cx="2884722" cy="2113354"/>
            <a:chOff x="291472" y="1685597"/>
            <a:chExt cx="2884722" cy="2113354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24" y="1922865"/>
              <a:ext cx="2357804" cy="157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291472" y="1685597"/>
              <a:ext cx="2884722" cy="2113354"/>
              <a:chOff x="291472" y="1685597"/>
              <a:chExt cx="2884722" cy="2113354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291472" y="3152620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07051" y="1685597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8985302" y="2498417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4866243" y="288968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5503372" y="4342222"/>
            <a:ext cx="3067497" cy="2203089"/>
            <a:chOff x="3988229" y="3477407"/>
            <a:chExt cx="3067497" cy="2203089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40"/>
              <a:ext cx="2832628" cy="158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4997555" y="5139399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pic>
        <p:nvPicPr>
          <p:cNvPr id="1026" name="Picture 2" descr="Bus School Cartoon Images – Browse 12,686 Stock Photos, Vectors, and Video  | Adobe Stock">
            <a:hlinkClick r:id="rId12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516" y="3671451"/>
            <a:ext cx="2371561" cy="21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Speech Bubble: Oval 42">
            <a:extLst>
              <a:ext uri="{FF2B5EF4-FFF2-40B4-BE49-F238E27FC236}">
                <a16:creationId xmlns:a16="http://schemas.microsoft.com/office/drawing/2014/main" id="{C8302967-0A1B-425E-99A4-5830E8DD987A}"/>
              </a:ext>
            </a:extLst>
          </p:cNvPr>
          <p:cNvSpPr/>
          <p:nvPr/>
        </p:nvSpPr>
        <p:spPr>
          <a:xfrm>
            <a:off x="3087480" y="230141"/>
            <a:ext cx="5297339" cy="3159383"/>
          </a:xfrm>
          <a:custGeom>
            <a:avLst/>
            <a:gdLst>
              <a:gd name="connsiteX0" fmla="*/ 2759013 w 5297339"/>
              <a:gd name="connsiteY0" fmla="*/ 3540847 h 3159383"/>
              <a:gd name="connsiteX1" fmla="*/ 2230762 w 5297339"/>
              <a:gd name="connsiteY1" fmla="*/ 3139596 h 3159383"/>
              <a:gd name="connsiteX2" fmla="*/ 40035 w 5297339"/>
              <a:gd name="connsiteY2" fmla="*/ 1306068 h 3159383"/>
              <a:gd name="connsiteX3" fmla="*/ 2565319 w 5297339"/>
              <a:gd name="connsiteY3" fmla="*/ 781 h 3159383"/>
              <a:gd name="connsiteX4" fmla="*/ 5142862 w 5297339"/>
              <a:gd name="connsiteY4" fmla="*/ 1048098 h 3159383"/>
              <a:gd name="connsiteX5" fmla="*/ 3240973 w 5297339"/>
              <a:gd name="connsiteY5" fmla="*/ 3119378 h 3159383"/>
              <a:gd name="connsiteX6" fmla="*/ 2759013 w 5297339"/>
              <a:gd name="connsiteY6" fmla="*/ 3540847 h 315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97339" h="3159383" fill="none" extrusionOk="0">
                <a:moveTo>
                  <a:pt x="2759013" y="3540847"/>
                </a:moveTo>
                <a:cubicBezTo>
                  <a:pt x="2573946" y="3421747"/>
                  <a:pt x="2354136" y="3254287"/>
                  <a:pt x="2230762" y="3139596"/>
                </a:cubicBezTo>
                <a:cubicBezTo>
                  <a:pt x="984875" y="2952746"/>
                  <a:pt x="-168339" y="1955294"/>
                  <a:pt x="40035" y="1306068"/>
                </a:cubicBezTo>
                <a:cubicBezTo>
                  <a:pt x="160541" y="352379"/>
                  <a:pt x="1355117" y="76023"/>
                  <a:pt x="2565319" y="781"/>
                </a:cubicBezTo>
                <a:cubicBezTo>
                  <a:pt x="3673657" y="-39218"/>
                  <a:pt x="4929712" y="383390"/>
                  <a:pt x="5142862" y="1048098"/>
                </a:cubicBezTo>
                <a:cubicBezTo>
                  <a:pt x="5538240" y="1894598"/>
                  <a:pt x="4821044" y="2951578"/>
                  <a:pt x="3240973" y="3119378"/>
                </a:cubicBezTo>
                <a:cubicBezTo>
                  <a:pt x="3109738" y="3205265"/>
                  <a:pt x="2968172" y="3349289"/>
                  <a:pt x="2759013" y="3540847"/>
                </a:cubicBezTo>
                <a:close/>
              </a:path>
              <a:path w="5297339" h="3159383" stroke="0" extrusionOk="0">
                <a:moveTo>
                  <a:pt x="2759013" y="3540847"/>
                </a:moveTo>
                <a:cubicBezTo>
                  <a:pt x="2553802" y="3358970"/>
                  <a:pt x="2375812" y="3262787"/>
                  <a:pt x="2230762" y="3139596"/>
                </a:cubicBezTo>
                <a:cubicBezTo>
                  <a:pt x="641053" y="2842381"/>
                  <a:pt x="-226113" y="2134738"/>
                  <a:pt x="40035" y="1306068"/>
                </a:cubicBezTo>
                <a:cubicBezTo>
                  <a:pt x="87880" y="531496"/>
                  <a:pt x="1242527" y="-200560"/>
                  <a:pt x="2565319" y="781"/>
                </a:cubicBezTo>
                <a:cubicBezTo>
                  <a:pt x="3680428" y="-54291"/>
                  <a:pt x="4750042" y="481984"/>
                  <a:pt x="5142862" y="1048098"/>
                </a:cubicBezTo>
                <a:cubicBezTo>
                  <a:pt x="5864361" y="2030706"/>
                  <a:pt x="4998027" y="3040694"/>
                  <a:pt x="3240973" y="3119378"/>
                </a:cubicBezTo>
                <a:cubicBezTo>
                  <a:pt x="3046826" y="3283257"/>
                  <a:pt x="2937689" y="3405986"/>
                  <a:pt x="2759013" y="3540847"/>
                </a:cubicBezTo>
                <a:close/>
              </a:path>
            </a:pathLst>
          </a:custGeom>
          <a:solidFill>
            <a:schemeClr val="lt1">
              <a:alpha val="86000"/>
            </a:schemeClr>
          </a:solidFill>
          <a:ln w="5715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162007915">
                  <a:prstGeom prst="wedgeEllipseCallout">
                    <a:avLst>
                      <a:gd name="adj1" fmla="val 2083"/>
                      <a:gd name="adj2" fmla="val 62074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800" b="1" kern="1200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Bây giờ chúng ta sẽ thẳng tiến đến Bà Nà, cùng đi xem cầu Vàng nổi tiếng và các trò chơi siêu thú vị nhé!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F844E502-4031-41F1-8162-ADE79FA9527D}"/>
              </a:ext>
            </a:extLst>
          </p:cNvPr>
          <p:cNvSpPr txBox="1">
            <a:spLocks/>
          </p:cNvSpPr>
          <p:nvPr/>
        </p:nvSpPr>
        <p:spPr>
          <a:xfrm>
            <a:off x="10193114" y="572400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rgbClr val="659144"/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rgbClr val="659144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970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32 0.09815 L 0.06732 0.09815 C 0.07995 0.10787 0.08594 0.11412 0.09974 0.11806 C 0.10756 0.12037 0.11537 0.12084 0.12318 0.12222 L 0.20157 0.12014 C 0.20638 0.11991 0.23633 0.11667 0.24193 0.11621 C 0.24636 0.11482 0.25092 0.1132 0.25534 0.11227 C 0.27019 0.10857 0.2737 0.11181 0.29115 0.10023 C 0.29414 0.09815 0.29714 0.0963 0.30013 0.09421 C 0.30274 0.09236 0.30534 0.09005 0.30795 0.0882 C 0.31016 0.08681 0.3125 0.08588 0.31472 0.08426 C 0.31784 0.08195 0.32058 0.07871 0.3237 0.07639 C 0.32696 0.07408 0.33034 0.07246 0.33373 0.07037 C 0.33672 0.06852 0.33972 0.06644 0.34271 0.06435 C 0.34493 0.06111 0.34701 0.05718 0.34948 0.0544 C 0.35118 0.05255 0.35352 0.05278 0.35508 0.05046 C 0.35951 0.04398 0.36329 0.03588 0.36732 0.02871 C 0.36888 0.02593 0.37084 0.02408 0.37188 0.0206 C 0.37696 0.00232 0.37553 0.01065 0.37748 -0.00324 C 0.37774 -0.00972 0.378 -0.01643 0.37852 -0.02315 C 0.37865 -0.02523 0.37943 -0.02708 0.37969 -0.02893 C 0.38008 -0.03241 0.38034 -0.03565 0.38073 -0.03889 C 0.38191 -0.07569 0.37709 -0.0662 0.38308 -0.07662 " pathEditMode="relative" ptsTypes="AAAAAAAAAAAAAAAAAAAAAAA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9EC74D61-3D10-4ACB-9299-19E7ECD4B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1"/>
            <a:ext cx="12192000" cy="754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411B89-AB97-432D-8FF4-7028B6D367C8}"/>
              </a:ext>
            </a:extLst>
          </p:cNvPr>
          <p:cNvSpPr/>
          <p:nvPr/>
        </p:nvSpPr>
        <p:spPr>
          <a:xfrm>
            <a:off x="433610" y="302661"/>
            <a:ext cx="11352663" cy="632556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686;p37">
            <a:extLst>
              <a:ext uri="{FF2B5EF4-FFF2-40B4-BE49-F238E27FC236}">
                <a16:creationId xmlns:a16="http://schemas.microsoft.com/office/drawing/2014/main" id="{9CEBEBC1-362D-462F-BD3E-943D2D802A8B}"/>
              </a:ext>
            </a:extLst>
          </p:cNvPr>
          <p:cNvSpPr txBox="1">
            <a:spLocks/>
          </p:cNvSpPr>
          <p:nvPr/>
        </p:nvSpPr>
        <p:spPr>
          <a:xfrm>
            <a:off x="2775121" y="368462"/>
            <a:ext cx="6743413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6600" b="1">
                <a:solidFill>
                  <a:srgbClr val="002060"/>
                </a:solidFill>
                <a:latin typeface="UTM Gradoo" panose="02040603050506020204" pitchFamily="18" charset="0"/>
                <a:ea typeface="Cambria" panose="02040503050406030204" pitchFamily="18" charset="0"/>
              </a:rPr>
              <a:t>Mục tiêu bài học</a:t>
            </a:r>
            <a:endParaRPr lang="en-US" sz="6600" b="1" dirty="0">
              <a:solidFill>
                <a:srgbClr val="002060"/>
              </a:solidFill>
              <a:latin typeface="UTM Gradoo" panose="0204060305050602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Google Shape;687;p37">
            <a:extLst>
              <a:ext uri="{FF2B5EF4-FFF2-40B4-BE49-F238E27FC236}">
                <a16:creationId xmlns:a16="http://schemas.microsoft.com/office/drawing/2014/main" id="{EEE9A805-254A-40FD-9CAC-BA1FA335A80E}"/>
              </a:ext>
            </a:extLst>
          </p:cNvPr>
          <p:cNvSpPr txBox="1">
            <a:spLocks/>
          </p:cNvSpPr>
          <p:nvPr/>
        </p:nvSpPr>
        <p:spPr>
          <a:xfrm>
            <a:off x="1912008" y="1589141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01</a:t>
            </a:r>
            <a:endParaRPr lang="en" sz="3000" b="1" dirty="0">
              <a:solidFill>
                <a:srgbClr val="BF097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Google Shape;689;p37">
            <a:extLst>
              <a:ext uri="{FF2B5EF4-FFF2-40B4-BE49-F238E27FC236}">
                <a16:creationId xmlns:a16="http://schemas.microsoft.com/office/drawing/2014/main" id="{569976D4-189B-4978-AA78-A8DC00C6F4B2}"/>
              </a:ext>
            </a:extLst>
          </p:cNvPr>
          <p:cNvSpPr txBox="1">
            <a:spLocks/>
          </p:cNvSpPr>
          <p:nvPr/>
        </p:nvSpPr>
        <p:spPr>
          <a:xfrm>
            <a:off x="676123" y="2063441"/>
            <a:ext cx="3418248" cy="4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30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 tập kiến thức về các đơn vị đo khối lượng</a:t>
            </a:r>
            <a:endParaRPr lang="en-US" sz="3000" b="1">
              <a:solidFill>
                <a:srgbClr val="BF097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Google Shape;690;p37">
            <a:extLst>
              <a:ext uri="{FF2B5EF4-FFF2-40B4-BE49-F238E27FC236}">
                <a16:creationId xmlns:a16="http://schemas.microsoft.com/office/drawing/2014/main" id="{23D9C464-8571-4BE0-A334-4636803567C6}"/>
              </a:ext>
            </a:extLst>
          </p:cNvPr>
          <p:cNvSpPr txBox="1">
            <a:spLocks/>
          </p:cNvSpPr>
          <p:nvPr/>
        </p:nvSpPr>
        <p:spPr>
          <a:xfrm>
            <a:off x="4681473" y="2517606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" sz="3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02</a:t>
            </a:r>
            <a:endParaRPr lang="en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Google Shape;692;p37">
            <a:extLst>
              <a:ext uri="{FF2B5EF4-FFF2-40B4-BE49-F238E27FC236}">
                <a16:creationId xmlns:a16="http://schemas.microsoft.com/office/drawing/2014/main" id="{4E06E93B-3309-4D27-B64F-647AF3411916}"/>
              </a:ext>
            </a:extLst>
          </p:cNvPr>
          <p:cNvSpPr txBox="1">
            <a:spLocks/>
          </p:cNvSpPr>
          <p:nvPr/>
        </p:nvSpPr>
        <p:spPr>
          <a:xfrm>
            <a:off x="4178006" y="2985021"/>
            <a:ext cx="3233253" cy="6128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3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Chuyển đổi được số đo khối lượng.</a:t>
            </a:r>
            <a:endParaRPr lang="en-US" sz="30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nl-NL" sz="3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Thực hiện được phép tính với số đo khối lượng.</a:t>
            </a:r>
            <a:endParaRPr lang="en-US" sz="30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Google Shape;696;p37">
            <a:extLst>
              <a:ext uri="{FF2B5EF4-FFF2-40B4-BE49-F238E27FC236}">
                <a16:creationId xmlns:a16="http://schemas.microsoft.com/office/drawing/2014/main" id="{8BEA5CB9-C2D6-4D78-B817-B388CA147F6E}"/>
              </a:ext>
            </a:extLst>
          </p:cNvPr>
          <p:cNvSpPr txBox="1">
            <a:spLocks/>
          </p:cNvSpPr>
          <p:nvPr/>
        </p:nvSpPr>
        <p:spPr>
          <a:xfrm>
            <a:off x="9347385" y="1570451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</a:pPr>
            <a:r>
              <a:rPr lang="en" sz="30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</a:t>
            </a:r>
            <a:endParaRPr lang="en" sz="30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7" name="Google Shape;711;p37">
            <a:extLst>
              <a:ext uri="{FF2B5EF4-FFF2-40B4-BE49-F238E27FC236}">
                <a16:creationId xmlns:a16="http://schemas.microsoft.com/office/drawing/2014/main" id="{0D880238-B65B-4E5D-A292-30C670A6DAA8}"/>
              </a:ext>
            </a:extLst>
          </p:cNvPr>
          <p:cNvGrpSpPr/>
          <p:nvPr/>
        </p:nvGrpSpPr>
        <p:grpSpPr>
          <a:xfrm>
            <a:off x="9475776" y="736979"/>
            <a:ext cx="692392" cy="750897"/>
            <a:chOff x="1490050" y="3805975"/>
            <a:chExt cx="491900" cy="482350"/>
          </a:xfrm>
        </p:grpSpPr>
        <p:sp>
          <p:nvSpPr>
            <p:cNvPr id="18" name="Google Shape;712;p37">
              <a:extLst>
                <a:ext uri="{FF2B5EF4-FFF2-40B4-BE49-F238E27FC236}">
                  <a16:creationId xmlns:a16="http://schemas.microsoft.com/office/drawing/2014/main" id="{F56B42B1-849E-4C0E-B187-F14FAC0F8939}"/>
                </a:ext>
              </a:extLst>
            </p:cNvPr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" name="Google Shape;713;p37">
              <a:extLst>
                <a:ext uri="{FF2B5EF4-FFF2-40B4-BE49-F238E27FC236}">
                  <a16:creationId xmlns:a16="http://schemas.microsoft.com/office/drawing/2014/main" id="{9FA0F0A4-721F-4BD6-A054-6AF5C4BED4F2}"/>
                </a:ext>
              </a:extLst>
            </p:cNvPr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0" name="Google Shape;714;p37">
              <a:extLst>
                <a:ext uri="{FF2B5EF4-FFF2-40B4-BE49-F238E27FC236}">
                  <a16:creationId xmlns:a16="http://schemas.microsoft.com/office/drawing/2014/main" id="{735325EB-C928-41D3-BCC1-AE1A5D0F606F}"/>
                </a:ext>
              </a:extLst>
            </p:cNvPr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" name="Google Shape;715;p37">
              <a:extLst>
                <a:ext uri="{FF2B5EF4-FFF2-40B4-BE49-F238E27FC236}">
                  <a16:creationId xmlns:a16="http://schemas.microsoft.com/office/drawing/2014/main" id="{AC52A006-724F-4478-81FC-12A59CD896FC}"/>
                </a:ext>
              </a:extLst>
            </p:cNvPr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435D74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2" name="Google Shape;692;p37">
            <a:extLst>
              <a:ext uri="{FF2B5EF4-FFF2-40B4-BE49-F238E27FC236}">
                <a16:creationId xmlns:a16="http://schemas.microsoft.com/office/drawing/2014/main" id="{DE925FEC-C3B4-4074-B4CE-8792BC2179F0}"/>
              </a:ext>
            </a:extLst>
          </p:cNvPr>
          <p:cNvSpPr txBox="1">
            <a:spLocks/>
          </p:cNvSpPr>
          <p:nvPr/>
        </p:nvSpPr>
        <p:spPr>
          <a:xfrm>
            <a:off x="8131901" y="1993599"/>
            <a:ext cx="3253786" cy="489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3000" b="1">
                <a:latin typeface="Cambria" panose="02040503050406030204" pitchFamily="18" charset="0"/>
                <a:ea typeface="Cambria" panose="02040503050406030204" pitchFamily="18" charset="0"/>
              </a:rPr>
              <a:t>- Bài tập cần làm: Bài 1, bài 2, bài 4. Khuyến khích HSNK hoàn thành tất cả bài tập</a:t>
            </a:r>
          </a:p>
          <a:p>
            <a:pPr marL="0" indent="0" algn="ctr">
              <a:buNone/>
            </a:pPr>
            <a:r>
              <a:rPr lang="nl-NL" sz="3000" b="1">
                <a:latin typeface="Cambria" panose="02040503050406030204" pitchFamily="18" charset="0"/>
                <a:ea typeface="Cambria" panose="02040503050406030204" pitchFamily="18" charset="0"/>
              </a:rPr>
              <a:t>- Chăm chỉ, tích cực trong giờ học.</a:t>
            </a:r>
            <a:endParaRPr lang="en-US" sz="3000" b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3000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330F189-DED9-4896-9EA4-A718E4D26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86" r="100000">
                        <a14:foregroundMark x1="49414" y1="53320" x2="49414" y2="53320"/>
                        <a14:foregroundMark x1="47266" y1="23438" x2="47266" y2="234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9972" y="736979"/>
            <a:ext cx="867411" cy="8674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6C3DA51-0BE4-4294-AB3F-CE0ED073C5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t="11490" r="17687" b="20867"/>
          <a:stretch/>
        </p:blipFill>
        <p:spPr>
          <a:xfrm>
            <a:off x="5082592" y="1504557"/>
            <a:ext cx="1146547" cy="9919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02C963-FFB2-4371-ADF0-9A475600E196}"/>
              </a:ext>
            </a:extLst>
          </p:cNvPr>
          <p:cNvSpPr txBox="1"/>
          <p:nvPr/>
        </p:nvSpPr>
        <p:spPr>
          <a:xfrm>
            <a:off x="11411559" y="-489469"/>
            <a:ext cx="1560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>
                <a:solidFill>
                  <a:schemeClr val="bg1"/>
                </a:solidFill>
                <a:latin typeface="#9Slide07 Altus" pitchFamily="2" charset="0"/>
              </a:rPr>
              <a:t>Diệu Hiền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75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323D54-1668-4127-9630-02090C1EF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272" y="251"/>
            <a:ext cx="12762906" cy="6989485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6DB6477-CCBA-4E32-82CE-62AED4590824}"/>
              </a:ext>
            </a:extLst>
          </p:cNvPr>
          <p:cNvSpPr/>
          <p:nvPr/>
        </p:nvSpPr>
        <p:spPr>
          <a:xfrm>
            <a:off x="11826243" y="412890"/>
            <a:ext cx="137029" cy="13702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A308262-6A12-4230-96C1-C44E593495F0}"/>
              </a:ext>
            </a:extLst>
          </p:cNvPr>
          <p:cNvSpPr/>
          <p:nvPr/>
        </p:nvSpPr>
        <p:spPr>
          <a:xfrm>
            <a:off x="890709" y="2861375"/>
            <a:ext cx="137029" cy="13702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ABACAE-1B23-4B34-A0FB-366D89405356}"/>
              </a:ext>
            </a:extLst>
          </p:cNvPr>
          <p:cNvSpPr/>
          <p:nvPr/>
        </p:nvSpPr>
        <p:spPr>
          <a:xfrm>
            <a:off x="6644839" y="6098022"/>
            <a:ext cx="137029" cy="13702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0B9E5D1-A0B5-496D-87AE-68BB42BC9145}"/>
              </a:ext>
            </a:extLst>
          </p:cNvPr>
          <p:cNvSpPr/>
          <p:nvPr/>
        </p:nvSpPr>
        <p:spPr>
          <a:xfrm>
            <a:off x="11557474" y="5133207"/>
            <a:ext cx="137029" cy="13702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5DB919-2FF6-4527-9C43-7FF2055985D2}"/>
              </a:ext>
            </a:extLst>
          </p:cNvPr>
          <p:cNvGrpSpPr/>
          <p:nvPr/>
        </p:nvGrpSpPr>
        <p:grpSpPr>
          <a:xfrm>
            <a:off x="257744" y="43987"/>
            <a:ext cx="1260326" cy="1260326"/>
            <a:chOff x="9821396" y="-194805"/>
            <a:chExt cx="2164392" cy="2164392"/>
          </a:xfrm>
        </p:grpSpPr>
        <p:pic>
          <p:nvPicPr>
            <p:cNvPr id="25" name="Graphic 45">
              <a:extLst>
                <a:ext uri="{FF2B5EF4-FFF2-40B4-BE49-F238E27FC236}">
                  <a16:creationId xmlns:a16="http://schemas.microsoft.com/office/drawing/2014/main" id="{736561B0-42D5-41B7-9C82-9E1570219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21396" y="-194805"/>
              <a:ext cx="2164392" cy="2164392"/>
            </a:xfrm>
            <a:prstGeom prst="rect">
              <a:avLst/>
            </a:prstGeom>
          </p:spPr>
        </p:pic>
        <p:pic>
          <p:nvPicPr>
            <p:cNvPr id="26" name="Graphic 75">
              <a:extLst>
                <a:ext uri="{FF2B5EF4-FFF2-40B4-BE49-F238E27FC236}">
                  <a16:creationId xmlns:a16="http://schemas.microsoft.com/office/drawing/2014/main" id="{F78F6330-962B-45D2-9187-070EF21D1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99532" y="132192"/>
              <a:ext cx="1767515" cy="161595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030F06-9DDE-42E8-8605-6ABA4FC99B53}"/>
              </a:ext>
            </a:extLst>
          </p:cNvPr>
          <p:cNvGrpSpPr/>
          <p:nvPr/>
        </p:nvGrpSpPr>
        <p:grpSpPr>
          <a:xfrm flipH="1">
            <a:off x="1685881" y="14678"/>
            <a:ext cx="607309" cy="607309"/>
            <a:chOff x="9821396" y="-194805"/>
            <a:chExt cx="2164392" cy="2164392"/>
          </a:xfrm>
        </p:grpSpPr>
        <p:pic>
          <p:nvPicPr>
            <p:cNvPr id="28" name="Graphic 45">
              <a:extLst>
                <a:ext uri="{FF2B5EF4-FFF2-40B4-BE49-F238E27FC236}">
                  <a16:creationId xmlns:a16="http://schemas.microsoft.com/office/drawing/2014/main" id="{6759A373-8B30-44BD-B59C-E9EF1FE40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21396" y="-194805"/>
              <a:ext cx="2164392" cy="2164392"/>
            </a:xfrm>
            <a:prstGeom prst="rect">
              <a:avLst/>
            </a:prstGeom>
          </p:spPr>
        </p:pic>
        <p:pic>
          <p:nvPicPr>
            <p:cNvPr id="29" name="Graphic 75">
              <a:extLst>
                <a:ext uri="{FF2B5EF4-FFF2-40B4-BE49-F238E27FC236}">
                  <a16:creationId xmlns:a16="http://schemas.microsoft.com/office/drawing/2014/main" id="{42D20BCA-5184-453A-BBCE-DF179F8D2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99532" y="132192"/>
              <a:ext cx="1767515" cy="1615955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DC04FC1-EC09-49F5-80B1-655DE997E476}"/>
              </a:ext>
            </a:extLst>
          </p:cNvPr>
          <p:cNvGrpSpPr/>
          <p:nvPr/>
        </p:nvGrpSpPr>
        <p:grpSpPr>
          <a:xfrm flipH="1">
            <a:off x="9604302" y="946187"/>
            <a:ext cx="1118247" cy="1118247"/>
            <a:chOff x="9821396" y="-194805"/>
            <a:chExt cx="2164392" cy="2164392"/>
          </a:xfrm>
        </p:grpSpPr>
        <p:pic>
          <p:nvPicPr>
            <p:cNvPr id="31" name="Graphic 45">
              <a:extLst>
                <a:ext uri="{FF2B5EF4-FFF2-40B4-BE49-F238E27FC236}">
                  <a16:creationId xmlns:a16="http://schemas.microsoft.com/office/drawing/2014/main" id="{5958A799-6D2B-413F-9CCD-743D474C2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21396" y="-194805"/>
              <a:ext cx="2164392" cy="2164392"/>
            </a:xfrm>
            <a:prstGeom prst="rect">
              <a:avLst/>
            </a:prstGeom>
          </p:spPr>
        </p:pic>
        <p:pic>
          <p:nvPicPr>
            <p:cNvPr id="32" name="Graphic 75">
              <a:extLst>
                <a:ext uri="{FF2B5EF4-FFF2-40B4-BE49-F238E27FC236}">
                  <a16:creationId xmlns:a16="http://schemas.microsoft.com/office/drawing/2014/main" id="{8A9F6039-AB36-4653-8904-3C11D8ED1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99532" y="132192"/>
              <a:ext cx="1767515" cy="161595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A1122A-384B-488C-8BD9-FCAF793637AC}"/>
              </a:ext>
            </a:extLst>
          </p:cNvPr>
          <p:cNvGrpSpPr/>
          <p:nvPr/>
        </p:nvGrpSpPr>
        <p:grpSpPr>
          <a:xfrm>
            <a:off x="10850956" y="808382"/>
            <a:ext cx="726778" cy="726778"/>
            <a:chOff x="9821396" y="-194805"/>
            <a:chExt cx="2164392" cy="2164392"/>
          </a:xfrm>
        </p:grpSpPr>
        <p:pic>
          <p:nvPicPr>
            <p:cNvPr id="34" name="Graphic 45">
              <a:extLst>
                <a:ext uri="{FF2B5EF4-FFF2-40B4-BE49-F238E27FC236}">
                  <a16:creationId xmlns:a16="http://schemas.microsoft.com/office/drawing/2014/main" id="{EDFF6563-9251-4494-902C-F7B618BE9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21396" y="-194805"/>
              <a:ext cx="2164392" cy="2164392"/>
            </a:xfrm>
            <a:prstGeom prst="rect">
              <a:avLst/>
            </a:prstGeom>
          </p:spPr>
        </p:pic>
        <p:pic>
          <p:nvPicPr>
            <p:cNvPr id="35" name="Graphic 75">
              <a:extLst>
                <a:ext uri="{FF2B5EF4-FFF2-40B4-BE49-F238E27FC236}">
                  <a16:creationId xmlns:a16="http://schemas.microsoft.com/office/drawing/2014/main" id="{AAAF8D73-3D72-4464-BEEA-3D05070E5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99532" y="132192"/>
              <a:ext cx="1767515" cy="1615955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D164BA3-FCBD-42E5-8F1B-970E9CDB08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45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947"/>
          <a:stretch/>
        </p:blipFill>
        <p:spPr>
          <a:xfrm>
            <a:off x="26278" y="5228350"/>
            <a:ext cx="12198115" cy="1964607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3ADC7536-8921-439E-86C5-76293AE02EED}"/>
              </a:ext>
            </a:extLst>
          </p:cNvPr>
          <p:cNvGrpSpPr/>
          <p:nvPr/>
        </p:nvGrpSpPr>
        <p:grpSpPr>
          <a:xfrm rot="17655919">
            <a:off x="250562" y="1126043"/>
            <a:ext cx="918176" cy="799080"/>
            <a:chOff x="474652" y="3857950"/>
            <a:chExt cx="1005751" cy="88456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CFAD7EE-1559-4636-B279-927A5C0C6D09}"/>
                </a:ext>
              </a:extLst>
            </p:cNvPr>
            <p:cNvGrpSpPr/>
            <p:nvPr/>
          </p:nvGrpSpPr>
          <p:grpSpPr>
            <a:xfrm rot="1808952">
              <a:off x="474652" y="3857950"/>
              <a:ext cx="1005751" cy="884566"/>
              <a:chOff x="9050236" y="5553074"/>
              <a:chExt cx="840050" cy="738831"/>
            </a:xfrm>
          </p:grpSpPr>
          <p:sp>
            <p:nvSpPr>
              <p:cNvPr id="44" name="Heart 43">
                <a:extLst>
                  <a:ext uri="{FF2B5EF4-FFF2-40B4-BE49-F238E27FC236}">
                    <a16:creationId xmlns:a16="http://schemas.microsoft.com/office/drawing/2014/main" id="{3B1E2D64-BD29-42D3-9274-0A3736D98C86}"/>
                  </a:ext>
                </a:extLst>
              </p:cNvPr>
              <p:cNvSpPr/>
              <p:nvPr/>
            </p:nvSpPr>
            <p:spPr>
              <a:xfrm>
                <a:off x="9160671" y="5562290"/>
                <a:ext cx="729615" cy="729615"/>
              </a:xfrm>
              <a:prstGeom prst="heart">
                <a:avLst/>
              </a:prstGeom>
              <a:solidFill>
                <a:srgbClr val="FB8BC6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Heart 44">
                <a:extLst>
                  <a:ext uri="{FF2B5EF4-FFF2-40B4-BE49-F238E27FC236}">
                    <a16:creationId xmlns:a16="http://schemas.microsoft.com/office/drawing/2014/main" id="{155CA79E-5F67-4891-BC86-187624EB8D98}"/>
                  </a:ext>
                </a:extLst>
              </p:cNvPr>
              <p:cNvSpPr/>
              <p:nvPr/>
            </p:nvSpPr>
            <p:spPr>
              <a:xfrm>
                <a:off x="9050236" y="5553074"/>
                <a:ext cx="718185" cy="718185"/>
              </a:xfrm>
              <a:prstGeom prst="heart">
                <a:avLst/>
              </a:prstGeom>
              <a:solidFill>
                <a:srgbClr val="BF09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3" name="Arc 42">
              <a:extLst>
                <a:ext uri="{FF2B5EF4-FFF2-40B4-BE49-F238E27FC236}">
                  <a16:creationId xmlns:a16="http://schemas.microsoft.com/office/drawing/2014/main" id="{87B561D7-E4A5-4D64-A0C7-F86357C4D9B1}"/>
                </a:ext>
              </a:extLst>
            </p:cNvPr>
            <p:cNvSpPr/>
            <p:nvPr/>
          </p:nvSpPr>
          <p:spPr>
            <a:xfrm rot="8342657">
              <a:off x="859363" y="4155265"/>
              <a:ext cx="513597" cy="230221"/>
            </a:xfrm>
            <a:prstGeom prst="arc">
              <a:avLst>
                <a:gd name="adj1" fmla="val 13331260"/>
                <a:gd name="adj2" fmla="val 20606979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FF09C3-431E-447A-8F4D-4D47D8693806}"/>
              </a:ext>
            </a:extLst>
          </p:cNvPr>
          <p:cNvGrpSpPr/>
          <p:nvPr/>
        </p:nvGrpSpPr>
        <p:grpSpPr>
          <a:xfrm rot="1457337">
            <a:off x="7263622" y="848502"/>
            <a:ext cx="983755" cy="782892"/>
            <a:chOff x="474652" y="3857950"/>
            <a:chExt cx="1005751" cy="884566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99950A6-2A4E-4284-8EFB-37023A09E741}"/>
                </a:ext>
              </a:extLst>
            </p:cNvPr>
            <p:cNvGrpSpPr/>
            <p:nvPr/>
          </p:nvGrpSpPr>
          <p:grpSpPr>
            <a:xfrm rot="1808952">
              <a:off x="474652" y="3857950"/>
              <a:ext cx="1005751" cy="884566"/>
              <a:chOff x="9050236" y="5553074"/>
              <a:chExt cx="840050" cy="738831"/>
            </a:xfrm>
          </p:grpSpPr>
          <p:sp>
            <p:nvSpPr>
              <p:cNvPr id="49" name="Heart 48">
                <a:extLst>
                  <a:ext uri="{FF2B5EF4-FFF2-40B4-BE49-F238E27FC236}">
                    <a16:creationId xmlns:a16="http://schemas.microsoft.com/office/drawing/2014/main" id="{11F77D12-344B-4522-981F-7E1B406074EC}"/>
                  </a:ext>
                </a:extLst>
              </p:cNvPr>
              <p:cNvSpPr/>
              <p:nvPr/>
            </p:nvSpPr>
            <p:spPr>
              <a:xfrm>
                <a:off x="9160671" y="5562290"/>
                <a:ext cx="729615" cy="729615"/>
              </a:xfrm>
              <a:prstGeom prst="heart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Heart 49">
                <a:extLst>
                  <a:ext uri="{FF2B5EF4-FFF2-40B4-BE49-F238E27FC236}">
                    <a16:creationId xmlns:a16="http://schemas.microsoft.com/office/drawing/2014/main" id="{B0B74648-4E36-4ED1-A471-A4107A543456}"/>
                  </a:ext>
                </a:extLst>
              </p:cNvPr>
              <p:cNvSpPr/>
              <p:nvPr/>
            </p:nvSpPr>
            <p:spPr>
              <a:xfrm>
                <a:off x="9050236" y="5553074"/>
                <a:ext cx="718185" cy="718185"/>
              </a:xfrm>
              <a:prstGeom prst="heart">
                <a:avLst/>
              </a:prstGeom>
              <a:solidFill>
                <a:srgbClr val="8CEAB5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Arc 47">
              <a:extLst>
                <a:ext uri="{FF2B5EF4-FFF2-40B4-BE49-F238E27FC236}">
                  <a16:creationId xmlns:a16="http://schemas.microsoft.com/office/drawing/2014/main" id="{3877C688-3BE6-4BB7-B3B9-80EE8BB1CCCC}"/>
                </a:ext>
              </a:extLst>
            </p:cNvPr>
            <p:cNvSpPr/>
            <p:nvPr/>
          </p:nvSpPr>
          <p:spPr>
            <a:xfrm rot="8342657">
              <a:off x="859363" y="4155265"/>
              <a:ext cx="513597" cy="230221"/>
            </a:xfrm>
            <a:prstGeom prst="arc">
              <a:avLst>
                <a:gd name="adj1" fmla="val 13331260"/>
                <a:gd name="adj2" fmla="val 20606979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D01DB59-3257-40F9-B075-2AB6713FB360}"/>
              </a:ext>
            </a:extLst>
          </p:cNvPr>
          <p:cNvGrpSpPr/>
          <p:nvPr/>
        </p:nvGrpSpPr>
        <p:grpSpPr>
          <a:xfrm flipH="1">
            <a:off x="4667441" y="2742518"/>
            <a:ext cx="1118247" cy="1118247"/>
            <a:chOff x="9821396" y="-194805"/>
            <a:chExt cx="2164392" cy="2164392"/>
          </a:xfrm>
        </p:grpSpPr>
        <p:pic>
          <p:nvPicPr>
            <p:cNvPr id="52" name="Graphic 45">
              <a:extLst>
                <a:ext uri="{FF2B5EF4-FFF2-40B4-BE49-F238E27FC236}">
                  <a16:creationId xmlns:a16="http://schemas.microsoft.com/office/drawing/2014/main" id="{5550AA8D-8890-4A68-80C0-F2CB305E5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821396" y="-194805"/>
              <a:ext cx="2164392" cy="2164392"/>
            </a:xfrm>
            <a:prstGeom prst="rect">
              <a:avLst/>
            </a:prstGeom>
          </p:spPr>
        </p:pic>
        <p:pic>
          <p:nvPicPr>
            <p:cNvPr id="53" name="Graphic 75">
              <a:extLst>
                <a:ext uri="{FF2B5EF4-FFF2-40B4-BE49-F238E27FC236}">
                  <a16:creationId xmlns:a16="http://schemas.microsoft.com/office/drawing/2014/main" id="{EE6CDED6-02FA-49E0-B766-D716C47A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99532" y="132192"/>
              <a:ext cx="1767515" cy="1615955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F812651-4857-4627-9212-C08A40BFC038}"/>
              </a:ext>
            </a:extLst>
          </p:cNvPr>
          <p:cNvSpPr txBox="1"/>
          <p:nvPr/>
        </p:nvSpPr>
        <p:spPr>
          <a:xfrm>
            <a:off x="959486" y="93506"/>
            <a:ext cx="7374935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11000" b="1">
                <a:ln>
                  <a:solidFill>
                    <a:srgbClr val="BF0971"/>
                  </a:solidFill>
                </a:ln>
                <a:solidFill>
                  <a:srgbClr val="FB8BC6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BC Cubano Normal" panose="00000500000000000000" pitchFamily="2" charset="0"/>
              </a:rPr>
              <a:t>Vận dụng</a:t>
            </a:r>
            <a:endParaRPr lang="en-US" sz="11000" b="1" dirty="0">
              <a:ln>
                <a:solidFill>
                  <a:srgbClr val="BF0971"/>
                </a:solidFill>
              </a:ln>
              <a:solidFill>
                <a:srgbClr val="FB8BC6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BC Cubano Normal" panose="00000500000000000000" pitchFamily="2" charset="0"/>
            </a:endParaRPr>
          </a:p>
        </p:txBody>
      </p:sp>
      <p:pic>
        <p:nvPicPr>
          <p:cNvPr id="14338" name="Picture 2" descr="16 ideias de Bicicletas | animação, mensagens pensativas, andando de  bicicletas">
            <a:extLst>
              <a:ext uri="{FF2B5EF4-FFF2-40B4-BE49-F238E27FC236}">
                <a16:creationId xmlns:a16="http://schemas.microsoft.com/office/drawing/2014/main" id="{A4B1E50C-510F-4292-B0A9-D77E9968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7136" y="2742518"/>
            <a:ext cx="4476907" cy="472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0443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1.01758 0.0120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72" y="60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ạy adobe illustrator ngắn hạn hiệu quả tại đà nẵng - Huyacademy - Trung  tâm đào tạo thiết kế chuyên nghiệp | Thiết kế đồ họa | Đào tạo lớp thiết kế  | Dạy vẽ">
            <a:extLst>
              <a:ext uri="{FF2B5EF4-FFF2-40B4-BE49-F238E27FC236}">
                <a16:creationId xmlns:a16="http://schemas.microsoft.com/office/drawing/2014/main" id="{58C24DF5-E0BF-4F87-ABFF-890D303F5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449430-CD53-4315-AC23-88AF992A52B0}"/>
              </a:ext>
            </a:extLst>
          </p:cNvPr>
          <p:cNvSpPr txBox="1"/>
          <p:nvPr/>
        </p:nvSpPr>
        <p:spPr>
          <a:xfrm>
            <a:off x="2301204" y="170655"/>
            <a:ext cx="7068457" cy="923330"/>
          </a:xfrm>
          <a:prstGeom prst="rect">
            <a:avLst/>
          </a:prstGeom>
          <a:solidFill>
            <a:srgbClr val="FB8BC6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5400" b="1">
                <a:latin typeface="Cambria" panose="02040503050406030204" pitchFamily="18" charset="0"/>
                <a:ea typeface="Cambria" panose="02040503050406030204" pitchFamily="18" charset="0"/>
              </a:rPr>
              <a:t>2kg30g = ..... g</a:t>
            </a:r>
            <a:endParaRPr lang="en-US" sz="5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AE1206-569C-446F-AAB3-95A768F15C15}"/>
              </a:ext>
            </a:extLst>
          </p:cNvPr>
          <p:cNvGrpSpPr/>
          <p:nvPr/>
        </p:nvGrpSpPr>
        <p:grpSpPr>
          <a:xfrm>
            <a:off x="928229" y="1431388"/>
            <a:ext cx="10223390" cy="1370156"/>
            <a:chOff x="807558" y="1448197"/>
            <a:chExt cx="10544624" cy="137015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4550381-2FAF-49E6-A878-C1A5DC7FF7D7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230g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E3753FB-880D-4D22-9246-C381096F855D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EFF0826-8FB4-4194-BC1B-0F69DE4C45B8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1A61FE94-005A-401B-A127-B30DAF356255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5" name="Heart 14">
                    <a:extLst>
                      <a:ext uri="{FF2B5EF4-FFF2-40B4-BE49-F238E27FC236}">
                        <a16:creationId xmlns:a16="http://schemas.microsoft.com/office/drawing/2014/main" id="{6642ACF4-0D40-43DE-A15F-8BE078CC9A6F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6" name="Heart 15">
                    <a:extLst>
                      <a:ext uri="{FF2B5EF4-FFF2-40B4-BE49-F238E27FC236}">
                        <a16:creationId xmlns:a16="http://schemas.microsoft.com/office/drawing/2014/main" id="{54861578-CC81-4BC3-916B-E82B0C07C408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F00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4" name="Arc 13">
                  <a:extLst>
                    <a:ext uri="{FF2B5EF4-FFF2-40B4-BE49-F238E27FC236}">
                      <a16:creationId xmlns:a16="http://schemas.microsoft.com/office/drawing/2014/main" id="{41A5AD2D-FDFE-41BC-8F62-83793DCA7458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788C63-196D-42B4-BDEA-881BC6FADADC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1373DA-396E-4C6A-B06A-085F7D35EC7D}"/>
              </a:ext>
            </a:extLst>
          </p:cNvPr>
          <p:cNvGrpSpPr/>
          <p:nvPr/>
        </p:nvGrpSpPr>
        <p:grpSpPr>
          <a:xfrm>
            <a:off x="2351844" y="2786676"/>
            <a:ext cx="7340040" cy="1271882"/>
            <a:chOff x="761482" y="2799472"/>
            <a:chExt cx="10590700" cy="1271882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36600E0-7EBB-4F06-A6C6-1FB80300C088}"/>
                </a:ext>
              </a:extLst>
            </p:cNvPr>
            <p:cNvSpPr/>
            <p:nvPr/>
          </p:nvSpPr>
          <p:spPr>
            <a:xfrm>
              <a:off x="807558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2300g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F68F02-2148-4923-A195-C3FA49B99174}"/>
                </a:ext>
              </a:extLst>
            </p:cNvPr>
            <p:cNvGrpSpPr/>
            <p:nvPr/>
          </p:nvGrpSpPr>
          <p:grpSpPr>
            <a:xfrm>
              <a:off x="761482" y="2974194"/>
              <a:ext cx="1633166" cy="1097160"/>
              <a:chOff x="761482" y="2974194"/>
              <a:chExt cx="1633166" cy="109716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D870D68-89C7-4611-AE3A-F4DE48ED0826}"/>
                  </a:ext>
                </a:extLst>
              </p:cNvPr>
              <p:cNvGrpSpPr/>
              <p:nvPr/>
            </p:nvGrpSpPr>
            <p:grpSpPr>
              <a:xfrm>
                <a:off x="761482" y="2974194"/>
                <a:ext cx="1633166" cy="1097160"/>
                <a:chOff x="358366" y="3891985"/>
                <a:chExt cx="1305992" cy="905293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2894471D-F3DD-4EB4-A32F-2CE0692E5F0F}"/>
                    </a:ext>
                  </a:extLst>
                </p:cNvPr>
                <p:cNvGrpSpPr/>
                <p:nvPr/>
              </p:nvGrpSpPr>
              <p:grpSpPr>
                <a:xfrm rot="1808952">
                  <a:off x="358366" y="3891985"/>
                  <a:ext cx="1305992" cy="905293"/>
                  <a:chOff x="8967909" y="5562290"/>
                  <a:chExt cx="1090825" cy="756143"/>
                </a:xfrm>
              </p:grpSpPr>
              <p:sp>
                <p:nvSpPr>
                  <p:cNvPr id="24" name="Heart 23">
                    <a:extLst>
                      <a:ext uri="{FF2B5EF4-FFF2-40B4-BE49-F238E27FC236}">
                        <a16:creationId xmlns:a16="http://schemas.microsoft.com/office/drawing/2014/main" id="{71B994CC-5E16-40C1-8271-539DF6604902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5" name="Heart 24">
                    <a:extLst>
                      <a:ext uri="{FF2B5EF4-FFF2-40B4-BE49-F238E27FC236}">
                        <a16:creationId xmlns:a16="http://schemas.microsoft.com/office/drawing/2014/main" id="{32ED84BD-52C7-4760-9DE6-E00585CA74C2}"/>
                      </a:ext>
                    </a:extLst>
                  </p:cNvPr>
                  <p:cNvSpPr/>
                  <p:nvPr/>
                </p:nvSpPr>
                <p:spPr>
                  <a:xfrm>
                    <a:off x="8967909" y="5600248"/>
                    <a:ext cx="930003" cy="718185"/>
                  </a:xfrm>
                  <a:prstGeom prst="hear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3" name="Arc 22">
                  <a:extLst>
                    <a:ext uri="{FF2B5EF4-FFF2-40B4-BE49-F238E27FC236}">
                      <a16:creationId xmlns:a16="http://schemas.microsoft.com/office/drawing/2014/main" id="{10A1F6F3-B376-42D6-9AE1-94AD607DF109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152DA12-E1A8-49D4-9FC2-BC76927C839E}"/>
                  </a:ext>
                </a:extLst>
              </p:cNvPr>
              <p:cNvSpPr txBox="1"/>
              <p:nvPr/>
            </p:nvSpPr>
            <p:spPr>
              <a:xfrm>
                <a:off x="1196006" y="3005138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897C77-1D94-49A2-B3C8-3458F90BE00A}"/>
              </a:ext>
            </a:extLst>
          </p:cNvPr>
          <p:cNvGrpSpPr/>
          <p:nvPr/>
        </p:nvGrpSpPr>
        <p:grpSpPr>
          <a:xfrm>
            <a:off x="924044" y="4158609"/>
            <a:ext cx="10227575" cy="1347948"/>
            <a:chOff x="906901" y="4112364"/>
            <a:chExt cx="10450242" cy="134794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7A2D8A8-6BA6-4E3D-91B7-BD73C509C0F9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2030g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C3B35F4-4382-4FAD-BCDF-B983A6A59069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FBAB4B3E-70CF-4667-97EB-653CC1E75E06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4A48DD74-5B3D-4E2C-A629-0DB4943C5B76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3" name="Heart 32">
                    <a:extLst>
                      <a:ext uri="{FF2B5EF4-FFF2-40B4-BE49-F238E27FC236}">
                        <a16:creationId xmlns:a16="http://schemas.microsoft.com/office/drawing/2014/main" id="{B2B74B14-495C-46BB-B6EF-7615FED700D5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FFFF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4" name="Heart 33">
                    <a:extLst>
                      <a:ext uri="{FF2B5EF4-FFF2-40B4-BE49-F238E27FC236}">
                        <a16:creationId xmlns:a16="http://schemas.microsoft.com/office/drawing/2014/main" id="{D9F93EB0-039D-4FB0-A39C-9EE015C8B2B8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D8CB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32" name="Arc 31">
                  <a:extLst>
                    <a:ext uri="{FF2B5EF4-FFF2-40B4-BE49-F238E27FC236}">
                      <a16:creationId xmlns:a16="http://schemas.microsoft.com/office/drawing/2014/main" id="{FEFCA9F1-C6EF-44BD-B1E2-8A97D2C1592B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2E6B292-6831-4B27-B5D3-2E77B04EE7F2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A0E0E34-0B97-4713-958C-D87E7BEB31F0}"/>
              </a:ext>
            </a:extLst>
          </p:cNvPr>
          <p:cNvGrpSpPr/>
          <p:nvPr/>
        </p:nvGrpSpPr>
        <p:grpSpPr>
          <a:xfrm>
            <a:off x="2210945" y="5603141"/>
            <a:ext cx="7653775" cy="1180062"/>
            <a:chOff x="953695" y="5576435"/>
            <a:chExt cx="7653775" cy="1180062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4964CE7-9546-4F18-BF79-172A7749807A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23000g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89CFFBC-9D7C-4E91-B8B2-DB6A9E96A6C4}"/>
                </a:ext>
              </a:extLst>
            </p:cNvPr>
            <p:cNvGrpSpPr/>
            <p:nvPr/>
          </p:nvGrpSpPr>
          <p:grpSpPr>
            <a:xfrm>
              <a:off x="995312" y="5576435"/>
              <a:ext cx="1298039" cy="1180062"/>
              <a:chOff x="995312" y="5576435"/>
              <a:chExt cx="1298039" cy="1180062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F87B3431-53E5-488C-BE85-FBD356A361D6}"/>
                  </a:ext>
                </a:extLst>
              </p:cNvPr>
              <p:cNvGrpSpPr/>
              <p:nvPr/>
            </p:nvGrpSpPr>
            <p:grpSpPr>
              <a:xfrm>
                <a:off x="995312" y="5626200"/>
                <a:ext cx="1298039" cy="1130297"/>
                <a:chOff x="474652" y="3857950"/>
                <a:chExt cx="1005751" cy="884566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169C9637-574C-4F01-A388-6F93151D6B91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42" name="Heart 41">
                    <a:extLst>
                      <a:ext uri="{FF2B5EF4-FFF2-40B4-BE49-F238E27FC236}">
                        <a16:creationId xmlns:a16="http://schemas.microsoft.com/office/drawing/2014/main" id="{6BDBED30-C33B-42AD-A0FF-8ED269271844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43" name="Heart 42">
                    <a:extLst>
                      <a:ext uri="{FF2B5EF4-FFF2-40B4-BE49-F238E27FC236}">
                        <a16:creationId xmlns:a16="http://schemas.microsoft.com/office/drawing/2014/main" id="{39253CE9-269A-4B69-83B6-75B163E8906F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00206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41" name="Arc 40">
                  <a:extLst>
                    <a:ext uri="{FF2B5EF4-FFF2-40B4-BE49-F238E27FC236}">
                      <a16:creationId xmlns:a16="http://schemas.microsoft.com/office/drawing/2014/main" id="{61B28C50-52E6-46DF-A6AA-EB3A304DD6AA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9B628BD-8BF9-4665-AEAB-D94EA0391119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solidFill>
                      <a:schemeClr val="bg1"/>
                    </a:solidFill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22986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3 điểm nhấn chỉ có tại Huy Academy - Huyacademy - Trung tâm đào tạo thiết  kế chuyên nghiệp | Thiết kế đồ họa | Đào tạo lớp thiết kế | Dạy vẽ">
            <a:extLst>
              <a:ext uri="{FF2B5EF4-FFF2-40B4-BE49-F238E27FC236}">
                <a16:creationId xmlns:a16="http://schemas.microsoft.com/office/drawing/2014/main" id="{90543DB2-3DC5-415B-BC2D-FD8545C69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92" y="-420914"/>
            <a:ext cx="12311292" cy="727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FF63E-3747-4A2C-9BD9-43540F1A7810}"/>
              </a:ext>
            </a:extLst>
          </p:cNvPr>
          <p:cNvSpPr txBox="1"/>
          <p:nvPr/>
        </p:nvSpPr>
        <p:spPr>
          <a:xfrm>
            <a:off x="1910756" y="438550"/>
            <a:ext cx="8690788" cy="830997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4800" b="1">
                <a:latin typeface="Cambria" panose="02040503050406030204" pitchFamily="18" charset="0"/>
                <a:ea typeface="Cambria" panose="02040503050406030204" pitchFamily="18" charset="0"/>
              </a:rPr>
              <a:t>7 tấn 6 yến = .... kg </a:t>
            </a:r>
            <a:endParaRPr lang="en-US" sz="48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6FBF614-42A6-4F25-9504-2F6E5F4781E3}"/>
              </a:ext>
            </a:extLst>
          </p:cNvPr>
          <p:cNvGrpSpPr/>
          <p:nvPr/>
        </p:nvGrpSpPr>
        <p:grpSpPr>
          <a:xfrm>
            <a:off x="1188734" y="1502265"/>
            <a:ext cx="10223390" cy="1370156"/>
            <a:chOff x="807558" y="1448197"/>
            <a:chExt cx="10544624" cy="137015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142D447-2805-4141-9F16-714954F7D55E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7060 kg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5726AD-0D2E-47A0-8404-1C522CD2BE7A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51B79AF-C28E-467F-9F2E-AEB7AF6D4793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EE1EBFB9-8371-44A6-BACC-D9BFDD0D9D09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4" name="Heart 13">
                    <a:extLst>
                      <a:ext uri="{FF2B5EF4-FFF2-40B4-BE49-F238E27FC236}">
                        <a16:creationId xmlns:a16="http://schemas.microsoft.com/office/drawing/2014/main" id="{7AAAF5D6-2653-4D69-AD53-88517816D03F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FFC0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5" name="Heart 14">
                    <a:extLst>
                      <a:ext uri="{FF2B5EF4-FFF2-40B4-BE49-F238E27FC236}">
                        <a16:creationId xmlns:a16="http://schemas.microsoft.com/office/drawing/2014/main" id="{237DE385-E0EE-40E5-873B-40245FF55ED0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FD8CB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3" name="Arc 12">
                  <a:extLst>
                    <a:ext uri="{FF2B5EF4-FFF2-40B4-BE49-F238E27FC236}">
                      <a16:creationId xmlns:a16="http://schemas.microsoft.com/office/drawing/2014/main" id="{48397811-AD8B-4607-BFEA-EAE60554A778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7CA904-401B-4641-8A51-ED1A3B441C5F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2CE234-5EA3-41B3-BD6B-22872779D723}"/>
              </a:ext>
            </a:extLst>
          </p:cNvPr>
          <p:cNvGrpSpPr/>
          <p:nvPr/>
        </p:nvGrpSpPr>
        <p:grpSpPr>
          <a:xfrm>
            <a:off x="2644283" y="2870137"/>
            <a:ext cx="7308106" cy="1266891"/>
            <a:chOff x="807558" y="2799472"/>
            <a:chExt cx="10544624" cy="126689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AA98651-F67C-4539-8E26-AF746E57B645}"/>
                </a:ext>
              </a:extLst>
            </p:cNvPr>
            <p:cNvSpPr/>
            <p:nvPr/>
          </p:nvSpPr>
          <p:spPr>
            <a:xfrm>
              <a:off x="807558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7600 kg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C1AC057-4875-41E2-962F-63C71C0312A8}"/>
                </a:ext>
              </a:extLst>
            </p:cNvPr>
            <p:cNvGrpSpPr/>
            <p:nvPr/>
          </p:nvGrpSpPr>
          <p:grpSpPr>
            <a:xfrm>
              <a:off x="889843" y="2994322"/>
              <a:ext cx="1509909" cy="1072041"/>
              <a:chOff x="889843" y="2994322"/>
              <a:chExt cx="1509909" cy="1072041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44A8EDA-DB71-40C6-BC0F-582B24F14656}"/>
                  </a:ext>
                </a:extLst>
              </p:cNvPr>
              <p:cNvGrpSpPr/>
              <p:nvPr/>
            </p:nvGrpSpPr>
            <p:grpSpPr>
              <a:xfrm>
                <a:off x="889843" y="2994322"/>
                <a:ext cx="1509909" cy="1072041"/>
                <a:chOff x="461012" y="3908594"/>
                <a:chExt cx="1207427" cy="884567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73A4D179-F4F2-415E-9C83-83EE8DD60A2A}"/>
                    </a:ext>
                  </a:extLst>
                </p:cNvPr>
                <p:cNvGrpSpPr/>
                <p:nvPr/>
              </p:nvGrpSpPr>
              <p:grpSpPr>
                <a:xfrm rot="1808952">
                  <a:off x="461012" y="3908594"/>
                  <a:ext cx="1207427" cy="884567"/>
                  <a:chOff x="9050235" y="5553073"/>
                  <a:chExt cx="1008499" cy="738832"/>
                </a:xfrm>
              </p:grpSpPr>
              <p:sp>
                <p:nvSpPr>
                  <p:cNvPr id="23" name="Heart 22">
                    <a:extLst>
                      <a:ext uri="{FF2B5EF4-FFF2-40B4-BE49-F238E27FC236}">
                        <a16:creationId xmlns:a16="http://schemas.microsoft.com/office/drawing/2014/main" id="{12AE5BA9-08D3-4CAA-BC55-FCABA1B2394C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4" name="Heart 23">
                    <a:extLst>
                      <a:ext uri="{FF2B5EF4-FFF2-40B4-BE49-F238E27FC236}">
                        <a16:creationId xmlns:a16="http://schemas.microsoft.com/office/drawing/2014/main" id="{5111D562-0195-4B60-8075-9150EAA4C148}"/>
                      </a:ext>
                    </a:extLst>
                  </p:cNvPr>
                  <p:cNvSpPr/>
                  <p:nvPr/>
                </p:nvSpPr>
                <p:spPr>
                  <a:xfrm>
                    <a:off x="9050235" y="5553073"/>
                    <a:ext cx="930003" cy="718185"/>
                  </a:xfrm>
                  <a:prstGeom prst="heart">
                    <a:avLst/>
                  </a:prstGeom>
                  <a:solidFill>
                    <a:srgbClr val="FFC00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2" name="Arc 21">
                  <a:extLst>
                    <a:ext uri="{FF2B5EF4-FFF2-40B4-BE49-F238E27FC236}">
                      <a16:creationId xmlns:a16="http://schemas.microsoft.com/office/drawing/2014/main" id="{855182BC-3F68-4B00-8D82-445F629457E3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902A64-32FF-46FE-AC9F-4CBCBAE33F7D}"/>
                  </a:ext>
                </a:extLst>
              </p:cNvPr>
              <p:cNvSpPr txBox="1"/>
              <p:nvPr/>
            </p:nvSpPr>
            <p:spPr>
              <a:xfrm>
                <a:off x="1196006" y="3005138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E9E8D7-4FFC-4260-B1DC-90C7236C66B8}"/>
              </a:ext>
            </a:extLst>
          </p:cNvPr>
          <p:cNvGrpSpPr/>
          <p:nvPr/>
        </p:nvGrpSpPr>
        <p:grpSpPr>
          <a:xfrm>
            <a:off x="1184549" y="4214228"/>
            <a:ext cx="10227575" cy="1347948"/>
            <a:chOff x="906901" y="4112364"/>
            <a:chExt cx="10450242" cy="134794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A302900C-9B7F-4618-9118-A31ED9B961F1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70060 kg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995E668-419D-45A9-B4BC-C767AF7558F2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FE8C89F-E9EC-4AB7-AC84-153DFAF39105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406BCC92-9A8C-4ECF-87F5-D003A9D5CBC2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2" name="Heart 31">
                    <a:extLst>
                      <a:ext uri="{FF2B5EF4-FFF2-40B4-BE49-F238E27FC236}">
                        <a16:creationId xmlns:a16="http://schemas.microsoft.com/office/drawing/2014/main" id="{59CDFDE6-CAE6-4E0A-995C-EA309693A25C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3" name="Heart 32">
                    <a:extLst>
                      <a:ext uri="{FF2B5EF4-FFF2-40B4-BE49-F238E27FC236}">
                        <a16:creationId xmlns:a16="http://schemas.microsoft.com/office/drawing/2014/main" id="{7F74E1AE-0EC1-462A-81A7-4BA2B92113CC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66FFFF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31" name="Arc 30">
                  <a:extLst>
                    <a:ext uri="{FF2B5EF4-FFF2-40B4-BE49-F238E27FC236}">
                      <a16:creationId xmlns:a16="http://schemas.microsoft.com/office/drawing/2014/main" id="{5D8B8258-057F-4C88-A5AF-194DB9042810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8BE0E1A-DABD-493E-8E2F-6C067AA2C59C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2B77F8-92FD-4F7F-B13A-E909D346E5BE}"/>
              </a:ext>
            </a:extLst>
          </p:cNvPr>
          <p:cNvGrpSpPr/>
          <p:nvPr/>
        </p:nvGrpSpPr>
        <p:grpSpPr>
          <a:xfrm>
            <a:off x="2471450" y="5531166"/>
            <a:ext cx="7653775" cy="1180062"/>
            <a:chOff x="953695" y="5576435"/>
            <a:chExt cx="7653775" cy="1180062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2DD7C8F4-0A2C-4EA5-84B7-6757269251DD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70600 kg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9F34E98-2587-40DA-B1BC-EBC6D853263F}"/>
                </a:ext>
              </a:extLst>
            </p:cNvPr>
            <p:cNvGrpSpPr/>
            <p:nvPr/>
          </p:nvGrpSpPr>
          <p:grpSpPr>
            <a:xfrm>
              <a:off x="995312" y="5576435"/>
              <a:ext cx="1298039" cy="1180062"/>
              <a:chOff x="995312" y="5576435"/>
              <a:chExt cx="1298039" cy="1180062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7F65743-5296-4BD5-9977-E018F39F632A}"/>
                  </a:ext>
                </a:extLst>
              </p:cNvPr>
              <p:cNvGrpSpPr/>
              <p:nvPr/>
            </p:nvGrpSpPr>
            <p:grpSpPr>
              <a:xfrm>
                <a:off x="995312" y="5626200"/>
                <a:ext cx="1298039" cy="1130297"/>
                <a:chOff x="474652" y="3857950"/>
                <a:chExt cx="1005751" cy="884566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1C4CD002-DA02-4CBB-BD3B-66E69F2592D2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41" name="Heart 40">
                    <a:extLst>
                      <a:ext uri="{FF2B5EF4-FFF2-40B4-BE49-F238E27FC236}">
                        <a16:creationId xmlns:a16="http://schemas.microsoft.com/office/drawing/2014/main" id="{21370508-7EFB-45B4-AA56-E182671F7C80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48BBF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42" name="Heart 41">
                    <a:extLst>
                      <a:ext uri="{FF2B5EF4-FFF2-40B4-BE49-F238E27FC236}">
                        <a16:creationId xmlns:a16="http://schemas.microsoft.com/office/drawing/2014/main" id="{9FFFD89F-41D1-45BA-9BE1-08387B849484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7030A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40" name="Arc 39">
                  <a:extLst>
                    <a:ext uri="{FF2B5EF4-FFF2-40B4-BE49-F238E27FC236}">
                      <a16:creationId xmlns:a16="http://schemas.microsoft.com/office/drawing/2014/main" id="{A9386860-5580-4C9A-9A4F-D9F5477FD3FA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C3BE2E8-BBD0-4260-AA0F-73CE30A2B77E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solidFill>
                      <a:schemeClr val="bg1"/>
                    </a:solidFill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7990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ạy adobe illustrator ngắn hạn hiệu quả tại đà nẵng - Huyacademy - Trung  tâm đào tạo thiết kế chuyên nghiệp | Thiết kế đồ họa | Đào tạo lớp thiết kế  | Dạy vẽ">
            <a:extLst>
              <a:ext uri="{FF2B5EF4-FFF2-40B4-BE49-F238E27FC236}">
                <a16:creationId xmlns:a16="http://schemas.microsoft.com/office/drawing/2014/main" id="{CF09C9E4-5A51-4F31-BB96-9AAB4A501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ạy adobe illustrator ngắn hạn hiệu quả tại đà nẵng - Huyacademy - Trung  tâm đào tạo thiết kế chuyên nghiệp | Thiết kế đồ họa | Đào tạo lớp thiết kế  | Dạy vẽ">
            <a:extLst>
              <a:ext uri="{FF2B5EF4-FFF2-40B4-BE49-F238E27FC236}">
                <a16:creationId xmlns:a16="http://schemas.microsoft.com/office/drawing/2014/main" id="{44424C5F-858A-4F74-8354-148B55954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007246-7A9E-499F-A6BC-6A3DF3E08D75}"/>
              </a:ext>
            </a:extLst>
          </p:cNvPr>
          <p:cNvSpPr txBox="1"/>
          <p:nvPr/>
        </p:nvSpPr>
        <p:spPr>
          <a:xfrm>
            <a:off x="1494728" y="196808"/>
            <a:ext cx="9144000" cy="923330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5400" b="1">
                <a:latin typeface="Cambria" panose="02040503050406030204" pitchFamily="18" charset="0"/>
                <a:ea typeface="Cambria" panose="02040503050406030204" pitchFamily="18" charset="0"/>
              </a:rPr>
              <a:t>2 tạ 3 kg + 70 kg = ..... kg</a:t>
            </a:r>
            <a:endParaRPr lang="en-US" sz="5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3A62BB-1E39-444F-86F9-7522B8919024}"/>
              </a:ext>
            </a:extLst>
          </p:cNvPr>
          <p:cNvGrpSpPr/>
          <p:nvPr/>
        </p:nvGrpSpPr>
        <p:grpSpPr>
          <a:xfrm>
            <a:off x="1001383" y="1401261"/>
            <a:ext cx="10223390" cy="1370156"/>
            <a:chOff x="807558" y="1448197"/>
            <a:chExt cx="10544624" cy="137015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9E7375-D10A-490D-9FB5-1D14CA42B0E1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2370 kg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BFB2AA3-46E4-4ABF-88CB-1E673760064E}"/>
                </a:ext>
              </a:extLst>
            </p:cNvPr>
            <p:cNvGrpSpPr/>
            <p:nvPr/>
          </p:nvGrpSpPr>
          <p:grpSpPr>
            <a:xfrm>
              <a:off x="1121931" y="1503612"/>
              <a:ext cx="931355" cy="1314741"/>
              <a:chOff x="1121931" y="1503612"/>
              <a:chExt cx="931355" cy="13147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2BAD66F-2088-4CD1-8BEF-B2CC195AA534}"/>
                  </a:ext>
                </a:extLst>
              </p:cNvPr>
              <p:cNvGrpSpPr/>
              <p:nvPr/>
            </p:nvGrpSpPr>
            <p:grpSpPr>
              <a:xfrm rot="18005233">
                <a:off x="930238" y="1695305"/>
                <a:ext cx="1314741" cy="931355"/>
                <a:chOff x="474652" y="3857950"/>
                <a:chExt cx="1005751" cy="884566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C4539E3D-E959-4C64-889D-167642F2FC6D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8" name="Heart 17">
                    <a:extLst>
                      <a:ext uri="{FF2B5EF4-FFF2-40B4-BE49-F238E27FC236}">
                        <a16:creationId xmlns:a16="http://schemas.microsoft.com/office/drawing/2014/main" id="{A8069A95-611F-404E-B15C-EAEE7922A926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BF097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9" name="Heart 18">
                    <a:extLst>
                      <a:ext uri="{FF2B5EF4-FFF2-40B4-BE49-F238E27FC236}">
                        <a16:creationId xmlns:a16="http://schemas.microsoft.com/office/drawing/2014/main" id="{7D896FF3-9B07-4400-A3C2-4993CBAB5251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7" name="Arc 16">
                  <a:extLst>
                    <a:ext uri="{FF2B5EF4-FFF2-40B4-BE49-F238E27FC236}">
                      <a16:creationId xmlns:a16="http://schemas.microsoft.com/office/drawing/2014/main" id="{A856E860-33EB-4228-8A54-E7D1EAC20DF2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4BE173D-C4EF-42F3-B4DE-3947D80014E6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FA0620-C667-4A89-B7D4-5288324AFC7D}"/>
              </a:ext>
            </a:extLst>
          </p:cNvPr>
          <p:cNvGrpSpPr/>
          <p:nvPr/>
        </p:nvGrpSpPr>
        <p:grpSpPr>
          <a:xfrm>
            <a:off x="2380337" y="5510604"/>
            <a:ext cx="7428021" cy="1230368"/>
            <a:chOff x="634534" y="2799472"/>
            <a:chExt cx="10717647" cy="123036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61B5974-EE14-463D-9A17-A35C79D535E2}"/>
                </a:ext>
              </a:extLst>
            </p:cNvPr>
            <p:cNvSpPr/>
            <p:nvPr/>
          </p:nvSpPr>
          <p:spPr>
            <a:xfrm>
              <a:off x="807557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273 kg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D6614F6-104B-4269-871B-2CF40D66A2AB}"/>
                </a:ext>
              </a:extLst>
            </p:cNvPr>
            <p:cNvGrpSpPr/>
            <p:nvPr/>
          </p:nvGrpSpPr>
          <p:grpSpPr>
            <a:xfrm>
              <a:off x="634534" y="2941040"/>
              <a:ext cx="1771641" cy="1088800"/>
              <a:chOff x="634534" y="2941040"/>
              <a:chExt cx="1771641" cy="10888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D569C8-2D2D-4752-B49D-D9AF17EB43E8}"/>
                  </a:ext>
                </a:extLst>
              </p:cNvPr>
              <p:cNvGrpSpPr/>
              <p:nvPr/>
            </p:nvGrpSpPr>
            <p:grpSpPr>
              <a:xfrm>
                <a:off x="634534" y="2941040"/>
                <a:ext cx="1771641" cy="1088800"/>
                <a:chOff x="256849" y="3864633"/>
                <a:chExt cx="1416726" cy="898396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B0282009-228A-4412-8A73-4DA96E8EB4EC}"/>
                    </a:ext>
                  </a:extLst>
                </p:cNvPr>
                <p:cNvGrpSpPr/>
                <p:nvPr/>
              </p:nvGrpSpPr>
              <p:grpSpPr>
                <a:xfrm rot="1808952">
                  <a:off x="256849" y="3864633"/>
                  <a:ext cx="1416726" cy="898396"/>
                  <a:chOff x="8875418" y="5562290"/>
                  <a:chExt cx="1183316" cy="750383"/>
                </a:xfrm>
              </p:grpSpPr>
              <p:sp>
                <p:nvSpPr>
                  <p:cNvPr id="27" name="Heart 26">
                    <a:extLst>
                      <a:ext uri="{FF2B5EF4-FFF2-40B4-BE49-F238E27FC236}">
                        <a16:creationId xmlns:a16="http://schemas.microsoft.com/office/drawing/2014/main" id="{41AEF4A5-45E1-46E8-8CFA-B3E1F9F364DD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898063" cy="729615"/>
                  </a:xfrm>
                  <a:prstGeom prst="heart">
                    <a:avLst/>
                  </a:prstGeom>
                  <a:solidFill>
                    <a:srgbClr val="00206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8" name="Heart 27">
                    <a:extLst>
                      <a:ext uri="{FF2B5EF4-FFF2-40B4-BE49-F238E27FC236}">
                        <a16:creationId xmlns:a16="http://schemas.microsoft.com/office/drawing/2014/main" id="{3C33FBA9-804B-42BE-9396-36000E402EE5}"/>
                      </a:ext>
                    </a:extLst>
                  </p:cNvPr>
                  <p:cNvSpPr/>
                  <p:nvPr/>
                </p:nvSpPr>
                <p:spPr>
                  <a:xfrm>
                    <a:off x="8875418" y="5594488"/>
                    <a:ext cx="930003" cy="718185"/>
                  </a:xfrm>
                  <a:prstGeom prst="heart">
                    <a:avLst/>
                  </a:prstGeom>
                  <a:solidFill>
                    <a:srgbClr val="8CEAB5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6" name="Arc 25">
                  <a:extLst>
                    <a:ext uri="{FF2B5EF4-FFF2-40B4-BE49-F238E27FC236}">
                      <a16:creationId xmlns:a16="http://schemas.microsoft.com/office/drawing/2014/main" id="{A848320D-0BB1-4622-B5A5-9DF20F00B6E0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90EA1F-A35A-4920-B21C-21CD3C660519}"/>
                  </a:ext>
                </a:extLst>
              </p:cNvPr>
              <p:cNvSpPr txBox="1"/>
              <p:nvPr/>
            </p:nvSpPr>
            <p:spPr>
              <a:xfrm>
                <a:off x="927182" y="2957833"/>
                <a:ext cx="6839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E99093D-0CEC-4216-80E7-F2BDB44640C8}"/>
              </a:ext>
            </a:extLst>
          </p:cNvPr>
          <p:cNvGrpSpPr/>
          <p:nvPr/>
        </p:nvGrpSpPr>
        <p:grpSpPr>
          <a:xfrm>
            <a:off x="924044" y="4158609"/>
            <a:ext cx="10227575" cy="1347948"/>
            <a:chOff x="906901" y="4112364"/>
            <a:chExt cx="10450242" cy="1347948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4C09A4B-371E-4370-8CBF-647028B22C69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2730 kg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53495E0-0B42-4A5A-83A3-C5A8484E4AB4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94339AC9-14D7-4D6E-865F-3425A86A6D17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3668A7A7-386C-40D2-B6C6-9C6872170260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37" name="Heart 36">
                    <a:extLst>
                      <a:ext uri="{FF2B5EF4-FFF2-40B4-BE49-F238E27FC236}">
                        <a16:creationId xmlns:a16="http://schemas.microsoft.com/office/drawing/2014/main" id="{3E579CE4-5924-4A06-B317-C8430CB7CEF9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38" name="Heart 37">
                    <a:extLst>
                      <a:ext uri="{FF2B5EF4-FFF2-40B4-BE49-F238E27FC236}">
                        <a16:creationId xmlns:a16="http://schemas.microsoft.com/office/drawing/2014/main" id="{0A8F87D2-620D-49E8-B7B5-9E89FED3753E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36" name="Arc 35">
                  <a:extLst>
                    <a:ext uri="{FF2B5EF4-FFF2-40B4-BE49-F238E27FC236}">
                      <a16:creationId xmlns:a16="http://schemas.microsoft.com/office/drawing/2014/main" id="{B427D4A9-161D-4BFE-979C-574A46D104BD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solidFill>
                  <a:srgbClr val="659144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6625887-53C7-4C9E-B0B6-312C9698D27A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solidFill>
                      <a:schemeClr val="bg1"/>
                    </a:solidFill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2BF40-6D2D-46CB-A18C-02A674AC76D1}"/>
              </a:ext>
            </a:extLst>
          </p:cNvPr>
          <p:cNvGrpSpPr/>
          <p:nvPr/>
        </p:nvGrpSpPr>
        <p:grpSpPr>
          <a:xfrm>
            <a:off x="2239841" y="2744720"/>
            <a:ext cx="7653775" cy="1180062"/>
            <a:chOff x="953695" y="5576435"/>
            <a:chExt cx="7653775" cy="1180062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F6AA7607-C873-4E7A-9CA7-2EB2BD714A1A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23700 kg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6A0EABA-B4B4-4574-994C-2C1C7C4F91AA}"/>
                </a:ext>
              </a:extLst>
            </p:cNvPr>
            <p:cNvGrpSpPr/>
            <p:nvPr/>
          </p:nvGrpSpPr>
          <p:grpSpPr>
            <a:xfrm>
              <a:off x="995312" y="5576435"/>
              <a:ext cx="1298039" cy="1180062"/>
              <a:chOff x="995312" y="5576435"/>
              <a:chExt cx="1298039" cy="1180062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C7140607-A931-40EF-BEF9-E299B639AB17}"/>
                  </a:ext>
                </a:extLst>
              </p:cNvPr>
              <p:cNvGrpSpPr/>
              <p:nvPr/>
            </p:nvGrpSpPr>
            <p:grpSpPr>
              <a:xfrm>
                <a:off x="995312" y="5626200"/>
                <a:ext cx="1298039" cy="1130297"/>
                <a:chOff x="474652" y="3857950"/>
                <a:chExt cx="1005751" cy="884566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D481BE13-29EB-4DC7-A21B-2AE27ECABB39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46" name="Heart 45">
                    <a:extLst>
                      <a:ext uri="{FF2B5EF4-FFF2-40B4-BE49-F238E27FC236}">
                        <a16:creationId xmlns:a16="http://schemas.microsoft.com/office/drawing/2014/main" id="{2D542919-23CA-4531-903F-0BA1D9F81F59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chemeClr val="accent2">
                      <a:lumMod val="5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47" name="Heart 46">
                    <a:extLst>
                      <a:ext uri="{FF2B5EF4-FFF2-40B4-BE49-F238E27FC236}">
                        <a16:creationId xmlns:a16="http://schemas.microsoft.com/office/drawing/2014/main" id="{BADDE15B-6FE3-4768-8950-8773BF422559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45" name="Arc 44">
                  <a:extLst>
                    <a:ext uri="{FF2B5EF4-FFF2-40B4-BE49-F238E27FC236}">
                      <a16:creationId xmlns:a16="http://schemas.microsoft.com/office/drawing/2014/main" id="{260BFF5D-7FC8-4CED-83DA-7A190FEDE153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622E35-FB68-4700-8E92-A361DD58B9B0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0984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" descr="3 điểm nhấn chỉ có tại Huy Academy - Huyacademy - Trung tâm đào tạo thiết  kế chuyên nghiệp | Thiết kế đồ họa | Đào tạo lớp thiết kế | Dạy vẽ">
            <a:extLst>
              <a:ext uri="{FF2B5EF4-FFF2-40B4-BE49-F238E27FC236}">
                <a16:creationId xmlns:a16="http://schemas.microsoft.com/office/drawing/2014/main" id="{7B77987C-65EF-44B9-B56E-D87C97F25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5762"/>
            <a:ext cx="12311292" cy="727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D8F0ADC-346C-434C-895C-6900295F23F7}"/>
              </a:ext>
            </a:extLst>
          </p:cNvPr>
          <p:cNvSpPr txBox="1"/>
          <p:nvPr/>
        </p:nvSpPr>
        <p:spPr>
          <a:xfrm>
            <a:off x="1950168" y="177308"/>
            <a:ext cx="8477873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altLang="en-US" sz="5400" b="1">
                <a:latin typeface="Cambria" panose="02040503050406030204" pitchFamily="18" charset="0"/>
                <a:ea typeface="Cambria" panose="02040503050406030204" pitchFamily="18" charset="0"/>
              </a:rPr>
              <a:t>3 hg + 195 g        = ........ g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FE205B2-DFAD-4A61-9269-965E539A965F}"/>
              </a:ext>
            </a:extLst>
          </p:cNvPr>
          <p:cNvGrpSpPr/>
          <p:nvPr/>
        </p:nvGrpSpPr>
        <p:grpSpPr>
          <a:xfrm>
            <a:off x="1950168" y="2607731"/>
            <a:ext cx="8135644" cy="1409832"/>
            <a:chOff x="807558" y="1448197"/>
            <a:chExt cx="10544624" cy="129590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07904EC-DCCD-4F2F-8003-462F221832B9}"/>
                </a:ext>
              </a:extLst>
            </p:cNvPr>
            <p:cNvSpPr/>
            <p:nvPr/>
          </p:nvSpPr>
          <p:spPr>
            <a:xfrm>
              <a:off x="807558" y="1448197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4905 g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A8EC8B5-DCDE-42DC-AA2C-C5B92E9DFD20}"/>
                </a:ext>
              </a:extLst>
            </p:cNvPr>
            <p:cNvGrpSpPr/>
            <p:nvPr/>
          </p:nvGrpSpPr>
          <p:grpSpPr>
            <a:xfrm>
              <a:off x="1043742" y="1529472"/>
              <a:ext cx="1168940" cy="1214634"/>
              <a:chOff x="1043742" y="1529472"/>
              <a:chExt cx="1168940" cy="1214634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747D9DC-D5AE-443F-A897-791A153EE131}"/>
                  </a:ext>
                </a:extLst>
              </p:cNvPr>
              <p:cNvGrpSpPr/>
              <p:nvPr/>
            </p:nvGrpSpPr>
            <p:grpSpPr>
              <a:xfrm rot="18005233">
                <a:off x="1020895" y="1552319"/>
                <a:ext cx="1214634" cy="1168940"/>
                <a:chOff x="544527" y="3766976"/>
                <a:chExt cx="929171" cy="1110216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444A2053-C920-476B-ABF0-F9C3B866F74B}"/>
                    </a:ext>
                  </a:extLst>
                </p:cNvPr>
                <p:cNvGrpSpPr/>
                <p:nvPr/>
              </p:nvGrpSpPr>
              <p:grpSpPr>
                <a:xfrm rot="1808952">
                  <a:off x="544527" y="3766976"/>
                  <a:ext cx="929171" cy="1110216"/>
                  <a:chOff x="9114199" y="5461373"/>
                  <a:chExt cx="776087" cy="927305"/>
                </a:xfrm>
              </p:grpSpPr>
              <p:sp>
                <p:nvSpPr>
                  <p:cNvPr id="6" name="Heart 5">
                    <a:extLst>
                      <a:ext uri="{FF2B5EF4-FFF2-40B4-BE49-F238E27FC236}">
                        <a16:creationId xmlns:a16="http://schemas.microsoft.com/office/drawing/2014/main" id="{DB94B980-9EEB-4E89-8B05-A360B01A6713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7" name="Heart 6">
                    <a:extLst>
                      <a:ext uri="{FF2B5EF4-FFF2-40B4-BE49-F238E27FC236}">
                        <a16:creationId xmlns:a16="http://schemas.microsoft.com/office/drawing/2014/main" id="{72B0324D-E2DF-4C8D-BAF8-E9CBA83FFBAA}"/>
                      </a:ext>
                    </a:extLst>
                  </p:cNvPr>
                  <p:cNvSpPr/>
                  <p:nvPr/>
                </p:nvSpPr>
                <p:spPr>
                  <a:xfrm>
                    <a:off x="9114199" y="5461373"/>
                    <a:ext cx="658866" cy="92730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5" name="Arc 4">
                  <a:extLst>
                    <a:ext uri="{FF2B5EF4-FFF2-40B4-BE49-F238E27FC236}">
                      <a16:creationId xmlns:a16="http://schemas.microsoft.com/office/drawing/2014/main" id="{B6B613CB-FC2D-4597-AFC4-0C25AC500B09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CFA5CC-2C3B-440A-9ABA-FFE732D41B68}"/>
                  </a:ext>
                </a:extLst>
              </p:cNvPr>
              <p:cNvSpPr txBox="1"/>
              <p:nvPr/>
            </p:nvSpPr>
            <p:spPr>
              <a:xfrm>
                <a:off x="1164122" y="1733815"/>
                <a:ext cx="388145" cy="84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B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CA3C7CB-5464-4CF6-B292-AF0C6EBECE3A}"/>
              </a:ext>
            </a:extLst>
          </p:cNvPr>
          <p:cNvGrpSpPr/>
          <p:nvPr/>
        </p:nvGrpSpPr>
        <p:grpSpPr>
          <a:xfrm>
            <a:off x="2727009" y="4047231"/>
            <a:ext cx="6286362" cy="1346228"/>
            <a:chOff x="807558" y="2799472"/>
            <a:chExt cx="10544624" cy="134622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1CB58D5-CB27-4657-9442-8579949A8004}"/>
                </a:ext>
              </a:extLst>
            </p:cNvPr>
            <p:cNvSpPr/>
            <p:nvPr/>
          </p:nvSpPr>
          <p:spPr>
            <a:xfrm>
              <a:off x="807558" y="2799472"/>
              <a:ext cx="10544624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495 g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950A296-6166-4468-A4BD-3B2609A68565}"/>
                </a:ext>
              </a:extLst>
            </p:cNvPr>
            <p:cNvGrpSpPr/>
            <p:nvPr/>
          </p:nvGrpSpPr>
          <p:grpSpPr>
            <a:xfrm>
              <a:off x="899584" y="2989225"/>
              <a:ext cx="1918858" cy="1156475"/>
              <a:chOff x="899584" y="2989225"/>
              <a:chExt cx="1918858" cy="11564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B9164C20-9B94-43A5-AB41-EDC3D4609ACD}"/>
                  </a:ext>
                </a:extLst>
              </p:cNvPr>
              <p:cNvGrpSpPr/>
              <p:nvPr/>
            </p:nvGrpSpPr>
            <p:grpSpPr>
              <a:xfrm>
                <a:off x="899584" y="2989225"/>
                <a:ext cx="1918858" cy="1156475"/>
                <a:chOff x="468801" y="3904386"/>
                <a:chExt cx="1534450" cy="954235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90C5721F-44BF-4672-AA6F-839503A916EB}"/>
                    </a:ext>
                  </a:extLst>
                </p:cNvPr>
                <p:cNvGrpSpPr/>
                <p:nvPr/>
              </p:nvGrpSpPr>
              <p:grpSpPr>
                <a:xfrm rot="1808952">
                  <a:off x="468801" y="3904386"/>
                  <a:ext cx="1534450" cy="954235"/>
                  <a:chOff x="9050235" y="5474236"/>
                  <a:chExt cx="1281644" cy="797022"/>
                </a:xfrm>
              </p:grpSpPr>
              <p:sp>
                <p:nvSpPr>
                  <p:cNvPr id="11" name="Heart 10">
                    <a:extLst>
                      <a:ext uri="{FF2B5EF4-FFF2-40B4-BE49-F238E27FC236}">
                        <a16:creationId xmlns:a16="http://schemas.microsoft.com/office/drawing/2014/main" id="{933D50F0-4567-4E62-9206-F173EA957528}"/>
                      </a:ext>
                    </a:extLst>
                  </p:cNvPr>
                  <p:cNvSpPr/>
                  <p:nvPr/>
                </p:nvSpPr>
                <p:spPr>
                  <a:xfrm rot="21125668">
                    <a:off x="9076853" y="5474236"/>
                    <a:ext cx="1255026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2" name="Heart 11">
                    <a:extLst>
                      <a:ext uri="{FF2B5EF4-FFF2-40B4-BE49-F238E27FC236}">
                        <a16:creationId xmlns:a16="http://schemas.microsoft.com/office/drawing/2014/main" id="{2DD7A412-F8B1-4D13-A16E-0C91E3DA6C9B}"/>
                      </a:ext>
                    </a:extLst>
                  </p:cNvPr>
                  <p:cNvSpPr/>
                  <p:nvPr/>
                </p:nvSpPr>
                <p:spPr>
                  <a:xfrm>
                    <a:off x="9050235" y="5553073"/>
                    <a:ext cx="1066138" cy="71818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0" name="Arc 9">
                  <a:extLst>
                    <a:ext uri="{FF2B5EF4-FFF2-40B4-BE49-F238E27FC236}">
                      <a16:creationId xmlns:a16="http://schemas.microsoft.com/office/drawing/2014/main" id="{7C1E5FB0-123D-4468-ADB5-EA4E09120163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C4920AC-7A19-481C-AAA0-D4B5C1D358FB}"/>
                  </a:ext>
                </a:extLst>
              </p:cNvPr>
              <p:cNvSpPr txBox="1"/>
              <p:nvPr/>
            </p:nvSpPr>
            <p:spPr>
              <a:xfrm>
                <a:off x="1196006" y="3005138"/>
                <a:ext cx="791821" cy="915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1BAA564-968F-44B9-A380-2C29B7F0CC9D}"/>
              </a:ext>
            </a:extLst>
          </p:cNvPr>
          <p:cNvGrpSpPr/>
          <p:nvPr/>
        </p:nvGrpSpPr>
        <p:grpSpPr>
          <a:xfrm>
            <a:off x="951026" y="1300806"/>
            <a:ext cx="10227575" cy="1347948"/>
            <a:chOff x="906901" y="4112364"/>
            <a:chExt cx="10450242" cy="134794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0991922-53BD-4CCD-AD2C-3BEB0EFFD040}"/>
                </a:ext>
              </a:extLst>
            </p:cNvPr>
            <p:cNvSpPr/>
            <p:nvPr/>
          </p:nvSpPr>
          <p:spPr>
            <a:xfrm>
              <a:off x="906901" y="4133024"/>
              <a:ext cx="10450242" cy="1181887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3195 g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87D4803-5069-4BD8-B801-A722E77EA146}"/>
                </a:ext>
              </a:extLst>
            </p:cNvPr>
            <p:cNvGrpSpPr/>
            <p:nvPr/>
          </p:nvGrpSpPr>
          <p:grpSpPr>
            <a:xfrm>
              <a:off x="1164085" y="4112364"/>
              <a:ext cx="1008787" cy="1347948"/>
              <a:chOff x="1164085" y="4112364"/>
              <a:chExt cx="1008787" cy="134794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FA5D7B3-2ACD-4B70-86AC-AB88F4BC4B62}"/>
                  </a:ext>
                </a:extLst>
              </p:cNvPr>
              <p:cNvGrpSpPr/>
              <p:nvPr/>
            </p:nvGrpSpPr>
            <p:grpSpPr>
              <a:xfrm rot="18005233">
                <a:off x="995998" y="4283437"/>
                <a:ext cx="1347948" cy="1005801"/>
                <a:chOff x="474652" y="3857950"/>
                <a:chExt cx="1005751" cy="884566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E1F9DC76-4B05-421F-9BF5-8F3D105BC806}"/>
                    </a:ext>
                  </a:extLst>
                </p:cNvPr>
                <p:cNvGrpSpPr/>
                <p:nvPr/>
              </p:nvGrpSpPr>
              <p:grpSpPr>
                <a:xfrm rot="1808952">
                  <a:off x="474652" y="3857950"/>
                  <a:ext cx="1005751" cy="884566"/>
                  <a:chOff x="9050236" y="5553074"/>
                  <a:chExt cx="840050" cy="738831"/>
                </a:xfrm>
              </p:grpSpPr>
              <p:sp>
                <p:nvSpPr>
                  <p:cNvPr id="18" name="Heart 17">
                    <a:extLst>
                      <a:ext uri="{FF2B5EF4-FFF2-40B4-BE49-F238E27FC236}">
                        <a16:creationId xmlns:a16="http://schemas.microsoft.com/office/drawing/2014/main" id="{1D0CA7FC-3AC7-4388-A928-2587A1A4527A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729615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19" name="Heart 18">
                    <a:extLst>
                      <a:ext uri="{FF2B5EF4-FFF2-40B4-BE49-F238E27FC236}">
                        <a16:creationId xmlns:a16="http://schemas.microsoft.com/office/drawing/2014/main" id="{EE3E858D-F6A2-471B-A1F1-57E0EB8ABA0D}"/>
                      </a:ext>
                    </a:extLst>
                  </p:cNvPr>
                  <p:cNvSpPr/>
                  <p:nvPr/>
                </p:nvSpPr>
                <p:spPr>
                  <a:xfrm>
                    <a:off x="9050236" y="5553074"/>
                    <a:ext cx="718185" cy="71818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17" name="Arc 16">
                  <a:extLst>
                    <a:ext uri="{FF2B5EF4-FFF2-40B4-BE49-F238E27FC236}">
                      <a16:creationId xmlns:a16="http://schemas.microsoft.com/office/drawing/2014/main" id="{6A2BA07B-927B-4A8C-AF2C-9B4D78B93D94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11EF50D-FBE9-46B2-80B9-024075A86F37}"/>
                  </a:ext>
                </a:extLst>
              </p:cNvPr>
              <p:cNvSpPr txBox="1"/>
              <p:nvPr/>
            </p:nvSpPr>
            <p:spPr>
              <a:xfrm>
                <a:off x="1164085" y="434144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A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E77299B-3A75-42EA-8BB5-4927081547BA}"/>
              </a:ext>
            </a:extLst>
          </p:cNvPr>
          <p:cNvGrpSpPr/>
          <p:nvPr/>
        </p:nvGrpSpPr>
        <p:grpSpPr>
          <a:xfrm>
            <a:off x="3430647" y="5352906"/>
            <a:ext cx="5249388" cy="1249481"/>
            <a:chOff x="953695" y="5576435"/>
            <a:chExt cx="7653775" cy="1249481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E385E5F-9BB5-4EAA-A0A9-FB6CB2679259}"/>
                </a:ext>
              </a:extLst>
            </p:cNvPr>
            <p:cNvSpPr/>
            <p:nvPr/>
          </p:nvSpPr>
          <p:spPr>
            <a:xfrm>
              <a:off x="953695" y="5703811"/>
              <a:ext cx="7653775" cy="1013379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30195 g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3712A71-4075-4E13-A46E-65B736654636}"/>
                </a:ext>
              </a:extLst>
            </p:cNvPr>
            <p:cNvGrpSpPr/>
            <p:nvPr/>
          </p:nvGrpSpPr>
          <p:grpSpPr>
            <a:xfrm>
              <a:off x="976425" y="5576435"/>
              <a:ext cx="1577244" cy="1249481"/>
              <a:chOff x="976425" y="5576435"/>
              <a:chExt cx="1577244" cy="1249481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5F748CF-5415-4977-957E-09E4389BAB7C}"/>
                  </a:ext>
                </a:extLst>
              </p:cNvPr>
              <p:cNvGrpSpPr/>
              <p:nvPr/>
            </p:nvGrpSpPr>
            <p:grpSpPr>
              <a:xfrm>
                <a:off x="976425" y="5695619"/>
                <a:ext cx="1577244" cy="1130297"/>
                <a:chOff x="460018" y="3912277"/>
                <a:chExt cx="1222086" cy="884566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D238F100-C925-4F61-9CEF-7AC1F03BFFE7}"/>
                    </a:ext>
                  </a:extLst>
                </p:cNvPr>
                <p:cNvGrpSpPr/>
                <p:nvPr/>
              </p:nvGrpSpPr>
              <p:grpSpPr>
                <a:xfrm rot="1808952">
                  <a:off x="460018" y="3912277"/>
                  <a:ext cx="1222086" cy="884566"/>
                  <a:chOff x="9050235" y="5553074"/>
                  <a:chExt cx="1020743" cy="738831"/>
                </a:xfrm>
              </p:grpSpPr>
              <p:sp>
                <p:nvSpPr>
                  <p:cNvPr id="23" name="Heart 22">
                    <a:extLst>
                      <a:ext uri="{FF2B5EF4-FFF2-40B4-BE49-F238E27FC236}">
                        <a16:creationId xmlns:a16="http://schemas.microsoft.com/office/drawing/2014/main" id="{44CF2D55-3354-48C8-9D6B-969EA9B5BD23}"/>
                      </a:ext>
                    </a:extLst>
                  </p:cNvPr>
                  <p:cNvSpPr/>
                  <p:nvPr/>
                </p:nvSpPr>
                <p:spPr>
                  <a:xfrm>
                    <a:off x="9160671" y="5562290"/>
                    <a:ext cx="910307" cy="729615"/>
                  </a:xfrm>
                  <a:prstGeom prst="heart">
                    <a:avLst/>
                  </a:prstGeom>
                  <a:solidFill>
                    <a:srgbClr val="659144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  <p:sp>
                <p:nvSpPr>
                  <p:cNvPr id="24" name="Heart 23">
                    <a:extLst>
                      <a:ext uri="{FF2B5EF4-FFF2-40B4-BE49-F238E27FC236}">
                        <a16:creationId xmlns:a16="http://schemas.microsoft.com/office/drawing/2014/main" id="{E002C1FD-3272-42C2-90C1-1E01774CDE62}"/>
                      </a:ext>
                    </a:extLst>
                  </p:cNvPr>
                  <p:cNvSpPr/>
                  <p:nvPr/>
                </p:nvSpPr>
                <p:spPr>
                  <a:xfrm>
                    <a:off x="9050235" y="5553074"/>
                    <a:ext cx="874949" cy="718185"/>
                  </a:xfrm>
                  <a:prstGeom prst="heart">
                    <a:avLst/>
                  </a:prstGeom>
                  <a:solidFill>
                    <a:srgbClr val="BF097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5400"/>
                  </a:p>
                </p:txBody>
              </p:sp>
            </p:grpSp>
            <p:sp>
              <p:nvSpPr>
                <p:cNvPr id="22" name="Arc 21">
                  <a:extLst>
                    <a:ext uri="{FF2B5EF4-FFF2-40B4-BE49-F238E27FC236}">
                      <a16:creationId xmlns:a16="http://schemas.microsoft.com/office/drawing/2014/main" id="{048DFA3D-6914-4692-BEB0-086F1946F17F}"/>
                    </a:ext>
                  </a:extLst>
                </p:cNvPr>
                <p:cNvSpPr/>
                <p:nvPr/>
              </p:nvSpPr>
              <p:spPr>
                <a:xfrm rot="8342657">
                  <a:off x="859363" y="4155265"/>
                  <a:ext cx="513597" cy="230221"/>
                </a:xfrm>
                <a:prstGeom prst="arc">
                  <a:avLst>
                    <a:gd name="adj1" fmla="val 13331260"/>
                    <a:gd name="adj2" fmla="val 20606979"/>
                  </a:avLst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5400"/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D029CEB-4C8C-45C6-A331-690E58C2EE8B}"/>
                  </a:ext>
                </a:extLst>
              </p:cNvPr>
              <p:cNvSpPr txBox="1"/>
              <p:nvPr/>
            </p:nvSpPr>
            <p:spPr>
              <a:xfrm>
                <a:off x="1260099" y="5576435"/>
                <a:ext cx="388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>
                    <a:latin typeface="#9Slide03 Kaleko 105 Round Bold" pitchFamily="2" charset="0"/>
                    <a:ea typeface="Cambria" panose="02040503050406030204" pitchFamily="18" charset="0"/>
                  </a:rPr>
                  <a:t>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63714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3 điểm nhấn chỉ có tại Huy Academy - Huyacademy - Trung tâm đào tạo thiết  kế chuyên nghiệp | Thiết kế đồ họa | Đào tạo lớp thiết kế | Dạy vẽ">
            <a:extLst>
              <a:ext uri="{FF2B5EF4-FFF2-40B4-BE49-F238E27FC236}">
                <a16:creationId xmlns:a16="http://schemas.microsoft.com/office/drawing/2014/main" id="{BDF6A8A1-7426-4C85-B95B-328FCC436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1292" cy="684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à Nà Hills -  Đường Lên Tiên Cảnh">
            <a:hlinkClick r:id="" action="ppaction://media"/>
            <a:extLst>
              <a:ext uri="{FF2B5EF4-FFF2-40B4-BE49-F238E27FC236}">
                <a16:creationId xmlns:a16="http://schemas.microsoft.com/office/drawing/2014/main" id="{D6022117-E922-4C91-97EE-A1B3A99786B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233" end="30751.922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920" y="347472"/>
            <a:ext cx="11128966" cy="62133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F6FB56-D001-49A7-BE32-BA8B3D124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054" y="4675637"/>
            <a:ext cx="3384052" cy="258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792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9796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D7ABDAFF-10CE-476E-BC2B-6C31697C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" y="-3181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4532" y="21875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pic>
        <p:nvPicPr>
          <p:cNvPr id="1026" name="Picture 2" descr="Bus School Cartoon Images – Browse 12,686 Stock Photos, Vectors, and Video  | Adobe Stock">
            <a:hlinkClick r:id="rId4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592" y="335749"/>
            <a:ext cx="2939799" cy="227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531606" y="1896550"/>
            <a:ext cx="2884722" cy="2113354"/>
            <a:chOff x="291472" y="1685597"/>
            <a:chExt cx="2884722" cy="2113354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24" y="1922865"/>
              <a:ext cx="2357804" cy="157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291472" y="1685597"/>
              <a:ext cx="2884722" cy="2113354"/>
              <a:chOff x="291472" y="1685597"/>
              <a:chExt cx="2884722" cy="2113354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291472" y="3152620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07051" y="1685597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9161742" y="2557940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4075365" y="260283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5409380" y="4343408"/>
            <a:ext cx="3067497" cy="2498405"/>
            <a:chOff x="3988229" y="3477407"/>
            <a:chExt cx="3067497" cy="2498405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39"/>
              <a:ext cx="2832628" cy="1909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5003393" y="5434715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sp>
        <p:nvSpPr>
          <p:cNvPr id="43" name="Speech Bubble: Oval 42">
            <a:extLst>
              <a:ext uri="{FF2B5EF4-FFF2-40B4-BE49-F238E27FC236}">
                <a16:creationId xmlns:a16="http://schemas.microsoft.com/office/drawing/2014/main" id="{179A3135-F917-46DE-A3FD-70D74280165E}"/>
              </a:ext>
            </a:extLst>
          </p:cNvPr>
          <p:cNvSpPr/>
          <p:nvPr/>
        </p:nvSpPr>
        <p:spPr>
          <a:xfrm>
            <a:off x="3023308" y="1948326"/>
            <a:ext cx="5398577" cy="3592175"/>
          </a:xfrm>
          <a:custGeom>
            <a:avLst/>
            <a:gdLst>
              <a:gd name="connsiteX0" fmla="*/ 6336526 w 5398577"/>
              <a:gd name="connsiteY0" fmla="*/ 523524 h 3592175"/>
              <a:gd name="connsiteX1" fmla="*/ 5810384 w 5398577"/>
              <a:gd name="connsiteY1" fmla="*/ 901205 h 3592175"/>
              <a:gd name="connsiteX2" fmla="*/ 5284241 w 5398577"/>
              <a:gd name="connsiteY2" fmla="*/ 1278885 h 3592175"/>
              <a:gd name="connsiteX3" fmla="*/ 3189399 w 5398577"/>
              <a:gd name="connsiteY3" fmla="*/ 3562321 h 3592175"/>
              <a:gd name="connsiteX4" fmla="*/ 322380 w 5398577"/>
              <a:gd name="connsiteY4" fmla="*/ 2647289 h 3592175"/>
              <a:gd name="connsiteX5" fmla="*/ 1935952 w 5398577"/>
              <a:gd name="connsiteY5" fmla="*/ 73313 h 3592175"/>
              <a:gd name="connsiteX6" fmla="*/ 4804837 w 5398577"/>
              <a:gd name="connsiteY6" fmla="*/ 672218 h 3592175"/>
              <a:gd name="connsiteX7" fmla="*/ 5284766 w 5398577"/>
              <a:gd name="connsiteY7" fmla="*/ 625627 h 3592175"/>
              <a:gd name="connsiteX8" fmla="*/ 5749379 w 5398577"/>
              <a:gd name="connsiteY8" fmla="*/ 580523 h 3592175"/>
              <a:gd name="connsiteX9" fmla="*/ 6336526 w 5398577"/>
              <a:gd name="connsiteY9" fmla="*/ 523524 h 359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98577" h="3592175" fill="none" extrusionOk="0">
                <a:moveTo>
                  <a:pt x="6336526" y="523524"/>
                </a:moveTo>
                <a:cubicBezTo>
                  <a:pt x="6081299" y="703483"/>
                  <a:pt x="6013233" y="769397"/>
                  <a:pt x="5810384" y="901205"/>
                </a:cubicBezTo>
                <a:cubicBezTo>
                  <a:pt x="5607535" y="1033013"/>
                  <a:pt x="5415036" y="1177333"/>
                  <a:pt x="5284241" y="1278885"/>
                </a:cubicBezTo>
                <a:cubicBezTo>
                  <a:pt x="5644514" y="2270391"/>
                  <a:pt x="4976300" y="3632003"/>
                  <a:pt x="3189399" y="3562321"/>
                </a:cubicBezTo>
                <a:cubicBezTo>
                  <a:pt x="2057540" y="3659140"/>
                  <a:pt x="791570" y="3393766"/>
                  <a:pt x="322380" y="2647289"/>
                </a:cubicBezTo>
                <a:cubicBezTo>
                  <a:pt x="-355987" y="1832862"/>
                  <a:pt x="424848" y="236163"/>
                  <a:pt x="1935952" y="73313"/>
                </a:cubicBezTo>
                <a:cubicBezTo>
                  <a:pt x="2943699" y="-225739"/>
                  <a:pt x="4065324" y="-93041"/>
                  <a:pt x="4804837" y="672218"/>
                </a:cubicBezTo>
                <a:cubicBezTo>
                  <a:pt x="5036298" y="636315"/>
                  <a:pt x="5091742" y="646247"/>
                  <a:pt x="5284766" y="625627"/>
                </a:cubicBezTo>
                <a:cubicBezTo>
                  <a:pt x="5477790" y="605007"/>
                  <a:pt x="5574792" y="594263"/>
                  <a:pt x="5749379" y="580523"/>
                </a:cubicBezTo>
                <a:cubicBezTo>
                  <a:pt x="5923966" y="566783"/>
                  <a:pt x="6087660" y="526119"/>
                  <a:pt x="6336526" y="523524"/>
                </a:cubicBezTo>
                <a:close/>
              </a:path>
              <a:path w="5398577" h="3592175" stroke="0" extrusionOk="0">
                <a:moveTo>
                  <a:pt x="6336526" y="523524"/>
                </a:moveTo>
                <a:cubicBezTo>
                  <a:pt x="6209774" y="588329"/>
                  <a:pt x="6060431" y="705794"/>
                  <a:pt x="5810384" y="901205"/>
                </a:cubicBezTo>
                <a:cubicBezTo>
                  <a:pt x="5560337" y="1096616"/>
                  <a:pt x="5448703" y="1195371"/>
                  <a:pt x="5284241" y="1278885"/>
                </a:cubicBezTo>
                <a:cubicBezTo>
                  <a:pt x="5472101" y="2292080"/>
                  <a:pt x="4957725" y="3062319"/>
                  <a:pt x="3189399" y="3562321"/>
                </a:cubicBezTo>
                <a:cubicBezTo>
                  <a:pt x="1987023" y="3561955"/>
                  <a:pt x="839760" y="3299367"/>
                  <a:pt x="322380" y="2647289"/>
                </a:cubicBezTo>
                <a:cubicBezTo>
                  <a:pt x="-608176" y="1935501"/>
                  <a:pt x="340185" y="469715"/>
                  <a:pt x="1935952" y="73313"/>
                </a:cubicBezTo>
                <a:cubicBezTo>
                  <a:pt x="2975280" y="2434"/>
                  <a:pt x="4334860" y="115598"/>
                  <a:pt x="4804837" y="672218"/>
                </a:cubicBezTo>
                <a:cubicBezTo>
                  <a:pt x="4993390" y="662817"/>
                  <a:pt x="5063148" y="642184"/>
                  <a:pt x="5315400" y="622653"/>
                </a:cubicBezTo>
                <a:cubicBezTo>
                  <a:pt x="5567652" y="603122"/>
                  <a:pt x="5578695" y="580311"/>
                  <a:pt x="5810646" y="574576"/>
                </a:cubicBezTo>
                <a:cubicBezTo>
                  <a:pt x="6042597" y="568841"/>
                  <a:pt x="6201705" y="539141"/>
                  <a:pt x="6336526" y="523524"/>
                </a:cubicBezTo>
                <a:close/>
              </a:path>
            </a:pathLst>
          </a:custGeom>
          <a:solidFill>
            <a:schemeClr val="lt1">
              <a:alpha val="86000"/>
            </a:schemeClr>
          </a:solidFill>
          <a:ln w="5715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162007915">
                  <a:prstGeom prst="wedgeEllipseCallout">
                    <a:avLst>
                      <a:gd name="adj1" fmla="val 67374"/>
                      <a:gd name="adj2" fmla="val -3542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4000" b="1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Chuyến du lịch thật thú vị! </a:t>
            </a:r>
          </a:p>
          <a:p>
            <a:pPr algn="ctr" defTabSz="685800">
              <a:buClrTx/>
              <a:defRPr/>
            </a:pPr>
            <a:r>
              <a:rPr lang="en-US" sz="4000" b="1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Xin chào và hẹn gặp lại các bạn!</a:t>
            </a:r>
            <a:endParaRPr lang="en-US" sz="4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758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xel City Wallpapers - Top Những Hình Ảnh Đẹp">
            <a:extLst>
              <a:ext uri="{FF2B5EF4-FFF2-40B4-BE49-F238E27FC236}">
                <a16:creationId xmlns:a16="http://schemas.microsoft.com/office/drawing/2014/main" id="{1C6A7AA9-FE41-4A8B-96FE-B122820C6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103;p63">
            <a:extLst>
              <a:ext uri="{FF2B5EF4-FFF2-40B4-BE49-F238E27FC236}">
                <a16:creationId xmlns:a16="http://schemas.microsoft.com/office/drawing/2014/main" id="{FBD93836-0B66-4A5C-8358-202497EAB636}"/>
              </a:ext>
            </a:extLst>
          </p:cNvPr>
          <p:cNvSpPr txBox="1">
            <a:spLocks/>
          </p:cNvSpPr>
          <p:nvPr/>
        </p:nvSpPr>
        <p:spPr>
          <a:xfrm>
            <a:off x="807492" y="2048933"/>
            <a:ext cx="10577015" cy="4412642"/>
          </a:xfrm>
          <a:prstGeom prst="rect">
            <a:avLst/>
          </a:prstGeom>
          <a:solidFill>
            <a:srgbClr val="002060">
              <a:alpha val="5400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en-US" altLang="en-US" b="1">
                <a:solidFill>
                  <a:schemeClr val="bg1"/>
                </a:solidFill>
                <a:latin typeface="UVF TypoSlabserif" panose="02000403050000020004" pitchFamily="2" charset="0"/>
              </a:rPr>
              <a:t> Học thuộc lại bảng đơn vị đo khối lượng</a:t>
            </a:r>
          </a:p>
          <a:p>
            <a:pPr>
              <a:buFontTx/>
              <a:buChar char="-"/>
            </a:pPr>
            <a:r>
              <a:rPr lang="en-US" altLang="en-US" b="1">
                <a:solidFill>
                  <a:schemeClr val="bg1"/>
                </a:solidFill>
                <a:latin typeface="UVF TypoSlabserif" panose="02000403050000020004" pitchFamily="2" charset="0"/>
              </a:rPr>
              <a:t> Xem, giải lại các bài tập vừa làm</a:t>
            </a:r>
          </a:p>
          <a:p>
            <a:pPr>
              <a:buFontTx/>
              <a:buChar char="-"/>
            </a:pPr>
            <a:r>
              <a:rPr lang="en-US" altLang="en-US" b="1">
                <a:solidFill>
                  <a:schemeClr val="bg1"/>
                </a:solidFill>
                <a:latin typeface="UVF TypoSlabserif" panose="02000403050000020004" pitchFamily="2" charset="0"/>
              </a:rPr>
              <a:t> Chuẩn bị bài sau: Ôn tập về đại lượng (tt)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AE890D-939C-4C07-B4D4-DBC85B3AAD56}"/>
              </a:ext>
            </a:extLst>
          </p:cNvPr>
          <p:cNvSpPr txBox="1"/>
          <p:nvPr/>
        </p:nvSpPr>
        <p:spPr>
          <a:xfrm>
            <a:off x="3693850" y="840047"/>
            <a:ext cx="5076939" cy="20928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13000" b="1">
                <a:ln>
                  <a:solidFill>
                    <a:srgbClr val="C00000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anose="02040603050506020204" pitchFamily="18" charset="0"/>
              </a:rPr>
              <a:t>DẶN DÒ</a:t>
            </a:r>
            <a:endParaRPr lang="en-US" sz="13000" b="1" dirty="0">
              <a:ln>
                <a:solidFill>
                  <a:srgbClr val="C00000"/>
                </a:solidFill>
              </a:ln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radoo" panose="020406030505060202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6D55A4-1ACF-43FD-AB3F-1C0CF16F5D4A}"/>
              </a:ext>
            </a:extLst>
          </p:cNvPr>
          <p:cNvSpPr txBox="1">
            <a:spLocks/>
          </p:cNvSpPr>
          <p:nvPr/>
        </p:nvSpPr>
        <p:spPr>
          <a:xfrm>
            <a:off x="10142314" y="58751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chemeClr val="bg1"/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chemeClr val="bg1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8491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E0A68C-E1CB-4207-8E84-E7DFF3379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330" y="-16056"/>
            <a:ext cx="12192000" cy="6857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800" b="43200" l="56300" r="99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78" t="20275" b="54230"/>
          <a:stretch/>
        </p:blipFill>
        <p:spPr>
          <a:xfrm>
            <a:off x="3812100" y="1892480"/>
            <a:ext cx="1274054" cy="669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8829">
            <a:off x="763331" y="-937425"/>
            <a:ext cx="9168315" cy="56598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592645" y="470560"/>
            <a:ext cx="2519640" cy="14219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3333758" y="924987"/>
            <a:ext cx="1115369" cy="5130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11142896" y="241500"/>
            <a:ext cx="995920" cy="45812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9D2063CA-0E96-4A87-8438-C2842E808EFB}"/>
              </a:ext>
            </a:extLst>
          </p:cNvPr>
          <p:cNvGrpSpPr/>
          <p:nvPr/>
        </p:nvGrpSpPr>
        <p:grpSpPr>
          <a:xfrm>
            <a:off x="763460" y="559716"/>
            <a:ext cx="11383432" cy="1023259"/>
            <a:chOff x="728544" y="1585481"/>
            <a:chExt cx="22351120" cy="1023259"/>
          </a:xfrm>
        </p:grpSpPr>
        <p:sp>
          <p:nvSpPr>
            <p:cNvPr id="24" name="กล่องข้อความ 13">
              <a:extLst>
                <a:ext uri="{FF2B5EF4-FFF2-40B4-BE49-F238E27FC236}">
                  <a16:creationId xmlns:a16="http://schemas.microsoft.com/office/drawing/2014/main" id="{6445D751-B5EA-4B6F-91DD-1461EEC96354}"/>
                </a:ext>
              </a:extLst>
            </p:cNvPr>
            <p:cNvSpPr txBox="1"/>
            <p:nvPr/>
          </p:nvSpPr>
          <p:spPr>
            <a:xfrm>
              <a:off x="728544" y="1585481"/>
              <a:ext cx="223511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ln w="21272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</a:rPr>
                <a:t>CHÚC CÁC EM HỌC TỐT!</a:t>
              </a:r>
              <a:endParaRPr lang="en-US" sz="6000" spc="600" dirty="0">
                <a:ln w="212725"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7 IcielBC Cubano Normal" panose="00000500000000000000" pitchFamily="2" charset="0"/>
              </a:endParaRPr>
            </a:p>
          </p:txBody>
        </p:sp>
        <p:sp>
          <p:nvSpPr>
            <p:cNvPr id="25" name="กล่องข้อความ 13">
              <a:extLst>
                <a:ext uri="{FF2B5EF4-FFF2-40B4-BE49-F238E27FC236}">
                  <a16:creationId xmlns:a16="http://schemas.microsoft.com/office/drawing/2014/main" id="{7405CF65-CF2B-4D73-9F2A-A7F6A1717FCE}"/>
                </a:ext>
              </a:extLst>
            </p:cNvPr>
            <p:cNvSpPr txBox="1"/>
            <p:nvPr/>
          </p:nvSpPr>
          <p:spPr>
            <a:xfrm>
              <a:off x="1209889" y="1593077"/>
              <a:ext cx="213884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gradFill>
                    <a:gsLst>
                      <a:gs pos="8000">
                        <a:schemeClr val="accent1">
                          <a:lumMod val="5000"/>
                          <a:lumOff val="95000"/>
                        </a:schemeClr>
                      </a:gs>
                      <a:gs pos="24000">
                        <a:srgbClr val="BF0971"/>
                      </a:gs>
                      <a:gs pos="52000">
                        <a:srgbClr val="002060"/>
                      </a:gs>
                      <a:gs pos="39000">
                        <a:srgbClr val="441866"/>
                      </a:gs>
                      <a:gs pos="70000">
                        <a:srgbClr val="006858"/>
                      </a:gs>
                      <a:gs pos="87088">
                        <a:srgbClr val="96C124"/>
                      </a:gs>
                      <a:gs pos="97000">
                        <a:srgbClr val="FFFF00"/>
                      </a:gs>
                    </a:gsLst>
                    <a:lin ang="5400000" scaled="1"/>
                  </a:gra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IcielBC Cubano Normal" panose="00000500000000000000" pitchFamily="2" charset="0"/>
                </a:rPr>
                <a:t>CHÚC CÁC EM HỌC TỐT!</a:t>
              </a:r>
              <a:endParaRPr lang="en-US" sz="6000" spc="600" dirty="0">
                <a:gradFill>
                  <a:gsLst>
                    <a:gs pos="8000">
                      <a:schemeClr val="accent1">
                        <a:lumMod val="5000"/>
                        <a:lumOff val="95000"/>
                      </a:schemeClr>
                    </a:gs>
                    <a:gs pos="24000">
                      <a:srgbClr val="BF0971"/>
                    </a:gs>
                    <a:gs pos="52000">
                      <a:srgbClr val="002060"/>
                    </a:gs>
                    <a:gs pos="39000">
                      <a:srgbClr val="441866"/>
                    </a:gs>
                    <a:gs pos="70000">
                      <a:srgbClr val="006858"/>
                    </a:gs>
                    <a:gs pos="87088">
                      <a:srgbClr val="96C124"/>
                    </a:gs>
                    <a:gs pos="97000">
                      <a:srgbClr val="FFFF00"/>
                    </a:gs>
                  </a:gsLst>
                  <a:lin ang="5400000" scaled="1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cielBC Cubano Normal" panose="00000500000000000000" pitchFamily="2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4506BE81-C717-4AFB-BF69-F6F560DFA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4775" y="1146876"/>
            <a:ext cx="8447762" cy="644983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3FB77BEA-B626-4662-B5B7-D893DDF7DA6D}"/>
              </a:ext>
            </a:extLst>
          </p:cNvPr>
          <p:cNvSpPr txBox="1">
            <a:spLocks/>
          </p:cNvSpPr>
          <p:nvPr/>
        </p:nvSpPr>
        <p:spPr>
          <a:xfrm>
            <a:off x="7491466" y="38643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38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E0A68C-E1CB-4207-8E84-E7DFF3379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330" y="-16056"/>
            <a:ext cx="12192000" cy="6857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800" b="43200" l="56300" r="99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78" t="20275" b="54230"/>
          <a:stretch/>
        </p:blipFill>
        <p:spPr>
          <a:xfrm>
            <a:off x="3812100" y="1892480"/>
            <a:ext cx="1274054" cy="669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8829">
            <a:off x="1061847" y="-1169169"/>
            <a:ext cx="9168315" cy="56598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0" b="37300" l="6500" r="64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1" b="63274"/>
          <a:stretch/>
        </p:blipFill>
        <p:spPr>
          <a:xfrm>
            <a:off x="592645" y="470560"/>
            <a:ext cx="2519640" cy="14219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3333758" y="924987"/>
            <a:ext cx="1115369" cy="51306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7450" b="96300" l="2450" r="49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" t="75123" r="47607" b="1287"/>
          <a:stretch/>
        </p:blipFill>
        <p:spPr>
          <a:xfrm flipH="1">
            <a:off x="11142896" y="241500"/>
            <a:ext cx="995920" cy="45812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B6286E2-7E24-4CEA-AD3D-8A517B07DF1E}"/>
              </a:ext>
            </a:extLst>
          </p:cNvPr>
          <p:cNvGrpSpPr/>
          <p:nvPr/>
        </p:nvGrpSpPr>
        <p:grpSpPr>
          <a:xfrm>
            <a:off x="-1095154" y="969203"/>
            <a:ext cx="7721713" cy="839688"/>
            <a:chOff x="0" y="1350284"/>
            <a:chExt cx="12595138" cy="839688"/>
          </a:xfrm>
        </p:grpSpPr>
        <p:sp>
          <p:nvSpPr>
            <p:cNvPr id="12" name="กล่องข้อความ 13">
              <a:extLst>
                <a:ext uri="{FF2B5EF4-FFF2-40B4-BE49-F238E27FC236}">
                  <a16:creationId xmlns:a16="http://schemas.microsoft.com/office/drawing/2014/main" id="{C92654C1-04EC-4993-B185-32F755CD34B6}"/>
                </a:ext>
              </a:extLst>
            </p:cNvPr>
            <p:cNvSpPr txBox="1"/>
            <p:nvPr/>
          </p:nvSpPr>
          <p:spPr>
            <a:xfrm>
              <a:off x="0" y="1358975"/>
              <a:ext cx="123882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800" b="1" dirty="0">
                  <a:solidFill>
                    <a:srgbClr val="00FFFF"/>
                  </a:solidFill>
                  <a:latin typeface="UTM Avo" panose="02040603050506020204" pitchFamily="18" charset="0"/>
                </a:rPr>
                <a:t>DU LỊCH</a:t>
              </a:r>
              <a:endParaRPr lang="en-US" sz="4800" spc="600" dirty="0">
                <a:solidFill>
                  <a:srgbClr val="00FF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กล่องข้อความ 13">
              <a:extLst>
                <a:ext uri="{FF2B5EF4-FFF2-40B4-BE49-F238E27FC236}">
                  <a16:creationId xmlns:a16="http://schemas.microsoft.com/office/drawing/2014/main" id="{A51ED0E1-32D7-41BD-AEDF-214630FF3C07}"/>
                </a:ext>
              </a:extLst>
            </p:cNvPr>
            <p:cNvSpPr txBox="1"/>
            <p:nvPr/>
          </p:nvSpPr>
          <p:spPr>
            <a:xfrm>
              <a:off x="206925" y="1350284"/>
              <a:ext cx="123882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800" b="1" dirty="0">
                  <a:solidFill>
                    <a:srgbClr val="464C42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UTM Avo" panose="02040603050506020204" pitchFamily="18" charset="0"/>
                </a:rPr>
                <a:t>DU LỊCH</a:t>
              </a:r>
              <a:endParaRPr lang="en-US" sz="4800" spc="600" dirty="0">
                <a:solidFill>
                  <a:srgbClr val="464C42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Avo" panose="020406030505060202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1C1D0D3-42D1-4229-A011-29264F4369E6}"/>
              </a:ext>
            </a:extLst>
          </p:cNvPr>
          <p:cNvSpPr txBox="1"/>
          <p:nvPr/>
        </p:nvSpPr>
        <p:spPr>
          <a:xfrm>
            <a:off x="-18330" y="20909"/>
            <a:ext cx="4305556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6600" b="1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anose="02040603050506020204" pitchFamily="18" charset="0"/>
              </a:rPr>
              <a:t>Khám phá</a:t>
            </a:r>
            <a:endParaRPr lang="en-US" sz="66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radoo" panose="020406030505060202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2063CA-0E96-4A87-8438-C2842E808EFB}"/>
              </a:ext>
            </a:extLst>
          </p:cNvPr>
          <p:cNvGrpSpPr/>
          <p:nvPr/>
        </p:nvGrpSpPr>
        <p:grpSpPr>
          <a:xfrm>
            <a:off x="2702273" y="532542"/>
            <a:ext cx="7594853" cy="1044817"/>
            <a:chOff x="-432245" y="1585481"/>
            <a:chExt cx="14912328" cy="1044817"/>
          </a:xfrm>
        </p:grpSpPr>
        <p:sp>
          <p:nvSpPr>
            <p:cNvPr id="24" name="กล่องข้อความ 13">
              <a:extLst>
                <a:ext uri="{FF2B5EF4-FFF2-40B4-BE49-F238E27FC236}">
                  <a16:creationId xmlns:a16="http://schemas.microsoft.com/office/drawing/2014/main" id="{6445D751-B5EA-4B6F-91DD-1461EEC96354}"/>
                </a:ext>
              </a:extLst>
            </p:cNvPr>
            <p:cNvSpPr txBox="1"/>
            <p:nvPr/>
          </p:nvSpPr>
          <p:spPr>
            <a:xfrm>
              <a:off x="728544" y="1585481"/>
              <a:ext cx="123882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ln w="21272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#9Slide07 IcielBC Cubano Normal" panose="00000500000000000000" pitchFamily="2" charset="0"/>
                </a:rPr>
                <a:t>ĐÀ NẴNG</a:t>
              </a:r>
              <a:endParaRPr lang="en-US" sz="6000" spc="600" dirty="0">
                <a:ln w="212725"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7 IcielBC Cubano Normal" panose="00000500000000000000" pitchFamily="2" charset="0"/>
              </a:endParaRPr>
            </a:p>
          </p:txBody>
        </p:sp>
        <p:sp>
          <p:nvSpPr>
            <p:cNvPr id="25" name="กล่องข้อความ 13">
              <a:extLst>
                <a:ext uri="{FF2B5EF4-FFF2-40B4-BE49-F238E27FC236}">
                  <a16:creationId xmlns:a16="http://schemas.microsoft.com/office/drawing/2014/main" id="{7405CF65-CF2B-4D73-9F2A-A7F6A1717FCE}"/>
                </a:ext>
              </a:extLst>
            </p:cNvPr>
            <p:cNvSpPr txBox="1"/>
            <p:nvPr/>
          </p:nvSpPr>
          <p:spPr>
            <a:xfrm>
              <a:off x="-432245" y="1614635"/>
              <a:ext cx="149123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>
                  <a:gradFill>
                    <a:gsLst>
                      <a:gs pos="8000">
                        <a:schemeClr val="accent1">
                          <a:lumMod val="5000"/>
                          <a:lumOff val="95000"/>
                        </a:schemeClr>
                      </a:gs>
                      <a:gs pos="24000">
                        <a:srgbClr val="BF0971"/>
                      </a:gs>
                      <a:gs pos="52000">
                        <a:srgbClr val="002060"/>
                      </a:gs>
                      <a:gs pos="39000">
                        <a:srgbClr val="441866"/>
                      </a:gs>
                      <a:gs pos="70000">
                        <a:srgbClr val="006858"/>
                      </a:gs>
                      <a:gs pos="87088">
                        <a:srgbClr val="96C124"/>
                      </a:gs>
                      <a:gs pos="97000">
                        <a:srgbClr val="FFFF00"/>
                      </a:gs>
                    </a:gsLst>
                    <a:lin ang="5400000" scaled="1"/>
                  </a:gra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IcielBC Cubano Normal" panose="00000500000000000000" pitchFamily="2" charset="0"/>
                </a:rPr>
                <a:t>ĐÀ NẴNG</a:t>
              </a:r>
              <a:endParaRPr lang="en-US" sz="6000" spc="600" dirty="0">
                <a:gradFill>
                  <a:gsLst>
                    <a:gs pos="8000">
                      <a:schemeClr val="accent1">
                        <a:lumMod val="5000"/>
                        <a:lumOff val="95000"/>
                      </a:schemeClr>
                    </a:gs>
                    <a:gs pos="24000">
                      <a:srgbClr val="BF0971"/>
                    </a:gs>
                    <a:gs pos="52000">
                      <a:srgbClr val="002060"/>
                    </a:gs>
                    <a:gs pos="39000">
                      <a:srgbClr val="441866"/>
                    </a:gs>
                    <a:gs pos="70000">
                      <a:srgbClr val="006858"/>
                    </a:gs>
                    <a:gs pos="87088">
                      <a:srgbClr val="96C124"/>
                    </a:gs>
                    <a:gs pos="97000">
                      <a:srgbClr val="FFFF00"/>
                    </a:gs>
                  </a:gsLst>
                  <a:lin ang="5400000" scaled="1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cielBC Cubano Normal" panose="00000500000000000000" pitchFamily="2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4506BE81-C717-4AFB-BF69-F6F560DFA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08" y="2366123"/>
            <a:ext cx="7114649" cy="5432007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3FB77BEA-B626-4662-B5B7-D893DDF7DA6D}"/>
              </a:ext>
            </a:extLst>
          </p:cNvPr>
          <p:cNvSpPr txBox="1">
            <a:spLocks/>
          </p:cNvSpPr>
          <p:nvPr/>
        </p:nvSpPr>
        <p:spPr>
          <a:xfrm>
            <a:off x="7491466" y="38643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B6CA1A4-4183-49D7-AEE4-A511F07709FF}"/>
              </a:ext>
            </a:extLst>
          </p:cNvPr>
          <p:cNvSpPr txBox="1">
            <a:spLocks/>
          </p:cNvSpPr>
          <p:nvPr/>
        </p:nvSpPr>
        <p:spPr>
          <a:xfrm>
            <a:off x="10547732" y="-21249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584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CE8EFB4-2812-4C02-BB81-95FCCD73F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8474"/>
            <a:ext cx="13034075" cy="698042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4532" y="21875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pic>
        <p:nvPicPr>
          <p:cNvPr id="1026" name="Picture 2" descr="Bus School Cartoon Images – Browse 12,686 Stock Photos, Vectors, and Video  | Adobe Stock">
            <a:hlinkClick r:id="rId4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6605" y="4682077"/>
            <a:ext cx="2939799" cy="227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531606" y="1896550"/>
            <a:ext cx="2884722" cy="2113354"/>
            <a:chOff x="291472" y="1685597"/>
            <a:chExt cx="2884722" cy="2113354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24" y="1922865"/>
              <a:ext cx="2357804" cy="157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291472" y="1685597"/>
              <a:ext cx="2884722" cy="2113354"/>
              <a:chOff x="291472" y="1685597"/>
              <a:chExt cx="2884722" cy="2113354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291472" y="3152620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07051" y="1685597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9161742" y="2557940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4075365" y="260283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4754964" y="4268072"/>
            <a:ext cx="3067497" cy="2498405"/>
            <a:chOff x="3988229" y="3477407"/>
            <a:chExt cx="3067497" cy="2498405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39"/>
              <a:ext cx="2832628" cy="1909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5003393" y="5434715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B2D9631D-6043-4024-8857-DBDA622205DB}"/>
              </a:ext>
            </a:extLst>
          </p:cNvPr>
          <p:cNvGrpSpPr/>
          <p:nvPr/>
        </p:nvGrpSpPr>
        <p:grpSpPr>
          <a:xfrm>
            <a:off x="3874151" y="1572066"/>
            <a:ext cx="5174082" cy="3506943"/>
            <a:chOff x="3502951" y="959537"/>
            <a:chExt cx="5174082" cy="3506943"/>
          </a:xfrm>
        </p:grpSpPr>
        <p:sp>
          <p:nvSpPr>
            <p:cNvPr id="43" name="Speech Bubble: Oval 42">
              <a:extLst>
                <a:ext uri="{FF2B5EF4-FFF2-40B4-BE49-F238E27FC236}">
                  <a16:creationId xmlns:a16="http://schemas.microsoft.com/office/drawing/2014/main" id="{179A3135-F917-46DE-A3FD-70D74280165E}"/>
                </a:ext>
              </a:extLst>
            </p:cNvPr>
            <p:cNvSpPr/>
            <p:nvPr/>
          </p:nvSpPr>
          <p:spPr>
            <a:xfrm>
              <a:off x="3502951" y="959537"/>
              <a:ext cx="5174082" cy="2553474"/>
            </a:xfrm>
            <a:custGeom>
              <a:avLst/>
              <a:gdLst>
                <a:gd name="connsiteX0" fmla="*/ -316343 w 5174082"/>
                <a:gd name="connsiteY0" fmla="*/ 2676781 h 2553474"/>
                <a:gd name="connsiteX1" fmla="*/ 54667 w 5174082"/>
                <a:gd name="connsiteY1" fmla="*/ 2327577 h 2553474"/>
                <a:gd name="connsiteX2" fmla="*/ 425676 w 5174082"/>
                <a:gd name="connsiteY2" fmla="*/ 1978373 h 2553474"/>
                <a:gd name="connsiteX3" fmla="*/ 2072169 w 5174082"/>
                <a:gd name="connsiteY3" fmla="*/ 25541 h 2553474"/>
                <a:gd name="connsiteX4" fmla="*/ 4396949 w 5174082"/>
                <a:gd name="connsiteY4" fmla="*/ 364471 h 2553474"/>
                <a:gd name="connsiteX5" fmla="*/ 3326073 w 5174082"/>
                <a:gd name="connsiteY5" fmla="*/ 2500272 h 2553474"/>
                <a:gd name="connsiteX6" fmla="*/ 1115644 w 5174082"/>
                <a:gd name="connsiteY6" fmla="*/ 2326861 h 2553474"/>
                <a:gd name="connsiteX7" fmla="*/ 666955 w 5174082"/>
                <a:gd name="connsiteY7" fmla="*/ 2436503 h 2553474"/>
                <a:gd name="connsiteX8" fmla="*/ 232585 w 5174082"/>
                <a:gd name="connsiteY8" fmla="*/ 2542645 h 2553474"/>
                <a:gd name="connsiteX9" fmla="*/ -316343 w 5174082"/>
                <a:gd name="connsiteY9" fmla="*/ 2676781 h 2553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4082" h="2553474" fill="none" extrusionOk="0">
                  <a:moveTo>
                    <a:pt x="-316343" y="2676781"/>
                  </a:moveTo>
                  <a:cubicBezTo>
                    <a:pt x="-217022" y="2570550"/>
                    <a:pt x="-71095" y="2456284"/>
                    <a:pt x="54667" y="2327577"/>
                  </a:cubicBezTo>
                  <a:cubicBezTo>
                    <a:pt x="180429" y="2198869"/>
                    <a:pt x="316847" y="2102812"/>
                    <a:pt x="425676" y="1978373"/>
                  </a:cubicBezTo>
                  <a:cubicBezTo>
                    <a:pt x="-805383" y="1151402"/>
                    <a:pt x="331148" y="274125"/>
                    <a:pt x="2072169" y="25541"/>
                  </a:cubicBezTo>
                  <a:cubicBezTo>
                    <a:pt x="2950202" y="-137890"/>
                    <a:pt x="3738504" y="99471"/>
                    <a:pt x="4396949" y="364471"/>
                  </a:cubicBezTo>
                  <a:cubicBezTo>
                    <a:pt x="5971899" y="1280750"/>
                    <a:pt x="5305337" y="2114436"/>
                    <a:pt x="3326073" y="2500272"/>
                  </a:cubicBezTo>
                  <a:cubicBezTo>
                    <a:pt x="2546888" y="2551469"/>
                    <a:pt x="1743973" y="2485242"/>
                    <a:pt x="1115644" y="2326861"/>
                  </a:cubicBezTo>
                  <a:cubicBezTo>
                    <a:pt x="1019786" y="2364842"/>
                    <a:pt x="801341" y="2386013"/>
                    <a:pt x="666955" y="2436503"/>
                  </a:cubicBezTo>
                  <a:cubicBezTo>
                    <a:pt x="532569" y="2486993"/>
                    <a:pt x="345376" y="2520740"/>
                    <a:pt x="232585" y="2542645"/>
                  </a:cubicBezTo>
                  <a:cubicBezTo>
                    <a:pt x="119794" y="2564550"/>
                    <a:pt x="-143868" y="2625728"/>
                    <a:pt x="-316343" y="2676781"/>
                  </a:cubicBezTo>
                  <a:close/>
                </a:path>
                <a:path w="5174082" h="2553474" stroke="0" extrusionOk="0">
                  <a:moveTo>
                    <a:pt x="-316343" y="2676781"/>
                  </a:moveTo>
                  <a:cubicBezTo>
                    <a:pt x="-155045" y="2554271"/>
                    <a:pt x="-18578" y="2400886"/>
                    <a:pt x="54667" y="2327577"/>
                  </a:cubicBezTo>
                  <a:cubicBezTo>
                    <a:pt x="127912" y="2254268"/>
                    <a:pt x="292325" y="2103785"/>
                    <a:pt x="425676" y="1978373"/>
                  </a:cubicBezTo>
                  <a:cubicBezTo>
                    <a:pt x="-739762" y="1216853"/>
                    <a:pt x="418613" y="-24760"/>
                    <a:pt x="2072169" y="25541"/>
                  </a:cubicBezTo>
                  <a:cubicBezTo>
                    <a:pt x="2861392" y="-206983"/>
                    <a:pt x="3759463" y="45987"/>
                    <a:pt x="4396949" y="364471"/>
                  </a:cubicBezTo>
                  <a:cubicBezTo>
                    <a:pt x="5745766" y="1193485"/>
                    <a:pt x="5256868" y="2285597"/>
                    <a:pt x="3326073" y="2500272"/>
                  </a:cubicBezTo>
                  <a:cubicBezTo>
                    <a:pt x="2565260" y="2719454"/>
                    <a:pt x="1929219" y="2556281"/>
                    <a:pt x="1115644" y="2326861"/>
                  </a:cubicBezTo>
                  <a:cubicBezTo>
                    <a:pt x="940928" y="2361790"/>
                    <a:pt x="732694" y="2408994"/>
                    <a:pt x="638315" y="2443501"/>
                  </a:cubicBezTo>
                  <a:cubicBezTo>
                    <a:pt x="543936" y="2478008"/>
                    <a:pt x="272123" y="2524073"/>
                    <a:pt x="175306" y="2556642"/>
                  </a:cubicBezTo>
                  <a:cubicBezTo>
                    <a:pt x="78489" y="2589211"/>
                    <a:pt x="-169616" y="2622883"/>
                    <a:pt x="-316343" y="2676781"/>
                  </a:cubicBezTo>
                  <a:close/>
                </a:path>
              </a:pathLst>
            </a:custGeom>
            <a:solidFill>
              <a:schemeClr val="lt1">
                <a:alpha val="86000"/>
              </a:schemeClr>
            </a:solidFill>
            <a:ln w="57150">
              <a:solidFill>
                <a:srgbClr val="002060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162007915">
                    <a:prstGeom prst="wedgeEllipseCallout">
                      <a:avLst>
                        <a:gd name="adj1" fmla="val -56114"/>
                        <a:gd name="adj2" fmla="val 54829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b="1" kern="1200">
                  <a:solidFill>
                    <a:srgbClr val="C9296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Để nhận tấm vé di du lịch </a:t>
              </a:r>
              <a:r>
                <a:rPr lang="en-US" sz="2800" b="1">
                  <a:solidFill>
                    <a:srgbClr val="C9296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Đà Nẵng</a:t>
              </a:r>
              <a:r>
                <a:rPr lang="en-US" sz="2800" b="1" kern="1200">
                  <a:solidFill>
                    <a:srgbClr val="C9296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, các bạn cần lấy được tấm vé để đi qua các trạm.</a:t>
              </a:r>
              <a:endParaRPr lang="en-US" sz="2800" b="1" kern="1200" dirty="0">
                <a:solidFill>
                  <a:srgbClr val="C929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6" name="Picture 4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F4D7FE8-E189-4FF6-92DE-EF5068B1C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8451" b="91393" l="10000" r="90000">
                          <a14:foregroundMark x1="35116" y1="91393" x2="35116" y2="91393"/>
                          <a14:foregroundMark x1="65930" y1="8451" x2="65930" y2="84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825" y="2847295"/>
              <a:ext cx="2179184" cy="1619185"/>
            </a:xfrm>
            <a:prstGeom prst="rect">
              <a:avLst/>
            </a:prstGeom>
          </p:spPr>
        </p:pic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38BF2069-F152-4DAC-976C-7869B468F55D}"/>
              </a:ext>
            </a:extLst>
          </p:cNvPr>
          <p:cNvSpPr txBox="1">
            <a:spLocks/>
          </p:cNvSpPr>
          <p:nvPr/>
        </p:nvSpPr>
        <p:spPr>
          <a:xfrm>
            <a:off x="10193114" y="572400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rgbClr val="659144"/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rgbClr val="659144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1592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25703 0.001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52" y="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65F8D5E-F0C2-4974-8B2F-6ED4927B0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3662" y="0"/>
            <a:ext cx="12425661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91C0B5-6C3B-4EEF-9FE6-C8F6A59E9460}"/>
              </a:ext>
            </a:extLst>
          </p:cNvPr>
          <p:cNvGrpSpPr/>
          <p:nvPr/>
        </p:nvGrpSpPr>
        <p:grpSpPr>
          <a:xfrm>
            <a:off x="-231006" y="4935638"/>
            <a:ext cx="12789241" cy="3844724"/>
            <a:chOff x="5879083" y="2544520"/>
            <a:chExt cx="6896870" cy="3844724"/>
          </a:xfrm>
        </p:grpSpPr>
        <p:sp>
          <p:nvSpPr>
            <p:cNvPr id="4" name="วงรี 17">
              <a:extLst>
                <a:ext uri="{FF2B5EF4-FFF2-40B4-BE49-F238E27FC236}">
                  <a16:creationId xmlns:a16="http://schemas.microsoft.com/office/drawing/2014/main" id="{D0B11DF0-C9DE-4E96-A4F6-0454C25F5013}"/>
                </a:ext>
              </a:extLst>
            </p:cNvPr>
            <p:cNvSpPr/>
            <p:nvPr/>
          </p:nvSpPr>
          <p:spPr>
            <a:xfrm>
              <a:off x="10197997" y="2544520"/>
              <a:ext cx="50233" cy="5023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0"/>
            </a:p>
          </p:txBody>
        </p:sp>
        <p:sp>
          <p:nvSpPr>
            <p:cNvPr id="5" name="กล่องข้อความ 2">
              <a:extLst>
                <a:ext uri="{FF2B5EF4-FFF2-40B4-BE49-F238E27FC236}">
                  <a16:creationId xmlns:a16="http://schemas.microsoft.com/office/drawing/2014/main" id="{AB0D5B6E-4D81-4D20-8257-47CEF77AAA95}"/>
                </a:ext>
              </a:extLst>
            </p:cNvPr>
            <p:cNvSpPr txBox="1"/>
            <p:nvPr/>
          </p:nvSpPr>
          <p:spPr>
            <a:xfrm>
              <a:off x="5880515" y="2603592"/>
              <a:ext cx="689543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0" spc="600">
                  <a:ln w="1555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UTM Futura Extra" panose="02040603050506020204" pitchFamily="18" charset="0"/>
                </a:rPr>
                <a:t>KHỞI ĐỘNG</a:t>
              </a:r>
              <a:endParaRPr lang="en-US" sz="12000" spc="600" dirty="0">
                <a:ln w="155575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Futura Extra" panose="02040603050506020204" pitchFamily="18" charset="0"/>
              </a:endParaRPr>
            </a:p>
          </p:txBody>
        </p:sp>
        <p:sp>
          <p:nvSpPr>
            <p:cNvPr id="6" name="กล่องข้อความ 2">
              <a:extLst>
                <a:ext uri="{FF2B5EF4-FFF2-40B4-BE49-F238E27FC236}">
                  <a16:creationId xmlns:a16="http://schemas.microsoft.com/office/drawing/2014/main" id="{3AF95FDB-8143-44D9-BE4E-790B10348E19}"/>
                </a:ext>
              </a:extLst>
            </p:cNvPr>
            <p:cNvSpPr txBox="1"/>
            <p:nvPr/>
          </p:nvSpPr>
          <p:spPr>
            <a:xfrm>
              <a:off x="5879083" y="2603592"/>
              <a:ext cx="689543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0" spc="600">
                  <a:solidFill>
                    <a:srgbClr val="BF0971"/>
                  </a:solidFill>
                  <a:latin typeface="UTM Futura Extra" panose="02040603050506020204" pitchFamily="18" charset="0"/>
                </a:rPr>
                <a:t>KHỞI ĐỘNG</a:t>
              </a:r>
              <a:endParaRPr lang="en-US" sz="12000" spc="600" dirty="0">
                <a:solidFill>
                  <a:srgbClr val="BF0971"/>
                </a:solidFill>
                <a:latin typeface="UTM Futura Extr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34248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43D01B04-C3A2-43FB-BEA9-23432FC6F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" y="-1"/>
            <a:ext cx="12192000" cy="705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0A52F4F-720E-47E3-B04A-696183312058}"/>
              </a:ext>
            </a:extLst>
          </p:cNvPr>
          <p:cNvSpPr txBox="1">
            <a:spLocks/>
          </p:cNvSpPr>
          <p:nvPr/>
        </p:nvSpPr>
        <p:spPr>
          <a:xfrm>
            <a:off x="-480062" y="-34712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50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C1E8E3-7250-4851-A806-D83D0D49326A}"/>
              </a:ext>
            </a:extLst>
          </p:cNvPr>
          <p:cNvSpPr txBox="1"/>
          <p:nvPr/>
        </p:nvSpPr>
        <p:spPr>
          <a:xfrm>
            <a:off x="-121465" y="215278"/>
            <a:ext cx="12450593" cy="764055"/>
          </a:xfrm>
          <a:prstGeom prst="rect">
            <a:avLst/>
          </a:prstGeom>
          <a:solidFill>
            <a:schemeClr val="bg1">
              <a:alpha val="42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hãy </a:t>
            </a:r>
            <a:r>
              <a:rPr lang="en-US" sz="44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nêu các đơn vị đo khối lượng đã học</a:t>
            </a:r>
            <a:endParaRPr lang="en-US" sz="4400" b="1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EF6B3806-6A2C-4CC0-A7CA-71872F1E2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472" y="1716589"/>
            <a:ext cx="500441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BE0C968E-DBCF-4393-8584-2BC069895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085" y="1564189"/>
            <a:ext cx="24489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179BCB1E-4BBD-4E31-AFA5-B679FA1BB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005" y="4870542"/>
            <a:ext cx="191658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60DCA2A1-2958-47DC-A584-6C9E652A7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947" y="4830011"/>
            <a:ext cx="257319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endParaRPr lang="en-US" altLang="en-US" sz="24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1" name="Group 669">
            <a:extLst>
              <a:ext uri="{FF2B5EF4-FFF2-40B4-BE49-F238E27FC236}">
                <a16:creationId xmlns:a16="http://schemas.microsoft.com/office/drawing/2014/main" id="{D14E711D-5B39-4194-9A6F-A5672224B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47627"/>
              </p:ext>
            </p:extLst>
          </p:nvPr>
        </p:nvGraphicFramePr>
        <p:xfrm>
          <a:off x="308621" y="1573469"/>
          <a:ext cx="11564762" cy="36046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58622">
                  <a:extLst>
                    <a:ext uri="{9D8B030D-6E8A-4147-A177-3AD203B41FA5}">
                      <a16:colId xmlns:a16="http://schemas.microsoft.com/office/drawing/2014/main" val="3230617857"/>
                    </a:ext>
                  </a:extLst>
                </a:gridCol>
                <a:gridCol w="1755366">
                  <a:extLst>
                    <a:ext uri="{9D8B030D-6E8A-4147-A177-3AD203B41FA5}">
                      <a16:colId xmlns:a16="http://schemas.microsoft.com/office/drawing/2014/main" val="2918912302"/>
                    </a:ext>
                  </a:extLst>
                </a:gridCol>
                <a:gridCol w="1548852">
                  <a:extLst>
                    <a:ext uri="{9D8B030D-6E8A-4147-A177-3AD203B41FA5}">
                      <a16:colId xmlns:a16="http://schemas.microsoft.com/office/drawing/2014/main" val="137937678"/>
                    </a:ext>
                  </a:extLst>
                </a:gridCol>
                <a:gridCol w="2065136">
                  <a:extLst>
                    <a:ext uri="{9D8B030D-6E8A-4147-A177-3AD203B41FA5}">
                      <a16:colId xmlns:a16="http://schemas.microsoft.com/office/drawing/2014/main" val="1625951295"/>
                    </a:ext>
                  </a:extLst>
                </a:gridCol>
                <a:gridCol w="1961879">
                  <a:extLst>
                    <a:ext uri="{9D8B030D-6E8A-4147-A177-3AD203B41FA5}">
                      <a16:colId xmlns:a16="http://schemas.microsoft.com/office/drawing/2014/main" val="913995155"/>
                    </a:ext>
                  </a:extLst>
                </a:gridCol>
                <a:gridCol w="1548852">
                  <a:extLst>
                    <a:ext uri="{9D8B030D-6E8A-4147-A177-3AD203B41FA5}">
                      <a16:colId xmlns:a16="http://schemas.microsoft.com/office/drawing/2014/main" val="1379462921"/>
                    </a:ext>
                  </a:extLst>
                </a:gridCol>
                <a:gridCol w="826055">
                  <a:extLst>
                    <a:ext uri="{9D8B030D-6E8A-4147-A177-3AD203B41FA5}">
                      <a16:colId xmlns:a16="http://schemas.microsoft.com/office/drawing/2014/main" val="2120396951"/>
                    </a:ext>
                  </a:extLst>
                </a:gridCol>
              </a:tblGrid>
              <a:tr h="79125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282028"/>
                  </a:ext>
                </a:extLst>
              </a:tr>
              <a:tr h="6337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725369"/>
                  </a:ext>
                </a:extLst>
              </a:tr>
              <a:tr h="21796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99FF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128099"/>
                  </a:ext>
                </a:extLst>
              </a:tr>
            </a:tbl>
          </a:graphicData>
        </a:graphic>
      </p:graphicFrame>
      <p:sp>
        <p:nvSpPr>
          <p:cNvPr id="22" name="Text Box 618">
            <a:extLst>
              <a:ext uri="{FF2B5EF4-FFF2-40B4-BE49-F238E27FC236}">
                <a16:creationId xmlns:a16="http://schemas.microsoft.com/office/drawing/2014/main" id="{CA78ADE8-385C-468F-BCC9-5CAADA18A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1465" y="5280716"/>
            <a:ext cx="12744646" cy="584775"/>
          </a:xfrm>
          <a:prstGeom prst="rect">
            <a:avLst/>
          </a:prstGeom>
          <a:solidFill>
            <a:srgbClr val="C00000">
              <a:alpha val="52000"/>
            </a:srgb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rgbClr val="006600"/>
              </a:buClr>
            </a:pPr>
            <a:r>
              <a:rPr lang="en-US" alt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đơn vị đo khối lượng đều gấp 10 lần đơn vị bé hơn, liền nó.</a:t>
            </a:r>
          </a:p>
        </p:txBody>
      </p:sp>
      <p:sp>
        <p:nvSpPr>
          <p:cNvPr id="23" name="Text Box 622">
            <a:extLst>
              <a:ext uri="{FF2B5EF4-FFF2-40B4-BE49-F238E27FC236}">
                <a16:creationId xmlns:a16="http://schemas.microsoft.com/office/drawing/2014/main" id="{30B938A3-1CC5-4DBB-B2FC-2609F6056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966" y="1639710"/>
            <a:ext cx="436555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 hơn ki-lô-gam</a:t>
            </a:r>
          </a:p>
        </p:txBody>
      </p:sp>
      <p:sp>
        <p:nvSpPr>
          <p:cNvPr id="24" name="Text Box 623">
            <a:extLst>
              <a:ext uri="{FF2B5EF4-FFF2-40B4-BE49-F238E27FC236}">
                <a16:creationId xmlns:a16="http://schemas.microsoft.com/office/drawing/2014/main" id="{8275F750-11B8-40B6-9374-27C7F931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3230" y="1585009"/>
            <a:ext cx="24489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Ki-lô-gam</a:t>
            </a:r>
          </a:p>
        </p:txBody>
      </p:sp>
      <p:sp>
        <p:nvSpPr>
          <p:cNvPr id="25" name="Text Box 624">
            <a:extLst>
              <a:ext uri="{FF2B5EF4-FFF2-40B4-BE49-F238E27FC236}">
                <a16:creationId xmlns:a16="http://schemas.microsoft.com/office/drawing/2014/main" id="{747452E4-069E-4465-A18A-372D6CDDA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0444" y="1597876"/>
            <a:ext cx="4259075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 hơn ki-lô-gam</a:t>
            </a:r>
          </a:p>
        </p:txBody>
      </p:sp>
      <p:sp>
        <p:nvSpPr>
          <p:cNvPr id="26" name="Text Box 625">
            <a:extLst>
              <a:ext uri="{FF2B5EF4-FFF2-40B4-BE49-F238E27FC236}">
                <a16:creationId xmlns:a16="http://schemas.microsoft.com/office/drawing/2014/main" id="{BD7F92EF-E6DB-4506-9EB3-CF3D42E2B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982" y="2381167"/>
            <a:ext cx="95829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tấn</a:t>
            </a:r>
          </a:p>
        </p:txBody>
      </p:sp>
      <p:sp>
        <p:nvSpPr>
          <p:cNvPr id="27" name="Text Box 626">
            <a:extLst>
              <a:ext uri="{FF2B5EF4-FFF2-40B4-BE49-F238E27FC236}">
                <a16:creationId xmlns:a16="http://schemas.microsoft.com/office/drawing/2014/main" id="{7759327C-E92D-41A8-B08F-8534BF15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37" y="2373702"/>
            <a:ext cx="74533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</a:t>
            </a:r>
          </a:p>
        </p:txBody>
      </p:sp>
      <p:sp>
        <p:nvSpPr>
          <p:cNvPr id="28" name="Text Box 627">
            <a:extLst>
              <a:ext uri="{FF2B5EF4-FFF2-40B4-BE49-F238E27FC236}">
                <a16:creationId xmlns:a16="http://schemas.microsoft.com/office/drawing/2014/main" id="{139AEC38-ECEC-45CA-8AFC-8935102FD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6984" y="2357190"/>
            <a:ext cx="10647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yến</a:t>
            </a:r>
          </a:p>
        </p:txBody>
      </p:sp>
      <p:sp>
        <p:nvSpPr>
          <p:cNvPr id="29" name="Text Box 628">
            <a:extLst>
              <a:ext uri="{FF2B5EF4-FFF2-40B4-BE49-F238E27FC236}">
                <a16:creationId xmlns:a16="http://schemas.microsoft.com/office/drawing/2014/main" id="{6FA81860-7850-482E-A961-293B678E9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64" y="2381167"/>
            <a:ext cx="95829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kg</a:t>
            </a:r>
          </a:p>
        </p:txBody>
      </p:sp>
      <p:sp>
        <p:nvSpPr>
          <p:cNvPr id="30" name="Text Box 629">
            <a:extLst>
              <a:ext uri="{FF2B5EF4-FFF2-40B4-BE49-F238E27FC236}">
                <a16:creationId xmlns:a16="http://schemas.microsoft.com/office/drawing/2014/main" id="{378A4B9C-82C3-44F7-9554-2E763A8AA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8500" y="2338199"/>
            <a:ext cx="10647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hg</a:t>
            </a:r>
          </a:p>
        </p:txBody>
      </p:sp>
      <p:sp>
        <p:nvSpPr>
          <p:cNvPr id="31" name="Text Box 630">
            <a:extLst>
              <a:ext uri="{FF2B5EF4-FFF2-40B4-BE49-F238E27FC236}">
                <a16:creationId xmlns:a16="http://schemas.microsoft.com/office/drawing/2014/main" id="{7D0CBEAE-7A53-4174-BBE6-C4229611E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9276" y="2357190"/>
            <a:ext cx="1171245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dag</a:t>
            </a:r>
          </a:p>
        </p:txBody>
      </p:sp>
      <p:sp>
        <p:nvSpPr>
          <p:cNvPr id="32" name="Text Box 631">
            <a:extLst>
              <a:ext uri="{FF2B5EF4-FFF2-40B4-BE49-F238E27FC236}">
                <a16:creationId xmlns:a16="http://schemas.microsoft.com/office/drawing/2014/main" id="{1321AB7C-E95A-4DB0-BA01-634980389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1040" y="2338198"/>
            <a:ext cx="851815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  <p:sp>
        <p:nvSpPr>
          <p:cNvPr id="49" name="Text Box 656">
            <a:extLst>
              <a:ext uri="{FF2B5EF4-FFF2-40B4-BE49-F238E27FC236}">
                <a16:creationId xmlns:a16="http://schemas.microsoft.com/office/drawing/2014/main" id="{91353345-8874-4A48-A21C-C25935652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3631" y="3261797"/>
            <a:ext cx="851815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1g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4B524A6-F7D1-4EB3-AAAD-EFA8CD917DCB}"/>
              </a:ext>
            </a:extLst>
          </p:cNvPr>
          <p:cNvGrpSpPr/>
          <p:nvPr/>
        </p:nvGrpSpPr>
        <p:grpSpPr>
          <a:xfrm>
            <a:off x="566424" y="3245014"/>
            <a:ext cx="2243187" cy="1547165"/>
            <a:chOff x="410662" y="2866808"/>
            <a:chExt cx="2243187" cy="1547165"/>
          </a:xfrm>
        </p:grpSpPr>
        <p:sp>
          <p:nvSpPr>
            <p:cNvPr id="34" name="Text Box 633">
              <a:extLst>
                <a:ext uri="{FF2B5EF4-FFF2-40B4-BE49-F238E27FC236}">
                  <a16:creationId xmlns:a16="http://schemas.microsoft.com/office/drawing/2014/main" id="{B71EF5BA-9006-4067-8199-684EA3B9B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62" y="3935474"/>
              <a:ext cx="1633721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            kg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8009FA7-72AF-41F1-8C0A-0DDF08976CF1}"/>
                </a:ext>
              </a:extLst>
            </p:cNvPr>
            <p:cNvGrpSpPr/>
            <p:nvPr/>
          </p:nvGrpSpPr>
          <p:grpSpPr>
            <a:xfrm>
              <a:off x="430434" y="2866808"/>
              <a:ext cx="2223415" cy="1547165"/>
              <a:chOff x="423143" y="2864868"/>
              <a:chExt cx="2223415" cy="1547165"/>
            </a:xfrm>
          </p:grpSpPr>
          <p:sp>
            <p:nvSpPr>
              <p:cNvPr id="33" name="Text Box 632">
                <a:extLst>
                  <a:ext uri="{FF2B5EF4-FFF2-40B4-BE49-F238E27FC236}">
                    <a16:creationId xmlns:a16="http://schemas.microsoft.com/office/drawing/2014/main" id="{FEF10C0C-5702-44CA-9714-324B51DF5C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3143" y="3419210"/>
                <a:ext cx="1895565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      tạ</a:t>
                </a:r>
              </a:p>
            </p:txBody>
          </p:sp>
          <p:sp>
            <p:nvSpPr>
              <p:cNvPr id="35" name="Text Box 635">
                <a:extLst>
                  <a:ext uri="{FF2B5EF4-FFF2-40B4-BE49-F238E27FC236}">
                    <a16:creationId xmlns:a16="http://schemas.microsoft.com/office/drawing/2014/main" id="{AAE2F534-EF8A-4A0A-8CAA-E859AC058F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9952" y="2864868"/>
                <a:ext cx="1263760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 tấn</a:t>
                </a:r>
              </a:p>
            </p:txBody>
          </p:sp>
          <p:sp>
            <p:nvSpPr>
              <p:cNvPr id="50" name="Text Box 672">
                <a:extLst>
                  <a:ext uri="{FF2B5EF4-FFF2-40B4-BE49-F238E27FC236}">
                    <a16:creationId xmlns:a16="http://schemas.microsoft.com/office/drawing/2014/main" id="{32147C60-5635-4247-BAF5-FC45053F6A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938" y="3438575"/>
                <a:ext cx="851815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BF097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10</a:t>
                </a:r>
              </a:p>
            </p:txBody>
          </p:sp>
          <p:sp>
            <p:nvSpPr>
              <p:cNvPr id="51" name="Text Box 673">
                <a:extLst>
                  <a:ext uri="{FF2B5EF4-FFF2-40B4-BE49-F238E27FC236}">
                    <a16:creationId xmlns:a16="http://schemas.microsoft.com/office/drawing/2014/main" id="{87795F34-8155-4474-B8FA-EB5EBC7B6A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6405" y="3950368"/>
                <a:ext cx="1990153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BF097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1000</a:t>
                </a: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4019B3-E087-4215-8EED-AF1AEEAF6F71}"/>
              </a:ext>
            </a:extLst>
          </p:cNvPr>
          <p:cNvGrpSpPr/>
          <p:nvPr/>
        </p:nvGrpSpPr>
        <p:grpSpPr>
          <a:xfrm>
            <a:off x="2146639" y="2988811"/>
            <a:ext cx="2158632" cy="1593506"/>
            <a:chOff x="2000155" y="2826739"/>
            <a:chExt cx="2158632" cy="1593506"/>
          </a:xfrm>
        </p:grpSpPr>
        <p:sp>
          <p:nvSpPr>
            <p:cNvPr id="36" name="Text Box 642">
              <a:extLst>
                <a:ext uri="{FF2B5EF4-FFF2-40B4-BE49-F238E27FC236}">
                  <a16:creationId xmlns:a16="http://schemas.microsoft.com/office/drawing/2014/main" id="{6BD191B0-8574-4DCE-B288-01FECEF7E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8432" y="2826739"/>
              <a:ext cx="851815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1tạ</a:t>
              </a:r>
            </a:p>
          </p:txBody>
        </p:sp>
        <p:sp>
          <p:nvSpPr>
            <p:cNvPr id="37" name="Text Box 643">
              <a:extLst>
                <a:ext uri="{FF2B5EF4-FFF2-40B4-BE49-F238E27FC236}">
                  <a16:creationId xmlns:a16="http://schemas.microsoft.com/office/drawing/2014/main" id="{C4C67F40-8370-46EE-A65E-14B28FF83D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0155" y="3396145"/>
              <a:ext cx="2023060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=         yến  </a:t>
              </a:r>
            </a:p>
          </p:txBody>
        </p:sp>
        <p:sp>
          <p:nvSpPr>
            <p:cNvPr id="38" name="Text Box 644">
              <a:extLst>
                <a:ext uri="{FF2B5EF4-FFF2-40B4-BE49-F238E27FC236}">
                  <a16:creationId xmlns:a16="http://schemas.microsoft.com/office/drawing/2014/main" id="{24939AAF-74E5-4A31-AD56-9523C39AE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0055" y="3944173"/>
              <a:ext cx="2023060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=         kg</a:t>
              </a:r>
            </a:p>
          </p:txBody>
        </p:sp>
        <p:sp>
          <p:nvSpPr>
            <p:cNvPr id="52" name="Text Box 675">
              <a:extLst>
                <a:ext uri="{FF2B5EF4-FFF2-40B4-BE49-F238E27FC236}">
                  <a16:creationId xmlns:a16="http://schemas.microsoft.com/office/drawing/2014/main" id="{D00DA686-86B7-4B1E-A8BA-F003DAFC8C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6878" y="3394860"/>
              <a:ext cx="958292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BF097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  </a:t>
              </a:r>
            </a:p>
          </p:txBody>
        </p:sp>
        <p:sp>
          <p:nvSpPr>
            <p:cNvPr id="53" name="Text Box 676">
              <a:extLst>
                <a:ext uri="{FF2B5EF4-FFF2-40B4-BE49-F238E27FC236}">
                  <a16:creationId xmlns:a16="http://schemas.microsoft.com/office/drawing/2014/main" id="{1EDC7134-7ADF-402B-AE18-CA9BFD3466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2203" y="3958580"/>
              <a:ext cx="1916584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BF097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100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AC359A8-60C0-4457-BECE-6CA0F809B053}"/>
              </a:ext>
            </a:extLst>
          </p:cNvPr>
          <p:cNvGrpSpPr/>
          <p:nvPr/>
        </p:nvGrpSpPr>
        <p:grpSpPr>
          <a:xfrm>
            <a:off x="4147143" y="3179585"/>
            <a:ext cx="1916584" cy="1410518"/>
            <a:chOff x="4049886" y="2889068"/>
            <a:chExt cx="1916584" cy="1410518"/>
          </a:xfrm>
        </p:grpSpPr>
        <p:sp>
          <p:nvSpPr>
            <p:cNvPr id="40" name="Text Box 646">
              <a:extLst>
                <a:ext uri="{FF2B5EF4-FFF2-40B4-BE49-F238E27FC236}">
                  <a16:creationId xmlns:a16="http://schemas.microsoft.com/office/drawing/2014/main" id="{C55E9009-AD79-4304-9C72-CA196160F4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9886" y="3456242"/>
              <a:ext cx="1916584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       kg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6853D9-AED2-4299-BC02-56482DD6C355}"/>
                </a:ext>
              </a:extLst>
            </p:cNvPr>
            <p:cNvGrpSpPr/>
            <p:nvPr/>
          </p:nvGrpSpPr>
          <p:grpSpPr>
            <a:xfrm>
              <a:off x="4056041" y="2889068"/>
              <a:ext cx="1500286" cy="1410518"/>
              <a:chOff x="4055531" y="2893825"/>
              <a:chExt cx="1500286" cy="1410518"/>
            </a:xfrm>
          </p:grpSpPr>
          <p:sp>
            <p:nvSpPr>
              <p:cNvPr id="16" name="Text Box 6">
                <a:extLst>
                  <a:ext uri="{FF2B5EF4-FFF2-40B4-BE49-F238E27FC236}">
                    <a16:creationId xmlns:a16="http://schemas.microsoft.com/office/drawing/2014/main" id="{19D8B91A-7039-466D-9E3B-69414B8A9A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5531" y="3385478"/>
                <a:ext cx="1171245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7" name="Text Box 7">
                <a:extLst>
                  <a:ext uri="{FF2B5EF4-FFF2-40B4-BE49-F238E27FC236}">
                    <a16:creationId xmlns:a16="http://schemas.microsoft.com/office/drawing/2014/main" id="{9200EE74-2302-4A0C-9E9D-B141619C9C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56965" y="3842678"/>
                <a:ext cx="958292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9" name="Text Box 645">
                <a:extLst>
                  <a:ext uri="{FF2B5EF4-FFF2-40B4-BE49-F238E27FC236}">
                    <a16:creationId xmlns:a16="http://schemas.microsoft.com/office/drawing/2014/main" id="{2A090C2C-4B8B-43E6-B1DE-4AF1CA8B92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71618" y="2893825"/>
                <a:ext cx="1384199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1yến</a:t>
                </a:r>
              </a:p>
            </p:txBody>
          </p:sp>
          <p:sp>
            <p:nvSpPr>
              <p:cNvPr id="54" name="Text Box 677">
                <a:extLst>
                  <a:ext uri="{FF2B5EF4-FFF2-40B4-BE49-F238E27FC236}">
                    <a16:creationId xmlns:a16="http://schemas.microsoft.com/office/drawing/2014/main" id="{AF7B2074-08A1-4847-BCDE-AC5A78FBA5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7951" y="3452883"/>
                <a:ext cx="1270121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BF097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10</a:t>
                </a: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5E63ACD-A4B9-4D28-8D76-C2157FF9641D}"/>
              </a:ext>
            </a:extLst>
          </p:cNvPr>
          <p:cNvGrpSpPr/>
          <p:nvPr/>
        </p:nvGrpSpPr>
        <p:grpSpPr>
          <a:xfrm>
            <a:off x="5490167" y="3063109"/>
            <a:ext cx="2236015" cy="1597242"/>
            <a:chOff x="5300562" y="2790049"/>
            <a:chExt cx="2236015" cy="1597242"/>
          </a:xfrm>
        </p:grpSpPr>
        <p:sp>
          <p:nvSpPr>
            <p:cNvPr id="41" name="Text Box 647">
              <a:extLst>
                <a:ext uri="{FF2B5EF4-FFF2-40B4-BE49-F238E27FC236}">
                  <a16:creationId xmlns:a16="http://schemas.microsoft.com/office/drawing/2014/main" id="{C8D74086-5093-4B13-8DC3-326523A18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9526" y="2790049"/>
              <a:ext cx="1171245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1kg</a:t>
              </a:r>
            </a:p>
          </p:txBody>
        </p:sp>
        <p:sp>
          <p:nvSpPr>
            <p:cNvPr id="42" name="Text Box 648">
              <a:extLst>
                <a:ext uri="{FF2B5EF4-FFF2-40B4-BE49-F238E27FC236}">
                  <a16:creationId xmlns:a16="http://schemas.microsoft.com/office/drawing/2014/main" id="{4847C454-2206-4CC6-8F5C-08700D42A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2996" y="3381776"/>
              <a:ext cx="1916584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       hg</a:t>
              </a:r>
            </a:p>
          </p:txBody>
        </p:sp>
        <p:sp>
          <p:nvSpPr>
            <p:cNvPr id="43" name="Text Box 649">
              <a:extLst>
                <a:ext uri="{FF2B5EF4-FFF2-40B4-BE49-F238E27FC236}">
                  <a16:creationId xmlns:a16="http://schemas.microsoft.com/office/drawing/2014/main" id="{2C5F950D-AA84-45EB-81A1-C7E6A109A0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562" y="3901284"/>
              <a:ext cx="2236015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=            g</a:t>
              </a:r>
            </a:p>
          </p:txBody>
        </p:sp>
        <p:sp>
          <p:nvSpPr>
            <p:cNvPr id="55" name="Text Box 678">
              <a:extLst>
                <a:ext uri="{FF2B5EF4-FFF2-40B4-BE49-F238E27FC236}">
                  <a16:creationId xmlns:a16="http://schemas.microsoft.com/office/drawing/2014/main" id="{0FD9DF11-4AB1-4674-97E2-74B76CF8CA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0387" y="3372258"/>
              <a:ext cx="958292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BF097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</a:t>
              </a:r>
            </a:p>
          </p:txBody>
        </p:sp>
        <p:sp>
          <p:nvSpPr>
            <p:cNvPr id="56" name="Text Box 679">
              <a:extLst>
                <a:ext uri="{FF2B5EF4-FFF2-40B4-BE49-F238E27FC236}">
                  <a16:creationId xmlns:a16="http://schemas.microsoft.com/office/drawing/2014/main" id="{CEDA350B-5A97-4A64-9DA5-865B3609C2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8457" y="3925626"/>
              <a:ext cx="1277723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BF097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1000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A1746D1-D2F3-425F-A383-31D0AFD2A934}"/>
              </a:ext>
            </a:extLst>
          </p:cNvPr>
          <p:cNvGrpSpPr/>
          <p:nvPr/>
        </p:nvGrpSpPr>
        <p:grpSpPr>
          <a:xfrm>
            <a:off x="7479525" y="3190412"/>
            <a:ext cx="2661922" cy="1557693"/>
            <a:chOff x="7290888" y="2869328"/>
            <a:chExt cx="2661922" cy="1557693"/>
          </a:xfrm>
        </p:grpSpPr>
        <p:sp>
          <p:nvSpPr>
            <p:cNvPr id="44" name="Text Box 651">
              <a:extLst>
                <a:ext uri="{FF2B5EF4-FFF2-40B4-BE49-F238E27FC236}">
                  <a16:creationId xmlns:a16="http://schemas.microsoft.com/office/drawing/2014/main" id="{124E8642-4523-4BE0-8E2B-52DEE4EEB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2385" y="2869328"/>
              <a:ext cx="1171245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1hg</a:t>
              </a:r>
            </a:p>
          </p:txBody>
        </p:sp>
        <p:sp>
          <p:nvSpPr>
            <p:cNvPr id="45" name="Text Box 652">
              <a:extLst>
                <a:ext uri="{FF2B5EF4-FFF2-40B4-BE49-F238E27FC236}">
                  <a16:creationId xmlns:a16="http://schemas.microsoft.com/office/drawing/2014/main" id="{B48B5771-0AA1-495F-87BB-D1E1873D5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0888" y="3389616"/>
              <a:ext cx="2661922" cy="10156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=      dag</a:t>
              </a:r>
            </a:p>
            <a:p>
              <a:pPr>
                <a:spcBef>
                  <a:spcPct val="50000"/>
                </a:spcBef>
              </a:pPr>
              <a:endParaRPr lang="en-US" altLang="en-US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6" name="Text Box 653">
              <a:extLst>
                <a:ext uri="{FF2B5EF4-FFF2-40B4-BE49-F238E27FC236}">
                  <a16:creationId xmlns:a16="http://schemas.microsoft.com/office/drawing/2014/main" id="{26C52483-AFD3-483B-8A19-7A814C2764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77180" y="3954857"/>
              <a:ext cx="2342491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=         g </a:t>
              </a:r>
            </a:p>
          </p:txBody>
        </p:sp>
        <p:sp>
          <p:nvSpPr>
            <p:cNvPr id="57" name="Text Box 680">
              <a:extLst>
                <a:ext uri="{FF2B5EF4-FFF2-40B4-BE49-F238E27FC236}">
                  <a16:creationId xmlns:a16="http://schemas.microsoft.com/office/drawing/2014/main" id="{EC15C089-DF0A-4135-ABA5-173A74E84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9874" y="3384569"/>
              <a:ext cx="1597153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</a:t>
              </a:r>
            </a:p>
          </p:txBody>
        </p:sp>
        <p:sp>
          <p:nvSpPr>
            <p:cNvPr id="58" name="Text Box 681">
              <a:extLst>
                <a:ext uri="{FF2B5EF4-FFF2-40B4-BE49-F238E27FC236}">
                  <a16:creationId xmlns:a16="http://schemas.microsoft.com/office/drawing/2014/main" id="{D2D6B458-4BF0-45E2-A7C3-7429DCD4A0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27259" y="3965356"/>
              <a:ext cx="1277723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100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9745324-5D22-49F1-BCCB-C39CE97ABD0E}"/>
              </a:ext>
            </a:extLst>
          </p:cNvPr>
          <p:cNvGrpSpPr/>
          <p:nvPr/>
        </p:nvGrpSpPr>
        <p:grpSpPr>
          <a:xfrm>
            <a:off x="9532556" y="3081912"/>
            <a:ext cx="2243167" cy="1039205"/>
            <a:chOff x="9468855" y="2822173"/>
            <a:chExt cx="2286858" cy="1039205"/>
          </a:xfrm>
        </p:grpSpPr>
        <p:sp>
          <p:nvSpPr>
            <p:cNvPr id="47" name="Text Box 654">
              <a:extLst>
                <a:ext uri="{FF2B5EF4-FFF2-40B4-BE49-F238E27FC236}">
                  <a16:creationId xmlns:a16="http://schemas.microsoft.com/office/drawing/2014/main" id="{78727AED-C6D7-4CD7-8B60-F42D9D5A1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32653" y="2822173"/>
              <a:ext cx="2023060" cy="10156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1dag</a:t>
              </a:r>
            </a:p>
            <a:p>
              <a:pPr>
                <a:spcBef>
                  <a:spcPct val="50000"/>
                </a:spcBef>
              </a:pPr>
              <a:endParaRPr lang="en-US" altLang="en-US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" name="Text Box 655">
              <a:extLst>
                <a:ext uri="{FF2B5EF4-FFF2-40B4-BE49-F238E27FC236}">
                  <a16:creationId xmlns:a16="http://schemas.microsoft.com/office/drawing/2014/main" id="{D88BE737-CF91-4D87-A612-DBA10DC13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8855" y="3399713"/>
              <a:ext cx="1597153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      g</a:t>
              </a:r>
            </a:p>
          </p:txBody>
        </p:sp>
        <p:sp>
          <p:nvSpPr>
            <p:cNvPr id="59" name="Text Box 682">
              <a:extLst>
                <a:ext uri="{FF2B5EF4-FFF2-40B4-BE49-F238E27FC236}">
                  <a16:creationId xmlns:a16="http://schemas.microsoft.com/office/drawing/2014/main" id="{7B221817-64D8-49B5-BB78-45A7877C3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65970" y="3394861"/>
              <a:ext cx="1277723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</a:t>
              </a:r>
            </a:p>
          </p:txBody>
        </p:sp>
      </p:grpSp>
      <p:sp>
        <p:nvSpPr>
          <p:cNvPr id="60" name="Text Box 683">
            <a:extLst>
              <a:ext uri="{FF2B5EF4-FFF2-40B4-BE49-F238E27FC236}">
                <a16:creationId xmlns:a16="http://schemas.microsoft.com/office/drawing/2014/main" id="{054C172B-CE4C-41AE-A0CA-95C614A44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547" y="5943965"/>
            <a:ext cx="12744647" cy="553998"/>
          </a:xfrm>
          <a:prstGeom prst="rect">
            <a:avLst/>
          </a:prstGeom>
          <a:solidFill>
            <a:srgbClr val="002060">
              <a:alpha val="52000"/>
            </a:srgb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0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đơn vị đo khối lượng đều gấp mấy lần đơn vị bé hơn, liền nó?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7CB3E40-A1C4-40EC-AA6C-3780CACC7CB0}"/>
              </a:ext>
            </a:extLst>
          </p:cNvPr>
          <p:cNvSpPr txBox="1"/>
          <p:nvPr/>
        </p:nvSpPr>
        <p:spPr>
          <a:xfrm>
            <a:off x="-46399" y="638259"/>
            <a:ext cx="12238399" cy="764055"/>
          </a:xfrm>
          <a:prstGeom prst="rect">
            <a:avLst/>
          </a:prstGeom>
          <a:solidFill>
            <a:srgbClr val="00B050">
              <a:alpha val="42000"/>
            </a:srgb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BẢNG</a:t>
            </a:r>
            <a:r>
              <a:rPr 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ĐƠN VỊ ĐO KHỐI LƯỢNG</a:t>
            </a:r>
            <a:endParaRPr lang="en-US" sz="4400" b="1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552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49" grpId="0"/>
      <p:bldP spid="60" grpId="0" animBg="1"/>
      <p:bldP spid="60" grpId="1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ài vẽ về Đà Nẵng môn Adobe illustrator tại đà nẵng - Dạy và học photoshop,  nhiếp ảnh tại đà nẵng">
            <a:extLst>
              <a:ext uri="{FF2B5EF4-FFF2-40B4-BE49-F238E27FC236}">
                <a16:creationId xmlns:a16="http://schemas.microsoft.com/office/drawing/2014/main" id="{D7ABDAFF-10CE-476E-BC2B-6C31697C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" y="-3181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F3BB3-5C55-4FFE-AF7A-1E05660BF7BD}"/>
              </a:ext>
            </a:extLst>
          </p:cNvPr>
          <p:cNvGrpSpPr/>
          <p:nvPr/>
        </p:nvGrpSpPr>
        <p:grpSpPr>
          <a:xfrm flipH="1">
            <a:off x="9925376" y="21875"/>
            <a:ext cx="1985803" cy="2056713"/>
            <a:chOff x="298464" y="4411417"/>
            <a:chExt cx="1663153" cy="2342521"/>
          </a:xfrm>
        </p:grpSpPr>
        <p:sp>
          <p:nvSpPr>
            <p:cNvPr id="28" name="Google Shape;13;p2">
              <a:extLst>
                <a:ext uri="{FF2B5EF4-FFF2-40B4-BE49-F238E27FC236}">
                  <a16:creationId xmlns:a16="http://schemas.microsoft.com/office/drawing/2014/main" id="{643724DA-942C-4829-8977-4793818370F8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;p2">
              <a:extLst>
                <a:ext uri="{FF2B5EF4-FFF2-40B4-BE49-F238E27FC236}">
                  <a16:creationId xmlns:a16="http://schemas.microsoft.com/office/drawing/2014/main" id="{09723B4C-0F94-4081-8D24-539F366E0E90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;p2">
              <a:extLst>
                <a:ext uri="{FF2B5EF4-FFF2-40B4-BE49-F238E27FC236}">
                  <a16:creationId xmlns:a16="http://schemas.microsoft.com/office/drawing/2014/main" id="{0410ECF5-E4DF-4742-BDDC-A941CF68B5A1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;p2">
              <a:extLst>
                <a:ext uri="{FF2B5EF4-FFF2-40B4-BE49-F238E27FC236}">
                  <a16:creationId xmlns:a16="http://schemas.microsoft.com/office/drawing/2014/main" id="{6D2133BC-6846-40CE-B8B0-AB89181938D4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234;p2">
            <a:extLst>
              <a:ext uri="{FF2B5EF4-FFF2-40B4-BE49-F238E27FC236}">
                <a16:creationId xmlns:a16="http://schemas.microsoft.com/office/drawing/2014/main" id="{EF08D6DD-A02F-47B6-92EC-A900D92278F3}"/>
              </a:ext>
            </a:extLst>
          </p:cNvPr>
          <p:cNvSpPr/>
          <p:nvPr/>
        </p:nvSpPr>
        <p:spPr>
          <a:xfrm>
            <a:off x="582601" y="956085"/>
            <a:ext cx="11153983" cy="5555320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953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9B08E1-EBC0-493A-BF3F-0A191C1B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68" y="5397959"/>
            <a:ext cx="3663047" cy="1749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93E199-9AD9-487E-A6F4-60587D97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4" y="5437766"/>
            <a:ext cx="3487269" cy="166562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D0C73-2CD8-458D-8F09-73CA3674B22F}"/>
              </a:ext>
            </a:extLst>
          </p:cNvPr>
          <p:cNvGrpSpPr/>
          <p:nvPr/>
        </p:nvGrpSpPr>
        <p:grpSpPr>
          <a:xfrm>
            <a:off x="377487" y="3872089"/>
            <a:ext cx="1663153" cy="2715120"/>
            <a:chOff x="298464" y="4411417"/>
            <a:chExt cx="1663153" cy="2342521"/>
          </a:xfrm>
        </p:grpSpPr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D09CAE12-BE2C-4690-B148-C1DC06D69D56}"/>
                </a:ext>
              </a:extLst>
            </p:cNvPr>
            <p:cNvSpPr/>
            <p:nvPr/>
          </p:nvSpPr>
          <p:spPr>
            <a:xfrm>
              <a:off x="1442097" y="4411417"/>
              <a:ext cx="519520" cy="820983"/>
            </a:xfrm>
            <a:custGeom>
              <a:avLst/>
              <a:gdLst/>
              <a:ahLst/>
              <a:cxnLst/>
              <a:rect l="l" t="t" r="r" b="b"/>
              <a:pathLst>
                <a:path w="519520" h="820983" extrusionOk="0">
                  <a:moveTo>
                    <a:pt x="0" y="0"/>
                  </a:moveTo>
                  <a:lnTo>
                    <a:pt x="152688" y="0"/>
                  </a:lnTo>
                  <a:lnTo>
                    <a:pt x="519521" y="355286"/>
                  </a:lnTo>
                  <a:lnTo>
                    <a:pt x="225978" y="820984"/>
                  </a:lnTo>
                  <a:lnTo>
                    <a:pt x="73195" y="820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3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9E8A6825-4CFF-4735-8A9D-073F0A71D19E}"/>
                </a:ext>
              </a:extLst>
            </p:cNvPr>
            <p:cNvSpPr/>
            <p:nvPr/>
          </p:nvSpPr>
          <p:spPr>
            <a:xfrm>
              <a:off x="1333115" y="4570021"/>
              <a:ext cx="215862" cy="540229"/>
            </a:xfrm>
            <a:custGeom>
              <a:avLst/>
              <a:gdLst/>
              <a:ahLst/>
              <a:cxnLst/>
              <a:rect l="l" t="t" r="r" b="b"/>
              <a:pathLst>
                <a:path w="215862" h="540229" extrusionOk="0">
                  <a:moveTo>
                    <a:pt x="212809" y="15460"/>
                  </a:moveTo>
                  <a:cubicBezTo>
                    <a:pt x="210041" y="11452"/>
                    <a:pt x="206033" y="8875"/>
                    <a:pt x="200976" y="7921"/>
                  </a:cubicBezTo>
                  <a:cubicBezTo>
                    <a:pt x="164044" y="2577"/>
                    <a:pt x="129308" y="0"/>
                    <a:pt x="96671" y="0"/>
                  </a:cubicBezTo>
                  <a:cubicBezTo>
                    <a:pt x="62316" y="0"/>
                    <a:pt x="35500" y="859"/>
                    <a:pt x="16414" y="2672"/>
                  </a:cubicBezTo>
                  <a:cubicBezTo>
                    <a:pt x="11356" y="3149"/>
                    <a:pt x="7348" y="5153"/>
                    <a:pt x="4390" y="8780"/>
                  </a:cubicBezTo>
                  <a:cubicBezTo>
                    <a:pt x="1432" y="12311"/>
                    <a:pt x="0" y="16223"/>
                    <a:pt x="0" y="20517"/>
                  </a:cubicBezTo>
                  <a:lnTo>
                    <a:pt x="0" y="22426"/>
                  </a:lnTo>
                  <a:cubicBezTo>
                    <a:pt x="763" y="27198"/>
                    <a:pt x="2863" y="31015"/>
                    <a:pt x="6298" y="33782"/>
                  </a:cubicBezTo>
                  <a:cubicBezTo>
                    <a:pt x="9734" y="36550"/>
                    <a:pt x="13647" y="37981"/>
                    <a:pt x="17941" y="37981"/>
                  </a:cubicBezTo>
                  <a:lnTo>
                    <a:pt x="19086" y="37981"/>
                  </a:lnTo>
                  <a:cubicBezTo>
                    <a:pt x="35882" y="36454"/>
                    <a:pt x="60216" y="35691"/>
                    <a:pt x="92090" y="35691"/>
                  </a:cubicBezTo>
                  <a:cubicBezTo>
                    <a:pt x="90277" y="90563"/>
                    <a:pt x="89036" y="154406"/>
                    <a:pt x="88273" y="227028"/>
                  </a:cubicBezTo>
                  <a:cubicBezTo>
                    <a:pt x="87509" y="299746"/>
                    <a:pt x="87128" y="356717"/>
                    <a:pt x="87128" y="397943"/>
                  </a:cubicBezTo>
                  <a:cubicBezTo>
                    <a:pt x="87128" y="442986"/>
                    <a:pt x="87509" y="484689"/>
                    <a:pt x="88273" y="523147"/>
                  </a:cubicBezTo>
                  <a:cubicBezTo>
                    <a:pt x="88559" y="528205"/>
                    <a:pt x="90277" y="532308"/>
                    <a:pt x="93617" y="535458"/>
                  </a:cubicBezTo>
                  <a:cubicBezTo>
                    <a:pt x="96957" y="538607"/>
                    <a:pt x="101251" y="540229"/>
                    <a:pt x="106595" y="540229"/>
                  </a:cubicBezTo>
                  <a:cubicBezTo>
                    <a:pt x="111462" y="539943"/>
                    <a:pt x="115470" y="538225"/>
                    <a:pt x="118810" y="534885"/>
                  </a:cubicBezTo>
                  <a:cubicBezTo>
                    <a:pt x="122150" y="531641"/>
                    <a:pt x="123773" y="527442"/>
                    <a:pt x="123773" y="522384"/>
                  </a:cubicBezTo>
                  <a:cubicBezTo>
                    <a:pt x="123296" y="482685"/>
                    <a:pt x="123009" y="439264"/>
                    <a:pt x="123009" y="392313"/>
                  </a:cubicBezTo>
                  <a:cubicBezTo>
                    <a:pt x="123009" y="352614"/>
                    <a:pt x="123105" y="310243"/>
                    <a:pt x="123391" y="265200"/>
                  </a:cubicBezTo>
                  <a:cubicBezTo>
                    <a:pt x="124441" y="167098"/>
                    <a:pt x="125777" y="90850"/>
                    <a:pt x="127590" y="36454"/>
                  </a:cubicBezTo>
                  <a:cubicBezTo>
                    <a:pt x="149730" y="37504"/>
                    <a:pt x="172251" y="39603"/>
                    <a:pt x="195250" y="42943"/>
                  </a:cubicBezTo>
                  <a:lnTo>
                    <a:pt x="198303" y="43325"/>
                  </a:lnTo>
                  <a:cubicBezTo>
                    <a:pt x="201834" y="43325"/>
                    <a:pt x="205174" y="42276"/>
                    <a:pt x="208228" y="40271"/>
                  </a:cubicBezTo>
                  <a:cubicBezTo>
                    <a:pt x="213286" y="36741"/>
                    <a:pt x="215863" y="31778"/>
                    <a:pt x="215863" y="25480"/>
                  </a:cubicBezTo>
                  <a:cubicBezTo>
                    <a:pt x="215863" y="21758"/>
                    <a:pt x="214908" y="18513"/>
                    <a:pt x="212809" y="15460"/>
                  </a:cubicBezTo>
                  <a:close/>
                </a:path>
              </a:pathLst>
            </a:custGeom>
            <a:solidFill>
              <a:srgbClr val="BA925F"/>
            </a:solidFill>
            <a:ln w="9800" cap="flat" cmpd="sng">
              <a:solidFill>
                <a:srgbClr val="BA925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44F1996-7A40-4EBF-85FC-585521607B23}"/>
                </a:ext>
              </a:extLst>
            </p:cNvPr>
            <p:cNvSpPr/>
            <p:nvPr/>
          </p:nvSpPr>
          <p:spPr>
            <a:xfrm>
              <a:off x="298464" y="4547285"/>
              <a:ext cx="308238" cy="2206653"/>
            </a:xfrm>
            <a:custGeom>
              <a:avLst/>
              <a:gdLst/>
              <a:ahLst/>
              <a:cxnLst/>
              <a:rect l="l" t="t" r="r" b="b"/>
              <a:pathLst>
                <a:path w="308238" h="2206653" extrusionOk="0">
                  <a:moveTo>
                    <a:pt x="308239" y="125323"/>
                  </a:moveTo>
                  <a:cubicBezTo>
                    <a:pt x="308239" y="-41774"/>
                    <a:pt x="0" y="-41774"/>
                    <a:pt x="0" y="125323"/>
                  </a:cubicBezTo>
                  <a:lnTo>
                    <a:pt x="0" y="2146816"/>
                  </a:lnTo>
                  <a:cubicBezTo>
                    <a:pt x="0" y="2225546"/>
                    <a:pt x="308239" y="2227646"/>
                    <a:pt x="308239" y="2146816"/>
                  </a:cubicBezTo>
                  <a:lnTo>
                    <a:pt x="308239" y="125323"/>
                  </a:lnTo>
                  <a:lnTo>
                    <a:pt x="308239" y="125323"/>
                  </a:lnTo>
                  <a:lnTo>
                    <a:pt x="308239" y="125323"/>
                  </a:lnTo>
                  <a:close/>
                </a:path>
              </a:pathLst>
            </a:custGeom>
            <a:solidFill>
              <a:srgbClr val="6337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FADA2A81-D204-49D4-8A24-914F550A883A}"/>
                </a:ext>
              </a:extLst>
            </p:cNvPr>
            <p:cNvSpPr/>
            <p:nvPr/>
          </p:nvSpPr>
          <p:spPr>
            <a:xfrm>
              <a:off x="461554" y="4411417"/>
              <a:ext cx="1347375" cy="820983"/>
            </a:xfrm>
            <a:custGeom>
              <a:avLst/>
              <a:gdLst/>
              <a:ahLst/>
              <a:cxnLst/>
              <a:rect l="l" t="t" r="r" b="b"/>
              <a:pathLst>
                <a:path w="1347375" h="820983" extrusionOk="0">
                  <a:moveTo>
                    <a:pt x="0" y="245541"/>
                  </a:moveTo>
                  <a:lnTo>
                    <a:pt x="981116" y="0"/>
                  </a:lnTo>
                  <a:lnTo>
                    <a:pt x="1347376" y="355286"/>
                  </a:lnTo>
                  <a:lnTo>
                    <a:pt x="1054215" y="820984"/>
                  </a:lnTo>
                  <a:lnTo>
                    <a:pt x="2481" y="795504"/>
                  </a:lnTo>
                  <a:lnTo>
                    <a:pt x="0" y="245541"/>
                  </a:lnTo>
                  <a:close/>
                </a:path>
              </a:pathLst>
            </a:custGeom>
            <a:solidFill>
              <a:srgbClr val="8046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7221211-43A2-48A7-8DCA-D6F05041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08" y="5627835"/>
            <a:ext cx="3104321" cy="14827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395BC6-C678-4AF0-B76D-43F8D3E248B2}"/>
              </a:ext>
            </a:extLst>
          </p:cNvPr>
          <p:cNvGrpSpPr/>
          <p:nvPr/>
        </p:nvGrpSpPr>
        <p:grpSpPr>
          <a:xfrm>
            <a:off x="-693394" y="-113308"/>
            <a:ext cx="5923051" cy="1109975"/>
            <a:chOff x="0" y="1358975"/>
            <a:chExt cx="19619322" cy="1109975"/>
          </a:xfrm>
        </p:grpSpPr>
        <p:sp>
          <p:nvSpPr>
            <p:cNvPr id="6" name="กล่องข้อความ 13">
              <a:extLst>
                <a:ext uri="{FF2B5EF4-FFF2-40B4-BE49-F238E27FC236}">
                  <a16:creationId xmlns:a16="http://schemas.microsoft.com/office/drawing/2014/main" id="{479BDCDD-648C-4A34-8777-D2BDAAE5DA62}"/>
                </a:ext>
              </a:extLst>
            </p:cNvPr>
            <p:cNvSpPr txBox="1"/>
            <p:nvPr/>
          </p:nvSpPr>
          <p:spPr>
            <a:xfrm>
              <a:off x="0" y="1358975"/>
              <a:ext cx="123882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000" b="1" dirty="0">
                  <a:latin typeface="#9Slide07 Cadena" panose="02000503000000020004" pitchFamily="2" charset="0"/>
                </a:rPr>
                <a:t>DU LỊCH</a:t>
              </a:r>
              <a:endParaRPr lang="en-US" sz="4000" spc="600" dirty="0">
                <a:latin typeface="#9Slide07 Cadena" panose="02000503000000020004" pitchFamily="2" charset="0"/>
              </a:endParaRPr>
            </a:p>
          </p:txBody>
        </p:sp>
        <p:sp>
          <p:nvSpPr>
            <p:cNvPr id="7" name="กล่องข้อความ 13">
              <a:extLst>
                <a:ext uri="{FF2B5EF4-FFF2-40B4-BE49-F238E27FC236}">
                  <a16:creationId xmlns:a16="http://schemas.microsoft.com/office/drawing/2014/main" id="{1D18B21D-C07A-4394-AF15-2C8040E2BDFD}"/>
                </a:ext>
              </a:extLst>
            </p:cNvPr>
            <p:cNvSpPr txBox="1"/>
            <p:nvPr/>
          </p:nvSpPr>
          <p:spPr>
            <a:xfrm>
              <a:off x="4706994" y="1761064"/>
              <a:ext cx="14912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spc="600">
                  <a:solidFill>
                    <a:srgbClr val="BF097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ĐÀ NẴNG</a:t>
              </a:r>
              <a:endParaRPr lang="en-US" sz="4000" spc="600" dirty="0">
                <a:solidFill>
                  <a:srgbClr val="BF097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sp>
        <p:nvSpPr>
          <p:cNvPr id="22" name="กล่องข้อความ 13">
            <a:extLst>
              <a:ext uri="{FF2B5EF4-FFF2-40B4-BE49-F238E27FC236}">
                <a16:creationId xmlns:a16="http://schemas.microsoft.com/office/drawing/2014/main" id="{0DA708FD-D019-4962-BA81-09B26438B623}"/>
              </a:ext>
            </a:extLst>
          </p:cNvPr>
          <p:cNvSpPr txBox="1"/>
          <p:nvPr/>
        </p:nvSpPr>
        <p:spPr>
          <a:xfrm>
            <a:off x="193875" y="4167751"/>
            <a:ext cx="2024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Xuất phát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sp>
        <p:nvSpPr>
          <p:cNvPr id="32" name="กล่องข้อความ 13">
            <a:extLst>
              <a:ext uri="{FF2B5EF4-FFF2-40B4-BE49-F238E27FC236}">
                <a16:creationId xmlns:a16="http://schemas.microsoft.com/office/drawing/2014/main" id="{DB304A8C-0296-453E-9FC4-248F62BDECA8}"/>
              </a:ext>
            </a:extLst>
          </p:cNvPr>
          <p:cNvSpPr txBox="1"/>
          <p:nvPr/>
        </p:nvSpPr>
        <p:spPr>
          <a:xfrm flipH="1">
            <a:off x="9988053" y="161822"/>
            <a:ext cx="1801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rPr>
              <a:t>KẾT THÚC</a:t>
            </a:r>
            <a:endParaRPr lang="en-US" sz="2400" spc="6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#9Slide07 Cadena" panose="02000503000000020004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63E12-44D9-45C7-9C28-6D6ABC9761F7}"/>
              </a:ext>
            </a:extLst>
          </p:cNvPr>
          <p:cNvGrpSpPr/>
          <p:nvPr/>
        </p:nvGrpSpPr>
        <p:grpSpPr>
          <a:xfrm>
            <a:off x="602173" y="894102"/>
            <a:ext cx="3163817" cy="1867560"/>
            <a:chOff x="302201" y="1835423"/>
            <a:chExt cx="3163817" cy="1867560"/>
          </a:xfrm>
        </p:grpSpPr>
        <p:pic>
          <p:nvPicPr>
            <p:cNvPr id="40" name="Picture 2" descr="3 điểm nhấn chỉ có tại Huy Academy - Huyacademy - Trung tâm đào tạo thiết  kế chuyên nghiệp | Thiết kế đồ họa | Đào tạo lớp thiết kế | Dạy vẽ">
              <a:extLst>
                <a:ext uri="{FF2B5EF4-FFF2-40B4-BE49-F238E27FC236}">
                  <a16:creationId xmlns:a16="http://schemas.microsoft.com/office/drawing/2014/main" id="{ACA7871C-3B8C-4734-995B-C0789B124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233" y="1922865"/>
              <a:ext cx="3013785" cy="1668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56505B-703F-4AED-B987-F27A814B1945}"/>
                </a:ext>
              </a:extLst>
            </p:cNvPr>
            <p:cNvGrpSpPr/>
            <p:nvPr/>
          </p:nvGrpSpPr>
          <p:grpSpPr>
            <a:xfrm>
              <a:off x="302201" y="1835423"/>
              <a:ext cx="2884722" cy="1867560"/>
              <a:chOff x="302201" y="1835423"/>
              <a:chExt cx="2884722" cy="1867560"/>
            </a:xfrm>
          </p:grpSpPr>
          <p:sp>
            <p:nvSpPr>
              <p:cNvPr id="41" name="กล่องข้อความ 13">
                <a:extLst>
                  <a:ext uri="{FF2B5EF4-FFF2-40B4-BE49-F238E27FC236}">
                    <a16:creationId xmlns:a16="http://schemas.microsoft.com/office/drawing/2014/main" id="{BE78A303-DFA3-4F77-9764-1FBD846F99C4}"/>
                  </a:ext>
                </a:extLst>
              </p:cNvPr>
              <p:cNvSpPr txBox="1"/>
              <p:nvPr/>
            </p:nvSpPr>
            <p:spPr>
              <a:xfrm>
                <a:off x="302201" y="3056652"/>
                <a:ext cx="28847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3600" b="1">
                    <a:ln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effectLst>
                      <a:glow rad="63500">
                        <a:schemeClr val="accent4">
                          <a:satMod val="175000"/>
                          <a:alpha val="40000"/>
                        </a:schemeClr>
                      </a:glow>
                    </a:effectLst>
                    <a:latin typeface="#9Slide07 Cadena" panose="02000503000000020004" pitchFamily="2" charset="0"/>
                  </a:rPr>
                  <a:t>CẦU RỒNG</a:t>
                </a:r>
                <a:endParaRPr lang="en-US" sz="3600" spc="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BECCB32A-6A31-4B0A-A4E8-28BB37E3F04F}"/>
                  </a:ext>
                </a:extLst>
              </p:cNvPr>
              <p:cNvSpPr/>
              <p:nvPr/>
            </p:nvSpPr>
            <p:spPr>
              <a:xfrm>
                <a:off x="2078093" y="1835423"/>
                <a:ext cx="1106694" cy="541097"/>
              </a:xfrm>
              <a:prstGeom prst="roundRect">
                <a:avLst/>
              </a:prstGeom>
              <a:solidFill>
                <a:srgbClr val="FB8BC6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Trạm 1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DE646D-F895-4970-96CE-FF6375FCE484}"/>
              </a:ext>
            </a:extLst>
          </p:cNvPr>
          <p:cNvGrpSpPr/>
          <p:nvPr/>
        </p:nvGrpSpPr>
        <p:grpSpPr>
          <a:xfrm>
            <a:off x="9161742" y="2557940"/>
            <a:ext cx="2884722" cy="2346068"/>
            <a:chOff x="8276071" y="3842227"/>
            <a:chExt cx="2884722" cy="2346068"/>
          </a:xfrm>
        </p:grpSpPr>
        <p:pic>
          <p:nvPicPr>
            <p:cNvPr id="54" name="Picture 4" descr="Dạy adobe illustrator ngắn hạn hiệu quả tại đà nẵng - Huyacademy - Trung  tâm đào tạo thiết kế chuyên nghiệp | Thiết kế đồ họa | Đào tạo lớp thiết kế  | Dạy vẽ">
              <a:extLst>
                <a:ext uri="{FF2B5EF4-FFF2-40B4-BE49-F238E27FC236}">
                  <a16:creationId xmlns:a16="http://schemas.microsoft.com/office/drawing/2014/main" id="{A85E1D4B-A23B-4707-BAD0-B283B5B7A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7995" y="4177120"/>
              <a:ext cx="2658724" cy="1495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กล่องข้อความ 13">
              <a:extLst>
                <a:ext uri="{FF2B5EF4-FFF2-40B4-BE49-F238E27FC236}">
                  <a16:creationId xmlns:a16="http://schemas.microsoft.com/office/drawing/2014/main" id="{C04D580F-AAF2-4715-A174-ADDC562F2E71}"/>
                </a:ext>
              </a:extLst>
            </p:cNvPr>
            <p:cNvSpPr txBox="1"/>
            <p:nvPr/>
          </p:nvSpPr>
          <p:spPr>
            <a:xfrm>
              <a:off x="8276071" y="3842227"/>
              <a:ext cx="2884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BÀ NÀ HILLS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5A6C241-A2D7-4DD7-AEF7-2FE2C5E573FE}"/>
                </a:ext>
              </a:extLst>
            </p:cNvPr>
            <p:cNvSpPr/>
            <p:nvPr/>
          </p:nvSpPr>
          <p:spPr>
            <a:xfrm>
              <a:off x="9153266" y="5647198"/>
              <a:ext cx="1106694" cy="541097"/>
            </a:xfrm>
            <a:prstGeom prst="round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A179A3-C914-4CD8-BC86-689ADD4CBE39}"/>
              </a:ext>
            </a:extLst>
          </p:cNvPr>
          <p:cNvGrpSpPr/>
          <p:nvPr/>
        </p:nvGrpSpPr>
        <p:grpSpPr>
          <a:xfrm>
            <a:off x="4075365" y="260283"/>
            <a:ext cx="4168261" cy="2222820"/>
            <a:chOff x="4541134" y="47857"/>
            <a:chExt cx="4168261" cy="2222820"/>
          </a:xfrm>
        </p:grpSpPr>
        <p:pic>
          <p:nvPicPr>
            <p:cNvPr id="2050" name="Picture 2" descr="Kinh nghiệm vui chơi vòng quay Mặt Trời Đà Nẵng">
              <a:extLst>
                <a:ext uri="{FF2B5EF4-FFF2-40B4-BE49-F238E27FC236}">
                  <a16:creationId xmlns:a16="http://schemas.microsoft.com/office/drawing/2014/main" id="{F4D483F0-2214-4A01-941A-A8DA4E363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519" y="500405"/>
              <a:ext cx="2655408" cy="1770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9675238-0824-4555-A5DE-61E20EF516E8}"/>
                </a:ext>
              </a:extLst>
            </p:cNvPr>
            <p:cNvSpPr/>
            <p:nvPr/>
          </p:nvSpPr>
          <p:spPr>
            <a:xfrm>
              <a:off x="7286444" y="477423"/>
              <a:ext cx="1142594" cy="486785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2</a:t>
              </a:r>
            </a:p>
          </p:txBody>
        </p:sp>
        <p:sp>
          <p:nvSpPr>
            <p:cNvPr id="49" name="กล่องข้อความ 13">
              <a:extLst>
                <a:ext uri="{FF2B5EF4-FFF2-40B4-BE49-F238E27FC236}">
                  <a16:creationId xmlns:a16="http://schemas.microsoft.com/office/drawing/2014/main" id="{A3E76A55-E392-4A79-9847-801CF12AD2D5}"/>
                </a:ext>
              </a:extLst>
            </p:cNvPr>
            <p:cNvSpPr txBox="1"/>
            <p:nvPr/>
          </p:nvSpPr>
          <p:spPr>
            <a:xfrm>
              <a:off x="4541134" y="47857"/>
              <a:ext cx="4168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CÔNG VIÊN CHÂU Á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A9ADC-5910-4B97-AC50-AF4580CF6989}"/>
              </a:ext>
            </a:extLst>
          </p:cNvPr>
          <p:cNvGrpSpPr/>
          <p:nvPr/>
        </p:nvGrpSpPr>
        <p:grpSpPr>
          <a:xfrm>
            <a:off x="5138254" y="4262239"/>
            <a:ext cx="3067497" cy="2498405"/>
            <a:chOff x="3988229" y="3477407"/>
            <a:chExt cx="3067497" cy="2498405"/>
          </a:xfrm>
        </p:grpSpPr>
        <p:pic>
          <p:nvPicPr>
            <p:cNvPr id="51" name="Picture 2" descr="Bài vẽ về Đà Nẵng môn Adobe illustrator tại đà nẵng - Dạy và học photoshop,  nhiếp ảnh tại đà nẵng">
              <a:extLst>
                <a:ext uri="{FF2B5EF4-FFF2-40B4-BE49-F238E27FC236}">
                  <a16:creationId xmlns:a16="http://schemas.microsoft.com/office/drawing/2014/main" id="{06B12C1C-B1B7-4C92-94F0-C3BA94552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9918" y="3777839"/>
              <a:ext cx="2832628" cy="1909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20FCB15-9123-49E1-A664-F852E849F193}"/>
                </a:ext>
              </a:extLst>
            </p:cNvPr>
            <p:cNvSpPr/>
            <p:nvPr/>
          </p:nvSpPr>
          <p:spPr>
            <a:xfrm>
              <a:off x="5003393" y="5434715"/>
              <a:ext cx="1106694" cy="541097"/>
            </a:xfrm>
            <a:prstGeom prst="roundRect">
              <a:avLst/>
            </a:prstGeom>
            <a:solidFill>
              <a:srgbClr val="66F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Trạm 3</a:t>
              </a:r>
            </a:p>
          </p:txBody>
        </p:sp>
        <p:sp>
          <p:nvSpPr>
            <p:cNvPr id="53" name="กล่องข้อความ 13">
              <a:extLst>
                <a:ext uri="{FF2B5EF4-FFF2-40B4-BE49-F238E27FC236}">
                  <a16:creationId xmlns:a16="http://schemas.microsoft.com/office/drawing/2014/main" id="{EF44EF21-5B20-43BA-862B-738AE884BE10}"/>
                </a:ext>
              </a:extLst>
            </p:cNvPr>
            <p:cNvSpPr txBox="1"/>
            <p:nvPr/>
          </p:nvSpPr>
          <p:spPr>
            <a:xfrm>
              <a:off x="3988229" y="3477407"/>
              <a:ext cx="30674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3600" b="1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CÁ CHÉP</a:t>
              </a:r>
            </a:p>
            <a:p>
              <a:pPr algn="ctr"/>
              <a:r>
                <a:rPr lang="en-US" sz="3600" b="1" spc="60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#9Slide07 Cadena" panose="02000503000000020004" pitchFamily="2" charset="0"/>
                </a:rPr>
                <a:t>HÓA RỒNG</a:t>
              </a:r>
              <a:endParaRPr lang="en-US" sz="36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Cadena" panose="02000503000000020004" pitchFamily="2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6576A006-7759-4CC9-8042-0B5803904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01" y="5647198"/>
            <a:ext cx="3104321" cy="148272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DF852ECF-F5D7-4BCF-A2FF-F6F3C69264B1}"/>
              </a:ext>
            </a:extLst>
          </p:cNvPr>
          <p:cNvGrpSpPr/>
          <p:nvPr/>
        </p:nvGrpSpPr>
        <p:grpSpPr>
          <a:xfrm>
            <a:off x="3916022" y="1120008"/>
            <a:ext cx="5442069" cy="4238616"/>
            <a:chOff x="3544822" y="507479"/>
            <a:chExt cx="5442069" cy="4238616"/>
          </a:xfrm>
        </p:grpSpPr>
        <p:sp>
          <p:nvSpPr>
            <p:cNvPr id="50" name="Speech Bubble: Oval 49">
              <a:extLst>
                <a:ext uri="{FF2B5EF4-FFF2-40B4-BE49-F238E27FC236}">
                  <a16:creationId xmlns:a16="http://schemas.microsoft.com/office/drawing/2014/main" id="{2AD3D0BA-8149-4733-940E-485EEB98FB27}"/>
                </a:ext>
              </a:extLst>
            </p:cNvPr>
            <p:cNvSpPr/>
            <p:nvPr/>
          </p:nvSpPr>
          <p:spPr>
            <a:xfrm>
              <a:off x="3544822" y="507479"/>
              <a:ext cx="5174082" cy="3765292"/>
            </a:xfrm>
            <a:custGeom>
              <a:avLst/>
              <a:gdLst>
                <a:gd name="connsiteX0" fmla="*/ -316343 w 5174082"/>
                <a:gd name="connsiteY0" fmla="*/ 3947118 h 3765292"/>
                <a:gd name="connsiteX1" fmla="*/ 54667 w 5174082"/>
                <a:gd name="connsiteY1" fmla="*/ 3432190 h 3765292"/>
                <a:gd name="connsiteX2" fmla="*/ 425676 w 5174082"/>
                <a:gd name="connsiteY2" fmla="*/ 2917261 h 3765292"/>
                <a:gd name="connsiteX3" fmla="*/ 1557450 w 5174082"/>
                <a:gd name="connsiteY3" fmla="*/ 155518 h 3765292"/>
                <a:gd name="connsiteX4" fmla="*/ 4417133 w 5174082"/>
                <a:gd name="connsiteY4" fmla="*/ 551981 h 3765292"/>
                <a:gd name="connsiteX5" fmla="*/ 3978511 w 5174082"/>
                <a:gd name="connsiteY5" fmla="*/ 3469780 h 3765292"/>
                <a:gd name="connsiteX6" fmla="*/ 1115643 w 5174082"/>
                <a:gd name="connsiteY6" fmla="*/ 3431133 h 3765292"/>
                <a:gd name="connsiteX7" fmla="*/ 666954 w 5174082"/>
                <a:gd name="connsiteY7" fmla="*/ 3592808 h 3765292"/>
                <a:gd name="connsiteX8" fmla="*/ 232585 w 5174082"/>
                <a:gd name="connsiteY8" fmla="*/ 3749324 h 3765292"/>
                <a:gd name="connsiteX9" fmla="*/ -316343 w 5174082"/>
                <a:gd name="connsiteY9" fmla="*/ 3947118 h 376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4082" h="3765292" fill="none" extrusionOk="0">
                  <a:moveTo>
                    <a:pt x="-316343" y="3947118"/>
                  </a:moveTo>
                  <a:cubicBezTo>
                    <a:pt x="-213614" y="3771207"/>
                    <a:pt x="-116321" y="3619684"/>
                    <a:pt x="54667" y="3432190"/>
                  </a:cubicBezTo>
                  <a:cubicBezTo>
                    <a:pt x="225655" y="3244696"/>
                    <a:pt x="301636" y="3080636"/>
                    <a:pt x="425676" y="2917261"/>
                  </a:cubicBezTo>
                  <a:cubicBezTo>
                    <a:pt x="-683581" y="1868137"/>
                    <a:pt x="119966" y="667088"/>
                    <a:pt x="1557450" y="155518"/>
                  </a:cubicBezTo>
                  <a:cubicBezTo>
                    <a:pt x="2600372" y="-297548"/>
                    <a:pt x="3487067" y="128457"/>
                    <a:pt x="4417133" y="551981"/>
                  </a:cubicBezTo>
                  <a:cubicBezTo>
                    <a:pt x="5699092" y="1563797"/>
                    <a:pt x="5592920" y="2557706"/>
                    <a:pt x="3978511" y="3469780"/>
                  </a:cubicBezTo>
                  <a:cubicBezTo>
                    <a:pt x="3086800" y="3847452"/>
                    <a:pt x="1941079" y="3749187"/>
                    <a:pt x="1115643" y="3431133"/>
                  </a:cubicBezTo>
                  <a:cubicBezTo>
                    <a:pt x="978478" y="3483367"/>
                    <a:pt x="869364" y="3542387"/>
                    <a:pt x="666954" y="3592808"/>
                  </a:cubicBezTo>
                  <a:cubicBezTo>
                    <a:pt x="464544" y="3643230"/>
                    <a:pt x="433777" y="3672029"/>
                    <a:pt x="232585" y="3749324"/>
                  </a:cubicBezTo>
                  <a:cubicBezTo>
                    <a:pt x="31393" y="3826619"/>
                    <a:pt x="-72028" y="3872933"/>
                    <a:pt x="-316343" y="3947118"/>
                  </a:cubicBezTo>
                  <a:close/>
                </a:path>
                <a:path w="5174082" h="3765292" stroke="0" extrusionOk="0">
                  <a:moveTo>
                    <a:pt x="-316343" y="3947118"/>
                  </a:moveTo>
                  <a:cubicBezTo>
                    <a:pt x="-216717" y="3817400"/>
                    <a:pt x="-114207" y="3659236"/>
                    <a:pt x="54667" y="3432190"/>
                  </a:cubicBezTo>
                  <a:cubicBezTo>
                    <a:pt x="223541" y="3205144"/>
                    <a:pt x="313823" y="3032653"/>
                    <a:pt x="425676" y="2917261"/>
                  </a:cubicBezTo>
                  <a:cubicBezTo>
                    <a:pt x="-544118" y="1937093"/>
                    <a:pt x="164051" y="489833"/>
                    <a:pt x="1557450" y="155518"/>
                  </a:cubicBezTo>
                  <a:cubicBezTo>
                    <a:pt x="2521150" y="-183658"/>
                    <a:pt x="3551983" y="-99063"/>
                    <a:pt x="4417133" y="551981"/>
                  </a:cubicBezTo>
                  <a:cubicBezTo>
                    <a:pt x="5470314" y="1688614"/>
                    <a:pt x="5546825" y="3089661"/>
                    <a:pt x="3978511" y="3469780"/>
                  </a:cubicBezTo>
                  <a:cubicBezTo>
                    <a:pt x="3090768" y="3997199"/>
                    <a:pt x="2036170" y="3865677"/>
                    <a:pt x="1115643" y="3431133"/>
                  </a:cubicBezTo>
                  <a:cubicBezTo>
                    <a:pt x="1015531" y="3483488"/>
                    <a:pt x="744099" y="3586546"/>
                    <a:pt x="638314" y="3603128"/>
                  </a:cubicBezTo>
                  <a:cubicBezTo>
                    <a:pt x="532529" y="3619710"/>
                    <a:pt x="318729" y="3705416"/>
                    <a:pt x="175306" y="3769963"/>
                  </a:cubicBezTo>
                  <a:cubicBezTo>
                    <a:pt x="31883" y="3834510"/>
                    <a:pt x="-128789" y="3860382"/>
                    <a:pt x="-316343" y="3947118"/>
                  </a:cubicBezTo>
                  <a:close/>
                </a:path>
              </a:pathLst>
            </a:custGeom>
            <a:solidFill>
              <a:schemeClr val="lt1">
                <a:alpha val="86000"/>
              </a:schemeClr>
            </a:solidFill>
            <a:ln w="57150">
              <a:solidFill>
                <a:srgbClr val="002060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162007915">
                    <a:prstGeom prst="wedgeEllipseCallout">
                      <a:avLst>
                        <a:gd name="adj1" fmla="val -56114"/>
                        <a:gd name="adj2" fmla="val 54829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b="1">
                  <a:solidFill>
                    <a:srgbClr val="C9296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Chúng ta đã có tấm vé tham quan du lịch thành phố đáng sống rồi nè! </a:t>
              </a:r>
              <a:r>
                <a:rPr lang="en-US" sz="2800" b="1" kern="1200">
                  <a:solidFill>
                    <a:srgbClr val="C9296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Hãy đi tham quan Cầu Rồng nào!</a:t>
              </a:r>
            </a:p>
            <a:p>
              <a:pPr algn="ctr" defTabSz="685800">
                <a:defRPr/>
              </a:pPr>
              <a:r>
                <a:rPr lang="en-US" sz="2800" b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rPr>
                <a:t>Let’s go!!!!</a:t>
              </a:r>
            </a:p>
          </p:txBody>
        </p:sp>
        <p:pic>
          <p:nvPicPr>
            <p:cNvPr id="52" name="Picture 5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E989FF5-97AB-4582-8267-316A99BF4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451" b="91393" l="10000" r="90000">
                          <a14:foregroundMark x1="35116" y1="91393" x2="35116" y2="91393"/>
                          <a14:foregroundMark x1="65930" y1="8451" x2="65930" y2="84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104" y="2896868"/>
              <a:ext cx="2488787" cy="1849227"/>
            </a:xfrm>
            <a:prstGeom prst="rect">
              <a:avLst/>
            </a:prstGeom>
          </p:spPr>
        </p:pic>
      </p:grpSp>
      <p:pic>
        <p:nvPicPr>
          <p:cNvPr id="1026" name="Picture 2" descr="Bus School Cartoon Images – Browse 12,686 Stock Photos, Vectors, and Video  | Adobe Stock">
            <a:hlinkClick r:id="rId14" action="ppaction://hlinksldjump"/>
            <a:extLst>
              <a:ext uri="{FF2B5EF4-FFF2-40B4-BE49-F238E27FC236}">
                <a16:creationId xmlns:a16="http://schemas.microsoft.com/office/drawing/2014/main" id="{4581BF1E-FC7C-44D0-9BEA-0FD067E4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074" r="96852">
                        <a14:foregroundMark x1="8333" y1="49444" x2="8333" y2="49444"/>
                        <a14:foregroundMark x1="4444" y1="64444" x2="4444" y2="64444"/>
                        <a14:foregroundMark x1="93519" y1="61389" x2="93519" y2="61389"/>
                        <a14:foregroundMark x1="96852" y1="74167" x2="96852" y2="74167"/>
                        <a14:foregroundMark x1="33519" y1="72222" x2="33519" y2="72222"/>
                        <a14:foregroundMark x1="31111" y1="74167" x2="31111" y2="74167"/>
                        <a14:foregroundMark x1="30370" y1="72222" x2="28704" y2="84722"/>
                        <a14:foregroundMark x1="25370" y1="82778" x2="32778" y2="85278"/>
                        <a14:foregroundMark x1="83148" y1="72778" x2="81111" y2="85000"/>
                        <a14:foregroundMark x1="75370" y1="83611" x2="82407" y2="84167"/>
                        <a14:foregroundMark x1="86296" y1="49167" x2="86296" y2="49167"/>
                        <a14:foregroundMark x1="81111" y1="37500" x2="79444" y2="50000"/>
                        <a14:foregroundMark x1="61481" y1="65556" x2="61111" y2="70278"/>
                        <a14:foregroundMark x1="66667" y1="66944" x2="66667" y2="70556"/>
                        <a14:foregroundMark x1="34074" y1="40278" x2="34074" y2="40278"/>
                        <a14:foregroundMark x1="9259" y1="75833" x2="9259" y2="75833"/>
                        <a14:foregroundMark x1="80370" y1="24722" x2="80370" y2="24722"/>
                        <a14:foregroundMark x1="81111" y1="26944" x2="81111" y2="26944"/>
                        <a14:foregroundMark x1="79815" y1="85556" x2="79815" y2="85556"/>
                        <a14:foregroundMark x1="81296" y1="88611" x2="81296" y2="886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0" y="4988521"/>
            <a:ext cx="2200736" cy="170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428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763 -0.02569 L 0.08763 -0.02523 C 0.09401 -0.03333 0.10143 -0.03796 0.10677 -0.04815 C 0.11185 -0.05764 0.11797 -0.08333 0.11797 -0.0831 C 0.11927 -0.1044 0.12031 -0.10694 0.11589 -0.13218 C 0.11458 -0.13981 0.11185 -0.14606 0.1099 -0.15278 C 0.10781 -0.15972 0.10651 -0.16782 0.10378 -0.17338 C 0.09805 -0.18495 0.09896 -0.18264 0.09362 -0.19606 C 0.08985 -0.20556 0.08633 -0.21528 0.08255 -0.22477 C 0.0806 -0.2294 0.07839 -0.23426 0.07643 -0.23889 C 0.075 -0.24236 0.07422 -0.24699 0.0724 -0.24931 L 0.06524 -0.25741 C 0.0582 -0.27546 0.06302 -0.26528 0.04909 -0.28426 C 0.04701 -0.28681 0.04479 -0.28889 0.04297 -0.29236 C 0.04206 -0.29444 0.04115 -0.29676 0.03998 -0.29838 C 0.03333 -0.30741 0.0349 -0.30139 0.02878 -0.31088 C 0.02735 -0.31319 0.0263 -0.31667 0.02474 -0.31898 C 0.00794 -0.34398 0.01823 -0.32407 0.01055 -0.33958 C 0.0099 -0.34306 0.00938 -0.3463 0.0086 -0.34977 C 0.00807 -0.35185 0.0069 -0.35347 0.00651 -0.35579 C 0.00404 -0.37222 0.00456 -0.37569 0.00456 -0.39051 " pathEditMode="relative" rAng="0" ptsTypes="AAAAAAAAAAAAAAAAAAAAA">
                                      <p:cBhvr>
                                        <p:cTn id="2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921380B-6021-4BB7-BC4F-AD789FC0E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83" y="0"/>
            <a:ext cx="1221998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19E17E-0E4D-4449-8AA6-93EE3E9A97A0}"/>
              </a:ext>
            </a:extLst>
          </p:cNvPr>
          <p:cNvSpPr txBox="1"/>
          <p:nvPr/>
        </p:nvSpPr>
        <p:spPr>
          <a:xfrm>
            <a:off x="4941382" y="1072954"/>
            <a:ext cx="803604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12000" b="1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anose="02040603050506020204" pitchFamily="18" charset="0"/>
              </a:rPr>
              <a:t>Luyện tập</a:t>
            </a:r>
            <a:endParaRPr lang="en-US" sz="12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radoo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861432-4AFF-4580-8044-DE226B0FE612}"/>
              </a:ext>
            </a:extLst>
          </p:cNvPr>
          <p:cNvGrpSpPr/>
          <p:nvPr/>
        </p:nvGrpSpPr>
        <p:grpSpPr>
          <a:xfrm>
            <a:off x="1185157" y="774814"/>
            <a:ext cx="3018199" cy="2107288"/>
            <a:chOff x="1185157" y="774814"/>
            <a:chExt cx="3018199" cy="21072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9FF3D0-8EBE-4A5A-AC80-D26A32C5C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97510">
              <a:off x="1344248" y="1089877"/>
              <a:ext cx="2859108" cy="179222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A89294-BE81-4F56-9A63-CABD679B5EF7}"/>
                </a:ext>
              </a:extLst>
            </p:cNvPr>
            <p:cNvSpPr txBox="1"/>
            <p:nvPr/>
          </p:nvSpPr>
          <p:spPr>
            <a:xfrm rot="19769768">
              <a:off x="1185157" y="774814"/>
              <a:ext cx="234217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5 Heroe Pro" pitchFamily="2" charset="0"/>
                </a:rPr>
                <a:t>Toán</a:t>
              </a:r>
              <a:endParaRPr lang="en-US" sz="6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eroe Pro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9C33D3-7B8F-4D98-8A0C-531B8518C98F}"/>
              </a:ext>
            </a:extLst>
          </p:cNvPr>
          <p:cNvSpPr txBox="1"/>
          <p:nvPr/>
        </p:nvSpPr>
        <p:spPr>
          <a:xfrm>
            <a:off x="6790559" y="5965899"/>
            <a:ext cx="5253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eroe Pro" pitchFamily="2" charset="0"/>
              </a:rPr>
              <a:t>Trang 170</a:t>
            </a:r>
            <a:endParaRPr lang="en-US" sz="4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eroe Pro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4AD7E3-A6CE-4C3D-A379-912DF880D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02" y="2153054"/>
            <a:ext cx="7865387" cy="55638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657D21C-E419-40E3-A869-954B0DDC8884}"/>
              </a:ext>
            </a:extLst>
          </p:cNvPr>
          <p:cNvSpPr txBox="1">
            <a:spLocks/>
          </p:cNvSpPr>
          <p:nvPr/>
        </p:nvSpPr>
        <p:spPr>
          <a:xfrm>
            <a:off x="7598698" y="384605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chemeClr val="accent5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chemeClr val="accent5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6878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8E30A3-F985-4A99-BAE2-1B91EC00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716" y="0"/>
            <a:ext cx="12401716" cy="70587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54D169-9030-4550-8986-77D7E71DD671}"/>
              </a:ext>
            </a:extLst>
          </p:cNvPr>
          <p:cNvSpPr/>
          <p:nvPr/>
        </p:nvSpPr>
        <p:spPr>
          <a:xfrm>
            <a:off x="154675" y="1041128"/>
            <a:ext cx="11882649" cy="5660757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3D5524-D7C8-47FC-A903-B29B20C523B0}"/>
              </a:ext>
            </a:extLst>
          </p:cNvPr>
          <p:cNvSpPr txBox="1">
            <a:spLocks/>
          </p:cNvSpPr>
          <p:nvPr/>
        </p:nvSpPr>
        <p:spPr>
          <a:xfrm>
            <a:off x="-209716" y="672759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BF0971"/>
                </a:solidFill>
                <a:latin typeface="#9Slide07 HoneyCream" pitchFamily="2" charset="0"/>
              </a:rPr>
              <a:t>Măng Non</a:t>
            </a:r>
            <a:endParaRPr lang="en-US" sz="3200" b="1" dirty="0">
              <a:solidFill>
                <a:srgbClr val="BF0971"/>
              </a:solidFill>
              <a:latin typeface="#9Slide07 HoneyCream" pitchFamily="2" charset="0"/>
            </a:endParaRPr>
          </a:p>
        </p:txBody>
      </p:sp>
      <p:sp>
        <p:nvSpPr>
          <p:cNvPr id="6" name="Google Shape;2103;p63">
            <a:extLst>
              <a:ext uri="{FF2B5EF4-FFF2-40B4-BE49-F238E27FC236}">
                <a16:creationId xmlns:a16="http://schemas.microsoft.com/office/drawing/2014/main" id="{29DD3709-4252-464F-BDBB-44AF42A2D2EE}"/>
              </a:ext>
            </a:extLst>
          </p:cNvPr>
          <p:cNvSpPr txBox="1">
            <a:spLocks/>
          </p:cNvSpPr>
          <p:nvPr/>
        </p:nvSpPr>
        <p:spPr>
          <a:xfrm>
            <a:off x="243936" y="156115"/>
            <a:ext cx="11494411" cy="787401"/>
          </a:xfrm>
          <a:prstGeom prst="rect">
            <a:avLst/>
          </a:prstGeom>
          <a:solidFill>
            <a:srgbClr val="002060">
              <a:alpha val="54000"/>
            </a:srgb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Bài 1: Viết số thích hợp vào chỗ chấm:</a:t>
            </a:r>
            <a:endParaRPr lang="en-US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id="{36316FCA-C16C-4502-892C-8A2E67E1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707" y="1026445"/>
            <a:ext cx="10770220" cy="303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200000"/>
              </a:lnSpc>
              <a:spcBef>
                <a:spcPct val="20000"/>
              </a:spcBef>
            </a:pPr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1 yến = …….  kg              1 tạ   = ……. yến</a:t>
            </a:r>
          </a:p>
          <a:p>
            <a:pPr eaLnBrk="1" hangingPunct="1">
              <a:lnSpc>
                <a:spcPct val="200000"/>
              </a:lnSpc>
              <a:spcBef>
                <a:spcPct val="20000"/>
              </a:spcBef>
            </a:pPr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1 tạ    = …….  kg              1 tấn = ……. tạ</a:t>
            </a:r>
          </a:p>
          <a:p>
            <a:pPr eaLnBrk="1" hangingPunct="1">
              <a:lnSpc>
                <a:spcPct val="200000"/>
              </a:lnSpc>
              <a:spcBef>
                <a:spcPct val="20000"/>
              </a:spcBef>
            </a:pPr>
            <a:r>
              <a:rPr lang="en-US" altLang="en-US" sz="4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1 tấn  = …….  kg              1 tấn = ……. yến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6368C480-9D71-4D1C-ADD0-9A95A36F5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930" y="1360358"/>
            <a:ext cx="8515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7D59915D-0889-41C2-B772-8EEE2252C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6034" y="1370886"/>
            <a:ext cx="8515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65062D22-E8F2-4434-B1C6-D16D9A078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217" y="2891796"/>
            <a:ext cx="118494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22909553-0265-4E22-BB49-321D5BAA2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294" y="4359970"/>
            <a:ext cx="15183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BF097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1000</a:t>
            </a: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198404BA-5C06-4908-BC1A-DF92BE637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6034" y="4359969"/>
            <a:ext cx="118494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17" name="Text Box 8">
            <a:extLst>
              <a:ext uri="{FF2B5EF4-FFF2-40B4-BE49-F238E27FC236}">
                <a16:creationId xmlns:a16="http://schemas.microsoft.com/office/drawing/2014/main" id="{5ACB6AE7-0523-45DE-8DA3-FB36D90A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746" y="2885656"/>
            <a:ext cx="8515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B4D8F1D4-ABAA-4F4C-B4B1-F9615900C8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348" b="8280"/>
          <a:stretch/>
        </p:blipFill>
        <p:spPr>
          <a:xfrm>
            <a:off x="10253955" y="5082285"/>
            <a:ext cx="1994050" cy="197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9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785"/>
  <p:tag name="GENSWF_SLIDE_TITLE" val="Kể tên TP du lịch"/>
  <p:tag name="ISPRING_SLIDE_INDENT_LEVEL" val="0"/>
  <p:tag name="ISPRING_SLIDE_ID_2" val="{64A420CE-10D0-4904-8016-F456443E17BF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785"/>
  <p:tag name="GENSWF_SLIDE_TITLE" val="Kể tên TP du lịch"/>
  <p:tag name="ISPRING_SLIDE_INDENT_LEVEL" val="0"/>
  <p:tag name="ISPRING_SLIDE_ID_2" val="{64A420CE-10D0-4904-8016-F456443E17B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81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</TotalTime>
  <Words>972</Words>
  <Application>Microsoft Office PowerPoint</Application>
  <PresentationFormat>Widescreen</PresentationFormat>
  <Paragraphs>268</Paragraphs>
  <Slides>28</Slides>
  <Notes>5</Notes>
  <HiddenSlides>0</HiddenSlides>
  <MMClips>5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7" baseType="lpstr">
      <vt:lpstr>Calibri</vt:lpstr>
      <vt:lpstr>#9Slide07 Cadena</vt:lpstr>
      <vt:lpstr>UTM Futura Extra</vt:lpstr>
      <vt:lpstr>Calibri Light</vt:lpstr>
      <vt:lpstr>#9Slide07 HoneyCream</vt:lpstr>
      <vt:lpstr>UTM Avo</vt:lpstr>
      <vt:lpstr>Arial</vt:lpstr>
      <vt:lpstr>SVN-Newton</vt:lpstr>
      <vt:lpstr>UVF TypoSlabserif</vt:lpstr>
      <vt:lpstr>Times New Roman</vt:lpstr>
      <vt:lpstr>#9Slide05 Heroe Pro</vt:lpstr>
      <vt:lpstr>#9Slide05 SVNHeroe Pro</vt:lpstr>
      <vt:lpstr>#9Slide07 Altus</vt:lpstr>
      <vt:lpstr>UTM Gradoo</vt:lpstr>
      <vt:lpstr>Cambria</vt:lpstr>
      <vt:lpstr>#9Slide03 Kaleko 105 Round Bold</vt:lpstr>
      <vt:lpstr>#9Slide07 IcielBC Cubano Normal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Diệu Hiền MNT</dc:creator>
  <cp:keywords>MĂNG NON TEAM</cp:keywords>
  <cp:lastModifiedBy>Lan Anh Dương</cp:lastModifiedBy>
  <cp:revision>186</cp:revision>
  <dcterms:created xsi:type="dcterms:W3CDTF">2021-10-22T03:50:59Z</dcterms:created>
  <dcterms:modified xsi:type="dcterms:W3CDTF">2023-07-25T07:38:55Z</dcterms:modified>
  <cp:version>J29</cp:version>
</cp:coreProperties>
</file>