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1"/>
  </p:notesMasterIdLst>
  <p:sldIdLst>
    <p:sldId id="257" r:id="rId2"/>
    <p:sldId id="317" r:id="rId3"/>
    <p:sldId id="318" r:id="rId4"/>
    <p:sldId id="297" r:id="rId5"/>
    <p:sldId id="2007577472" r:id="rId6"/>
    <p:sldId id="2007577473" r:id="rId7"/>
    <p:sldId id="2007577474" r:id="rId8"/>
    <p:sldId id="319" r:id="rId9"/>
    <p:sldId id="263" r:id="rId10"/>
    <p:sldId id="2007577467" r:id="rId11"/>
    <p:sldId id="2007577468" r:id="rId12"/>
    <p:sldId id="2007577464" r:id="rId13"/>
    <p:sldId id="2007577475" r:id="rId14"/>
    <p:sldId id="2007577476" r:id="rId15"/>
    <p:sldId id="2007577469" r:id="rId16"/>
    <p:sldId id="299" r:id="rId17"/>
    <p:sldId id="2007577471" r:id="rId18"/>
    <p:sldId id="2007577465" r:id="rId19"/>
    <p:sldId id="2007577466" r:id="rId20"/>
  </p:sldIdLst>
  <p:sldSz cx="12192000" cy="6858000"/>
  <p:notesSz cx="6858000" cy="9144000"/>
  <p:embeddedFontLst>
    <p:embeddedFont>
      <p:font typeface="等线" panose="02010600030101010101" pitchFamily="2" charset="-122"/>
      <p:regular r:id="rId22"/>
      <p:bold r:id="rId23"/>
    </p:embeddedFont>
    <p:embeddedFont>
      <p:font typeface="等线 Light" panose="02010600030101010101" pitchFamily="2" charset="-122"/>
      <p:regular r:id="rId24"/>
    </p:embeddedFont>
    <p:embeddedFont>
      <p:font typeface="#9Slide07 HoneyCream" panose="020B0604020202020204" charset="0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ambria Math" panose="02040503050406030204" pitchFamily="18" charset="0"/>
      <p:regular r:id="rId30"/>
    </p:embeddedFont>
    <p:embeddedFont>
      <p:font typeface="SVN-Newton" panose="02040603050506020204" pitchFamily="18" charset="0"/>
      <p:regular r:id="rId31"/>
    </p:embeddedFont>
    <p:embeddedFont>
      <p:font typeface="UTM Rockwell" panose="02040603050506020204" pitchFamily="18" charset="0"/>
      <p:bold r:id="rId32"/>
    </p:embeddedFont>
    <p:embeddedFont>
      <p:font typeface="UVF Kewl Script" panose="020B0604020202020204" charset="0"/>
      <p:regular r:id="rId33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3F2"/>
    <a:srgbClr val="FF4909"/>
    <a:srgbClr val="85DFFF"/>
    <a:srgbClr val="FF3300"/>
    <a:srgbClr val="1F3CBE"/>
    <a:srgbClr val="F09373"/>
    <a:srgbClr val="AF6348"/>
    <a:srgbClr val="F09271"/>
    <a:srgbClr val="D9A675"/>
    <a:srgbClr val="FAC3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C3CBD7-1DFB-4845-A1F9-EF261BE621E3}" type="datetimeFigureOut">
              <a:rPr lang="vi-VN" smtClean="0"/>
              <a:t>25/07/2023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8F5B8-076D-4D03-9240-DC3C3B0CEF1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520465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7965A4-4F9B-42AD-97F6-5956B56DB1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138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7965A4-4F9B-42AD-97F6-5956B56DB1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1406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E7965A4-4F9B-42AD-97F6-5956B56DB1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71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76AAA9E-92EE-496F-A24B-95ABC5EC86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8359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0944873-F1F8-4051-9010-B2BC69E5AD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2"/>
          <a:stretch/>
        </p:blipFill>
        <p:spPr>
          <a:xfrm>
            <a:off x="0" y="0"/>
            <a:ext cx="12192000" cy="2349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62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23DE9E-F6F0-4C8A-A629-FB734FED1F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110509E-5AEF-484E-8737-1905F122BC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0D6514B-FB73-405C-B563-BA8FDD2C05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636311-12A8-4F9C-BF7B-101965980EC9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906AA97-77D8-4650-A174-4E32DEFBC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9BC4E5C-847F-4A2A-92E3-694485880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1995D-D299-491A-A65E-E99B76CD60B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3531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FBEE5CF7-2D3A-4F4B-95D6-B0FA3E1EBC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78088B1-47F5-4007-A74B-062B3A1A82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F20A800-F6BD-49DA-A1AC-57354C0B3E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636311-12A8-4F9C-BF7B-101965980EC9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E67E434-3605-40BB-8DD6-3A43C04D9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ABB8BD4-1F7B-4DD6-B768-A285508D0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1995D-D299-491A-A65E-E99B76CD60B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62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5F6AD-1DCF-4F18-9BBA-2BC622BDF2FB}" type="datetimeFigureOut">
              <a:rPr lang="zh-CN" altLang="en-US" smtClean="0"/>
              <a:t>2023/7/25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D12B-A1F6-4D3F-98AE-9ADCFED71E0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5556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2246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531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83775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2362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6659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0757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5004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20300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1947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91108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95100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6940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20455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30238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0575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6000">
        <p15:prstTrans prst="curtains"/>
      </p:transition>
    </mc:Choice>
    <mc:Fallback xmlns="">
      <p:transition spd="slow" advTm="6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3BC6D74-5958-41CA-B439-E99520B5E0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84" b="1977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69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8D7D06-5816-4E5D-B43A-B4B206451E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6411FA0-CBF5-40A4-89A1-B6EC90840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AF4E01C-EDFD-438D-BA9E-6F47B6FEB1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B33ECC8-6348-4770-84AF-C775D72C3D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636311-12A8-4F9C-BF7B-101965980EC9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B6BD827-BBFF-4EB3-817D-8A4D6B661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978DA28-D44B-4C76-A318-4BDD0FE9D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1995D-D299-491A-A65E-E99B76CD60B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6545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981882-CDD5-4FCC-A95D-B51A85DE5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D187FAC-B2A5-4A2F-92B0-7101510F3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B922C90-0106-450C-AD33-5DB792920A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8689F61-E894-4080-8EE8-C55DE31ED9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13166DA-8A2E-4718-AAC8-31141E6D64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FC675A6-9301-498A-8FBC-B32C3B8D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636311-12A8-4F9C-BF7B-101965980EC9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127DA23-64A3-488E-BDA6-93BB60E76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3DDDD29-D991-44D3-A05D-F70DEB196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1995D-D299-491A-A65E-E99B76CD60B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1001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A93E51-AF44-4739-A381-37FC3194B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8F43C39-87D5-4AFA-9FA2-41B3BF8373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636311-12A8-4F9C-BF7B-101965980EC9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01942FB-BBB8-4B9A-A145-EA51E54F47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0C1AF8A-B284-433F-A9B4-9C0A71381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1995D-D299-491A-A65E-E99B76CD60B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780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5350BBC-56BD-4AA7-A98F-9F64584E3A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636311-12A8-4F9C-BF7B-101965980EC9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D53F078-F137-4689-9D3A-10DA58350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9BEFC2-8E32-4D46-A5F4-2C38141FF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1995D-D299-491A-A65E-E99B76CD60B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9853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AA51A74-5B61-4AEC-B36C-A07F38BDD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08CDBBB-F446-4E7B-89D7-BE3FFCDAD2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181C749-4440-4863-A584-8D00815E7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D866EB3-90C2-4DE6-A172-23570E13EA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636311-12A8-4F9C-BF7B-101965980EC9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7025B38-5402-4B1F-8710-F55A7ABF3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E63B1DD-0F0D-4E01-85C0-A0777E120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1995D-D299-491A-A65E-E99B76CD60B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6209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F8010D-C39A-412C-9C56-2EC200CEF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58F54E3-A09D-42B2-A9C7-8ACE716253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639CD56-7554-4B33-9343-2176F7A92B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7625569-90B1-4F7E-8E80-546BC138F0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4636311-12A8-4F9C-BF7B-101965980EC9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9ECD143-915A-487C-B6CC-154A481C4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AEEA51F-E018-4587-A1D8-582035E28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01995D-D299-491A-A65E-E99B76CD60B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5607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Relationship Id="rId30" Type="http://schemas.openxmlformats.org/officeDocument/2006/relationships/hyperlink" Target="https://www.facebook.com/groups/629898828017053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E0F16B83-04A6-42D2-BE3B-B2D35918D3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84" b="1977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D1F813AE-154A-4D27-B33E-319597DF3A46}"/>
              </a:ext>
            </a:extLst>
          </p:cNvPr>
          <p:cNvSpPr/>
          <p:nvPr userDrawn="1"/>
        </p:nvSpPr>
        <p:spPr>
          <a:xfrm>
            <a:off x="394879" y="293913"/>
            <a:ext cx="11402241" cy="6270172"/>
          </a:xfrm>
          <a:prstGeom prst="roundRect">
            <a:avLst>
              <a:gd name="adj" fmla="val 33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BE2302B-71F3-4D76-BB0D-0D2EA60C1EF4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030" y="7675209"/>
            <a:ext cx="1152128" cy="1959214"/>
          </a:xfrm>
          <a:prstGeom prst="rect">
            <a:avLst/>
          </a:prstGeom>
        </p:spPr>
      </p:pic>
      <p:sp>
        <p:nvSpPr>
          <p:cNvPr id="5" name="TextBox 3">
            <a:extLst>
              <a:ext uri="{FF2B5EF4-FFF2-40B4-BE49-F238E27FC236}">
                <a16:creationId xmlns:a16="http://schemas.microsoft.com/office/drawing/2014/main" id="{9B31B946-01FC-4BB3-A69A-CB680A53A193}"/>
              </a:ext>
            </a:extLst>
          </p:cNvPr>
          <p:cNvSpPr txBox="1"/>
          <p:nvPr userDrawn="1"/>
        </p:nvSpPr>
        <p:spPr>
          <a:xfrm>
            <a:off x="2865660" y="871045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0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6A706AB-2959-4BB5-9F34-D5E150DEAE3B}"/>
              </a:ext>
            </a:extLst>
          </p:cNvPr>
          <p:cNvSpPr txBox="1">
            <a:spLocks/>
          </p:cNvSpPr>
          <p:nvPr userDrawn="1"/>
        </p:nvSpPr>
        <p:spPr>
          <a:xfrm>
            <a:off x="1429952" y="931073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495AEFE-3624-4C45-993E-D672F5405398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-10077887"/>
            <a:ext cx="1152128" cy="195921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EF2F7B-33E2-4596-8AF2-906F899B8BD0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390" y="-9098280"/>
            <a:ext cx="1152128" cy="19592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D4E1E53-A5E1-4207-9E16-EDA6F5338675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523172" y="18278002"/>
            <a:ext cx="1152128" cy="19592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0353DD4-AE87-4BB2-BA9D-3A0157F89D4F}"/>
              </a:ext>
            </a:extLst>
          </p:cNvPr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508" y="19257609"/>
            <a:ext cx="1152128" cy="195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720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  <p:sldLayoutId id="2147483687" r:id="rId25"/>
    <p:sldLayoutId id="2147483688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emf"/><Relationship Id="rId10" Type="http://schemas.openxmlformats.org/officeDocument/2006/relationships/image" Target="../media/image24.png"/><Relationship Id="rId4" Type="http://schemas.openxmlformats.org/officeDocument/2006/relationships/image" Target="../media/image18.svg"/><Relationship Id="rId9" Type="http://schemas.openxmlformats.org/officeDocument/2006/relationships/image" Target="../media/image2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108E874-1EC0-4B2B-A1C0-7F99868EBD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2"/>
          <a:stretch/>
        </p:blipFill>
        <p:spPr>
          <a:xfrm>
            <a:off x="15427" y="0"/>
            <a:ext cx="12192000" cy="234980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2CEF5CC-0B23-4D4F-8774-86C37ED2D9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902" y="1990655"/>
            <a:ext cx="4962525" cy="4733925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78FF254B-DC4E-49C9-AC15-12244DC838B6}"/>
              </a:ext>
            </a:extLst>
          </p:cNvPr>
          <p:cNvSpPr/>
          <p:nvPr/>
        </p:nvSpPr>
        <p:spPr>
          <a:xfrm>
            <a:off x="583804" y="1990655"/>
            <a:ext cx="711449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Ôn</a:t>
            </a:r>
            <a:r>
              <a:rPr kumimoji="0" lang="en-US" altLang="zh-CN" sz="1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 </a:t>
            </a:r>
            <a:r>
              <a:rPr kumimoji="0" lang="en-US" altLang="zh-CN" sz="1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tập</a:t>
            </a:r>
            <a:r>
              <a:rPr kumimoji="0" lang="en-US" altLang="zh-CN" sz="1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 </a:t>
            </a:r>
            <a:r>
              <a:rPr kumimoji="0" lang="en-US" altLang="zh-CN" sz="1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về</a:t>
            </a:r>
            <a:r>
              <a:rPr kumimoji="0" lang="en-US" altLang="zh-CN" sz="1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 </a:t>
            </a:r>
            <a:r>
              <a:rPr kumimoji="0" lang="en-US" altLang="zh-CN" sz="1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hình</a:t>
            </a:r>
            <a:r>
              <a:rPr kumimoji="0" lang="en-US" altLang="zh-CN" sz="1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 </a:t>
            </a:r>
            <a:r>
              <a:rPr kumimoji="0" lang="en-US" altLang="zh-CN" sz="1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học</a:t>
            </a:r>
            <a:endParaRPr kumimoji="0" lang="zh-CN" altLang="en-US" sz="1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VF Kewl Script" panose="02000505000000020002" pitchFamily="2" charset="0"/>
              <a:ea typeface="字魂141号-活力悦动体" panose="00000500000000000000" pitchFamily="2" charset="-122"/>
              <a:sym typeface="字魂141号-活力悦动体" panose="00000500000000000000" pitchFamily="2" charset="-122"/>
            </a:endParaRPr>
          </a:p>
        </p:txBody>
      </p:sp>
      <p:sp>
        <p:nvSpPr>
          <p:cNvPr id="17" name="矩形 7">
            <a:extLst>
              <a:ext uri="{FF2B5EF4-FFF2-40B4-BE49-F238E27FC236}">
                <a16:creationId xmlns:a16="http://schemas.microsoft.com/office/drawing/2014/main" id="{79516FE9-7D42-4983-AF25-1A92C4262597}"/>
              </a:ext>
            </a:extLst>
          </p:cNvPr>
          <p:cNvSpPr/>
          <p:nvPr/>
        </p:nvSpPr>
        <p:spPr>
          <a:xfrm>
            <a:off x="4620548" y="5116402"/>
            <a:ext cx="2624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Rockwell" panose="02040603050506020204" pitchFamily="18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Trang 173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Rockwell" panose="02040603050506020204" pitchFamily="18" charset="0"/>
              <a:ea typeface="字魂141号-活力悦动体" panose="00000500000000000000" pitchFamily="2" charset="-122"/>
              <a:sym typeface="字魂141号-活力悦动体" panose="00000500000000000000" pitchFamily="2" charset="-122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9AFDF43D-A997-42AE-B372-E281D929B541}"/>
              </a:ext>
            </a:extLst>
          </p:cNvPr>
          <p:cNvGrpSpPr/>
          <p:nvPr/>
        </p:nvGrpSpPr>
        <p:grpSpPr>
          <a:xfrm>
            <a:off x="1502887" y="856453"/>
            <a:ext cx="3956526" cy="636899"/>
            <a:chOff x="641043" y="1445827"/>
            <a:chExt cx="3956526" cy="636899"/>
          </a:xfrm>
        </p:grpSpPr>
        <p:sp>
          <p:nvSpPr>
            <p:cNvPr id="16" name="椭圆 9">
              <a:extLst>
                <a:ext uri="{FF2B5EF4-FFF2-40B4-BE49-F238E27FC236}">
                  <a16:creationId xmlns:a16="http://schemas.microsoft.com/office/drawing/2014/main" id="{3C64F6CE-EF77-45DE-AB72-113D7BAB555A}"/>
                </a:ext>
              </a:extLst>
            </p:cNvPr>
            <p:cNvSpPr/>
            <p:nvPr/>
          </p:nvSpPr>
          <p:spPr>
            <a:xfrm>
              <a:off x="641043" y="1447419"/>
              <a:ext cx="635307" cy="635307"/>
            </a:xfrm>
            <a:prstGeom prst="ellipse">
              <a:avLst/>
            </a:prstGeom>
            <a:noFill/>
            <a:ln>
              <a:solidFill>
                <a:srgbClr val="FFAB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AB10"/>
                  </a:solidFill>
                  <a:effectLst/>
                  <a:uLnTx/>
                  <a:uFillTx/>
                  <a:latin typeface="UTM Rockwell" panose="02040603050506020204" pitchFamily="18" charset="0"/>
                  <a:ea typeface="字魂141号-活力悦动体" panose="00000500000000000000" pitchFamily="2" charset="-122"/>
                  <a:sym typeface="字魂141号-活力悦动体" panose="00000500000000000000" pitchFamily="2" charset="-122"/>
                </a:rPr>
                <a:t>T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AB10"/>
                </a:solidFill>
                <a:effectLst/>
                <a:uLnTx/>
                <a:uFillTx/>
                <a:latin typeface="UTM Rockwell" panose="02040603050506020204" pitchFamily="18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endParaRPr>
            </a:p>
          </p:txBody>
        </p:sp>
        <p:sp>
          <p:nvSpPr>
            <p:cNvPr id="18" name="椭圆 10">
              <a:extLst>
                <a:ext uri="{FF2B5EF4-FFF2-40B4-BE49-F238E27FC236}">
                  <a16:creationId xmlns:a16="http://schemas.microsoft.com/office/drawing/2014/main" id="{CD06B0BE-FD71-495E-9F5B-4086E58C2F4D}"/>
                </a:ext>
              </a:extLst>
            </p:cNvPr>
            <p:cNvSpPr/>
            <p:nvPr/>
          </p:nvSpPr>
          <p:spPr>
            <a:xfrm>
              <a:off x="1460277" y="1445827"/>
              <a:ext cx="635307" cy="635307"/>
            </a:xfrm>
            <a:prstGeom prst="ellipse">
              <a:avLst/>
            </a:prstGeom>
            <a:noFill/>
            <a:ln>
              <a:solidFill>
                <a:srgbClr val="FFAB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AB10"/>
                  </a:solidFill>
                  <a:effectLst/>
                  <a:uLnTx/>
                  <a:uFillTx/>
                  <a:latin typeface="UTM Rockwell" panose="02040603050506020204" pitchFamily="18" charset="0"/>
                  <a:ea typeface="字魂141号-活力悦动体" panose="00000500000000000000" pitchFamily="2" charset="-122"/>
                  <a:sym typeface="字魂141号-活力悦动体" panose="00000500000000000000" pitchFamily="2" charset="-122"/>
                </a:rPr>
                <a:t>O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AB10"/>
                </a:solidFill>
                <a:effectLst/>
                <a:uLnTx/>
                <a:uFillTx/>
                <a:latin typeface="UTM Rockwell" panose="02040603050506020204" pitchFamily="18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endParaRPr>
            </a:p>
          </p:txBody>
        </p:sp>
        <p:sp>
          <p:nvSpPr>
            <p:cNvPr id="19" name="椭圆 11">
              <a:extLst>
                <a:ext uri="{FF2B5EF4-FFF2-40B4-BE49-F238E27FC236}">
                  <a16:creationId xmlns:a16="http://schemas.microsoft.com/office/drawing/2014/main" id="{C0CCC36C-F340-449E-BB2A-63D8C50181B7}"/>
                </a:ext>
              </a:extLst>
            </p:cNvPr>
            <p:cNvSpPr/>
            <p:nvPr/>
          </p:nvSpPr>
          <p:spPr>
            <a:xfrm>
              <a:off x="2311308" y="1445827"/>
              <a:ext cx="635307" cy="635307"/>
            </a:xfrm>
            <a:prstGeom prst="ellipse">
              <a:avLst/>
            </a:prstGeom>
            <a:noFill/>
            <a:ln>
              <a:solidFill>
                <a:srgbClr val="FFAB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AB10"/>
                  </a:solidFill>
                  <a:effectLst/>
                  <a:uLnTx/>
                  <a:uFillTx/>
                  <a:latin typeface="UTM Rockwell" panose="02040603050506020204" pitchFamily="18" charset="0"/>
                  <a:ea typeface="字魂141号-活力悦动体" panose="00000500000000000000" pitchFamily="2" charset="-122"/>
                  <a:sym typeface="字魂141号-活力悦动体" panose="00000500000000000000" pitchFamily="2" charset="-122"/>
                </a:rPr>
                <a:t>Á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AB10"/>
                </a:solidFill>
                <a:effectLst/>
                <a:uLnTx/>
                <a:uFillTx/>
                <a:latin typeface="UTM Rockwell" panose="02040603050506020204" pitchFamily="18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endParaRPr>
            </a:p>
          </p:txBody>
        </p:sp>
        <p:sp>
          <p:nvSpPr>
            <p:cNvPr id="20" name="椭圆 12">
              <a:extLst>
                <a:ext uri="{FF2B5EF4-FFF2-40B4-BE49-F238E27FC236}">
                  <a16:creationId xmlns:a16="http://schemas.microsoft.com/office/drawing/2014/main" id="{CBC6A6E2-77C9-4FA2-88E7-809662F9B6DF}"/>
                </a:ext>
              </a:extLst>
            </p:cNvPr>
            <p:cNvSpPr/>
            <p:nvPr/>
          </p:nvSpPr>
          <p:spPr>
            <a:xfrm>
              <a:off x="3130542" y="1447417"/>
              <a:ext cx="635307" cy="635307"/>
            </a:xfrm>
            <a:prstGeom prst="ellipse">
              <a:avLst/>
            </a:prstGeom>
            <a:noFill/>
            <a:ln>
              <a:solidFill>
                <a:srgbClr val="FFAB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AB10"/>
                  </a:solidFill>
                  <a:effectLst/>
                  <a:uLnTx/>
                  <a:uFillTx/>
                  <a:latin typeface="UTM Rockwell" panose="02040603050506020204" pitchFamily="18" charset="0"/>
                  <a:ea typeface="字魂141号-活力悦动体" panose="00000500000000000000" pitchFamily="2" charset="-122"/>
                  <a:sym typeface="字魂141号-活力悦动体" panose="00000500000000000000" pitchFamily="2" charset="-122"/>
                </a:rPr>
                <a:t>N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AB10"/>
                </a:solidFill>
                <a:effectLst/>
                <a:uLnTx/>
                <a:uFillTx/>
                <a:latin typeface="UTM Rockwell" panose="02040603050506020204" pitchFamily="18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endParaRPr>
            </a:p>
          </p:txBody>
        </p:sp>
        <p:sp>
          <p:nvSpPr>
            <p:cNvPr id="21" name="椭圆 13">
              <a:extLst>
                <a:ext uri="{FF2B5EF4-FFF2-40B4-BE49-F238E27FC236}">
                  <a16:creationId xmlns:a16="http://schemas.microsoft.com/office/drawing/2014/main" id="{50386237-CFA2-418B-9553-8730C3A43D89}"/>
                </a:ext>
              </a:extLst>
            </p:cNvPr>
            <p:cNvSpPr/>
            <p:nvPr/>
          </p:nvSpPr>
          <p:spPr>
            <a:xfrm>
              <a:off x="3962262" y="1445827"/>
              <a:ext cx="635307" cy="635307"/>
            </a:xfrm>
            <a:prstGeom prst="ellipse">
              <a:avLst/>
            </a:prstGeom>
            <a:noFill/>
            <a:ln>
              <a:solidFill>
                <a:srgbClr val="FFAB1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FAB10"/>
                  </a:solidFill>
                  <a:effectLst/>
                  <a:uLnTx/>
                  <a:uFillTx/>
                  <a:latin typeface="UTM Rockwell" panose="02040603050506020204" pitchFamily="18" charset="0"/>
                  <a:ea typeface="字魂141号-活力悦动体" panose="00000500000000000000" pitchFamily="2" charset="-122"/>
                  <a:sym typeface="字魂141号-活力悦动体" panose="00000500000000000000" pitchFamily="2" charset="-122"/>
                </a:rPr>
                <a:t>4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AB10"/>
                </a:solidFill>
                <a:effectLst/>
                <a:uLnTx/>
                <a:uFillTx/>
                <a:latin typeface="UTM Rockwell" panose="02040603050506020204" pitchFamily="18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25065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300"/>
                            </p:stCondLst>
                            <p:childTnLst>
                              <p:par>
                                <p:cTn id="2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>
            <a:extLst>
              <a:ext uri="{FF2B5EF4-FFF2-40B4-BE49-F238E27FC236}">
                <a16:creationId xmlns:a16="http://schemas.microsoft.com/office/drawing/2014/main" id="{A929E246-E3FB-480D-9056-273A46AD4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1134" y="1263760"/>
            <a:ext cx="75785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" name="文本框 15">
            <a:extLst>
              <a:ext uri="{FF2B5EF4-FFF2-40B4-BE49-F238E27FC236}">
                <a16:creationId xmlns:a16="http://schemas.microsoft.com/office/drawing/2014/main" id="{D047C27B-E58A-4083-8D69-80EBD8A446B6}"/>
              </a:ext>
            </a:extLst>
          </p:cNvPr>
          <p:cNvSpPr txBox="1"/>
          <p:nvPr/>
        </p:nvSpPr>
        <p:spPr>
          <a:xfrm>
            <a:off x="5186410" y="425425"/>
            <a:ext cx="1667179" cy="822305"/>
          </a:xfrm>
          <a:prstGeom prst="roundRect">
            <a:avLst>
              <a:gd name="adj" fmla="val 50000"/>
            </a:avLst>
          </a:prstGeom>
          <a:solidFill>
            <a:srgbClr val="FFAB1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2144CE"/>
                </a:solidFill>
                <a:effectLst/>
                <a:uLnTx/>
                <a:uFillTx/>
                <a:latin typeface="Arial" panose="020B0604020202020204" pitchFamily="34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BÀI 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2144CE"/>
              </a:solidFill>
              <a:effectLst/>
              <a:uLnTx/>
              <a:uFillTx/>
              <a:latin typeface="Arial" panose="020B0604020202020204" pitchFamily="34" charset="0"/>
              <a:ea typeface="字魂141号-活力悦动体" panose="00000500000000000000" pitchFamily="2" charset="-122"/>
              <a:cs typeface="Arial" panose="020B0604020202020204" pitchFamily="34" charset="0"/>
              <a:sym typeface="字魂141号-活力悦动体" panose="00000500000000000000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8CF8A9-6D9D-41EF-8190-7454A331E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0396" y="1987676"/>
            <a:ext cx="5571029" cy="4030804"/>
          </a:xfrm>
          <a:prstGeom prst="rect">
            <a:avLst/>
          </a:prstGeom>
        </p:spPr>
      </p:pic>
      <p:sp>
        <p:nvSpPr>
          <p:cNvPr id="5" name="Text Box 14">
            <a:extLst>
              <a:ext uri="{FF2B5EF4-FFF2-40B4-BE49-F238E27FC236}">
                <a16:creationId xmlns:a16="http://schemas.microsoft.com/office/drawing/2014/main" id="{E26261AF-D864-45C0-AD6A-EA3AE5F39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382" y="2105561"/>
            <a:ext cx="583973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kumimoji="0" lang="en-US" alt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Line 21">
            <a:extLst>
              <a:ext uri="{FF2B5EF4-FFF2-40B4-BE49-F238E27FC236}">
                <a16:creationId xmlns:a16="http://schemas.microsoft.com/office/drawing/2014/main" id="{C5221011-850F-41B5-A672-83AC87C65F9C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6165" y="2741716"/>
            <a:ext cx="4682223" cy="0"/>
          </a:xfrm>
          <a:prstGeom prst="line">
            <a:avLst/>
          </a:prstGeom>
          <a:noFill/>
          <a:ln w="57150" cap="sq">
            <a:solidFill>
              <a:srgbClr val="00B0F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Line 21">
            <a:extLst>
              <a:ext uri="{FF2B5EF4-FFF2-40B4-BE49-F238E27FC236}">
                <a16:creationId xmlns:a16="http://schemas.microsoft.com/office/drawing/2014/main" id="{3E8E9ADC-8B9D-419F-B0B7-350DD4A4808B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6165" y="5060541"/>
            <a:ext cx="4527478" cy="0"/>
          </a:xfrm>
          <a:prstGeom prst="line">
            <a:avLst/>
          </a:prstGeom>
          <a:noFill/>
          <a:ln w="57150" cap="sq">
            <a:solidFill>
              <a:srgbClr val="00B0F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EE79F4A-196E-4577-8470-8E5165734C5B}"/>
              </a:ext>
            </a:extLst>
          </p:cNvPr>
          <p:cNvGrpSpPr/>
          <p:nvPr/>
        </p:nvGrpSpPr>
        <p:grpSpPr>
          <a:xfrm>
            <a:off x="671018" y="3522439"/>
            <a:ext cx="5319223" cy="2409092"/>
            <a:chOff x="582382" y="3429001"/>
            <a:chExt cx="5319223" cy="2409092"/>
          </a:xfrm>
        </p:grpSpPr>
        <p:sp>
          <p:nvSpPr>
            <p:cNvPr id="8" name="Text Box 14">
              <a:extLst>
                <a:ext uri="{FF2B5EF4-FFF2-40B4-BE49-F238E27FC236}">
                  <a16:creationId xmlns:a16="http://schemas.microsoft.com/office/drawing/2014/main" id="{FE606BBC-82DB-4372-8308-EA565F5F7F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2382" y="3562915"/>
              <a:ext cx="5319223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cạnh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song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song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nhau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B874FDA-31C1-49CA-93D9-CE17276D7C4F}"/>
                </a:ext>
              </a:extLst>
            </p:cNvPr>
            <p:cNvSpPr/>
            <p:nvPr/>
          </p:nvSpPr>
          <p:spPr>
            <a:xfrm>
              <a:off x="759655" y="3429001"/>
              <a:ext cx="5141950" cy="2409092"/>
            </a:xfrm>
            <a:prstGeom prst="roundRect">
              <a:avLst/>
            </a:prstGeom>
            <a:noFill/>
            <a:ln w="38100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0B280D46-3F16-4993-99D3-FD3E54EE2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0236" y="4950121"/>
            <a:ext cx="460402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AB song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DC</a:t>
            </a:r>
          </a:p>
        </p:txBody>
      </p:sp>
    </p:spTree>
    <p:extLst>
      <p:ext uri="{BB962C8B-B14F-4D97-AF65-F5344CB8AC3E}">
        <p14:creationId xmlns:p14="http://schemas.microsoft.com/office/powerpoint/2010/main" val="7064153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3">
            <a:extLst>
              <a:ext uri="{FF2B5EF4-FFF2-40B4-BE49-F238E27FC236}">
                <a16:creationId xmlns:a16="http://schemas.microsoft.com/office/drawing/2014/main" id="{A929E246-E3FB-480D-9056-273A46AD4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8931" y="1247730"/>
            <a:ext cx="75785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Quan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sát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bên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chỉ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" name="文本框 15">
            <a:extLst>
              <a:ext uri="{FF2B5EF4-FFF2-40B4-BE49-F238E27FC236}">
                <a16:creationId xmlns:a16="http://schemas.microsoft.com/office/drawing/2014/main" id="{D047C27B-E58A-4083-8D69-80EBD8A446B6}"/>
              </a:ext>
            </a:extLst>
          </p:cNvPr>
          <p:cNvSpPr txBox="1"/>
          <p:nvPr/>
        </p:nvSpPr>
        <p:spPr>
          <a:xfrm>
            <a:off x="5186410" y="425425"/>
            <a:ext cx="1667179" cy="822305"/>
          </a:xfrm>
          <a:prstGeom prst="roundRect">
            <a:avLst>
              <a:gd name="adj" fmla="val 50000"/>
            </a:avLst>
          </a:prstGeom>
          <a:solidFill>
            <a:srgbClr val="FFAB1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2144CE"/>
                </a:solidFill>
                <a:effectLst/>
                <a:uLnTx/>
                <a:uFillTx/>
                <a:latin typeface="Arial" panose="020B0604020202020204" pitchFamily="34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BÀI 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2144CE"/>
              </a:solidFill>
              <a:effectLst/>
              <a:uLnTx/>
              <a:uFillTx/>
              <a:latin typeface="Arial" panose="020B0604020202020204" pitchFamily="34" charset="0"/>
              <a:ea typeface="字魂141号-活力悦动体" panose="00000500000000000000" pitchFamily="2" charset="-122"/>
              <a:cs typeface="Arial" panose="020B0604020202020204" pitchFamily="34" charset="0"/>
              <a:sym typeface="字魂141号-活力悦动体" panose="00000500000000000000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8CF8A9-6D9D-41EF-8190-7454A331E9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193" y="1971646"/>
            <a:ext cx="5571029" cy="4030804"/>
          </a:xfrm>
          <a:prstGeom prst="rect">
            <a:avLst/>
          </a:prstGeom>
        </p:spPr>
      </p:pic>
      <p:sp>
        <p:nvSpPr>
          <p:cNvPr id="5" name="Text Box 14">
            <a:extLst>
              <a:ext uri="{FF2B5EF4-FFF2-40B4-BE49-F238E27FC236}">
                <a16:creationId xmlns:a16="http://schemas.microsoft.com/office/drawing/2014/main" id="{E26261AF-D864-45C0-AD6A-EA3AE5F39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179" y="2089531"/>
            <a:ext cx="583973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b)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Các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cạnh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vuông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với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nhau</a:t>
            </a:r>
            <a:endParaRPr kumimoji="0" lang="en-US" alt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Line 21">
            <a:extLst>
              <a:ext uri="{FF2B5EF4-FFF2-40B4-BE49-F238E27FC236}">
                <a16:creationId xmlns:a16="http://schemas.microsoft.com/office/drawing/2014/main" id="{C5221011-850F-41B5-A672-83AC87C65F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63507" y="2725686"/>
            <a:ext cx="2319" cy="2336722"/>
          </a:xfrm>
          <a:prstGeom prst="line">
            <a:avLst/>
          </a:prstGeom>
          <a:noFill/>
          <a:ln w="57150" cap="sq">
            <a:solidFill>
              <a:srgbClr val="00B0F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EE79F4A-196E-4577-8470-8E5165734C5B}"/>
              </a:ext>
            </a:extLst>
          </p:cNvPr>
          <p:cNvGrpSpPr/>
          <p:nvPr/>
        </p:nvGrpSpPr>
        <p:grpSpPr>
          <a:xfrm>
            <a:off x="628815" y="3506409"/>
            <a:ext cx="5319223" cy="2910136"/>
            <a:chOff x="582382" y="3429001"/>
            <a:chExt cx="5319223" cy="2910136"/>
          </a:xfrm>
        </p:grpSpPr>
        <p:sp>
          <p:nvSpPr>
            <p:cNvPr id="8" name="Text Box 14">
              <a:extLst>
                <a:ext uri="{FF2B5EF4-FFF2-40B4-BE49-F238E27FC236}">
                  <a16:creationId xmlns:a16="http://schemas.microsoft.com/office/drawing/2014/main" id="{FE606BBC-82DB-4372-8308-EA565F5F7F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2382" y="3562915"/>
              <a:ext cx="5319223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Các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canh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vuông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altLang="vi-VN" sz="3600" b="1" dirty="0" err="1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altLang="vi-VN" sz="36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với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altLang="vi-VN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nhau</a:t>
              </a:r>
              <a:r>
                <a:rPr kumimoji="0" lang="en-US" alt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B874FDA-31C1-49CA-93D9-CE17276D7C4F}"/>
                </a:ext>
              </a:extLst>
            </p:cNvPr>
            <p:cNvSpPr/>
            <p:nvPr/>
          </p:nvSpPr>
          <p:spPr>
            <a:xfrm>
              <a:off x="759655" y="3429001"/>
              <a:ext cx="5141950" cy="2910136"/>
            </a:xfrm>
            <a:prstGeom prst="roundRect">
              <a:avLst/>
            </a:prstGeom>
            <a:noFill/>
            <a:ln w="38100"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0B280D46-3F16-4993-99D3-FD3E54EE2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412" y="4840652"/>
            <a:ext cx="460402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vuông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DC</a:t>
            </a:r>
          </a:p>
        </p:txBody>
      </p:sp>
      <p:sp>
        <p:nvSpPr>
          <p:cNvPr id="12" name="Line 21">
            <a:extLst>
              <a:ext uri="{FF2B5EF4-FFF2-40B4-BE49-F238E27FC236}">
                <a16:creationId xmlns:a16="http://schemas.microsoft.com/office/drawing/2014/main" id="{FF21C04D-1981-4905-9C90-673DDF3F8F9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63507" y="5062408"/>
            <a:ext cx="2700998" cy="0"/>
          </a:xfrm>
          <a:prstGeom prst="line">
            <a:avLst/>
          </a:prstGeom>
          <a:noFill/>
          <a:ln w="57150" cap="sq">
            <a:solidFill>
              <a:srgbClr val="00B0F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Line 21">
            <a:extLst>
              <a:ext uri="{FF2B5EF4-FFF2-40B4-BE49-F238E27FC236}">
                <a16:creationId xmlns:a16="http://schemas.microsoft.com/office/drawing/2014/main" id="{01380FCC-3190-453D-91C6-89EA3B8AC7D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63507" y="2725686"/>
            <a:ext cx="4220308" cy="0"/>
          </a:xfrm>
          <a:prstGeom prst="line">
            <a:avLst/>
          </a:prstGeom>
          <a:noFill/>
          <a:ln w="57150" cap="sq">
            <a:solidFill>
              <a:srgbClr val="00B0F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vi-VN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508F4574-FB32-43A2-BD5C-292F0F226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412" y="5641977"/>
            <a:ext cx="460402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vuông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góc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AB</a:t>
            </a:r>
          </a:p>
        </p:txBody>
      </p:sp>
      <p:grpSp>
        <p:nvGrpSpPr>
          <p:cNvPr id="15" name="Group 5">
            <a:extLst>
              <a:ext uri="{FF2B5EF4-FFF2-40B4-BE49-F238E27FC236}">
                <a16:creationId xmlns:a16="http://schemas.microsoft.com/office/drawing/2014/main" id="{ECA4CFF8-E853-4127-9210-B6B4BD4EBFD0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6977105" y="3371224"/>
            <a:ext cx="1677317" cy="1676400"/>
            <a:chOff x="576" y="1008"/>
            <a:chExt cx="1584" cy="1104"/>
          </a:xfrm>
        </p:grpSpPr>
        <p:sp>
          <p:nvSpPr>
            <p:cNvPr id="16" name="AutoShape 6">
              <a:extLst>
                <a:ext uri="{FF2B5EF4-FFF2-40B4-BE49-F238E27FC236}">
                  <a16:creationId xmlns:a16="http://schemas.microsoft.com/office/drawing/2014/main" id="{E4B10EF9-3E8E-423D-BB9E-4016A316A6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008"/>
              <a:ext cx="1584" cy="1104"/>
            </a:xfrm>
            <a:prstGeom prst="rtTriangle">
              <a:avLst/>
            </a:prstGeom>
            <a:solidFill>
              <a:srgbClr val="00B0F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 dirty="0"/>
            </a:p>
          </p:txBody>
        </p:sp>
        <p:sp>
          <p:nvSpPr>
            <p:cNvPr id="17" name="AutoShape 7">
              <a:extLst>
                <a:ext uri="{FF2B5EF4-FFF2-40B4-BE49-F238E27FC236}">
                  <a16:creationId xmlns:a16="http://schemas.microsoft.com/office/drawing/2014/main" id="{C3C9D4A4-10BC-4472-B8BD-0183F34267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" y="1394"/>
              <a:ext cx="768" cy="528"/>
            </a:xfrm>
            <a:prstGeom prst="rtTriangle">
              <a:avLst/>
            </a:prstGeom>
            <a:solidFill>
              <a:schemeClr val="bg1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1F73580-1840-4780-A10C-61B2C0B73EB3}"/>
              </a:ext>
            </a:extLst>
          </p:cNvPr>
          <p:cNvGrpSpPr/>
          <p:nvPr/>
        </p:nvGrpSpPr>
        <p:grpSpPr>
          <a:xfrm rot="10800000">
            <a:off x="6963507" y="4740754"/>
            <a:ext cx="304800" cy="304883"/>
            <a:chOff x="2915585" y="3811816"/>
            <a:chExt cx="304800" cy="304883"/>
          </a:xfrm>
        </p:grpSpPr>
        <p:sp>
          <p:nvSpPr>
            <p:cNvPr id="19" name="Line 40">
              <a:extLst>
                <a:ext uri="{FF2B5EF4-FFF2-40B4-BE49-F238E27FC236}">
                  <a16:creationId xmlns:a16="http://schemas.microsoft.com/office/drawing/2014/main" id="{82E15448-B6E8-4EF3-9877-4CE58E358501}"/>
                </a:ext>
              </a:extLst>
            </p:cNvPr>
            <p:cNvSpPr>
              <a:spLocks noChangeShapeType="1"/>
            </p:cNvSpPr>
            <p:nvPr/>
          </p:nvSpPr>
          <p:spPr bwMode="grayWhite">
            <a:xfrm>
              <a:off x="2915585" y="4116699"/>
              <a:ext cx="304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Line 41">
              <a:extLst>
                <a:ext uri="{FF2B5EF4-FFF2-40B4-BE49-F238E27FC236}">
                  <a16:creationId xmlns:a16="http://schemas.microsoft.com/office/drawing/2014/main" id="{31C9D2F6-6C42-412E-888C-1A133DAA0185}"/>
                </a:ext>
              </a:extLst>
            </p:cNvPr>
            <p:cNvSpPr>
              <a:spLocks noChangeShapeType="1"/>
            </p:cNvSpPr>
            <p:nvPr/>
          </p:nvSpPr>
          <p:spPr bwMode="grayWhite">
            <a:xfrm>
              <a:off x="2915585" y="3811816"/>
              <a:ext cx="0" cy="304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" name="Group 5">
            <a:extLst>
              <a:ext uri="{FF2B5EF4-FFF2-40B4-BE49-F238E27FC236}">
                <a16:creationId xmlns:a16="http://schemas.microsoft.com/office/drawing/2014/main" id="{6F6D94FC-2374-4E82-8F31-E510E0C44141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6988384" y="2751250"/>
            <a:ext cx="1677317" cy="1676400"/>
            <a:chOff x="576" y="1008"/>
            <a:chExt cx="1584" cy="1104"/>
          </a:xfrm>
        </p:grpSpPr>
        <p:sp>
          <p:nvSpPr>
            <p:cNvPr id="22" name="AutoShape 6">
              <a:extLst>
                <a:ext uri="{FF2B5EF4-FFF2-40B4-BE49-F238E27FC236}">
                  <a16:creationId xmlns:a16="http://schemas.microsoft.com/office/drawing/2014/main" id="{0D677D9E-AB33-4097-9DC6-B3A77121D6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008"/>
              <a:ext cx="1584" cy="1104"/>
            </a:xfrm>
            <a:prstGeom prst="rtTriangle">
              <a:avLst/>
            </a:prstGeom>
            <a:solidFill>
              <a:srgbClr val="00B0F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 dirty="0"/>
            </a:p>
          </p:txBody>
        </p:sp>
        <p:sp>
          <p:nvSpPr>
            <p:cNvPr id="23" name="AutoShape 7">
              <a:extLst>
                <a:ext uri="{FF2B5EF4-FFF2-40B4-BE49-F238E27FC236}">
                  <a16:creationId xmlns:a16="http://schemas.microsoft.com/office/drawing/2014/main" id="{D0D15AE3-81F3-4478-B125-41E670C8D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" y="1394"/>
              <a:ext cx="768" cy="528"/>
            </a:xfrm>
            <a:prstGeom prst="rtTriangle">
              <a:avLst/>
            </a:prstGeom>
            <a:solidFill>
              <a:schemeClr val="bg1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454FD62-FB81-4CCA-9DB2-E81F8565F5ED}"/>
              </a:ext>
            </a:extLst>
          </p:cNvPr>
          <p:cNvGrpSpPr/>
          <p:nvPr/>
        </p:nvGrpSpPr>
        <p:grpSpPr>
          <a:xfrm rot="16200000">
            <a:off x="6977605" y="2727034"/>
            <a:ext cx="304800" cy="304883"/>
            <a:chOff x="2915585" y="3811816"/>
            <a:chExt cx="304800" cy="304883"/>
          </a:xfrm>
        </p:grpSpPr>
        <p:sp>
          <p:nvSpPr>
            <p:cNvPr id="25" name="Line 40">
              <a:extLst>
                <a:ext uri="{FF2B5EF4-FFF2-40B4-BE49-F238E27FC236}">
                  <a16:creationId xmlns:a16="http://schemas.microsoft.com/office/drawing/2014/main" id="{FE44233B-8BBF-4E20-8A2E-045510E9BEBD}"/>
                </a:ext>
              </a:extLst>
            </p:cNvPr>
            <p:cNvSpPr>
              <a:spLocks noChangeShapeType="1"/>
            </p:cNvSpPr>
            <p:nvPr/>
          </p:nvSpPr>
          <p:spPr bwMode="grayWhite">
            <a:xfrm>
              <a:off x="2915585" y="4116699"/>
              <a:ext cx="304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" name="Line 41">
              <a:extLst>
                <a:ext uri="{FF2B5EF4-FFF2-40B4-BE49-F238E27FC236}">
                  <a16:creationId xmlns:a16="http://schemas.microsoft.com/office/drawing/2014/main" id="{14044322-E1F2-48A4-9DBF-2077F397DE9F}"/>
                </a:ext>
              </a:extLst>
            </p:cNvPr>
            <p:cNvSpPr>
              <a:spLocks noChangeShapeType="1"/>
            </p:cNvSpPr>
            <p:nvPr/>
          </p:nvSpPr>
          <p:spPr bwMode="grayWhite">
            <a:xfrm>
              <a:off x="2915585" y="3811816"/>
              <a:ext cx="0" cy="304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42213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1" grpId="0"/>
      <p:bldP spid="12" grpId="0" animBg="1"/>
      <p:bldP spid="13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FEB0F5-32A4-4775-A709-B712023B7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871" y="1214594"/>
            <a:ext cx="8618583" cy="140929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50000"/>
              </a:spcBef>
              <a:spcAft>
                <a:spcPct val="30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Hãy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vẽ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hình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vuông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có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cạnh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3cm. </a:t>
            </a:r>
            <a:r>
              <a:rPr lang="en-US" altLang="vi-VN" sz="3600" b="1" kern="0" dirty="0">
                <a:solidFill>
                  <a:srgbClr val="000000"/>
                </a:solidFill>
                <a:cs typeface="Arial" panose="020B0604020202020204" pitchFamily="34" charset="0"/>
              </a:rPr>
              <a:t>         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Tính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chu vi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và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diện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tích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của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vuông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đó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文本框 15">
            <a:extLst>
              <a:ext uri="{FF2B5EF4-FFF2-40B4-BE49-F238E27FC236}">
                <a16:creationId xmlns:a16="http://schemas.microsoft.com/office/drawing/2014/main" id="{4B48E71C-7754-4F97-BF0B-40021A843247}"/>
              </a:ext>
            </a:extLst>
          </p:cNvPr>
          <p:cNvSpPr txBox="1"/>
          <p:nvPr/>
        </p:nvSpPr>
        <p:spPr>
          <a:xfrm>
            <a:off x="4900309" y="434014"/>
            <a:ext cx="1906891" cy="822305"/>
          </a:xfrm>
          <a:prstGeom prst="roundRect">
            <a:avLst>
              <a:gd name="adj" fmla="val 50000"/>
            </a:avLst>
          </a:prstGeom>
          <a:solidFill>
            <a:srgbClr val="FFAB1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2144CE"/>
                </a:solidFill>
                <a:effectLst/>
                <a:uLnTx/>
                <a:uFillTx/>
                <a:latin typeface="Arial" panose="020B0604020202020204" pitchFamily="34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BÀI 3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2144CE"/>
              </a:solidFill>
              <a:effectLst/>
              <a:uLnTx/>
              <a:uFillTx/>
              <a:latin typeface="Arial" panose="020B0604020202020204" pitchFamily="34" charset="0"/>
              <a:ea typeface="字魂141号-活力悦动体" panose="00000500000000000000" pitchFamily="2" charset="-122"/>
              <a:cs typeface="Arial" panose="020B0604020202020204" pitchFamily="34" charset="0"/>
              <a:sym typeface="字魂141号-活力悦动体" panose="00000500000000000000" pitchFamily="2" charset="-122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56976C3-0D78-45A0-94CA-78294C27E5AA}"/>
              </a:ext>
            </a:extLst>
          </p:cNvPr>
          <p:cNvCxnSpPr>
            <a:cxnSpLocks/>
          </p:cNvCxnSpPr>
          <p:nvPr/>
        </p:nvCxnSpPr>
        <p:spPr>
          <a:xfrm>
            <a:off x="3587261" y="1856935"/>
            <a:ext cx="2912013" cy="0"/>
          </a:xfrm>
          <a:prstGeom prst="line">
            <a:avLst/>
          </a:prstGeom>
          <a:ln w="57150">
            <a:solidFill>
              <a:srgbClr val="FFAB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DAC97BB-F420-467D-AB07-32A7863BDA77}"/>
              </a:ext>
            </a:extLst>
          </p:cNvPr>
          <p:cNvCxnSpPr>
            <a:cxnSpLocks/>
          </p:cNvCxnSpPr>
          <p:nvPr/>
        </p:nvCxnSpPr>
        <p:spPr>
          <a:xfrm>
            <a:off x="2053882" y="2586113"/>
            <a:ext cx="4923692" cy="0"/>
          </a:xfrm>
          <a:prstGeom prst="line">
            <a:avLst/>
          </a:prstGeom>
          <a:ln w="57150">
            <a:solidFill>
              <a:srgbClr val="FFAB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E8570C99-C67D-4722-8AB2-983892B03BD5}"/>
              </a:ext>
            </a:extLst>
          </p:cNvPr>
          <p:cNvSpPr txBox="1"/>
          <p:nvPr/>
        </p:nvSpPr>
        <p:spPr>
          <a:xfrm>
            <a:off x="1018148" y="2992125"/>
            <a:ext cx="66012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3cm</a:t>
            </a:r>
            <a:endParaRPr lang="vi-VN" i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图片 32">
            <a:extLst>
              <a:ext uri="{FF2B5EF4-FFF2-40B4-BE49-F238E27FC236}">
                <a16:creationId xmlns:a16="http://schemas.microsoft.com/office/drawing/2014/main" id="{97FD5C4A-3D89-4CD9-87D1-D44DD269A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062" y="4091994"/>
            <a:ext cx="3131083" cy="287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99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 bldLvl="0" animBg="1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EBE4D9BD-08D4-4556-BE45-E33068EA9233}"/>
              </a:ext>
            </a:extLst>
          </p:cNvPr>
          <p:cNvGrpSpPr/>
          <p:nvPr/>
        </p:nvGrpSpPr>
        <p:grpSpPr>
          <a:xfrm>
            <a:off x="3398935" y="1083850"/>
            <a:ext cx="7638757" cy="1208137"/>
            <a:chOff x="2977977" y="520614"/>
            <a:chExt cx="8680622" cy="142312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37F3F5F8-C394-455D-BC5A-C8D10DFEA0AB}"/>
                </a:ext>
              </a:extLst>
            </p:cNvPr>
            <p:cNvGrpSpPr/>
            <p:nvPr/>
          </p:nvGrpSpPr>
          <p:grpSpPr>
            <a:xfrm>
              <a:off x="2977977" y="520614"/>
              <a:ext cx="8680622" cy="1423121"/>
              <a:chOff x="2977977" y="520614"/>
              <a:chExt cx="8680622" cy="1423121"/>
            </a:xfrm>
          </p:grpSpPr>
          <p:sp>
            <p:nvSpPr>
              <p:cNvPr id="5" name="Arrow: Pentagon 4">
                <a:extLst>
                  <a:ext uri="{FF2B5EF4-FFF2-40B4-BE49-F238E27FC236}">
                    <a16:creationId xmlns:a16="http://schemas.microsoft.com/office/drawing/2014/main" id="{64A06F1D-0429-49F7-9118-6E3ECD6E24B7}"/>
                  </a:ext>
                </a:extLst>
              </p:cNvPr>
              <p:cNvSpPr/>
              <p:nvPr/>
            </p:nvSpPr>
            <p:spPr>
              <a:xfrm flipH="1">
                <a:off x="2977977" y="520614"/>
                <a:ext cx="8680622" cy="1423121"/>
              </a:xfrm>
              <a:prstGeom prst="homePlate">
                <a:avLst>
                  <a:gd name="adj" fmla="val 37761"/>
                </a:avLst>
              </a:prstGeom>
              <a:solidFill>
                <a:srgbClr val="C00000"/>
              </a:solidFill>
              <a:ln w="12700" cap="flat" cmpd="sng" algn="ctr">
                <a:solidFill>
                  <a:srgbClr val="4472C4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" name="Arrow: Pentagon 5">
                <a:extLst>
                  <a:ext uri="{FF2B5EF4-FFF2-40B4-BE49-F238E27FC236}">
                    <a16:creationId xmlns:a16="http://schemas.microsoft.com/office/drawing/2014/main" id="{C69EA5F8-6A7A-4A10-BAEB-C95EE65FB1FF}"/>
                  </a:ext>
                </a:extLst>
              </p:cNvPr>
              <p:cNvSpPr/>
              <p:nvPr/>
            </p:nvSpPr>
            <p:spPr>
              <a:xfrm flipH="1">
                <a:off x="3161405" y="609600"/>
                <a:ext cx="8356493" cy="1244143"/>
              </a:xfrm>
              <a:prstGeom prst="homePlate">
                <a:avLst>
                  <a:gd name="adj" fmla="val 37761"/>
                </a:avLst>
              </a:prstGeom>
              <a:noFill/>
              <a:ln w="285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" name="TextBox 9">
              <a:extLst>
                <a:ext uri="{FF2B5EF4-FFF2-40B4-BE49-F238E27FC236}">
                  <a16:creationId xmlns:a16="http://schemas.microsoft.com/office/drawing/2014/main" id="{92F1C0E1-34F9-45B7-AD0B-3FAEA20D2F9A}"/>
                </a:ext>
              </a:extLst>
            </p:cNvPr>
            <p:cNvSpPr txBox="1"/>
            <p:nvPr/>
          </p:nvSpPr>
          <p:spPr>
            <a:xfrm>
              <a:off x="3613083" y="712187"/>
              <a:ext cx="7904816" cy="10151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Vẽ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cạnh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thứ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vuông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đo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đề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FAFD343D-D524-494B-BE18-020EA3702351}"/>
              </a:ext>
            </a:extLst>
          </p:cNvPr>
          <p:cNvGrpSpPr/>
          <p:nvPr/>
        </p:nvGrpSpPr>
        <p:grpSpPr>
          <a:xfrm>
            <a:off x="1198374" y="1124480"/>
            <a:ext cx="2200563" cy="1137605"/>
            <a:chOff x="-228603" y="330485"/>
            <a:chExt cx="3316966" cy="1183067"/>
          </a:xfrm>
          <a:solidFill>
            <a:srgbClr val="C00000"/>
          </a:solidFill>
        </p:grpSpPr>
        <p:pic>
          <p:nvPicPr>
            <p:cNvPr id="8" name="Graphic 20">
              <a:extLst>
                <a:ext uri="{FF2B5EF4-FFF2-40B4-BE49-F238E27FC236}">
                  <a16:creationId xmlns:a16="http://schemas.microsoft.com/office/drawing/2014/main" id="{1C28F3DA-B670-44E4-A3FE-8D3F0E8154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23077"/>
            <a:stretch>
              <a:fillRect/>
            </a:stretch>
          </p:blipFill>
          <p:spPr>
            <a:xfrm>
              <a:off x="-228600" y="330485"/>
              <a:ext cx="3316963" cy="11830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TextBox 21">
              <a:extLst>
                <a:ext uri="{FF2B5EF4-FFF2-40B4-BE49-F238E27FC236}">
                  <a16:creationId xmlns:a16="http://schemas.microsoft.com/office/drawing/2014/main" id="{C986070A-0222-47DC-BE61-2BB0ADD99778}"/>
                </a:ext>
              </a:extLst>
            </p:cNvPr>
            <p:cNvSpPr txBox="1"/>
            <p:nvPr/>
          </p:nvSpPr>
          <p:spPr>
            <a:xfrm>
              <a:off x="-228603" y="559611"/>
              <a:ext cx="2831422" cy="576137"/>
            </a:xfrm>
            <a:prstGeom prst="rect">
              <a:avLst/>
            </a:prstGeom>
            <a:grp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</a:t>
              </a:r>
              <a:r>
                <a:rPr lang="en-US" sz="36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6EEC125-A461-459F-AD18-DDA18EB5A6B3}"/>
              </a:ext>
            </a:extLst>
          </p:cNvPr>
          <p:cNvGrpSpPr/>
          <p:nvPr/>
        </p:nvGrpSpPr>
        <p:grpSpPr>
          <a:xfrm>
            <a:off x="3495276" y="2500377"/>
            <a:ext cx="7760247" cy="1232431"/>
            <a:chOff x="2971801" y="403524"/>
            <a:chExt cx="9601109" cy="96424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27744A9-79D1-4BA1-B58E-919061F836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r="-3225"/>
            <a:stretch>
              <a:fillRect/>
            </a:stretch>
          </p:blipFill>
          <p:spPr>
            <a:xfrm>
              <a:off x="2971801" y="403524"/>
              <a:ext cx="9601109" cy="96424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3757666-09C7-49D9-BC91-5E373CC2BEA8}"/>
                </a:ext>
              </a:extLst>
            </p:cNvPr>
            <p:cNvSpPr txBox="1"/>
            <p:nvPr/>
          </p:nvSpPr>
          <p:spPr>
            <a:xfrm>
              <a:off x="3535131" y="558565"/>
              <a:ext cx="8626938" cy="6742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Vẽ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cạnh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vuông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thứ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nhất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vuông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lấy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đề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lang="en-US" altLang="en-US" sz="28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679593C-B472-43E0-8542-12D14BE299B8}"/>
              </a:ext>
            </a:extLst>
          </p:cNvPr>
          <p:cNvGrpSpPr/>
          <p:nvPr/>
        </p:nvGrpSpPr>
        <p:grpSpPr>
          <a:xfrm>
            <a:off x="1198374" y="2525942"/>
            <a:ext cx="2200562" cy="1094100"/>
            <a:chOff x="-228600" y="330486"/>
            <a:chExt cx="3316963" cy="1050277"/>
          </a:xfrm>
        </p:grpSpPr>
        <p:pic>
          <p:nvPicPr>
            <p:cNvPr id="14" name="Graphic 20">
              <a:extLst>
                <a:ext uri="{FF2B5EF4-FFF2-40B4-BE49-F238E27FC236}">
                  <a16:creationId xmlns:a16="http://schemas.microsoft.com/office/drawing/2014/main" id="{1AEBF69A-1C5F-46DE-A221-9014FF654A9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23077"/>
            <a:stretch>
              <a:fillRect/>
            </a:stretch>
          </p:blipFill>
          <p:spPr>
            <a:xfrm>
              <a:off x="-228600" y="330486"/>
              <a:ext cx="3316963" cy="105027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5" name="TextBox 21">
              <a:extLst>
                <a:ext uri="{FF2B5EF4-FFF2-40B4-BE49-F238E27FC236}">
                  <a16:creationId xmlns:a16="http://schemas.microsoft.com/office/drawing/2014/main" id="{A3D43B4C-828F-4181-9ABC-E763D3B03277}"/>
                </a:ext>
              </a:extLst>
            </p:cNvPr>
            <p:cNvSpPr txBox="1"/>
            <p:nvPr/>
          </p:nvSpPr>
          <p:spPr>
            <a:xfrm>
              <a:off x="-83386" y="631363"/>
              <a:ext cx="2469404" cy="53180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</a:t>
              </a:r>
              <a:r>
                <a:rPr lang="en-US" sz="36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2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DACFC10-D164-4FC2-BCEC-91B64F71BE0E}"/>
              </a:ext>
            </a:extLst>
          </p:cNvPr>
          <p:cNvGrpSpPr/>
          <p:nvPr/>
        </p:nvGrpSpPr>
        <p:grpSpPr>
          <a:xfrm>
            <a:off x="3495276" y="3887655"/>
            <a:ext cx="7573865" cy="1208137"/>
            <a:chOff x="3042317" y="3709844"/>
            <a:chExt cx="8680622" cy="142312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FB460BB-DB55-4348-A96D-D04C6B1BF3CF}"/>
                </a:ext>
              </a:extLst>
            </p:cNvPr>
            <p:cNvGrpSpPr/>
            <p:nvPr/>
          </p:nvGrpSpPr>
          <p:grpSpPr>
            <a:xfrm>
              <a:off x="3042317" y="3709844"/>
              <a:ext cx="8680622" cy="1423121"/>
              <a:chOff x="2977977" y="520614"/>
              <a:chExt cx="8680622" cy="1423121"/>
            </a:xfrm>
          </p:grpSpPr>
          <p:sp>
            <p:nvSpPr>
              <p:cNvPr id="19" name="Arrow: Pentagon 18">
                <a:extLst>
                  <a:ext uri="{FF2B5EF4-FFF2-40B4-BE49-F238E27FC236}">
                    <a16:creationId xmlns:a16="http://schemas.microsoft.com/office/drawing/2014/main" id="{338A8484-61F1-4E4B-A1A2-DE7A45DBFFEC}"/>
                  </a:ext>
                </a:extLst>
              </p:cNvPr>
              <p:cNvSpPr/>
              <p:nvPr/>
            </p:nvSpPr>
            <p:spPr>
              <a:xfrm flipH="1">
                <a:off x="2977977" y="520614"/>
                <a:ext cx="8680622" cy="1423121"/>
              </a:xfrm>
              <a:prstGeom prst="homePlate">
                <a:avLst>
                  <a:gd name="adj" fmla="val 37761"/>
                </a:avLst>
              </a:prstGeom>
              <a:solidFill>
                <a:srgbClr val="00B050"/>
              </a:solidFill>
              <a:ln w="12700" cap="flat" cmpd="sng" algn="ctr">
                <a:solidFill>
                  <a:srgbClr val="4472C4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Arrow: Pentagon 19">
                <a:extLst>
                  <a:ext uri="{FF2B5EF4-FFF2-40B4-BE49-F238E27FC236}">
                    <a16:creationId xmlns:a16="http://schemas.microsoft.com/office/drawing/2014/main" id="{C56E89CB-7F57-4EC8-ABD1-77452CBF201A}"/>
                  </a:ext>
                </a:extLst>
              </p:cNvPr>
              <p:cNvSpPr/>
              <p:nvPr/>
            </p:nvSpPr>
            <p:spPr>
              <a:xfrm flipH="1">
                <a:off x="3161405" y="609600"/>
                <a:ext cx="8356493" cy="1244143"/>
              </a:xfrm>
              <a:prstGeom prst="homePlate">
                <a:avLst>
                  <a:gd name="adj" fmla="val 37761"/>
                </a:avLst>
              </a:prstGeom>
              <a:noFill/>
              <a:ln w="285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8" name="TextBox 9">
              <a:extLst>
                <a:ext uri="{FF2B5EF4-FFF2-40B4-BE49-F238E27FC236}">
                  <a16:creationId xmlns:a16="http://schemas.microsoft.com/office/drawing/2014/main" id="{C712340E-CFDD-4D14-AB0A-F2FF67310BC9}"/>
                </a:ext>
              </a:extLst>
            </p:cNvPr>
            <p:cNvSpPr txBox="1"/>
            <p:nvPr/>
          </p:nvSpPr>
          <p:spPr>
            <a:xfrm>
              <a:off x="3677583" y="3914652"/>
              <a:ext cx="7904816" cy="10151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Vẽ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cạnh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vuông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thứ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      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vuông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lấy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đo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theo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đề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bài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90A861D-50B4-4FB8-9DE5-B2A47FBF16D9}"/>
              </a:ext>
            </a:extLst>
          </p:cNvPr>
          <p:cNvGrpSpPr/>
          <p:nvPr/>
        </p:nvGrpSpPr>
        <p:grpSpPr>
          <a:xfrm>
            <a:off x="1198374" y="3941199"/>
            <a:ext cx="2200561" cy="1232431"/>
            <a:chOff x="-228600" y="330485"/>
            <a:chExt cx="3316963" cy="1183067"/>
          </a:xfrm>
        </p:grpSpPr>
        <p:pic>
          <p:nvPicPr>
            <p:cNvPr id="22" name="Graphic 20">
              <a:extLst>
                <a:ext uri="{FF2B5EF4-FFF2-40B4-BE49-F238E27FC236}">
                  <a16:creationId xmlns:a16="http://schemas.microsoft.com/office/drawing/2014/main" id="{2C327458-43A2-43A6-BB59-DED5CA1AE7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23077"/>
            <a:stretch>
              <a:fillRect/>
            </a:stretch>
          </p:blipFill>
          <p:spPr>
            <a:xfrm>
              <a:off x="-228600" y="330485"/>
              <a:ext cx="3316963" cy="11830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3" name="TextBox 21">
              <a:extLst>
                <a:ext uri="{FF2B5EF4-FFF2-40B4-BE49-F238E27FC236}">
                  <a16:creationId xmlns:a16="http://schemas.microsoft.com/office/drawing/2014/main" id="{38D26FC9-FDEB-4CB2-B60A-7229F0AFD287}"/>
                </a:ext>
              </a:extLst>
            </p:cNvPr>
            <p:cNvSpPr txBox="1"/>
            <p:nvPr/>
          </p:nvSpPr>
          <p:spPr>
            <a:xfrm>
              <a:off x="91289" y="636692"/>
              <a:ext cx="2469406" cy="54026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</a:t>
              </a:r>
              <a:r>
                <a:rPr lang="en-US" sz="36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A34A44F-E012-44B3-ACA6-03753BCAFC6C}"/>
              </a:ext>
            </a:extLst>
          </p:cNvPr>
          <p:cNvGrpSpPr/>
          <p:nvPr/>
        </p:nvGrpSpPr>
        <p:grpSpPr>
          <a:xfrm>
            <a:off x="3664292" y="5269661"/>
            <a:ext cx="7330193" cy="1208136"/>
            <a:chOff x="3042317" y="5303900"/>
            <a:chExt cx="8680622" cy="142312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05CEA79-BF6C-412D-AEC1-7E5DFA88C4C2}"/>
                </a:ext>
              </a:extLst>
            </p:cNvPr>
            <p:cNvGrpSpPr/>
            <p:nvPr/>
          </p:nvGrpSpPr>
          <p:grpSpPr>
            <a:xfrm>
              <a:off x="3042317" y="5303900"/>
              <a:ext cx="8680622" cy="1423121"/>
              <a:chOff x="2977977" y="520614"/>
              <a:chExt cx="8680622" cy="1423121"/>
            </a:xfrm>
            <a:solidFill>
              <a:srgbClr val="0070C0"/>
            </a:solidFill>
          </p:grpSpPr>
          <p:sp>
            <p:nvSpPr>
              <p:cNvPr id="27" name="Arrow: Pentagon 26">
                <a:extLst>
                  <a:ext uri="{FF2B5EF4-FFF2-40B4-BE49-F238E27FC236}">
                    <a16:creationId xmlns:a16="http://schemas.microsoft.com/office/drawing/2014/main" id="{3B934D98-9B86-49BA-A238-4009AF98BDD7}"/>
                  </a:ext>
                </a:extLst>
              </p:cNvPr>
              <p:cNvSpPr/>
              <p:nvPr/>
            </p:nvSpPr>
            <p:spPr>
              <a:xfrm flipH="1">
                <a:off x="2977977" y="520614"/>
                <a:ext cx="8680622" cy="1423121"/>
              </a:xfrm>
              <a:prstGeom prst="homePlate">
                <a:avLst>
                  <a:gd name="adj" fmla="val 37761"/>
                </a:avLst>
              </a:prstGeom>
              <a:grpFill/>
              <a:ln w="12700" cap="flat" cmpd="sng" algn="ctr">
                <a:solidFill>
                  <a:srgbClr val="4472C4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Arrow: Pentagon 27">
                <a:extLst>
                  <a:ext uri="{FF2B5EF4-FFF2-40B4-BE49-F238E27FC236}">
                    <a16:creationId xmlns:a16="http://schemas.microsoft.com/office/drawing/2014/main" id="{07E50BC3-35FD-40D9-90F3-1F080D0172EB}"/>
                  </a:ext>
                </a:extLst>
              </p:cNvPr>
              <p:cNvSpPr/>
              <p:nvPr/>
            </p:nvSpPr>
            <p:spPr>
              <a:xfrm flipH="1">
                <a:off x="3161405" y="609600"/>
                <a:ext cx="8356493" cy="1244143"/>
              </a:xfrm>
              <a:prstGeom prst="homePlate">
                <a:avLst>
                  <a:gd name="adj" fmla="val 37761"/>
                </a:avLst>
              </a:prstGeom>
              <a:grpFill/>
              <a:ln w="28575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6" name="TextBox 9">
              <a:extLst>
                <a:ext uri="{FF2B5EF4-FFF2-40B4-BE49-F238E27FC236}">
                  <a16:creationId xmlns:a16="http://schemas.microsoft.com/office/drawing/2014/main" id="{957AB89B-D65B-4143-B8D4-383002EF9373}"/>
                </a:ext>
              </a:extLst>
            </p:cNvPr>
            <p:cNvSpPr txBox="1"/>
            <p:nvPr/>
          </p:nvSpPr>
          <p:spPr>
            <a:xfrm>
              <a:off x="3677421" y="5413299"/>
              <a:ext cx="7904816" cy="101512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Nối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còn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lại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hai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cạnh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    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vuông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vừa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vẽ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ta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được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vuông</a:t>
              </a:r>
              <a:r>
                <a:rPr kumimoji="0" lang="en-US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D110281-992A-4436-9FDD-2712BF96CA2B}"/>
              </a:ext>
            </a:extLst>
          </p:cNvPr>
          <p:cNvGrpSpPr/>
          <p:nvPr/>
        </p:nvGrpSpPr>
        <p:grpSpPr>
          <a:xfrm>
            <a:off x="1197515" y="5340459"/>
            <a:ext cx="2296902" cy="1094100"/>
            <a:chOff x="-259576" y="293366"/>
            <a:chExt cx="3316963" cy="1183067"/>
          </a:xfrm>
        </p:grpSpPr>
        <p:pic>
          <p:nvPicPr>
            <p:cNvPr id="30" name="Graphic 20">
              <a:extLst>
                <a:ext uri="{FF2B5EF4-FFF2-40B4-BE49-F238E27FC236}">
                  <a16:creationId xmlns:a16="http://schemas.microsoft.com/office/drawing/2014/main" id="{075B1B10-428D-4A92-A963-9C986391C7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23077"/>
            <a:stretch>
              <a:fillRect/>
            </a:stretch>
          </p:blipFill>
          <p:spPr>
            <a:xfrm>
              <a:off x="-259576" y="293366"/>
              <a:ext cx="3316963" cy="11830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1" name="TextBox 21">
              <a:extLst>
                <a:ext uri="{FF2B5EF4-FFF2-40B4-BE49-F238E27FC236}">
                  <a16:creationId xmlns:a16="http://schemas.microsoft.com/office/drawing/2014/main" id="{4D8EF14C-7CF8-4DBB-9560-0138263297FF}"/>
                </a:ext>
              </a:extLst>
            </p:cNvPr>
            <p:cNvSpPr txBox="1"/>
            <p:nvPr/>
          </p:nvSpPr>
          <p:spPr>
            <a:xfrm>
              <a:off x="87254" y="596831"/>
              <a:ext cx="2365831" cy="57613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Bước</a:t>
              </a:r>
              <a:r>
                <a:rPr lang="en-US" sz="36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48EBBA52-8EE8-4B0E-A87A-E69BE05BF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2982" y="263509"/>
            <a:ext cx="6170511" cy="647421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50000"/>
              </a:spcBef>
              <a:spcAft>
                <a:spcPct val="30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panose="020B0604020202020204" pitchFamily="34" charset="0"/>
              </a:rPr>
              <a:t>CÁC BƯỚC VẼ HÌNH VUÔNG</a:t>
            </a:r>
          </a:p>
        </p:txBody>
      </p:sp>
    </p:spTree>
    <p:extLst>
      <p:ext uri="{BB962C8B-B14F-4D97-AF65-F5344CB8AC3E}">
        <p14:creationId xmlns:p14="http://schemas.microsoft.com/office/powerpoint/2010/main" val="5162486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FEB0F5-32A4-4775-A709-B712023B7C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5872" y="1088313"/>
            <a:ext cx="8618583" cy="1409297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25000"/>
              </a:lnSpc>
              <a:spcBef>
                <a:spcPct val="50000"/>
              </a:spcBef>
              <a:spcAft>
                <a:spcPct val="30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Hãy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vẽ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vuông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cạnh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3cm.          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chu vi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diện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tích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vuông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đó</a:t>
            </a:r>
            <a:r>
              <a:rPr kumimoji="0" lang="en-US" altLang="vi-V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文本框 15">
            <a:extLst>
              <a:ext uri="{FF2B5EF4-FFF2-40B4-BE49-F238E27FC236}">
                <a16:creationId xmlns:a16="http://schemas.microsoft.com/office/drawing/2014/main" id="{4B48E71C-7754-4F97-BF0B-40021A843247}"/>
              </a:ext>
            </a:extLst>
          </p:cNvPr>
          <p:cNvSpPr txBox="1"/>
          <p:nvPr/>
        </p:nvSpPr>
        <p:spPr>
          <a:xfrm>
            <a:off x="4900310" y="307733"/>
            <a:ext cx="1906891" cy="822305"/>
          </a:xfrm>
          <a:prstGeom prst="roundRect">
            <a:avLst>
              <a:gd name="adj" fmla="val 50000"/>
            </a:avLst>
          </a:prstGeom>
          <a:solidFill>
            <a:srgbClr val="FFAB1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2144CE"/>
                </a:solidFill>
                <a:effectLst/>
                <a:uLnTx/>
                <a:uFillTx/>
                <a:latin typeface="Arial" panose="020B0604020202020204" pitchFamily="34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BÀI 3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2144CE"/>
              </a:solidFill>
              <a:effectLst/>
              <a:uLnTx/>
              <a:uFillTx/>
              <a:latin typeface="Arial" panose="020B0604020202020204" pitchFamily="34" charset="0"/>
              <a:ea typeface="字魂141号-活力悦动体" panose="00000500000000000000" pitchFamily="2" charset="-122"/>
              <a:cs typeface="Arial" panose="020B0604020202020204" pitchFamily="34" charset="0"/>
              <a:sym typeface="字魂141号-活力悦动体" panose="00000500000000000000" pitchFamily="2" charset="-12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8570C99-C67D-4722-8AB2-983892B03BD5}"/>
              </a:ext>
            </a:extLst>
          </p:cNvPr>
          <p:cNvSpPr txBox="1"/>
          <p:nvPr/>
        </p:nvSpPr>
        <p:spPr>
          <a:xfrm>
            <a:off x="1032216" y="2488027"/>
            <a:ext cx="66012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Vẽ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vuông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cạnh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3cm</a:t>
            </a:r>
            <a:endParaRPr kumimoji="0" lang="vi-VN" sz="1800" b="0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图片 32">
            <a:extLst>
              <a:ext uri="{FF2B5EF4-FFF2-40B4-BE49-F238E27FC236}">
                <a16:creationId xmlns:a16="http://schemas.microsoft.com/office/drawing/2014/main" id="{97FD5C4A-3D89-4CD9-87D1-D44DD269AC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187" y="5016418"/>
            <a:ext cx="2233417" cy="2047299"/>
          </a:xfrm>
          <a:prstGeom prst="rect">
            <a:avLst/>
          </a:prstGeom>
        </p:spPr>
      </p:pic>
      <p:pic>
        <p:nvPicPr>
          <p:cNvPr id="9" name="Picture 8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564CD71A-3BCE-413E-AA7F-54305AC9018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2914" b="71068"/>
          <a:stretch/>
        </p:blipFill>
        <p:spPr>
          <a:xfrm rot="5400000" flipH="1" flipV="1">
            <a:off x="1424244" y="1767018"/>
            <a:ext cx="6227263" cy="1088758"/>
          </a:xfrm>
          <a:prstGeom prst="rect">
            <a:avLst/>
          </a:prstGeom>
        </p:spPr>
      </p:pic>
      <p:pic>
        <p:nvPicPr>
          <p:cNvPr id="11" name="Picture 10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6F5C52A6-2CFB-49D7-B745-C940A4E90D2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2914" b="71068"/>
          <a:stretch/>
        </p:blipFill>
        <p:spPr>
          <a:xfrm rot="10800000" flipH="1" flipV="1">
            <a:off x="3860495" y="3601990"/>
            <a:ext cx="7210722" cy="1088758"/>
          </a:xfrm>
          <a:prstGeom prst="rect">
            <a:avLst/>
          </a:prstGeom>
        </p:spPr>
      </p:pic>
      <p:sp>
        <p:nvSpPr>
          <p:cNvPr id="12" name="Line 239">
            <a:extLst>
              <a:ext uri="{FF2B5EF4-FFF2-40B4-BE49-F238E27FC236}">
                <a16:creationId xmlns:a16="http://schemas.microsoft.com/office/drawing/2014/main" id="{CB51B4E2-917C-4AD3-A2B8-757228B1E6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212572" y="5132796"/>
            <a:ext cx="1495039" cy="0"/>
          </a:xfrm>
          <a:prstGeom prst="line">
            <a:avLst/>
          </a:prstGeom>
          <a:noFill/>
          <a:ln w="38100">
            <a:solidFill>
              <a:srgbClr val="FF634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Line 240">
            <a:extLst>
              <a:ext uri="{FF2B5EF4-FFF2-40B4-BE49-F238E27FC236}">
                <a16:creationId xmlns:a16="http://schemas.microsoft.com/office/drawing/2014/main" id="{FB7C8127-4F68-4AAA-BCB9-89E9DB757477}"/>
              </a:ext>
            </a:extLst>
          </p:cNvPr>
          <p:cNvSpPr>
            <a:spLocks noChangeShapeType="1"/>
          </p:cNvSpPr>
          <p:nvPr/>
        </p:nvSpPr>
        <p:spPr bwMode="auto">
          <a:xfrm>
            <a:off x="4226427" y="3773896"/>
            <a:ext cx="0" cy="1355725"/>
          </a:xfrm>
          <a:prstGeom prst="line">
            <a:avLst/>
          </a:prstGeom>
          <a:noFill/>
          <a:ln w="38100">
            <a:solidFill>
              <a:srgbClr val="FF634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241">
            <a:extLst>
              <a:ext uri="{FF2B5EF4-FFF2-40B4-BE49-F238E27FC236}">
                <a16:creationId xmlns:a16="http://schemas.microsoft.com/office/drawing/2014/main" id="{A63709D1-FFC9-447C-9F42-86E70B964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7269" y="4184859"/>
            <a:ext cx="10038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3300"/>
                </a:solidFill>
              </a:rPr>
              <a:t>3 cm</a:t>
            </a:r>
            <a:endParaRPr lang="en-US" altLang="en-US" sz="2800" dirty="0">
              <a:solidFill>
                <a:srgbClr val="FF3300"/>
              </a:solidFill>
            </a:endParaRPr>
          </a:p>
        </p:txBody>
      </p:sp>
      <p:sp>
        <p:nvSpPr>
          <p:cNvPr id="15" name="Line 242">
            <a:extLst>
              <a:ext uri="{FF2B5EF4-FFF2-40B4-BE49-F238E27FC236}">
                <a16:creationId xmlns:a16="http://schemas.microsoft.com/office/drawing/2014/main" id="{845ABD5D-911D-4A61-83D2-BD1B4AE0AB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0935" y="3770720"/>
            <a:ext cx="2029" cy="1378309"/>
          </a:xfrm>
          <a:prstGeom prst="line">
            <a:avLst/>
          </a:prstGeom>
          <a:noFill/>
          <a:ln w="38100">
            <a:solidFill>
              <a:srgbClr val="FF634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Line 243">
            <a:extLst>
              <a:ext uri="{FF2B5EF4-FFF2-40B4-BE49-F238E27FC236}">
                <a16:creationId xmlns:a16="http://schemas.microsoft.com/office/drawing/2014/main" id="{A0E82C8A-2C21-45D7-8B39-C12E998E643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04931" y="3770720"/>
            <a:ext cx="1524176" cy="3176"/>
          </a:xfrm>
          <a:prstGeom prst="line">
            <a:avLst/>
          </a:prstGeom>
          <a:noFill/>
          <a:ln w="38100">
            <a:solidFill>
              <a:srgbClr val="FF634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7" name="Rectangle 244">
            <a:extLst>
              <a:ext uri="{FF2B5EF4-FFF2-40B4-BE49-F238E27FC236}">
                <a16:creationId xmlns:a16="http://schemas.microsoft.com/office/drawing/2014/main" id="{5F255BE0-4A31-4687-A649-8A7DF368B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7500" y="3340380"/>
            <a:ext cx="10038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3300"/>
                </a:solidFill>
              </a:rPr>
              <a:t>3 cm</a:t>
            </a:r>
          </a:p>
        </p:txBody>
      </p:sp>
      <p:sp>
        <p:nvSpPr>
          <p:cNvPr id="18" name="Rectangle 246">
            <a:extLst>
              <a:ext uri="{FF2B5EF4-FFF2-40B4-BE49-F238E27FC236}">
                <a16:creationId xmlns:a16="http://schemas.microsoft.com/office/drawing/2014/main" id="{B00309D5-26CE-4F30-9C03-76FB23D1D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5514" y="5096700"/>
            <a:ext cx="10038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dirty="0">
                <a:solidFill>
                  <a:srgbClr val="FF3300"/>
                </a:solidFill>
              </a:rPr>
              <a:t>3 cm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F64EC60-00FC-47CF-B034-0EAF3FC8D1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06" t="60218" r="-4177" b="9578"/>
          <a:stretch/>
        </p:blipFill>
        <p:spPr>
          <a:xfrm rot="16200000">
            <a:off x="4465826" y="3647548"/>
            <a:ext cx="1931386" cy="1018047"/>
          </a:xfrm>
          <a:prstGeom prst="rect">
            <a:avLst/>
          </a:prstGeom>
        </p:spPr>
      </p:pic>
      <p:pic>
        <p:nvPicPr>
          <p:cNvPr id="29" name="Picture 28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2771B952-4A34-461D-8A01-5C18CF1E66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2914" b="71068"/>
          <a:stretch/>
        </p:blipFill>
        <p:spPr>
          <a:xfrm rot="10800000" flipH="1" flipV="1">
            <a:off x="3860495" y="4951309"/>
            <a:ext cx="7293120" cy="1088758"/>
          </a:xfrm>
          <a:prstGeom prst="rect">
            <a:avLst/>
          </a:prstGeom>
        </p:spPr>
      </p:pic>
      <p:pic>
        <p:nvPicPr>
          <p:cNvPr id="30" name="Picture 29" descr="A picture containing text, measuring stick&#10;&#10;Description automatically generated">
            <a:extLst>
              <a:ext uri="{FF2B5EF4-FFF2-40B4-BE49-F238E27FC236}">
                <a16:creationId xmlns:a16="http://schemas.microsoft.com/office/drawing/2014/main" id="{8DE49AA4-654E-46A4-B0B8-CCF4333554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12914" b="71068"/>
          <a:stretch/>
        </p:blipFill>
        <p:spPr>
          <a:xfrm rot="5400000" flipH="1" flipV="1">
            <a:off x="2856485" y="1667088"/>
            <a:ext cx="6427123" cy="108875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6B4C46-6A82-48BC-9231-ACD56A90F8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06" t="60218" r="-4177" b="9578"/>
          <a:stretch/>
        </p:blipFill>
        <p:spPr>
          <a:xfrm rot="5400000" flipH="1">
            <a:off x="3801771" y="4029275"/>
            <a:ext cx="1507760" cy="657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7143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3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25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750"/>
                            </p:stCondLst>
                            <p:childTnLst>
                              <p:par>
                                <p:cTn id="2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0.00116 L -0.05534 0.0034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3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50"/>
                            </p:stCondLst>
                            <p:childTnLst>
                              <p:par>
                                <p:cTn id="32" presetID="7" presetClass="entr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750"/>
                            </p:stCondLst>
                            <p:childTnLst>
                              <p:par>
                                <p:cTn id="37" presetID="4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250"/>
                            </p:stCondLst>
                            <p:childTnLst>
                              <p:par>
                                <p:cTn id="4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750"/>
                            </p:stCondLst>
                            <p:childTnLst>
                              <p:par>
                                <p:cTn id="45" presetID="3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750"/>
                            </p:stCondLst>
                            <p:childTnLst>
                              <p:par>
                                <p:cTn id="5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250"/>
                            </p:stCondLst>
                            <p:childTnLst>
                              <p:par>
                                <p:cTn id="5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750"/>
                            </p:stCondLst>
                            <p:childTnLst>
                              <p:par>
                                <p:cTn id="6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3.33333E-6 L 0.075 -0.00301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0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750"/>
                            </p:stCondLst>
                            <p:childTnLst>
                              <p:par>
                                <p:cTn id="63" presetID="7" presetClass="entr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750"/>
                            </p:stCondLst>
                            <p:childTnLst>
                              <p:par>
                                <p:cTn id="68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3250"/>
                            </p:stCondLst>
                            <p:childTnLst>
                              <p:par>
                                <p:cTn id="73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750"/>
                            </p:stCondLst>
                            <p:childTnLst>
                              <p:par>
                                <p:cTn id="77" presetID="3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250"/>
                            </p:stCondLst>
                            <p:childTnLst>
                              <p:par>
                                <p:cTn id="84" presetID="7" presetClass="entr" presetSubtype="4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6250"/>
                            </p:stCondLst>
                            <p:childTnLst>
                              <p:par>
                                <p:cTn id="8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9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6750"/>
                            </p:stCondLst>
                            <p:childTnLst>
                              <p:par>
                                <p:cTn id="9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7250"/>
                            </p:stCondLst>
                            <p:childTnLst>
                              <p:par>
                                <p:cTn id="97" presetID="3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5">
            <a:extLst>
              <a:ext uri="{FF2B5EF4-FFF2-40B4-BE49-F238E27FC236}">
                <a16:creationId xmlns:a16="http://schemas.microsoft.com/office/drawing/2014/main" id="{EAD18C10-25BE-4BDF-B958-0DBAEDF4C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6797" y="3329174"/>
            <a:ext cx="5935663" cy="584775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Diện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tích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của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hình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vuông</a:t>
            </a:r>
            <a:r>
              <a:rPr kumimoji="0" lang="vi-VN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là:</a:t>
            </a:r>
            <a:endParaRPr kumimoji="0" lang="en-US" altLang="vi-VN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8FADA3-1AB5-49B2-8F1F-D07B4D5307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57863" y="3965113"/>
            <a:ext cx="3591092" cy="584775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3</a:t>
            </a:r>
            <a:r>
              <a:rPr kumimoji="0" lang="vi-VN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x 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3</a:t>
            </a:r>
            <a:r>
              <a:rPr kumimoji="0" lang="vi-VN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= 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9</a:t>
            </a:r>
            <a:r>
              <a:rPr kumimoji="0" lang="vi-VN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(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cm</a:t>
            </a:r>
            <a:r>
              <a:rPr kumimoji="0" lang="en-US" altLang="vi-VN" sz="3200" b="1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2</a:t>
            </a:r>
            <a:r>
              <a:rPr kumimoji="0" lang="vi-VN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) </a:t>
            </a:r>
            <a:endParaRPr kumimoji="0" lang="en-US" altLang="vi-VN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F459AA-8983-412E-B2DB-2AF18D0102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3396" y="2139580"/>
            <a:ext cx="5302467" cy="584775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Chu vi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của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hình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vuông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là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3BDA44-E37C-4F3E-83FC-C3E0BB51F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6337" y="4549888"/>
            <a:ext cx="5935663" cy="584775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3200" b="1" i="1" u="sng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cs typeface="Arial" panose="020B0604020202020204" pitchFamily="34" charset="0"/>
              </a:rPr>
              <a:t>Đáp số</a:t>
            </a:r>
            <a:r>
              <a:rPr kumimoji="0" lang="vi-VN" altLang="vi-VN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cs typeface="Arial" panose="020B0604020202020204" pitchFamily="34" charset="0"/>
              </a:rPr>
              <a:t>: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cs typeface="Arial" panose="020B0604020202020204" pitchFamily="34" charset="0"/>
              </a:rPr>
              <a:t> Chu vi: 12</a:t>
            </a:r>
            <a:r>
              <a:rPr kumimoji="0" lang="en-US" altLang="vi-VN" sz="3200" b="1" i="0" u="none" strike="noStrike" kern="0" cap="none" spc="0" normalizeH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cs typeface="Arial" panose="020B0604020202020204" pitchFamily="34" charset="0"/>
              </a:rPr>
              <a:t>cm</a:t>
            </a:r>
            <a:endParaRPr kumimoji="0" lang="en-US" altLang="vi-VN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BA62A7-E76D-4966-BE78-359EAFE04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6337" y="2724354"/>
            <a:ext cx="3394145" cy="584775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3 x 4</a:t>
            </a:r>
            <a:r>
              <a:rPr kumimoji="0" lang="vi-VN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= 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12</a:t>
            </a:r>
            <a:r>
              <a:rPr kumimoji="0" lang="vi-VN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(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cm</a:t>
            </a:r>
            <a:r>
              <a:rPr kumimoji="0" lang="vi-VN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) </a:t>
            </a:r>
            <a:endParaRPr kumimoji="0" lang="en-US" altLang="vi-VN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5AF786A5-4F0E-47A8-856C-C48B3DC5EE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2119" y="1531238"/>
            <a:ext cx="2379528" cy="584775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sng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cs typeface="Arial" panose="020B0604020202020204" pitchFamily="34" charset="0"/>
              </a:rPr>
              <a:t>Bài</a:t>
            </a:r>
            <a:r>
              <a:rPr kumimoji="0" lang="en-US" altLang="vi-VN" sz="3200" b="1" i="0" u="sng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200" b="1" i="0" u="sng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cs typeface="Arial" panose="020B0604020202020204" pitchFamily="34" charset="0"/>
              </a:rPr>
              <a:t>giải</a:t>
            </a:r>
            <a:endParaRPr kumimoji="0" lang="en-US" altLang="vi-VN" sz="32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ED1C018-F5B5-4EE1-BD80-D35159233634}"/>
              </a:ext>
            </a:extLst>
          </p:cNvPr>
          <p:cNvSpPr txBox="1"/>
          <p:nvPr/>
        </p:nvSpPr>
        <p:spPr>
          <a:xfrm>
            <a:off x="8574281" y="5134663"/>
            <a:ext cx="32472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9cm</a:t>
            </a:r>
            <a:r>
              <a:rPr kumimoji="0" lang="en-US" altLang="vi-VN" sz="3200" b="1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vi-VN" altLang="vi-VN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6CD470-41A8-4DEF-896F-284314306632}"/>
              </a:ext>
            </a:extLst>
          </p:cNvPr>
          <p:cNvSpPr txBox="1"/>
          <p:nvPr/>
        </p:nvSpPr>
        <p:spPr>
          <a:xfrm>
            <a:off x="1023423" y="581120"/>
            <a:ext cx="100759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chu vi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kumimoji="0" lang="en-US" altLang="vi-VN" sz="3600" b="1" i="1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3600" b="1" i="1" u="none" strike="noStrike" kern="0" cap="none" spc="0" normalizeH="0" baseline="0" noProof="0" dirty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vi-VN" sz="3600" b="1" i="1" kern="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i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图片 18">
            <a:extLst>
              <a:ext uri="{FF2B5EF4-FFF2-40B4-BE49-F238E27FC236}">
                <a16:creationId xmlns:a16="http://schemas.microsoft.com/office/drawing/2014/main" id="{60420711-42CA-4352-921C-1663BE9C0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95" y="4882354"/>
            <a:ext cx="2092043" cy="209204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C4E1FA7-3C1A-4CB6-9922-EE3445E9BF39}"/>
              </a:ext>
            </a:extLst>
          </p:cNvPr>
          <p:cNvGrpSpPr/>
          <p:nvPr/>
        </p:nvGrpSpPr>
        <p:grpSpPr>
          <a:xfrm>
            <a:off x="882877" y="1523536"/>
            <a:ext cx="4176605" cy="3451135"/>
            <a:chOff x="882877" y="1523536"/>
            <a:chExt cx="4176605" cy="3451135"/>
          </a:xfrm>
        </p:grpSpPr>
        <p:sp>
          <p:nvSpPr>
            <p:cNvPr id="12" name="Flowchart: Process 11">
              <a:extLst>
                <a:ext uri="{FF2B5EF4-FFF2-40B4-BE49-F238E27FC236}">
                  <a16:creationId xmlns:a16="http://schemas.microsoft.com/office/drawing/2014/main" id="{8E2417E1-6EE1-4F4F-8253-50351BB5C7FD}"/>
                </a:ext>
              </a:extLst>
            </p:cNvPr>
            <p:cNvSpPr/>
            <p:nvPr/>
          </p:nvSpPr>
          <p:spPr>
            <a:xfrm>
              <a:off x="882877" y="2116013"/>
              <a:ext cx="2831941" cy="2858658"/>
            </a:xfrm>
            <a:prstGeom prst="flowChartProcess">
              <a:avLst/>
            </a:prstGeom>
            <a:solidFill>
              <a:srgbClr val="85DFFF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141CFAB-D5E1-4B22-8751-51C2A234AD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5675" y="1523536"/>
              <a:ext cx="1306344" cy="584775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 panose="020B0604020202020204" pitchFamily="34" charset="0"/>
                </a:rPr>
                <a:t>3cm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5E8A2C-1606-49C7-959D-DFD4366666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3138" y="3060393"/>
              <a:ext cx="1306344" cy="584775"/>
            </a:xfrm>
            <a:prstGeom prst="rect">
              <a:avLst/>
            </a:prstGeom>
            <a:noFill/>
            <a:ln w="6350" cap="flat" cmpd="sng" algn="ctr">
              <a:noFill/>
              <a:prstDash val="solid"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>
              <a:lvl1pPr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l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cs typeface="Arial" panose="020B0604020202020204" pitchFamily="34" charset="0"/>
                </a:rPr>
                <a:t>3cm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36630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9" grpId="0"/>
      <p:bldP spid="11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15">
            <a:extLst>
              <a:ext uri="{FF2B5EF4-FFF2-40B4-BE49-F238E27FC236}">
                <a16:creationId xmlns:a16="http://schemas.microsoft.com/office/drawing/2014/main" id="{5DBD1D0A-1CF5-4ED9-A5A8-AAEFF0F92FBF}"/>
              </a:ext>
            </a:extLst>
          </p:cNvPr>
          <p:cNvSpPr txBox="1"/>
          <p:nvPr/>
        </p:nvSpPr>
        <p:spPr>
          <a:xfrm>
            <a:off x="4815903" y="419946"/>
            <a:ext cx="1906891" cy="822305"/>
          </a:xfrm>
          <a:prstGeom prst="roundRect">
            <a:avLst>
              <a:gd name="adj" fmla="val 50000"/>
            </a:avLst>
          </a:prstGeom>
          <a:solidFill>
            <a:srgbClr val="FFAB1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2144CE"/>
                </a:solidFill>
                <a:effectLst/>
                <a:uLnTx/>
                <a:uFillTx/>
                <a:latin typeface="Arial" panose="020B0604020202020204" pitchFamily="34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BÀI 4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2144CE"/>
              </a:solidFill>
              <a:effectLst/>
              <a:uLnTx/>
              <a:uFillTx/>
              <a:latin typeface="Arial" panose="020B0604020202020204" pitchFamily="34" charset="0"/>
              <a:ea typeface="字魂141号-活力悦动体" panose="00000500000000000000" pitchFamily="2" charset="-122"/>
              <a:cs typeface="Arial" panose="020B0604020202020204" pitchFamily="34" charset="0"/>
              <a:sym typeface="字魂141号-活力悦动体" panose="00000500000000000000" pitchFamily="2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71360E-3966-4442-81CE-57E0D5F94C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947" y="1242251"/>
            <a:ext cx="10441019" cy="3109634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25000"/>
              </a:lnSpc>
              <a:spcBef>
                <a:spcPct val="50000"/>
              </a:spcBef>
              <a:spcAft>
                <a:spcPct val="30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lát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nền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một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phòng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chữ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nhật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người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dùng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loại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gạch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men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hình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vuông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cạnh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20cm.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Hỏi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cần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bao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nhiêu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viên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gạch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lát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kín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nền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phòng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đó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biết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rằng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nền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phòng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có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chiều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rộng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5m,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chiều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dài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8m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và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phần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mạch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vữa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không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đáng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altLang="vi-VN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kể</a:t>
            </a:r>
            <a:r>
              <a:rPr kumimoji="0" lang="en-US" altLang="vi-VN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4CA23BD-5B76-439E-A2A8-DAA7022C925F}"/>
              </a:ext>
            </a:extLst>
          </p:cNvPr>
          <p:cNvCxnSpPr>
            <a:cxnSpLocks/>
          </p:cNvCxnSpPr>
          <p:nvPr/>
        </p:nvCxnSpPr>
        <p:spPr>
          <a:xfrm>
            <a:off x="4571999" y="1882729"/>
            <a:ext cx="4923692" cy="0"/>
          </a:xfrm>
          <a:prstGeom prst="line">
            <a:avLst/>
          </a:prstGeom>
          <a:ln w="57150">
            <a:solidFill>
              <a:srgbClr val="FFAB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01A6E50-DB62-49C7-AEB8-8E8A5FCD058D}"/>
              </a:ext>
            </a:extLst>
          </p:cNvPr>
          <p:cNvCxnSpPr>
            <a:cxnSpLocks/>
          </p:cNvCxnSpPr>
          <p:nvPr/>
        </p:nvCxnSpPr>
        <p:spPr>
          <a:xfrm>
            <a:off x="3169529" y="2485295"/>
            <a:ext cx="7106530" cy="0"/>
          </a:xfrm>
          <a:prstGeom prst="line">
            <a:avLst/>
          </a:prstGeom>
          <a:ln w="57150">
            <a:solidFill>
              <a:srgbClr val="FFAB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C0E68E0-DD83-4B51-9E6C-6754F83E3025}"/>
              </a:ext>
            </a:extLst>
          </p:cNvPr>
          <p:cNvCxnSpPr>
            <a:cxnSpLocks/>
          </p:cNvCxnSpPr>
          <p:nvPr/>
        </p:nvCxnSpPr>
        <p:spPr>
          <a:xfrm>
            <a:off x="981947" y="3059726"/>
            <a:ext cx="5077266" cy="0"/>
          </a:xfrm>
          <a:prstGeom prst="line">
            <a:avLst/>
          </a:prstGeom>
          <a:ln w="57150">
            <a:solidFill>
              <a:srgbClr val="FFAB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7B841DD-38F1-4FD4-9B2E-64291B7ECE87}"/>
              </a:ext>
            </a:extLst>
          </p:cNvPr>
          <p:cNvCxnSpPr>
            <a:cxnSpLocks/>
          </p:cNvCxnSpPr>
          <p:nvPr/>
        </p:nvCxnSpPr>
        <p:spPr>
          <a:xfrm>
            <a:off x="7267861" y="3718563"/>
            <a:ext cx="2790539" cy="0"/>
          </a:xfrm>
          <a:prstGeom prst="line">
            <a:avLst/>
          </a:prstGeom>
          <a:ln w="57150">
            <a:solidFill>
              <a:srgbClr val="FFAB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ADC5C4C-F4C6-4091-A012-6B689013527F}"/>
              </a:ext>
            </a:extLst>
          </p:cNvPr>
          <p:cNvCxnSpPr>
            <a:cxnSpLocks/>
          </p:cNvCxnSpPr>
          <p:nvPr/>
        </p:nvCxnSpPr>
        <p:spPr>
          <a:xfrm>
            <a:off x="10276059" y="3718563"/>
            <a:ext cx="1146907" cy="0"/>
          </a:xfrm>
          <a:prstGeom prst="line">
            <a:avLst/>
          </a:prstGeom>
          <a:ln w="57150">
            <a:solidFill>
              <a:srgbClr val="FFAB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2A5CB51-681B-4DA4-B84C-8A1084C852B6}"/>
              </a:ext>
            </a:extLst>
          </p:cNvPr>
          <p:cNvCxnSpPr>
            <a:cxnSpLocks/>
          </p:cNvCxnSpPr>
          <p:nvPr/>
        </p:nvCxnSpPr>
        <p:spPr>
          <a:xfrm>
            <a:off x="1101579" y="4351885"/>
            <a:ext cx="1205522" cy="0"/>
          </a:xfrm>
          <a:prstGeom prst="line">
            <a:avLst/>
          </a:prstGeom>
          <a:ln w="57150">
            <a:solidFill>
              <a:srgbClr val="FFAB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图片 36">
            <a:extLst>
              <a:ext uri="{FF2B5EF4-FFF2-40B4-BE49-F238E27FC236}">
                <a16:creationId xmlns:a16="http://schemas.microsoft.com/office/drawing/2014/main" id="{10C80D30-1E9D-4FCA-BDEF-BB1DF8ED05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2916" y="3929113"/>
            <a:ext cx="2899084" cy="289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172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92C26EB-8DF0-466C-B027-2A3919D236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7362" y="380993"/>
            <a:ext cx="8384637" cy="4714029"/>
          </a:xfrm>
          <a:prstGeom prst="rect">
            <a:avLst/>
          </a:prstGeom>
        </p:spPr>
      </p:pic>
      <p:sp>
        <p:nvSpPr>
          <p:cNvPr id="3" name="文本框 15">
            <a:extLst>
              <a:ext uri="{FF2B5EF4-FFF2-40B4-BE49-F238E27FC236}">
                <a16:creationId xmlns:a16="http://schemas.microsoft.com/office/drawing/2014/main" id="{9D26567A-282F-474D-BD26-3937F5BEF83E}"/>
              </a:ext>
            </a:extLst>
          </p:cNvPr>
          <p:cNvSpPr txBox="1"/>
          <p:nvPr/>
        </p:nvSpPr>
        <p:spPr>
          <a:xfrm>
            <a:off x="680001" y="646494"/>
            <a:ext cx="1906891" cy="822305"/>
          </a:xfrm>
          <a:prstGeom prst="roundRect">
            <a:avLst>
              <a:gd name="adj" fmla="val 50000"/>
            </a:avLst>
          </a:prstGeom>
          <a:solidFill>
            <a:srgbClr val="FFAB1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2144CE"/>
                </a:solidFill>
                <a:effectLst/>
                <a:uLnTx/>
                <a:uFillTx/>
                <a:latin typeface="Arial" panose="020B0604020202020204" pitchFamily="34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BÀI 4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2144CE"/>
              </a:solidFill>
              <a:effectLst/>
              <a:uLnTx/>
              <a:uFillTx/>
              <a:latin typeface="Arial" panose="020B0604020202020204" pitchFamily="34" charset="0"/>
              <a:ea typeface="字魂141号-活力悦动体" panose="00000500000000000000" pitchFamily="2" charset="-122"/>
              <a:cs typeface="Arial" panose="020B0604020202020204" pitchFamily="34" charset="0"/>
              <a:sym typeface="字魂141号-活力悦动体" panose="00000500000000000000" pitchFamily="2" charset="-122"/>
            </a:endParaRPr>
          </a:p>
        </p:txBody>
      </p:sp>
      <p:sp>
        <p:nvSpPr>
          <p:cNvPr id="4" name="Flowchart: Process 3">
            <a:extLst>
              <a:ext uri="{FF2B5EF4-FFF2-40B4-BE49-F238E27FC236}">
                <a16:creationId xmlns:a16="http://schemas.microsoft.com/office/drawing/2014/main" id="{C2BA3C31-D1B2-48EA-A2F0-61F47A9E4038}"/>
              </a:ext>
            </a:extLst>
          </p:cNvPr>
          <p:cNvSpPr/>
          <p:nvPr/>
        </p:nvSpPr>
        <p:spPr>
          <a:xfrm>
            <a:off x="882877" y="2538231"/>
            <a:ext cx="1491175" cy="1505243"/>
          </a:xfrm>
          <a:prstGeom prst="flowChartProcess">
            <a:avLst/>
          </a:prstGeom>
          <a:solidFill>
            <a:srgbClr val="FAC38C"/>
          </a:solidFill>
          <a:ln w="38100">
            <a:solidFill>
              <a:srgbClr val="AF63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8DE194-E3A0-465D-A10D-A7DA74105A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848" y="4090414"/>
            <a:ext cx="1736382" cy="461665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Gạch</a:t>
            </a:r>
            <a:r>
              <a:rPr kumimoji="0" lang="en-US" altLang="vi-VN" sz="2400" b="1" i="1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men</a:t>
            </a:r>
            <a:endParaRPr kumimoji="0" lang="en-US" altLang="vi-VN" sz="24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E3100D-4D96-432A-8997-94C9F2BAF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6437" y="1772682"/>
            <a:ext cx="1066257" cy="461665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20cm</a:t>
            </a:r>
          </a:p>
        </p:txBody>
      </p:sp>
      <p:sp>
        <p:nvSpPr>
          <p:cNvPr id="8" name="Left Brace 7">
            <a:extLst>
              <a:ext uri="{FF2B5EF4-FFF2-40B4-BE49-F238E27FC236}">
                <a16:creationId xmlns:a16="http://schemas.microsoft.com/office/drawing/2014/main" id="{134C5E0D-2367-4E59-8A1D-E9A1C18C4365}"/>
              </a:ext>
            </a:extLst>
          </p:cNvPr>
          <p:cNvSpPr/>
          <p:nvPr/>
        </p:nvSpPr>
        <p:spPr>
          <a:xfrm rot="5400000">
            <a:off x="1445107" y="1562349"/>
            <a:ext cx="366711" cy="1491173"/>
          </a:xfrm>
          <a:prstGeom prst="leftBrace">
            <a:avLst>
              <a:gd name="adj1" fmla="val 56990"/>
              <a:gd name="adj2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13DA6C-DBF5-4173-99AD-442BAC5CADC9}"/>
              </a:ext>
            </a:extLst>
          </p:cNvPr>
          <p:cNvSpPr txBox="1">
            <a:spLocks noChangeArrowheads="1"/>
          </p:cNvSpPr>
          <p:nvPr/>
        </p:nvSpPr>
        <p:spPr bwMode="auto">
          <a:xfrm rot="20566999">
            <a:off x="4193715" y="3513294"/>
            <a:ext cx="737610" cy="461665"/>
          </a:xfrm>
          <a:prstGeom prst="rect">
            <a:avLst/>
          </a:prstGeom>
          <a:solidFill>
            <a:srgbClr val="F09373"/>
          </a:solidFill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kern="0" dirty="0">
                <a:solidFill>
                  <a:srgbClr val="000000"/>
                </a:solidFill>
                <a:cs typeface="Arial" panose="020B0604020202020204" pitchFamily="34" charset="0"/>
              </a:rPr>
              <a:t>5</a:t>
            </a:r>
            <a:r>
              <a:rPr kumimoji="0" lang="en-US" alt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m</a:t>
            </a:r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17D58CFA-19A9-4975-81B1-C89A268C426A}"/>
              </a:ext>
            </a:extLst>
          </p:cNvPr>
          <p:cNvSpPr/>
          <p:nvPr/>
        </p:nvSpPr>
        <p:spPr>
          <a:xfrm rot="4211112">
            <a:off x="4520931" y="2300860"/>
            <a:ext cx="366711" cy="3545835"/>
          </a:xfrm>
          <a:prstGeom prst="leftBrace">
            <a:avLst>
              <a:gd name="adj1" fmla="val 56990"/>
              <a:gd name="adj2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038273E-086D-4EA1-9A26-7CDE2A6CF3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9015" y="5532348"/>
            <a:ext cx="704172" cy="461665"/>
          </a:xfrm>
          <a:prstGeom prst="rect">
            <a:avLst/>
          </a:prstGeom>
          <a:solidFill>
            <a:srgbClr val="F09373"/>
          </a:solidFill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2400" b="1" kern="0" dirty="0">
                <a:solidFill>
                  <a:srgbClr val="000000"/>
                </a:solidFill>
                <a:cs typeface="Arial" panose="020B0604020202020204" pitchFamily="34" charset="0"/>
              </a:rPr>
              <a:t>8</a:t>
            </a:r>
            <a:r>
              <a:rPr kumimoji="0" lang="en-US" altLang="vi-VN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m</a:t>
            </a: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01D9C312-3820-473B-BEDC-E6EEF157AE76}"/>
              </a:ext>
            </a:extLst>
          </p:cNvPr>
          <p:cNvSpPr/>
          <p:nvPr/>
        </p:nvSpPr>
        <p:spPr>
          <a:xfrm rot="16200000">
            <a:off x="7177746" y="1162788"/>
            <a:ext cx="366711" cy="8301794"/>
          </a:xfrm>
          <a:prstGeom prst="leftBrace">
            <a:avLst>
              <a:gd name="adj1" fmla="val 56990"/>
              <a:gd name="adj2" fmla="val 50000"/>
            </a:avLst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7ECF584-2FDC-4F60-884C-337E25B9EF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1747" y="6016794"/>
            <a:ext cx="7955865" cy="461665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Cần</a:t>
            </a:r>
            <a:r>
              <a:rPr kumimoji="0" lang="en-US" altLang="vi-VN" sz="24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bao </a:t>
            </a:r>
            <a:r>
              <a:rPr kumimoji="0" lang="en-US" altLang="vi-VN" sz="24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nhiêu</a:t>
            </a:r>
            <a:r>
              <a:rPr kumimoji="0" lang="en-US" altLang="vi-VN" sz="24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24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viên</a:t>
            </a:r>
            <a:r>
              <a:rPr kumimoji="0" lang="en-US" altLang="vi-VN" sz="24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24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gạch</a:t>
            </a:r>
            <a:r>
              <a:rPr kumimoji="0" lang="en-US" altLang="vi-VN" sz="24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24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để</a:t>
            </a:r>
            <a:r>
              <a:rPr kumimoji="0" lang="en-US" altLang="vi-VN" sz="24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24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lát</a:t>
            </a:r>
            <a:r>
              <a:rPr kumimoji="0" lang="en-US" altLang="vi-VN" sz="24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24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kín</a:t>
            </a:r>
            <a:r>
              <a:rPr kumimoji="0" lang="en-US" altLang="vi-VN" sz="24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24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nền</a:t>
            </a:r>
            <a:r>
              <a:rPr kumimoji="0" lang="en-US" altLang="vi-VN" sz="24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24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phòng</a:t>
            </a:r>
            <a:r>
              <a:rPr kumimoji="0" lang="en-US" altLang="vi-VN" sz="24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2400" b="1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học</a:t>
            </a:r>
            <a:r>
              <a:rPr kumimoji="0" lang="en-US" altLang="vi-VN" sz="24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anose="020B0604020202020204" pitchFamily="34" charset="0"/>
              </a:rPr>
              <a:t>?</a:t>
            </a:r>
            <a:endParaRPr kumimoji="0" lang="en-US" altLang="vi-VN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4433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animBg="1"/>
      <p:bldP spid="5" grpId="0"/>
      <p:bldP spid="6" grpId="0"/>
      <p:bldP spid="8" grpId="0" animBg="1"/>
      <p:bldP spid="11" grpId="0" animBg="1"/>
      <p:bldP spid="9" grpId="0" animBg="1"/>
      <p:bldP spid="14" grpId="0" animBg="1"/>
      <p:bldP spid="12" grpId="0" animBg="1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EB15CB-6C61-4E0D-AAF4-C49D868DD6AF}"/>
              </a:ext>
            </a:extLst>
          </p:cNvPr>
          <p:cNvSpPr txBox="1"/>
          <p:nvPr/>
        </p:nvSpPr>
        <p:spPr>
          <a:xfrm>
            <a:off x="3562183" y="1013495"/>
            <a:ext cx="54974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Diện tích một viên gạch là: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14D5A1-E947-4CF7-BC6E-6A9CF245F19F}"/>
                  </a:ext>
                </a:extLst>
              </p:cNvPr>
              <p:cNvSpPr txBox="1"/>
              <p:nvPr/>
            </p:nvSpPr>
            <p:spPr>
              <a:xfrm>
                <a:off x="4201142" y="1528681"/>
                <a:ext cx="4219492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20 × 20 = 400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alt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𝒄𝒎</m:t>
                        </m:r>
                      </m:e>
                      <m:sup>
                        <m:r>
                          <a:rPr kumimoji="0" lang="en-US" alt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kumimoji="0" lang="en-US" alt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endParaRPr kumimoji="0" lang="vi-VN" alt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814D5A1-E947-4CF7-BC6E-6A9CF245F1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1142" y="1528681"/>
                <a:ext cx="4219492" cy="595932"/>
              </a:xfrm>
              <a:prstGeom prst="rect">
                <a:avLst/>
              </a:prstGeom>
              <a:blipFill>
                <a:blip r:embed="rId2"/>
                <a:stretch>
                  <a:fillRect l="-3613" t="-11224" b="-3265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A30F2B31-C126-49D4-9404-EAC527388EF6}"/>
              </a:ext>
            </a:extLst>
          </p:cNvPr>
          <p:cNvSpPr txBox="1"/>
          <p:nvPr/>
        </p:nvSpPr>
        <p:spPr>
          <a:xfrm>
            <a:off x="3716928" y="2079517"/>
            <a:ext cx="506131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Diện tích phòng học là: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D02D85-1C53-4211-A58E-DC51F94ECAEC}"/>
              </a:ext>
            </a:extLst>
          </p:cNvPr>
          <p:cNvSpPr txBox="1"/>
          <p:nvPr/>
        </p:nvSpPr>
        <p:spPr>
          <a:xfrm>
            <a:off x="4201142" y="2664311"/>
            <a:ext cx="3173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+mn-cs"/>
              </a:rPr>
              <a:t>5 x 8 = 40 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(m</a:t>
            </a:r>
            <a:r>
              <a:rPr kumimoji="0" lang="en-US" altLang="en-US" sz="3200" b="1" i="0" u="none" strike="noStrike" kern="0" cap="none" spc="0" normalizeH="0" baseline="3000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2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)</a:t>
            </a:r>
            <a:r>
              <a:rPr kumimoji="0" lang="vi-V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 </a:t>
            </a:r>
            <a:endParaRPr kumimoji="0" lang="vi-VN" sz="18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AD71021-FDE2-46E9-A148-A826560B6605}"/>
                  </a:ext>
                </a:extLst>
              </p:cNvPr>
              <p:cNvSpPr txBox="1"/>
              <p:nvPr/>
            </p:nvSpPr>
            <p:spPr>
              <a:xfrm>
                <a:off x="3257179" y="3239977"/>
                <a:ext cx="5061312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3200" b="1" kern="0" dirty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Đổi: </a:t>
                </a:r>
                <a:r>
                  <a:rPr kumimoji="0" lang="vi-VN" alt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40</a:t>
                </a:r>
                <a:r>
                  <a:rPr kumimoji="0" lang="en-US" alt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kumimoji="0" lang="en-US" altLang="en-US" sz="3200" b="1" i="0" u="none" strike="noStrike" kern="0" cap="none" spc="0" normalizeH="0" baseline="3000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kumimoji="0" lang="vi-VN" alt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altLang="en-US" sz="32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F0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 = 400 000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US" alt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kumimoji="0" lang="en-US" alt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𝒄𝒎</m:t>
                        </m:r>
                      </m:e>
                      <m:sup>
                        <m:r>
                          <a:rPr kumimoji="0" lang="en-US" altLang="en-US" sz="32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B0F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kumimoji="0" lang="vi-VN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AD71021-FDE2-46E9-A148-A826560B66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7179" y="3239977"/>
                <a:ext cx="5061312" cy="595932"/>
              </a:xfrm>
              <a:prstGeom prst="rect">
                <a:avLst/>
              </a:prstGeom>
              <a:blipFill>
                <a:blip r:embed="rId3"/>
                <a:stretch>
                  <a:fillRect l="-3008" t="-11224" b="-32653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46053A3B-B37E-4F62-A59D-8151A5A51054}"/>
              </a:ext>
            </a:extLst>
          </p:cNvPr>
          <p:cNvSpPr txBox="1"/>
          <p:nvPr/>
        </p:nvSpPr>
        <p:spPr>
          <a:xfrm>
            <a:off x="3639555" y="4390151"/>
            <a:ext cx="53426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400 000 : 400 = 4000 (viên)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3363F49-8A89-41E7-A5EF-16CC74B5CF21}"/>
              </a:ext>
            </a:extLst>
          </p:cNvPr>
          <p:cNvSpPr txBox="1"/>
          <p:nvPr/>
        </p:nvSpPr>
        <p:spPr>
          <a:xfrm>
            <a:off x="4979204" y="5034087"/>
            <a:ext cx="68828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en-US" sz="3200" b="1" i="0" u="sng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Đáp số: </a:t>
            </a:r>
            <a:r>
              <a:rPr kumimoji="0" lang="vi-VN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ea typeface="+mn-ea"/>
                <a:cs typeface="Times New Roman" panose="02020603050405020304" pitchFamily="18" charset="0"/>
              </a:rPr>
              <a:t>4000 viên gạch.</a:t>
            </a:r>
          </a:p>
        </p:txBody>
      </p:sp>
      <p:sp>
        <p:nvSpPr>
          <p:cNvPr id="11" name="TextBox 5">
            <a:extLst>
              <a:ext uri="{FF2B5EF4-FFF2-40B4-BE49-F238E27FC236}">
                <a16:creationId xmlns:a16="http://schemas.microsoft.com/office/drawing/2014/main" id="{C27756BC-A381-480E-AB3F-2AD92FF3D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8829" y="381355"/>
            <a:ext cx="2379528" cy="584775"/>
          </a:xfrm>
          <a:prstGeom prst="rect">
            <a:avLst/>
          </a:prstGeom>
          <a:noFill/>
          <a:ln w="6350" cap="flat" cmpd="sng" algn="ctr">
            <a:noFill/>
            <a:prstDash val="solid"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3200" b="1" i="0" u="sng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cs typeface="Arial" panose="020B0604020202020204" pitchFamily="34" charset="0"/>
              </a:rPr>
              <a:t>Bài</a:t>
            </a:r>
            <a:r>
              <a:rPr kumimoji="0" lang="en-US" altLang="vi-VN" sz="3200" b="1" i="0" u="sng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uLnTx/>
                <a:uFillTx/>
                <a:cs typeface="Arial" panose="020B0604020202020204" pitchFamily="34" charset="0"/>
              </a:rPr>
              <a:t> </a:t>
            </a:r>
            <a:r>
              <a:rPr kumimoji="0" lang="en-US" altLang="vi-VN" sz="3200" b="1" i="0" u="sng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uLnTx/>
                <a:uFillTx/>
                <a:cs typeface="Arial" panose="020B0604020202020204" pitchFamily="34" charset="0"/>
              </a:rPr>
              <a:t>giải</a:t>
            </a:r>
            <a:endParaRPr kumimoji="0" lang="en-US" altLang="vi-VN" sz="32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DA94E4-9E69-4437-A2D8-CD6ECB3411A5}"/>
              </a:ext>
            </a:extLst>
          </p:cNvPr>
          <p:cNvSpPr txBox="1"/>
          <p:nvPr/>
        </p:nvSpPr>
        <p:spPr>
          <a:xfrm>
            <a:off x="2402718" y="3810712"/>
            <a:ext cx="83027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lát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kín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gạch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vi-VN" altLang="en-US" sz="3200" b="1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图片 31">
            <a:extLst>
              <a:ext uri="{FF2B5EF4-FFF2-40B4-BE49-F238E27FC236}">
                <a16:creationId xmlns:a16="http://schemas.microsoft.com/office/drawing/2014/main" id="{EBCC6B68-C30A-4359-B12A-8BA21FB4FE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3415"/>
            <a:ext cx="2748586" cy="251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034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8" grpId="0"/>
      <p:bldP spid="10" grpId="0"/>
      <p:bldP spid="18" grpId="0"/>
      <p:bldP spid="2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108E874-1EC0-4B2B-A1C0-7F99868EBD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02"/>
          <a:stretch/>
        </p:blipFill>
        <p:spPr>
          <a:xfrm>
            <a:off x="0" y="0"/>
            <a:ext cx="12192000" cy="2349807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32CEF5CC-0B23-4D4F-8774-86C37ED2D9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475" y="1600200"/>
            <a:ext cx="4962525" cy="4733925"/>
          </a:xfrm>
          <a:prstGeom prst="rect">
            <a:avLst/>
          </a:prstGeom>
        </p:spPr>
      </p:pic>
      <p:sp>
        <p:nvSpPr>
          <p:cNvPr id="4" name="矩形 7">
            <a:extLst>
              <a:ext uri="{FF2B5EF4-FFF2-40B4-BE49-F238E27FC236}">
                <a16:creationId xmlns:a16="http://schemas.microsoft.com/office/drawing/2014/main" id="{11E870CB-0F9B-4FAB-95B2-380EF50FFFD7}"/>
              </a:ext>
            </a:extLst>
          </p:cNvPr>
          <p:cNvSpPr/>
          <p:nvPr/>
        </p:nvSpPr>
        <p:spPr>
          <a:xfrm>
            <a:off x="168812" y="1472148"/>
            <a:ext cx="865867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Chúc</a:t>
            </a:r>
            <a:r>
              <a:rPr kumimoji="0" lang="en-US" altLang="zh-CN" sz="12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 </a:t>
            </a:r>
            <a:r>
              <a:rPr kumimoji="0" lang="en-US" altLang="zh-CN" sz="12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các</a:t>
            </a:r>
            <a:r>
              <a:rPr kumimoji="0" lang="en-US" altLang="zh-CN" sz="12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 con</a:t>
            </a:r>
            <a:endParaRPr kumimoji="0" lang="zh-CN" altLang="en-US" sz="1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VF Kewl Script" panose="02000505000000020002" pitchFamily="2" charset="0"/>
              <a:ea typeface="字魂141号-活力悦动体" panose="00000500000000000000" pitchFamily="2" charset="-122"/>
              <a:sym typeface="字魂141号-活力悦动体" panose="00000500000000000000" pitchFamily="2" charset="-122"/>
            </a:endParaRPr>
          </a:p>
        </p:txBody>
      </p:sp>
      <p:sp>
        <p:nvSpPr>
          <p:cNvPr id="6" name="矩形 7">
            <a:extLst>
              <a:ext uri="{FF2B5EF4-FFF2-40B4-BE49-F238E27FC236}">
                <a16:creationId xmlns:a16="http://schemas.microsoft.com/office/drawing/2014/main" id="{1B5D07D1-3183-4F47-A5A2-0631AB5F94A0}"/>
              </a:ext>
            </a:extLst>
          </p:cNvPr>
          <p:cNvSpPr/>
          <p:nvPr/>
        </p:nvSpPr>
        <p:spPr>
          <a:xfrm>
            <a:off x="1725127" y="3042495"/>
            <a:ext cx="55460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học</a:t>
            </a:r>
            <a:r>
              <a:rPr kumimoji="0" lang="en-US" altLang="zh-CN" sz="1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 </a:t>
            </a:r>
            <a:r>
              <a:rPr kumimoji="0" lang="en-US" altLang="zh-CN" sz="1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tốt</a:t>
            </a:r>
            <a:r>
              <a:rPr kumimoji="0" lang="en-US" altLang="zh-CN" sz="1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!</a:t>
            </a:r>
            <a:endParaRPr kumimoji="0" lang="zh-CN" altLang="en-US" sz="1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VF Kewl Script" panose="02000505000000020002" pitchFamily="2" charset="0"/>
              <a:ea typeface="字魂141号-活力悦动体" panose="00000500000000000000" pitchFamily="2" charset="-122"/>
              <a:sym typeface="字魂141号-活力悦动体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70675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900"/>
                            </p:stCondLst>
                            <p:childTnLst>
                              <p:par>
                                <p:cTn id="20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>
            <a:extLst>
              <a:ext uri="{FF2B5EF4-FFF2-40B4-BE49-F238E27FC236}">
                <a16:creationId xmlns:a16="http://schemas.microsoft.com/office/drawing/2014/main" id="{B8BDA550-8F29-41F5-98BB-7D910092E621}"/>
              </a:ext>
            </a:extLst>
          </p:cNvPr>
          <p:cNvSpPr txBox="1"/>
          <p:nvPr/>
        </p:nvSpPr>
        <p:spPr>
          <a:xfrm>
            <a:off x="2749554" y="436064"/>
            <a:ext cx="70713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Yêu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cầu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cần</a:t>
            </a:r>
            <a:r>
              <a:rPr kumimoji="0" lang="en-US" altLang="zh-CN" sz="72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 </a:t>
            </a:r>
            <a:r>
              <a:rPr kumimoji="0" lang="en-US" altLang="zh-CN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đạt</a:t>
            </a:r>
            <a:endParaRPr kumimoji="0" lang="zh-CN" altLang="en-US" sz="72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UVF Kewl Script" panose="02000505000000020002" pitchFamily="2" charset="0"/>
              <a:ea typeface="字魂141号-活力悦动体" panose="00000500000000000000" pitchFamily="2" charset="-122"/>
              <a:cs typeface="Arial" panose="020B0604020202020204" pitchFamily="34" charset="0"/>
              <a:sym typeface="字魂141号-活力悦动体" panose="00000500000000000000" pitchFamily="2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259BBD77-0545-474F-830F-340AA7DE0E26}"/>
              </a:ext>
            </a:extLst>
          </p:cNvPr>
          <p:cNvSpPr txBox="1"/>
          <p:nvPr/>
        </p:nvSpPr>
        <p:spPr>
          <a:xfrm>
            <a:off x="2088306" y="1743396"/>
            <a:ext cx="2033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Kiến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thức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UVF Kewl Script" panose="02000505000000020002" pitchFamily="2" charset="0"/>
              <a:ea typeface="字魂141号-活力悦动体" panose="00000500000000000000" pitchFamily="2" charset="-122"/>
              <a:cs typeface="Arial" panose="020B0604020202020204" pitchFamily="34" charset="0"/>
              <a:sym typeface="字魂141号-活力悦动体" panose="00000500000000000000" pitchFamily="2" charset="-122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95965D24-8D40-461E-B1EF-1522159C60B1}"/>
              </a:ext>
            </a:extLst>
          </p:cNvPr>
          <p:cNvSpPr txBox="1"/>
          <p:nvPr/>
        </p:nvSpPr>
        <p:spPr>
          <a:xfrm>
            <a:off x="2158609" y="3795710"/>
            <a:ext cx="2199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Kĩ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năng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UVF Kewl Script" panose="02000505000000020002" pitchFamily="2" charset="0"/>
              <a:ea typeface="字魂141号-活力悦动体" panose="00000500000000000000" pitchFamily="2" charset="-122"/>
              <a:cs typeface="Arial" panose="020B0604020202020204" pitchFamily="34" charset="0"/>
              <a:sym typeface="字魂141号-活力悦动体" panose="00000500000000000000" pitchFamily="2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1D5A37B-AE97-484B-B291-EAF72249D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14" y="1636393"/>
            <a:ext cx="1248410" cy="124841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198AB3BF-F438-4998-A7D2-B3B866503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676" y="1728730"/>
            <a:ext cx="1248410" cy="124841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FA54B337-9348-44A9-838E-77B18261D5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758" y="3985365"/>
            <a:ext cx="1248410" cy="124841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20301563-9726-462D-A52C-CE95EBA1D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052" y="3558040"/>
            <a:ext cx="1248410" cy="124841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AD86673-9B40-4209-A264-8139C379AF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701" y="4999386"/>
            <a:ext cx="2333764" cy="2139284"/>
          </a:xfrm>
          <a:prstGeom prst="rect">
            <a:avLst/>
          </a:prstGeom>
        </p:spPr>
      </p:pic>
      <p:sp>
        <p:nvSpPr>
          <p:cNvPr id="13" name="文本框 16">
            <a:extLst>
              <a:ext uri="{FF2B5EF4-FFF2-40B4-BE49-F238E27FC236}">
                <a16:creationId xmlns:a16="http://schemas.microsoft.com/office/drawing/2014/main" id="{BB1E2BA1-7198-492A-8B60-2BC7A8B0754C}"/>
              </a:ext>
            </a:extLst>
          </p:cNvPr>
          <p:cNvSpPr txBox="1"/>
          <p:nvPr/>
        </p:nvSpPr>
        <p:spPr>
          <a:xfrm>
            <a:off x="7601094" y="1903995"/>
            <a:ext cx="2442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Phẩm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chất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UVF Kewl Script" panose="02000505000000020002" pitchFamily="2" charset="0"/>
              <a:ea typeface="字魂141号-活力悦动体" panose="00000500000000000000" pitchFamily="2" charset="-122"/>
              <a:cs typeface="Arial" panose="020B0604020202020204" pitchFamily="34" charset="0"/>
              <a:sym typeface="字魂141号-活力悦动体" panose="00000500000000000000" pitchFamily="2" charset="-122"/>
            </a:endParaRPr>
          </a:p>
        </p:txBody>
      </p:sp>
      <p:sp>
        <p:nvSpPr>
          <p:cNvPr id="14" name="文本框 16">
            <a:extLst>
              <a:ext uri="{FF2B5EF4-FFF2-40B4-BE49-F238E27FC236}">
                <a16:creationId xmlns:a16="http://schemas.microsoft.com/office/drawing/2014/main" id="{13CA5427-8F04-4438-AA6C-10E4185F925B}"/>
              </a:ext>
            </a:extLst>
          </p:cNvPr>
          <p:cNvSpPr txBox="1"/>
          <p:nvPr/>
        </p:nvSpPr>
        <p:spPr>
          <a:xfrm>
            <a:off x="7702392" y="3963239"/>
            <a:ext cx="2442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Năng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lực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UVF Kewl Script" panose="02000505000000020002" pitchFamily="2" charset="0"/>
              <a:ea typeface="字魂141号-活力悦动体" panose="00000500000000000000" pitchFamily="2" charset="-122"/>
              <a:cs typeface="Arial" panose="020B0604020202020204" pitchFamily="34" charset="0"/>
              <a:sym typeface="字魂141号-活力悦动体" panose="00000500000000000000" pitchFamily="2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D6252A-AC94-40CE-B2C0-C0256F9651A5}"/>
              </a:ext>
            </a:extLst>
          </p:cNvPr>
          <p:cNvSpPr txBox="1"/>
          <p:nvPr/>
        </p:nvSpPr>
        <p:spPr>
          <a:xfrm>
            <a:off x="1979853" y="2290632"/>
            <a:ext cx="336586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Ôn tập kiến thức về một số hình đã học.</a:t>
            </a:r>
            <a:endParaRPr lang="vi-V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56536E-540F-4E28-ACE5-CB4B3FAC656E}"/>
              </a:ext>
            </a:extLst>
          </p:cNvPr>
          <p:cNvSpPr txBox="1"/>
          <p:nvPr/>
        </p:nvSpPr>
        <p:spPr>
          <a:xfrm>
            <a:off x="1741852" y="4425309"/>
            <a:ext cx="446043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</a:t>
            </a:r>
            <a:r>
              <a:rPr lang="vi-VN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Nhận biết được hai đường thẳng song song, hai đường thẳng vuông góc.</a:t>
            </a:r>
          </a:p>
          <a:p>
            <a:pPr algn="just"/>
            <a:r>
              <a:rPr lang="vi-VN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Tính được diện tích hình vuông, hình chữ nhật.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FFE3AB-686D-4975-9438-2678C96B2160}"/>
              </a:ext>
            </a:extLst>
          </p:cNvPr>
          <p:cNvSpPr txBox="1"/>
          <p:nvPr/>
        </p:nvSpPr>
        <p:spPr>
          <a:xfrm>
            <a:off x="7471507" y="2389727"/>
            <a:ext cx="30651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nl-NL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HS có phẩm chất học tập tích cực.</a:t>
            </a:r>
            <a:endParaRPr lang="vi-V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1399B4-538A-4897-98A7-63B92660D75A}"/>
              </a:ext>
            </a:extLst>
          </p:cNvPr>
          <p:cNvSpPr txBox="1"/>
          <p:nvPr/>
        </p:nvSpPr>
        <p:spPr>
          <a:xfrm>
            <a:off x="7552550" y="4499368"/>
            <a:ext cx="323737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24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Năng lực tự học, NL giải quyết vấn đề và sáng tạo, NL tư duy - lập luận logic.</a:t>
            </a:r>
            <a:endParaRPr lang="vi-VN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7781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4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95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950"/>
                            </p:stCondLst>
                            <p:childTnLst>
                              <p:par>
                                <p:cTn id="3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11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600"/>
                            </p:stCondLst>
                            <p:childTnLst>
                              <p:par>
                                <p:cTn id="5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600"/>
                            </p:stCondLst>
                            <p:childTnLst>
                              <p:par>
                                <p:cTn id="5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3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85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5850"/>
                            </p:stCondLst>
                            <p:childTnLst>
                              <p:par>
                                <p:cTn id="7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7" grpId="0"/>
      <p:bldP spid="13" grpId="0"/>
      <p:bldP spid="14" grpId="0"/>
      <p:bldP spid="15" grpId="0"/>
      <p:bldP spid="16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C81086D-85A6-4490-A24A-74D6375482E3}"/>
              </a:ext>
            </a:extLst>
          </p:cNvPr>
          <p:cNvGrpSpPr/>
          <p:nvPr/>
        </p:nvGrpSpPr>
        <p:grpSpPr>
          <a:xfrm>
            <a:off x="2077520" y="1432864"/>
            <a:ext cx="8036960" cy="5010522"/>
            <a:chOff x="2228850" y="1432864"/>
            <a:chExt cx="8036960" cy="5010522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4DBDB16-C545-4D15-AF11-6DB99ECBD4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672"/>
            <a:stretch/>
          </p:blipFill>
          <p:spPr>
            <a:xfrm>
              <a:off x="2228850" y="1432864"/>
              <a:ext cx="1619819" cy="5010522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99897A93-9AE9-430C-A831-E98EB5F9EE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72"/>
            <a:stretch/>
          </p:blipFill>
          <p:spPr>
            <a:xfrm>
              <a:off x="8645991" y="1432864"/>
              <a:ext cx="1619819" cy="5010522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462CAA0F-F31D-43AD-855B-80882E7A1C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69" r="30697"/>
            <a:stretch/>
          </p:blipFill>
          <p:spPr>
            <a:xfrm>
              <a:off x="3848669" y="1432864"/>
              <a:ext cx="4797322" cy="5010522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8539764A-7FF0-49FD-8403-D72705CBA9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8" b="42098"/>
          <a:stretch/>
        </p:blipFill>
        <p:spPr>
          <a:xfrm flipH="1">
            <a:off x="9304570" y="4538869"/>
            <a:ext cx="2887430" cy="2319131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A6D701E5-DD41-4884-8BDC-6ED287F87FD5}"/>
              </a:ext>
            </a:extLst>
          </p:cNvPr>
          <p:cNvSpPr/>
          <p:nvPr/>
        </p:nvSpPr>
        <p:spPr>
          <a:xfrm>
            <a:off x="2538752" y="2459504"/>
            <a:ext cx="71144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Khởi</a:t>
            </a:r>
            <a:r>
              <a:rPr kumimoji="0" lang="en-US" altLang="zh-CN" sz="120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 </a:t>
            </a:r>
            <a:r>
              <a:rPr kumimoji="0" lang="en-US" altLang="zh-CN" sz="120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động</a:t>
            </a:r>
            <a:endParaRPr kumimoji="0" lang="zh-CN" altLang="en-US" sz="1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VF Kewl Script" panose="02000505000000020002" pitchFamily="2" charset="0"/>
              <a:ea typeface="字魂141号-活力悦动体" panose="00000500000000000000" pitchFamily="2" charset="-122"/>
              <a:sym typeface="字魂141号-活力悦动体" panose="00000500000000000000" pitchFamily="2" charset="-122"/>
            </a:endParaRPr>
          </a:p>
        </p:txBody>
      </p:sp>
      <p:pic>
        <p:nvPicPr>
          <p:cNvPr id="11" name="图片 11">
            <a:extLst>
              <a:ext uri="{FF2B5EF4-FFF2-40B4-BE49-F238E27FC236}">
                <a16:creationId xmlns:a16="http://schemas.microsoft.com/office/drawing/2014/main" id="{26C1A1E8-EB5C-4BCF-ACFE-DCFBF65C3C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5224" y="3181149"/>
            <a:ext cx="4465487" cy="409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98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49">
            <a:extLst>
              <a:ext uri="{FF2B5EF4-FFF2-40B4-BE49-F238E27FC236}">
                <a16:creationId xmlns:a16="http://schemas.microsoft.com/office/drawing/2014/main" id="{2F61CB49-B5AA-4EC4-9E18-ED3500281DD3}"/>
              </a:ext>
            </a:extLst>
          </p:cNvPr>
          <p:cNvGrpSpPr/>
          <p:nvPr/>
        </p:nvGrpSpPr>
        <p:grpSpPr>
          <a:xfrm>
            <a:off x="761132" y="493224"/>
            <a:ext cx="873694" cy="636504"/>
            <a:chOff x="703406" y="2142481"/>
            <a:chExt cx="2249940" cy="1639127"/>
          </a:xfrm>
        </p:grpSpPr>
        <p:sp>
          <p:nvSpPr>
            <p:cNvPr id="18" name="云形 50">
              <a:extLst>
                <a:ext uri="{FF2B5EF4-FFF2-40B4-BE49-F238E27FC236}">
                  <a16:creationId xmlns:a16="http://schemas.microsoft.com/office/drawing/2014/main" id="{53DD1324-A25C-4106-902D-AEAC4DA68EF0}"/>
                </a:ext>
              </a:extLst>
            </p:cNvPr>
            <p:cNvSpPr/>
            <p:nvPr/>
          </p:nvSpPr>
          <p:spPr>
            <a:xfrm>
              <a:off x="703406" y="2142481"/>
              <a:ext cx="2249940" cy="1639127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41号-活力悦动体" panose="00000500000000000000" pitchFamily="2" charset="-122"/>
                <a:ea typeface="字魂141号-活力悦动体" panose="00000500000000000000" pitchFamily="2" charset="-122"/>
                <a:cs typeface="+mn-cs"/>
                <a:sym typeface="字魂141号-活力悦动体" panose="00000500000000000000" pitchFamily="2" charset="-122"/>
              </a:endParaRPr>
            </a:p>
          </p:txBody>
        </p:sp>
        <p:pic>
          <p:nvPicPr>
            <p:cNvPr id="19" name="图片 51">
              <a:extLst>
                <a:ext uri="{FF2B5EF4-FFF2-40B4-BE49-F238E27FC236}">
                  <a16:creationId xmlns:a16="http://schemas.microsoft.com/office/drawing/2014/main" id="{E2B13502-7067-4A3F-ADD5-43067BC859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9677" y="2235826"/>
              <a:ext cx="1392906" cy="1392906"/>
            </a:xfrm>
            <a:prstGeom prst="rect">
              <a:avLst/>
            </a:prstGeom>
          </p:spPr>
        </p:pic>
      </p:grpSp>
      <p:sp>
        <p:nvSpPr>
          <p:cNvPr id="23" name="Text Box 13">
            <a:extLst>
              <a:ext uri="{FF2B5EF4-FFF2-40B4-BE49-F238E27FC236}">
                <a16:creationId xmlns:a16="http://schemas.microsoft.com/office/drawing/2014/main" id="{CDFEA17C-74CD-42A7-9613-FBDA38CE8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7056" y="408644"/>
            <a:ext cx="8077768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C57F858-F662-4236-90DF-BE6E46F68F53}"/>
              </a:ext>
            </a:extLst>
          </p:cNvPr>
          <p:cNvGrpSpPr/>
          <p:nvPr/>
        </p:nvGrpSpPr>
        <p:grpSpPr>
          <a:xfrm>
            <a:off x="5614802" y="1732083"/>
            <a:ext cx="5889812" cy="3907724"/>
            <a:chOff x="4545106" y="2035877"/>
            <a:chExt cx="7059705" cy="3907724"/>
          </a:xfrm>
        </p:grpSpPr>
        <p:grpSp>
          <p:nvGrpSpPr>
            <p:cNvPr id="39" name="组合 38"/>
            <p:cNvGrpSpPr/>
            <p:nvPr/>
          </p:nvGrpSpPr>
          <p:grpSpPr>
            <a:xfrm>
              <a:off x="4545106" y="2035877"/>
              <a:ext cx="7059705" cy="3907724"/>
              <a:chOff x="2773315" y="548138"/>
              <a:chExt cx="7097031" cy="4759928"/>
            </a:xfrm>
          </p:grpSpPr>
          <p:sp>
            <p:nvSpPr>
              <p:cNvPr id="40" name="云形 39"/>
              <p:cNvSpPr/>
              <p:nvPr/>
            </p:nvSpPr>
            <p:spPr>
              <a:xfrm>
                <a:off x="2773315" y="548138"/>
                <a:ext cx="7097031" cy="4759928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41号-活力悦动体" panose="00000500000000000000" pitchFamily="2" charset="-122"/>
                  <a:ea typeface="字魂141号-活力悦动体" panose="00000500000000000000" pitchFamily="2" charset="-122"/>
                  <a:cs typeface="+mn-cs"/>
                  <a:sym typeface="字魂141号-活力悦动体" panose="00000500000000000000" pitchFamily="2" charset="-122"/>
                </a:endParaRPr>
              </a:p>
            </p:txBody>
          </p:sp>
          <p:sp>
            <p:nvSpPr>
              <p:cNvPr id="41" name="云形 40"/>
              <p:cNvSpPr/>
              <p:nvPr/>
            </p:nvSpPr>
            <p:spPr>
              <a:xfrm>
                <a:off x="2922743" y="818421"/>
                <a:ext cx="6658840" cy="4258256"/>
              </a:xfrm>
              <a:prstGeom prst="cloud">
                <a:avLst/>
              </a:prstGeom>
              <a:noFill/>
              <a:ln w="28575">
                <a:solidFill>
                  <a:schemeClr val="accent1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41号-活力悦动体" panose="00000500000000000000" pitchFamily="2" charset="-122"/>
                  <a:ea typeface="字魂141号-活力悦动体" panose="00000500000000000000" pitchFamily="2" charset="-122"/>
                  <a:cs typeface="+mn-cs"/>
                  <a:sym typeface="字魂141号-活力悦动体" panose="00000500000000000000" pitchFamily="2" charset="-122"/>
                </a:endParaRPr>
              </a:p>
            </p:txBody>
          </p:sp>
        </p:grpSp>
        <p:sp>
          <p:nvSpPr>
            <p:cNvPr id="24" name="Text Box 13">
              <a:extLst>
                <a:ext uri="{FF2B5EF4-FFF2-40B4-BE49-F238E27FC236}">
                  <a16:creationId xmlns:a16="http://schemas.microsoft.com/office/drawing/2014/main" id="{9684D4CE-DDD6-43E5-92FC-46818D453D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7117" y="2872034"/>
              <a:ext cx="6195682" cy="25545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Hai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đường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      song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song</a:t>
              </a:r>
              <a:r>
                <a:rPr lang="en-US" altLang="vi-VN" sz="4000" b="1" noProof="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nhau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bao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r>
                <a:rPr lang="en-US" altLang="vi-VN" sz="40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cắt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nhau</a:t>
              </a:r>
              <a:endPara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A39DF47-7F94-4850-B37A-8ED643AF3CF7}"/>
              </a:ext>
            </a:extLst>
          </p:cNvPr>
          <p:cNvCxnSpPr/>
          <p:nvPr/>
        </p:nvCxnSpPr>
        <p:spPr>
          <a:xfrm>
            <a:off x="761132" y="2938171"/>
            <a:ext cx="383776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BB384C8-F7F8-44B0-8C98-96FD3A966918}"/>
              </a:ext>
            </a:extLst>
          </p:cNvPr>
          <p:cNvCxnSpPr/>
          <p:nvPr/>
        </p:nvCxnSpPr>
        <p:spPr>
          <a:xfrm>
            <a:off x="761132" y="4372708"/>
            <a:ext cx="3837762" cy="0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9">
            <a:extLst>
              <a:ext uri="{FF2B5EF4-FFF2-40B4-BE49-F238E27FC236}">
                <a16:creationId xmlns:a16="http://schemas.microsoft.com/office/drawing/2014/main" id="{6AE100F0-5F8D-4710-A966-8A2BCA40B3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627" y="2284002"/>
            <a:ext cx="4319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10">
            <a:extLst>
              <a:ext uri="{FF2B5EF4-FFF2-40B4-BE49-F238E27FC236}">
                <a16:creationId xmlns:a16="http://schemas.microsoft.com/office/drawing/2014/main" id="{F95A9D5F-D1CC-454E-9956-33649E4F2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2566" y="2267704"/>
            <a:ext cx="396527" cy="60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vi-VN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9">
            <a:extLst>
              <a:ext uri="{FF2B5EF4-FFF2-40B4-BE49-F238E27FC236}">
                <a16:creationId xmlns:a16="http://schemas.microsoft.com/office/drawing/2014/main" id="{A7D51847-995B-4535-9CF4-A1B7BC9EAB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386" y="4318392"/>
            <a:ext cx="43195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D3EBE01A-6A42-490D-B471-4130912E13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7325" y="4302094"/>
            <a:ext cx="396527" cy="60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542653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43" grpId="0"/>
      <p:bldP spid="44" grpId="0"/>
      <p:bldP spid="46" grpId="0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6">
            <a:extLst>
              <a:ext uri="{FF2B5EF4-FFF2-40B4-BE49-F238E27FC236}">
                <a16:creationId xmlns:a16="http://schemas.microsoft.com/office/drawing/2014/main" id="{EA432684-1BA2-4F78-B079-051F6049700A}"/>
              </a:ext>
            </a:extLst>
          </p:cNvPr>
          <p:cNvGrpSpPr/>
          <p:nvPr/>
        </p:nvGrpSpPr>
        <p:grpSpPr>
          <a:xfrm>
            <a:off x="891716" y="720446"/>
            <a:ext cx="873694" cy="636504"/>
            <a:chOff x="3240023" y="2208279"/>
            <a:chExt cx="2249940" cy="1639127"/>
          </a:xfrm>
        </p:grpSpPr>
        <p:sp>
          <p:nvSpPr>
            <p:cNvPr id="3" name="云形 47">
              <a:extLst>
                <a:ext uri="{FF2B5EF4-FFF2-40B4-BE49-F238E27FC236}">
                  <a16:creationId xmlns:a16="http://schemas.microsoft.com/office/drawing/2014/main" id="{DE9995E5-1723-471F-A93D-5BCBA9056B82}"/>
                </a:ext>
              </a:extLst>
            </p:cNvPr>
            <p:cNvSpPr/>
            <p:nvPr/>
          </p:nvSpPr>
          <p:spPr>
            <a:xfrm>
              <a:off x="3240023" y="2208279"/>
              <a:ext cx="2249940" cy="1639127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41号-活力悦动体" panose="00000500000000000000" pitchFamily="2" charset="-122"/>
                <a:ea typeface="字魂141号-活力悦动体" panose="00000500000000000000" pitchFamily="2" charset="-122"/>
                <a:cs typeface="+mn-cs"/>
                <a:sym typeface="字魂141号-活力悦动体" panose="00000500000000000000" pitchFamily="2" charset="-122"/>
              </a:endParaRPr>
            </a:p>
          </p:txBody>
        </p:sp>
        <p:pic>
          <p:nvPicPr>
            <p:cNvPr id="4" name="图片 48">
              <a:extLst>
                <a:ext uri="{FF2B5EF4-FFF2-40B4-BE49-F238E27FC236}">
                  <a16:creationId xmlns:a16="http://schemas.microsoft.com/office/drawing/2014/main" id="{A13ED0B7-73B3-45B5-8256-5D2EF427B7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35840" y="2326444"/>
              <a:ext cx="1124890" cy="1282284"/>
            </a:xfrm>
            <a:prstGeom prst="rect">
              <a:avLst/>
            </a:prstGeom>
          </p:spPr>
        </p:pic>
      </p:grpSp>
      <p:sp>
        <p:nvSpPr>
          <p:cNvPr id="5" name="Text Box 13">
            <a:extLst>
              <a:ext uri="{FF2B5EF4-FFF2-40B4-BE49-F238E27FC236}">
                <a16:creationId xmlns:a16="http://schemas.microsoft.com/office/drawing/2014/main" id="{44B3F951-08A1-42AB-9F63-5A696B5C4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8190" y="485279"/>
            <a:ext cx="931562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endParaRPr kumimoji="0" lang="en-US" alt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A11925A-055B-4FD9-822E-723B12EA2E06}"/>
              </a:ext>
            </a:extLst>
          </p:cNvPr>
          <p:cNvGrpSpPr/>
          <p:nvPr/>
        </p:nvGrpSpPr>
        <p:grpSpPr>
          <a:xfrm>
            <a:off x="6096000" y="1808717"/>
            <a:ext cx="5782234" cy="4188495"/>
            <a:chOff x="4545106" y="2035876"/>
            <a:chExt cx="7059705" cy="4188495"/>
          </a:xfrm>
        </p:grpSpPr>
        <p:grpSp>
          <p:nvGrpSpPr>
            <p:cNvPr id="7" name="组合 38">
              <a:extLst>
                <a:ext uri="{FF2B5EF4-FFF2-40B4-BE49-F238E27FC236}">
                  <a16:creationId xmlns:a16="http://schemas.microsoft.com/office/drawing/2014/main" id="{227DB758-95FF-4F4E-A8DE-711FD7184ABA}"/>
                </a:ext>
              </a:extLst>
            </p:cNvPr>
            <p:cNvGrpSpPr/>
            <p:nvPr/>
          </p:nvGrpSpPr>
          <p:grpSpPr>
            <a:xfrm>
              <a:off x="4545106" y="2035876"/>
              <a:ext cx="7059705" cy="4188495"/>
              <a:chOff x="2773315" y="548137"/>
              <a:chExt cx="7097031" cy="5101930"/>
            </a:xfrm>
          </p:grpSpPr>
          <p:sp>
            <p:nvSpPr>
              <p:cNvPr id="9" name="云形 39">
                <a:extLst>
                  <a:ext uri="{FF2B5EF4-FFF2-40B4-BE49-F238E27FC236}">
                    <a16:creationId xmlns:a16="http://schemas.microsoft.com/office/drawing/2014/main" id="{1F4622B3-A61A-4827-A1C6-F9F3D4E3A50B}"/>
                  </a:ext>
                </a:extLst>
              </p:cNvPr>
              <p:cNvSpPr/>
              <p:nvPr/>
            </p:nvSpPr>
            <p:spPr>
              <a:xfrm>
                <a:off x="2773315" y="548137"/>
                <a:ext cx="7097031" cy="5101930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41号-活力悦动体" panose="00000500000000000000" pitchFamily="2" charset="-122"/>
                  <a:ea typeface="字魂141号-活力悦动体" panose="00000500000000000000" pitchFamily="2" charset="-122"/>
                  <a:cs typeface="+mn-cs"/>
                  <a:sym typeface="字魂141号-活力悦动体" panose="00000500000000000000" pitchFamily="2" charset="-122"/>
                </a:endParaRPr>
              </a:p>
            </p:txBody>
          </p:sp>
          <p:sp>
            <p:nvSpPr>
              <p:cNvPr id="10" name="云形 40">
                <a:extLst>
                  <a:ext uri="{FF2B5EF4-FFF2-40B4-BE49-F238E27FC236}">
                    <a16:creationId xmlns:a16="http://schemas.microsoft.com/office/drawing/2014/main" id="{19B504B5-0391-445E-8432-DC95939DBA23}"/>
                  </a:ext>
                </a:extLst>
              </p:cNvPr>
              <p:cNvSpPr/>
              <p:nvPr/>
            </p:nvSpPr>
            <p:spPr>
              <a:xfrm>
                <a:off x="2922743" y="818420"/>
                <a:ext cx="6658840" cy="4684445"/>
              </a:xfrm>
              <a:prstGeom prst="cloud">
                <a:avLst/>
              </a:prstGeom>
              <a:noFill/>
              <a:ln w="28575">
                <a:solidFill>
                  <a:schemeClr val="accent1"/>
                </a:solidFill>
                <a:prstDash val="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41号-活力悦动体" panose="00000500000000000000" pitchFamily="2" charset="-122"/>
                  <a:ea typeface="字魂141号-活力悦动体" panose="00000500000000000000" pitchFamily="2" charset="-122"/>
                  <a:cs typeface="+mn-cs"/>
                  <a:sym typeface="字魂141号-活力悦动体" panose="00000500000000000000" pitchFamily="2" charset="-122"/>
                </a:endParaRPr>
              </a:p>
            </p:txBody>
          </p:sp>
        </p:grpSp>
        <p:sp>
          <p:nvSpPr>
            <p:cNvPr id="8" name="Text Box 13">
              <a:extLst>
                <a:ext uri="{FF2B5EF4-FFF2-40B4-BE49-F238E27FC236}">
                  <a16:creationId xmlns:a16="http://schemas.microsoft.com/office/drawing/2014/main" id="{666CF006-99C9-41F8-A99F-6777E03A64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28591" y="2712466"/>
              <a:ext cx="5954131" cy="31700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Hai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đường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      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vuông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nhau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sẽ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tạo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thành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4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góc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vuông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chung</a:t>
              </a:r>
              <a:r>
                <a:rPr kumimoji="0" lang="en-US" alt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kumimoji="0" lang="en-US" altLang="vi-VN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đỉnh</a:t>
              </a:r>
              <a:endPara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Line 8">
            <a:extLst>
              <a:ext uri="{FF2B5EF4-FFF2-40B4-BE49-F238E27FC236}">
                <a16:creationId xmlns:a16="http://schemas.microsoft.com/office/drawing/2014/main" id="{AAAD612E-F68A-4C6A-9B8F-347F0FB46DA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220385" y="2680389"/>
            <a:ext cx="2" cy="2616888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9">
            <a:extLst>
              <a:ext uri="{FF2B5EF4-FFF2-40B4-BE49-F238E27FC236}">
                <a16:creationId xmlns:a16="http://schemas.microsoft.com/office/drawing/2014/main" id="{09B75FE8-BA6F-4CB5-A236-C7A304F51A22}"/>
              </a:ext>
            </a:extLst>
          </p:cNvPr>
          <p:cNvSpPr>
            <a:spLocks noChangeShapeType="1"/>
          </p:cNvSpPr>
          <p:nvPr/>
        </p:nvSpPr>
        <p:spPr bwMode="auto">
          <a:xfrm>
            <a:off x="439477" y="3783534"/>
            <a:ext cx="5636611" cy="27069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838D4F6-9CD3-4475-8263-E4EEBF2479D3}"/>
              </a:ext>
            </a:extLst>
          </p:cNvPr>
          <p:cNvGrpSpPr/>
          <p:nvPr/>
        </p:nvGrpSpPr>
        <p:grpSpPr>
          <a:xfrm rot="10800000">
            <a:off x="3240299" y="3483777"/>
            <a:ext cx="304800" cy="304883"/>
            <a:chOff x="2915585" y="3811816"/>
            <a:chExt cx="304800" cy="304883"/>
          </a:xfrm>
        </p:grpSpPr>
        <p:sp>
          <p:nvSpPr>
            <p:cNvPr id="13" name="Line 40">
              <a:extLst>
                <a:ext uri="{FF2B5EF4-FFF2-40B4-BE49-F238E27FC236}">
                  <a16:creationId xmlns:a16="http://schemas.microsoft.com/office/drawing/2014/main" id="{A7AE2618-1B77-4A0D-AE6B-87CFCD0C330E}"/>
                </a:ext>
              </a:extLst>
            </p:cNvPr>
            <p:cNvSpPr>
              <a:spLocks noChangeShapeType="1"/>
            </p:cNvSpPr>
            <p:nvPr/>
          </p:nvSpPr>
          <p:spPr bwMode="grayWhite">
            <a:xfrm>
              <a:off x="2915585" y="4116699"/>
              <a:ext cx="30480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Line 41">
              <a:extLst>
                <a:ext uri="{FF2B5EF4-FFF2-40B4-BE49-F238E27FC236}">
                  <a16:creationId xmlns:a16="http://schemas.microsoft.com/office/drawing/2014/main" id="{8CEF4546-7E5E-4736-97CD-24493AD48223}"/>
                </a:ext>
              </a:extLst>
            </p:cNvPr>
            <p:cNvSpPr>
              <a:spLocks noChangeShapeType="1"/>
            </p:cNvSpPr>
            <p:nvPr/>
          </p:nvSpPr>
          <p:spPr bwMode="grayWhite">
            <a:xfrm>
              <a:off x="2915585" y="3811816"/>
              <a:ext cx="0" cy="304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5" name="Text Box 4">
            <a:extLst>
              <a:ext uri="{FF2B5EF4-FFF2-40B4-BE49-F238E27FC236}">
                <a16:creationId xmlns:a16="http://schemas.microsoft.com/office/drawing/2014/main" id="{5C17FFD1-9DF9-4734-A583-0BEAA00BB3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0360" y="2485307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/>
              <a:t>M</a:t>
            </a:r>
          </a:p>
        </p:txBody>
      </p:sp>
      <p:sp>
        <p:nvSpPr>
          <p:cNvPr id="16" name="Text Box 4">
            <a:extLst>
              <a:ext uri="{FF2B5EF4-FFF2-40B4-BE49-F238E27FC236}">
                <a16:creationId xmlns:a16="http://schemas.microsoft.com/office/drawing/2014/main" id="{0FFF9695-B83F-44FD-84F3-6EB11C25D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545" y="3274838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/>
              <a:t>N</a:t>
            </a:r>
          </a:p>
        </p:txBody>
      </p:sp>
      <p:sp>
        <p:nvSpPr>
          <p:cNvPr id="17" name="Text Box 4">
            <a:extLst>
              <a:ext uri="{FF2B5EF4-FFF2-40B4-BE49-F238E27FC236}">
                <a16:creationId xmlns:a16="http://schemas.microsoft.com/office/drawing/2014/main" id="{C71F69D1-C0D7-40FA-BB2C-86983F8683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20360" y="3856476"/>
            <a:ext cx="533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dirty="0"/>
              <a:t>O</a:t>
            </a:r>
          </a:p>
        </p:txBody>
      </p:sp>
      <p:grpSp>
        <p:nvGrpSpPr>
          <p:cNvPr id="18" name="Group 5">
            <a:extLst>
              <a:ext uri="{FF2B5EF4-FFF2-40B4-BE49-F238E27FC236}">
                <a16:creationId xmlns:a16="http://schemas.microsoft.com/office/drawing/2014/main" id="{B5F8D732-7D27-4056-A78E-3849B3051FF7}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3248062" y="2119170"/>
            <a:ext cx="1677317" cy="1676400"/>
            <a:chOff x="576" y="1008"/>
            <a:chExt cx="1584" cy="1104"/>
          </a:xfrm>
        </p:grpSpPr>
        <p:sp>
          <p:nvSpPr>
            <p:cNvPr id="19" name="AutoShape 6">
              <a:extLst>
                <a:ext uri="{FF2B5EF4-FFF2-40B4-BE49-F238E27FC236}">
                  <a16:creationId xmlns:a16="http://schemas.microsoft.com/office/drawing/2014/main" id="{06C93519-1545-41F8-B1BB-D496A1A1A2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6" y="1008"/>
              <a:ext cx="1584" cy="1104"/>
            </a:xfrm>
            <a:prstGeom prst="rtTriangle">
              <a:avLst/>
            </a:prstGeom>
            <a:solidFill>
              <a:srgbClr val="00B0F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 dirty="0"/>
            </a:p>
          </p:txBody>
        </p:sp>
        <p:sp>
          <p:nvSpPr>
            <p:cNvPr id="20" name="AutoShape 7">
              <a:extLst>
                <a:ext uri="{FF2B5EF4-FFF2-40B4-BE49-F238E27FC236}">
                  <a16:creationId xmlns:a16="http://schemas.microsoft.com/office/drawing/2014/main" id="{F735D442-A282-478E-AD67-5EFF75A417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2" y="1394"/>
              <a:ext cx="768" cy="528"/>
            </a:xfrm>
            <a:prstGeom prst="rtTriangle">
              <a:avLst/>
            </a:prstGeom>
            <a:solidFill>
              <a:schemeClr val="bg1"/>
            </a:solidFill>
            <a:ln w="635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6586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2" grpId="0" animBg="1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52">
            <a:extLst>
              <a:ext uri="{FF2B5EF4-FFF2-40B4-BE49-F238E27FC236}">
                <a16:creationId xmlns:a16="http://schemas.microsoft.com/office/drawing/2014/main" id="{C3B9E459-B501-4F29-B590-67CD042A0946}"/>
              </a:ext>
            </a:extLst>
          </p:cNvPr>
          <p:cNvGrpSpPr/>
          <p:nvPr/>
        </p:nvGrpSpPr>
        <p:grpSpPr>
          <a:xfrm>
            <a:off x="936977" y="625373"/>
            <a:ext cx="873694" cy="636504"/>
            <a:chOff x="5886505" y="2191427"/>
            <a:chExt cx="2249940" cy="1639127"/>
          </a:xfrm>
        </p:grpSpPr>
        <p:sp>
          <p:nvSpPr>
            <p:cNvPr id="3" name="云形 53">
              <a:extLst>
                <a:ext uri="{FF2B5EF4-FFF2-40B4-BE49-F238E27FC236}">
                  <a16:creationId xmlns:a16="http://schemas.microsoft.com/office/drawing/2014/main" id="{7FF65652-36EF-469E-AA79-468BF1E1962B}"/>
                </a:ext>
              </a:extLst>
            </p:cNvPr>
            <p:cNvSpPr/>
            <p:nvPr/>
          </p:nvSpPr>
          <p:spPr>
            <a:xfrm>
              <a:off x="5886505" y="2191427"/>
              <a:ext cx="2249940" cy="1639127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41号-活力悦动体" panose="00000500000000000000" pitchFamily="2" charset="-122"/>
                <a:ea typeface="字魂141号-活力悦动体" panose="00000500000000000000" pitchFamily="2" charset="-122"/>
                <a:cs typeface="+mn-cs"/>
                <a:sym typeface="字魂141号-活力悦动体" panose="00000500000000000000" pitchFamily="2" charset="-122"/>
              </a:endParaRPr>
            </a:p>
          </p:txBody>
        </p:sp>
        <p:pic>
          <p:nvPicPr>
            <p:cNvPr id="4" name="图片 54">
              <a:extLst>
                <a:ext uri="{FF2B5EF4-FFF2-40B4-BE49-F238E27FC236}">
                  <a16:creationId xmlns:a16="http://schemas.microsoft.com/office/drawing/2014/main" id="{E7908910-130B-49EF-8BF9-E51E4E833B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0098" y="2420796"/>
              <a:ext cx="1180390" cy="1180390"/>
            </a:xfrm>
            <a:prstGeom prst="rect">
              <a:avLst/>
            </a:prstGeom>
          </p:spPr>
        </p:pic>
      </p:grpSp>
      <p:sp>
        <p:nvSpPr>
          <p:cNvPr id="5" name="Text Box 13">
            <a:extLst>
              <a:ext uri="{FF2B5EF4-FFF2-40B4-BE49-F238E27FC236}">
                <a16:creationId xmlns:a16="http://schemas.microsoft.com/office/drawing/2014/main" id="{F5DF156B-1F01-461B-8AEB-DE0C9879F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5642" y="553991"/>
            <a:ext cx="931562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1C780A-AE34-4DD3-8DBD-84F71C4AB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2847" y="2422804"/>
            <a:ext cx="4066725" cy="335677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5B109DA-3CB0-4F4F-9C54-FEB9A1DE2E4E}"/>
              </a:ext>
            </a:extLst>
          </p:cNvPr>
          <p:cNvGrpSpPr/>
          <p:nvPr/>
        </p:nvGrpSpPr>
        <p:grpSpPr>
          <a:xfrm>
            <a:off x="4514217" y="1614697"/>
            <a:ext cx="7032812" cy="1616214"/>
            <a:chOff x="4527664" y="1591420"/>
            <a:chExt cx="7032812" cy="161621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1644211-EB31-479D-B0C8-DE2A62FA2130}"/>
                </a:ext>
              </a:extLst>
            </p:cNvPr>
            <p:cNvSpPr txBox="1"/>
            <p:nvPr/>
          </p:nvSpPr>
          <p:spPr>
            <a:xfrm>
              <a:off x="4801996" y="1637974"/>
              <a:ext cx="669124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vi-VN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Muốn tính diện tích hình vuông, ta lấy </a:t>
              </a:r>
              <a:r>
                <a:rPr lang="en-US" sz="3200" b="1" dirty="0" err="1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</a:t>
              </a:r>
              <a:r>
                <a:rPr lang="en-US" sz="3200" b="1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dài</a:t>
              </a:r>
              <a:r>
                <a:rPr lang="en-US" sz="3200" b="1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3200" b="1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vi-VN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cạnh nhân với chính nó.</a:t>
              </a:r>
              <a:endParaRPr lang="vi-VN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C2B2FA6-0929-44B8-AE6E-82EB0E4E0A04}"/>
                </a:ext>
              </a:extLst>
            </p:cNvPr>
            <p:cNvSpPr/>
            <p:nvPr/>
          </p:nvSpPr>
          <p:spPr>
            <a:xfrm>
              <a:off x="4527664" y="1591420"/>
              <a:ext cx="7032812" cy="1569660"/>
            </a:xfrm>
            <a:prstGeom prst="roundRect">
              <a:avLst/>
            </a:prstGeom>
            <a:noFill/>
            <a:ln w="38100">
              <a:solidFill>
                <a:srgbClr val="00B3F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83ED5-0961-4BB0-8B63-811D6F46F41B}"/>
              </a:ext>
            </a:extLst>
          </p:cNvPr>
          <p:cNvGrpSpPr/>
          <p:nvPr/>
        </p:nvGrpSpPr>
        <p:grpSpPr>
          <a:xfrm>
            <a:off x="6540451" y="3537177"/>
            <a:ext cx="2482525" cy="765556"/>
            <a:chOff x="4437319" y="1591420"/>
            <a:chExt cx="2482525" cy="76555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4D8E139-46A5-4F5A-B945-267C84D7FB0D}"/>
                </a:ext>
              </a:extLst>
            </p:cNvPr>
            <p:cNvSpPr txBox="1"/>
            <p:nvPr/>
          </p:nvSpPr>
          <p:spPr>
            <a:xfrm>
              <a:off x="4437319" y="1651032"/>
              <a:ext cx="23921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 b="1" i="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S = a x a</a:t>
              </a:r>
              <a:endParaRPr lang="vi-VN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E9272735-DF50-470B-8B29-3FECCA9D9012}"/>
                </a:ext>
              </a:extLst>
            </p:cNvPr>
            <p:cNvSpPr/>
            <p:nvPr/>
          </p:nvSpPr>
          <p:spPr>
            <a:xfrm>
              <a:off x="4527664" y="1591420"/>
              <a:ext cx="2392180" cy="765556"/>
            </a:xfrm>
            <a:prstGeom prst="roundRect">
              <a:avLst/>
            </a:prstGeom>
            <a:noFill/>
            <a:ln w="38100">
              <a:solidFill>
                <a:srgbClr val="00B3F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6561241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3">
            <a:extLst>
              <a:ext uri="{FF2B5EF4-FFF2-40B4-BE49-F238E27FC236}">
                <a16:creationId xmlns:a16="http://schemas.microsoft.com/office/drawing/2014/main" id="{58684A5F-0E3C-458B-B9B3-7D2B7152D30B}"/>
              </a:ext>
            </a:extLst>
          </p:cNvPr>
          <p:cNvGrpSpPr/>
          <p:nvPr/>
        </p:nvGrpSpPr>
        <p:grpSpPr>
          <a:xfrm>
            <a:off x="703691" y="551430"/>
            <a:ext cx="1057465" cy="894044"/>
            <a:chOff x="8725271" y="2191426"/>
            <a:chExt cx="2249940" cy="1639127"/>
          </a:xfrm>
        </p:grpSpPr>
        <p:sp>
          <p:nvSpPr>
            <p:cNvPr id="3" name="云形 44">
              <a:extLst>
                <a:ext uri="{FF2B5EF4-FFF2-40B4-BE49-F238E27FC236}">
                  <a16:creationId xmlns:a16="http://schemas.microsoft.com/office/drawing/2014/main" id="{5E1FA288-ADA5-460A-A73D-0544B1CC8D5B}"/>
                </a:ext>
              </a:extLst>
            </p:cNvPr>
            <p:cNvSpPr/>
            <p:nvPr/>
          </p:nvSpPr>
          <p:spPr>
            <a:xfrm>
              <a:off x="8725271" y="2191426"/>
              <a:ext cx="2249940" cy="1639127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41号-活力悦动体" panose="00000500000000000000" pitchFamily="2" charset="-122"/>
                <a:ea typeface="字魂141号-活力悦动体" panose="00000500000000000000" pitchFamily="2" charset="-122"/>
                <a:cs typeface="+mn-cs"/>
                <a:sym typeface="字魂141号-活力悦动体" panose="00000500000000000000" pitchFamily="2" charset="-122"/>
              </a:endParaRPr>
            </a:p>
          </p:txBody>
        </p:sp>
        <p:pic>
          <p:nvPicPr>
            <p:cNvPr id="4" name="图片 45">
              <a:extLst>
                <a:ext uri="{FF2B5EF4-FFF2-40B4-BE49-F238E27FC236}">
                  <a16:creationId xmlns:a16="http://schemas.microsoft.com/office/drawing/2014/main" id="{71E5E864-9A60-472B-98E4-FDB6401EE9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28677" y="2337259"/>
              <a:ext cx="1244836" cy="1136135"/>
            </a:xfrm>
            <a:prstGeom prst="rect">
              <a:avLst/>
            </a:prstGeom>
          </p:spPr>
        </p:pic>
      </p:grpSp>
      <p:sp>
        <p:nvSpPr>
          <p:cNvPr id="5" name="Text Box 13">
            <a:extLst>
              <a:ext uri="{FF2B5EF4-FFF2-40B4-BE49-F238E27FC236}">
                <a16:creationId xmlns:a16="http://schemas.microsoft.com/office/drawing/2014/main" id="{E3F22595-6B1E-4CE9-B3D6-C0470ECA51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7960" y="542779"/>
            <a:ext cx="1019812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Công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diện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tích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nhật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72EA0C-84B9-4250-B065-07D693191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3627" y="2770619"/>
            <a:ext cx="5121066" cy="345640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404D6A3-AC7C-4F47-801C-324BD8EDD0AD}"/>
              </a:ext>
            </a:extLst>
          </p:cNvPr>
          <p:cNvGrpSpPr/>
          <p:nvPr/>
        </p:nvGrpSpPr>
        <p:grpSpPr>
          <a:xfrm>
            <a:off x="5284693" y="1614697"/>
            <a:ext cx="6262335" cy="2311844"/>
            <a:chOff x="4527664" y="1591420"/>
            <a:chExt cx="7032812" cy="23118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D54765-CEA3-4167-AACF-F76EC9E1E9C4}"/>
                </a:ext>
              </a:extLst>
            </p:cNvPr>
            <p:cNvSpPr txBox="1"/>
            <p:nvPr/>
          </p:nvSpPr>
          <p:spPr>
            <a:xfrm>
              <a:off x="4728262" y="1714288"/>
              <a:ext cx="6758480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vi-VN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Muốn tính diện tích </a:t>
              </a:r>
              <a:r>
                <a:rPr lang="en-US" sz="3200" b="1" i="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hình</a:t>
              </a:r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chữ</a:t>
              </a:r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nhật</a:t>
              </a:r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, ta </a:t>
              </a:r>
              <a:r>
                <a:rPr lang="en-US" sz="3200" b="1" i="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lấy</a:t>
              </a:r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đo</a:t>
              </a:r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chiều</a:t>
              </a:r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dài</a:t>
              </a:r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nhân</a:t>
              </a:r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đo</a:t>
              </a:r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chiều</a:t>
              </a:r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i="0" dirty="0" err="1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rộng</a:t>
              </a:r>
              <a:r>
                <a:rPr lang="en-US" sz="3200" b="1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en-US" sz="3200" b="1" dirty="0" err="1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3200" b="1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3200" b="1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3200" b="1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b="1" dirty="0" err="1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</a:t>
              </a:r>
              <a:r>
                <a:rPr lang="en-US" sz="3200" b="1" dirty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r>
                <a:rPr lang="en-US" sz="3200" b="1" i="0" dirty="0">
                  <a:solidFill>
                    <a:srgbClr val="222222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vi-VN" sz="3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45DED49-520E-4925-8302-E57FC4E7E41E}"/>
                </a:ext>
              </a:extLst>
            </p:cNvPr>
            <p:cNvSpPr/>
            <p:nvPr/>
          </p:nvSpPr>
          <p:spPr>
            <a:xfrm>
              <a:off x="4527664" y="1591420"/>
              <a:ext cx="7032812" cy="2311844"/>
            </a:xfrm>
            <a:prstGeom prst="roundRect">
              <a:avLst/>
            </a:prstGeom>
            <a:noFill/>
            <a:ln w="38100">
              <a:solidFill>
                <a:srgbClr val="00B3F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32857B8-5441-4784-AB5A-091AF20B79BC}"/>
              </a:ext>
            </a:extLst>
          </p:cNvPr>
          <p:cNvGrpSpPr/>
          <p:nvPr/>
        </p:nvGrpSpPr>
        <p:grpSpPr>
          <a:xfrm>
            <a:off x="6548717" y="4290573"/>
            <a:ext cx="3307974" cy="1336539"/>
            <a:chOff x="4434788" y="1576226"/>
            <a:chExt cx="2657930" cy="98317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3788F1-BD84-4B80-AA87-3AB9B329CEEF}"/>
                </a:ext>
              </a:extLst>
            </p:cNvPr>
            <p:cNvSpPr txBox="1"/>
            <p:nvPr/>
          </p:nvSpPr>
          <p:spPr>
            <a:xfrm>
              <a:off x="4434788" y="1651032"/>
              <a:ext cx="2657930" cy="7924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r>
                <a:rPr lang="en-US" sz="3600" b="1" i="0" dirty="0">
                  <a:solidFill>
                    <a:srgbClr val="0070C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S = a x b</a:t>
              </a:r>
            </a:p>
            <a:p>
              <a:pPr algn="ctr"/>
              <a:r>
                <a:rPr lang="en-US" sz="2800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(</a:t>
              </a:r>
              <a:r>
                <a:rPr lang="en-US" sz="2800" i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cùng</a:t>
              </a:r>
              <a:r>
                <a:rPr lang="en-US" sz="2800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2800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2800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i="1" dirty="0" err="1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</a:t>
              </a:r>
              <a:r>
                <a:rPr lang="en-US" sz="2800" i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vi-VN" sz="2800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CE25A8C3-BF9E-4CBA-9DE9-5D14E74EA5AA}"/>
                </a:ext>
              </a:extLst>
            </p:cNvPr>
            <p:cNvSpPr/>
            <p:nvPr/>
          </p:nvSpPr>
          <p:spPr>
            <a:xfrm>
              <a:off x="4527664" y="1576226"/>
              <a:ext cx="2565054" cy="983179"/>
            </a:xfrm>
            <a:prstGeom prst="roundRect">
              <a:avLst/>
            </a:prstGeom>
            <a:noFill/>
            <a:ln w="38100">
              <a:solidFill>
                <a:srgbClr val="00B3F2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</p:spTree>
    <p:extLst>
      <p:ext uri="{BB962C8B-B14F-4D97-AF65-F5344CB8AC3E}">
        <p14:creationId xmlns:p14="http://schemas.microsoft.com/office/powerpoint/2010/main" val="16093314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C81086D-85A6-4490-A24A-74D6375482E3}"/>
              </a:ext>
            </a:extLst>
          </p:cNvPr>
          <p:cNvGrpSpPr/>
          <p:nvPr/>
        </p:nvGrpSpPr>
        <p:grpSpPr>
          <a:xfrm>
            <a:off x="2077520" y="1432864"/>
            <a:ext cx="8036960" cy="5010522"/>
            <a:chOff x="2228850" y="1432864"/>
            <a:chExt cx="8036960" cy="5010522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4DBDB16-C545-4D15-AF11-6DB99ECBD4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672"/>
            <a:stretch/>
          </p:blipFill>
          <p:spPr>
            <a:xfrm>
              <a:off x="2228850" y="1432864"/>
              <a:ext cx="1619819" cy="5010522"/>
            </a:xfrm>
            <a:prstGeom prst="rect">
              <a:avLst/>
            </a:prstGeom>
          </p:spPr>
        </p:pic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99897A93-9AE9-430C-A831-E98EB5F9EE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672"/>
            <a:stretch/>
          </p:blipFill>
          <p:spPr>
            <a:xfrm>
              <a:off x="8645991" y="1432864"/>
              <a:ext cx="1619819" cy="5010522"/>
            </a:xfrm>
            <a:prstGeom prst="rect">
              <a:avLst/>
            </a:prstGeom>
          </p:spPr>
        </p:pic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462CAA0F-F31D-43AD-855B-80882E7A1C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269" r="30697"/>
            <a:stretch/>
          </p:blipFill>
          <p:spPr>
            <a:xfrm>
              <a:off x="3848669" y="1432864"/>
              <a:ext cx="4797322" cy="5010522"/>
            </a:xfrm>
            <a:prstGeom prst="rect">
              <a:avLst/>
            </a:prstGeom>
          </p:spPr>
        </p:pic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8539764A-7FF0-49FD-8403-D72705CBA92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8" b="42098"/>
          <a:stretch/>
        </p:blipFill>
        <p:spPr>
          <a:xfrm flipH="1">
            <a:off x="9304570" y="4538869"/>
            <a:ext cx="2887430" cy="2319131"/>
          </a:xfrm>
          <a:prstGeom prst="rect">
            <a:avLst/>
          </a:prstGeom>
        </p:spPr>
      </p:pic>
      <p:pic>
        <p:nvPicPr>
          <p:cNvPr id="11" name="图片 32">
            <a:extLst>
              <a:ext uri="{FF2B5EF4-FFF2-40B4-BE49-F238E27FC236}">
                <a16:creationId xmlns:a16="http://schemas.microsoft.com/office/drawing/2014/main" id="{C44DA064-8383-4DFD-AC76-7D272E380B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38" y="2692689"/>
            <a:ext cx="4576465" cy="4576465"/>
          </a:xfrm>
          <a:prstGeom prst="rect">
            <a:avLst/>
          </a:prstGeom>
        </p:spPr>
      </p:pic>
      <p:sp>
        <p:nvSpPr>
          <p:cNvPr id="13" name="矩形 7">
            <a:extLst>
              <a:ext uri="{FF2B5EF4-FFF2-40B4-BE49-F238E27FC236}">
                <a16:creationId xmlns:a16="http://schemas.microsoft.com/office/drawing/2014/main" id="{9CB4C8D1-986D-4941-871E-EEEF5C01838D}"/>
              </a:ext>
            </a:extLst>
          </p:cNvPr>
          <p:cNvSpPr/>
          <p:nvPr/>
        </p:nvSpPr>
        <p:spPr>
          <a:xfrm>
            <a:off x="2679429" y="2185263"/>
            <a:ext cx="711449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0" dirty="0" err="1"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Luyện</a:t>
            </a:r>
            <a:r>
              <a:rPr lang="en-US" altLang="zh-CN" sz="12000" dirty="0"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 </a:t>
            </a:r>
            <a:r>
              <a:rPr lang="en-US" altLang="zh-CN" sz="12000" dirty="0" err="1">
                <a:solidFill>
                  <a:prstClr val="white"/>
                </a:solidFill>
                <a:effectLst>
                  <a:glow rad="101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UVF Kewl Script" panose="02000505000000020002" pitchFamily="2" charset="0"/>
                <a:ea typeface="字魂141号-活力悦动体" panose="00000500000000000000" pitchFamily="2" charset="-122"/>
                <a:sym typeface="字魂141号-活力悦动体" panose="00000500000000000000" pitchFamily="2" charset="-122"/>
              </a:rPr>
              <a:t>tập</a:t>
            </a:r>
            <a:endParaRPr kumimoji="0" lang="zh-CN" altLang="en-US" sz="1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glow rad="101600">
                  <a:schemeClr val="bg1">
                    <a:alpha val="40000"/>
                  </a:scheme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VF Kewl Script" panose="02000505000000020002" pitchFamily="2" charset="0"/>
              <a:ea typeface="字魂141号-活力悦动体" panose="00000500000000000000" pitchFamily="2" charset="-122"/>
              <a:sym typeface="字魂141号-活力悦动体" panose="00000500000000000000" pitchFamily="2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4EAC520-D225-41AE-B1DD-F7B695B08F24}"/>
              </a:ext>
            </a:extLst>
          </p:cNvPr>
          <p:cNvSpPr txBox="1"/>
          <p:nvPr/>
        </p:nvSpPr>
        <p:spPr>
          <a:xfrm>
            <a:off x="39738" y="0"/>
            <a:ext cx="12517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i="0" u="none" strike="noStrike" kern="100" cap="none" spc="0" normalizeH="0" baseline="0" noProof="0" dirty="0" err="1">
                <a:ln>
                  <a:noFill/>
                </a:ln>
                <a:solidFill>
                  <a:srgbClr val="00B3F2"/>
                </a:solidFill>
                <a:effectLst/>
                <a:uLnTx/>
                <a:uFillTx/>
                <a:latin typeface="Arial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Măng</a:t>
            </a:r>
            <a:r>
              <a:rPr kumimoji="0" lang="en-US" altLang="zh-CN" i="0" u="none" strike="noStrike" kern="100" cap="none" spc="0" normalizeH="0" baseline="0" noProof="0" dirty="0">
                <a:ln>
                  <a:noFill/>
                </a:ln>
                <a:solidFill>
                  <a:srgbClr val="00B3F2"/>
                </a:solidFill>
                <a:effectLst/>
                <a:uLnTx/>
                <a:uFillTx/>
                <a:latin typeface="Arial"/>
                <a:ea typeface="字魂131号-酷乐潮玩体" panose="00000500000000000000" pitchFamily="2" charset="-122"/>
                <a:cs typeface="Times New Roman" panose="02020603050405020304" pitchFamily="18" charset="0"/>
              </a:rPr>
              <a:t> non</a:t>
            </a:r>
          </a:p>
        </p:txBody>
      </p:sp>
    </p:spTree>
    <p:extLst>
      <p:ext uri="{BB962C8B-B14F-4D97-AF65-F5344CB8AC3E}">
        <p14:creationId xmlns:p14="http://schemas.microsoft.com/office/powerpoint/2010/main" val="18689282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2"/>
          <p:cNvSpPr>
            <a:spLocks noGrp="1"/>
          </p:cNvSpPr>
          <p:nvPr/>
        </p:nvSpPr>
        <p:spPr>
          <a:xfrm>
            <a:off x="11282492" y="579055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400" b="1" kern="1200">
                <a:solidFill>
                  <a:srgbClr val="FFFFFF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481812-CA6E-4CF7-A597-B03BE0D22F0C}" type="slidenum">
              <a:rPr kumimoji="0" lang="en-GB" sz="14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4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字魂141号-活力悦动体" panose="00000500000000000000" pitchFamily="2" charset="-122"/>
              <a:cs typeface="Arial" panose="020B0604020202020204" pitchFamily="34" charset="0"/>
              <a:sym typeface="字魂141号-活力悦动体" panose="00000500000000000000" pitchFamily="2" charset="-122"/>
            </a:endParaRPr>
          </a:p>
        </p:txBody>
      </p:sp>
      <p:sp>
        <p:nvSpPr>
          <p:cNvPr id="26" name="Rectangle 15"/>
          <p:cNvSpPr/>
          <p:nvPr/>
        </p:nvSpPr>
        <p:spPr>
          <a:xfrm>
            <a:off x="3285386" y="4868979"/>
            <a:ext cx="2734614" cy="5500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优秀</a:t>
            </a:r>
            <a:endParaRPr kumimoji="0" lang="en-GB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字魂141号-活力悦动体" panose="00000500000000000000" pitchFamily="2" charset="-122"/>
              <a:cs typeface="Arial" panose="020B0604020202020204" pitchFamily="34" charset="0"/>
              <a:sym typeface="字魂141号-活力悦动体" panose="00000500000000000000" pitchFamily="2" charset="-122"/>
            </a:endParaRPr>
          </a:p>
        </p:txBody>
      </p:sp>
      <p:sp>
        <p:nvSpPr>
          <p:cNvPr id="36" name="Text Box 13">
            <a:extLst>
              <a:ext uri="{FF2B5EF4-FFF2-40B4-BE49-F238E27FC236}">
                <a16:creationId xmlns:a16="http://schemas.microsoft.com/office/drawing/2014/main" id="{8B734A55-FA9E-4C11-80F5-7C6B097BD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1134" y="1366541"/>
            <a:ext cx="757852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Quan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37" name="Text Box 14">
            <a:extLst>
              <a:ext uri="{FF2B5EF4-FFF2-40B4-BE49-F238E27FC236}">
                <a16:creationId xmlns:a16="http://schemas.microsoft.com/office/drawing/2014/main" id="{4CC59008-47C0-45FF-929E-0CBF4CCAAF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353" y="2573000"/>
            <a:ext cx="583973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song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endParaRPr kumimoji="0" lang="en-US" alt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Box 15">
            <a:extLst>
              <a:ext uri="{FF2B5EF4-FFF2-40B4-BE49-F238E27FC236}">
                <a16:creationId xmlns:a16="http://schemas.microsoft.com/office/drawing/2014/main" id="{39D262F2-D0FA-4D00-968D-A383280E3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353" y="4168020"/>
            <a:ext cx="583973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cạnh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vi-VN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kumimoji="0" lang="en-US" alt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6" name="文本框 15">
            <a:extLst>
              <a:ext uri="{FF2B5EF4-FFF2-40B4-BE49-F238E27FC236}">
                <a16:creationId xmlns:a16="http://schemas.microsoft.com/office/drawing/2014/main" id="{A8AD779C-FCDD-4933-81C8-46FE58328788}"/>
              </a:ext>
            </a:extLst>
          </p:cNvPr>
          <p:cNvSpPr txBox="1"/>
          <p:nvPr/>
        </p:nvSpPr>
        <p:spPr>
          <a:xfrm>
            <a:off x="5186410" y="402036"/>
            <a:ext cx="1667179" cy="822305"/>
          </a:xfrm>
          <a:prstGeom prst="roundRect">
            <a:avLst>
              <a:gd name="adj" fmla="val 50000"/>
            </a:avLst>
          </a:prstGeom>
          <a:solidFill>
            <a:srgbClr val="FFAB1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2144CE"/>
                </a:solidFill>
                <a:effectLst/>
                <a:uLnTx/>
                <a:uFillTx/>
                <a:latin typeface="Arial" panose="020B0604020202020204" pitchFamily="34" charset="0"/>
                <a:ea typeface="字魂141号-活力悦动体" panose="00000500000000000000" pitchFamily="2" charset="-122"/>
                <a:cs typeface="Arial" panose="020B0604020202020204" pitchFamily="34" charset="0"/>
                <a:sym typeface="字魂141号-活力悦动体" panose="00000500000000000000" pitchFamily="2" charset="-122"/>
              </a:rPr>
              <a:t>BÀI 1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2144CE"/>
              </a:solidFill>
              <a:effectLst/>
              <a:uLnTx/>
              <a:uFillTx/>
              <a:latin typeface="Arial" panose="020B0604020202020204" pitchFamily="34" charset="0"/>
              <a:ea typeface="字魂141号-活力悦动体" panose="00000500000000000000" pitchFamily="2" charset="-122"/>
              <a:cs typeface="Arial" panose="020B0604020202020204" pitchFamily="34" charset="0"/>
              <a:sym typeface="字魂141号-活力悦动体" panose="00000500000000000000" pitchFamily="2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4DDC04-6E82-4EED-8D46-684D62AFC6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0397" y="2262037"/>
            <a:ext cx="5571029" cy="4030804"/>
          </a:xfrm>
          <a:prstGeom prst="rect">
            <a:avLst/>
          </a:prstGeom>
        </p:spPr>
      </p:pic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7C27E9A-27EB-4E50-870E-F380560661F5}"/>
              </a:ext>
            </a:extLst>
          </p:cNvPr>
          <p:cNvCxnSpPr>
            <a:cxnSpLocks/>
          </p:cNvCxnSpPr>
          <p:nvPr/>
        </p:nvCxnSpPr>
        <p:spPr>
          <a:xfrm>
            <a:off x="3695235" y="3179298"/>
            <a:ext cx="2595162" cy="0"/>
          </a:xfrm>
          <a:prstGeom prst="line">
            <a:avLst/>
          </a:prstGeom>
          <a:ln w="57150">
            <a:solidFill>
              <a:srgbClr val="FFAB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1F32015-095E-405E-8880-E7B63ED167E0}"/>
              </a:ext>
            </a:extLst>
          </p:cNvPr>
          <p:cNvCxnSpPr>
            <a:cxnSpLocks/>
          </p:cNvCxnSpPr>
          <p:nvPr/>
        </p:nvCxnSpPr>
        <p:spPr>
          <a:xfrm>
            <a:off x="3769791" y="4798639"/>
            <a:ext cx="2492470" cy="0"/>
          </a:xfrm>
          <a:prstGeom prst="line">
            <a:avLst/>
          </a:prstGeom>
          <a:ln w="57150">
            <a:solidFill>
              <a:srgbClr val="FFAB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92481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8" grpId="0"/>
      <p:bldP spid="46" grpId="0" bldLvl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自定义 537">
      <a:dk1>
        <a:srgbClr val="262626"/>
      </a:dk1>
      <a:lt1>
        <a:sysClr val="window" lastClr="FFFFFF"/>
      </a:lt1>
      <a:dk2>
        <a:srgbClr val="44546A"/>
      </a:dk2>
      <a:lt2>
        <a:srgbClr val="E7E6E6"/>
      </a:lt2>
      <a:accent1>
        <a:srgbClr val="2144CE"/>
      </a:accent1>
      <a:accent2>
        <a:srgbClr val="2144CE"/>
      </a:accent2>
      <a:accent3>
        <a:srgbClr val="2144CE"/>
      </a:accent3>
      <a:accent4>
        <a:srgbClr val="2144CE"/>
      </a:accent4>
      <a:accent5>
        <a:srgbClr val="2144CE"/>
      </a:accent5>
      <a:accent6>
        <a:srgbClr val="FFAB10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678</Words>
  <Application>Microsoft Office PowerPoint</Application>
  <PresentationFormat>Widescreen</PresentationFormat>
  <Paragraphs>105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Calibri</vt:lpstr>
      <vt:lpstr>字魂141号-活力悦动体</vt:lpstr>
      <vt:lpstr>#9Slide07 HoneyCream</vt:lpstr>
      <vt:lpstr>Arial</vt:lpstr>
      <vt:lpstr>SVN-Newton</vt:lpstr>
      <vt:lpstr>Times New Roman</vt:lpstr>
      <vt:lpstr>等线</vt:lpstr>
      <vt:lpstr>UVF Kewl Script</vt:lpstr>
      <vt:lpstr>等线 Light</vt:lpstr>
      <vt:lpstr>UTM Rockwell</vt:lpstr>
      <vt:lpstr>Cambria Math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 Thi Khanh Huyen</dc:creator>
  <cp:keywords>MNT</cp:keywords>
  <cp:lastModifiedBy>Lan Anh Dương</cp:lastModifiedBy>
  <cp:revision>26</cp:revision>
  <dcterms:created xsi:type="dcterms:W3CDTF">2022-03-29T12:59:57Z</dcterms:created>
  <dcterms:modified xsi:type="dcterms:W3CDTF">2023-07-25T08:06:44Z</dcterms:modified>
</cp:coreProperties>
</file>