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309" r:id="rId2"/>
    <p:sldId id="310" r:id="rId3"/>
    <p:sldId id="311" r:id="rId4"/>
    <p:sldId id="328" r:id="rId5"/>
    <p:sldId id="312" r:id="rId6"/>
    <p:sldId id="313" r:id="rId7"/>
    <p:sldId id="326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UVF Slim Tony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56A"/>
    <a:srgbClr val="207D60"/>
    <a:srgbClr val="B8DE74"/>
    <a:srgbClr val="95CE31"/>
    <a:srgbClr val="F5FD87"/>
    <a:srgbClr val="BE201C"/>
    <a:srgbClr val="318865"/>
    <a:srgbClr val="699E00"/>
    <a:srgbClr val="7DDDBF"/>
    <a:srgbClr val="45C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>
        <p:scale>
          <a:sx n="50" d="100"/>
          <a:sy n="50" d="100"/>
        </p:scale>
        <p:origin x="148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565D7-3172-4A70-B920-9F6A540577E3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322BA-55B8-45D0-86AF-0E9EC12CB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51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C6C16-C045-0EC9-B714-1FD56C0C5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0CF5D-C87D-9BE1-2862-7ED3DDAF5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4F6E4-6DBD-F98D-51A6-E70867906B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D5608-6FB4-8776-6635-CE2E46E50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18607-AE90-BD50-8CE2-EE0C42701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458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FEE6-AB64-DA5A-2C8E-BC4CCEA27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8F8F20-EEC6-D057-7D4E-BA0AFC516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57685-DE10-7FD9-4C18-539AAB769D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5C57C-E2F6-CA2A-F6A3-75E53698B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5DEFD1-46DA-E362-56F0-52DDEBBF5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2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C8AD3-96EF-37ED-3D3E-47FF01BD4C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700772-24BD-F6F4-DA9D-6A9A5648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5829-81F1-D218-84F0-58D692BB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65D876-E673-5AAB-9A53-F15265DB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0923D-7611-6B1E-E356-A0B8C5A9B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27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2ACD47-568E-D778-D5AC-61603964B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3363" r="42880"/>
          <a:stretch/>
        </p:blipFill>
        <p:spPr>
          <a:xfrm>
            <a:off x="-1" y="0"/>
            <a:ext cx="12284765" cy="710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9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2ACD47-568E-D778-D5AC-61603964BB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" t="3363" r="42880"/>
          <a:stretch/>
        </p:blipFill>
        <p:spPr>
          <a:xfrm>
            <a:off x="-1" y="0"/>
            <a:ext cx="12284765" cy="7105287"/>
          </a:xfrm>
          <a:prstGeom prst="rect">
            <a:avLst/>
          </a:prstGeom>
        </p:spPr>
      </p:pic>
      <p:sp>
        <p:nvSpPr>
          <p:cNvPr id="3" name="圆角矩形 2">
            <a:extLst>
              <a:ext uri="{FF2B5EF4-FFF2-40B4-BE49-F238E27FC236}">
                <a16:creationId xmlns:a16="http://schemas.microsoft.com/office/drawing/2014/main" id="{7F4BA294-0265-66E6-AE9B-928AE3663360}"/>
              </a:ext>
            </a:extLst>
          </p:cNvPr>
          <p:cNvSpPr/>
          <p:nvPr userDrawn="1"/>
        </p:nvSpPr>
        <p:spPr>
          <a:xfrm>
            <a:off x="327546" y="369876"/>
            <a:ext cx="11505063" cy="6221993"/>
          </a:xfrm>
          <a:prstGeom prst="roundRect">
            <a:avLst>
              <a:gd name="adj" fmla="val 74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822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D8F2F-D5B2-7BB9-27B5-29816138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26F59-149D-765E-5559-B39B3840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892B4-FA53-192D-4C02-52216F1C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ADC6E6-3B4A-D42C-978F-FF09DD57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34907-3583-05BA-443D-23870E14A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0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6DF93-CEEF-ACD1-EEE1-BEF333BE4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A5E07-023D-1BBC-88F4-7A4A6E73F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D4182F-9F9B-D562-B199-776177BF99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22DAC-99B9-3263-8B75-EE247553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C63FC-BBD5-EB1E-2821-DC182372D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4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B136-26C0-F1CD-ABEA-D129971FE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9CB87-4756-F53E-A8DA-4745733BE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3E648A-1DA3-1776-075E-78E6AD30E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7216DC-F6E2-1EB4-7377-98438F93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9B30F-AEC0-F7B6-658C-D7D5A061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1CF5B2-0EE3-576C-F813-DF0FA6440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9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E8697-86D9-58F3-E85E-EF3C682FF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56267B-AABD-A820-977F-EC5009A33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79CAF-4303-2254-FF97-B829F3290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266139-27AF-A09E-DA56-D0C875495D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79C559-1AC0-35F6-5B4F-C8E27C472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A1BD0-E104-27F9-2882-8DCD56B7EC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2B6290-2BF1-6053-C4D4-263B30096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E8FD62-5F1E-7505-7F5B-662508B7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7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315DA-EC9F-3A9C-AF0F-625509C03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BD125-B9FA-948F-D4B2-6225AAD46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8BC49D-BA6C-35F4-608F-AC9DF1C69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361768-4C29-D55E-ADB3-E5827307B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3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727B2B-3FCB-3A30-9B1F-8B087F11A7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28DC8-0F59-D970-9831-1320C4A4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F597C-EEF6-A5D0-0803-0310FA85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6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6D597-831A-9BC6-3C27-EE0733B43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B10B4-F12F-BF16-75CE-8723B0259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F5B3B4-B394-069F-227B-DC7537B0F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484AC0-140C-3F79-4A57-38799B426E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1F943-0369-8BB0-1A41-BAB121950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5F9001-22EE-91AF-8484-46E715E55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7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BA25A-8DB1-D9D8-6675-C51DDBED5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6278B8-3CEC-971E-BD71-57DC04ABFB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707EC-FA55-AB55-3A0F-FE0DE1EFC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C1E69-7836-BB78-E4D5-F207FB95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3BEC71-FE5E-41EC-B067-180084D419C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CB9F9-78BA-AF68-0C65-EAFE53F7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2835D-E41A-3059-7CD9-D8118FAF3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DA128E6-161D-46D5-AB87-1F9E88A3A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6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58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9EC9D058-5EDF-EBAF-0ECF-39783A2AB1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3" t="7054" r="5326" b="80261"/>
          <a:stretch/>
        </p:blipFill>
        <p:spPr>
          <a:xfrm>
            <a:off x="9996197" y="0"/>
            <a:ext cx="2195803" cy="1765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5931F4-0D31-721F-2344-FC15B172C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625" y="667273"/>
            <a:ext cx="9394750" cy="27617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934762-1FA3-5D0C-FA54-395785315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4779" y="3343351"/>
            <a:ext cx="8175445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9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5D96345-3325-C4FA-321A-91AE3ED1532F}"/>
              </a:ext>
            </a:extLst>
          </p:cNvPr>
          <p:cNvSpPr/>
          <p:nvPr/>
        </p:nvSpPr>
        <p:spPr>
          <a:xfrm>
            <a:off x="1617272" y="3280839"/>
            <a:ext cx="38010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AD89EC-4F35-8775-FE65-179FBDA6EDF2}"/>
              </a:ext>
            </a:extLst>
          </p:cNvPr>
          <p:cNvSpPr/>
          <p:nvPr/>
        </p:nvSpPr>
        <p:spPr>
          <a:xfrm>
            <a:off x="6816150" y="3252354"/>
            <a:ext cx="42398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Kỹ thuật trồng cải bắp - KhoaHoc.tv">
            <a:extLst>
              <a:ext uri="{FF2B5EF4-FFF2-40B4-BE49-F238E27FC236}">
                <a16:creationId xmlns:a16="http://schemas.microsoft.com/office/drawing/2014/main" id="{0ACAC672-88E9-E025-6A3B-298FCF8E6C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9"/>
          <a:stretch/>
        </p:blipFill>
        <p:spPr bwMode="auto">
          <a:xfrm>
            <a:off x="6272815" y="612191"/>
            <a:ext cx="5176446" cy="27396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C1F9745-652E-1A70-3CAE-CC860DCDD42D}"/>
              </a:ext>
            </a:extLst>
          </p:cNvPr>
          <p:cNvGrpSpPr/>
          <p:nvPr/>
        </p:nvGrpSpPr>
        <p:grpSpPr>
          <a:xfrm>
            <a:off x="669691" y="3879385"/>
            <a:ext cx="7335384" cy="2593322"/>
            <a:chOff x="742739" y="3903645"/>
            <a:chExt cx="7335384" cy="25933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F94A81-CB2A-A86E-F23C-FFB16A0EF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739" y="3903645"/>
              <a:ext cx="3801043" cy="25276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845377-85BD-E674-8044-999A324CE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0735" y="3903645"/>
              <a:ext cx="3607388" cy="259332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2D63EDD-809C-635A-4D4E-F5AB36BBF2A6}"/>
              </a:ext>
            </a:extLst>
          </p:cNvPr>
          <p:cNvSpPr/>
          <p:nvPr/>
        </p:nvSpPr>
        <p:spPr>
          <a:xfrm>
            <a:off x="8005075" y="4891569"/>
            <a:ext cx="34441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lạnh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AB02C5-8F44-75EB-CD65-4D98228FDB8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79" t="13453" r="-979" b="10636"/>
          <a:stretch/>
        </p:blipFill>
        <p:spPr>
          <a:xfrm>
            <a:off x="650475" y="612191"/>
            <a:ext cx="5445525" cy="2739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815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3DE09A-6E91-EBC4-4EEA-EC16E96EA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7" t="66380" r="13193" b="8961"/>
          <a:stretch/>
        </p:blipFill>
        <p:spPr>
          <a:xfrm>
            <a:off x="3254477" y="978309"/>
            <a:ext cx="8357435" cy="368227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EBF91BC-1A5B-4629-F089-48F312D59332}"/>
              </a:ext>
            </a:extLst>
          </p:cNvPr>
          <p:cNvGrpSpPr/>
          <p:nvPr/>
        </p:nvGrpSpPr>
        <p:grpSpPr>
          <a:xfrm>
            <a:off x="560177" y="4805121"/>
            <a:ext cx="4947641" cy="1625187"/>
            <a:chOff x="560177" y="4805121"/>
            <a:chExt cx="4947641" cy="162518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DE3A8FF-4BF8-31CB-E6B7-E99FC415BDBE}"/>
                </a:ext>
              </a:extLst>
            </p:cNvPr>
            <p:cNvSpPr/>
            <p:nvPr/>
          </p:nvSpPr>
          <p:spPr>
            <a:xfrm>
              <a:off x="560177" y="4805121"/>
              <a:ext cx="4947641" cy="1625187"/>
            </a:xfrm>
            <a:prstGeom prst="roundRect">
              <a:avLst/>
            </a:prstGeom>
            <a:solidFill>
              <a:srgbClr val="F5FD87"/>
            </a:solidFill>
            <a:ln w="38100">
              <a:solidFill>
                <a:srgbClr val="699E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7BA04D-5505-1F80-D759-2346B1687AA3}"/>
                </a:ext>
              </a:extLst>
            </p:cNvPr>
            <p:cNvSpPr/>
            <p:nvPr/>
          </p:nvSpPr>
          <p:spPr>
            <a:xfrm>
              <a:off x="656059" y="4925216"/>
              <a:ext cx="4851759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>
                <a:spcBef>
                  <a:spcPct val="5000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1.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thủ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Hoàng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41AC90-70C4-655D-829F-6FF79EEFAFD8}"/>
              </a:ext>
            </a:extLst>
          </p:cNvPr>
          <p:cNvGrpSpPr/>
          <p:nvPr/>
        </p:nvGrpSpPr>
        <p:grpSpPr>
          <a:xfrm>
            <a:off x="560177" y="427692"/>
            <a:ext cx="7905397" cy="646331"/>
            <a:chOff x="1842699" y="1286350"/>
            <a:chExt cx="6989802" cy="64633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822B22-0206-01C8-93A4-1786399AEFCD}"/>
                </a:ext>
              </a:extLst>
            </p:cNvPr>
            <p:cNvSpPr txBox="1"/>
            <p:nvPr/>
          </p:nvSpPr>
          <p:spPr>
            <a:xfrm>
              <a:off x="1842699" y="1286350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II.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Nghề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thủ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công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truyền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thống</a:t>
              </a:r>
              <a:endParaRPr lang="en-US" sz="3600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VN-Helvetica Neue Heavy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CD543B-15BB-086F-EA18-2F1E3656BA25}"/>
                </a:ext>
              </a:extLst>
            </p:cNvPr>
            <p:cNvSpPr txBox="1"/>
            <p:nvPr/>
          </p:nvSpPr>
          <p:spPr>
            <a:xfrm>
              <a:off x="1842699" y="1286350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II.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Nghề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thủ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công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truyền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thống</a:t>
              </a:r>
              <a:endParaRPr lang="en-US" sz="3600" dirty="0">
                <a:gradFill flip="none" rotWithShape="1">
                  <a:gsLst>
                    <a:gs pos="78000">
                      <a:srgbClr val="82C02D"/>
                    </a:gs>
                    <a:gs pos="31000">
                      <a:srgbClr val="318865"/>
                    </a:gs>
                  </a:gsLst>
                  <a:lin ang="5400000" scaled="1"/>
                  <a:tileRect/>
                </a:gradFill>
                <a:latin typeface="SVN-Helvetica Neue Heavy" panose="020406030505060202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EFCBD-E999-C633-3DC7-2040D2583A8D}"/>
              </a:ext>
            </a:extLst>
          </p:cNvPr>
          <p:cNvGrpSpPr/>
          <p:nvPr/>
        </p:nvGrpSpPr>
        <p:grpSpPr>
          <a:xfrm>
            <a:off x="5899355" y="4780681"/>
            <a:ext cx="5540018" cy="1625187"/>
            <a:chOff x="5899355" y="4780681"/>
            <a:chExt cx="5540018" cy="162518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157C265D-E6E3-50FB-DEA1-7093A555B644}"/>
                </a:ext>
              </a:extLst>
            </p:cNvPr>
            <p:cNvSpPr/>
            <p:nvPr/>
          </p:nvSpPr>
          <p:spPr>
            <a:xfrm>
              <a:off x="5899355" y="4780681"/>
              <a:ext cx="5540018" cy="1625187"/>
            </a:xfrm>
            <a:prstGeom prst="roundRect">
              <a:avLst/>
            </a:prstGeom>
            <a:solidFill>
              <a:srgbClr val="7DDDBF"/>
            </a:solidFill>
            <a:ln w="38100">
              <a:solidFill>
                <a:srgbClr val="699E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0EF30E-EF55-E360-5AE2-F3765507F24F}"/>
                </a:ext>
              </a:extLst>
            </p:cNvPr>
            <p:cNvSpPr/>
            <p:nvPr/>
          </p:nvSpPr>
          <p:spPr>
            <a:xfrm>
              <a:off x="5958349" y="4900776"/>
              <a:ext cx="542203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 2.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Nhận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xét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về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màu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sắc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thổ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cẩm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thổ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cẩm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thường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được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dùng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để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làm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gì</a:t>
              </a:r>
              <a:r>
                <a:rPr lang="en-US" altLang="en-US" sz="28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11F2730-3A0C-985E-01F9-CDC33A071ED6}"/>
              </a:ext>
            </a:extLst>
          </p:cNvPr>
          <p:cNvSpPr txBox="1"/>
          <p:nvPr/>
        </p:nvSpPr>
        <p:spPr>
          <a:xfrm>
            <a:off x="442452" y="2667581"/>
            <a:ext cx="29079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 SGK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b="1" dirty="0">
                <a:solidFill>
                  <a:srgbClr val="318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1886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6774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A90D453-EFDE-E1B4-FA14-832857300FE5}"/>
              </a:ext>
            </a:extLst>
          </p:cNvPr>
          <p:cNvGrpSpPr/>
          <p:nvPr/>
        </p:nvGrpSpPr>
        <p:grpSpPr>
          <a:xfrm>
            <a:off x="1818706" y="508424"/>
            <a:ext cx="8977113" cy="1174789"/>
            <a:chOff x="560177" y="4805121"/>
            <a:chExt cx="4947641" cy="1445991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B804B8E-7CEC-E0C0-81EE-A52CAE7E9FB3}"/>
                </a:ext>
              </a:extLst>
            </p:cNvPr>
            <p:cNvSpPr/>
            <p:nvPr/>
          </p:nvSpPr>
          <p:spPr>
            <a:xfrm>
              <a:off x="560177" y="4805121"/>
              <a:ext cx="4947641" cy="1445991"/>
            </a:xfrm>
            <a:prstGeom prst="roundRect">
              <a:avLst/>
            </a:prstGeom>
            <a:solidFill>
              <a:srgbClr val="F5FD87"/>
            </a:solidFill>
            <a:ln w="38100">
              <a:solidFill>
                <a:srgbClr val="699E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854D10-0ABF-223C-AAA6-540954234886}"/>
                </a:ext>
              </a:extLst>
            </p:cNvPr>
            <p:cNvSpPr/>
            <p:nvPr/>
          </p:nvSpPr>
          <p:spPr>
            <a:xfrm>
              <a:off x="656059" y="4925216"/>
              <a:ext cx="4851759" cy="13258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 1.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thủ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Hoàng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altLang="en-US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F1892E6-23D1-7043-89FC-47448FE93989}"/>
              </a:ext>
            </a:extLst>
          </p:cNvPr>
          <p:cNvSpPr txBox="1"/>
          <p:nvPr/>
        </p:nvSpPr>
        <p:spPr>
          <a:xfrm>
            <a:off x="1023047" y="5089555"/>
            <a:ext cx="9920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3200" b="1" dirty="0">
              <a:solidFill>
                <a:srgbClr val="207D60"/>
              </a:solidFill>
            </a:endParaRP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A71E9450-BC1F-F6AC-F706-46BEA960E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774" y="5243794"/>
            <a:ext cx="1010202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alt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Dệt, may</a:t>
            </a:r>
            <a:r>
              <a:rPr lang="en-US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thêu, đan</a:t>
            </a:r>
            <a:r>
              <a:rPr lang="en-US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lát, rèn, đúc, …</a:t>
            </a:r>
            <a:endParaRPr lang="en-US" sz="3200" b="1" dirty="0">
              <a:solidFill>
                <a:srgbClr val="207D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DB3363-0273-E44B-5678-F973B7912B2D}"/>
              </a:ext>
            </a:extLst>
          </p:cNvPr>
          <p:cNvGrpSpPr/>
          <p:nvPr/>
        </p:nvGrpSpPr>
        <p:grpSpPr>
          <a:xfrm>
            <a:off x="400446" y="1933319"/>
            <a:ext cx="11332116" cy="3181450"/>
            <a:chOff x="400446" y="1933319"/>
            <a:chExt cx="11332116" cy="318145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E099072-1C70-02C5-EC29-ADFC93053D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242"/>
            <a:stretch/>
          </p:blipFill>
          <p:spPr>
            <a:xfrm>
              <a:off x="400446" y="1933319"/>
              <a:ext cx="3864077" cy="31583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B2BED3-733B-B864-884E-0E3786E0C3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819" r="16550"/>
            <a:stretch/>
          </p:blipFill>
          <p:spPr>
            <a:xfrm>
              <a:off x="4264523" y="2017900"/>
              <a:ext cx="3923069" cy="30716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5ED69DB-2F88-7DAC-BBC9-44C9CD77DA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346" t="7265"/>
            <a:stretch/>
          </p:blipFill>
          <p:spPr>
            <a:xfrm>
              <a:off x="8281710" y="2043113"/>
              <a:ext cx="3450852" cy="307165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57113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6BE391-8BC4-B461-9C29-6063CB8830DF}"/>
              </a:ext>
            </a:extLst>
          </p:cNvPr>
          <p:cNvGrpSpPr/>
          <p:nvPr/>
        </p:nvGrpSpPr>
        <p:grpSpPr>
          <a:xfrm>
            <a:off x="570271" y="806200"/>
            <a:ext cx="3864077" cy="3960196"/>
            <a:chOff x="5899355" y="4780681"/>
            <a:chExt cx="6561252" cy="1633591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E0090CC-6194-77CA-AF33-8817DDF52442}"/>
                </a:ext>
              </a:extLst>
            </p:cNvPr>
            <p:cNvSpPr/>
            <p:nvPr/>
          </p:nvSpPr>
          <p:spPr>
            <a:xfrm>
              <a:off x="5899355" y="4780681"/>
              <a:ext cx="6561252" cy="1633591"/>
            </a:xfrm>
            <a:prstGeom prst="roundRect">
              <a:avLst/>
            </a:prstGeom>
            <a:solidFill>
              <a:srgbClr val="7DDDBF"/>
            </a:solidFill>
            <a:ln w="38100">
              <a:solidFill>
                <a:srgbClr val="699E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9C879A-A018-D601-E0F7-A16CD83F6565}"/>
                </a:ext>
              </a:extLst>
            </p:cNvPr>
            <p:cNvSpPr/>
            <p:nvPr/>
          </p:nvSpPr>
          <p:spPr>
            <a:xfrm>
              <a:off x="5999524" y="4892856"/>
              <a:ext cx="6360911" cy="1409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457200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2.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Nhận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xét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về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màu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sắc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thổ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cẩm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thổ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cẩm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thường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được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dùng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để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làm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gì</a:t>
              </a:r>
              <a:r>
                <a:rPr lang="en-US" altLang="en-US" sz="3600" b="1" dirty="0">
                  <a:latin typeface="Arial" panose="020B0604020202020204" pitchFamily="34" charset="0"/>
                  <a:ea typeface="Calibri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7E688ECD-4C7D-D188-6E55-F24F0F6A3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291" y="767996"/>
            <a:ext cx="6150779" cy="3960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6C518B-4FBB-6B0D-D79D-2D812DBBA49F}"/>
              </a:ext>
            </a:extLst>
          </p:cNvPr>
          <p:cNvSpPr/>
          <p:nvPr/>
        </p:nvSpPr>
        <p:spPr>
          <a:xfrm>
            <a:off x="4249634" y="5000129"/>
            <a:ext cx="79423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vi-VN" sz="3200" b="1" dirty="0"/>
              <a:t>- Hàng thổ cẩm có</a:t>
            </a:r>
            <a:r>
              <a:rPr lang="en-US" sz="3200" b="1" dirty="0"/>
              <a:t> </a:t>
            </a:r>
            <a:r>
              <a:rPr lang="vi-VN" sz="3200" b="1" i="1" dirty="0">
                <a:solidFill>
                  <a:srgbClr val="BE201C"/>
                </a:solidFill>
              </a:rPr>
              <a:t>màu sắc sặc sỡ</a:t>
            </a:r>
            <a:r>
              <a:rPr lang="vi-VN" sz="3200" b="1" dirty="0">
                <a:solidFill>
                  <a:srgbClr val="BE201C"/>
                </a:solidFill>
              </a:rPr>
              <a:t>. </a:t>
            </a:r>
          </a:p>
          <a:p>
            <a:pPr defTabSz="457200"/>
            <a:r>
              <a:rPr lang="vi-VN" sz="3200" b="1" dirty="0"/>
              <a:t>- Dùng để làm</a:t>
            </a:r>
            <a:r>
              <a:rPr lang="en-US" sz="3200" b="1" dirty="0"/>
              <a:t>:</a:t>
            </a:r>
            <a:r>
              <a:rPr lang="vi-VN" sz="3200" b="1" dirty="0"/>
              <a:t> </a:t>
            </a:r>
            <a:r>
              <a:rPr lang="vi-VN" sz="3200" b="1" i="1" dirty="0">
                <a:solidFill>
                  <a:srgbClr val="BE201C"/>
                </a:solidFill>
              </a:rPr>
              <a:t>thảm, khăn, mũ, túi</a:t>
            </a:r>
            <a:r>
              <a:rPr lang="en-US" sz="3200" b="1" i="1" dirty="0">
                <a:solidFill>
                  <a:srgbClr val="BE201C"/>
                </a:solidFill>
              </a:rPr>
              <a:t>,</a:t>
            </a:r>
            <a:r>
              <a:rPr lang="vi-VN" sz="3200" b="1" i="1" dirty="0">
                <a:solidFill>
                  <a:srgbClr val="BE201C"/>
                </a:solidFill>
              </a:rPr>
              <a:t> …</a:t>
            </a:r>
            <a:endParaRPr lang="en-US" sz="3200" b="1" i="1" dirty="0">
              <a:solidFill>
                <a:srgbClr val="BE20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A09FB97-093A-6AD5-4439-FC98DB564E3E}"/>
              </a:ext>
            </a:extLst>
          </p:cNvPr>
          <p:cNvGrpSpPr/>
          <p:nvPr/>
        </p:nvGrpSpPr>
        <p:grpSpPr>
          <a:xfrm>
            <a:off x="560176" y="427691"/>
            <a:ext cx="7905398" cy="646332"/>
            <a:chOff x="1842698" y="1286349"/>
            <a:chExt cx="6989803" cy="6463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615B069-6E7D-6C4F-D6D9-6FDC945A2BA3}"/>
                </a:ext>
              </a:extLst>
            </p:cNvPr>
            <p:cNvSpPr txBox="1"/>
            <p:nvPr/>
          </p:nvSpPr>
          <p:spPr>
            <a:xfrm>
              <a:off x="1842699" y="1286350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III.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Khai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thác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khoáng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sản</a:t>
              </a:r>
              <a:endParaRPr lang="en-US" sz="3600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VN-Helvetica Neue Heavy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4CDE52-0A1F-50C0-E89D-BA0385DE3EF4}"/>
                </a:ext>
              </a:extLst>
            </p:cNvPr>
            <p:cNvSpPr txBox="1"/>
            <p:nvPr/>
          </p:nvSpPr>
          <p:spPr>
            <a:xfrm>
              <a:off x="1842698" y="1286349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III.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Khai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thác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khoáng</a:t>
              </a:r>
              <a:r>
                <a:rPr lang="en-US" sz="36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sản</a:t>
              </a:r>
              <a:endParaRPr lang="en-US" sz="3600" dirty="0">
                <a:gradFill flip="none" rotWithShape="1">
                  <a:gsLst>
                    <a:gs pos="78000">
                      <a:srgbClr val="82C02D"/>
                    </a:gs>
                    <a:gs pos="31000">
                      <a:srgbClr val="318865"/>
                    </a:gs>
                  </a:gsLst>
                  <a:lin ang="5400000" scaled="1"/>
                  <a:tileRect/>
                </a:gradFill>
                <a:latin typeface="SVN-Helvetica Neue Heavy" panose="020406030505060202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FED758-27E4-C978-76F3-F019091F3CC2}"/>
              </a:ext>
            </a:extLst>
          </p:cNvPr>
          <p:cNvGrpSpPr/>
          <p:nvPr/>
        </p:nvGrpSpPr>
        <p:grpSpPr>
          <a:xfrm>
            <a:off x="3120809" y="4780787"/>
            <a:ext cx="4722975" cy="1465295"/>
            <a:chOff x="2747183" y="4846777"/>
            <a:chExt cx="4722975" cy="1465295"/>
          </a:xfrm>
        </p:grpSpPr>
        <p:sp>
          <p:nvSpPr>
            <p:cNvPr id="16" name="Speech Bubble: Rectangle 15">
              <a:extLst>
                <a:ext uri="{FF2B5EF4-FFF2-40B4-BE49-F238E27FC236}">
                  <a16:creationId xmlns:a16="http://schemas.microsoft.com/office/drawing/2014/main" id="{1485E537-6D70-5379-DA66-FC66612B7F0C}"/>
                </a:ext>
              </a:extLst>
            </p:cNvPr>
            <p:cNvSpPr/>
            <p:nvPr/>
          </p:nvSpPr>
          <p:spPr>
            <a:xfrm>
              <a:off x="2747183" y="4846777"/>
              <a:ext cx="4722975" cy="1465295"/>
            </a:xfrm>
            <a:prstGeom prst="wedgeRectCallout">
              <a:avLst>
                <a:gd name="adj1" fmla="val 63858"/>
                <a:gd name="adj2" fmla="val 43393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47FD240-7B2D-3359-33A2-490D31FDE062}"/>
                </a:ext>
              </a:extLst>
            </p:cNvPr>
            <p:cNvSpPr/>
            <p:nvPr/>
          </p:nvSpPr>
          <p:spPr>
            <a:xfrm>
              <a:off x="2747183" y="4886928"/>
              <a:ext cx="457785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vi-VN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Ngoài khai thác khoáng sản, người dân miền núi còn khai thác gì?</a:t>
              </a:r>
              <a:endPara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D102E6-0886-E746-9699-DABD84E78F58}"/>
              </a:ext>
            </a:extLst>
          </p:cNvPr>
          <p:cNvGrpSpPr/>
          <p:nvPr/>
        </p:nvGrpSpPr>
        <p:grpSpPr>
          <a:xfrm>
            <a:off x="6154994" y="3037879"/>
            <a:ext cx="4722975" cy="1465295"/>
            <a:chOff x="6339275" y="3037879"/>
            <a:chExt cx="4722975" cy="1465295"/>
          </a:xfrm>
        </p:grpSpPr>
        <p:sp>
          <p:nvSpPr>
            <p:cNvPr id="18" name="Speech Bubble: Rectangle 17">
              <a:extLst>
                <a:ext uri="{FF2B5EF4-FFF2-40B4-BE49-F238E27FC236}">
                  <a16:creationId xmlns:a16="http://schemas.microsoft.com/office/drawing/2014/main" id="{5CF5F318-1092-22A2-838B-C7F32DEB7FDC}"/>
                </a:ext>
              </a:extLst>
            </p:cNvPr>
            <p:cNvSpPr/>
            <p:nvPr/>
          </p:nvSpPr>
          <p:spPr>
            <a:xfrm>
              <a:off x="6339275" y="3037879"/>
              <a:ext cx="4722975" cy="1465295"/>
            </a:xfrm>
            <a:prstGeom prst="wedgeRectCallout">
              <a:avLst>
                <a:gd name="adj1" fmla="val 63858"/>
                <a:gd name="adj2" fmla="val 43393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36C50B-69C8-52F4-99A9-7987EAE7B3E7}"/>
                </a:ext>
              </a:extLst>
            </p:cNvPr>
            <p:cNvSpPr/>
            <p:nvPr/>
          </p:nvSpPr>
          <p:spPr>
            <a:xfrm>
              <a:off x="6422753" y="3100171"/>
              <a:ext cx="4556017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vi-VN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Tại sao chúng ta phải bảo vệ, giữ gìn và khai thác khoáng sản hợp lý?</a:t>
              </a:r>
              <a:endPara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45EC26-30A3-B4F7-DA6D-761CD2F634F3}"/>
              </a:ext>
            </a:extLst>
          </p:cNvPr>
          <p:cNvGrpSpPr/>
          <p:nvPr/>
        </p:nvGrpSpPr>
        <p:grpSpPr>
          <a:xfrm>
            <a:off x="756953" y="2973526"/>
            <a:ext cx="3755921" cy="1550487"/>
            <a:chOff x="608699" y="3053578"/>
            <a:chExt cx="3755921" cy="1550487"/>
          </a:xfrm>
        </p:grpSpPr>
        <p:sp>
          <p:nvSpPr>
            <p:cNvPr id="14" name="Speech Bubble: Rectangle 13">
              <a:extLst>
                <a:ext uri="{FF2B5EF4-FFF2-40B4-BE49-F238E27FC236}">
                  <a16:creationId xmlns:a16="http://schemas.microsoft.com/office/drawing/2014/main" id="{0F33CD15-F41D-DC0A-400F-BF22588C311F}"/>
                </a:ext>
              </a:extLst>
            </p:cNvPr>
            <p:cNvSpPr/>
            <p:nvPr/>
          </p:nvSpPr>
          <p:spPr>
            <a:xfrm>
              <a:off x="788691" y="3053578"/>
              <a:ext cx="3421889" cy="1550487"/>
            </a:xfrm>
            <a:prstGeom prst="wedgeRectCallout">
              <a:avLst>
                <a:gd name="adj1" fmla="val 70199"/>
                <a:gd name="adj2" fmla="val 33563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03B08F-4271-077B-23CA-C5F0DE9CB56A}"/>
                </a:ext>
              </a:extLst>
            </p:cNvPr>
            <p:cNvSpPr/>
            <p:nvPr/>
          </p:nvSpPr>
          <p:spPr>
            <a:xfrm>
              <a:off x="608699" y="3120266"/>
              <a:ext cx="3755921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khoáng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Hoàng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54277B-13C9-DC85-DDB4-BFD060F121E0}"/>
              </a:ext>
            </a:extLst>
          </p:cNvPr>
          <p:cNvGrpSpPr/>
          <p:nvPr/>
        </p:nvGrpSpPr>
        <p:grpSpPr>
          <a:xfrm>
            <a:off x="1129749" y="1191196"/>
            <a:ext cx="9932501" cy="1645804"/>
            <a:chOff x="1089738" y="594662"/>
            <a:chExt cx="9932501" cy="1803147"/>
          </a:xfrm>
        </p:grpSpPr>
        <p:grpSp>
          <p:nvGrpSpPr>
            <p:cNvPr id="10" name="组合 14">
              <a:extLst>
                <a:ext uri="{FF2B5EF4-FFF2-40B4-BE49-F238E27FC236}">
                  <a16:creationId xmlns:a16="http://schemas.microsoft.com/office/drawing/2014/main" id="{67494826-C134-1FA9-86BF-0D532A89FF38}"/>
                </a:ext>
              </a:extLst>
            </p:cNvPr>
            <p:cNvGrpSpPr/>
            <p:nvPr/>
          </p:nvGrpSpPr>
          <p:grpSpPr>
            <a:xfrm>
              <a:off x="1203924" y="594662"/>
              <a:ext cx="9818315" cy="1803147"/>
              <a:chOff x="1890697" y="4328004"/>
              <a:chExt cx="4229422" cy="927525"/>
            </a:xfrm>
          </p:grpSpPr>
          <p:sp>
            <p:nvSpPr>
              <p:cNvPr id="12" name="矩形: 圆角 15">
                <a:extLst>
                  <a:ext uri="{FF2B5EF4-FFF2-40B4-BE49-F238E27FC236}">
                    <a16:creationId xmlns:a16="http://schemas.microsoft.com/office/drawing/2014/main" id="{DF3E0BBF-733E-A4A5-A217-268A2C87EB8E}"/>
                  </a:ext>
                </a:extLst>
              </p:cNvPr>
              <p:cNvSpPr/>
              <p:nvPr/>
            </p:nvSpPr>
            <p:spPr>
              <a:xfrm>
                <a:off x="2194941" y="4328004"/>
                <a:ext cx="3925178" cy="927525"/>
              </a:xfrm>
              <a:prstGeom prst="roundRect">
                <a:avLst>
                  <a:gd name="adj" fmla="val 46809"/>
                </a:avLst>
              </a:prstGeom>
              <a:solidFill>
                <a:srgbClr val="2D856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13" name="矩形: 圆角 16">
                <a:extLst>
                  <a:ext uri="{FF2B5EF4-FFF2-40B4-BE49-F238E27FC236}">
                    <a16:creationId xmlns:a16="http://schemas.microsoft.com/office/drawing/2014/main" id="{CA73F3F1-71C1-A917-CD52-7F100F4C844B}"/>
                  </a:ext>
                </a:extLst>
              </p:cNvPr>
              <p:cNvSpPr/>
              <p:nvPr/>
            </p:nvSpPr>
            <p:spPr>
              <a:xfrm>
                <a:off x="1890697" y="4328004"/>
                <a:ext cx="4068804" cy="927525"/>
              </a:xfrm>
              <a:prstGeom prst="roundRect">
                <a:avLst>
                  <a:gd name="adj" fmla="val 46809"/>
                </a:avLst>
              </a:prstGeom>
              <a:solidFill>
                <a:srgbClr val="AFE3B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A67223-A9C5-3C26-21D8-7A6B89C6A238}"/>
                </a:ext>
              </a:extLst>
            </p:cNvPr>
            <p:cNvSpPr/>
            <p:nvPr/>
          </p:nvSpPr>
          <p:spPr>
            <a:xfrm>
              <a:off x="1089738" y="770441"/>
              <a:ext cx="9445449" cy="1449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SGK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78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endParaRPr lang="en-US" sz="4000" b="1" dirty="0">
                <a:solidFill>
                  <a:srgbClr val="E8515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010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3F4AE1-C995-9ED9-9E28-D7EB3685989A}"/>
              </a:ext>
            </a:extLst>
          </p:cNvPr>
          <p:cNvGrpSpPr/>
          <p:nvPr/>
        </p:nvGrpSpPr>
        <p:grpSpPr>
          <a:xfrm>
            <a:off x="3136491" y="521680"/>
            <a:ext cx="7801509" cy="1275781"/>
            <a:chOff x="1805277" y="713501"/>
            <a:chExt cx="4257312" cy="1275781"/>
          </a:xfrm>
        </p:grpSpPr>
        <p:sp>
          <p:nvSpPr>
            <p:cNvPr id="3" name="Speech Bubble: Rectangle 2">
              <a:extLst>
                <a:ext uri="{FF2B5EF4-FFF2-40B4-BE49-F238E27FC236}">
                  <a16:creationId xmlns:a16="http://schemas.microsoft.com/office/drawing/2014/main" id="{3AD9A010-C13B-D020-E752-EE80AA87E003}"/>
                </a:ext>
              </a:extLst>
            </p:cNvPr>
            <p:cNvSpPr/>
            <p:nvPr/>
          </p:nvSpPr>
          <p:spPr>
            <a:xfrm>
              <a:off x="1805277" y="713501"/>
              <a:ext cx="4257312" cy="1267017"/>
            </a:xfrm>
            <a:prstGeom prst="wedgeRectCallout">
              <a:avLst>
                <a:gd name="adj1" fmla="val 60845"/>
                <a:gd name="adj2" fmla="val 41323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0650FC6-8F6C-A0E1-D6E2-6E7E8E112878}"/>
                </a:ext>
              </a:extLst>
            </p:cNvPr>
            <p:cNvSpPr/>
            <p:nvPr/>
          </p:nvSpPr>
          <p:spPr>
            <a:xfrm>
              <a:off x="1889051" y="788953"/>
              <a:ext cx="408976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khoáng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Hoàng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5" name="Text Box 55">
            <a:extLst>
              <a:ext uri="{FF2B5EF4-FFF2-40B4-BE49-F238E27FC236}">
                <a16:creationId xmlns:a16="http://schemas.microsoft.com/office/drawing/2014/main" id="{C8109989-748A-CC45-77F8-903341945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9997" y="1970289"/>
            <a:ext cx="65980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36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36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kẽm</a:t>
            </a:r>
            <a:r>
              <a:rPr lang="en-US" altLang="en-US" sz="3600" b="1" dirty="0">
                <a:solidFill>
                  <a:srgbClr val="207D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A-pa-tit,…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4D6411-AC7C-0D6E-1DE8-595B4002E30A}"/>
              </a:ext>
            </a:extLst>
          </p:cNvPr>
          <p:cNvGrpSpPr/>
          <p:nvPr/>
        </p:nvGrpSpPr>
        <p:grpSpPr>
          <a:xfrm>
            <a:off x="1376517" y="3025070"/>
            <a:ext cx="8780207" cy="1332811"/>
            <a:chOff x="-296095" y="4979259"/>
            <a:chExt cx="7774959" cy="1332811"/>
          </a:xfrm>
        </p:grpSpPr>
        <p:sp>
          <p:nvSpPr>
            <p:cNvPr id="8" name="Speech Bubble: Rectangle 7">
              <a:extLst>
                <a:ext uri="{FF2B5EF4-FFF2-40B4-BE49-F238E27FC236}">
                  <a16:creationId xmlns:a16="http://schemas.microsoft.com/office/drawing/2014/main" id="{4D380C8B-5406-9550-5355-1411D67552BB}"/>
                </a:ext>
              </a:extLst>
            </p:cNvPr>
            <p:cNvSpPr/>
            <p:nvPr/>
          </p:nvSpPr>
          <p:spPr>
            <a:xfrm>
              <a:off x="-296095" y="4979259"/>
              <a:ext cx="7774959" cy="1332811"/>
            </a:xfrm>
            <a:prstGeom prst="wedgeRectCallout">
              <a:avLst>
                <a:gd name="adj1" fmla="val -60020"/>
                <a:gd name="adj2" fmla="val 50974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6B5DCE-925B-4B57-1B38-13E4380B76AD}"/>
                </a:ext>
              </a:extLst>
            </p:cNvPr>
            <p:cNvSpPr/>
            <p:nvPr/>
          </p:nvSpPr>
          <p:spPr>
            <a:xfrm>
              <a:off x="-232239" y="4979259"/>
              <a:ext cx="762983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vi-VN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Ngoài khai thác khoáng sản, 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vi-VN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người dân miền núi còn khai thác gì?</a:t>
              </a:r>
              <a:endPara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 Box 55">
            <a:extLst>
              <a:ext uri="{FF2B5EF4-FFF2-40B4-BE49-F238E27FC236}">
                <a16:creationId xmlns:a16="http://schemas.microsoft.com/office/drawing/2014/main" id="{2556053E-207B-391A-1B7C-C403C8474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365" y="4513845"/>
            <a:ext cx="1033823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defTabSz="457200"/>
            <a:r>
              <a:rPr lang="en-US" altLang="en-US" sz="3600" b="1" dirty="0">
                <a:solidFill>
                  <a:srgbClr val="4472C4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altLang="en-US" sz="3600" b="1" dirty="0">
                <a:solidFill>
                  <a:srgbClr val="207D60"/>
                </a:solidFill>
                <a:cs typeface="Times New Roman" pitchFamily="18" charset="0"/>
              </a:rPr>
              <a:t>Khai thác gỗ, mây, nứa để làm nhà,</a:t>
            </a:r>
            <a:r>
              <a:rPr lang="en-US" altLang="en-US" sz="3600" b="1" dirty="0">
                <a:solidFill>
                  <a:srgbClr val="207D60"/>
                </a:solidFill>
                <a:cs typeface="Times New Roman" pitchFamily="18" charset="0"/>
              </a:rPr>
              <a:t> </a:t>
            </a:r>
            <a:r>
              <a:rPr lang="vi-VN" altLang="en-US" sz="3600" b="1" dirty="0">
                <a:solidFill>
                  <a:srgbClr val="207D60"/>
                </a:solidFill>
                <a:cs typeface="Times New Roman" pitchFamily="18" charset="0"/>
              </a:rPr>
              <a:t>đồ dùng…</a:t>
            </a:r>
            <a:r>
              <a:rPr lang="en-US" altLang="en-US" sz="3600" b="1" dirty="0">
                <a:solidFill>
                  <a:srgbClr val="207D60"/>
                </a:solidFill>
                <a:cs typeface="Times New Roman" pitchFamily="18" charset="0"/>
              </a:rPr>
              <a:t> M</a:t>
            </a:r>
            <a:r>
              <a:rPr lang="vi-VN" altLang="en-US" sz="3600" b="1" dirty="0">
                <a:solidFill>
                  <a:srgbClr val="207D60"/>
                </a:solidFill>
                <a:cs typeface="Times New Roman" pitchFamily="18" charset="0"/>
              </a:rPr>
              <a:t>ăng, mộc nhĩ, nấm hương để làm thức ăn</a:t>
            </a:r>
            <a:r>
              <a:rPr lang="en-US" altLang="en-US" sz="3600" b="1" dirty="0">
                <a:solidFill>
                  <a:srgbClr val="207D60"/>
                </a:solidFill>
                <a:cs typeface="Times New Roman" pitchFamily="18" charset="0"/>
              </a:rPr>
              <a:t>. Q</a:t>
            </a:r>
            <a:r>
              <a:rPr lang="vi-VN" altLang="en-US" sz="3600" b="1" dirty="0">
                <a:solidFill>
                  <a:srgbClr val="207D60"/>
                </a:solidFill>
                <a:cs typeface="Times New Roman" pitchFamily="18" charset="0"/>
              </a:rPr>
              <a:t>uế, sa nhân để làm thuốc chữa bệnh</a:t>
            </a:r>
            <a:endParaRPr lang="en-US" altLang="en-US" sz="3600" b="1" dirty="0">
              <a:solidFill>
                <a:srgbClr val="207D60"/>
              </a:solidFill>
              <a:cs typeface="Times New Roman" pitchFamily="18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B41598D7-E534-FB72-6F69-4ABEC5758D42}"/>
              </a:ext>
            </a:extLst>
          </p:cNvPr>
          <p:cNvSpPr/>
          <p:nvPr/>
        </p:nvSpPr>
        <p:spPr>
          <a:xfrm>
            <a:off x="3290007" y="2019853"/>
            <a:ext cx="819877" cy="540774"/>
          </a:xfrm>
          <a:prstGeom prst="rightArrow">
            <a:avLst/>
          </a:prstGeom>
          <a:solidFill>
            <a:srgbClr val="95CE31"/>
          </a:solidFill>
          <a:ln w="3175">
            <a:solidFill>
              <a:srgbClr val="207D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B2228F0-219A-93D1-01C7-520EB34A10C9}"/>
              </a:ext>
            </a:extLst>
          </p:cNvPr>
          <p:cNvSpPr/>
          <p:nvPr/>
        </p:nvSpPr>
        <p:spPr>
          <a:xfrm>
            <a:off x="409426" y="4515597"/>
            <a:ext cx="819877" cy="540774"/>
          </a:xfrm>
          <a:prstGeom prst="rightArrow">
            <a:avLst/>
          </a:prstGeom>
          <a:solidFill>
            <a:srgbClr val="95CE31"/>
          </a:solidFill>
          <a:ln w="3175">
            <a:solidFill>
              <a:srgbClr val="207D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6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737DA8-DF0A-421D-C054-D54D472335BD}"/>
              </a:ext>
            </a:extLst>
          </p:cNvPr>
          <p:cNvGrpSpPr/>
          <p:nvPr/>
        </p:nvGrpSpPr>
        <p:grpSpPr>
          <a:xfrm>
            <a:off x="1485794" y="634142"/>
            <a:ext cx="9361558" cy="1465295"/>
            <a:chOff x="6181098" y="3003717"/>
            <a:chExt cx="5039330" cy="1465295"/>
          </a:xfrm>
        </p:grpSpPr>
        <p:sp>
          <p:nvSpPr>
            <p:cNvPr id="3" name="Speech Bubble: Rectangle 2">
              <a:extLst>
                <a:ext uri="{FF2B5EF4-FFF2-40B4-BE49-F238E27FC236}">
                  <a16:creationId xmlns:a16="http://schemas.microsoft.com/office/drawing/2014/main" id="{216AEE2A-C9D1-2A62-427D-951C87E37A9F}"/>
                </a:ext>
              </a:extLst>
            </p:cNvPr>
            <p:cNvSpPr/>
            <p:nvPr/>
          </p:nvSpPr>
          <p:spPr>
            <a:xfrm>
              <a:off x="6285071" y="3003717"/>
              <a:ext cx="4777179" cy="1465295"/>
            </a:xfrm>
            <a:prstGeom prst="wedgeRectCallout">
              <a:avLst>
                <a:gd name="adj1" fmla="val 58815"/>
                <a:gd name="adj2" fmla="val 31986"/>
              </a:avLst>
            </a:prstGeom>
            <a:solidFill>
              <a:srgbClr val="F5FD87"/>
            </a:solidFill>
            <a:ln w="28575">
              <a:solidFill>
                <a:srgbClr val="2D856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5C7129-4F12-66F7-AFF1-9B0ED81154FF}"/>
                </a:ext>
              </a:extLst>
            </p:cNvPr>
            <p:cNvSpPr/>
            <p:nvPr/>
          </p:nvSpPr>
          <p:spPr>
            <a:xfrm>
              <a:off x="6181098" y="3170361"/>
              <a:ext cx="503933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vi-VN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Tại sao chúng ta phải bảo vệ, giữ gìn và khai thác khoáng sản hợp lý?</a:t>
              </a:r>
              <a:endPara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A3395C5-23E5-B0C3-6C73-E67E88F141DE}"/>
              </a:ext>
            </a:extLst>
          </p:cNvPr>
          <p:cNvGrpSpPr/>
          <p:nvPr/>
        </p:nvGrpSpPr>
        <p:grpSpPr>
          <a:xfrm>
            <a:off x="1485794" y="2615381"/>
            <a:ext cx="9361558" cy="2812025"/>
            <a:chOff x="1485794" y="2615381"/>
            <a:chExt cx="9361558" cy="2812025"/>
          </a:xfrm>
        </p:grpSpPr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ED633DE8-9375-0E8B-7E4B-E749E6E7289A}"/>
                </a:ext>
              </a:extLst>
            </p:cNvPr>
            <p:cNvSpPr/>
            <p:nvPr/>
          </p:nvSpPr>
          <p:spPr>
            <a:xfrm>
              <a:off x="1678943" y="2871305"/>
              <a:ext cx="8874561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600" b="1" dirty="0">
                  <a:solidFill>
                    <a:srgbClr val="207D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lang="vi-VN" altLang="en-US" sz="3600" b="1" dirty="0">
                  <a:solidFill>
                    <a:srgbClr val="207D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Khoáng</a:t>
              </a:r>
              <a:r>
                <a:rPr lang="en-US" altLang="en-US" sz="3600" b="1" dirty="0">
                  <a:solidFill>
                    <a:srgbClr val="207D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altLang="en-US" sz="3600" b="1" dirty="0">
                  <a:solidFill>
                    <a:srgbClr val="207D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sản được dùng làm nguyên liệu cho nhiều ngành công nghiệp nên chúng ta phải bảo vệ, giữ gìn và khai thác khoáng sản hợp lý</a:t>
              </a:r>
              <a:r>
                <a:rPr lang="en-US" altLang="en-US" sz="3600" b="1" dirty="0">
                  <a:solidFill>
                    <a:srgbClr val="207D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CAB4B86-ED40-B2F6-9B64-6193AF85218A}"/>
                </a:ext>
              </a:extLst>
            </p:cNvPr>
            <p:cNvSpPr/>
            <p:nvPr/>
          </p:nvSpPr>
          <p:spPr>
            <a:xfrm>
              <a:off x="1485794" y="2615381"/>
              <a:ext cx="9361558" cy="2812025"/>
            </a:xfrm>
            <a:prstGeom prst="roundRect">
              <a:avLst/>
            </a:prstGeom>
            <a:noFill/>
            <a:ln w="57150">
              <a:solidFill>
                <a:srgbClr val="FFC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72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1EAC5FB-96D2-A246-1828-2D3D4D9FC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570" y="2327181"/>
            <a:ext cx="8370255" cy="416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3FC5CA1-3054-7E50-3562-6B7DDFCADD0C}"/>
              </a:ext>
            </a:extLst>
          </p:cNvPr>
          <p:cNvGrpSpPr/>
          <p:nvPr/>
        </p:nvGrpSpPr>
        <p:grpSpPr>
          <a:xfrm>
            <a:off x="1157010" y="341785"/>
            <a:ext cx="9471662" cy="2016129"/>
            <a:chOff x="1294729" y="60288"/>
            <a:chExt cx="6666525" cy="1259599"/>
          </a:xfrm>
        </p:grpSpPr>
        <p:grpSp>
          <p:nvGrpSpPr>
            <p:cNvPr id="11" name="组合 3">
              <a:extLst>
                <a:ext uri="{FF2B5EF4-FFF2-40B4-BE49-F238E27FC236}">
                  <a16:creationId xmlns:a16="http://schemas.microsoft.com/office/drawing/2014/main" id="{50C63924-90C2-9BEF-EB6B-5D99DBFF2C79}"/>
                </a:ext>
              </a:extLst>
            </p:cNvPr>
            <p:cNvGrpSpPr/>
            <p:nvPr/>
          </p:nvGrpSpPr>
          <p:grpSpPr>
            <a:xfrm flipH="1">
              <a:off x="1294729" y="60288"/>
              <a:ext cx="6666525" cy="1259599"/>
              <a:chOff x="2670542" y="676321"/>
              <a:chExt cx="6858150" cy="2410109"/>
            </a:xfrm>
          </p:grpSpPr>
          <p:grpSp>
            <p:nvGrpSpPr>
              <p:cNvPr id="13" name="组合 4">
                <a:extLst>
                  <a:ext uri="{FF2B5EF4-FFF2-40B4-BE49-F238E27FC236}">
                    <a16:creationId xmlns:a16="http://schemas.microsoft.com/office/drawing/2014/main" id="{3BDC93D2-BD25-B709-21DB-1E066DC402D1}"/>
                  </a:ext>
                </a:extLst>
              </p:cNvPr>
              <p:cNvGrpSpPr/>
              <p:nvPr/>
            </p:nvGrpSpPr>
            <p:grpSpPr>
              <a:xfrm>
                <a:off x="2670542" y="676321"/>
                <a:ext cx="6858150" cy="2410109"/>
                <a:chOff x="3214111" y="-2145711"/>
                <a:chExt cx="5763780" cy="2025523"/>
              </a:xfrm>
            </p:grpSpPr>
            <p:pic>
              <p:nvPicPr>
                <p:cNvPr id="16" name="图片 7">
                  <a:extLst>
                    <a:ext uri="{FF2B5EF4-FFF2-40B4-BE49-F238E27FC236}">
                      <a16:creationId xmlns:a16="http://schemas.microsoft.com/office/drawing/2014/main" id="{38B8EF19-F94C-153F-4345-54505A9B58B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14112" y="-1917194"/>
                  <a:ext cx="5438741" cy="1797006"/>
                </a:xfrm>
                <a:prstGeom prst="rect">
                  <a:avLst/>
                </a:prstGeom>
              </p:spPr>
            </p:pic>
            <p:pic>
              <p:nvPicPr>
                <p:cNvPr id="17" name="图片 8">
                  <a:extLst>
                    <a:ext uri="{FF2B5EF4-FFF2-40B4-BE49-F238E27FC236}">
                      <a16:creationId xmlns:a16="http://schemas.microsoft.com/office/drawing/2014/main" id="{3E3C9A9A-C83E-0B7B-EFA9-083FC4E0BF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14111" y="-2145711"/>
                  <a:ext cx="5763780" cy="1994647"/>
                </a:xfrm>
                <a:prstGeom prst="rect">
                  <a:avLst/>
                </a:prstGeom>
              </p:spPr>
            </p:pic>
          </p:grpSp>
          <p:pic>
            <p:nvPicPr>
              <p:cNvPr id="14" name="图片 5">
                <a:extLst>
                  <a:ext uri="{FF2B5EF4-FFF2-40B4-BE49-F238E27FC236}">
                    <a16:creationId xmlns:a16="http://schemas.microsoft.com/office/drawing/2014/main" id="{504CA221-9D67-1351-7AAA-B379448547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10736" y="1138359"/>
                <a:ext cx="987259" cy="1286468"/>
              </a:xfrm>
              <a:prstGeom prst="rect">
                <a:avLst/>
              </a:prstGeom>
            </p:spPr>
          </p:pic>
          <p:pic>
            <p:nvPicPr>
              <p:cNvPr id="15" name="图片 6">
                <a:extLst>
                  <a:ext uri="{FF2B5EF4-FFF2-40B4-BE49-F238E27FC236}">
                    <a16:creationId xmlns:a16="http://schemas.microsoft.com/office/drawing/2014/main" id="{2819151D-8354-C252-EE3D-D9B0BC5C2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1870" y="1591461"/>
                <a:ext cx="477153" cy="930546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397910-B96E-FC41-4E83-B0CB0AC2E4A8}"/>
                </a:ext>
              </a:extLst>
            </p:cNvPr>
            <p:cNvSpPr/>
            <p:nvPr/>
          </p:nvSpPr>
          <p:spPr>
            <a:xfrm>
              <a:off x="2300064" y="185408"/>
              <a:ext cx="5165532" cy="7499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3,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mô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tả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altLang="en-US" sz="36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i="1" dirty="0" err="1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lân</a:t>
              </a:r>
              <a:r>
                <a:rPr lang="en-US" altLang="en-US" sz="3600" b="1" dirty="0">
                  <a:solidFill>
                    <a:srgbClr val="70AD4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915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008CCF7-600D-97BF-8EF5-D8C06AFB8BC8}"/>
              </a:ext>
            </a:extLst>
          </p:cNvPr>
          <p:cNvGrpSpPr/>
          <p:nvPr/>
        </p:nvGrpSpPr>
        <p:grpSpPr>
          <a:xfrm>
            <a:off x="1892579" y="555511"/>
            <a:ext cx="8106827" cy="584776"/>
            <a:chOff x="1842699" y="1286349"/>
            <a:chExt cx="7972167" cy="58477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97FE6C6-5DE1-832E-F4B2-A76E3D48B6CD}"/>
                </a:ext>
              </a:extLst>
            </p:cNvPr>
            <p:cNvSpPr txBox="1"/>
            <p:nvPr/>
          </p:nvSpPr>
          <p:spPr>
            <a:xfrm>
              <a:off x="1842699" y="1286350"/>
              <a:ext cx="79721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QUY TRÌNH SẢN XUẤT PHÂN LÂN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4295AD6-BCD9-D407-31CE-B6EBD6437CC4}"/>
                </a:ext>
              </a:extLst>
            </p:cNvPr>
            <p:cNvSpPr txBox="1"/>
            <p:nvPr/>
          </p:nvSpPr>
          <p:spPr>
            <a:xfrm>
              <a:off x="1925287" y="1286349"/>
              <a:ext cx="78069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gradFill flip="none" rotWithShape="1">
                    <a:gsLst>
                      <a:gs pos="78000">
                        <a:srgbClr val="82C02D"/>
                      </a:gs>
                      <a:gs pos="31000">
                        <a:srgbClr val="318865"/>
                      </a:gs>
                    </a:gsLst>
                    <a:lin ang="5400000" scaled="1"/>
                    <a:tileRect/>
                  </a:gradFill>
                  <a:latin typeface="SVN-Helvetica Neue Heavy" panose="02040603050506020204" pitchFamily="18" charset="0"/>
                </a:rPr>
                <a:t>QUY TRÌNH SẢN XUẤT PHÂN LÂN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438031-B46F-420A-C05F-F04BE854F72C}"/>
              </a:ext>
            </a:extLst>
          </p:cNvPr>
          <p:cNvGrpSpPr/>
          <p:nvPr/>
        </p:nvGrpSpPr>
        <p:grpSpPr>
          <a:xfrm>
            <a:off x="1352747" y="1773392"/>
            <a:ext cx="3019643" cy="1200042"/>
            <a:chOff x="850489" y="1670977"/>
            <a:chExt cx="3019643" cy="1200042"/>
          </a:xfrm>
        </p:grpSpPr>
        <p:grpSp>
          <p:nvGrpSpPr>
            <p:cNvPr id="8" name="组合 14">
              <a:extLst>
                <a:ext uri="{FF2B5EF4-FFF2-40B4-BE49-F238E27FC236}">
                  <a16:creationId xmlns:a16="http://schemas.microsoft.com/office/drawing/2014/main" id="{43537F89-94F5-EAE0-0237-327208F7E739}"/>
                </a:ext>
              </a:extLst>
            </p:cNvPr>
            <p:cNvGrpSpPr/>
            <p:nvPr/>
          </p:nvGrpSpPr>
          <p:grpSpPr>
            <a:xfrm>
              <a:off x="850489" y="1670977"/>
              <a:ext cx="3019643" cy="1200042"/>
              <a:chOff x="1902979" y="4328004"/>
              <a:chExt cx="4286742" cy="505609"/>
            </a:xfrm>
          </p:grpSpPr>
          <p:sp>
            <p:nvSpPr>
              <p:cNvPr id="9" name="矩形: 圆角 15">
                <a:extLst>
                  <a:ext uri="{FF2B5EF4-FFF2-40B4-BE49-F238E27FC236}">
                    <a16:creationId xmlns:a16="http://schemas.microsoft.com/office/drawing/2014/main" id="{2116AF5D-703F-1DE8-E6B2-C1DE588E0D6D}"/>
                  </a:ext>
                </a:extLst>
              </p:cNvPr>
              <p:cNvSpPr/>
              <p:nvPr/>
            </p:nvSpPr>
            <p:spPr>
              <a:xfrm>
                <a:off x="2194941" y="4328004"/>
                <a:ext cx="3994780" cy="505609"/>
              </a:xfrm>
              <a:prstGeom prst="roundRect">
                <a:avLst>
                  <a:gd name="adj" fmla="val 31242"/>
                </a:avLst>
              </a:prstGeom>
              <a:solidFill>
                <a:srgbClr val="B8DE74"/>
              </a:solidFill>
              <a:ln w="19050">
                <a:solidFill>
                  <a:srgbClr val="207D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10" name="矩形: 圆角 16">
                <a:extLst>
                  <a:ext uri="{FF2B5EF4-FFF2-40B4-BE49-F238E27FC236}">
                    <a16:creationId xmlns:a16="http://schemas.microsoft.com/office/drawing/2014/main" id="{4773B631-5EFB-7F4C-D457-D6F745CC5B3E}"/>
                  </a:ext>
                </a:extLst>
              </p:cNvPr>
              <p:cNvSpPr/>
              <p:nvPr/>
            </p:nvSpPr>
            <p:spPr>
              <a:xfrm>
                <a:off x="1902979" y="4328004"/>
                <a:ext cx="3994780" cy="505609"/>
              </a:xfrm>
              <a:prstGeom prst="roundRect">
                <a:avLst>
                  <a:gd name="adj" fmla="val 29603"/>
                </a:avLst>
              </a:prstGeom>
              <a:solidFill>
                <a:schemeClr val="bg1"/>
              </a:solidFill>
              <a:ln w="19050">
                <a:solidFill>
                  <a:srgbClr val="207D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F3098E-F8EF-25F8-46B8-C81C24A12CDA}"/>
                </a:ext>
              </a:extLst>
            </p:cNvPr>
            <p:cNvSpPr/>
            <p:nvPr/>
          </p:nvSpPr>
          <p:spPr>
            <a:xfrm>
              <a:off x="850489" y="1855499"/>
              <a:ext cx="2813981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Khai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thác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quặng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A-pa-tit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5B5851A-B8DD-76A8-2E27-E35EDB9D2D93}"/>
              </a:ext>
            </a:extLst>
          </p:cNvPr>
          <p:cNvGrpSpPr/>
          <p:nvPr/>
        </p:nvGrpSpPr>
        <p:grpSpPr>
          <a:xfrm>
            <a:off x="7415100" y="1801601"/>
            <a:ext cx="3019644" cy="1200042"/>
            <a:chOff x="4778476" y="1670977"/>
            <a:chExt cx="3019644" cy="1200042"/>
          </a:xfrm>
        </p:grpSpPr>
        <p:grpSp>
          <p:nvGrpSpPr>
            <p:cNvPr id="5" name="组合 14">
              <a:extLst>
                <a:ext uri="{FF2B5EF4-FFF2-40B4-BE49-F238E27FC236}">
                  <a16:creationId xmlns:a16="http://schemas.microsoft.com/office/drawing/2014/main" id="{7F7C61E9-68A1-FDB3-1293-66F4213946C3}"/>
                </a:ext>
              </a:extLst>
            </p:cNvPr>
            <p:cNvGrpSpPr/>
            <p:nvPr/>
          </p:nvGrpSpPr>
          <p:grpSpPr>
            <a:xfrm>
              <a:off x="4778477" y="1670977"/>
              <a:ext cx="3019643" cy="1200042"/>
              <a:chOff x="1902979" y="4328004"/>
              <a:chExt cx="4286742" cy="505609"/>
            </a:xfrm>
          </p:grpSpPr>
          <p:sp>
            <p:nvSpPr>
              <p:cNvPr id="6" name="矩形: 圆角 15">
                <a:extLst>
                  <a:ext uri="{FF2B5EF4-FFF2-40B4-BE49-F238E27FC236}">
                    <a16:creationId xmlns:a16="http://schemas.microsoft.com/office/drawing/2014/main" id="{028C6292-8E32-298D-D4A2-C16E5E513892}"/>
                  </a:ext>
                </a:extLst>
              </p:cNvPr>
              <p:cNvSpPr/>
              <p:nvPr/>
            </p:nvSpPr>
            <p:spPr>
              <a:xfrm>
                <a:off x="2194941" y="4328004"/>
                <a:ext cx="3994780" cy="505609"/>
              </a:xfrm>
              <a:prstGeom prst="roundRect">
                <a:avLst>
                  <a:gd name="adj" fmla="val 36158"/>
                </a:avLst>
              </a:prstGeom>
              <a:solidFill>
                <a:srgbClr val="2D856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7" name="矩形: 圆角 16">
                <a:extLst>
                  <a:ext uri="{FF2B5EF4-FFF2-40B4-BE49-F238E27FC236}">
                    <a16:creationId xmlns:a16="http://schemas.microsoft.com/office/drawing/2014/main" id="{81FD0230-4487-4CAA-6198-1D7FD783973A}"/>
                  </a:ext>
                </a:extLst>
              </p:cNvPr>
              <p:cNvSpPr/>
              <p:nvPr/>
            </p:nvSpPr>
            <p:spPr>
              <a:xfrm>
                <a:off x="1902979" y="4328004"/>
                <a:ext cx="3994781" cy="505609"/>
              </a:xfrm>
              <a:prstGeom prst="roundRect">
                <a:avLst>
                  <a:gd name="adj" fmla="val 32881"/>
                </a:avLst>
              </a:prstGeom>
              <a:solidFill>
                <a:srgbClr val="B8DE7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67F283-D95C-D83E-7C50-915CCFD8B9B7}"/>
                </a:ext>
              </a:extLst>
            </p:cNvPr>
            <p:cNvSpPr/>
            <p:nvPr/>
          </p:nvSpPr>
          <p:spPr>
            <a:xfrm>
              <a:off x="4778476" y="1941698"/>
              <a:ext cx="281398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giàu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quặng</a:t>
              </a:r>
              <a:endPara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B7FA2C-4A8C-85FE-DD3E-3F436A2AC82F}"/>
              </a:ext>
            </a:extLst>
          </p:cNvPr>
          <p:cNvGrpSpPr/>
          <p:nvPr/>
        </p:nvGrpSpPr>
        <p:grpSpPr>
          <a:xfrm>
            <a:off x="7428466" y="4448945"/>
            <a:ext cx="3019643" cy="1200042"/>
            <a:chOff x="850489" y="1670977"/>
            <a:chExt cx="3019643" cy="1200042"/>
          </a:xfrm>
        </p:grpSpPr>
        <p:grpSp>
          <p:nvGrpSpPr>
            <p:cNvPr id="16" name="组合 14">
              <a:extLst>
                <a:ext uri="{FF2B5EF4-FFF2-40B4-BE49-F238E27FC236}">
                  <a16:creationId xmlns:a16="http://schemas.microsoft.com/office/drawing/2014/main" id="{CEA8CBA1-9FA2-4C9A-3ADF-D2F5C87F41B1}"/>
                </a:ext>
              </a:extLst>
            </p:cNvPr>
            <p:cNvGrpSpPr/>
            <p:nvPr/>
          </p:nvGrpSpPr>
          <p:grpSpPr>
            <a:xfrm>
              <a:off x="850489" y="1670977"/>
              <a:ext cx="3019643" cy="1200042"/>
              <a:chOff x="1902979" y="4328004"/>
              <a:chExt cx="4286742" cy="505609"/>
            </a:xfrm>
          </p:grpSpPr>
          <p:sp>
            <p:nvSpPr>
              <p:cNvPr id="18" name="矩形: 圆角 15">
                <a:extLst>
                  <a:ext uri="{FF2B5EF4-FFF2-40B4-BE49-F238E27FC236}">
                    <a16:creationId xmlns:a16="http://schemas.microsoft.com/office/drawing/2014/main" id="{633FF341-F95C-8D97-0F5A-8F75D310083A}"/>
                  </a:ext>
                </a:extLst>
              </p:cNvPr>
              <p:cNvSpPr/>
              <p:nvPr/>
            </p:nvSpPr>
            <p:spPr>
              <a:xfrm>
                <a:off x="2194941" y="4328004"/>
                <a:ext cx="3994780" cy="505609"/>
              </a:xfrm>
              <a:prstGeom prst="roundRect">
                <a:avLst>
                  <a:gd name="adj" fmla="val 31242"/>
                </a:avLst>
              </a:prstGeom>
              <a:solidFill>
                <a:srgbClr val="B8DE74"/>
              </a:solidFill>
              <a:ln w="19050">
                <a:solidFill>
                  <a:srgbClr val="207D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19" name="矩形: 圆角 16">
                <a:extLst>
                  <a:ext uri="{FF2B5EF4-FFF2-40B4-BE49-F238E27FC236}">
                    <a16:creationId xmlns:a16="http://schemas.microsoft.com/office/drawing/2014/main" id="{E375EAC4-BF15-E388-87CA-97F7753FDC9A}"/>
                  </a:ext>
                </a:extLst>
              </p:cNvPr>
              <p:cNvSpPr/>
              <p:nvPr/>
            </p:nvSpPr>
            <p:spPr>
              <a:xfrm>
                <a:off x="1902979" y="4328004"/>
                <a:ext cx="3994780" cy="505609"/>
              </a:xfrm>
              <a:prstGeom prst="roundRect">
                <a:avLst>
                  <a:gd name="adj" fmla="val 29603"/>
                </a:avLst>
              </a:prstGeom>
              <a:solidFill>
                <a:schemeClr val="bg1"/>
              </a:solidFill>
              <a:ln w="19050">
                <a:solidFill>
                  <a:srgbClr val="207D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C6E2AB-E46A-7C6C-937E-627C83746C6A}"/>
                </a:ext>
              </a:extLst>
            </p:cNvPr>
            <p:cNvSpPr/>
            <p:nvPr/>
          </p:nvSpPr>
          <p:spPr>
            <a:xfrm>
              <a:off x="850489" y="1855499"/>
              <a:ext cx="2813981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Sản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xuất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 defTabSz="457200"/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lân</a:t>
              </a:r>
              <a:endPara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4ECC4F-5CAC-08C4-C87F-98369CBA7643}"/>
              </a:ext>
            </a:extLst>
          </p:cNvPr>
          <p:cNvGrpSpPr/>
          <p:nvPr/>
        </p:nvGrpSpPr>
        <p:grpSpPr>
          <a:xfrm>
            <a:off x="2346975" y="4448945"/>
            <a:ext cx="3019644" cy="1200042"/>
            <a:chOff x="4778476" y="1670977"/>
            <a:chExt cx="3019644" cy="1200042"/>
          </a:xfrm>
        </p:grpSpPr>
        <p:grpSp>
          <p:nvGrpSpPr>
            <p:cNvPr id="21" name="组合 14">
              <a:extLst>
                <a:ext uri="{FF2B5EF4-FFF2-40B4-BE49-F238E27FC236}">
                  <a16:creationId xmlns:a16="http://schemas.microsoft.com/office/drawing/2014/main" id="{86228655-513F-842A-89BA-8884AFD8E88F}"/>
                </a:ext>
              </a:extLst>
            </p:cNvPr>
            <p:cNvGrpSpPr/>
            <p:nvPr/>
          </p:nvGrpSpPr>
          <p:grpSpPr>
            <a:xfrm>
              <a:off x="4778477" y="1670977"/>
              <a:ext cx="3019643" cy="1200042"/>
              <a:chOff x="1902979" y="4328004"/>
              <a:chExt cx="4286742" cy="505609"/>
            </a:xfrm>
          </p:grpSpPr>
          <p:sp>
            <p:nvSpPr>
              <p:cNvPr id="23" name="矩形: 圆角 15">
                <a:extLst>
                  <a:ext uri="{FF2B5EF4-FFF2-40B4-BE49-F238E27FC236}">
                    <a16:creationId xmlns:a16="http://schemas.microsoft.com/office/drawing/2014/main" id="{CC18C429-ED9E-AC4C-8920-03328D21283A}"/>
                  </a:ext>
                </a:extLst>
              </p:cNvPr>
              <p:cNvSpPr/>
              <p:nvPr/>
            </p:nvSpPr>
            <p:spPr>
              <a:xfrm>
                <a:off x="2194941" y="4328004"/>
                <a:ext cx="3994780" cy="505609"/>
              </a:xfrm>
              <a:prstGeom prst="roundRect">
                <a:avLst>
                  <a:gd name="adj" fmla="val 36158"/>
                </a:avLst>
              </a:prstGeom>
              <a:solidFill>
                <a:srgbClr val="2D856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24" name="矩形: 圆角 16">
                <a:extLst>
                  <a:ext uri="{FF2B5EF4-FFF2-40B4-BE49-F238E27FC236}">
                    <a16:creationId xmlns:a16="http://schemas.microsoft.com/office/drawing/2014/main" id="{CDA78D65-7D50-19D4-7464-E595932FE631}"/>
                  </a:ext>
                </a:extLst>
              </p:cNvPr>
              <p:cNvSpPr/>
              <p:nvPr/>
            </p:nvSpPr>
            <p:spPr>
              <a:xfrm>
                <a:off x="1902979" y="4328004"/>
                <a:ext cx="3994781" cy="505609"/>
              </a:xfrm>
              <a:prstGeom prst="roundRect">
                <a:avLst>
                  <a:gd name="adj" fmla="val 32881"/>
                </a:avLst>
              </a:prstGeom>
              <a:solidFill>
                <a:srgbClr val="B8DE7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 dirty="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82FA4F-85CA-9D1B-D04B-5EEA4E67E94E}"/>
                </a:ext>
              </a:extLst>
            </p:cNvPr>
            <p:cNvSpPr/>
            <p:nvPr/>
          </p:nvSpPr>
          <p:spPr>
            <a:xfrm>
              <a:off x="4778476" y="1941698"/>
              <a:ext cx="2813981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/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Phân</a:t>
              </a:r>
              <a:r>
                <a:rPr lang="en-US" altLang="en-US" sz="2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lân</a:t>
              </a:r>
              <a:endParaRPr lang="en-US" alt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122FB0C-BB22-3271-A5EE-1E791A3C9D84}"/>
              </a:ext>
            </a:extLst>
          </p:cNvPr>
          <p:cNvCxnSpPr>
            <a:stCxn id="9" idx="3"/>
            <a:endCxn id="7" idx="1"/>
          </p:cNvCxnSpPr>
          <p:nvPr/>
        </p:nvCxnSpPr>
        <p:spPr>
          <a:xfrm>
            <a:off x="4372390" y="2373413"/>
            <a:ext cx="3042711" cy="28209"/>
          </a:xfrm>
          <a:prstGeom prst="straightConnector1">
            <a:avLst/>
          </a:prstGeom>
          <a:ln w="57150">
            <a:solidFill>
              <a:srgbClr val="207D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0492B1C-4C9F-945B-50CF-E83A366F5CD2}"/>
              </a:ext>
            </a:extLst>
          </p:cNvPr>
          <p:cNvCxnSpPr>
            <a:cxnSpLocks/>
          </p:cNvCxnSpPr>
          <p:nvPr/>
        </p:nvCxnSpPr>
        <p:spPr>
          <a:xfrm>
            <a:off x="9027751" y="3010576"/>
            <a:ext cx="2" cy="1466967"/>
          </a:xfrm>
          <a:prstGeom prst="straightConnector1">
            <a:avLst/>
          </a:prstGeom>
          <a:ln w="57150">
            <a:solidFill>
              <a:srgbClr val="207D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E5BFDF3-6E5B-3C04-EF86-367E4C16C87A}"/>
              </a:ext>
            </a:extLst>
          </p:cNvPr>
          <p:cNvCxnSpPr>
            <a:cxnSpLocks/>
            <a:stCxn id="19" idx="1"/>
            <a:endCxn id="23" idx="3"/>
          </p:cNvCxnSpPr>
          <p:nvPr/>
        </p:nvCxnSpPr>
        <p:spPr>
          <a:xfrm flipH="1">
            <a:off x="5366619" y="5048966"/>
            <a:ext cx="2061847" cy="0"/>
          </a:xfrm>
          <a:prstGeom prst="straightConnector1">
            <a:avLst/>
          </a:prstGeom>
          <a:ln w="57150">
            <a:solidFill>
              <a:srgbClr val="207D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25F4A7D8-27B0-C509-924F-8944ED736B12}"/>
              </a:ext>
            </a:extLst>
          </p:cNvPr>
          <p:cNvSpPr/>
          <p:nvPr/>
        </p:nvSpPr>
        <p:spPr>
          <a:xfrm>
            <a:off x="4728557" y="1521036"/>
            <a:ext cx="2330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tạp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altLang="en-US" sz="2400" i="1" dirty="0">
              <a:solidFill>
                <a:srgbClr val="2D85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CF287E0-FFDE-BAC4-6B1C-799B2D7635AD}"/>
              </a:ext>
            </a:extLst>
          </p:cNvPr>
          <p:cNvSpPr/>
          <p:nvPr/>
        </p:nvSpPr>
        <p:spPr>
          <a:xfrm>
            <a:off x="9077259" y="3328560"/>
            <a:ext cx="16890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 defTabSz="457200"/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2400" i="1" dirty="0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>
                <a:solidFill>
                  <a:srgbClr val="2D85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endParaRPr lang="en-US" altLang="en-US" sz="2400" i="1" dirty="0">
              <a:solidFill>
                <a:srgbClr val="2D85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B2C058C-F07B-21B9-D99B-AC15F56418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8442"/>
          <a:stretch/>
        </p:blipFill>
        <p:spPr>
          <a:xfrm flipH="1">
            <a:off x="383458" y="3664742"/>
            <a:ext cx="1757854" cy="283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9EC9D058-5EDF-EBAF-0ECF-39783A2AB1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3" t="7054" r="5326" b="80261"/>
          <a:stretch/>
        </p:blipFill>
        <p:spPr>
          <a:xfrm>
            <a:off x="9996197" y="0"/>
            <a:ext cx="2195803" cy="17651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8A94EC-6E7C-5902-4238-CF94EEAA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70" y="1765191"/>
            <a:ext cx="879119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B1A47B9-201D-2A7C-7852-CB04D387C305}"/>
              </a:ext>
            </a:extLst>
          </p:cNvPr>
          <p:cNvGrpSpPr/>
          <p:nvPr/>
        </p:nvGrpSpPr>
        <p:grpSpPr>
          <a:xfrm>
            <a:off x="3728885" y="481781"/>
            <a:ext cx="4225412" cy="759419"/>
            <a:chOff x="3728885" y="648929"/>
            <a:chExt cx="4225412" cy="759419"/>
          </a:xfrm>
        </p:grpSpPr>
        <p:sp>
          <p:nvSpPr>
            <p:cNvPr id="2" name="文本框 22">
              <a:extLst>
                <a:ext uri="{FF2B5EF4-FFF2-40B4-BE49-F238E27FC236}">
                  <a16:creationId xmlns:a16="http://schemas.microsoft.com/office/drawing/2014/main" id="{1A966857-8412-7E32-A258-565175988D58}"/>
                </a:ext>
              </a:extLst>
            </p:cNvPr>
            <p:cNvSpPr txBox="1"/>
            <p:nvPr/>
          </p:nvSpPr>
          <p:spPr>
            <a:xfrm>
              <a:off x="4090218" y="648929"/>
              <a:ext cx="3696929" cy="678055"/>
            </a:xfrm>
            <a:prstGeom prst="rect">
              <a:avLst/>
            </a:prstGeom>
            <a:solidFill>
              <a:srgbClr val="80BE2D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3200" dirty="0">
                <a:solidFill>
                  <a:schemeClr val="bg1"/>
                </a:solidFill>
                <a:latin typeface="UVF Slim Tony" panose="02000000000000000000" pitchFamily="2" charset="0"/>
                <a:ea typeface="思源黑体 CN Bold" panose="020B0800000000000000" charset="-122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EC89CE4-6671-21A4-33AE-BCFFB6573CA6}"/>
                </a:ext>
              </a:extLst>
            </p:cNvPr>
            <p:cNvSpPr txBox="1"/>
            <p:nvPr/>
          </p:nvSpPr>
          <p:spPr>
            <a:xfrm>
              <a:off x="3728885" y="823573"/>
              <a:ext cx="42254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Yêu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cầu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cần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VF Slim Tony" panose="02000000000000000000" pitchFamily="2" charset="0"/>
                  <a:ea typeface="思源黑体 CN Bold" panose="020B0800000000000000" charset="-122"/>
                  <a:cs typeface="+mn-cs"/>
                </a:rPr>
                <a:t>đạt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Slim Tony" panose="02000000000000000000" pitchFamily="2" charset="0"/>
                <a:ea typeface="思源黑体 CN Bold" panose="020B0800000000000000" charset="-122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6D5AEF9-AFB9-99A5-EA07-2A957DF9F0D4}"/>
              </a:ext>
            </a:extLst>
          </p:cNvPr>
          <p:cNvSpPr txBox="1"/>
          <p:nvPr/>
        </p:nvSpPr>
        <p:spPr>
          <a:xfrm>
            <a:off x="840657" y="1241200"/>
            <a:ext cx="1070241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1. Kiến thức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Nêu được một số hoạt động sản xuất chủ yếu của người dân ở </a:t>
            </a:r>
            <a:r>
              <a:rPr lang="nl-NL" sz="2400" dirty="0">
                <a:solidFill>
                  <a:srgbClr val="21806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khu vực </a:t>
            </a: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Hoàng Liên Sơn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- Sử dụng tranh, ảnh để nhận biết một số hoạt động sản xuất của người dân: làm ruộng bậc thang, nghề thủ công truyền thống, khai thác khoáng sản.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- Nhận biết được khó khăn của giao thông miền núi: đường nhiều dốc cao, quanh co, thường bị sụt, lở vào mùa mưa.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Biết trân quý người dân trên mọi miền Tổ quốc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b="1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các năng lực: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Năng lực tự chủ, </a:t>
            </a:r>
            <a:r>
              <a:rPr lang="nl-NL" sz="2400" dirty="0">
                <a:solidFill>
                  <a:srgbClr val="21806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</a:t>
            </a:r>
            <a:r>
              <a:rPr lang="nl-NL" sz="2400" dirty="0">
                <a:solidFill>
                  <a:srgbClr val="21806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 quyết vấn đề, NL ngôn ngữ, NL thẩm mĩ</a:t>
            </a:r>
            <a:endParaRPr lang="en-US" sz="2000" dirty="0">
              <a:solidFill>
                <a:srgbClr val="218063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27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B1E5D34-74C3-23E7-DC7B-AABB29797BE8}"/>
              </a:ext>
            </a:extLst>
          </p:cNvPr>
          <p:cNvGrpSpPr/>
          <p:nvPr/>
        </p:nvGrpSpPr>
        <p:grpSpPr>
          <a:xfrm>
            <a:off x="1765692" y="910800"/>
            <a:ext cx="9372988" cy="4251137"/>
            <a:chOff x="1834517" y="822309"/>
            <a:chExt cx="9372988" cy="425113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76BE2FF-9DCB-FE2A-FBAD-CCC679270617}"/>
                </a:ext>
              </a:extLst>
            </p:cNvPr>
            <p:cNvGrpSpPr/>
            <p:nvPr/>
          </p:nvGrpSpPr>
          <p:grpSpPr>
            <a:xfrm>
              <a:off x="1834517" y="1276858"/>
              <a:ext cx="8892477" cy="3796588"/>
              <a:chOff x="1599346" y="1376516"/>
              <a:chExt cx="9494752" cy="4296697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DF916D6-9BF8-7EA8-B184-6BE52B08D1C2}"/>
                  </a:ext>
                </a:extLst>
              </p:cNvPr>
              <p:cNvSpPr/>
              <p:nvPr/>
            </p:nvSpPr>
            <p:spPr>
              <a:xfrm>
                <a:off x="1599346" y="1376516"/>
                <a:ext cx="9494752" cy="4296697"/>
              </a:xfrm>
              <a:prstGeom prst="roundRect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AC74096-C709-A5B0-0E6E-4ED01EC591AE}"/>
                  </a:ext>
                </a:extLst>
              </p:cNvPr>
              <p:cNvSpPr/>
              <p:nvPr/>
            </p:nvSpPr>
            <p:spPr>
              <a:xfrm>
                <a:off x="1864013" y="1676701"/>
                <a:ext cx="9004745" cy="3716293"/>
              </a:xfrm>
              <a:prstGeom prst="roundRect">
                <a:avLst/>
              </a:prstGeom>
              <a:noFill/>
              <a:ln w="57150">
                <a:solidFill>
                  <a:srgbClr val="80BE2D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EC9D058-5EDF-EBAF-0ECF-39783A2AB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03" t="7054" r="5326" b="80261"/>
            <a:stretch/>
          </p:blipFill>
          <p:spPr>
            <a:xfrm>
              <a:off x="9011702" y="822309"/>
              <a:ext cx="2195803" cy="176519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8E58C90-4F2B-6FB4-88BC-098D1B397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551" y="2154272"/>
            <a:ext cx="9004572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3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E52AA8-ADE0-A729-BE2F-F8A7C87DED20}"/>
              </a:ext>
            </a:extLst>
          </p:cNvPr>
          <p:cNvSpPr/>
          <p:nvPr/>
        </p:nvSpPr>
        <p:spPr>
          <a:xfrm>
            <a:off x="549553" y="443832"/>
            <a:ext cx="110928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44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400" b="1" dirty="0">
              <a:solidFill>
                <a:srgbClr val="218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EB36448-A504-116D-64B3-11C84640711E}"/>
              </a:ext>
            </a:extLst>
          </p:cNvPr>
          <p:cNvGrpSpPr/>
          <p:nvPr/>
        </p:nvGrpSpPr>
        <p:grpSpPr>
          <a:xfrm>
            <a:off x="1363286" y="2272885"/>
            <a:ext cx="4488873" cy="794512"/>
            <a:chOff x="911449" y="3618272"/>
            <a:chExt cx="4488873" cy="794512"/>
          </a:xfrm>
        </p:grpSpPr>
        <p:sp>
          <p:nvSpPr>
            <p:cNvPr id="4" name="Flowchart: Terminator 3">
              <a:extLst>
                <a:ext uri="{FF2B5EF4-FFF2-40B4-BE49-F238E27FC236}">
                  <a16:creationId xmlns:a16="http://schemas.microsoft.com/office/drawing/2014/main" id="{81A549A4-74CC-1879-A6EF-E7B8D577E801}"/>
                </a:ext>
              </a:extLst>
            </p:cNvPr>
            <p:cNvSpPr/>
            <p:nvPr/>
          </p:nvSpPr>
          <p:spPr>
            <a:xfrm>
              <a:off x="911449" y="3618272"/>
              <a:ext cx="4488873" cy="794512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42BC9B1-7194-6E64-BE1C-811AD44DFEFF}"/>
                </a:ext>
              </a:extLst>
            </p:cNvPr>
            <p:cNvSpPr/>
            <p:nvPr/>
          </p:nvSpPr>
          <p:spPr>
            <a:xfrm>
              <a:off x="1070195" y="3665368"/>
              <a:ext cx="39893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cư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thưa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thớt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016766B-1504-2E98-A590-8CB5E337BDB7}"/>
              </a:ext>
            </a:extLst>
          </p:cNvPr>
          <p:cNvGrpSpPr/>
          <p:nvPr/>
        </p:nvGrpSpPr>
        <p:grpSpPr>
          <a:xfrm>
            <a:off x="7115696" y="1473589"/>
            <a:ext cx="3194313" cy="4408292"/>
            <a:chOff x="8395856" y="974825"/>
            <a:chExt cx="3194313" cy="44082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EC912ED-A019-283C-359F-B888088BD8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750" b="39063" l="6667" r="92188">
                          <a14:foregroundMark x1="8958" y1="13333" x2="10000" y2="19271"/>
                          <a14:foregroundMark x1="20729" y1="10938" x2="23646" y2="21250"/>
                          <a14:foregroundMark x1="6667" y1="20000" x2="8646" y2="21771"/>
                          <a14:foregroundMark x1="17396" y1="20833" x2="25208" y2="21042"/>
                          <a14:foregroundMark x1="33958" y1="10313" x2="34792" y2="19167"/>
                          <a14:foregroundMark x1="34792" y1="19167" x2="34792" y2="19167"/>
                          <a14:foregroundMark x1="24479" y1="20000" x2="25104" y2="21771"/>
                          <a14:foregroundMark x1="43646" y1="10521" x2="46979" y2="19375"/>
                          <a14:foregroundMark x1="41354" y1="10521" x2="47083" y2="10521"/>
                          <a14:foregroundMark x1="40938" y1="9479" x2="46771" y2="9792"/>
                          <a14:foregroundMark x1="48333" y1="9688" x2="47813" y2="13646"/>
                          <a14:foregroundMark x1="54896" y1="11250" x2="57396" y2="21042"/>
                          <a14:foregroundMark x1="67500" y1="11146" x2="68229" y2="21563"/>
                          <a14:foregroundMark x1="62917" y1="21042" x2="72396" y2="21042"/>
                          <a14:foregroundMark x1="63750" y1="21354" x2="70313" y2="21667"/>
                          <a14:foregroundMark x1="63333" y1="21667" x2="65313" y2="21667"/>
                          <a14:foregroundMark x1="89583" y1="10417" x2="92188" y2="22188"/>
                          <a14:foregroundMark x1="92188" y1="22188" x2="92188" y2="22188"/>
                          <a14:foregroundMark x1="77917" y1="11250" x2="79583" y2="19375"/>
                          <a14:foregroundMark x1="10104" y1="28958" x2="10000" y2="35521"/>
                          <a14:foregroundMark x1="21250" y1="26875" x2="24167" y2="36146"/>
                          <a14:foregroundMark x1="34063" y1="27604" x2="34271" y2="35000"/>
                          <a14:foregroundMark x1="31458" y1="26354" x2="35313" y2="28438"/>
                          <a14:foregroundMark x1="28646" y1="29063" x2="36354" y2="28438"/>
                          <a14:foregroundMark x1="36354" y1="28438" x2="36667" y2="28750"/>
                          <a14:foregroundMark x1="44896" y1="27396" x2="44583" y2="39063"/>
                          <a14:foregroundMark x1="37708" y1="29063" x2="36771" y2="29063"/>
                          <a14:foregroundMark x1="32604" y1="25417" x2="33229" y2="26458"/>
                          <a14:foregroundMark x1="28542" y1="28438" x2="31563" y2="26458"/>
                          <a14:foregroundMark x1="28646" y1="29375" x2="27500" y2="29375"/>
                          <a14:foregroundMark x1="27813" y1="29375" x2="31250" y2="27708"/>
                          <a14:foregroundMark x1="55625" y1="27708" x2="55625" y2="38438"/>
                          <a14:foregroundMark x1="55625" y1="38438" x2="55625" y2="38438"/>
                          <a14:foregroundMark x1="66042" y1="27187" x2="66354" y2="36458"/>
                          <a14:foregroundMark x1="66354" y1="36458" x2="66354" y2="36458"/>
                          <a14:foregroundMark x1="80000" y1="27187" x2="79896" y2="36771"/>
                          <a14:foregroundMark x1="79896" y1="36771" x2="79896" y2="36771"/>
                          <a14:foregroundMark x1="71146" y1="29375" x2="71875" y2="29375"/>
                          <a14:foregroundMark x1="89583" y1="27604" x2="91042" y2="36979"/>
                          <a14:foregroundMark x1="10833" y1="10938" x2="9375" y2="9896"/>
                        </a14:backgroundRemoval>
                      </a14:imgEffect>
                    </a14:imgLayer>
                  </a14:imgProps>
                </a:ext>
              </a:extLst>
            </a:blip>
            <a:srcRect l="-1" r="49588" b="60287"/>
            <a:stretch/>
          </p:blipFill>
          <p:spPr>
            <a:xfrm>
              <a:off x="8395856" y="974825"/>
              <a:ext cx="3042278" cy="239661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D2E776-D9D9-97B4-5C79-D5F7873D7B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750" b="39063" l="6667" r="92188">
                          <a14:foregroundMark x1="8958" y1="13333" x2="10000" y2="19271"/>
                          <a14:foregroundMark x1="20729" y1="10938" x2="23646" y2="21250"/>
                          <a14:foregroundMark x1="6667" y1="20000" x2="8646" y2="21771"/>
                          <a14:foregroundMark x1="17396" y1="20833" x2="25208" y2="21042"/>
                          <a14:foregroundMark x1="33958" y1="10313" x2="34792" y2="19167"/>
                          <a14:foregroundMark x1="34792" y1="19167" x2="34792" y2="19167"/>
                          <a14:foregroundMark x1="24479" y1="20000" x2="25104" y2="21771"/>
                          <a14:foregroundMark x1="43646" y1="10521" x2="46979" y2="19375"/>
                          <a14:foregroundMark x1="41354" y1="10521" x2="47083" y2="10521"/>
                          <a14:foregroundMark x1="40938" y1="9479" x2="46771" y2="9792"/>
                          <a14:foregroundMark x1="48333" y1="9688" x2="47813" y2="13646"/>
                          <a14:foregroundMark x1="54896" y1="11250" x2="57396" y2="21042"/>
                          <a14:foregroundMark x1="67500" y1="11146" x2="68229" y2="21563"/>
                          <a14:foregroundMark x1="62917" y1="21042" x2="72396" y2="21042"/>
                          <a14:foregroundMark x1="63750" y1="21354" x2="70313" y2="21667"/>
                          <a14:foregroundMark x1="63333" y1="21667" x2="65313" y2="21667"/>
                          <a14:foregroundMark x1="89583" y1="10417" x2="92188" y2="22188"/>
                          <a14:foregroundMark x1="92188" y1="22188" x2="92188" y2="22188"/>
                          <a14:foregroundMark x1="77917" y1="11250" x2="79583" y2="19375"/>
                          <a14:foregroundMark x1="10104" y1="28958" x2="10000" y2="35521"/>
                          <a14:foregroundMark x1="21250" y1="26875" x2="24167" y2="36146"/>
                          <a14:foregroundMark x1="34063" y1="27604" x2="34271" y2="35000"/>
                          <a14:foregroundMark x1="31458" y1="26354" x2="35313" y2="28438"/>
                          <a14:foregroundMark x1="28646" y1="29063" x2="36354" y2="28438"/>
                          <a14:foregroundMark x1="36354" y1="28438" x2="36667" y2="28750"/>
                          <a14:foregroundMark x1="44896" y1="27396" x2="44583" y2="39063"/>
                          <a14:foregroundMark x1="37708" y1="29063" x2="36771" y2="29063"/>
                          <a14:foregroundMark x1="32604" y1="25417" x2="33229" y2="26458"/>
                          <a14:foregroundMark x1="28542" y1="28438" x2="31563" y2="26458"/>
                          <a14:foregroundMark x1="28646" y1="29375" x2="27500" y2="29375"/>
                          <a14:foregroundMark x1="27813" y1="29375" x2="31250" y2="27708"/>
                          <a14:foregroundMark x1="55625" y1="27708" x2="55625" y2="38438"/>
                          <a14:foregroundMark x1="55625" y1="38438" x2="55625" y2="38438"/>
                          <a14:foregroundMark x1="66042" y1="27187" x2="66354" y2="36458"/>
                          <a14:foregroundMark x1="66354" y1="36458" x2="66354" y2="36458"/>
                          <a14:foregroundMark x1="80000" y1="27187" x2="79896" y2="36771"/>
                          <a14:foregroundMark x1="79896" y1="36771" x2="79896" y2="36771"/>
                          <a14:foregroundMark x1="71146" y1="29375" x2="71875" y2="29375"/>
                          <a14:foregroundMark x1="89583" y1="27604" x2="91042" y2="36979"/>
                          <a14:foregroundMark x1="10833" y1="10938" x2="9375" y2="9896"/>
                        </a14:backgroundRemoval>
                      </a14:imgEffect>
                    </a14:imgLayer>
                  </a14:imgProps>
                </a:ext>
              </a:extLst>
            </a:blip>
            <a:srcRect l="50485" t="6828" r="963" b="59838"/>
            <a:stretch/>
          </p:blipFill>
          <p:spPr>
            <a:xfrm>
              <a:off x="8660157" y="3371437"/>
              <a:ext cx="2930012" cy="201168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CB5DC7C-8EE6-CCB4-B2C2-7DF242F8504E}"/>
              </a:ext>
            </a:extLst>
          </p:cNvPr>
          <p:cNvGrpSpPr/>
          <p:nvPr/>
        </p:nvGrpSpPr>
        <p:grpSpPr>
          <a:xfrm>
            <a:off x="1363285" y="3179924"/>
            <a:ext cx="4488873" cy="794512"/>
            <a:chOff x="911448" y="3551877"/>
            <a:chExt cx="4488873" cy="794512"/>
          </a:xfrm>
        </p:grpSpPr>
        <p:sp>
          <p:nvSpPr>
            <p:cNvPr id="10" name="Flowchart: Terminator 9">
              <a:extLst>
                <a:ext uri="{FF2B5EF4-FFF2-40B4-BE49-F238E27FC236}">
                  <a16:creationId xmlns:a16="http://schemas.microsoft.com/office/drawing/2014/main" id="{B6003720-6445-C137-50EA-1225725D89A0}"/>
                </a:ext>
              </a:extLst>
            </p:cNvPr>
            <p:cNvSpPr/>
            <p:nvPr/>
          </p:nvSpPr>
          <p:spPr>
            <a:xfrm>
              <a:off x="911448" y="3551877"/>
              <a:ext cx="4488873" cy="794512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965DCDB-1D0A-4F73-D6AD-37F6E3D697ED}"/>
                </a:ext>
              </a:extLst>
            </p:cNvPr>
            <p:cNvSpPr/>
            <p:nvPr/>
          </p:nvSpPr>
          <p:spPr>
            <a:xfrm>
              <a:off x="1070195" y="3665368"/>
              <a:ext cx="39893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Dân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tộc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ít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C95E7B-3E49-036B-FF1B-F76C5A48E01F}"/>
              </a:ext>
            </a:extLst>
          </p:cNvPr>
          <p:cNvGrpSpPr/>
          <p:nvPr/>
        </p:nvGrpSpPr>
        <p:grpSpPr>
          <a:xfrm>
            <a:off x="1363285" y="4086963"/>
            <a:ext cx="4488873" cy="794512"/>
            <a:chOff x="911448" y="3551877"/>
            <a:chExt cx="4488873" cy="794512"/>
          </a:xfrm>
        </p:grpSpPr>
        <p:sp>
          <p:nvSpPr>
            <p:cNvPr id="13" name="Flowchart: Terminator 12">
              <a:extLst>
                <a:ext uri="{FF2B5EF4-FFF2-40B4-BE49-F238E27FC236}">
                  <a16:creationId xmlns:a16="http://schemas.microsoft.com/office/drawing/2014/main" id="{64E3D2BD-E0F0-EA03-E43B-317041FCBF27}"/>
                </a:ext>
              </a:extLst>
            </p:cNvPr>
            <p:cNvSpPr/>
            <p:nvPr/>
          </p:nvSpPr>
          <p:spPr>
            <a:xfrm>
              <a:off x="911448" y="3551877"/>
              <a:ext cx="4488873" cy="794512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2C5F61-F840-F790-99E2-81B48BB64E5E}"/>
                </a:ext>
              </a:extLst>
            </p:cNvPr>
            <p:cNvSpPr/>
            <p:nvPr/>
          </p:nvSpPr>
          <p:spPr>
            <a:xfrm>
              <a:off x="1070195" y="3665368"/>
              <a:ext cx="39893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7C556C-097D-0C4A-5714-5F848CFE6677}"/>
              </a:ext>
            </a:extLst>
          </p:cNvPr>
          <p:cNvGrpSpPr/>
          <p:nvPr/>
        </p:nvGrpSpPr>
        <p:grpSpPr>
          <a:xfrm>
            <a:off x="1363285" y="4983202"/>
            <a:ext cx="4488873" cy="794512"/>
            <a:chOff x="911448" y="3551877"/>
            <a:chExt cx="4488873" cy="794512"/>
          </a:xfrm>
        </p:grpSpPr>
        <p:sp>
          <p:nvSpPr>
            <p:cNvPr id="16" name="Flowchart: Terminator 15">
              <a:extLst>
                <a:ext uri="{FF2B5EF4-FFF2-40B4-BE49-F238E27FC236}">
                  <a16:creationId xmlns:a16="http://schemas.microsoft.com/office/drawing/2014/main" id="{5214F993-7DA0-F28A-B5D2-D168145CC9B3}"/>
                </a:ext>
              </a:extLst>
            </p:cNvPr>
            <p:cNvSpPr/>
            <p:nvPr/>
          </p:nvSpPr>
          <p:spPr>
            <a:xfrm>
              <a:off x="911448" y="3551877"/>
              <a:ext cx="4488873" cy="794512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4685711-524F-934E-E39B-21166D0EB5EA}"/>
                </a:ext>
              </a:extLst>
            </p:cNvPr>
            <p:cNvSpPr/>
            <p:nvPr/>
          </p:nvSpPr>
          <p:spPr>
            <a:xfrm>
              <a:off x="1070195" y="3665368"/>
              <a:ext cx="39893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lễ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hội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52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B1E5D34-74C3-23E7-DC7B-AABB29797BE8}"/>
              </a:ext>
            </a:extLst>
          </p:cNvPr>
          <p:cNvGrpSpPr/>
          <p:nvPr/>
        </p:nvGrpSpPr>
        <p:grpSpPr>
          <a:xfrm>
            <a:off x="1765692" y="910800"/>
            <a:ext cx="9372988" cy="4251137"/>
            <a:chOff x="1834517" y="822309"/>
            <a:chExt cx="9372988" cy="425113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76BE2FF-9DCB-FE2A-FBAD-CCC679270617}"/>
                </a:ext>
              </a:extLst>
            </p:cNvPr>
            <p:cNvGrpSpPr/>
            <p:nvPr/>
          </p:nvGrpSpPr>
          <p:grpSpPr>
            <a:xfrm>
              <a:off x="1834517" y="1276858"/>
              <a:ext cx="8892477" cy="3796588"/>
              <a:chOff x="1599346" y="1376516"/>
              <a:chExt cx="9494752" cy="4296697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EDF916D6-9BF8-7EA8-B184-6BE52B08D1C2}"/>
                  </a:ext>
                </a:extLst>
              </p:cNvPr>
              <p:cNvSpPr/>
              <p:nvPr/>
            </p:nvSpPr>
            <p:spPr>
              <a:xfrm>
                <a:off x="1599346" y="1376516"/>
                <a:ext cx="9494752" cy="4296697"/>
              </a:xfrm>
              <a:prstGeom prst="roundRect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AC74096-C709-A5B0-0E6E-4ED01EC591AE}"/>
                  </a:ext>
                </a:extLst>
              </p:cNvPr>
              <p:cNvSpPr/>
              <p:nvPr/>
            </p:nvSpPr>
            <p:spPr>
              <a:xfrm>
                <a:off x="1864013" y="1676701"/>
                <a:ext cx="9004745" cy="3716293"/>
              </a:xfrm>
              <a:prstGeom prst="roundRect">
                <a:avLst/>
              </a:prstGeom>
              <a:noFill/>
              <a:ln w="57150">
                <a:solidFill>
                  <a:srgbClr val="80BE2D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9EC9D058-5EDF-EBAF-0ECF-39783A2AB1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03" t="7054" r="5326" b="80261"/>
            <a:stretch/>
          </p:blipFill>
          <p:spPr>
            <a:xfrm>
              <a:off x="9011702" y="822309"/>
              <a:ext cx="2195803" cy="176519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2AA4481-6BBA-0648-D9A8-3E42F86B4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831" y="2240177"/>
            <a:ext cx="9004572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9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E91C0F5-B51E-A4B3-BD35-259FEDDCEBEC}"/>
              </a:ext>
            </a:extLst>
          </p:cNvPr>
          <p:cNvGrpSpPr/>
          <p:nvPr/>
        </p:nvGrpSpPr>
        <p:grpSpPr>
          <a:xfrm>
            <a:off x="609601" y="482186"/>
            <a:ext cx="6440128" cy="646332"/>
            <a:chOff x="1842699" y="1286349"/>
            <a:chExt cx="6989802" cy="64633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291C6F2-27A1-19B0-D8D1-FC1A7F5F66E2}"/>
                </a:ext>
              </a:extLst>
            </p:cNvPr>
            <p:cNvSpPr txBox="1"/>
            <p:nvPr/>
          </p:nvSpPr>
          <p:spPr>
            <a:xfrm>
              <a:off x="1842699" y="1286350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I.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Trồng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trọt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trên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đất</a:t>
              </a:r>
              <a:r>
                <a:rPr lang="en-US" sz="3600" dirty="0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ln w="1778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Helvetica Neue Heavy" panose="02040603050506020204" pitchFamily="18" charset="0"/>
                </a:rPr>
                <a:t>dốc</a:t>
              </a:r>
              <a:endParaRPr lang="en-US" sz="3600" dirty="0">
                <a:ln w="1778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VN-Helvetica Neue Heavy" panose="020406030505060202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C843D10-018F-5B28-FABE-732991DBEF7D}"/>
                </a:ext>
              </a:extLst>
            </p:cNvPr>
            <p:cNvSpPr txBox="1"/>
            <p:nvPr/>
          </p:nvSpPr>
          <p:spPr>
            <a:xfrm>
              <a:off x="1842699" y="1286349"/>
              <a:ext cx="6989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I. </a:t>
              </a:r>
              <a:r>
                <a:rPr lang="en-US" sz="3600" dirty="0" err="1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Trồng</a:t>
              </a:r>
              <a:r>
                <a:rPr lang="en-US" sz="3600" dirty="0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trọt</a:t>
              </a:r>
              <a:r>
                <a:rPr lang="en-US" sz="3600" dirty="0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trên</a:t>
              </a:r>
              <a:r>
                <a:rPr lang="en-US" sz="3600" dirty="0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đất</a:t>
              </a:r>
              <a:r>
                <a:rPr lang="en-US" sz="3600" dirty="0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 </a:t>
              </a:r>
              <a:r>
                <a:rPr lang="en-US" sz="3600" dirty="0" err="1">
                  <a:gradFill flip="none" rotWithShape="1">
                    <a:gsLst>
                      <a:gs pos="46000">
                        <a:srgbClr val="82C02D"/>
                      </a:gs>
                      <a:gs pos="24000">
                        <a:srgbClr val="FFC13D"/>
                      </a:gs>
                    </a:gsLst>
                    <a:lin ang="5400000" scaled="1"/>
                    <a:tileRect/>
                  </a:gradFill>
                  <a:effectLst/>
                  <a:latin typeface="SVN-Helvetica Neue Heavy" panose="02040603050506020204" pitchFamily="18" charset="0"/>
                </a:rPr>
                <a:t>dốc</a:t>
              </a:r>
              <a:endParaRPr lang="en-US" sz="3600" dirty="0">
                <a:gradFill flip="none" rotWithShape="1">
                  <a:gsLst>
                    <a:gs pos="46000">
                      <a:srgbClr val="82C02D"/>
                    </a:gs>
                    <a:gs pos="24000">
                      <a:srgbClr val="FFC13D"/>
                    </a:gs>
                  </a:gsLst>
                  <a:lin ang="5400000" scaled="1"/>
                  <a:tileRect/>
                </a:gradFill>
                <a:effectLst/>
                <a:latin typeface="SVN-Helvetica Neue Heavy" panose="02040603050506020204" pitchFamily="18" charset="0"/>
              </a:endParaRPr>
            </a:p>
          </p:txBody>
        </p:sp>
      </p:grpSp>
      <p:pic>
        <p:nvPicPr>
          <p:cNvPr id="1026" name="Picture 2" descr="Ruộng bậc thang duy nhất là Di tích quốc gia đặc biệt của Việt Nam - Địa  điểm du lịch">
            <a:extLst>
              <a:ext uri="{FF2B5EF4-FFF2-40B4-BE49-F238E27FC236}">
                <a16:creationId xmlns:a16="http://schemas.microsoft.com/office/drawing/2014/main" id="{967A9F25-A133-A69B-6D99-4B5CC7BE7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665" y="1407394"/>
            <a:ext cx="7741086" cy="4845920"/>
          </a:xfrm>
          <a:prstGeom prst="round2DiagRect">
            <a:avLst>
              <a:gd name="adj1" fmla="val 16667"/>
              <a:gd name="adj2" fmla="val 15623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752406-6872-0309-BD47-B2DE2971DD4F}"/>
              </a:ext>
            </a:extLst>
          </p:cNvPr>
          <p:cNvSpPr/>
          <p:nvPr/>
        </p:nvSpPr>
        <p:spPr>
          <a:xfrm>
            <a:off x="477567" y="1584375"/>
            <a:ext cx="31505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 bậc thang được làm ở đâu?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6B006E-6F10-42A9-FED6-D9A45EDC8E1E}"/>
              </a:ext>
            </a:extLst>
          </p:cNvPr>
          <p:cNvGrpSpPr/>
          <p:nvPr/>
        </p:nvGrpSpPr>
        <p:grpSpPr>
          <a:xfrm>
            <a:off x="621249" y="4638367"/>
            <a:ext cx="2930012" cy="806245"/>
            <a:chOff x="621249" y="4638367"/>
            <a:chExt cx="2930012" cy="806245"/>
          </a:xfrm>
        </p:grpSpPr>
        <p:sp>
          <p:nvSpPr>
            <p:cNvPr id="9" name="Flowchart: Terminator 8">
              <a:extLst>
                <a:ext uri="{FF2B5EF4-FFF2-40B4-BE49-F238E27FC236}">
                  <a16:creationId xmlns:a16="http://schemas.microsoft.com/office/drawing/2014/main" id="{6C0C32FE-A79F-B99D-1257-D6F830C82B96}"/>
                </a:ext>
              </a:extLst>
            </p:cNvPr>
            <p:cNvSpPr/>
            <p:nvPr/>
          </p:nvSpPr>
          <p:spPr>
            <a:xfrm>
              <a:off x="621249" y="4638367"/>
              <a:ext cx="2930012" cy="806245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D24995-8A3D-5214-1E5B-9E83269C0B38}"/>
                </a:ext>
              </a:extLst>
            </p:cNvPr>
            <p:cNvSpPr/>
            <p:nvPr/>
          </p:nvSpPr>
          <p:spPr>
            <a:xfrm>
              <a:off x="890875" y="4718324"/>
              <a:ext cx="23907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Sườn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núi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7BF999-352F-16C6-5FAD-FF58069BA981}"/>
              </a:ext>
            </a:extLst>
          </p:cNvPr>
          <p:cNvGrpSpPr/>
          <p:nvPr/>
        </p:nvGrpSpPr>
        <p:grpSpPr>
          <a:xfrm>
            <a:off x="609601" y="3618271"/>
            <a:ext cx="2930012" cy="806245"/>
            <a:chOff x="609601" y="3618271"/>
            <a:chExt cx="2930012" cy="806245"/>
          </a:xfrm>
        </p:grpSpPr>
        <p:sp>
          <p:nvSpPr>
            <p:cNvPr id="5" name="Flowchart: Terminator 4">
              <a:extLst>
                <a:ext uri="{FF2B5EF4-FFF2-40B4-BE49-F238E27FC236}">
                  <a16:creationId xmlns:a16="http://schemas.microsoft.com/office/drawing/2014/main" id="{5EDE53D0-99C3-473A-7001-8C56C380CD72}"/>
                </a:ext>
              </a:extLst>
            </p:cNvPr>
            <p:cNvSpPr/>
            <p:nvPr/>
          </p:nvSpPr>
          <p:spPr>
            <a:xfrm>
              <a:off x="609601" y="3618271"/>
              <a:ext cx="2930012" cy="806245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5B94B5-5148-9AE6-9702-4FBE0BA4CC0D}"/>
                </a:ext>
              </a:extLst>
            </p:cNvPr>
            <p:cNvSpPr/>
            <p:nvPr/>
          </p:nvSpPr>
          <p:spPr>
            <a:xfrm>
              <a:off x="1070195" y="3665368"/>
              <a:ext cx="203211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núi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99CB6B8-E636-70AB-6949-190510625E5F}"/>
              </a:ext>
            </a:extLst>
          </p:cNvPr>
          <p:cNvGrpSpPr/>
          <p:nvPr/>
        </p:nvGrpSpPr>
        <p:grpSpPr>
          <a:xfrm>
            <a:off x="621249" y="5658463"/>
            <a:ext cx="2975689" cy="806245"/>
            <a:chOff x="621249" y="5658463"/>
            <a:chExt cx="2975689" cy="806245"/>
          </a:xfrm>
        </p:grpSpPr>
        <p:sp>
          <p:nvSpPr>
            <p:cNvPr id="10" name="Flowchart: Terminator 9">
              <a:extLst>
                <a:ext uri="{FF2B5EF4-FFF2-40B4-BE49-F238E27FC236}">
                  <a16:creationId xmlns:a16="http://schemas.microsoft.com/office/drawing/2014/main" id="{804D7AC9-8570-3B3C-201F-1AB76652C65B}"/>
                </a:ext>
              </a:extLst>
            </p:cNvPr>
            <p:cNvSpPr/>
            <p:nvPr/>
          </p:nvSpPr>
          <p:spPr>
            <a:xfrm>
              <a:off x="621249" y="5658463"/>
              <a:ext cx="2930012" cy="806245"/>
            </a:xfrm>
            <a:prstGeom prst="flowChartTerminator">
              <a:avLst/>
            </a:prstGeom>
            <a:solidFill>
              <a:srgbClr val="AFE3B3"/>
            </a:solidFill>
            <a:ln w="28575">
              <a:solidFill>
                <a:srgbClr val="2D85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F80521D-F63A-9271-1C87-3EC35AAA68C6}"/>
                </a:ext>
              </a:extLst>
            </p:cNvPr>
            <p:cNvSpPr/>
            <p:nvPr/>
          </p:nvSpPr>
          <p:spPr>
            <a:xfrm>
              <a:off x="737567" y="5753933"/>
              <a:ext cx="2859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spcBef>
                  <a:spcPct val="50000"/>
                </a:spcBef>
              </a:pP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Thung</a:t>
              </a:r>
              <a:r>
                <a:rPr lang="en-US" sz="3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lũng</a:t>
              </a:r>
              <a:endParaRPr lang="vi-V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48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uộng bậc thang Mù Cang Chải mùa lúa chín 2020. _Vietmountain Travel">
            <a:hlinkClick r:id="" action="ppaction://media"/>
            <a:extLst>
              <a:ext uri="{FF2B5EF4-FFF2-40B4-BE49-F238E27FC236}">
                <a16:creationId xmlns:a16="http://schemas.microsoft.com/office/drawing/2014/main" id="{97F24DA5-FC19-4907-64FB-DBFBBE82D7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7083" y="500523"/>
            <a:ext cx="10412362" cy="5856954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95898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38F3C7-9AFC-0FD6-65F3-34BB7C68C2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3" b="62005" l="392" r="67590">
                        <a14:foregroundMark x1="4522" y1="22635" x2="6822" y2="36419"/>
                        <a14:foregroundMark x1="12703" y1="4163" x2="19315" y2="11156"/>
                        <a14:foregroundMark x1="19315" y1="11156" x2="19315" y2="11156"/>
                        <a14:foregroundMark x1="12859" y1="5174" x2="30423" y2="12490"/>
                        <a14:foregroundMark x1="30423" y1="12490" x2="52483" y2="45473"/>
                        <a14:foregroundMark x1="52483" y1="45473" x2="56038" y2="48787"/>
                        <a14:foregroundMark x1="13800" y1="59822" x2="28568" y2="25707"/>
                        <a14:foregroundMark x1="28568" y1="25707" x2="31025" y2="21746"/>
                        <a14:foregroundMark x1="2457" y1="23080" x2="1856" y2="35853"/>
                        <a14:foregroundMark x1="1856" y1="35853" x2="1385" y2="36500"/>
                        <a14:foregroundMark x1="51960" y1="26112" x2="63513" y2="35449"/>
                        <a14:foregroundMark x1="63513" y1="35449" x2="65604" y2="38804"/>
                        <a14:foregroundMark x1="12886" y1="62005" x2="22060" y2="60914"/>
                        <a14:foregroundMark x1="601" y1="31326" x2="418" y2="34721"/>
                        <a14:foregroundMark x1="67172" y1="36217" x2="67590" y2="417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004" r="30992" b="35914"/>
          <a:stretch/>
        </p:blipFill>
        <p:spPr>
          <a:xfrm rot="381641">
            <a:off x="312163" y="2739632"/>
            <a:ext cx="6661131" cy="406334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A802948-8647-DDBC-51DA-ECC77AFD3AD1}"/>
              </a:ext>
            </a:extLst>
          </p:cNvPr>
          <p:cNvGrpSpPr/>
          <p:nvPr/>
        </p:nvGrpSpPr>
        <p:grpSpPr>
          <a:xfrm>
            <a:off x="984342" y="497654"/>
            <a:ext cx="9600690" cy="898610"/>
            <a:chOff x="934499" y="593067"/>
            <a:chExt cx="9600690" cy="984519"/>
          </a:xfrm>
        </p:grpSpPr>
        <p:grpSp>
          <p:nvGrpSpPr>
            <p:cNvPr id="6" name="组合 14">
              <a:extLst>
                <a:ext uri="{FF2B5EF4-FFF2-40B4-BE49-F238E27FC236}">
                  <a16:creationId xmlns:a16="http://schemas.microsoft.com/office/drawing/2014/main" id="{308EAA4B-2CC5-BA1C-B627-BA5826202F6E}"/>
                </a:ext>
              </a:extLst>
            </p:cNvPr>
            <p:cNvGrpSpPr/>
            <p:nvPr/>
          </p:nvGrpSpPr>
          <p:grpSpPr>
            <a:xfrm>
              <a:off x="934499" y="593067"/>
              <a:ext cx="9600690" cy="984519"/>
              <a:chOff x="1774637" y="4327183"/>
              <a:chExt cx="4135676" cy="506429"/>
            </a:xfrm>
          </p:grpSpPr>
          <p:sp>
            <p:nvSpPr>
              <p:cNvPr id="7" name="矩形: 圆角 15">
                <a:extLst>
                  <a:ext uri="{FF2B5EF4-FFF2-40B4-BE49-F238E27FC236}">
                    <a16:creationId xmlns:a16="http://schemas.microsoft.com/office/drawing/2014/main" id="{60A06C63-B6FF-AC6D-8A89-2AF6CA2D65F1}"/>
                  </a:ext>
                </a:extLst>
              </p:cNvPr>
              <p:cNvSpPr/>
              <p:nvPr/>
            </p:nvSpPr>
            <p:spPr>
              <a:xfrm>
                <a:off x="2194941" y="4327183"/>
                <a:ext cx="3715372" cy="505609"/>
              </a:xfrm>
              <a:prstGeom prst="roundRect">
                <a:avLst>
                  <a:gd name="adj" fmla="val 46809"/>
                </a:avLst>
              </a:prstGeom>
              <a:solidFill>
                <a:srgbClr val="2D856A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  <p:sp>
            <p:nvSpPr>
              <p:cNvPr id="8" name="矩形: 圆角 16">
                <a:extLst>
                  <a:ext uri="{FF2B5EF4-FFF2-40B4-BE49-F238E27FC236}">
                    <a16:creationId xmlns:a16="http://schemas.microsoft.com/office/drawing/2014/main" id="{6BA1328B-9F21-91C9-237C-635B0E50FF08}"/>
                  </a:ext>
                </a:extLst>
              </p:cNvPr>
              <p:cNvSpPr/>
              <p:nvPr/>
            </p:nvSpPr>
            <p:spPr>
              <a:xfrm>
                <a:off x="1774637" y="4328003"/>
                <a:ext cx="3994780" cy="505609"/>
              </a:xfrm>
              <a:prstGeom prst="roundRect">
                <a:avLst>
                  <a:gd name="adj" fmla="val 46809"/>
                </a:avLst>
              </a:prstGeom>
              <a:solidFill>
                <a:srgbClr val="AFE3B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>
                  <a:solidFill>
                    <a:schemeClr val="tx1"/>
                  </a:solidFill>
                  <a:latin typeface="字魂151号-联盟综艺体" panose="00000500000000000000" pitchFamily="2" charset="-122"/>
                  <a:ea typeface="字魂151号-联盟综艺体" panose="00000500000000000000" pitchFamily="2" charset="-122"/>
                </a:endParaRPr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D6C76B5-83E5-8119-1440-108EB86F266A}"/>
                </a:ext>
              </a:extLst>
            </p:cNvPr>
            <p:cNvSpPr/>
            <p:nvPr/>
          </p:nvSpPr>
          <p:spPr>
            <a:xfrm>
              <a:off x="1089739" y="672592"/>
              <a:ext cx="944544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ruộng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bậc</a:t>
              </a:r>
              <a:r>
                <a:rPr lang="en-US" sz="4000" b="1" dirty="0">
                  <a:solidFill>
                    <a:srgbClr val="E851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thang?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F71FCE-AB88-1273-2CF9-91326793C6AF}"/>
              </a:ext>
            </a:extLst>
          </p:cNvPr>
          <p:cNvGrpSpPr/>
          <p:nvPr/>
        </p:nvGrpSpPr>
        <p:grpSpPr>
          <a:xfrm>
            <a:off x="6874443" y="1695009"/>
            <a:ext cx="4875105" cy="4717122"/>
            <a:chOff x="1650994" y="1386498"/>
            <a:chExt cx="9558374" cy="423717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FDDE9A4-6114-63B1-9DDD-882A7B5ACDC4}"/>
                </a:ext>
              </a:extLst>
            </p:cNvPr>
            <p:cNvSpPr/>
            <p:nvPr/>
          </p:nvSpPr>
          <p:spPr>
            <a:xfrm>
              <a:off x="1650994" y="1386498"/>
              <a:ext cx="9558374" cy="4237172"/>
            </a:xfrm>
            <a:prstGeom prst="roundRect">
              <a:avLst/>
            </a:prstGeom>
            <a:solidFill>
              <a:srgbClr val="FCE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7338C0F-9D17-0E1E-3FC6-8F673F7E4C0D}"/>
                </a:ext>
              </a:extLst>
            </p:cNvPr>
            <p:cNvSpPr/>
            <p:nvPr/>
          </p:nvSpPr>
          <p:spPr>
            <a:xfrm>
              <a:off x="2013946" y="1506805"/>
              <a:ext cx="8790593" cy="3965935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E592ADF-A3A2-F8DD-F69C-4862C69DB6E7}"/>
              </a:ext>
            </a:extLst>
          </p:cNvPr>
          <p:cNvSpPr txBox="1"/>
          <p:nvPr/>
        </p:nvSpPr>
        <p:spPr>
          <a:xfrm>
            <a:off x="7214582" y="2068411"/>
            <a:ext cx="42917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xẻ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sườn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phẳng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99E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99E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699E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699E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thang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501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3CE30A-56BF-BD8A-8092-B316A6AC3281}"/>
              </a:ext>
            </a:extLst>
          </p:cNvPr>
          <p:cNvSpPr/>
          <p:nvPr/>
        </p:nvSpPr>
        <p:spPr>
          <a:xfrm>
            <a:off x="2149051" y="687223"/>
            <a:ext cx="9325194" cy="120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Hoàng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ruộng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bậc</a:t>
            </a:r>
            <a:r>
              <a:rPr lang="en-US" sz="3600" b="1" dirty="0">
                <a:solidFill>
                  <a:srgbClr val="218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thang?</a:t>
            </a:r>
            <a:endParaRPr lang="vi-VN" sz="3600" b="1" dirty="0">
              <a:solidFill>
                <a:srgbClr val="2180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3CF447-E552-1717-92BF-B1F4020E61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0" r="53306" b="52688"/>
          <a:stretch/>
        </p:blipFill>
        <p:spPr>
          <a:xfrm>
            <a:off x="717755" y="404505"/>
            <a:ext cx="1697344" cy="2456682"/>
          </a:xfrm>
          <a:prstGeom prst="rect">
            <a:avLst/>
          </a:prstGeom>
        </p:spPr>
      </p:pic>
      <p:pic>
        <p:nvPicPr>
          <p:cNvPr id="2050" name="Picture 2" descr="Dừng chân ở thung lũng vàng">
            <a:extLst>
              <a:ext uri="{FF2B5EF4-FFF2-40B4-BE49-F238E27FC236}">
                <a16:creationId xmlns:a16="http://schemas.microsoft.com/office/drawing/2014/main" id="{D3529AA4-EE86-523C-E587-D2D185766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5" y="2369575"/>
            <a:ext cx="5198766" cy="3462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A1FE10-EABC-ADFB-FC20-60D3BD700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221" y="2369575"/>
            <a:ext cx="5361347" cy="335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D96345-3325-C4FA-321A-91AE3ED1532F}"/>
              </a:ext>
            </a:extLst>
          </p:cNvPr>
          <p:cNvSpPr/>
          <p:nvPr/>
        </p:nvSpPr>
        <p:spPr>
          <a:xfrm>
            <a:off x="1463955" y="5831952"/>
            <a:ext cx="38010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AD89EC-4F35-8775-FE65-179FBDA6EDF2}"/>
              </a:ext>
            </a:extLst>
          </p:cNvPr>
          <p:cNvSpPr/>
          <p:nvPr/>
        </p:nvSpPr>
        <p:spPr>
          <a:xfrm>
            <a:off x="6900139" y="5798461"/>
            <a:ext cx="38010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chè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5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679</Words>
  <Application>Microsoft Office PowerPoint</Application>
  <PresentationFormat>Widescreen</PresentationFormat>
  <Paragraphs>62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字魂151号-联盟综艺体</vt:lpstr>
      <vt:lpstr>Arial</vt:lpstr>
      <vt:lpstr>Times New Roman</vt:lpstr>
      <vt:lpstr>SVN-Helvetica Neue Heavy</vt:lpstr>
      <vt:lpstr>Calibri</vt:lpstr>
      <vt:lpstr>Calibri Light</vt:lpstr>
      <vt:lpstr>UVF Slim Tony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MNT;MangnonTeam</cp:keywords>
  <cp:lastModifiedBy>Dương Thị Lan Anh</cp:lastModifiedBy>
  <cp:revision>19</cp:revision>
  <dcterms:created xsi:type="dcterms:W3CDTF">2022-06-19T00:45:33Z</dcterms:created>
  <dcterms:modified xsi:type="dcterms:W3CDTF">2022-09-28T17:07:34Z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2022-09-28T17:07:28Z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7e57784c-28e2-42cd-95a9-a4ad154cdf4c</vt:lpwstr>
  </property>
  <property fmtid="{D5CDD505-2E9C-101B-9397-08002B2CF9AE}" pid="8" name="MSIP_Label_defa4170-0d19-0005-0004-bc88714345d2_ContentBits">
    <vt:lpwstr>0</vt:lpwstr>
  </property>
</Properties>
</file>