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8"/>
  </p:notesMasterIdLst>
  <p:sldIdLst>
    <p:sldId id="408" r:id="rId3"/>
    <p:sldId id="257" r:id="rId4"/>
    <p:sldId id="420" r:id="rId5"/>
    <p:sldId id="409" r:id="rId6"/>
    <p:sldId id="301" r:id="rId7"/>
    <p:sldId id="421" r:id="rId8"/>
    <p:sldId id="419" r:id="rId9"/>
    <p:sldId id="411" r:id="rId10"/>
    <p:sldId id="422" r:id="rId11"/>
    <p:sldId id="425" r:id="rId12"/>
    <p:sldId id="424" r:id="rId13"/>
    <p:sldId id="415" r:id="rId14"/>
    <p:sldId id="416" r:id="rId15"/>
    <p:sldId id="417" r:id="rId16"/>
    <p:sldId id="300" r:id="rId17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SVN-Newton" panose="02040603050506020204" pitchFamily="18" charset="0"/>
      <p:regular r:id="rId25"/>
    </p:embeddedFont>
    <p:embeddedFont>
      <p:font typeface="SVN-Ready" panose="02040603050506020204" pitchFamily="18" charset="0"/>
      <p:regular r:id="rId26"/>
    </p:embeddedFont>
    <p:embeddedFont>
      <p:font typeface="UTM Bienvenue" panose="02040603050506020204" pitchFamily="18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227E5C"/>
    <a:srgbClr val="F1514B"/>
    <a:srgbClr val="FEC97B"/>
    <a:srgbClr val="EFAF0F"/>
    <a:srgbClr val="FEDDAC"/>
    <a:srgbClr val="7ACF7D"/>
    <a:srgbClr val="C1E9C2"/>
    <a:srgbClr val="F1B51D"/>
    <a:srgbClr val="99A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9" d="100"/>
          <a:sy n="79" d="100"/>
        </p:scale>
        <p:origin x="134" y="-4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0018E-94DF-4FA1-9951-9FE0D6A071E8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59D0C-38B4-4BD8-BEBB-3F2DAE5F09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902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084F1-EBD6-EDB1-DA7B-10EA41F5C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F5A3A7-C8D7-B672-06FF-F64DBDE9D9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FCA19-AAF8-E4C6-A315-4E9204309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75D1-0D0A-176F-68A6-843D57E78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1AA65-3FE5-62B4-23B5-C6FFBA653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4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C014C-49A1-C6EC-2CA3-EECD32004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7E5913-3365-70B6-FC25-C566FAEB6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A3A71-310E-E97F-13E5-6E9777789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A54FB-E395-776E-36D5-822470614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A6A0FB-7C8E-AD98-E604-5B1E2642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95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44A539-D883-7C70-4BB3-C7F463259F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D6142E-409C-FAE0-18E5-EA432089C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4F505-A8F2-AC7F-9B4A-086A728E8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00CB0-DD52-CEAE-8E2C-51022A9A8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C0287-487D-1367-5460-37DF002AE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69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16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bg>
      <p:bgPr>
        <a:solidFill>
          <a:srgbClr val="F4EB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96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95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FEFBA15-D68D-B148-81A8-827381B658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431" y="246184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84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BB71681-F23B-DC4D-ADE2-0C76B801F17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1" y="342899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6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标题和内容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7B306A3-4045-B748-8229-604570CBB6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1" y="342899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7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标题和内容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D98CFB9-FFB8-8749-AA0C-E2121CC24E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1" y="342899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0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标题和内容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DC234A7-6FB6-754D-8499-5D14D5C561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1" y="342899"/>
            <a:ext cx="971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8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681EE-F769-08DA-1E37-3DA0F4B5C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FFF88-B5E5-9921-401E-FE606C39EA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942ED-D96F-3DCF-F242-020B4E49E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F7838-7B4E-4985-E70F-A9D112E03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CC2F6-3D6E-BDD4-1433-74E1B71EE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900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bg>
      <p:bgPr>
        <a:solidFill>
          <a:srgbClr val="EDDC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1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A7CB9-57EA-B908-32EF-6EBBDB27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58D37-B421-B819-1E5C-E7C7DB904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CC555-2A07-5AE2-1E7B-320A580ED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E167D-24D7-DC50-5C1A-E7792E839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3D527-22A0-5F8F-EDBD-F9FD74F6E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1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D1A14-25CC-1D2D-2A53-DF31F0DE4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29640-976A-4DD0-D245-0180C96206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DEEE92-15A3-27B8-D499-A8FBA43A80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44DF64-0240-302A-003E-12AB622A3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B1487E-F1C2-7561-5ED1-9A50F463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8F3AFD-AC6C-2C03-7423-6E846C3A3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27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D2906-3A34-BB86-392B-FC3D00F43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FB7BA-BBC5-CA7D-2E8C-6BC05F400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66DD8D-2C82-FB0D-EACF-1E77C3D2E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DB9D0E-D2C7-ED69-4C5E-6ACA1F418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B3060-A283-A853-A373-6ED46C8DC1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E2F049-06BE-7694-D78E-EBFFCF7F8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6D40B6-6197-645E-8FE3-A50E1E902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7258D7-2C4A-E966-5D7B-DC9922586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9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C25D5-CD9C-15B7-52C1-9BE0B998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481433-EF35-9872-E657-746B57538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6C8539-D9B0-C05D-806A-22BC60BC9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E3E98B-00D1-31A4-6ADC-962AA67D0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01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767071-4C3D-8D60-E7DB-27F2518AF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FB76F1-257B-C642-579F-0F7AC209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CDED2D-FE28-4AAA-8611-59B129562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76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AC461-84FA-4E38-3136-7E075FD2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5F7C0-5650-439C-866F-12ABEB23E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D107CA-7151-961B-C37F-77A580ED8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E35300-5543-A607-649F-256ADA4C8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4B374-70BA-4221-0BE0-68A336FF5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B5A49F-4857-FE1E-3701-61DD48CC8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72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4080C-2CA2-FD73-0A2E-A07B1089F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498638-A599-C5C7-8F11-BB9192AC19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3765EB-56C9-F8FD-957C-32C1C7123F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17A186-BCB5-4C70-D74E-158A315F7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2137C-C62F-A9A4-8349-AA9B35B79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F885E-0556-2725-7FFF-DA2AECB31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18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9D1B8B-6BF1-7E35-BD1B-0A95227E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7D4E12-8A7B-A6CB-CF7C-CA5E7FD84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7AF1D-FEFD-64D5-C5CD-434E53345A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3C995-A1DF-4CC3-9F78-AF2BEF017C45}" type="datetimeFigureOut">
              <a:rPr lang="en-US" smtClean="0"/>
              <a:t>6/16/2022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98BB9A-9F23-8A67-8972-DD5A2FA09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D9922-F4AA-F2D6-29F9-45CE55D5D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6CA75-8A00-4C98-8327-7062D3335BC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83489E-8F47-B98E-C652-665B7ECDC2FE}"/>
              </a:ext>
            </a:extLst>
          </p:cNvPr>
          <p:cNvSpPr txBox="1"/>
          <p:nvPr userDrawn="1"/>
        </p:nvSpPr>
        <p:spPr>
          <a:xfrm>
            <a:off x="-61873" y="-51257"/>
            <a:ext cx="1154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Măng</a:t>
            </a:r>
            <a:r>
              <a:rPr lang="en-US" sz="1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2E4EF4-1A1F-4C23-FAD4-AF8863F9310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792B84E4-4A7D-566F-3577-4023FA19596A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4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7699928-E89B-1B13-B586-F7F1886FD6F0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96522D4-F917-B328-9B44-52713D690F8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63C188-D29A-9E3D-FC6E-8EA1410D3FC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80ED25-B854-E4E0-E345-C435C461122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0BB9802-53FD-1054-5ACF-50C94F7880A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9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DC2E5-980F-C284-54E1-15343DE8E893}"/>
              </a:ext>
            </a:extLst>
          </p:cNvPr>
          <p:cNvSpPr txBox="1"/>
          <p:nvPr userDrawn="1"/>
        </p:nvSpPr>
        <p:spPr>
          <a:xfrm>
            <a:off x="-53081" y="-42465"/>
            <a:ext cx="11546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Măng</a:t>
            </a:r>
            <a:r>
              <a:rPr lang="en-US" sz="1600" b="1" dirty="0">
                <a:solidFill>
                  <a:srgbClr val="FF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B06762-9F75-2038-9CC1-93A6E7F9F5B3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658A1C-64EE-B911-8744-9B096719FFDD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2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BFD528A-C73D-2D05-7901-C38F00E9EB03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C6E9BA-AC5E-68FD-1E0A-DF8F94EFE28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008C94-47B6-C5D2-4B0E-714CABC2905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1E1086-8642-C0BF-014C-A7D0012482F7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609A66-E1ED-C034-0F2D-0EABB5F4CAEE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3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8FBCA29A-F946-C341-B3E9-B0122515A2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20326"/>
            <a:ext cx="3058111" cy="114755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5D979EF-FAB2-63A2-3B68-D7B802EBAB50}"/>
              </a:ext>
            </a:extLst>
          </p:cNvPr>
          <p:cNvGrpSpPr/>
          <p:nvPr/>
        </p:nvGrpSpPr>
        <p:grpSpPr>
          <a:xfrm>
            <a:off x="-95617" y="3663690"/>
            <a:ext cx="12287618" cy="3194310"/>
            <a:chOff x="-95617" y="3663690"/>
            <a:chExt cx="12287618" cy="31943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148E3D-8A70-04A4-ED8D-9563A7CB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617" y="3663690"/>
              <a:ext cx="9528067" cy="31943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449D8E-3A6E-2C81-9D24-DCC4047AE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38"/>
            <a:stretch/>
          </p:blipFill>
          <p:spPr>
            <a:xfrm>
              <a:off x="9432451" y="3663690"/>
              <a:ext cx="2759550" cy="319431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735BA2-8E65-5C0D-93A9-E870BA0D7334}"/>
              </a:ext>
            </a:extLst>
          </p:cNvPr>
          <p:cNvGrpSpPr/>
          <p:nvPr/>
        </p:nvGrpSpPr>
        <p:grpSpPr>
          <a:xfrm>
            <a:off x="3928018" y="1105386"/>
            <a:ext cx="3508480" cy="1042604"/>
            <a:chOff x="4123961" y="1508794"/>
            <a:chExt cx="3508480" cy="104260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80AB9F-E5C9-3319-D982-CC3B7A510AE8}"/>
                </a:ext>
              </a:extLst>
            </p:cNvPr>
            <p:cNvSpPr txBox="1"/>
            <p:nvPr/>
          </p:nvSpPr>
          <p:spPr>
            <a:xfrm>
              <a:off x="4123962" y="1508794"/>
              <a:ext cx="35084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CHÍNH TẢ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DF25FE-B960-A825-36CB-CFEE910B563B}"/>
                </a:ext>
              </a:extLst>
            </p:cNvPr>
            <p:cNvSpPr txBox="1"/>
            <p:nvPr/>
          </p:nvSpPr>
          <p:spPr>
            <a:xfrm>
              <a:off x="4123961" y="1535735"/>
              <a:ext cx="35084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>
                  <a:solidFill>
                    <a:schemeClr val="bg1"/>
                  </a:solidFill>
                  <a:latin typeface="SVN-Ready" panose="02040603050506020204" pitchFamily="18" charset="0"/>
                </a:rPr>
                <a:t>CHÍNH TẢ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837FD2D-7973-6355-CC5F-16C65A896361}"/>
              </a:ext>
            </a:extLst>
          </p:cNvPr>
          <p:cNvSpPr txBox="1"/>
          <p:nvPr/>
        </p:nvSpPr>
        <p:spPr>
          <a:xfrm>
            <a:off x="2062598" y="2527024"/>
            <a:ext cx="7964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Những</a:t>
            </a:r>
            <a:r>
              <a:rPr lang="en-US" sz="60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hạt</a:t>
            </a:r>
            <a:r>
              <a:rPr lang="en-US" sz="60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thóc</a:t>
            </a:r>
            <a:r>
              <a:rPr lang="en-US" sz="60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 </a:t>
            </a:r>
            <a:r>
              <a:rPr lang="en-US" sz="60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giống</a:t>
            </a:r>
            <a:endParaRPr lang="en-US" sz="6000" b="1" dirty="0">
              <a:gradFill>
                <a:gsLst>
                  <a:gs pos="34000">
                    <a:srgbClr val="99AF46"/>
                  </a:gs>
                  <a:gs pos="85000">
                    <a:srgbClr val="F1B51D"/>
                  </a:gs>
                </a:gsLst>
                <a:lin ang="5400000" scaled="1"/>
              </a:gradFill>
              <a:latin typeface="UTM Bienvenue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5647F3-115F-1D05-1626-03BFB4FA8DDE}"/>
              </a:ext>
            </a:extLst>
          </p:cNvPr>
          <p:cNvSpPr txBox="1"/>
          <p:nvPr/>
        </p:nvSpPr>
        <p:spPr>
          <a:xfrm>
            <a:off x="7246687" y="3444667"/>
            <a:ext cx="40264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err="1">
                <a:solidFill>
                  <a:srgbClr val="724940"/>
                </a:solidFill>
                <a:latin typeface="UTM Bienvenue" panose="02040603050506020204" pitchFamily="18" charset="0"/>
              </a:rPr>
              <a:t>Truyện</a:t>
            </a:r>
            <a:r>
              <a:rPr lang="en-US" sz="2500" dirty="0">
                <a:solidFill>
                  <a:srgbClr val="724940"/>
                </a:solidFill>
                <a:latin typeface="UTM Bienvenue" panose="02040603050506020204" pitchFamily="18" charset="0"/>
              </a:rPr>
              <a:t> </a:t>
            </a:r>
            <a:r>
              <a:rPr lang="en-US" sz="2500" dirty="0" err="1">
                <a:solidFill>
                  <a:srgbClr val="724940"/>
                </a:solidFill>
                <a:latin typeface="UTM Bienvenue" panose="02040603050506020204" pitchFamily="18" charset="0"/>
              </a:rPr>
              <a:t>dân</a:t>
            </a:r>
            <a:r>
              <a:rPr lang="en-US" sz="2500" dirty="0">
                <a:solidFill>
                  <a:srgbClr val="724940"/>
                </a:solidFill>
                <a:latin typeface="UTM Bienvenue" panose="02040603050506020204" pitchFamily="18" charset="0"/>
              </a:rPr>
              <a:t> </a:t>
            </a:r>
            <a:r>
              <a:rPr lang="en-US" sz="2500" dirty="0" err="1">
                <a:solidFill>
                  <a:srgbClr val="724940"/>
                </a:solidFill>
                <a:latin typeface="UTM Bienvenue" panose="02040603050506020204" pitchFamily="18" charset="0"/>
              </a:rPr>
              <a:t>gian</a:t>
            </a:r>
            <a:r>
              <a:rPr lang="en-US" sz="2500" dirty="0">
                <a:solidFill>
                  <a:srgbClr val="724940"/>
                </a:solidFill>
                <a:latin typeface="UTM Bienvenue" panose="02040603050506020204" pitchFamily="18" charset="0"/>
              </a:rPr>
              <a:t> Khmer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AC2319-3C0B-154C-A212-25989195E2BD}"/>
              </a:ext>
            </a:extLst>
          </p:cNvPr>
          <p:cNvSpPr txBox="1"/>
          <p:nvPr/>
        </p:nvSpPr>
        <p:spPr>
          <a:xfrm>
            <a:off x="4654109" y="2136470"/>
            <a:ext cx="2448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24940"/>
                </a:solidFill>
                <a:latin typeface="UTM Bienvenue" panose="02040603050506020204" pitchFamily="18" charset="0"/>
              </a:rPr>
              <a:t>Nghe – </a:t>
            </a:r>
            <a:r>
              <a:rPr lang="en-US" sz="3200" b="1" dirty="0" err="1">
                <a:solidFill>
                  <a:srgbClr val="724940"/>
                </a:solidFill>
                <a:latin typeface="UTM Bienvenue" panose="02040603050506020204" pitchFamily="18" charset="0"/>
              </a:rPr>
              <a:t>viết</a:t>
            </a:r>
            <a:r>
              <a:rPr lang="en-US" sz="3200" b="1" dirty="0">
                <a:solidFill>
                  <a:srgbClr val="724940"/>
                </a:solidFill>
                <a:latin typeface="UTM Bienvenue" panose="0204060305050602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0576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0">
            <a:extLst>
              <a:ext uri="{FF2B5EF4-FFF2-40B4-BE49-F238E27FC236}">
                <a16:creationId xmlns:a16="http://schemas.microsoft.com/office/drawing/2014/main" id="{11303081-B86E-1E4A-5007-3D24DA2103BD}"/>
              </a:ext>
            </a:extLst>
          </p:cNvPr>
          <p:cNvSpPr/>
          <p:nvPr/>
        </p:nvSpPr>
        <p:spPr>
          <a:xfrm>
            <a:off x="441192" y="1523952"/>
            <a:ext cx="111789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luộc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ắp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kia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ta!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dõng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dạc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đức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Ta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dũng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Chôm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253A10-8D10-F5CC-631F-160E8E02BDDD}"/>
              </a:ext>
            </a:extLst>
          </p:cNvPr>
          <p:cNvSpPr txBox="1"/>
          <p:nvPr/>
        </p:nvSpPr>
        <p:spPr>
          <a:xfrm>
            <a:off x="3061027" y="670535"/>
            <a:ext cx="6241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endParaRPr lang="en-US" sz="4400" b="1" dirty="0">
              <a:gradFill>
                <a:gsLst>
                  <a:gs pos="34000">
                    <a:srgbClr val="99AF46"/>
                  </a:gs>
                  <a:gs pos="85000">
                    <a:srgbClr val="F1B51D"/>
                  </a:gs>
                </a:gsLst>
                <a:lin ang="540000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43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8FBCA29A-F946-C341-B3E9-B0122515A2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1029"/>
            <a:ext cx="3854901" cy="144655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5D979EF-FAB2-63A2-3B68-D7B802EBAB50}"/>
              </a:ext>
            </a:extLst>
          </p:cNvPr>
          <p:cNvGrpSpPr/>
          <p:nvPr/>
        </p:nvGrpSpPr>
        <p:grpSpPr>
          <a:xfrm>
            <a:off x="-47809" y="3662223"/>
            <a:ext cx="12287618" cy="3194310"/>
            <a:chOff x="-95617" y="3663690"/>
            <a:chExt cx="12287618" cy="31943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148E3D-8A70-04A4-ED8D-9563A7CB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617" y="3663690"/>
              <a:ext cx="9528067" cy="31943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449D8E-3A6E-2C81-9D24-DCC4047AE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38"/>
            <a:stretch/>
          </p:blipFill>
          <p:spPr>
            <a:xfrm>
              <a:off x="9432451" y="3663690"/>
              <a:ext cx="2759550" cy="319431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735BA2-8E65-5C0D-93A9-E870BA0D7334}"/>
              </a:ext>
            </a:extLst>
          </p:cNvPr>
          <p:cNvGrpSpPr/>
          <p:nvPr/>
        </p:nvGrpSpPr>
        <p:grpSpPr>
          <a:xfrm>
            <a:off x="1988298" y="1490753"/>
            <a:ext cx="8696931" cy="1594855"/>
            <a:chOff x="2231819" y="1360489"/>
            <a:chExt cx="6393028" cy="159485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80AB9F-E5C9-3319-D982-CC3B7A510AE8}"/>
                </a:ext>
              </a:extLst>
            </p:cNvPr>
            <p:cNvSpPr txBox="1"/>
            <p:nvPr/>
          </p:nvSpPr>
          <p:spPr>
            <a:xfrm>
              <a:off x="2231819" y="1385684"/>
              <a:ext cx="63930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Bài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tập</a:t>
              </a:r>
              <a:endParaRPr kumimoji="0" lang="en-US" sz="9600" b="0" i="0" u="none" strike="noStrike" kern="1200" cap="none" spc="0" normalizeH="0" baseline="0" noProof="0" dirty="0">
                <a:ln w="190500">
                  <a:solidFill>
                    <a:srgbClr val="F1B51D"/>
                  </a:solidFill>
                </a:ln>
                <a:solidFill>
                  <a:srgbClr val="F1B51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DF25FE-B960-A825-36CB-CFEE910B563B}"/>
                </a:ext>
              </a:extLst>
            </p:cNvPr>
            <p:cNvSpPr txBox="1"/>
            <p:nvPr/>
          </p:nvSpPr>
          <p:spPr>
            <a:xfrm>
              <a:off x="2304178" y="1360489"/>
              <a:ext cx="624831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Bài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tập</a:t>
              </a: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</p:grpSp>
      <p:sp>
        <p:nvSpPr>
          <p:cNvPr id="12" name="文本框 6">
            <a:extLst>
              <a:ext uri="{FF2B5EF4-FFF2-40B4-BE49-F238E27FC236}">
                <a16:creationId xmlns:a16="http://schemas.microsoft.com/office/drawing/2014/main" id="{85C9E7E0-FA5F-D82F-EEE6-663A55B34C61}"/>
              </a:ext>
            </a:extLst>
          </p:cNvPr>
          <p:cNvSpPr txBox="1"/>
          <p:nvPr/>
        </p:nvSpPr>
        <p:spPr>
          <a:xfrm>
            <a:off x="3387591" y="3045427"/>
            <a:ext cx="5898343" cy="561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Thực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hiện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một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số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bài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tập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chính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tả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82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F8A35D-2DD6-B63C-B38D-1ADB6682E0C2}"/>
              </a:ext>
            </a:extLst>
          </p:cNvPr>
          <p:cNvSpPr txBox="1"/>
          <p:nvPr/>
        </p:nvSpPr>
        <p:spPr>
          <a:xfrm>
            <a:off x="971241" y="783324"/>
            <a:ext cx="1011616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  <a:defRPr/>
            </a:pP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(a) </a:t>
            </a:r>
            <a:r>
              <a:rPr lang="vi-VN" sz="3200" b="1" dirty="0">
                <a:latin typeface="Arial" panose="020B0604020202020204" pitchFamily="34" charset="0"/>
                <a:cs typeface="Arial" panose="020B0604020202020204" pitchFamily="34" charset="0"/>
              </a:rPr>
              <a:t>Tìm những chữ bị bỏ trống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buFontTx/>
              <a:buNone/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highlight>
                  <a:srgbClr val="FEDDA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highlight>
                  <a:srgbClr val="FEDDAC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F94028-953B-0298-7229-BA42A9650C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95" y="1841492"/>
            <a:ext cx="1060938" cy="106093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F195506-403F-7497-1CCA-E0C4992180AE}"/>
              </a:ext>
            </a:extLst>
          </p:cNvPr>
          <p:cNvGrpSpPr/>
          <p:nvPr/>
        </p:nvGrpSpPr>
        <p:grpSpPr>
          <a:xfrm>
            <a:off x="1012955" y="1996032"/>
            <a:ext cx="10306050" cy="3975063"/>
            <a:chOff x="1085850" y="2157986"/>
            <a:chExt cx="10306050" cy="39750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59A7104-EB85-B484-7458-43E90720A740}"/>
                </a:ext>
              </a:extLst>
            </p:cNvPr>
            <p:cNvSpPr txBox="1"/>
            <p:nvPr/>
          </p:nvSpPr>
          <p:spPr>
            <a:xfrm>
              <a:off x="1085850" y="2157986"/>
              <a:ext cx="9886950" cy="39750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Hưng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vẫn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hý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hoáy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toán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mặc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dù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nhìn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Dũng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ngồi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ngay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cạnh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Ba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trống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báo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hết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Hưng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            	 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cô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giáo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buồn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kiểm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tra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mất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danh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hiệu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sinh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tiên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mà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	   nay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vẫn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giữ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vững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Nhưng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thấy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thanh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thản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đã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trung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trọng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      </a:t>
              </a:r>
              <a:r>
                <a:rPr lang="en-US" alt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1F34C96-C2F9-06F8-30CE-972FB1A254E2}"/>
                </a:ext>
              </a:extLst>
            </p:cNvPr>
            <p:cNvSpPr txBox="1"/>
            <p:nvPr/>
          </p:nvSpPr>
          <p:spPr>
            <a:xfrm>
              <a:off x="6877050" y="2201915"/>
              <a:ext cx="952500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lời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D53BE12-DBCE-5093-B7ED-AD32A8C64990}"/>
                </a:ext>
              </a:extLst>
            </p:cNvPr>
            <p:cNvSpPr txBox="1"/>
            <p:nvPr/>
          </p:nvSpPr>
          <p:spPr>
            <a:xfrm>
              <a:off x="1171575" y="3864254"/>
              <a:ext cx="952500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nộp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EFEB109-DEF3-2EF5-A6AD-2DE77690E7F0}"/>
                </a:ext>
              </a:extLst>
            </p:cNvPr>
            <p:cNvSpPr txBox="1"/>
            <p:nvPr/>
          </p:nvSpPr>
          <p:spPr>
            <a:xfrm>
              <a:off x="10439400" y="3830093"/>
              <a:ext cx="952500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này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1686080-7464-E611-9C76-DC74900B12D1}"/>
                </a:ext>
              </a:extLst>
            </p:cNvPr>
            <p:cNvSpPr txBox="1"/>
            <p:nvPr/>
          </p:nvSpPr>
          <p:spPr>
            <a:xfrm>
              <a:off x="2500312" y="4396669"/>
              <a:ext cx="952500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5C3431-C782-7DED-4F79-1C4415603F8E}"/>
                </a:ext>
              </a:extLst>
            </p:cNvPr>
            <p:cNvSpPr txBox="1"/>
            <p:nvPr/>
          </p:nvSpPr>
          <p:spPr>
            <a:xfrm>
              <a:off x="9525000" y="4961355"/>
              <a:ext cx="952500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lòng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03A3CB-47A5-5F3C-FD4D-22153C0EEFF8}"/>
                </a:ext>
              </a:extLst>
            </p:cNvPr>
            <p:cNvSpPr txBox="1"/>
            <p:nvPr/>
          </p:nvSpPr>
          <p:spPr>
            <a:xfrm>
              <a:off x="1171575" y="4960448"/>
              <a:ext cx="952500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lâu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8509F4-6A1D-033C-EB20-FB8DECD9CC3D}"/>
                </a:ext>
              </a:extLst>
            </p:cNvPr>
            <p:cNvSpPr txBox="1"/>
            <p:nvPr/>
          </p:nvSpPr>
          <p:spPr>
            <a:xfrm>
              <a:off x="8486775" y="5513454"/>
              <a:ext cx="952500" cy="58477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493201D-F82D-44FA-27A5-BDE0588CC896}"/>
              </a:ext>
            </a:extLst>
          </p:cNvPr>
          <p:cNvSpPr/>
          <p:nvPr/>
        </p:nvSpPr>
        <p:spPr>
          <a:xfrm>
            <a:off x="6804155" y="2039961"/>
            <a:ext cx="952500" cy="584775"/>
          </a:xfrm>
          <a:prstGeom prst="rect">
            <a:avLst/>
          </a:prstGeom>
          <a:solidFill>
            <a:srgbClr val="FEDDAC"/>
          </a:solidFill>
          <a:ln w="28575">
            <a:solidFill>
              <a:srgbClr val="EFA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2AD144-0551-6537-1B31-69A4AC0C9D1E}"/>
              </a:ext>
            </a:extLst>
          </p:cNvPr>
          <p:cNvSpPr/>
          <p:nvPr/>
        </p:nvSpPr>
        <p:spPr>
          <a:xfrm>
            <a:off x="10366505" y="3668139"/>
            <a:ext cx="952500" cy="584775"/>
          </a:xfrm>
          <a:prstGeom prst="rect">
            <a:avLst/>
          </a:prstGeom>
          <a:solidFill>
            <a:srgbClr val="FEDDAC"/>
          </a:solidFill>
          <a:ln w="28575">
            <a:solidFill>
              <a:srgbClr val="EFA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38774EF-D5FA-E6EB-CBC1-10EC9EEBC8E8}"/>
              </a:ext>
            </a:extLst>
          </p:cNvPr>
          <p:cNvSpPr/>
          <p:nvPr/>
        </p:nvSpPr>
        <p:spPr>
          <a:xfrm>
            <a:off x="1098680" y="3702300"/>
            <a:ext cx="952500" cy="584775"/>
          </a:xfrm>
          <a:prstGeom prst="rect">
            <a:avLst/>
          </a:prstGeom>
          <a:solidFill>
            <a:srgbClr val="FEDDAC"/>
          </a:solidFill>
          <a:ln w="28575">
            <a:solidFill>
              <a:srgbClr val="EFA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ADC1CB-52F5-E6EA-84F6-15AA8E2BFEE9}"/>
              </a:ext>
            </a:extLst>
          </p:cNvPr>
          <p:cNvSpPr/>
          <p:nvPr/>
        </p:nvSpPr>
        <p:spPr>
          <a:xfrm>
            <a:off x="2427417" y="4243583"/>
            <a:ext cx="952500" cy="584775"/>
          </a:xfrm>
          <a:prstGeom prst="rect">
            <a:avLst/>
          </a:prstGeom>
          <a:solidFill>
            <a:srgbClr val="FEDDAC"/>
          </a:solidFill>
          <a:ln w="28575">
            <a:solidFill>
              <a:srgbClr val="EFA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09F6395-9D07-2837-F3EB-2C5F9779CF7B}"/>
              </a:ext>
            </a:extLst>
          </p:cNvPr>
          <p:cNvSpPr/>
          <p:nvPr/>
        </p:nvSpPr>
        <p:spPr>
          <a:xfrm>
            <a:off x="1098680" y="4785387"/>
            <a:ext cx="952500" cy="584775"/>
          </a:xfrm>
          <a:prstGeom prst="rect">
            <a:avLst/>
          </a:prstGeom>
          <a:solidFill>
            <a:srgbClr val="FEDDAC"/>
          </a:solidFill>
          <a:ln w="28575">
            <a:solidFill>
              <a:srgbClr val="EFA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A04535-CD30-9ABB-33E2-7D64270FEE82}"/>
              </a:ext>
            </a:extLst>
          </p:cNvPr>
          <p:cNvSpPr/>
          <p:nvPr/>
        </p:nvSpPr>
        <p:spPr>
          <a:xfrm>
            <a:off x="9444899" y="4785530"/>
            <a:ext cx="952500" cy="584775"/>
          </a:xfrm>
          <a:prstGeom prst="rect">
            <a:avLst/>
          </a:prstGeom>
          <a:solidFill>
            <a:srgbClr val="FEDDAC"/>
          </a:solidFill>
          <a:ln w="28575">
            <a:solidFill>
              <a:srgbClr val="EFA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548DCA-D197-3BAE-E5A6-3E9FB0008A87}"/>
              </a:ext>
            </a:extLst>
          </p:cNvPr>
          <p:cNvSpPr/>
          <p:nvPr/>
        </p:nvSpPr>
        <p:spPr>
          <a:xfrm>
            <a:off x="8422419" y="5368910"/>
            <a:ext cx="952500" cy="584775"/>
          </a:xfrm>
          <a:prstGeom prst="rect">
            <a:avLst/>
          </a:prstGeom>
          <a:solidFill>
            <a:srgbClr val="FEDDAC"/>
          </a:solidFill>
          <a:ln w="28575">
            <a:solidFill>
              <a:srgbClr val="EFA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88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054938B-BE95-F7F6-5DA1-44DDBFF27AAC}"/>
              </a:ext>
            </a:extLst>
          </p:cNvPr>
          <p:cNvSpPr txBox="1"/>
          <p:nvPr/>
        </p:nvSpPr>
        <p:spPr>
          <a:xfrm>
            <a:off x="748435" y="1226020"/>
            <a:ext cx="875475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C00000"/>
                </a:solidFill>
                <a:highlight>
                  <a:srgbClr val="FEC97B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3200" i="1" dirty="0" err="1">
                <a:solidFill>
                  <a:srgbClr val="C00000"/>
                </a:solidFill>
                <a:highlight>
                  <a:srgbClr val="FEC97B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chứa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hay </a:t>
            </a:r>
            <a:r>
              <a:rPr lang="en-US" sz="32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marL="457200" indent="-45720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  <a:p>
            <a:pPr marL="457200" indent="-45720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đuôi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lội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xao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None/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đuôi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khắc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nhảy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bờ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>
              <a:defRPr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			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575238-9DC9-F93A-F286-A1DBBF4BC51A}"/>
              </a:ext>
            </a:extLst>
          </p:cNvPr>
          <p:cNvSpPr txBox="1"/>
          <p:nvPr/>
        </p:nvSpPr>
        <p:spPr>
          <a:xfrm>
            <a:off x="-696160" y="641245"/>
            <a:ext cx="101161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  <a:defRPr/>
            </a:pP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(a)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đố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B3D328E-75C0-E8AB-01FD-55D66EA536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732" y="2995735"/>
            <a:ext cx="4234774" cy="34552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E1A453-BC36-5A79-51FA-1E903AB4BF04}"/>
              </a:ext>
            </a:extLst>
          </p:cNvPr>
          <p:cNvSpPr txBox="1"/>
          <p:nvPr/>
        </p:nvSpPr>
        <p:spPr>
          <a:xfrm>
            <a:off x="4458922" y="5867689"/>
            <a:ext cx="24047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Nòng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ngọc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DF1C05B-034A-84D2-D481-3E80330133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003" y="5051144"/>
            <a:ext cx="4366950" cy="75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6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6">
            <a:extLst>
              <a:ext uri="{FF2B5EF4-FFF2-40B4-BE49-F238E27FC236}">
                <a16:creationId xmlns:a16="http://schemas.microsoft.com/office/drawing/2014/main" id="{6449F634-0E62-1992-B873-D5AE1C752185}"/>
              </a:ext>
            </a:extLst>
          </p:cNvPr>
          <p:cNvGrpSpPr/>
          <p:nvPr/>
        </p:nvGrpSpPr>
        <p:grpSpPr>
          <a:xfrm>
            <a:off x="1376546" y="2038841"/>
            <a:ext cx="846539" cy="846539"/>
            <a:chOff x="1963334" y="2190000"/>
            <a:chExt cx="1108879" cy="1108879"/>
          </a:xfrm>
        </p:grpSpPr>
        <p:sp>
          <p:nvSpPr>
            <p:cNvPr id="6" name="文本框 9">
              <a:extLst>
                <a:ext uri="{FF2B5EF4-FFF2-40B4-BE49-F238E27FC236}">
                  <a16:creationId xmlns:a16="http://schemas.microsoft.com/office/drawing/2014/main" id="{BAD0C6AC-DE1C-872E-7A80-14F5CF5B94C5}"/>
                </a:ext>
              </a:extLst>
            </p:cNvPr>
            <p:cNvSpPr txBox="1"/>
            <p:nvPr/>
          </p:nvSpPr>
          <p:spPr>
            <a:xfrm>
              <a:off x="2206120" y="2240494"/>
              <a:ext cx="674446" cy="100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1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7" name="椭圆 10">
              <a:extLst>
                <a:ext uri="{FF2B5EF4-FFF2-40B4-BE49-F238E27FC236}">
                  <a16:creationId xmlns:a16="http://schemas.microsoft.com/office/drawing/2014/main" id="{5D014E6E-7A03-AED2-4CAE-2AF7F597F1E8}"/>
                </a:ext>
              </a:extLst>
            </p:cNvPr>
            <p:cNvSpPr/>
            <p:nvPr/>
          </p:nvSpPr>
          <p:spPr>
            <a:xfrm>
              <a:off x="1963334" y="2190000"/>
              <a:ext cx="1108879" cy="110887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grpSp>
        <p:nvGrpSpPr>
          <p:cNvPr id="8" name="组合 12">
            <a:extLst>
              <a:ext uri="{FF2B5EF4-FFF2-40B4-BE49-F238E27FC236}">
                <a16:creationId xmlns:a16="http://schemas.microsoft.com/office/drawing/2014/main" id="{258DB40C-18B9-C8D2-6979-82613C37583C}"/>
              </a:ext>
            </a:extLst>
          </p:cNvPr>
          <p:cNvGrpSpPr/>
          <p:nvPr/>
        </p:nvGrpSpPr>
        <p:grpSpPr>
          <a:xfrm>
            <a:off x="1396065" y="3549351"/>
            <a:ext cx="846539" cy="846539"/>
            <a:chOff x="1963334" y="2190000"/>
            <a:chExt cx="1108879" cy="1108879"/>
          </a:xfrm>
        </p:grpSpPr>
        <p:sp>
          <p:nvSpPr>
            <p:cNvPr id="9" name="文本框 15">
              <a:extLst>
                <a:ext uri="{FF2B5EF4-FFF2-40B4-BE49-F238E27FC236}">
                  <a16:creationId xmlns:a16="http://schemas.microsoft.com/office/drawing/2014/main" id="{94A3350F-14F7-6BDF-0DF4-3C545F8F0614}"/>
                </a:ext>
              </a:extLst>
            </p:cNvPr>
            <p:cNvSpPr txBox="1"/>
            <p:nvPr/>
          </p:nvSpPr>
          <p:spPr>
            <a:xfrm>
              <a:off x="2205640" y="2273780"/>
              <a:ext cx="674446" cy="10078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Medium" panose="020B0600000000000000" pitchFamily="34" charset="-122"/>
                  <a:ea typeface="思源黑体 CN Medium" panose="020B0600000000000000" pitchFamily="34" charset="-122"/>
                </a:rPr>
                <a:t>2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  <p:sp>
          <p:nvSpPr>
            <p:cNvPr id="10" name="椭圆 16">
              <a:extLst>
                <a:ext uri="{FF2B5EF4-FFF2-40B4-BE49-F238E27FC236}">
                  <a16:creationId xmlns:a16="http://schemas.microsoft.com/office/drawing/2014/main" id="{181B9A03-DF34-992B-09FF-C1E0A37D35AB}"/>
                </a:ext>
              </a:extLst>
            </p:cNvPr>
            <p:cNvSpPr/>
            <p:nvPr/>
          </p:nvSpPr>
          <p:spPr>
            <a:xfrm>
              <a:off x="1963334" y="2190000"/>
              <a:ext cx="1108879" cy="1108879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ACF155D-1B73-E22A-281B-0721DD30F6EA}"/>
              </a:ext>
            </a:extLst>
          </p:cNvPr>
          <p:cNvSpPr txBox="1"/>
          <p:nvPr/>
        </p:nvSpPr>
        <p:spPr>
          <a:xfrm>
            <a:off x="2407356" y="2077389"/>
            <a:ext cx="52529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BA39EA-60C8-0A19-B8E9-20D7FB2E2BFC}"/>
              </a:ext>
            </a:extLst>
          </p:cNvPr>
          <p:cNvSpPr txBox="1"/>
          <p:nvPr/>
        </p:nvSpPr>
        <p:spPr>
          <a:xfrm>
            <a:off x="2407356" y="3460729"/>
            <a:ext cx="57323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truyện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thà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5A77D97-CF0A-6796-1010-5EF80CD10A41}"/>
              </a:ext>
            </a:extLst>
          </p:cNvPr>
          <p:cNvGrpSpPr/>
          <p:nvPr/>
        </p:nvGrpSpPr>
        <p:grpSpPr>
          <a:xfrm>
            <a:off x="4174333" y="605329"/>
            <a:ext cx="3843334" cy="1336578"/>
            <a:chOff x="2231819" y="1372545"/>
            <a:chExt cx="6393028" cy="133657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BECD7C-E15E-16D6-91F4-8C198587239F}"/>
                </a:ext>
              </a:extLst>
            </p:cNvPr>
            <p:cNvSpPr txBox="1"/>
            <p:nvPr/>
          </p:nvSpPr>
          <p:spPr>
            <a:xfrm>
              <a:off x="2231819" y="1385684"/>
              <a:ext cx="639302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Dặn</a:t>
              </a:r>
              <a:r>
                <a:rPr kumimoji="0" lang="en-US" sz="80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80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dò</a:t>
              </a:r>
              <a:endParaRPr kumimoji="0" lang="en-US" sz="8000" b="0" i="0" u="none" strike="noStrike" kern="1200" cap="none" spc="0" normalizeH="0" baseline="0" noProof="0" dirty="0">
                <a:ln w="190500">
                  <a:solidFill>
                    <a:srgbClr val="F1B51D"/>
                  </a:solidFill>
                </a:ln>
                <a:solidFill>
                  <a:srgbClr val="F1B51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5D4243-50BC-C441-95E3-998E509702FE}"/>
                </a:ext>
              </a:extLst>
            </p:cNvPr>
            <p:cNvSpPr txBox="1"/>
            <p:nvPr/>
          </p:nvSpPr>
          <p:spPr>
            <a:xfrm>
              <a:off x="2304178" y="1372545"/>
              <a:ext cx="624831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Dặn</a:t>
              </a: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8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dò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</p:grpSp>
      <p:pic>
        <p:nvPicPr>
          <p:cNvPr id="16" name="图片 4">
            <a:extLst>
              <a:ext uri="{FF2B5EF4-FFF2-40B4-BE49-F238E27FC236}">
                <a16:creationId xmlns:a16="http://schemas.microsoft.com/office/drawing/2014/main" id="{DD45F0BF-7F10-D7CF-E43B-100EF64611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1412" y="2668555"/>
            <a:ext cx="3820588" cy="382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6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8FBCA29A-F946-C341-B3E9-B0122515A2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698" y="943435"/>
            <a:ext cx="3058111" cy="114755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AA37C09-2701-A8A4-7C15-DCE499CB0163}"/>
              </a:ext>
            </a:extLst>
          </p:cNvPr>
          <p:cNvGrpSpPr/>
          <p:nvPr/>
        </p:nvGrpSpPr>
        <p:grpSpPr>
          <a:xfrm>
            <a:off x="-95617" y="3663690"/>
            <a:ext cx="12287618" cy="3194310"/>
            <a:chOff x="-95617" y="3663690"/>
            <a:chExt cx="12287618" cy="31943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A03E9B-05C8-0478-78B9-8B4859C36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617" y="3663690"/>
              <a:ext cx="9528067" cy="319431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6B97443-8F68-949E-762D-FA04349016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38"/>
            <a:stretch/>
          </p:blipFill>
          <p:spPr>
            <a:xfrm>
              <a:off x="9432451" y="3663690"/>
              <a:ext cx="2759550" cy="319431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49CC118-65C0-FE83-8B52-749A48718904}"/>
              </a:ext>
            </a:extLst>
          </p:cNvPr>
          <p:cNvGrpSpPr/>
          <p:nvPr/>
        </p:nvGrpSpPr>
        <p:grpSpPr>
          <a:xfrm>
            <a:off x="3044314" y="1344651"/>
            <a:ext cx="6321564" cy="2804526"/>
            <a:chOff x="4116230" y="1505035"/>
            <a:chExt cx="3516211" cy="280452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AB4756-577A-C09C-F890-3D0D5126D5B0}"/>
                </a:ext>
              </a:extLst>
            </p:cNvPr>
            <p:cNvSpPr txBox="1"/>
            <p:nvPr/>
          </p:nvSpPr>
          <p:spPr>
            <a:xfrm>
              <a:off x="4123962" y="1508794"/>
              <a:ext cx="350847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Chúc</a:t>
              </a:r>
              <a:r>
                <a:rPr lang="en-US" sz="880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 </a:t>
              </a:r>
              <a:r>
                <a:rPr lang="en-US" sz="880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các</a:t>
              </a:r>
              <a:r>
                <a:rPr lang="en-US" sz="880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 con </a:t>
              </a:r>
              <a:r>
                <a:rPr lang="en-US" sz="880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học</a:t>
              </a:r>
              <a:r>
                <a:rPr lang="en-US" sz="880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 </a:t>
              </a:r>
              <a:r>
                <a:rPr lang="en-US" sz="880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tốt</a:t>
              </a:r>
              <a:r>
                <a:rPr lang="en-US" sz="880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!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5BF389-663E-1ACA-192B-320F975F36B6}"/>
                </a:ext>
              </a:extLst>
            </p:cNvPr>
            <p:cNvSpPr txBox="1"/>
            <p:nvPr/>
          </p:nvSpPr>
          <p:spPr>
            <a:xfrm>
              <a:off x="4116230" y="1505035"/>
              <a:ext cx="350847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800" dirty="0" err="1">
                  <a:solidFill>
                    <a:schemeClr val="bg1"/>
                  </a:solidFill>
                  <a:latin typeface="SVN-Ready" panose="02040603050506020204" pitchFamily="18" charset="0"/>
                </a:rPr>
                <a:t>Chúc</a:t>
              </a:r>
              <a:r>
                <a:rPr lang="en-US" sz="8800" dirty="0">
                  <a:solidFill>
                    <a:schemeClr val="bg1"/>
                  </a:solidFill>
                  <a:latin typeface="SVN-Ready" panose="02040603050506020204" pitchFamily="18" charset="0"/>
                </a:rPr>
                <a:t> </a:t>
              </a:r>
              <a:r>
                <a:rPr lang="en-US" sz="8800" dirty="0" err="1">
                  <a:solidFill>
                    <a:schemeClr val="bg1"/>
                  </a:solidFill>
                  <a:latin typeface="SVN-Ready" panose="02040603050506020204" pitchFamily="18" charset="0"/>
                </a:rPr>
                <a:t>các</a:t>
              </a:r>
              <a:r>
                <a:rPr lang="en-US" sz="8800" dirty="0">
                  <a:solidFill>
                    <a:schemeClr val="bg1"/>
                  </a:solidFill>
                  <a:latin typeface="SVN-Ready" panose="02040603050506020204" pitchFamily="18" charset="0"/>
                </a:rPr>
                <a:t> con </a:t>
              </a:r>
              <a:r>
                <a:rPr lang="en-US" sz="8800" dirty="0" err="1">
                  <a:solidFill>
                    <a:schemeClr val="bg1"/>
                  </a:solidFill>
                  <a:latin typeface="SVN-Ready" panose="02040603050506020204" pitchFamily="18" charset="0"/>
                </a:rPr>
                <a:t>học</a:t>
              </a:r>
              <a:r>
                <a:rPr lang="en-US" sz="8800" dirty="0">
                  <a:solidFill>
                    <a:schemeClr val="bg1"/>
                  </a:solidFill>
                  <a:latin typeface="SVN-Ready" panose="02040603050506020204" pitchFamily="18" charset="0"/>
                </a:rPr>
                <a:t> </a:t>
              </a:r>
              <a:r>
                <a:rPr lang="en-US" sz="8800" dirty="0" err="1">
                  <a:solidFill>
                    <a:schemeClr val="bg1"/>
                  </a:solidFill>
                  <a:latin typeface="SVN-Ready" panose="02040603050506020204" pitchFamily="18" charset="0"/>
                </a:rPr>
                <a:t>tốt</a:t>
              </a:r>
              <a:r>
                <a:rPr lang="en-US" sz="8800" dirty="0">
                  <a:solidFill>
                    <a:schemeClr val="bg1"/>
                  </a:solidFill>
                  <a:latin typeface="SVN-Ready" panose="02040603050506020204" pitchFamily="18" charset="0"/>
                </a:rPr>
                <a:t>!</a:t>
              </a: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0E6433-409F-284C-39C6-5E1D25DADD9D}"/>
              </a:ext>
            </a:extLst>
          </p:cNvPr>
          <p:cNvSpPr txBox="1"/>
          <p:nvPr/>
        </p:nvSpPr>
        <p:spPr>
          <a:xfrm>
            <a:off x="3870915" y="1080484"/>
            <a:ext cx="4450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Yêu</a:t>
            </a:r>
            <a:r>
              <a:rPr lang="en-US" sz="4000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 </a:t>
            </a:r>
            <a:r>
              <a:rPr lang="en-US" sz="4000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cầu</a:t>
            </a:r>
            <a:r>
              <a:rPr lang="en-US" sz="4000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 </a:t>
            </a:r>
            <a:r>
              <a:rPr lang="en-US" sz="4000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cần</a:t>
            </a:r>
            <a:r>
              <a:rPr lang="en-US" sz="4000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 </a:t>
            </a:r>
            <a:r>
              <a:rPr lang="en-US" sz="4000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UTM Bienvenue" panose="02040603050506020204" pitchFamily="18" charset="0"/>
              </a:rPr>
              <a:t>đạt</a:t>
            </a:r>
            <a:endParaRPr lang="en-US" sz="4000" dirty="0">
              <a:gradFill>
                <a:gsLst>
                  <a:gs pos="34000">
                    <a:srgbClr val="99AF46"/>
                  </a:gs>
                  <a:gs pos="85000">
                    <a:srgbClr val="F1B51D"/>
                  </a:gs>
                </a:gsLst>
                <a:lin ang="5400000" scaled="1"/>
              </a:gradFill>
              <a:latin typeface="UTM Bienvenue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13CD1E-BF4B-3973-6DC1-6FC925D05B33}"/>
              </a:ext>
            </a:extLst>
          </p:cNvPr>
          <p:cNvSpPr txBox="1"/>
          <p:nvPr/>
        </p:nvSpPr>
        <p:spPr>
          <a:xfrm>
            <a:off x="1596459" y="1688877"/>
            <a:ext cx="9135611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Kiến thức:</a:t>
            </a: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Nghe - viết đúng và trình bày đúng bài chính tả sạch sẽ, biết trình bày đoạn văn có lời nhân vật; không mắc quá năm lỗi trong bài.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Hiểu nội dung đoạn cần viết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Làm đúng bài tập chính tả phân biệt l/n và giải được câu đố về con vật chứa tiếng bắt đầu bằng l/n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Kĩ năng: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Rèn kỹ năng viết đẹp và đúng, viết đúng chính tả.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Phẩm chất: 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Giáo dục tính cẩn thận, chính xác, yêu thích chữ viết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Tính trung thực trong học tập qua bài tập chính tả 2a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2000" b="1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Góp phần phát triển năng lực:</a:t>
            </a:r>
            <a:endParaRPr lang="en-US" sz="2000" dirty="0">
              <a:solidFill>
                <a:srgbClr val="227E5C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2000" b="1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 </a:t>
            </a:r>
            <a:r>
              <a:rPr lang="nl-NL" sz="2000" dirty="0">
                <a:solidFill>
                  <a:srgbClr val="227E5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NL tự chủ và tự học, NL sáng tạo, NL ngôn ngữ, NL thẩm mĩ</a:t>
            </a:r>
            <a:endParaRPr lang="en-US" sz="2000" dirty="0">
              <a:solidFill>
                <a:srgbClr val="227E5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11">
            <a:extLst>
              <a:ext uri="{FF2B5EF4-FFF2-40B4-BE49-F238E27FC236}">
                <a16:creationId xmlns:a16="http://schemas.microsoft.com/office/drawing/2014/main" id="{737295B8-C597-A4DA-E216-F9AB097184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8463" y="3547272"/>
            <a:ext cx="3058111" cy="3044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8FBCA29A-F946-C341-B3E9-B0122515A2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3669"/>
            <a:ext cx="3854901" cy="144655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5D979EF-FAB2-63A2-3B68-D7B802EBAB50}"/>
              </a:ext>
            </a:extLst>
          </p:cNvPr>
          <p:cNvGrpSpPr/>
          <p:nvPr/>
        </p:nvGrpSpPr>
        <p:grpSpPr>
          <a:xfrm>
            <a:off x="-95617" y="3663690"/>
            <a:ext cx="12287618" cy="3194310"/>
            <a:chOff x="-95617" y="3663690"/>
            <a:chExt cx="12287618" cy="31943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148E3D-8A70-04A4-ED8D-9563A7CB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617" y="3663690"/>
              <a:ext cx="9528067" cy="31943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449D8E-3A6E-2C81-9D24-DCC4047AE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38"/>
            <a:stretch/>
          </p:blipFill>
          <p:spPr>
            <a:xfrm>
              <a:off x="9432451" y="3663690"/>
              <a:ext cx="2759550" cy="319431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735BA2-8E65-5C0D-93A9-E870BA0D7334}"/>
              </a:ext>
            </a:extLst>
          </p:cNvPr>
          <p:cNvGrpSpPr/>
          <p:nvPr/>
        </p:nvGrpSpPr>
        <p:grpSpPr>
          <a:xfrm>
            <a:off x="2798383" y="1982450"/>
            <a:ext cx="6727372" cy="1569660"/>
            <a:chOff x="2687216" y="1508794"/>
            <a:chExt cx="4945225" cy="15696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80AB9F-E5C9-3319-D982-CC3B7A510AE8}"/>
                </a:ext>
              </a:extLst>
            </p:cNvPr>
            <p:cNvSpPr txBox="1"/>
            <p:nvPr/>
          </p:nvSpPr>
          <p:spPr>
            <a:xfrm>
              <a:off x="2687216" y="1508794"/>
              <a:ext cx="494522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Tìm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hiểu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bài</a:t>
              </a:r>
              <a:endParaRPr kumimoji="0" lang="en-US" sz="9600" b="0" i="0" u="none" strike="noStrike" kern="1200" cap="none" spc="0" normalizeH="0" baseline="0" noProof="0" dirty="0">
                <a:ln w="190500">
                  <a:solidFill>
                    <a:srgbClr val="F1B51D"/>
                  </a:solidFill>
                </a:ln>
                <a:solidFill>
                  <a:srgbClr val="F1B51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DF25FE-B960-A825-36CB-CFEE910B563B}"/>
                </a:ext>
              </a:extLst>
            </p:cNvPr>
            <p:cNvSpPr txBox="1"/>
            <p:nvPr/>
          </p:nvSpPr>
          <p:spPr>
            <a:xfrm>
              <a:off x="2836506" y="1508794"/>
              <a:ext cx="46466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Tìm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hiểu</a:t>
              </a: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bài</a:t>
              </a:r>
              <a:endPara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890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0">
            <a:extLst>
              <a:ext uri="{FF2B5EF4-FFF2-40B4-BE49-F238E27FC236}">
                <a16:creationId xmlns:a16="http://schemas.microsoft.com/office/drawing/2014/main" id="{11303081-B86E-1E4A-5007-3D24DA2103BD}"/>
              </a:ext>
            </a:extLst>
          </p:cNvPr>
          <p:cNvSpPr/>
          <p:nvPr/>
        </p:nvSpPr>
        <p:spPr>
          <a:xfrm>
            <a:off x="441192" y="1523952"/>
            <a:ext cx="111789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luộc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ắp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kia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ta!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dõng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dạc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đức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Ta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dũng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Chôm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253A10-8D10-F5CC-631F-160E8E02BDDD}"/>
              </a:ext>
            </a:extLst>
          </p:cNvPr>
          <p:cNvSpPr txBox="1"/>
          <p:nvPr/>
        </p:nvSpPr>
        <p:spPr>
          <a:xfrm>
            <a:off x="3061027" y="670535"/>
            <a:ext cx="6241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endParaRPr lang="en-US" sz="4400" b="1" dirty="0">
              <a:gradFill>
                <a:gsLst>
                  <a:gs pos="34000">
                    <a:srgbClr val="99AF46"/>
                  </a:gs>
                  <a:gs pos="85000">
                    <a:srgbClr val="F1B51D"/>
                  </a:gs>
                </a:gsLst>
                <a:lin ang="540000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65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8BC3DD71-DAD5-AD4B-488C-3ADC5CF0A790}"/>
              </a:ext>
            </a:extLst>
          </p:cNvPr>
          <p:cNvGrpSpPr/>
          <p:nvPr/>
        </p:nvGrpSpPr>
        <p:grpSpPr>
          <a:xfrm>
            <a:off x="3841135" y="3878116"/>
            <a:ext cx="6729478" cy="1720566"/>
            <a:chOff x="5262564" y="3527590"/>
            <a:chExt cx="5441609" cy="1811587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0862F967-0C08-DD93-4DB7-4696F2C1C3F6}"/>
                </a:ext>
              </a:extLst>
            </p:cNvPr>
            <p:cNvSpPr/>
            <p:nvPr/>
          </p:nvSpPr>
          <p:spPr>
            <a:xfrm flipH="1">
              <a:off x="5262564" y="3527590"/>
              <a:ext cx="5441609" cy="1811587"/>
            </a:xfrm>
            <a:prstGeom prst="wedgeRoundRectCallout">
              <a:avLst>
                <a:gd name="adj1" fmla="val -40009"/>
                <a:gd name="adj2" fmla="val -82258"/>
                <a:gd name="adj3" fmla="val 16667"/>
              </a:avLst>
            </a:prstGeom>
            <a:solidFill>
              <a:srgbClr val="C1E9C2"/>
            </a:solidFill>
            <a:ln w="38100">
              <a:solidFill>
                <a:srgbClr val="7ACF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23">
              <a:extLst>
                <a:ext uri="{FF2B5EF4-FFF2-40B4-BE49-F238E27FC236}">
                  <a16:creationId xmlns:a16="http://schemas.microsoft.com/office/drawing/2014/main" id="{C891C51F-D06C-D332-DB68-DC6B54FD70EE}"/>
                </a:ext>
              </a:extLst>
            </p:cNvPr>
            <p:cNvSpPr txBox="1"/>
            <p:nvPr/>
          </p:nvSpPr>
          <p:spPr>
            <a:xfrm>
              <a:off x="5378650" y="3694719"/>
              <a:ext cx="526809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spcBef>
                  <a:spcPts val="600"/>
                </a:spcBef>
                <a:spcAft>
                  <a:spcPts val="600"/>
                </a:spcAft>
              </a:pP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vua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truyền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ngôi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báu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Chôm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vì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Chôm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người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thật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thà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dám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nói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lên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sự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3000" dirty="0" err="1">
                  <a:latin typeface="Arial" panose="020B0604020202020204" pitchFamily="34" charset="0"/>
                  <a:cs typeface="Arial" panose="020B0604020202020204" pitchFamily="34" charset="0"/>
                </a:rPr>
                <a:t>thật</a:t>
              </a:r>
              <a:r>
                <a:rPr lang="en-US" alt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9EA6EE1-C76E-1E58-FDF8-82B911761362}"/>
              </a:ext>
            </a:extLst>
          </p:cNvPr>
          <p:cNvGrpSpPr/>
          <p:nvPr/>
        </p:nvGrpSpPr>
        <p:grpSpPr>
          <a:xfrm>
            <a:off x="3898088" y="856361"/>
            <a:ext cx="4684136" cy="1016387"/>
            <a:chOff x="4207937" y="1456461"/>
            <a:chExt cx="4684136" cy="101638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B729AD-9913-3DC7-7FD0-004D5CB7F4D3}"/>
                </a:ext>
              </a:extLst>
            </p:cNvPr>
            <p:cNvSpPr txBox="1"/>
            <p:nvPr/>
          </p:nvSpPr>
          <p:spPr>
            <a:xfrm>
              <a:off x="4207937" y="1457185"/>
              <a:ext cx="46841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ln w="127000">
                    <a:solidFill>
                      <a:srgbClr val="F1B51D"/>
                    </a:solidFill>
                  </a:ln>
                  <a:solidFill>
                    <a:srgbClr val="FEC97B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Tìm</a:t>
              </a:r>
              <a:r>
                <a:rPr lang="en-US" sz="6000" dirty="0">
                  <a:ln w="127000">
                    <a:solidFill>
                      <a:srgbClr val="F1B51D"/>
                    </a:solidFill>
                  </a:ln>
                  <a:solidFill>
                    <a:srgbClr val="FEC97B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 </a:t>
              </a:r>
              <a:r>
                <a:rPr lang="en-US" sz="6000" dirty="0" err="1">
                  <a:ln w="127000">
                    <a:solidFill>
                      <a:srgbClr val="F1B51D"/>
                    </a:solidFill>
                  </a:ln>
                  <a:solidFill>
                    <a:srgbClr val="FEC97B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hiểu</a:t>
              </a:r>
              <a:r>
                <a:rPr lang="en-US" sz="6000" dirty="0">
                  <a:ln w="127000">
                    <a:solidFill>
                      <a:srgbClr val="F1B51D"/>
                    </a:solidFill>
                  </a:ln>
                  <a:solidFill>
                    <a:srgbClr val="FEC97B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 </a:t>
              </a:r>
              <a:r>
                <a:rPr lang="en-US" sz="6000" dirty="0" err="1">
                  <a:ln w="127000">
                    <a:solidFill>
                      <a:srgbClr val="F1B51D"/>
                    </a:solidFill>
                  </a:ln>
                  <a:solidFill>
                    <a:srgbClr val="FEC97B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latin typeface="SVN-Ready" panose="02040603050506020204" pitchFamily="18" charset="0"/>
                </a:rPr>
                <a:t>bài</a:t>
              </a:r>
              <a:endParaRPr lang="en-US" sz="6000" dirty="0">
                <a:ln w="127000">
                  <a:solidFill>
                    <a:srgbClr val="F1B51D"/>
                  </a:solidFill>
                </a:ln>
                <a:solidFill>
                  <a:srgbClr val="FEC97B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SVN-Ready" panose="020406030505060202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BD6B31E-C15D-DA27-AB97-944050E77AA9}"/>
                </a:ext>
              </a:extLst>
            </p:cNvPr>
            <p:cNvSpPr txBox="1"/>
            <p:nvPr/>
          </p:nvSpPr>
          <p:spPr>
            <a:xfrm>
              <a:off x="4470791" y="1456461"/>
              <a:ext cx="415842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solidFill>
                    <a:schemeClr val="bg1"/>
                  </a:solidFill>
                  <a:latin typeface="SVN-Ready" panose="02040603050506020204" pitchFamily="18" charset="0"/>
                </a:rPr>
                <a:t>Tìm</a:t>
              </a:r>
              <a:r>
                <a:rPr lang="en-US" sz="6000" dirty="0">
                  <a:solidFill>
                    <a:schemeClr val="bg1"/>
                  </a:solidFill>
                  <a:latin typeface="SVN-Ready" panose="02040603050506020204" pitchFamily="18" charset="0"/>
                </a:rPr>
                <a:t> </a:t>
              </a:r>
              <a:r>
                <a:rPr lang="en-US" sz="6000" dirty="0" err="1">
                  <a:solidFill>
                    <a:schemeClr val="bg1"/>
                  </a:solidFill>
                  <a:latin typeface="SVN-Ready" panose="02040603050506020204" pitchFamily="18" charset="0"/>
                </a:rPr>
                <a:t>hiểu</a:t>
              </a:r>
              <a:r>
                <a:rPr lang="en-US" sz="6000" dirty="0">
                  <a:solidFill>
                    <a:schemeClr val="bg1"/>
                  </a:solidFill>
                  <a:latin typeface="SVN-Ready" panose="02040603050506020204" pitchFamily="18" charset="0"/>
                </a:rPr>
                <a:t> </a:t>
              </a:r>
              <a:r>
                <a:rPr lang="en-US" sz="6000" dirty="0" err="1">
                  <a:solidFill>
                    <a:schemeClr val="bg1"/>
                  </a:solidFill>
                  <a:latin typeface="SVN-Ready" panose="02040603050506020204" pitchFamily="18" charset="0"/>
                </a:rPr>
                <a:t>bài</a:t>
              </a:r>
              <a:endParaRPr lang="en-US" sz="6000" dirty="0">
                <a:solidFill>
                  <a:schemeClr val="bg1"/>
                </a:solidFill>
                <a:latin typeface="SVN-Ready" panose="02040603050506020204" pitchFamily="18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1DE2782-0937-F9E5-898E-934729ECB2EE}"/>
              </a:ext>
            </a:extLst>
          </p:cNvPr>
          <p:cNvGrpSpPr/>
          <p:nvPr/>
        </p:nvGrpSpPr>
        <p:grpSpPr>
          <a:xfrm>
            <a:off x="1108235" y="1773811"/>
            <a:ext cx="5355772" cy="1402331"/>
            <a:chOff x="1126896" y="2143361"/>
            <a:chExt cx="5355772" cy="18115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92C3E53C-1F0B-E5D1-3884-07B33000D1DC}"/>
                </a:ext>
              </a:extLst>
            </p:cNvPr>
            <p:cNvSpPr/>
            <p:nvPr/>
          </p:nvSpPr>
          <p:spPr>
            <a:xfrm>
              <a:off x="1126896" y="2143361"/>
              <a:ext cx="5355772" cy="1811587"/>
            </a:xfrm>
            <a:prstGeom prst="wedgeRoundRectCallout">
              <a:avLst>
                <a:gd name="adj1" fmla="val -28847"/>
                <a:gd name="adj2" fmla="val 78857"/>
                <a:gd name="adj3" fmla="val 16667"/>
              </a:avLst>
            </a:prstGeom>
            <a:solidFill>
              <a:srgbClr val="FEDDAC"/>
            </a:solidFill>
            <a:ln w="38100">
              <a:solidFill>
                <a:srgbClr val="EFAF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22">
              <a:extLst>
                <a:ext uri="{FF2B5EF4-FFF2-40B4-BE49-F238E27FC236}">
                  <a16:creationId xmlns:a16="http://schemas.microsoft.com/office/drawing/2014/main" id="{3C9E673A-AE1A-D9D2-C318-849C6998A756}"/>
                </a:ext>
              </a:extLst>
            </p:cNvPr>
            <p:cNvSpPr txBox="1"/>
            <p:nvPr/>
          </p:nvSpPr>
          <p:spPr>
            <a:xfrm>
              <a:off x="1362250" y="2260571"/>
              <a:ext cx="4784600" cy="1440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Nhà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vua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đã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truyền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lại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ngôi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báu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cho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ai?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Vì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sao</a:t>
              </a:r>
              <a:r>
                <a:rPr lang="en-US" altLang="zh-CN" sz="3200" dirty="0"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?</a:t>
              </a:r>
              <a:endParaRPr kumimoji="0" lang="en-US" altLang="zh-CN" sz="3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2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F6657454-E12B-F3EE-91AE-4F583110C9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29" r="68061" b="84081"/>
          <a:stretch/>
        </p:blipFill>
        <p:spPr>
          <a:xfrm>
            <a:off x="1573255" y="3429000"/>
            <a:ext cx="1094790" cy="18836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85B1F19-B900-D1C6-CADD-F931ACA112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57" t="-627" r="-892" b="79494"/>
          <a:stretch/>
        </p:blipFill>
        <p:spPr>
          <a:xfrm>
            <a:off x="9283481" y="2125328"/>
            <a:ext cx="1921615" cy="1492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8FBCA29A-F946-C341-B3E9-B0122515A2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1029"/>
            <a:ext cx="3854901" cy="144655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5D979EF-FAB2-63A2-3B68-D7B802EBAB50}"/>
              </a:ext>
            </a:extLst>
          </p:cNvPr>
          <p:cNvGrpSpPr/>
          <p:nvPr/>
        </p:nvGrpSpPr>
        <p:grpSpPr>
          <a:xfrm>
            <a:off x="-95617" y="3663690"/>
            <a:ext cx="12287618" cy="3194310"/>
            <a:chOff x="-95617" y="3663690"/>
            <a:chExt cx="12287618" cy="31943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148E3D-8A70-04A4-ED8D-9563A7CB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617" y="3663690"/>
              <a:ext cx="9528067" cy="31943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449D8E-3A6E-2C81-9D24-DCC4047AE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38"/>
            <a:stretch/>
          </p:blipFill>
          <p:spPr>
            <a:xfrm>
              <a:off x="9432451" y="3663690"/>
              <a:ext cx="2759550" cy="319431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735BA2-8E65-5C0D-93A9-E870BA0D7334}"/>
              </a:ext>
            </a:extLst>
          </p:cNvPr>
          <p:cNvGrpSpPr/>
          <p:nvPr/>
        </p:nvGrpSpPr>
        <p:grpSpPr>
          <a:xfrm>
            <a:off x="2115295" y="1644457"/>
            <a:ext cx="8696931" cy="1609354"/>
            <a:chOff x="2231819" y="1385684"/>
            <a:chExt cx="6393028" cy="16093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80AB9F-E5C9-3319-D982-CC3B7A510AE8}"/>
                </a:ext>
              </a:extLst>
            </p:cNvPr>
            <p:cNvSpPr txBox="1"/>
            <p:nvPr/>
          </p:nvSpPr>
          <p:spPr>
            <a:xfrm>
              <a:off x="2231819" y="1385684"/>
              <a:ext cx="63930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Luyện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viết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từ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khó</a:t>
              </a:r>
              <a:endParaRPr kumimoji="0" lang="en-US" sz="9600" b="0" i="0" u="none" strike="noStrike" kern="1200" cap="none" spc="0" normalizeH="0" baseline="0" noProof="0" dirty="0">
                <a:ln w="190500">
                  <a:solidFill>
                    <a:srgbClr val="F1B51D"/>
                  </a:solidFill>
                </a:ln>
                <a:solidFill>
                  <a:srgbClr val="F1B51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DF25FE-B960-A825-36CB-CFEE910B563B}"/>
                </a:ext>
              </a:extLst>
            </p:cNvPr>
            <p:cNvSpPr txBox="1"/>
            <p:nvPr/>
          </p:nvSpPr>
          <p:spPr>
            <a:xfrm>
              <a:off x="2304178" y="1425378"/>
              <a:ext cx="624831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Luyện</a:t>
              </a:r>
              <a:r>
                <a:rPr kumimoji="0" lang="en-US" sz="96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viết</a:t>
              </a:r>
              <a:r>
                <a:rPr kumimoji="0" lang="en-US" sz="96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từ</a:t>
              </a:r>
              <a:r>
                <a:rPr kumimoji="0" lang="en-US" sz="96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khó</a:t>
              </a:r>
              <a:endParaRPr kumimoji="0" lang="en-US" sz="9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</p:grpSp>
      <p:sp>
        <p:nvSpPr>
          <p:cNvPr id="9" name="文本框 6">
            <a:extLst>
              <a:ext uri="{FF2B5EF4-FFF2-40B4-BE49-F238E27FC236}">
                <a16:creationId xmlns:a16="http://schemas.microsoft.com/office/drawing/2014/main" id="{9AE01B35-EE5A-B0CB-C4AF-8EFC8959AD42}"/>
              </a:ext>
            </a:extLst>
          </p:cNvPr>
          <p:cNvSpPr txBox="1"/>
          <p:nvPr/>
        </p:nvSpPr>
        <p:spPr>
          <a:xfrm>
            <a:off x="1617590" y="3178711"/>
            <a:ext cx="9448515" cy="5116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Tìm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một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số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từ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khó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viết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trong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bài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và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luyện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viết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bảng</a:t>
            </a:r>
            <a:r>
              <a:rPr lang="en-US" altLang="zh-CN" sz="2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con/</a:t>
            </a:r>
            <a:r>
              <a:rPr lang="en-US" altLang="zh-CN" sz="25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vở</a:t>
            </a:r>
            <a:endParaRPr lang="en-US" altLang="zh-CN" sz="25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9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0">
            <a:extLst>
              <a:ext uri="{FF2B5EF4-FFF2-40B4-BE49-F238E27FC236}">
                <a16:creationId xmlns:a16="http://schemas.microsoft.com/office/drawing/2014/main" id="{11303081-B86E-1E4A-5007-3D24DA2103BD}"/>
              </a:ext>
            </a:extLst>
          </p:cNvPr>
          <p:cNvSpPr/>
          <p:nvPr/>
        </p:nvSpPr>
        <p:spPr>
          <a:xfrm>
            <a:off x="441192" y="1523952"/>
            <a:ext cx="111789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luộc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kĩ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mọc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đầy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ắp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kia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ta!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dõng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dạc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-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đức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 Ta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dũng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Chôm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ngôi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trở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vua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hiền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alt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253A10-8D10-F5CC-631F-160E8E02BDDD}"/>
              </a:ext>
            </a:extLst>
          </p:cNvPr>
          <p:cNvSpPr txBox="1"/>
          <p:nvPr/>
        </p:nvSpPr>
        <p:spPr>
          <a:xfrm>
            <a:off x="3061027" y="670535"/>
            <a:ext cx="62416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thóc</a:t>
            </a:r>
            <a:r>
              <a:rPr lang="en-US" sz="4400" b="1" dirty="0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gradFill>
                  <a:gsLst>
                    <a:gs pos="34000">
                      <a:srgbClr val="99AF46"/>
                    </a:gs>
                    <a:gs pos="85000">
                      <a:srgbClr val="F1B51D"/>
                    </a:gs>
                  </a:gsLst>
                  <a:lin ang="5400000" scaled="1"/>
                </a:gra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endParaRPr lang="en-US" sz="4400" b="1" dirty="0">
              <a:gradFill>
                <a:gsLst>
                  <a:gs pos="34000">
                    <a:srgbClr val="99AF46"/>
                  </a:gs>
                  <a:gs pos="85000">
                    <a:srgbClr val="F1B51D"/>
                  </a:gs>
                </a:gsLst>
                <a:lin ang="5400000" scaled="1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84F61FA-37DA-42D0-A40E-822DA12E0F2F}"/>
              </a:ext>
            </a:extLst>
          </p:cNvPr>
          <p:cNvCxnSpPr/>
          <p:nvPr/>
        </p:nvCxnSpPr>
        <p:spPr>
          <a:xfrm>
            <a:off x="3965508" y="2631234"/>
            <a:ext cx="174482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D59FB1-F1B7-295A-F0C4-094EE257B378}"/>
              </a:ext>
            </a:extLst>
          </p:cNvPr>
          <p:cNvCxnSpPr>
            <a:cxnSpLocks/>
          </p:cNvCxnSpPr>
          <p:nvPr/>
        </p:nvCxnSpPr>
        <p:spPr>
          <a:xfrm>
            <a:off x="6515876" y="3110206"/>
            <a:ext cx="113522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9EF987A-431C-3E96-11C7-020D2A86BACA}"/>
              </a:ext>
            </a:extLst>
          </p:cNvPr>
          <p:cNvCxnSpPr>
            <a:cxnSpLocks/>
          </p:cNvCxnSpPr>
          <p:nvPr/>
        </p:nvCxnSpPr>
        <p:spPr>
          <a:xfrm>
            <a:off x="2474750" y="4158345"/>
            <a:ext cx="1565402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FFD52E-58A9-6648-19E2-2AD0F210254A}"/>
              </a:ext>
            </a:extLst>
          </p:cNvPr>
          <p:cNvCxnSpPr>
            <a:cxnSpLocks/>
          </p:cNvCxnSpPr>
          <p:nvPr/>
        </p:nvCxnSpPr>
        <p:spPr>
          <a:xfrm>
            <a:off x="10431110" y="4786606"/>
            <a:ext cx="109219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1891121-265A-69DD-6137-67C1CAA694DC}"/>
              </a:ext>
            </a:extLst>
          </p:cNvPr>
          <p:cNvCxnSpPr>
            <a:cxnSpLocks/>
          </p:cNvCxnSpPr>
          <p:nvPr/>
        </p:nvCxnSpPr>
        <p:spPr>
          <a:xfrm>
            <a:off x="534440" y="5246917"/>
            <a:ext cx="80916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93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AAEB3922-EC68-9AC9-410E-4767F77EA639}"/>
              </a:ext>
            </a:extLst>
          </p:cNvPr>
          <p:cNvGrpSpPr/>
          <p:nvPr/>
        </p:nvGrpSpPr>
        <p:grpSpPr>
          <a:xfrm>
            <a:off x="4785957" y="810421"/>
            <a:ext cx="3126983" cy="2199021"/>
            <a:chOff x="2247320" y="540498"/>
            <a:chExt cx="3126983" cy="219902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33207FF-DF03-1CAC-90C7-5D08AE207C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7" b="58484"/>
            <a:stretch/>
          </p:blipFill>
          <p:spPr>
            <a:xfrm>
              <a:off x="2247320" y="540498"/>
              <a:ext cx="3126983" cy="2199021"/>
            </a:xfrm>
            <a:prstGeom prst="rect">
              <a:avLst/>
            </a:prstGeom>
          </p:spPr>
        </p:pic>
        <p:sp>
          <p:nvSpPr>
            <p:cNvPr id="5" name="Rectangle 48">
              <a:extLst>
                <a:ext uri="{FF2B5EF4-FFF2-40B4-BE49-F238E27FC236}">
                  <a16:creationId xmlns:a16="http://schemas.microsoft.com/office/drawing/2014/main" id="{B618EAD4-5229-2E98-C48A-4CC30BECE0F7}"/>
                </a:ext>
              </a:extLst>
            </p:cNvPr>
            <p:cNvSpPr/>
            <p:nvPr/>
          </p:nvSpPr>
          <p:spPr>
            <a:xfrm>
              <a:off x="2514979" y="1557679"/>
              <a:ext cx="2859324" cy="401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>
                <a:lnSpc>
                  <a:spcPts val="2000"/>
                </a:lnSpc>
              </a:pP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thóc</a:t>
              </a:r>
              <a:r>
                <a:rPr lang="en-US" altLang="zh-CN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giống</a:t>
              </a:r>
              <a:endParaRPr lang="en-US" altLang="zh-C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034E27-8776-74EB-F3BA-ECC7257698AE}"/>
              </a:ext>
            </a:extLst>
          </p:cNvPr>
          <p:cNvGrpSpPr/>
          <p:nvPr/>
        </p:nvGrpSpPr>
        <p:grpSpPr>
          <a:xfrm>
            <a:off x="4785958" y="3350062"/>
            <a:ext cx="3126983" cy="2199021"/>
            <a:chOff x="4863049" y="896302"/>
            <a:chExt cx="3126983" cy="219902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A20264F-1230-1718-92B3-B8A14EA977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7" b="58484"/>
            <a:stretch/>
          </p:blipFill>
          <p:spPr>
            <a:xfrm>
              <a:off x="4863049" y="896302"/>
              <a:ext cx="3126983" cy="2199021"/>
            </a:xfrm>
            <a:prstGeom prst="rect">
              <a:avLst/>
            </a:prstGeom>
          </p:spPr>
        </p:pic>
        <p:sp>
          <p:nvSpPr>
            <p:cNvPr id="7" name="Rectangle 50">
              <a:extLst>
                <a:ext uri="{FF2B5EF4-FFF2-40B4-BE49-F238E27FC236}">
                  <a16:creationId xmlns:a16="http://schemas.microsoft.com/office/drawing/2014/main" id="{7356E194-CE3E-753D-5425-641C9F2CEC3F}"/>
                </a:ext>
              </a:extLst>
            </p:cNvPr>
            <p:cNvSpPr/>
            <p:nvPr/>
          </p:nvSpPr>
          <p:spPr>
            <a:xfrm>
              <a:off x="5586933" y="1933963"/>
              <a:ext cx="1924065" cy="417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>
                <a:lnSpc>
                  <a:spcPts val="2000"/>
                </a:lnSpc>
              </a:pP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đầy</a:t>
              </a:r>
              <a:r>
                <a:rPr lang="en-US" altLang="zh-CN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ắp</a:t>
              </a:r>
              <a:endParaRPr lang="en-US" altLang="zh-C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39E5ED-3304-4145-7428-08F5FA8EA374}"/>
              </a:ext>
            </a:extLst>
          </p:cNvPr>
          <p:cNvGrpSpPr/>
          <p:nvPr/>
        </p:nvGrpSpPr>
        <p:grpSpPr>
          <a:xfrm>
            <a:off x="8556207" y="810421"/>
            <a:ext cx="3358607" cy="2199021"/>
            <a:chOff x="7621104" y="702334"/>
            <a:chExt cx="3358607" cy="219902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57BB7A9-D3B1-353B-5726-FE5E4D0B98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7" b="58484"/>
            <a:stretch/>
          </p:blipFill>
          <p:spPr>
            <a:xfrm>
              <a:off x="7621104" y="702334"/>
              <a:ext cx="3126983" cy="2199021"/>
            </a:xfrm>
            <a:prstGeom prst="rect">
              <a:avLst/>
            </a:prstGeom>
          </p:spPr>
        </p:pic>
        <p:sp>
          <p:nvSpPr>
            <p:cNvPr id="6" name="Rectangle 49">
              <a:extLst>
                <a:ext uri="{FF2B5EF4-FFF2-40B4-BE49-F238E27FC236}">
                  <a16:creationId xmlns:a16="http://schemas.microsoft.com/office/drawing/2014/main" id="{B1FF78D6-6FC1-B5A6-06EE-CEAA08D3DBB8}"/>
                </a:ext>
              </a:extLst>
            </p:cNvPr>
            <p:cNvSpPr/>
            <p:nvPr/>
          </p:nvSpPr>
          <p:spPr>
            <a:xfrm>
              <a:off x="8027504" y="1749008"/>
              <a:ext cx="2952207" cy="401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>
                <a:lnSpc>
                  <a:spcPts val="2000"/>
                </a:lnSpc>
              </a:pP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dõng</a:t>
              </a:r>
              <a:r>
                <a:rPr lang="en-US" altLang="zh-CN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dạc</a:t>
              </a:r>
              <a:endParaRPr lang="en-US" altLang="zh-C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BC51B11-A84E-937D-5ADB-85D3E94BEE96}"/>
              </a:ext>
            </a:extLst>
          </p:cNvPr>
          <p:cNvGrpSpPr/>
          <p:nvPr/>
        </p:nvGrpSpPr>
        <p:grpSpPr>
          <a:xfrm>
            <a:off x="8636824" y="3350062"/>
            <a:ext cx="3126983" cy="2199021"/>
            <a:chOff x="7672045" y="3599408"/>
            <a:chExt cx="3126983" cy="219902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43D093D-7C48-C3D3-42A3-9B5B8CF70A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327" b="58484"/>
            <a:stretch/>
          </p:blipFill>
          <p:spPr>
            <a:xfrm>
              <a:off x="7672045" y="3599408"/>
              <a:ext cx="3126983" cy="2199021"/>
            </a:xfrm>
            <a:prstGeom prst="rect">
              <a:avLst/>
            </a:prstGeom>
          </p:spPr>
        </p:pic>
        <p:sp>
          <p:nvSpPr>
            <p:cNvPr id="8" name="Rectangle 51">
              <a:extLst>
                <a:ext uri="{FF2B5EF4-FFF2-40B4-BE49-F238E27FC236}">
                  <a16:creationId xmlns:a16="http://schemas.microsoft.com/office/drawing/2014/main" id="{6E78284B-7AA8-E844-7C02-F7767A0272F4}"/>
                </a:ext>
              </a:extLst>
            </p:cNvPr>
            <p:cNvSpPr/>
            <p:nvPr/>
          </p:nvSpPr>
          <p:spPr>
            <a:xfrm>
              <a:off x="7828159" y="4698919"/>
              <a:ext cx="2952207" cy="4014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377">
                <a:lnSpc>
                  <a:spcPts val="2000"/>
                </a:lnSpc>
              </a:pP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truyền</a:t>
              </a:r>
              <a:r>
                <a:rPr lang="en-US" altLang="zh-CN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思源黑体 CN Medium" panose="020B0600000000000000" pitchFamily="34" charset="-122"/>
                  <a:cs typeface="Arial" panose="020B0604020202020204" pitchFamily="34" charset="0"/>
                </a:rPr>
                <a:t>ngôi</a:t>
              </a:r>
              <a:endParaRPr lang="en-US" altLang="zh-CN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9AA43E-F4B9-8F7A-3F2E-861BAAFD7D5D}"/>
              </a:ext>
            </a:extLst>
          </p:cNvPr>
          <p:cNvGrpSpPr/>
          <p:nvPr/>
        </p:nvGrpSpPr>
        <p:grpSpPr>
          <a:xfrm>
            <a:off x="747875" y="885426"/>
            <a:ext cx="3834882" cy="2124016"/>
            <a:chOff x="2043966" y="1385326"/>
            <a:chExt cx="6819537" cy="21240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E150AE-0EC2-9FE7-5E9E-9C6F10095D2B}"/>
                </a:ext>
              </a:extLst>
            </p:cNvPr>
            <p:cNvSpPr txBox="1"/>
            <p:nvPr/>
          </p:nvSpPr>
          <p:spPr>
            <a:xfrm>
              <a:off x="2231819" y="1385684"/>
              <a:ext cx="639302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Luyện</a:t>
              </a:r>
              <a:r>
                <a:rPr kumimoji="0" lang="en-US" sz="6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6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viết</a:t>
              </a:r>
              <a:r>
                <a:rPr kumimoji="0" lang="en-US" sz="6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từ</a:t>
              </a:r>
              <a:r>
                <a:rPr kumimoji="0" lang="en-US" sz="6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6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khó</a:t>
              </a:r>
              <a:endParaRPr kumimoji="0" lang="en-US" sz="6600" b="0" i="0" u="none" strike="noStrike" kern="1200" cap="none" spc="0" normalizeH="0" baseline="0" noProof="0" dirty="0">
                <a:ln w="190500">
                  <a:solidFill>
                    <a:srgbClr val="F1B51D"/>
                  </a:solidFill>
                </a:ln>
                <a:solidFill>
                  <a:srgbClr val="F1B51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FC5320-4E63-2274-185C-AB28A6C27C68}"/>
                </a:ext>
              </a:extLst>
            </p:cNvPr>
            <p:cNvSpPr txBox="1"/>
            <p:nvPr/>
          </p:nvSpPr>
          <p:spPr>
            <a:xfrm>
              <a:off x="2043966" y="1385326"/>
              <a:ext cx="681953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Luyện</a:t>
              </a:r>
              <a:r>
                <a:rPr lang="en-US" sz="6600" dirty="0">
                  <a:solidFill>
                    <a:prstClr val="white"/>
                  </a:solidFill>
                  <a:latin typeface="SVN-Ready" panose="02040603050506020204" pitchFamily="18" charset="0"/>
                </a:rPr>
                <a:t> </a:t>
              </a:r>
              <a:r>
                <a:rPr kumimoji="0" lang="en-US" sz="6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viết</a:t>
              </a:r>
              <a:endPara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Ready" panose="02040603050506020204" pitchFamily="18" charset="0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từ</a:t>
              </a:r>
              <a:r>
                <a:rPr kumimoji="0" lang="en-US" sz="660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660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khó</a:t>
              </a:r>
              <a:endParaRPr kumimoji="0" lang="en-US" sz="6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9FD106DA-A2E9-1F92-FC20-FECEA8EA8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45" y="2866610"/>
            <a:ext cx="3968840" cy="39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8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8FBCA29A-F946-C341-B3E9-B0122515A2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41029"/>
            <a:ext cx="3854901" cy="144655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E5D979EF-FAB2-63A2-3B68-D7B802EBAB50}"/>
              </a:ext>
            </a:extLst>
          </p:cNvPr>
          <p:cNvGrpSpPr/>
          <p:nvPr/>
        </p:nvGrpSpPr>
        <p:grpSpPr>
          <a:xfrm>
            <a:off x="-95617" y="3663690"/>
            <a:ext cx="12287618" cy="3194310"/>
            <a:chOff x="-95617" y="3663690"/>
            <a:chExt cx="12287618" cy="319431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148E3D-8A70-04A4-ED8D-9563A7CB5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5617" y="3663690"/>
              <a:ext cx="9528067" cy="319431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449D8E-3A6E-2C81-9D24-DCC4047AE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038"/>
            <a:stretch/>
          </p:blipFill>
          <p:spPr>
            <a:xfrm>
              <a:off x="9432451" y="3663690"/>
              <a:ext cx="2759550" cy="319431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735BA2-8E65-5C0D-93A9-E870BA0D7334}"/>
              </a:ext>
            </a:extLst>
          </p:cNvPr>
          <p:cNvGrpSpPr/>
          <p:nvPr/>
        </p:nvGrpSpPr>
        <p:grpSpPr>
          <a:xfrm>
            <a:off x="2115295" y="1644457"/>
            <a:ext cx="8696931" cy="1589507"/>
            <a:chOff x="2231819" y="1385684"/>
            <a:chExt cx="6393028" cy="158950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F80AB9F-E5C9-3319-D982-CC3B7A510AE8}"/>
                </a:ext>
              </a:extLst>
            </p:cNvPr>
            <p:cNvSpPr txBox="1"/>
            <p:nvPr/>
          </p:nvSpPr>
          <p:spPr>
            <a:xfrm>
              <a:off x="2231819" y="1385684"/>
              <a:ext cx="639302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Chính</a:t>
              </a:r>
              <a:r>
                <a:rPr kumimoji="0" lang="en-US" sz="9600" b="0" i="0" u="none" strike="noStrike" kern="1200" cap="none" spc="0" normalizeH="0" baseline="0" noProof="0" dirty="0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 w="190500">
                    <a:solidFill>
                      <a:srgbClr val="F1B51D"/>
                    </a:solidFill>
                  </a:ln>
                  <a:solidFill>
                    <a:srgbClr val="F1B51D"/>
                  </a:solidFill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SVN-Ready" panose="02040603050506020204" pitchFamily="18" charset="0"/>
                  <a:cs typeface="+mn-cs"/>
                </a:rPr>
                <a:t>tả</a:t>
              </a:r>
              <a:endParaRPr kumimoji="0" lang="en-US" sz="9600" b="0" i="0" u="none" strike="noStrike" kern="1200" cap="none" spc="0" normalizeH="0" baseline="0" noProof="0" dirty="0">
                <a:ln w="190500">
                  <a:solidFill>
                    <a:srgbClr val="F1B51D"/>
                  </a:solidFill>
                </a:ln>
                <a:solidFill>
                  <a:srgbClr val="F1B51D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DF25FE-B960-A825-36CB-CFEE910B563B}"/>
                </a:ext>
              </a:extLst>
            </p:cNvPr>
            <p:cNvSpPr txBox="1"/>
            <p:nvPr/>
          </p:nvSpPr>
          <p:spPr>
            <a:xfrm>
              <a:off x="2304177" y="1405531"/>
              <a:ext cx="624831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Chính</a:t>
              </a:r>
              <a:r>
                <a:rPr kumimoji="0" lang="en-US" sz="9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 </a:t>
              </a:r>
              <a:r>
                <a:rPr kumimoji="0" lang="en-US" sz="9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VN-Ready" panose="02040603050506020204" pitchFamily="18" charset="0"/>
                  <a:cs typeface="+mn-cs"/>
                </a:rPr>
                <a:t>tả</a:t>
              </a:r>
              <a:endPara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VN-Ready" panose="02040603050506020204" pitchFamily="18" charset="0"/>
                <a:cs typeface="+mn-cs"/>
              </a:endParaRPr>
            </a:p>
          </p:txBody>
        </p:sp>
      </p:grpSp>
      <p:sp>
        <p:nvSpPr>
          <p:cNvPr id="12" name="文本框 6">
            <a:extLst>
              <a:ext uri="{FF2B5EF4-FFF2-40B4-BE49-F238E27FC236}">
                <a16:creationId xmlns:a16="http://schemas.microsoft.com/office/drawing/2014/main" id="{85C9E7E0-FA5F-D82F-EEE6-663A55B34C61}"/>
              </a:ext>
            </a:extLst>
          </p:cNvPr>
          <p:cNvSpPr txBox="1"/>
          <p:nvPr/>
        </p:nvSpPr>
        <p:spPr>
          <a:xfrm>
            <a:off x="2088661" y="3121652"/>
            <a:ext cx="8918918" cy="56188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Nghe </a:t>
            </a:r>
            <a:r>
              <a:rPr lang="en-US" altLang="zh-CN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viết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bài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: </a:t>
            </a:r>
            <a:r>
              <a:rPr lang="en-US" altLang="zh-CN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Những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hạt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thóc</a:t>
            </a: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思源黑体 CN Medium" panose="020B0600000000000000" pitchFamily="34" charset="-122"/>
                <a:cs typeface="Arial" panose="020B0604020202020204" pitchFamily="34" charset="0"/>
              </a:rPr>
              <a:t>giống</a:t>
            </a: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思源黑体 CN Medium" panose="020B0600000000000000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63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思源黑体 CN Normal"/>
        <a:ea typeface="思源黑体 CN Normal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803</Words>
  <Application>Microsoft Office PowerPoint</Application>
  <PresentationFormat>Widescreen</PresentationFormat>
  <Paragraphs>86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SVN-Ready</vt:lpstr>
      <vt:lpstr>Times New Roman</vt:lpstr>
      <vt:lpstr>UTM Bienvenue</vt:lpstr>
      <vt:lpstr>SVN-Newton</vt:lpstr>
      <vt:lpstr>Calibri Light</vt:lpstr>
      <vt:lpstr>Arial</vt:lpstr>
      <vt:lpstr>思源黑体 CN Medium</vt:lpstr>
      <vt:lpstr>Calibri</vt:lpstr>
      <vt:lpstr>思源黑体 CN Normal</vt:lpstr>
      <vt:lpstr>#9Slide07 HoneyCream</vt:lpstr>
      <vt:lpstr>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KHuyen</dc:creator>
  <cp:keywords>MNT</cp:keywords>
  <cp:lastModifiedBy>Windows User</cp:lastModifiedBy>
  <cp:revision>15</cp:revision>
  <dcterms:created xsi:type="dcterms:W3CDTF">2022-06-11T23:55:54Z</dcterms:created>
  <dcterms:modified xsi:type="dcterms:W3CDTF">2022-06-16T08:53:30Z</dcterms:modified>
</cp:coreProperties>
</file>