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7" r:id="rId10"/>
    <p:sldId id="278" r:id="rId11"/>
    <p:sldId id="279" r:id="rId12"/>
    <p:sldId id="275" r:id="rId13"/>
  </p:sldIdLst>
  <p:sldSz cx="12192000" cy="6858000"/>
  <p:notesSz cx="6858000" cy="9144000"/>
  <p:embeddedFontLst>
    <p:embeddedFont>
      <p:font typeface="#9Slide03 AllRoundGothic" panose="020B0604020202020204" charset="0"/>
      <p:regular r:id="rId14"/>
    </p:embeddedFont>
    <p:embeddedFont>
      <p:font typeface="#9Slide07 HoneyCream" pitchFamily="2" charset="0"/>
      <p:regular r:id="rId15"/>
    </p:embeddedFont>
    <p:embeddedFont>
      <p:font typeface="UTM Hanzel" panose="02040603050506020204" pitchFamily="18" charset="0"/>
      <p:regular r:id="rId16"/>
    </p:embeddedFont>
    <p:embeddedFont>
      <p:font typeface="UVN Van Chuong Nang" panose="00000400000000000000" pitchFamily="2" charset="0"/>
      <p:regular r:id="rId17"/>
    </p:embeddedFont>
    <p:embeddedFont>
      <p:font typeface="#9Slide03 AmpleSoft Bold" panose="02000000000000000000" pitchFamily="2" charset="0"/>
      <p:regular r:id="rId18"/>
    </p:embeddedFont>
    <p:embeddedFont>
      <p:font typeface="等线" panose="020B0604020202020204" charset="0"/>
      <p:regular r:id="rId19"/>
      <p:bold r:id="rId20"/>
    </p:embeddedFont>
    <p:embeddedFont>
      <p:font typeface="#9Slide07 Altus" pitchFamily="2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720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pattFill prst="smGrid">
          <a:fgClr>
            <a:srgbClr val="FDF8A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DCE0B865-97F0-F843-8896-24AD01666D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200000">
            <a:off x="2666998" y="-2666999"/>
            <a:ext cx="6858002" cy="12192001"/>
          </a:xfrm>
          <a:prstGeom prst="rect">
            <a:avLst/>
          </a:prstGeom>
          <a:effectLst>
            <a:outerShdw blurRad="190500" dist="152400" dir="18900000" algn="bl" rotWithShape="0">
              <a:schemeClr val="accent2">
                <a:lumMod val="50000"/>
                <a:alpha val="62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836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EA1B03-6B1B-4947-A949-59A34B620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FD6AE76-A0C9-E245-8166-0816CA500F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1F0989-D7EC-9B40-A3D0-36B6DCBBEC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67A204-43B0-C44C-80B9-2BD2CB3E310C}" type="datetimeFigureOut">
              <a:rPr kumimoji="1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2022/6/27</a:t>
            </a:fld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AB64DA5-486E-3541-A7C2-BA4AFF210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3411DF9-BAB2-D440-92E7-E654634B1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C94D4-8D47-CD4E-A543-81A2C6CC9890}" type="slidenum">
              <a:rPr kumimoji="1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020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FF74D56-84B9-F143-9975-F388C2B14D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FF216D9-17A7-FA42-9BD3-3F8D1219E1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B846A6-1D19-9144-9E28-9F12391F99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67A204-43B0-C44C-80B9-2BD2CB3E310C}" type="datetimeFigureOut">
              <a:rPr kumimoji="1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2022/6/27</a:t>
            </a:fld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D7D5F69-8D2F-E846-9427-6A1AB3E20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81F61C2-E0ED-F842-9DDA-C7D9227A1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C94D4-8D47-CD4E-A543-81A2C6CC9890}" type="slidenum">
              <a:rPr kumimoji="1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9560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926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90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5649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87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5000C51-1BA5-4645-9F16-6FFD49518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FCBCC49-73A7-6048-8DB9-0D51619B02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67A204-43B0-C44C-80B9-2BD2CB3E310C}" type="datetimeFigureOut">
              <a:rPr kumimoji="1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2022/6/27</a:t>
            </a:fld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E0FA96B-FEB2-9344-A12B-8C56DF31F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54E2587-50FD-EC43-8761-9A4F52C45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C94D4-8D47-CD4E-A543-81A2C6CC9890}" type="slidenum">
              <a:rPr kumimoji="1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99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78FC974-F964-8742-8462-B66956A87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67A204-43B0-C44C-80B9-2BD2CB3E310C}" type="datetimeFigureOut">
              <a:rPr kumimoji="1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2022/6/27</a:t>
            </a:fld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2B2EFC5-2018-6142-AAAC-CA5BC8014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3C21ECA-8F96-ED4C-BAB5-C22947C04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C94D4-8D47-CD4E-A543-81A2C6CC9890}" type="slidenum">
              <a:rPr kumimoji="1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9717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E8D75FA-94F8-3541-B1BB-84A34093B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626993F-BBA4-CC4B-9FBE-03BB8A1DF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5CF5BDA-C54B-AE4D-96F0-86B9E0F63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E5B4191-3CF6-3245-AB71-9579655805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67A204-43B0-C44C-80B9-2BD2CB3E310C}" type="datetimeFigureOut">
              <a:rPr kumimoji="1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2022/6/27</a:t>
            </a:fld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E18F51-B0B4-444E-A65A-F8681C6B4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F4DB2F2-6328-FE4E-BCC3-7E0C45688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C94D4-8D47-CD4E-A543-81A2C6CC9890}" type="slidenum">
              <a:rPr kumimoji="1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971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C94CA1-7750-9547-89F9-159587442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A6A5FC2-57ED-2446-BA11-90E4435EBF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0E24E64-3933-5E4B-83B2-204F7A2B26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97EEA95-2AEE-B240-9117-9E77ABFDF4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67A204-43B0-C44C-80B9-2BD2CB3E310C}" type="datetimeFigureOut">
              <a:rPr kumimoji="1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2022/6/27</a:t>
            </a:fld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055CC36-F156-D242-B399-D1F57AC60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43BC3C4-8C5A-994C-A3C7-18D90B906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7C94D4-8D47-CD4E-A543-81A2C6CC9890}" type="slidenum">
              <a:rPr kumimoji="1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330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1219170">
              <a:defRPr/>
            </a:pPr>
            <a:fld id="{4933A2E2-F15C-42CE-A047-EF5B4B89E53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2022/6/27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1219170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1219170">
              <a:defRPr/>
            </a:pPr>
            <a:fld id="{FF4BE304-5B00-45CC-86CA-819C7745569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170">
                <a:defRPr/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129303" y="-20051487"/>
            <a:ext cx="1190663" cy="20247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4925" y="-20051488"/>
            <a:ext cx="1190663" cy="20247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38640" y="24906513"/>
            <a:ext cx="1190663" cy="202474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5588" y="24906512"/>
            <a:ext cx="1190663" cy="2024743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11434812" y="0"/>
            <a:ext cx="1238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20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200" baseline="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179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8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038AFB5-0C61-D048-AD2C-213E11BC2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6200" y="1646238"/>
            <a:ext cx="4495800" cy="59944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FE23C61-A33A-8249-87F5-E5EEE0090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8021"/>
            <a:ext cx="12192002" cy="272097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00EF22E-258A-8C4F-8D92-2B428B25E5F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0502" y="3428999"/>
            <a:ext cx="4010710" cy="3465927"/>
          </a:xfrm>
          <a:prstGeom prst="rect">
            <a:avLst/>
          </a:prstGeom>
        </p:spPr>
      </p:pic>
      <p:grpSp>
        <p:nvGrpSpPr>
          <p:cNvPr id="26" name="组合 25">
            <a:extLst>
              <a:ext uri="{FF2B5EF4-FFF2-40B4-BE49-F238E27FC236}">
                <a16:creationId xmlns:a16="http://schemas.microsoft.com/office/drawing/2014/main" id="{185ABFA5-5B8C-6946-858D-41BBCE63FC90}"/>
              </a:ext>
            </a:extLst>
          </p:cNvPr>
          <p:cNvGrpSpPr/>
          <p:nvPr/>
        </p:nvGrpSpPr>
        <p:grpSpPr>
          <a:xfrm>
            <a:off x="-3008536" y="-280012"/>
            <a:ext cx="15811945" cy="6967735"/>
            <a:chOff x="-4304841" y="67873"/>
            <a:chExt cx="15811945" cy="6967735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2A0888B1-ED6B-1247-ABF5-355F22C08D7C}"/>
                </a:ext>
              </a:extLst>
            </p:cNvPr>
            <p:cNvGrpSpPr/>
            <p:nvPr/>
          </p:nvGrpSpPr>
          <p:grpSpPr>
            <a:xfrm>
              <a:off x="-4304841" y="67873"/>
              <a:ext cx="15811945" cy="6967735"/>
              <a:chOff x="-4304841" y="0"/>
              <a:chExt cx="15811945" cy="6967735"/>
            </a:xfrm>
          </p:grpSpPr>
          <p:pic>
            <p:nvPicPr>
              <p:cNvPr id="21" name="图片 20">
                <a:extLst>
                  <a:ext uri="{FF2B5EF4-FFF2-40B4-BE49-F238E27FC236}">
                    <a16:creationId xmlns:a16="http://schemas.microsoft.com/office/drawing/2014/main" id="{91382EAF-A105-B247-A807-1BAA082A94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4304841" y="608167"/>
                <a:ext cx="5411105" cy="6359568"/>
              </a:xfrm>
              <a:prstGeom prst="rect">
                <a:avLst/>
              </a:prstGeom>
            </p:spPr>
          </p:pic>
          <p:pic>
            <p:nvPicPr>
              <p:cNvPr id="22" name="图片 21">
                <a:extLst>
                  <a:ext uri="{FF2B5EF4-FFF2-40B4-BE49-F238E27FC236}">
                    <a16:creationId xmlns:a16="http://schemas.microsoft.com/office/drawing/2014/main" id="{5DE9EB7E-86A9-5B40-BDAA-D638FCDEB4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095999" y="0"/>
                <a:ext cx="5411105" cy="6359568"/>
              </a:xfrm>
              <a:prstGeom prst="rect">
                <a:avLst/>
              </a:prstGeom>
            </p:spPr>
          </p:pic>
        </p:grpSp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5EA6323F-7F0B-5645-A7D4-1E382473C19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220051" y="1275318"/>
              <a:ext cx="4983646" cy="5539631"/>
            </a:xfrm>
            <a:prstGeom prst="rect">
              <a:avLst/>
            </a:prstGeom>
          </p:spPr>
        </p:pic>
      </p:grpSp>
      <p:pic>
        <p:nvPicPr>
          <p:cNvPr id="27" name="图片 26">
            <a:extLst>
              <a:ext uri="{FF2B5EF4-FFF2-40B4-BE49-F238E27FC236}">
                <a16:creationId xmlns:a16="http://schemas.microsoft.com/office/drawing/2014/main" id="{5F5050BD-83C2-1048-8C57-4D3B988B52F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86486" y="872707"/>
            <a:ext cx="3325532" cy="3696535"/>
          </a:xfrm>
          <a:prstGeom prst="rect">
            <a:avLst/>
          </a:prstGeom>
        </p:spPr>
      </p:pic>
      <p:sp>
        <p:nvSpPr>
          <p:cNvPr id="14" name="TextBox 12"/>
          <p:cNvSpPr txBox="1">
            <a:spLocks noChangeArrowheads="1"/>
          </p:cNvSpPr>
          <p:nvPr/>
        </p:nvSpPr>
        <p:spPr bwMode="auto">
          <a:xfrm>
            <a:off x="6144690" y="1368508"/>
            <a:ext cx="2700961" cy="792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prstTxWarp prst="textArchUp">
              <a:avLst/>
            </a:prstTxWarp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80000"/>
              </a:lnSpc>
            </a:pPr>
            <a:r>
              <a:rPr lang="en-US" altLang="zh-CN" sz="5000" b="1" dirty="0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华康海报体W12" pitchFamily="81" charset="-122"/>
                <a:cs typeface="Arial" panose="020B0604020202020204" pitchFamily="34" charset="0"/>
              </a:rPr>
              <a:t>CHÍNH TẢ</a:t>
            </a:r>
            <a:endParaRPr lang="zh-CN" altLang="en-US" sz="5000" b="1" dirty="0">
              <a:gradFill flip="none" rotWithShape="1">
                <a:gsLst>
                  <a:gs pos="0">
                    <a:srgbClr val="C00000">
                      <a:shade val="30000"/>
                      <a:satMod val="115000"/>
                    </a:srgbClr>
                  </a:gs>
                  <a:gs pos="50000">
                    <a:srgbClr val="C00000">
                      <a:shade val="67500"/>
                      <a:satMod val="115000"/>
                    </a:srgbClr>
                  </a:gs>
                  <a:gs pos="100000">
                    <a:srgbClr val="C000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华康海报体W12" pitchFamily="81" charset="-122"/>
              <a:cs typeface="Arial" panose="020B0604020202020204" pitchFamily="34" charset="0"/>
            </a:endParaRPr>
          </a:p>
        </p:txBody>
      </p:sp>
      <p:sp>
        <p:nvSpPr>
          <p:cNvPr id="16" name="TextBox 12"/>
          <p:cNvSpPr txBox="1">
            <a:spLocks noChangeArrowheads="1"/>
          </p:cNvSpPr>
          <p:nvPr/>
        </p:nvSpPr>
        <p:spPr bwMode="auto">
          <a:xfrm rot="190874" flipH="1">
            <a:off x="1166163" y="2120809"/>
            <a:ext cx="1037067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vi-VN" altLang="zh-CN" sz="7200" b="1" dirty="0" smtClean="0">
                <a:solidFill>
                  <a:srgbClr val="002060"/>
                </a:solidFill>
                <a:latin typeface="UVN Van Chuong Nang" panose="00000400000000000000" pitchFamily="2" charset="0"/>
                <a:ea typeface="方正卡通简体" panose="03000509000000000000" pitchFamily="65" charset="-122"/>
                <a:cs typeface="Times New Roman" panose="02020603050405020304" pitchFamily="18" charset="0"/>
              </a:rPr>
              <a:t>Người</a:t>
            </a:r>
            <a:r>
              <a:rPr lang="en-US" altLang="zh-CN" sz="7200" b="1" dirty="0" smtClean="0">
                <a:solidFill>
                  <a:srgbClr val="002060"/>
                </a:solidFill>
                <a:latin typeface="UVN Van Chuong Nang" panose="00000400000000000000" pitchFamily="2" charset="0"/>
                <a:ea typeface="方正卡通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002060"/>
                </a:solidFill>
                <a:latin typeface="UVN Van Chuong Nang" panose="00000400000000000000" pitchFamily="2" charset="0"/>
                <a:ea typeface="方正卡通简体" panose="03000509000000000000" pitchFamily="65" charset="-122"/>
                <a:cs typeface="Times New Roman" panose="02020603050405020304" pitchFamily="18" charset="0"/>
              </a:rPr>
              <a:t>viết</a:t>
            </a:r>
            <a:r>
              <a:rPr lang="en-US" altLang="zh-CN" sz="7200" b="1" dirty="0">
                <a:solidFill>
                  <a:srgbClr val="002060"/>
                </a:solidFill>
                <a:latin typeface="UVN Van Chuong Nang" panose="00000400000000000000" pitchFamily="2" charset="0"/>
                <a:ea typeface="方正卡通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002060"/>
                </a:solidFill>
                <a:latin typeface="UVN Van Chuong Nang" panose="00000400000000000000" pitchFamily="2" charset="0"/>
                <a:ea typeface="方正卡通简体" panose="03000509000000000000" pitchFamily="65" charset="-122"/>
                <a:cs typeface="Times New Roman" panose="02020603050405020304" pitchFamily="18" charset="0"/>
              </a:rPr>
              <a:t>truyện</a:t>
            </a:r>
            <a:r>
              <a:rPr lang="en-US" altLang="zh-CN" sz="7200" b="1" dirty="0">
                <a:solidFill>
                  <a:srgbClr val="002060"/>
                </a:solidFill>
                <a:latin typeface="UVN Van Chuong Nang" panose="00000400000000000000" pitchFamily="2" charset="0"/>
                <a:ea typeface="方正卡通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002060"/>
                </a:solidFill>
                <a:latin typeface="UVN Van Chuong Nang" panose="00000400000000000000" pitchFamily="2" charset="0"/>
                <a:ea typeface="方正卡通简体" panose="03000509000000000000" pitchFamily="65" charset="-122"/>
                <a:cs typeface="Times New Roman" panose="02020603050405020304" pitchFamily="18" charset="0"/>
              </a:rPr>
              <a:t>thật</a:t>
            </a:r>
            <a:r>
              <a:rPr lang="en-US" altLang="zh-CN" sz="7200" b="1" dirty="0">
                <a:solidFill>
                  <a:srgbClr val="002060"/>
                </a:solidFill>
                <a:latin typeface="UVN Van Chuong Nang" panose="00000400000000000000" pitchFamily="2" charset="0"/>
                <a:ea typeface="方正卡通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 smtClean="0">
                <a:solidFill>
                  <a:srgbClr val="002060"/>
                </a:solidFill>
                <a:latin typeface="UVN Van Chuong Nang" panose="00000400000000000000" pitchFamily="2" charset="0"/>
                <a:ea typeface="方正卡通简体" panose="03000509000000000000" pitchFamily="65" charset="-122"/>
                <a:cs typeface="Times New Roman" panose="02020603050405020304" pitchFamily="18" charset="0"/>
              </a:rPr>
              <a:t>thà</a:t>
            </a:r>
            <a:endParaRPr lang="en-US" altLang="zh-CN" sz="7200" b="1" dirty="0">
              <a:solidFill>
                <a:srgbClr val="002060"/>
              </a:solidFill>
              <a:latin typeface="UVN Van Chuong Nang" panose="00000400000000000000" pitchFamily="2" charset="0"/>
              <a:ea typeface="方正卡通简体" panose="03000509000000000000" pitchFamily="65" charset="-122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220346" y="4074586"/>
            <a:ext cx="36359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US" altLang="zh-CN" sz="2400" dirty="0">
                <a:solidFill>
                  <a:srgbClr val="002060"/>
                </a:solidFill>
                <a:latin typeface="UVN Van Chuong Nang" panose="00000400000000000000" pitchFamily="2" charset="0"/>
                <a:ea typeface="方正卡通简体" panose="03000509000000000000" pitchFamily="65" charset="-122"/>
                <a:cs typeface="Times New Roman" panose="02020603050405020304" pitchFamily="18" charset="0"/>
              </a:rPr>
              <a:t>Theo </a:t>
            </a:r>
            <a:r>
              <a:rPr lang="en-US" altLang="zh-CN" sz="2400" dirty="0" err="1">
                <a:solidFill>
                  <a:srgbClr val="002060"/>
                </a:solidFill>
                <a:latin typeface="UVN Van Chuong Nang" panose="00000400000000000000" pitchFamily="2" charset="0"/>
                <a:ea typeface="方正卡通简体" panose="03000509000000000000" pitchFamily="65" charset="-122"/>
                <a:cs typeface="Times New Roman" panose="02020603050405020304" pitchFamily="18" charset="0"/>
              </a:rPr>
              <a:t>Nguyễn</a:t>
            </a:r>
            <a:r>
              <a:rPr lang="en-US" altLang="zh-CN" sz="2400" dirty="0">
                <a:solidFill>
                  <a:srgbClr val="002060"/>
                </a:solidFill>
                <a:latin typeface="UVN Van Chuong Nang" panose="00000400000000000000" pitchFamily="2" charset="0"/>
                <a:ea typeface="方正卡通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2060"/>
                </a:solidFill>
                <a:latin typeface="UVN Van Chuong Nang" panose="00000400000000000000" pitchFamily="2" charset="0"/>
                <a:ea typeface="方正卡通简体" panose="03000509000000000000" pitchFamily="65" charset="-122"/>
                <a:cs typeface="Times New Roman" panose="02020603050405020304" pitchFamily="18" charset="0"/>
              </a:rPr>
              <a:t>Đình</a:t>
            </a:r>
            <a:r>
              <a:rPr lang="en-US" altLang="zh-CN" sz="2400" dirty="0">
                <a:solidFill>
                  <a:srgbClr val="002060"/>
                </a:solidFill>
                <a:latin typeface="UVN Van Chuong Nang" panose="00000400000000000000" pitchFamily="2" charset="0"/>
                <a:ea typeface="方正卡通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 err="1">
                <a:solidFill>
                  <a:srgbClr val="002060"/>
                </a:solidFill>
                <a:latin typeface="UVN Van Chuong Nang" panose="00000400000000000000" pitchFamily="2" charset="0"/>
                <a:ea typeface="方正卡通简体" panose="03000509000000000000" pitchFamily="65" charset="-122"/>
                <a:cs typeface="Times New Roman" panose="02020603050405020304" pitchFamily="18" charset="0"/>
              </a:rPr>
              <a:t>Chính</a:t>
            </a:r>
            <a:endParaRPr lang="en-US" altLang="zh-CN" sz="2400" dirty="0">
              <a:solidFill>
                <a:srgbClr val="002060"/>
              </a:solidFill>
              <a:latin typeface="UVN Van Chuong Nang" panose="00000400000000000000" pitchFamily="2" charset="0"/>
              <a:ea typeface="方正卡通简体" panose="03000509000000000000" pitchFamily="65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04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1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6" descr="1-4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242" y="1014726"/>
            <a:ext cx="5532582" cy="4701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5768F61-1D8E-4A1F-A25D-D162BBB8B3FE}"/>
              </a:ext>
            </a:extLst>
          </p:cNvPr>
          <p:cNvGrpSpPr/>
          <p:nvPr/>
        </p:nvGrpSpPr>
        <p:grpSpPr>
          <a:xfrm>
            <a:off x="3610814" y="-282103"/>
            <a:ext cx="4481273" cy="2620360"/>
            <a:chOff x="285325" y="1093632"/>
            <a:chExt cx="2620360" cy="262036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9A1DC8D-9742-459E-A244-059384AB73A2}"/>
                </a:ext>
              </a:extLst>
            </p:cNvPr>
            <p:cNvGrpSpPr/>
            <p:nvPr/>
          </p:nvGrpSpPr>
          <p:grpSpPr>
            <a:xfrm>
              <a:off x="285325" y="1093632"/>
              <a:ext cx="2620360" cy="2620360"/>
              <a:chOff x="285325" y="1093632"/>
              <a:chExt cx="2620360" cy="262036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358BB7EE-EF8A-4B8A-901A-7B2B097D6A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5325" y="1093632"/>
                <a:ext cx="2620360" cy="2620360"/>
              </a:xfrm>
              <a:prstGeom prst="rect">
                <a:avLst/>
              </a:prstGeom>
            </p:spPr>
          </p:pic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E0BB53A-ABFD-41CD-A1C5-F488CA8E650B}"/>
                  </a:ext>
                </a:extLst>
              </p:cNvPr>
              <p:cNvSpPr/>
              <p:nvPr/>
            </p:nvSpPr>
            <p:spPr>
              <a:xfrm>
                <a:off x="839906" y="2038349"/>
                <a:ext cx="1617942" cy="67326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7CFE1E6-58A2-435E-922D-F95574DB1311}"/>
                  </a:ext>
                </a:extLst>
              </p:cNvPr>
              <p:cNvSpPr/>
              <p:nvPr/>
            </p:nvSpPr>
            <p:spPr>
              <a:xfrm>
                <a:off x="1447800" y="1970002"/>
                <a:ext cx="762000" cy="67326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B8B70B2-B7ED-4F7A-BFA2-663755B9BFCD}"/>
                </a:ext>
              </a:extLst>
            </p:cNvPr>
            <p:cNvSpPr txBox="1"/>
            <p:nvPr/>
          </p:nvSpPr>
          <p:spPr>
            <a:xfrm>
              <a:off x="658880" y="2003732"/>
              <a:ext cx="18732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accent6">
                      <a:lumMod val="50000"/>
                    </a:schemeClr>
                  </a:solidFill>
                  <a:latin typeface="#9Slide03 AllRoundGothic" panose="020B0703020202020104" pitchFamily="34" charset="0"/>
                </a:rPr>
                <a:t>TÌM TỪ</a:t>
              </a:r>
            </a:p>
          </p:txBody>
        </p:sp>
      </p:grpSp>
      <p:pic>
        <p:nvPicPr>
          <p:cNvPr id="16" name="Picture 5" descr="E:\我图PPT\00001PNG素材\儿童卡通\小汽车.png">
            <a:extLst>
              <a:ext uri="{FF2B5EF4-FFF2-40B4-BE49-F238E27FC236}">
                <a16:creationId xmlns:a16="http://schemas.microsoft.com/office/drawing/2014/main" id="{48D02DBD-39C0-4EEC-A453-075D69AA8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677" y="4941644"/>
            <a:ext cx="3571979" cy="2147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矩形 1"/>
          <p:cNvSpPr/>
          <p:nvPr/>
        </p:nvSpPr>
        <p:spPr>
          <a:xfrm>
            <a:off x="5240461" y="3056406"/>
            <a:ext cx="2113686" cy="206210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CN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Từ</a:t>
            </a:r>
            <a:r>
              <a:rPr lang="en-US" altLang="zh-CN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láy</a:t>
            </a:r>
            <a:endParaRPr lang="en-US" altLang="zh-CN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UTM Hanzel" panose="02040603050506020204" pitchFamily="18" charset="0"/>
              <a:ea typeface="方正胖娃简体" panose="03000509000000000000" pitchFamily="65" charset="-122"/>
            </a:endParaRPr>
          </a:p>
          <a:p>
            <a:pPr algn="ctr"/>
            <a:r>
              <a:rPr lang="en-US" altLang="zh-CN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có</a:t>
            </a:r>
            <a:r>
              <a:rPr lang="en-US" altLang="zh-CN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tiếng</a:t>
            </a:r>
            <a:r>
              <a:rPr lang="en-US" altLang="zh-CN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chứa</a:t>
            </a:r>
            <a:r>
              <a:rPr lang="en-US" altLang="zh-CN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thanh</a:t>
            </a:r>
            <a:r>
              <a:rPr lang="en-US" altLang="zh-CN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3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hỏi</a:t>
            </a:r>
            <a:endParaRPr lang="zh-CN" altLang="en-US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UTM Hanzel" panose="02040603050506020204" pitchFamily="18" charset="0"/>
              <a:ea typeface="方正胖娃简体" panose="03000509000000000000" pitchFamily="65" charset="-12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6B15E0F-DACD-4A24-A685-DBEB76003009}"/>
              </a:ext>
            </a:extLst>
          </p:cNvPr>
          <p:cNvSpPr txBox="1">
            <a:spLocks noChangeArrowheads="1"/>
          </p:cNvSpPr>
          <p:nvPr/>
        </p:nvSpPr>
        <p:spPr bwMode="auto">
          <a:xfrm rot="21249548" flipH="1">
            <a:off x="9065471" y="3170709"/>
            <a:ext cx="191298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lủng</a:t>
            </a:r>
            <a:r>
              <a:rPr lang="en-US" altLang="zh-CN" sz="2700" dirty="0">
                <a:ea typeface="方正胖娃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củng</a:t>
            </a:r>
            <a:endParaRPr lang="zh-CN" altLang="en-US" sz="2700" dirty="0">
              <a:ea typeface="方正胖娃简体" panose="03000509000000000000" pitchFamily="65" charset="-122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30FE5A0-3377-4935-B8AE-95FD3CB508C4}"/>
              </a:ext>
            </a:extLst>
          </p:cNvPr>
          <p:cNvSpPr txBox="1">
            <a:spLocks noChangeArrowheads="1"/>
          </p:cNvSpPr>
          <p:nvPr/>
        </p:nvSpPr>
        <p:spPr bwMode="auto">
          <a:xfrm rot="21249548" flipH="1">
            <a:off x="9065471" y="3882078"/>
            <a:ext cx="22098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khẩn</a:t>
            </a:r>
            <a:r>
              <a:rPr lang="en-US" altLang="zh-CN" sz="2700" dirty="0">
                <a:ea typeface="方正胖娃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khoản</a:t>
            </a:r>
            <a:endParaRPr lang="zh-CN" altLang="en-US" sz="2700" dirty="0">
              <a:ea typeface="方正胖娃简体" panose="03000509000000000000" pitchFamily="65" charset="-122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4A7B21-C8E2-4944-A86F-6BA6927ECB2E}"/>
              </a:ext>
            </a:extLst>
          </p:cNvPr>
          <p:cNvSpPr txBox="1">
            <a:spLocks noChangeArrowheads="1"/>
          </p:cNvSpPr>
          <p:nvPr/>
        </p:nvSpPr>
        <p:spPr bwMode="auto">
          <a:xfrm rot="21249548" flipH="1">
            <a:off x="9065471" y="4590750"/>
            <a:ext cx="22860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nhanh</a:t>
            </a:r>
            <a:r>
              <a:rPr lang="en-US" altLang="zh-CN" sz="2700" dirty="0">
                <a:ea typeface="方正胖娃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nhảu</a:t>
            </a:r>
            <a:endParaRPr lang="zh-CN" altLang="en-US" sz="2700" dirty="0">
              <a:ea typeface="方正胖娃简体" panose="03000509000000000000" pitchFamily="65" charset="-122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D054DCC-4EBE-488C-9EFE-E9C328311FE2}"/>
              </a:ext>
            </a:extLst>
          </p:cNvPr>
          <p:cNvSpPr txBox="1">
            <a:spLocks noChangeArrowheads="1"/>
          </p:cNvSpPr>
          <p:nvPr/>
        </p:nvSpPr>
        <p:spPr bwMode="auto">
          <a:xfrm rot="21249548" flipH="1">
            <a:off x="9065471" y="2434278"/>
            <a:ext cx="191298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đủng</a:t>
            </a:r>
            <a:r>
              <a:rPr lang="en-US" altLang="zh-CN" sz="2700" dirty="0">
                <a:ea typeface="方正胖娃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đỉnh</a:t>
            </a:r>
            <a:endParaRPr lang="zh-CN" altLang="en-US" sz="2700" dirty="0">
              <a:ea typeface="方正胖娃简体" panose="03000509000000000000" pitchFamily="65" charset="-122"/>
              <a:cs typeface="Arial" panose="020B0604020202020204" pitchFamily="34" charset="0"/>
            </a:endParaRPr>
          </a:p>
        </p:txBody>
      </p:sp>
      <p:pic>
        <p:nvPicPr>
          <p:cNvPr id="28" name="图片 4">
            <a:extLst>
              <a:ext uri="{FF2B5EF4-FFF2-40B4-BE49-F238E27FC236}">
                <a16:creationId xmlns:a16="http://schemas.microsoft.com/office/drawing/2014/main" id="{37A3C107-351F-8246-AD9C-EB0B362AAC7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97798" y="432000"/>
            <a:ext cx="6411149" cy="665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41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8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8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800"/>
                            </p:stCondLst>
                            <p:childTnLst>
                              <p:par>
                                <p:cTn id="2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8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6" descr="1-4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242" y="1014726"/>
            <a:ext cx="5532582" cy="4701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5768F61-1D8E-4A1F-A25D-D162BBB8B3FE}"/>
              </a:ext>
            </a:extLst>
          </p:cNvPr>
          <p:cNvGrpSpPr/>
          <p:nvPr/>
        </p:nvGrpSpPr>
        <p:grpSpPr>
          <a:xfrm>
            <a:off x="3610814" y="-282103"/>
            <a:ext cx="4481273" cy="2620360"/>
            <a:chOff x="285325" y="1093632"/>
            <a:chExt cx="2620360" cy="262036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9A1DC8D-9742-459E-A244-059384AB73A2}"/>
                </a:ext>
              </a:extLst>
            </p:cNvPr>
            <p:cNvGrpSpPr/>
            <p:nvPr/>
          </p:nvGrpSpPr>
          <p:grpSpPr>
            <a:xfrm>
              <a:off x="285325" y="1093632"/>
              <a:ext cx="2620360" cy="2620360"/>
              <a:chOff x="285325" y="1093632"/>
              <a:chExt cx="2620360" cy="262036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358BB7EE-EF8A-4B8A-901A-7B2B097D6A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5325" y="1093632"/>
                <a:ext cx="2620360" cy="2620360"/>
              </a:xfrm>
              <a:prstGeom prst="rect">
                <a:avLst/>
              </a:prstGeom>
            </p:spPr>
          </p:pic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E0BB53A-ABFD-41CD-A1C5-F488CA8E650B}"/>
                  </a:ext>
                </a:extLst>
              </p:cNvPr>
              <p:cNvSpPr/>
              <p:nvPr/>
            </p:nvSpPr>
            <p:spPr>
              <a:xfrm>
                <a:off x="839906" y="2038349"/>
                <a:ext cx="1617942" cy="67326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7CFE1E6-58A2-435E-922D-F95574DB1311}"/>
                  </a:ext>
                </a:extLst>
              </p:cNvPr>
              <p:cNvSpPr/>
              <p:nvPr/>
            </p:nvSpPr>
            <p:spPr>
              <a:xfrm>
                <a:off x="1447800" y="1970002"/>
                <a:ext cx="762000" cy="67326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B8B70B2-B7ED-4F7A-BFA2-663755B9BFCD}"/>
                </a:ext>
              </a:extLst>
            </p:cNvPr>
            <p:cNvSpPr txBox="1"/>
            <p:nvPr/>
          </p:nvSpPr>
          <p:spPr>
            <a:xfrm>
              <a:off x="658880" y="2003732"/>
              <a:ext cx="18732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accent6">
                      <a:lumMod val="50000"/>
                    </a:schemeClr>
                  </a:solidFill>
                  <a:latin typeface="#9Slide03 AllRoundGothic" panose="020B0703020202020104" pitchFamily="34" charset="0"/>
                </a:rPr>
                <a:t>TÌM TỪ</a:t>
              </a:r>
            </a:p>
          </p:txBody>
        </p:sp>
      </p:grpSp>
      <p:pic>
        <p:nvPicPr>
          <p:cNvPr id="16" name="Picture 5" descr="E:\我图PPT\00001PNG素材\儿童卡通\小汽车.png">
            <a:extLst>
              <a:ext uri="{FF2B5EF4-FFF2-40B4-BE49-F238E27FC236}">
                <a16:creationId xmlns:a16="http://schemas.microsoft.com/office/drawing/2014/main" id="{48D02DBD-39C0-4EEC-A453-075D69AA8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677" y="4941644"/>
            <a:ext cx="3571979" cy="2147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矩形 1"/>
          <p:cNvSpPr/>
          <p:nvPr/>
        </p:nvSpPr>
        <p:spPr>
          <a:xfrm>
            <a:off x="5133333" y="3026359"/>
            <a:ext cx="2644351" cy="23083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CN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Từ</a:t>
            </a:r>
            <a:r>
              <a:rPr lang="en-US" altLang="zh-CN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láy</a:t>
            </a:r>
            <a:endParaRPr lang="en-US" altLang="zh-CN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UTM Hanzel" panose="02040603050506020204" pitchFamily="18" charset="0"/>
              <a:ea typeface="方正胖娃简体" panose="03000509000000000000" pitchFamily="65" charset="-122"/>
            </a:endParaRPr>
          </a:p>
          <a:p>
            <a:pPr algn="ctr"/>
            <a:r>
              <a:rPr lang="en-US" altLang="zh-CN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có</a:t>
            </a:r>
            <a:r>
              <a:rPr lang="en-US" altLang="zh-CN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tiếng</a:t>
            </a:r>
            <a:r>
              <a:rPr lang="en-US" altLang="zh-CN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chứa</a:t>
            </a:r>
            <a:r>
              <a:rPr lang="en-US" altLang="zh-CN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thanh</a:t>
            </a:r>
            <a:r>
              <a:rPr lang="en-US" altLang="zh-CN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ngã</a:t>
            </a:r>
            <a:endParaRPr lang="zh-CN" alt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UTM Hanzel" panose="02040603050506020204" pitchFamily="18" charset="0"/>
              <a:ea typeface="方正胖娃简体" panose="03000509000000000000" pitchFamily="65" charset="-122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6B15E0F-DACD-4A24-A685-DBEB76003009}"/>
              </a:ext>
            </a:extLst>
          </p:cNvPr>
          <p:cNvSpPr txBox="1">
            <a:spLocks noChangeArrowheads="1"/>
          </p:cNvSpPr>
          <p:nvPr/>
        </p:nvSpPr>
        <p:spPr bwMode="auto">
          <a:xfrm rot="21188123" flipH="1">
            <a:off x="9028987" y="3142455"/>
            <a:ext cx="191298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bỡ</a:t>
            </a:r>
            <a:r>
              <a:rPr lang="en-US" altLang="zh-CN" sz="2700" dirty="0">
                <a:ea typeface="方正胖娃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ngỡ</a:t>
            </a:r>
            <a:endParaRPr lang="zh-CN" altLang="en-US" sz="2700" dirty="0">
              <a:ea typeface="方正胖娃简体" panose="03000509000000000000" pitchFamily="65" charset="-122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30FE5A0-3377-4935-B8AE-95FD3CB508C4}"/>
              </a:ext>
            </a:extLst>
          </p:cNvPr>
          <p:cNvSpPr txBox="1">
            <a:spLocks noChangeArrowheads="1"/>
          </p:cNvSpPr>
          <p:nvPr/>
        </p:nvSpPr>
        <p:spPr bwMode="auto">
          <a:xfrm rot="21188123" flipH="1">
            <a:off x="9028987" y="3853824"/>
            <a:ext cx="191298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mũm</a:t>
            </a:r>
            <a:r>
              <a:rPr lang="en-US" altLang="zh-CN" sz="2700" dirty="0">
                <a:ea typeface="方正胖娃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mĩm</a:t>
            </a:r>
            <a:endParaRPr lang="zh-CN" altLang="en-US" sz="2700" dirty="0">
              <a:ea typeface="方正胖娃简体" panose="03000509000000000000" pitchFamily="65" charset="-122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E4A7B21-C8E2-4944-A86F-6BA6927ECB2E}"/>
              </a:ext>
            </a:extLst>
          </p:cNvPr>
          <p:cNvSpPr txBox="1">
            <a:spLocks noChangeArrowheads="1"/>
          </p:cNvSpPr>
          <p:nvPr/>
        </p:nvSpPr>
        <p:spPr bwMode="auto">
          <a:xfrm rot="21188123" flipH="1">
            <a:off x="9028987" y="4562496"/>
            <a:ext cx="191298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ngỡ</a:t>
            </a:r>
            <a:r>
              <a:rPr lang="en-US" altLang="zh-CN" sz="2700" dirty="0">
                <a:ea typeface="方正胖娃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ngàng</a:t>
            </a:r>
            <a:endParaRPr lang="zh-CN" altLang="en-US" sz="2700" dirty="0">
              <a:ea typeface="方正胖娃简体" panose="03000509000000000000" pitchFamily="65" charset="-122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D054DCC-4EBE-488C-9EFE-E9C328311FE2}"/>
              </a:ext>
            </a:extLst>
          </p:cNvPr>
          <p:cNvSpPr txBox="1">
            <a:spLocks noChangeArrowheads="1"/>
          </p:cNvSpPr>
          <p:nvPr/>
        </p:nvSpPr>
        <p:spPr bwMode="auto">
          <a:xfrm rot="21188123" flipH="1">
            <a:off x="9028987" y="2406024"/>
            <a:ext cx="191298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mãi</a:t>
            </a:r>
            <a:r>
              <a:rPr lang="en-US" altLang="zh-CN" sz="2700" dirty="0">
                <a:ea typeface="方正胖娃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mãi</a:t>
            </a:r>
            <a:endParaRPr lang="zh-CN" altLang="en-US" sz="2700" dirty="0">
              <a:ea typeface="方正胖娃简体" panose="03000509000000000000" pitchFamily="65" charset="-122"/>
              <a:cs typeface="Arial" panose="020B0604020202020204" pitchFamily="34" charset="0"/>
            </a:endParaRPr>
          </a:p>
        </p:txBody>
      </p:sp>
      <p:pic>
        <p:nvPicPr>
          <p:cNvPr id="29" name="图片 4">
            <a:extLst>
              <a:ext uri="{FF2B5EF4-FFF2-40B4-BE49-F238E27FC236}">
                <a16:creationId xmlns:a16="http://schemas.microsoft.com/office/drawing/2014/main" id="{37A3C107-351F-8246-AD9C-EB0B362AAC7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59699" y="311960"/>
            <a:ext cx="6411149" cy="665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52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8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8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800"/>
                            </p:stCondLst>
                            <p:childTnLst>
                              <p:par>
                                <p:cTn id="2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8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27">
            <a:extLst>
              <a:ext uri="{FF2B5EF4-FFF2-40B4-BE49-F238E27FC236}">
                <a16:creationId xmlns:a16="http://schemas.microsoft.com/office/drawing/2014/main" id="{012AB3F9-96D3-FA4D-94CD-CC0BEE06CB87}"/>
              </a:ext>
            </a:extLst>
          </p:cNvPr>
          <p:cNvSpPr>
            <a:spLocks/>
          </p:cNvSpPr>
          <p:nvPr/>
        </p:nvSpPr>
        <p:spPr bwMode="auto">
          <a:xfrm rot="16893880">
            <a:off x="6554447" y="-907891"/>
            <a:ext cx="3433224" cy="7950889"/>
          </a:xfrm>
          <a:custGeom>
            <a:avLst/>
            <a:gdLst>
              <a:gd name="T0" fmla="*/ 239 w 1354"/>
              <a:gd name="T1" fmla="*/ 1268 h 1720"/>
              <a:gd name="T2" fmla="*/ 332 w 1354"/>
              <a:gd name="T3" fmla="*/ 1500 h 1720"/>
              <a:gd name="T4" fmla="*/ 485 w 1354"/>
              <a:gd name="T5" fmla="*/ 1672 h 1720"/>
              <a:gd name="T6" fmla="*/ 1020 w 1354"/>
              <a:gd name="T7" fmla="*/ 1489 h 1720"/>
              <a:gd name="T8" fmla="*/ 1324 w 1354"/>
              <a:gd name="T9" fmla="*/ 1388 h 1720"/>
              <a:gd name="T10" fmla="*/ 1284 w 1354"/>
              <a:gd name="T11" fmla="*/ 1248 h 1720"/>
              <a:gd name="T12" fmla="*/ 1155 w 1354"/>
              <a:gd name="T13" fmla="*/ 823 h 1720"/>
              <a:gd name="T14" fmla="*/ 1075 w 1354"/>
              <a:gd name="T15" fmla="*/ 428 h 1720"/>
              <a:gd name="T16" fmla="*/ 968 w 1354"/>
              <a:gd name="T17" fmla="*/ 119 h 1720"/>
              <a:gd name="T18" fmla="*/ 809 w 1354"/>
              <a:gd name="T19" fmla="*/ 37 h 1720"/>
              <a:gd name="T20" fmla="*/ 311 w 1354"/>
              <a:gd name="T21" fmla="*/ 198 h 1720"/>
              <a:gd name="T22" fmla="*/ 21 w 1354"/>
              <a:gd name="T23" fmla="*/ 280 h 1720"/>
              <a:gd name="T24" fmla="*/ 90 w 1354"/>
              <a:gd name="T25" fmla="*/ 594 h 1720"/>
              <a:gd name="T26" fmla="*/ 171 w 1354"/>
              <a:gd name="T27" fmla="*/ 897 h 1720"/>
              <a:gd name="T28" fmla="*/ 239 w 1354"/>
              <a:gd name="T29" fmla="*/ 1268 h 17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354" h="1720">
                <a:moveTo>
                  <a:pt x="239" y="1268"/>
                </a:moveTo>
                <a:cubicBezTo>
                  <a:pt x="268" y="1342"/>
                  <a:pt x="315" y="1402"/>
                  <a:pt x="332" y="1500"/>
                </a:cubicBezTo>
                <a:cubicBezTo>
                  <a:pt x="349" y="1598"/>
                  <a:pt x="361" y="1720"/>
                  <a:pt x="485" y="1672"/>
                </a:cubicBezTo>
                <a:cubicBezTo>
                  <a:pt x="609" y="1624"/>
                  <a:pt x="904" y="1510"/>
                  <a:pt x="1020" y="1489"/>
                </a:cubicBezTo>
                <a:cubicBezTo>
                  <a:pt x="1137" y="1469"/>
                  <a:pt x="1293" y="1440"/>
                  <a:pt x="1324" y="1388"/>
                </a:cubicBezTo>
                <a:cubicBezTo>
                  <a:pt x="1354" y="1337"/>
                  <a:pt x="1293" y="1288"/>
                  <a:pt x="1284" y="1248"/>
                </a:cubicBezTo>
                <a:cubicBezTo>
                  <a:pt x="1275" y="1209"/>
                  <a:pt x="1165" y="887"/>
                  <a:pt x="1155" y="823"/>
                </a:cubicBezTo>
                <a:cubicBezTo>
                  <a:pt x="1144" y="759"/>
                  <a:pt x="1120" y="558"/>
                  <a:pt x="1075" y="428"/>
                </a:cubicBezTo>
                <a:cubicBezTo>
                  <a:pt x="1030" y="297"/>
                  <a:pt x="991" y="196"/>
                  <a:pt x="968" y="119"/>
                </a:cubicBezTo>
                <a:cubicBezTo>
                  <a:pt x="946" y="42"/>
                  <a:pt x="928" y="0"/>
                  <a:pt x="809" y="37"/>
                </a:cubicBezTo>
                <a:cubicBezTo>
                  <a:pt x="691" y="73"/>
                  <a:pt x="426" y="176"/>
                  <a:pt x="311" y="198"/>
                </a:cubicBezTo>
                <a:cubicBezTo>
                  <a:pt x="195" y="220"/>
                  <a:pt x="42" y="195"/>
                  <a:pt x="21" y="280"/>
                </a:cubicBezTo>
                <a:cubicBezTo>
                  <a:pt x="0" y="365"/>
                  <a:pt x="72" y="532"/>
                  <a:pt x="90" y="594"/>
                </a:cubicBezTo>
                <a:cubicBezTo>
                  <a:pt x="108" y="655"/>
                  <a:pt x="160" y="821"/>
                  <a:pt x="171" y="897"/>
                </a:cubicBezTo>
                <a:cubicBezTo>
                  <a:pt x="181" y="973"/>
                  <a:pt x="214" y="1206"/>
                  <a:pt x="239" y="1268"/>
                </a:cubicBezTo>
                <a:close/>
              </a:path>
            </a:pathLst>
          </a:custGeom>
          <a:noFill/>
          <a:ln w="25400" cap="flat">
            <a:solidFill>
              <a:schemeClr val="bg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203" name="文本框 202">
            <a:extLst>
              <a:ext uri="{FF2B5EF4-FFF2-40B4-BE49-F238E27FC236}">
                <a16:creationId xmlns:a16="http://schemas.microsoft.com/office/drawing/2014/main" id="{9F705466-354E-5E44-A500-A0221DCCA0E6}"/>
              </a:ext>
            </a:extLst>
          </p:cNvPr>
          <p:cNvSpPr txBox="1"/>
          <p:nvPr/>
        </p:nvSpPr>
        <p:spPr>
          <a:xfrm>
            <a:off x="4895273" y="1579318"/>
            <a:ext cx="747761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8800" dirty="0" smtClean="0">
                <a:solidFill>
                  <a:prstClr val="black"/>
                </a:solidFill>
                <a:latin typeface="zihun131hao-kulechaowanti" pitchFamily="2" charset="-122"/>
                <a:ea typeface="zihun131hao-kulechaowanti" pitchFamily="2" charset="-122"/>
                <a:cs typeface="+mn-ea"/>
                <a:sym typeface="字魂59号-创粗黑" panose="00000500000000000000" pitchFamily="2" charset="-122"/>
              </a:rPr>
              <a:t>Chúc các em học tốt!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zihun131hao-kulechaowanti" pitchFamily="2" charset="-122"/>
              <a:ea typeface="zihun131hao-kulechaowanti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8" name="Picture 2" descr="E:\我图PPT\00001PNG素材\儿童卡通\小火车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9886" y="2696686"/>
            <a:ext cx="3939886" cy="2310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我图PPT\00001PNG素材\儿童卡通\004最新儿童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883" y="0"/>
            <a:ext cx="3733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707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8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8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2"/>
          <p:cNvSpPr txBox="1">
            <a:spLocks noChangeArrowheads="1"/>
          </p:cNvSpPr>
          <p:nvPr/>
        </p:nvSpPr>
        <p:spPr bwMode="auto">
          <a:xfrm flipH="1">
            <a:off x="2341418" y="0"/>
            <a:ext cx="753615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CN" sz="4400" b="1" dirty="0" err="1">
                <a:ln w="0"/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方正胖娃简体" panose="03000509000000000000" pitchFamily="65" charset="-122"/>
                <a:cs typeface="Arial" panose="020B0604020202020204" pitchFamily="34" charset="0"/>
              </a:rPr>
              <a:t>Người</a:t>
            </a:r>
            <a:r>
              <a:rPr lang="en-US" altLang="zh-CN" sz="4400" b="1" dirty="0">
                <a:ln w="0"/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方正胖娃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4400" b="1" dirty="0" err="1">
                <a:ln w="0"/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方正胖娃简体" panose="03000509000000000000" pitchFamily="65" charset="-122"/>
                <a:cs typeface="Arial" panose="020B0604020202020204" pitchFamily="34" charset="0"/>
              </a:rPr>
              <a:t>viết</a:t>
            </a:r>
            <a:r>
              <a:rPr lang="en-US" altLang="zh-CN" sz="4400" b="1" dirty="0">
                <a:ln w="0"/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方正胖娃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4400" b="1" dirty="0" err="1">
                <a:ln w="0"/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方正胖娃简体" panose="03000509000000000000" pitchFamily="65" charset="-122"/>
                <a:cs typeface="Arial" panose="020B0604020202020204" pitchFamily="34" charset="0"/>
              </a:rPr>
              <a:t>truyện</a:t>
            </a:r>
            <a:r>
              <a:rPr lang="en-US" altLang="zh-CN" sz="4400" b="1" dirty="0">
                <a:ln w="0"/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方正胖娃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4400" b="1" dirty="0" err="1">
                <a:ln w="0"/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方正胖娃简体" panose="03000509000000000000" pitchFamily="65" charset="-122"/>
                <a:cs typeface="Arial" panose="020B0604020202020204" pitchFamily="34" charset="0"/>
              </a:rPr>
              <a:t>thật</a:t>
            </a:r>
            <a:r>
              <a:rPr lang="en-US" altLang="zh-CN" sz="4400" b="1" dirty="0">
                <a:ln w="0"/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方正胖娃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4400" b="1" dirty="0" err="1">
                <a:ln w="0"/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方正胖娃简体" panose="03000509000000000000" pitchFamily="65" charset="-122"/>
                <a:cs typeface="Arial" panose="020B0604020202020204" pitchFamily="34" charset="0"/>
              </a:rPr>
              <a:t>thà</a:t>
            </a:r>
            <a:endParaRPr lang="en-US" altLang="zh-CN" sz="4400" b="1" dirty="0">
              <a:ln w="0"/>
              <a:solidFill>
                <a:srgbClr val="C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方正胖娃简体" panose="03000509000000000000" pitchFamily="65" charset="-122"/>
              <a:cs typeface="Arial" panose="020B0604020202020204" pitchFamily="34" charset="0"/>
            </a:endParaRPr>
          </a:p>
        </p:txBody>
      </p:sp>
      <p:sp>
        <p:nvSpPr>
          <p:cNvPr id="6" name="矩形 1"/>
          <p:cNvSpPr/>
          <p:nvPr/>
        </p:nvSpPr>
        <p:spPr>
          <a:xfrm>
            <a:off x="477981" y="920413"/>
            <a:ext cx="11039764" cy="107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" name="矩形 1">
            <a:extLst>
              <a:ext uri="{FF2B5EF4-FFF2-40B4-BE49-F238E27FC236}">
                <a16:creationId xmlns:a16="http://schemas.microsoft.com/office/drawing/2014/main" id="{13E5239A-4262-44E4-A6C6-73E30B12EB8C}"/>
              </a:ext>
            </a:extLst>
          </p:cNvPr>
          <p:cNvSpPr/>
          <p:nvPr/>
        </p:nvSpPr>
        <p:spPr>
          <a:xfrm>
            <a:off x="325581" y="2084532"/>
            <a:ext cx="11192164" cy="4022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- Anh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4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14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- Anh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ởng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bao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nay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cớ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ể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4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Ban-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14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Anh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thẹn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ỏ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4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572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1200"/>
                                  </p:stCondLst>
                                  <p:iterate type="lt">
                                    <p:tmPct val="9524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B4F6B4CA-5FE4-F44D-AD93-53BCF02EFFA7}"/>
              </a:ext>
            </a:extLst>
          </p:cNvPr>
          <p:cNvGrpSpPr/>
          <p:nvPr/>
        </p:nvGrpSpPr>
        <p:grpSpPr>
          <a:xfrm>
            <a:off x="696899" y="-36924"/>
            <a:ext cx="10810205" cy="6716564"/>
            <a:chOff x="696899" y="-36924"/>
            <a:chExt cx="10810205" cy="6716564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7B4D7BED-63FA-9C4F-ACEB-69BAC2BA83D4}"/>
                </a:ext>
              </a:extLst>
            </p:cNvPr>
            <p:cNvGrpSpPr/>
            <p:nvPr/>
          </p:nvGrpSpPr>
          <p:grpSpPr>
            <a:xfrm>
              <a:off x="696899" y="-36924"/>
              <a:ext cx="10810205" cy="6464365"/>
              <a:chOff x="696899" y="-104797"/>
              <a:chExt cx="10810205" cy="6464365"/>
            </a:xfrm>
          </p:grpSpPr>
          <p:pic>
            <p:nvPicPr>
              <p:cNvPr id="9" name="图片 8">
                <a:extLst>
                  <a:ext uri="{FF2B5EF4-FFF2-40B4-BE49-F238E27FC236}">
                    <a16:creationId xmlns:a16="http://schemas.microsoft.com/office/drawing/2014/main" id="{559EE647-D3F2-3845-8A45-3DBD6CDA4C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96899" y="-104797"/>
                <a:ext cx="5411105" cy="6359568"/>
              </a:xfrm>
              <a:prstGeom prst="rect">
                <a:avLst/>
              </a:prstGeom>
            </p:spPr>
          </p:pic>
          <p:pic>
            <p:nvPicPr>
              <p:cNvPr id="10" name="图片 9">
                <a:extLst>
                  <a:ext uri="{FF2B5EF4-FFF2-40B4-BE49-F238E27FC236}">
                    <a16:creationId xmlns:a16="http://schemas.microsoft.com/office/drawing/2014/main" id="{FCC09A4C-02F3-CD48-9565-3E0E135FCE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095999" y="0"/>
                <a:ext cx="5411105" cy="6359568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AF1DC720-67AA-4943-A389-FD16D9D42E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6976" y="1140009"/>
              <a:ext cx="4983646" cy="5539631"/>
            </a:xfrm>
            <a:prstGeom prst="rect">
              <a:avLst/>
            </a:prstGeom>
          </p:spPr>
        </p:pic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09208769-1010-1F40-A9F1-66430F2E9A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8021"/>
            <a:ext cx="12192002" cy="2720975"/>
          </a:xfrm>
          <a:prstGeom prst="rect">
            <a:avLst/>
          </a:prstGeom>
        </p:spPr>
      </p:pic>
      <p:pic>
        <p:nvPicPr>
          <p:cNvPr id="13" name="图片 11">
            <a:extLst>
              <a:ext uri="{FF2B5EF4-FFF2-40B4-BE49-F238E27FC236}">
                <a16:creationId xmlns:a16="http://schemas.microsoft.com/office/drawing/2014/main" id="{9527D69B-C27C-5147-82F3-4D9F1E4B3B1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7609" y="3428999"/>
            <a:ext cx="5832976" cy="346597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C716B4C1-741A-4382-9EEE-D043C078FF56}"/>
              </a:ext>
            </a:extLst>
          </p:cNvPr>
          <p:cNvGrpSpPr/>
          <p:nvPr/>
        </p:nvGrpSpPr>
        <p:grpSpPr>
          <a:xfrm>
            <a:off x="895460" y="1953620"/>
            <a:ext cx="3814727" cy="3814727"/>
            <a:chOff x="3017032" y="2623724"/>
            <a:chExt cx="2885537" cy="2885537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5AA0253-390C-4CA2-8A84-1C72DE836066}"/>
                </a:ext>
              </a:extLst>
            </p:cNvPr>
            <p:cNvGrpSpPr/>
            <p:nvPr/>
          </p:nvGrpSpPr>
          <p:grpSpPr>
            <a:xfrm>
              <a:off x="3017032" y="2623724"/>
              <a:ext cx="2885537" cy="2885537"/>
              <a:chOff x="3042390" y="2578168"/>
              <a:chExt cx="2885537" cy="2885537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01773D57-7181-42C6-9777-78E10C3273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42390" y="2578168"/>
                <a:ext cx="2885537" cy="2885537"/>
              </a:xfrm>
              <a:prstGeom prst="rect">
                <a:avLst/>
              </a:prstGeom>
            </p:spPr>
          </p:pic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1085FB31-121C-4F55-9542-640E85604797}"/>
                  </a:ext>
                </a:extLst>
              </p:cNvPr>
              <p:cNvSpPr/>
              <p:nvPr/>
            </p:nvSpPr>
            <p:spPr>
              <a:xfrm>
                <a:off x="3635531" y="3223510"/>
                <a:ext cx="1658746" cy="16587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TextBox 12">
              <a:extLst>
                <a:ext uri="{FF2B5EF4-FFF2-40B4-BE49-F238E27FC236}">
                  <a16:creationId xmlns:a16="http://schemas.microsoft.com/office/drawing/2014/main" id="{6A920A6D-7033-41D2-B468-665C2F959B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3630426" y="3460230"/>
              <a:ext cx="1658747" cy="1276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14000"/>
                </a:lnSpc>
              </a:pPr>
              <a:r>
                <a:rPr lang="en-US" altLang="zh-CN" sz="3000" dirty="0" err="1">
                  <a:ea typeface="华康海报体W12" pitchFamily="81" charset="-122"/>
                  <a:cs typeface="Arial" panose="020B0604020202020204" pitchFamily="34" charset="0"/>
                </a:rPr>
                <a:t>Nhà</a:t>
              </a:r>
              <a:r>
                <a:rPr lang="en-US" altLang="zh-CN" sz="3000" dirty="0"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3000" dirty="0" err="1">
                  <a:ea typeface="华康海报体W12" pitchFamily="81" charset="-122"/>
                  <a:cs typeface="Arial" panose="020B0604020202020204" pitchFamily="34" charset="0"/>
                </a:rPr>
                <a:t>văn</a:t>
              </a:r>
              <a:r>
                <a:rPr lang="en-US" altLang="zh-CN" sz="3000" dirty="0">
                  <a:ea typeface="华康海报体W12" pitchFamily="81" charset="-122"/>
                  <a:cs typeface="Arial" panose="020B0604020202020204" pitchFamily="34" charset="0"/>
                </a:rPr>
                <a:t> Ban-</a:t>
              </a:r>
              <a:r>
                <a:rPr lang="en-US" altLang="zh-CN" sz="3000" dirty="0" err="1">
                  <a:ea typeface="华康海报体W12" pitchFamily="81" charset="-122"/>
                  <a:cs typeface="Arial" panose="020B0604020202020204" pitchFamily="34" charset="0"/>
                </a:rPr>
                <a:t>dắc</a:t>
              </a:r>
              <a:r>
                <a:rPr lang="en-US" altLang="zh-CN" sz="3000" dirty="0"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3000" dirty="0" err="1">
                  <a:ea typeface="华康海报体W12" pitchFamily="81" charset="-122"/>
                  <a:cs typeface="Arial" panose="020B0604020202020204" pitchFamily="34" charset="0"/>
                </a:rPr>
                <a:t>có</a:t>
              </a:r>
              <a:r>
                <a:rPr lang="en-US" altLang="zh-CN" sz="3000" dirty="0"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3000" dirty="0" err="1">
                  <a:ea typeface="华康海报体W12" pitchFamily="81" charset="-122"/>
                  <a:cs typeface="Arial" panose="020B0604020202020204" pitchFamily="34" charset="0"/>
                </a:rPr>
                <a:t>tài</a:t>
              </a:r>
              <a:r>
                <a:rPr lang="en-US" altLang="zh-CN" sz="3000" dirty="0"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3000" dirty="0" err="1">
                  <a:ea typeface="华康海报体W12" pitchFamily="81" charset="-122"/>
                  <a:cs typeface="Arial" panose="020B0604020202020204" pitchFamily="34" charset="0"/>
                </a:rPr>
                <a:t>gì</a:t>
              </a:r>
              <a:r>
                <a:rPr lang="en-US" altLang="zh-CN" sz="3000" dirty="0">
                  <a:ea typeface="华康海报体W12" pitchFamily="81" charset="-122"/>
                  <a:cs typeface="Arial" panose="020B0604020202020204" pitchFamily="34" charset="0"/>
                </a:rPr>
                <a:t>?</a:t>
              </a:r>
              <a:endParaRPr lang="zh-CN" altLang="en-US" sz="3000" dirty="0">
                <a:ea typeface="华康海报体W12" pitchFamily="81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3C865E0-3180-451B-B1E6-329DBE9D3685}"/>
              </a:ext>
            </a:extLst>
          </p:cNvPr>
          <p:cNvGrpSpPr/>
          <p:nvPr/>
        </p:nvGrpSpPr>
        <p:grpSpPr>
          <a:xfrm>
            <a:off x="6399424" y="543706"/>
            <a:ext cx="3709863" cy="2819828"/>
            <a:chOff x="3757737" y="-3711"/>
            <a:chExt cx="3709863" cy="2819828"/>
          </a:xfrm>
        </p:grpSpPr>
        <p:pic>
          <p:nvPicPr>
            <p:cNvPr id="22" name="Picture 11">
              <a:extLst>
                <a:ext uri="{FF2B5EF4-FFF2-40B4-BE49-F238E27FC236}">
                  <a16:creationId xmlns:a16="http://schemas.microsoft.com/office/drawing/2014/main" id="{E7BEA6AB-E8BB-4650-86A8-072C6AA277B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49" t="17490" r="15896" b="15812"/>
            <a:stretch/>
          </p:blipFill>
          <p:spPr bwMode="auto">
            <a:xfrm>
              <a:off x="3757737" y="285750"/>
              <a:ext cx="3709863" cy="25303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2" descr="C:\Users\Administrator\Desktop\549494.png">
              <a:extLst>
                <a:ext uri="{FF2B5EF4-FFF2-40B4-BE49-F238E27FC236}">
                  <a16:creationId xmlns:a16="http://schemas.microsoft.com/office/drawing/2014/main" id="{AB8968BB-CB59-4DFB-8EE3-031591F91EC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>
              <a:fillRect/>
            </a:stretch>
          </p:blipFill>
          <p:spPr bwMode="auto">
            <a:xfrm>
              <a:off x="3877278" y="-3711"/>
              <a:ext cx="1416999" cy="1197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12">
              <a:extLst>
                <a:ext uri="{FF2B5EF4-FFF2-40B4-BE49-F238E27FC236}">
                  <a16:creationId xmlns:a16="http://schemas.microsoft.com/office/drawing/2014/main" id="{9ADA37E6-1E7E-47A3-A3EE-D3EFFD7AA6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3980045" y="950837"/>
              <a:ext cx="3258955" cy="1371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14000"/>
                </a:lnSpc>
              </a:pPr>
              <a:r>
                <a:rPr lang="en-US" altLang="zh-CN" sz="2500" dirty="0" err="1">
                  <a:solidFill>
                    <a:srgbClr val="C00000"/>
                  </a:solidFill>
                  <a:ea typeface="华康海报体W12" pitchFamily="81" charset="-122"/>
                  <a:cs typeface="Arial" panose="020B0604020202020204" pitchFamily="34" charset="0"/>
                </a:rPr>
                <a:t>Ông</a:t>
              </a:r>
              <a:r>
                <a:rPr lang="en-US" altLang="zh-CN" sz="2500" dirty="0">
                  <a:solidFill>
                    <a:srgbClr val="C00000"/>
                  </a:solidFill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500" dirty="0" err="1">
                  <a:solidFill>
                    <a:srgbClr val="C00000"/>
                  </a:solidFill>
                  <a:ea typeface="华康海报体W12" pitchFamily="81" charset="-122"/>
                  <a:cs typeface="Arial" panose="020B0604020202020204" pitchFamily="34" charset="0"/>
                </a:rPr>
                <a:t>có</a:t>
              </a:r>
              <a:r>
                <a:rPr lang="en-US" altLang="zh-CN" sz="2500" dirty="0">
                  <a:solidFill>
                    <a:srgbClr val="C00000"/>
                  </a:solidFill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500" dirty="0" err="1">
                  <a:solidFill>
                    <a:srgbClr val="C00000"/>
                  </a:solidFill>
                  <a:ea typeface="华康海报体W12" pitchFamily="81" charset="-122"/>
                  <a:cs typeface="Arial" panose="020B0604020202020204" pitchFamily="34" charset="0"/>
                </a:rPr>
                <a:t>tài</a:t>
              </a:r>
              <a:r>
                <a:rPr lang="en-US" altLang="zh-CN" sz="2500" dirty="0">
                  <a:solidFill>
                    <a:srgbClr val="C00000"/>
                  </a:solidFill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500" dirty="0" err="1">
                  <a:solidFill>
                    <a:srgbClr val="C00000"/>
                  </a:solidFill>
                  <a:ea typeface="华康海报体W12" pitchFamily="81" charset="-122"/>
                  <a:cs typeface="Arial" panose="020B0604020202020204" pitchFamily="34" charset="0"/>
                </a:rPr>
                <a:t>tưởng</a:t>
              </a:r>
              <a:r>
                <a:rPr lang="en-US" altLang="zh-CN" sz="2500" dirty="0">
                  <a:solidFill>
                    <a:srgbClr val="C00000"/>
                  </a:solidFill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500" dirty="0" err="1">
                  <a:solidFill>
                    <a:srgbClr val="C00000"/>
                  </a:solidFill>
                  <a:ea typeface="华康海报体W12" pitchFamily="81" charset="-122"/>
                  <a:cs typeface="Arial" panose="020B0604020202020204" pitchFamily="34" charset="0"/>
                </a:rPr>
                <a:t>tượng</a:t>
              </a:r>
              <a:r>
                <a:rPr lang="en-US" altLang="zh-CN" sz="2500" dirty="0">
                  <a:solidFill>
                    <a:srgbClr val="C00000"/>
                  </a:solidFill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500" dirty="0" err="1">
                  <a:solidFill>
                    <a:srgbClr val="C00000"/>
                  </a:solidFill>
                  <a:ea typeface="华康海报体W12" pitchFamily="81" charset="-122"/>
                  <a:cs typeface="Arial" panose="020B0604020202020204" pitchFamily="34" charset="0"/>
                </a:rPr>
                <a:t>khi</a:t>
              </a:r>
              <a:r>
                <a:rPr lang="en-US" altLang="zh-CN" sz="2500" dirty="0">
                  <a:solidFill>
                    <a:srgbClr val="C00000"/>
                  </a:solidFill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500" dirty="0" err="1">
                  <a:solidFill>
                    <a:srgbClr val="C00000"/>
                  </a:solidFill>
                  <a:ea typeface="华康海报体W12" pitchFamily="81" charset="-122"/>
                  <a:cs typeface="Arial" panose="020B0604020202020204" pitchFamily="34" charset="0"/>
                </a:rPr>
                <a:t>viết</a:t>
              </a:r>
              <a:r>
                <a:rPr lang="en-US" altLang="zh-CN" sz="2500" dirty="0">
                  <a:solidFill>
                    <a:srgbClr val="C00000"/>
                  </a:solidFill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500" dirty="0" err="1">
                  <a:solidFill>
                    <a:srgbClr val="C00000"/>
                  </a:solidFill>
                  <a:ea typeface="华康海报体W12" pitchFamily="81" charset="-122"/>
                  <a:cs typeface="Arial" panose="020B0604020202020204" pitchFamily="34" charset="0"/>
                </a:rPr>
                <a:t>truyện</a:t>
              </a:r>
              <a:r>
                <a:rPr lang="en-US" altLang="zh-CN" sz="2500" dirty="0">
                  <a:solidFill>
                    <a:srgbClr val="C00000"/>
                  </a:solidFill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500" dirty="0" err="1">
                  <a:solidFill>
                    <a:srgbClr val="C00000"/>
                  </a:solidFill>
                  <a:ea typeface="华康海报体W12" pitchFamily="81" charset="-122"/>
                  <a:cs typeface="Arial" panose="020B0604020202020204" pitchFamily="34" charset="0"/>
                </a:rPr>
                <a:t>ngắn</a:t>
              </a:r>
              <a:r>
                <a:rPr lang="en-US" altLang="zh-CN" sz="2500" dirty="0">
                  <a:solidFill>
                    <a:srgbClr val="C00000"/>
                  </a:solidFill>
                  <a:ea typeface="华康海报体W12" pitchFamily="81" charset="-122"/>
                  <a:cs typeface="Arial" panose="020B0604020202020204" pitchFamily="34" charset="0"/>
                </a:rPr>
                <a:t>, </a:t>
              </a:r>
              <a:r>
                <a:rPr lang="en-US" altLang="zh-CN" sz="2500" dirty="0" err="1">
                  <a:solidFill>
                    <a:srgbClr val="C00000"/>
                  </a:solidFill>
                  <a:ea typeface="华康海报体W12" pitchFamily="81" charset="-122"/>
                  <a:cs typeface="Arial" panose="020B0604020202020204" pitchFamily="34" charset="0"/>
                </a:rPr>
                <a:t>truyện</a:t>
              </a:r>
              <a:r>
                <a:rPr lang="en-US" altLang="zh-CN" sz="2500" dirty="0">
                  <a:solidFill>
                    <a:srgbClr val="C00000"/>
                  </a:solidFill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500" dirty="0" err="1">
                  <a:solidFill>
                    <a:srgbClr val="C00000"/>
                  </a:solidFill>
                  <a:ea typeface="华康海报体W12" pitchFamily="81" charset="-122"/>
                  <a:cs typeface="Arial" panose="020B0604020202020204" pitchFamily="34" charset="0"/>
                </a:rPr>
                <a:t>dài</a:t>
              </a:r>
              <a:endParaRPr lang="zh-CN" altLang="en-US" sz="2500" dirty="0">
                <a:solidFill>
                  <a:srgbClr val="C00000"/>
                </a:solidFill>
                <a:ea typeface="华康海报体W12" pitchFamily="81" charset="-122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872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61 -0.44074 L -0.27761 -0.44043 C -0.27309 -0.44876 -0.26945 -0.45925 -0.26389 -0.46543 C -0.25851 -0.47098 -0.25209 -0.4753 -0.24584 -0.4753 C -0.20313 -0.4753 -0.16059 -0.46851 -0.11806 -0.46543 C -0.10868 -0.46111 -0.09931 -0.45771 -0.09028 -0.45308 C -0.05573 -0.43487 -0.01632 -0.40771 0.01111 -0.36913 C 0.02222 -0.35339 0.03489 -0.34104 0.04444 -0.32222 C 0.05694 -0.29783 0.06927 -0.2716 0.07639 -0.24104 C 0.08767 -0.19197 0.08229 -0.21234 0.09166 -0.17901 C 0.09566 -0.10154 0.09514 -0.12253 0.09028 0.01852 C 0.08993 0.0284 0.08628 0.05247 0.08194 0.06266 C 0.08003 0.0676 0.07743 0.07099 0.075 0.075 C 0.07361 0.08179 0.07257 0.08828 0.07083 0.09507 C 0.06302 0.1247 0.05312 0.13488 0.03611 0.15926 C 0.02969 0.16821 0.02569 0.17562 0.01666 0.17902 C 0.00625 0.18241 -0.03768 0.1892 -0.05 0.19105 L -0.18056 0.18889 L -0.18056 0.1892 " pathEditMode="relative" rAng="0" ptsTypes="AAAAAAAAAAAAAAAAAAA">
                                      <p:cBhvr>
                                        <p:cTn id="2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94" y="298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9527D69B-C27C-5147-82F3-4D9F1E4B3B1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8493" y="3074750"/>
            <a:ext cx="5832976" cy="3465971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C716B4C1-741A-4382-9EEE-D043C078FF56}"/>
              </a:ext>
            </a:extLst>
          </p:cNvPr>
          <p:cNvGrpSpPr/>
          <p:nvPr/>
        </p:nvGrpSpPr>
        <p:grpSpPr>
          <a:xfrm>
            <a:off x="1072755" y="1704738"/>
            <a:ext cx="3814727" cy="3814727"/>
            <a:chOff x="3017032" y="2623724"/>
            <a:chExt cx="2885537" cy="2885537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E5AA0253-390C-4CA2-8A84-1C72DE836066}"/>
                </a:ext>
              </a:extLst>
            </p:cNvPr>
            <p:cNvGrpSpPr/>
            <p:nvPr/>
          </p:nvGrpSpPr>
          <p:grpSpPr>
            <a:xfrm>
              <a:off x="3017032" y="2623724"/>
              <a:ext cx="2885537" cy="2885537"/>
              <a:chOff x="3042390" y="2578168"/>
              <a:chExt cx="2885537" cy="2885537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01773D57-7181-42C6-9777-78E10C3273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42390" y="2578168"/>
                <a:ext cx="2885537" cy="2885537"/>
              </a:xfrm>
              <a:prstGeom prst="rect">
                <a:avLst/>
              </a:prstGeom>
            </p:spPr>
          </p:pic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1085FB31-121C-4F55-9542-640E85604797}"/>
                  </a:ext>
                </a:extLst>
              </p:cNvPr>
              <p:cNvSpPr/>
              <p:nvPr/>
            </p:nvSpPr>
            <p:spPr>
              <a:xfrm>
                <a:off x="3635531" y="3223510"/>
                <a:ext cx="1658746" cy="165874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5" name="TextBox 12">
              <a:extLst>
                <a:ext uri="{FF2B5EF4-FFF2-40B4-BE49-F238E27FC236}">
                  <a16:creationId xmlns:a16="http://schemas.microsoft.com/office/drawing/2014/main" id="{6A920A6D-7033-41D2-B468-665C2F959B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3630426" y="3387214"/>
              <a:ext cx="1658747" cy="1473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14000"/>
                </a:lnSpc>
              </a:pPr>
              <a:r>
                <a:rPr lang="en-US" altLang="zh-CN" sz="2700" dirty="0" err="1">
                  <a:ea typeface="华康海报体W12" pitchFamily="81" charset="-122"/>
                  <a:cs typeface="Arial" panose="020B0604020202020204" pitchFamily="34" charset="0"/>
                </a:rPr>
                <a:t>Trong</a:t>
              </a:r>
              <a:r>
                <a:rPr lang="en-US" altLang="zh-CN" sz="2700" dirty="0"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700" dirty="0" err="1">
                  <a:ea typeface="华康海报体W12" pitchFamily="81" charset="-122"/>
                  <a:cs typeface="Arial" panose="020B0604020202020204" pitchFamily="34" charset="0"/>
                </a:rPr>
                <a:t>cuộc</a:t>
              </a:r>
              <a:r>
                <a:rPr lang="en-US" altLang="zh-CN" sz="2700" dirty="0"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700" dirty="0" err="1">
                  <a:ea typeface="华康海报体W12" pitchFamily="81" charset="-122"/>
                  <a:cs typeface="Arial" panose="020B0604020202020204" pitchFamily="34" charset="0"/>
                </a:rPr>
                <a:t>sống</a:t>
              </a:r>
              <a:r>
                <a:rPr lang="en-US" altLang="zh-CN" sz="2700" dirty="0">
                  <a:ea typeface="华康海报体W12" pitchFamily="81" charset="-122"/>
                  <a:cs typeface="Arial" panose="020B0604020202020204" pitchFamily="34" charset="0"/>
                </a:rPr>
                <a:t>, </a:t>
              </a:r>
              <a:r>
                <a:rPr lang="en-US" altLang="zh-CN" sz="2700" dirty="0" err="1">
                  <a:ea typeface="华康海报体W12" pitchFamily="81" charset="-122"/>
                  <a:cs typeface="Arial" panose="020B0604020202020204" pitchFamily="34" charset="0"/>
                </a:rPr>
                <a:t>ông</a:t>
              </a:r>
              <a:r>
                <a:rPr lang="en-US" altLang="zh-CN" sz="2700" dirty="0"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700" dirty="0" err="1">
                  <a:ea typeface="华康海报体W12" pitchFamily="81" charset="-122"/>
                  <a:cs typeface="Arial" panose="020B0604020202020204" pitchFamily="34" charset="0"/>
                </a:rPr>
                <a:t>là</a:t>
              </a:r>
              <a:r>
                <a:rPr lang="en-US" altLang="zh-CN" sz="2700" dirty="0"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700" dirty="0" err="1">
                  <a:ea typeface="华康海报体W12" pitchFamily="81" charset="-122"/>
                  <a:cs typeface="Arial" panose="020B0604020202020204" pitchFamily="34" charset="0"/>
                </a:rPr>
                <a:t>người</a:t>
              </a:r>
              <a:r>
                <a:rPr lang="en-US" altLang="zh-CN" sz="2700" dirty="0"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700" dirty="0" err="1">
                  <a:ea typeface="华康海报体W12" pitchFamily="81" charset="-122"/>
                  <a:cs typeface="Arial" panose="020B0604020202020204" pitchFamily="34" charset="0"/>
                </a:rPr>
                <a:t>như</a:t>
              </a:r>
              <a:r>
                <a:rPr lang="en-US" altLang="zh-CN" sz="2700" dirty="0"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700" dirty="0" err="1">
                  <a:ea typeface="华康海报体W12" pitchFamily="81" charset="-122"/>
                  <a:cs typeface="Arial" panose="020B0604020202020204" pitchFamily="34" charset="0"/>
                </a:rPr>
                <a:t>thế</a:t>
              </a:r>
              <a:r>
                <a:rPr lang="en-US" altLang="zh-CN" sz="2700" dirty="0"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700" dirty="0" err="1">
                  <a:ea typeface="华康海报体W12" pitchFamily="81" charset="-122"/>
                  <a:cs typeface="Arial" panose="020B0604020202020204" pitchFamily="34" charset="0"/>
                </a:rPr>
                <a:t>nào</a:t>
              </a:r>
              <a:r>
                <a:rPr lang="en-US" altLang="zh-CN" sz="2700" dirty="0">
                  <a:ea typeface="华康海报体W12" pitchFamily="81" charset="-122"/>
                  <a:cs typeface="Arial" panose="020B0604020202020204" pitchFamily="34" charset="0"/>
                </a:rPr>
                <a:t>?</a:t>
              </a:r>
              <a:endParaRPr lang="zh-CN" altLang="en-US" sz="2700" dirty="0">
                <a:ea typeface="华康海报体W12" pitchFamily="81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3C865E0-3180-451B-B1E6-329DBE9D3685}"/>
              </a:ext>
            </a:extLst>
          </p:cNvPr>
          <p:cNvGrpSpPr/>
          <p:nvPr/>
        </p:nvGrpSpPr>
        <p:grpSpPr>
          <a:xfrm>
            <a:off x="5940515" y="-171450"/>
            <a:ext cx="5011332" cy="3246200"/>
            <a:chOff x="3395056" y="-156110"/>
            <a:chExt cx="5011332" cy="3246200"/>
          </a:xfrm>
        </p:grpSpPr>
        <p:pic>
          <p:nvPicPr>
            <p:cNvPr id="19" name="Picture 11">
              <a:extLst>
                <a:ext uri="{FF2B5EF4-FFF2-40B4-BE49-F238E27FC236}">
                  <a16:creationId xmlns:a16="http://schemas.microsoft.com/office/drawing/2014/main" id="{E7BEA6AB-E8BB-4650-86A8-072C6AA277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14" b="6814"/>
            <a:stretch/>
          </p:blipFill>
          <p:spPr bwMode="auto">
            <a:xfrm>
              <a:off x="3395056" y="-156110"/>
              <a:ext cx="5011332" cy="3246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9" descr="C:\Users\Administrator\Desktop\549494.png">
              <a:extLst>
                <a:ext uri="{FF2B5EF4-FFF2-40B4-BE49-F238E27FC236}">
                  <a16:creationId xmlns:a16="http://schemas.microsoft.com/office/drawing/2014/main" id="{AB8968BB-CB59-4DFB-8EE3-031591F91EC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000"/>
            <a:stretch>
              <a:fillRect/>
            </a:stretch>
          </p:blipFill>
          <p:spPr bwMode="auto">
            <a:xfrm>
              <a:off x="3877278" y="-3711"/>
              <a:ext cx="1416999" cy="1197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12">
              <a:extLst>
                <a:ext uri="{FF2B5EF4-FFF2-40B4-BE49-F238E27FC236}">
                  <a16:creationId xmlns:a16="http://schemas.microsoft.com/office/drawing/2014/main" id="{9ADA37E6-1E7E-47A3-A3EE-D3EFFD7AA6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3980045" y="950837"/>
              <a:ext cx="3258955" cy="1371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114000"/>
                </a:lnSpc>
              </a:pPr>
              <a:r>
                <a:rPr lang="en-US" altLang="zh-CN" sz="2500" dirty="0" err="1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Ông</a:t>
              </a:r>
              <a:r>
                <a:rPr lang="en-US" altLang="zh-CN" sz="2500" dirty="0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500" dirty="0" err="1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là</a:t>
              </a:r>
              <a:r>
                <a:rPr lang="en-US" altLang="zh-CN" sz="2500" dirty="0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500" dirty="0" err="1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người</a:t>
              </a:r>
              <a:r>
                <a:rPr lang="en-US" altLang="zh-CN" sz="2500" dirty="0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500" dirty="0" err="1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thật</a:t>
              </a:r>
              <a:r>
                <a:rPr lang="en-US" altLang="zh-CN" sz="2500" dirty="0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500" dirty="0" err="1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thà</a:t>
              </a:r>
              <a:r>
                <a:rPr lang="en-US" altLang="zh-CN" sz="2500" dirty="0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, </a:t>
              </a:r>
              <a:r>
                <a:rPr lang="en-US" altLang="zh-CN" sz="2500" dirty="0" err="1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nói</a:t>
              </a:r>
              <a:r>
                <a:rPr lang="en-US" altLang="zh-CN" sz="2500" dirty="0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500" dirty="0" err="1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dối</a:t>
              </a:r>
              <a:r>
                <a:rPr lang="en-US" altLang="zh-CN" sz="2500" dirty="0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500" dirty="0" err="1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là</a:t>
              </a:r>
              <a:r>
                <a:rPr lang="en-US" altLang="zh-CN" sz="2500" dirty="0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500" dirty="0" err="1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thẹn</a:t>
              </a:r>
              <a:r>
                <a:rPr lang="en-US" altLang="zh-CN" sz="2500" dirty="0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500" dirty="0" err="1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đỏ</a:t>
              </a:r>
              <a:r>
                <a:rPr lang="en-US" altLang="zh-CN" sz="2500" dirty="0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500" dirty="0" err="1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mặt</a:t>
              </a:r>
              <a:r>
                <a:rPr lang="en-US" altLang="zh-CN" sz="2500" dirty="0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500" dirty="0" err="1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và</a:t>
              </a:r>
              <a:r>
                <a:rPr lang="en-US" altLang="zh-CN" sz="2500" dirty="0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500" dirty="0" err="1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ấp</a:t>
              </a:r>
              <a:r>
                <a:rPr lang="en-US" altLang="zh-CN" sz="2500" dirty="0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 </a:t>
              </a:r>
              <a:r>
                <a:rPr lang="en-US" altLang="zh-CN" sz="2500" dirty="0" err="1">
                  <a:solidFill>
                    <a:srgbClr val="0070C0"/>
                  </a:solidFill>
                  <a:ea typeface="华康海报体W12" pitchFamily="81" charset="-122"/>
                  <a:cs typeface="Arial" panose="020B0604020202020204" pitchFamily="34" charset="0"/>
                </a:rPr>
                <a:t>úng</a:t>
              </a:r>
              <a:endParaRPr lang="zh-CN" altLang="en-US" sz="2500" dirty="0">
                <a:solidFill>
                  <a:srgbClr val="0070C0"/>
                </a:solidFill>
                <a:ea typeface="华康海报体W12" pitchFamily="81" charset="-122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51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76 -0.44074 L -0.2776 -0.44043 C -0.27309 -0.44877 -0.26944 -0.45926 -0.26389 -0.46543 C -0.25851 -0.47099 -0.25208 -0.47531 -0.24583 -0.47531 C -0.20312 -0.47531 -0.16059 -0.46852 -0.11805 -0.46543 C -0.10868 -0.46111 -0.0993 -0.45772 -0.09028 -0.45309 C -0.05573 -0.43488 -0.01632 -0.40772 0.01111 -0.36914 C 0.02222 -0.3534 0.0349 -0.34105 0.04445 -0.32222 C 0.05695 -0.29784 0.06927 -0.27161 0.07639 -0.24105 C 0.08767 -0.19198 0.08229 -0.21235 0.09167 -0.17901 C 0.09566 -0.10154 0.09514 -0.12253 0.09028 0.01852 C 0.08993 0.02839 0.08629 0.05247 0.08195 0.06265 C 0.08004 0.06759 0.07743 0.07099 0.075 0.075 C 0.07361 0.08179 0.07257 0.08827 0.07083 0.09506 C 0.06302 0.12469 0.05313 0.13488 0.03611 0.15926 C 0.02969 0.16821 0.0257 0.17562 0.01667 0.17901 C 0.00625 0.18241 -0.03767 0.1892 -0.05 0.19105 L -0.18055 0.18889 L -0.18055 0.1892 " pathEditMode="relative" rAng="0" ptsTypes="AAAAAAAAAAAAAAAAAAA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94" y="298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:\Users\Administrator\Desktop\f-0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75" t="38625" r="716" b="15170"/>
          <a:stretch>
            <a:fillRect/>
          </a:stretch>
        </p:blipFill>
        <p:spPr bwMode="auto">
          <a:xfrm>
            <a:off x="7272611" y="2421095"/>
            <a:ext cx="4462814" cy="2821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C:\Users\Administrator\Desktop\f-0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75" t="38625" r="716" b="15170"/>
          <a:stretch>
            <a:fillRect/>
          </a:stretch>
        </p:blipFill>
        <p:spPr bwMode="auto">
          <a:xfrm>
            <a:off x="6763421" y="122422"/>
            <a:ext cx="4462814" cy="2821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Administrator\Desktop\f-0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75" t="38625" r="716" b="15170"/>
          <a:stretch>
            <a:fillRect/>
          </a:stretch>
        </p:blipFill>
        <p:spPr bwMode="auto">
          <a:xfrm>
            <a:off x="2673696" y="1126832"/>
            <a:ext cx="4462814" cy="2821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Administrator\Desktop\f-0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75" t="38625" r="716" b="15170"/>
          <a:stretch>
            <a:fillRect/>
          </a:stretch>
        </p:blipFill>
        <p:spPr bwMode="auto">
          <a:xfrm>
            <a:off x="204166" y="2542010"/>
            <a:ext cx="4462814" cy="2821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2">
            <a:extLst>
              <a:ext uri="{FF2B5EF4-FFF2-40B4-BE49-F238E27FC236}">
                <a16:creationId xmlns:a16="http://schemas.microsoft.com/office/drawing/2014/main" id="{EB4C98E5-702C-C349-B88D-EBEA42DD6D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63042" y="4326282"/>
            <a:ext cx="4865915" cy="2531718"/>
          </a:xfrm>
          <a:prstGeom prst="rect">
            <a:avLst/>
          </a:prstGeom>
        </p:spPr>
      </p:pic>
      <p:sp>
        <p:nvSpPr>
          <p:cNvPr id="10" name="矩形 14"/>
          <p:cNvSpPr/>
          <p:nvPr/>
        </p:nvSpPr>
        <p:spPr>
          <a:xfrm>
            <a:off x="801913" y="594809"/>
            <a:ext cx="42258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altLang="zh-CN" sz="5400" b="0" cap="none" spc="0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llRoundGothic" panose="020B0703020202020104" pitchFamily="34" charset="0"/>
                <a:ea typeface="华康海报体W12" pitchFamily="81" charset="-122"/>
              </a:rPr>
              <a:t>Luyện</a:t>
            </a:r>
            <a:r>
              <a:rPr lang="en-US" altLang="zh-CN" sz="5400" b="0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llRoundGothic" panose="020B0703020202020104" pitchFamily="34" charset="0"/>
                <a:ea typeface="华康海报体W12" pitchFamily="81" charset="-122"/>
              </a:rPr>
              <a:t> </a:t>
            </a:r>
            <a:r>
              <a:rPr lang="en-US" altLang="zh-CN" sz="5400" b="0" cap="none" spc="0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llRoundGothic" panose="020B0703020202020104" pitchFamily="34" charset="0"/>
                <a:ea typeface="华康海报体W12" pitchFamily="81" charset="-122"/>
              </a:rPr>
              <a:t>từ</a:t>
            </a:r>
            <a:r>
              <a:rPr lang="en-US" altLang="zh-CN" sz="5400" b="0" cap="none" spc="0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llRoundGothic" panose="020B0703020202020104" pitchFamily="34" charset="0"/>
                <a:ea typeface="华康海报体W12" pitchFamily="81" charset="-122"/>
              </a:rPr>
              <a:t> </a:t>
            </a:r>
            <a:r>
              <a:rPr lang="en-US" altLang="zh-CN" sz="5400" b="0" cap="none" spc="0" dirty="0" err="1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#9Slide03 AllRoundGothic" panose="020B0703020202020104" pitchFamily="34" charset="0"/>
                <a:ea typeface="华康海报体W12" pitchFamily="81" charset="-122"/>
              </a:rPr>
              <a:t>khó</a:t>
            </a:r>
            <a:endParaRPr lang="zh-CN" altLang="en-US" sz="5400" b="0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#9Slide03 AllRoundGothic" panose="020B0703020202020104" pitchFamily="34" charset="0"/>
              <a:ea typeface="华康海报体W12" pitchFamily="81" charset="-122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 flipH="1">
            <a:off x="1386506" y="3853380"/>
            <a:ext cx="19129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zh-CN" sz="3200" dirty="0">
                <a:latin typeface="#9Slide03 AmpleSoft Bold" panose="02000000000000000000" pitchFamily="2" charset="0"/>
                <a:ea typeface="方正胖娃简体" panose="03000509000000000000" pitchFamily="65" charset="-122"/>
                <a:cs typeface="Arial" panose="020B0604020202020204" pitchFamily="34" charset="0"/>
              </a:rPr>
              <a:t>Ban-</a:t>
            </a:r>
            <a:r>
              <a:rPr lang="en-US" altLang="zh-CN" sz="3200" dirty="0" err="1">
                <a:latin typeface="#9Slide03 AmpleSoft Bold" panose="02000000000000000000" pitchFamily="2" charset="0"/>
                <a:ea typeface="方正胖娃简体" panose="03000509000000000000" pitchFamily="65" charset="-122"/>
                <a:cs typeface="Arial" panose="020B0604020202020204" pitchFamily="34" charset="0"/>
              </a:rPr>
              <a:t>dắc</a:t>
            </a:r>
            <a:endParaRPr lang="zh-CN" altLang="en-US" sz="3200" dirty="0">
              <a:latin typeface="#9Slide03 AmpleSoft Bold" panose="02000000000000000000" pitchFamily="2" charset="0"/>
              <a:ea typeface="方正胖娃简体" panose="03000509000000000000" pitchFamily="65" charset="-122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9A683D-42F2-43A6-8D0E-E5401B204A0D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855822" y="2440759"/>
            <a:ext cx="19129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zh-CN" sz="3200" dirty="0" err="1">
                <a:latin typeface="#9Slide03 AmpleSoft Bold" panose="02000000000000000000" pitchFamily="2" charset="0"/>
                <a:ea typeface="方正胖娃简体" panose="03000509000000000000" pitchFamily="65" charset="-122"/>
                <a:cs typeface="Arial" panose="020B0604020202020204" pitchFamily="34" charset="0"/>
              </a:rPr>
              <a:t>bật</a:t>
            </a:r>
            <a:r>
              <a:rPr lang="en-US" altLang="zh-CN" sz="3200" dirty="0">
                <a:latin typeface="#9Slide03 AmpleSoft Bold" panose="02000000000000000000" pitchFamily="2" charset="0"/>
                <a:ea typeface="方正胖娃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latin typeface="#9Slide03 AmpleSoft Bold" panose="02000000000000000000" pitchFamily="2" charset="0"/>
                <a:ea typeface="方正胖娃简体" panose="03000509000000000000" pitchFamily="65" charset="-122"/>
                <a:cs typeface="Arial" panose="020B0604020202020204" pitchFamily="34" charset="0"/>
              </a:rPr>
              <a:t>cười</a:t>
            </a:r>
            <a:endParaRPr lang="zh-CN" altLang="en-US" sz="3200" dirty="0">
              <a:latin typeface="#9Slide03 AmpleSoft Bold" panose="02000000000000000000" pitchFamily="2" charset="0"/>
              <a:ea typeface="方正胖娃简体" panose="03000509000000000000" pitchFamily="65" charset="-122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493F0A-93D5-454E-B1B4-4F93A3463F7C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7942990" y="1447657"/>
            <a:ext cx="19129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zh-CN" sz="3200" dirty="0" err="1">
                <a:latin typeface="#9Slide03 AmpleSoft Bold" panose="02000000000000000000" pitchFamily="2" charset="0"/>
                <a:ea typeface="方正胖娃简体" panose="03000509000000000000" pitchFamily="65" charset="-122"/>
                <a:cs typeface="Arial" panose="020B0604020202020204" pitchFamily="34" charset="0"/>
              </a:rPr>
              <a:t>nghĩ</a:t>
            </a:r>
            <a:endParaRPr lang="zh-CN" altLang="en-US" sz="3200" dirty="0">
              <a:latin typeface="#9Slide03 AmpleSoft Bold" panose="02000000000000000000" pitchFamily="2" charset="0"/>
              <a:ea typeface="方正胖娃简体" panose="03000509000000000000" pitchFamily="65" charset="-122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217215E-CCEC-4E02-86D3-F22A67B05693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8547527" y="3741507"/>
            <a:ext cx="19129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zh-CN" sz="3200" dirty="0" err="1">
                <a:latin typeface="#9Slide03 AmpleSoft Bold" panose="02000000000000000000" pitchFamily="2" charset="0"/>
                <a:ea typeface="方正胖娃简体" panose="03000509000000000000" pitchFamily="65" charset="-122"/>
                <a:cs typeface="Arial" panose="020B0604020202020204" pitchFamily="34" charset="0"/>
              </a:rPr>
              <a:t>ấp</a:t>
            </a:r>
            <a:r>
              <a:rPr lang="en-US" altLang="zh-CN" sz="3200" dirty="0">
                <a:latin typeface="#9Slide03 AmpleSoft Bold" panose="02000000000000000000" pitchFamily="2" charset="0"/>
                <a:ea typeface="方正胖娃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3200" dirty="0" err="1">
                <a:latin typeface="#9Slide03 AmpleSoft Bold" panose="02000000000000000000" pitchFamily="2" charset="0"/>
                <a:ea typeface="方正胖娃简体" panose="03000509000000000000" pitchFamily="65" charset="-122"/>
                <a:cs typeface="Arial" panose="020B0604020202020204" pitchFamily="34" charset="0"/>
              </a:rPr>
              <a:t>úng</a:t>
            </a:r>
            <a:endParaRPr lang="zh-CN" altLang="en-US" sz="3200" dirty="0">
              <a:latin typeface="#9Slide03 AmpleSoft Bold" panose="02000000000000000000" pitchFamily="2" charset="0"/>
              <a:ea typeface="方正胖娃简体" panose="03000509000000000000" pitchFamily="65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69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3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1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3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3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3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3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12"/>
          <p:cNvSpPr txBox="1">
            <a:spLocks noChangeArrowheads="1"/>
          </p:cNvSpPr>
          <p:nvPr/>
        </p:nvSpPr>
        <p:spPr bwMode="auto">
          <a:xfrm flipH="1">
            <a:off x="2720106" y="134429"/>
            <a:ext cx="7857201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CN" sz="4400" b="1" dirty="0" err="1">
                <a:ln w="0"/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方正胖娃简体" panose="03000509000000000000" pitchFamily="65" charset="-122"/>
                <a:cs typeface="Arial" panose="020B0604020202020204" pitchFamily="34" charset="0"/>
              </a:rPr>
              <a:t>Người</a:t>
            </a:r>
            <a:r>
              <a:rPr lang="en-US" altLang="zh-CN" sz="4400" b="1" dirty="0">
                <a:ln w="0"/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方正胖娃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4400" b="1" dirty="0" err="1">
                <a:ln w="0"/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方正胖娃简体" panose="03000509000000000000" pitchFamily="65" charset="-122"/>
                <a:cs typeface="Arial" panose="020B0604020202020204" pitchFamily="34" charset="0"/>
              </a:rPr>
              <a:t>viết</a:t>
            </a:r>
            <a:r>
              <a:rPr lang="en-US" altLang="zh-CN" sz="4400" b="1" dirty="0">
                <a:ln w="0"/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方正胖娃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4400" b="1" dirty="0" err="1">
                <a:ln w="0"/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方正胖娃简体" panose="03000509000000000000" pitchFamily="65" charset="-122"/>
                <a:cs typeface="Arial" panose="020B0604020202020204" pitchFamily="34" charset="0"/>
              </a:rPr>
              <a:t>truyện</a:t>
            </a:r>
            <a:r>
              <a:rPr lang="en-US" altLang="zh-CN" sz="4400" b="1" dirty="0">
                <a:ln w="0"/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方正胖娃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4400" b="1" dirty="0" err="1">
                <a:ln w="0"/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方正胖娃简体" panose="03000509000000000000" pitchFamily="65" charset="-122"/>
                <a:cs typeface="Arial" panose="020B0604020202020204" pitchFamily="34" charset="0"/>
              </a:rPr>
              <a:t>thật</a:t>
            </a:r>
            <a:r>
              <a:rPr lang="en-US" altLang="zh-CN" sz="4400" b="1" dirty="0">
                <a:ln w="0"/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方正胖娃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4400" b="1" dirty="0" err="1">
                <a:ln w="0"/>
                <a:solidFill>
                  <a:srgbClr val="C0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方正胖娃简体" panose="03000509000000000000" pitchFamily="65" charset="-122"/>
                <a:cs typeface="Arial" panose="020B0604020202020204" pitchFamily="34" charset="0"/>
              </a:rPr>
              <a:t>thà</a:t>
            </a:r>
            <a:endParaRPr lang="en-US" altLang="zh-CN" sz="4400" b="1" dirty="0">
              <a:ln w="0"/>
              <a:solidFill>
                <a:srgbClr val="C0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方正胖娃简体" panose="03000509000000000000" pitchFamily="65" charset="-122"/>
              <a:cs typeface="Arial" panose="020B0604020202020204" pitchFamily="34" charset="0"/>
            </a:endParaRPr>
          </a:p>
        </p:txBody>
      </p:sp>
      <p:sp>
        <p:nvSpPr>
          <p:cNvPr id="31" name="矩形 1"/>
          <p:cNvSpPr/>
          <p:nvPr/>
        </p:nvSpPr>
        <p:spPr>
          <a:xfrm>
            <a:off x="884153" y="1182622"/>
            <a:ext cx="9447349" cy="107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2" name="矩形 1">
            <a:extLst>
              <a:ext uri="{FF2B5EF4-FFF2-40B4-BE49-F238E27FC236}">
                <a16:creationId xmlns:a16="http://schemas.microsoft.com/office/drawing/2014/main" id="{13E5239A-4262-44E4-A6C6-73E30B12EB8C}"/>
              </a:ext>
            </a:extLst>
          </p:cNvPr>
          <p:cNvSpPr/>
          <p:nvPr/>
        </p:nvSpPr>
        <p:spPr>
          <a:xfrm>
            <a:off x="884153" y="2197599"/>
            <a:ext cx="10850420" cy="4022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- Anh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4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14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- Anh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ởng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bao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nay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cớ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ể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4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Ban-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14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Anh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thẹn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ỏ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4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Google Shape;112;p1">
            <a:extLst>
              <a:ext uri="{FF2B5EF4-FFF2-40B4-BE49-F238E27FC236}">
                <a16:creationId xmlns:a16="http://schemas.microsoft.com/office/drawing/2014/main" id="{06283709-CD1A-4FC9-B7B4-FFC1CF975FC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1644" y="4085651"/>
            <a:ext cx="2233291" cy="1612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13;p1">
            <a:extLst>
              <a:ext uri="{FF2B5EF4-FFF2-40B4-BE49-F238E27FC236}">
                <a16:creationId xmlns:a16="http://schemas.microsoft.com/office/drawing/2014/main" id="{E3767EC1-2714-4D91-AABC-5CB235F52E7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90505" y="3169729"/>
            <a:ext cx="871530" cy="56482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983C0AA-65DE-4A61-88E8-B990608C2007}"/>
              </a:ext>
            </a:extLst>
          </p:cNvPr>
          <p:cNvCxnSpPr>
            <a:cxnSpLocks/>
          </p:cNvCxnSpPr>
          <p:nvPr/>
        </p:nvCxnSpPr>
        <p:spPr>
          <a:xfrm>
            <a:off x="5605089" y="1720012"/>
            <a:ext cx="1122458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7D44393-9DA5-43B0-BB4F-A479033EA46A}"/>
              </a:ext>
            </a:extLst>
          </p:cNvPr>
          <p:cNvCxnSpPr>
            <a:cxnSpLocks/>
          </p:cNvCxnSpPr>
          <p:nvPr/>
        </p:nvCxnSpPr>
        <p:spPr>
          <a:xfrm>
            <a:off x="3017520" y="3208406"/>
            <a:ext cx="952953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8834991-9144-45B1-9312-7EF498E1D9B0}"/>
              </a:ext>
            </a:extLst>
          </p:cNvPr>
          <p:cNvCxnSpPr>
            <a:cxnSpLocks/>
          </p:cNvCxnSpPr>
          <p:nvPr/>
        </p:nvCxnSpPr>
        <p:spPr>
          <a:xfrm>
            <a:off x="1004454" y="4208662"/>
            <a:ext cx="514951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8093F7D-C61D-4DE2-807F-FCE4682FDBC8}"/>
              </a:ext>
            </a:extLst>
          </p:cNvPr>
          <p:cNvCxnSpPr>
            <a:cxnSpLocks/>
          </p:cNvCxnSpPr>
          <p:nvPr/>
        </p:nvCxnSpPr>
        <p:spPr>
          <a:xfrm>
            <a:off x="6490854" y="5684787"/>
            <a:ext cx="841843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08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1200"/>
                                  </p:stCondLst>
                                  <p:iterate type="lt">
                                    <p:tmPct val="9524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" tmFilter="0,0; .5, 1; 1, 1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F58754B7-5DB9-4147-925C-494B9E9A24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50030" y="-2661593"/>
            <a:ext cx="6891942" cy="12192001"/>
          </a:xfrm>
          <a:prstGeom prst="rect">
            <a:avLst/>
          </a:prstGeom>
        </p:spPr>
      </p:pic>
      <p:grpSp>
        <p:nvGrpSpPr>
          <p:cNvPr id="15" name="组合 1"/>
          <p:cNvGrpSpPr/>
          <p:nvPr/>
        </p:nvGrpSpPr>
        <p:grpSpPr>
          <a:xfrm>
            <a:off x="4680531" y="-2300432"/>
            <a:ext cx="3399023" cy="5389114"/>
            <a:chOff x="2803796" y="-2305050"/>
            <a:chExt cx="2963158" cy="4698055"/>
          </a:xfrm>
        </p:grpSpPr>
        <p:pic>
          <p:nvPicPr>
            <p:cNvPr id="16" name="Picture 6" descr="C:\Users\Administrator\Desktop\4354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87806" b="-2"/>
            <a:stretch>
              <a:fillRect/>
            </a:stretch>
          </p:blipFill>
          <p:spPr bwMode="auto">
            <a:xfrm>
              <a:off x="2803796" y="-2305050"/>
              <a:ext cx="2963158" cy="3919292"/>
            </a:xfrm>
            <a:prstGeom prst="rect">
              <a:avLst/>
            </a:prstGeom>
            <a:noFill/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2"/>
            <p:cNvSpPr txBox="1">
              <a:spLocks noChangeArrowheads="1"/>
            </p:cNvSpPr>
            <p:nvPr/>
          </p:nvSpPr>
          <p:spPr bwMode="auto">
            <a:xfrm>
              <a:off x="3354691" y="884940"/>
              <a:ext cx="2412263" cy="1508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prstTxWarp prst="textArchUp">
                <a:avLst/>
              </a:prstTxWarp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lnSpc>
                  <a:spcPct val="80000"/>
                </a:lnSpc>
              </a:pPr>
              <a:r>
                <a:rPr lang="en-US" altLang="zh-CN" sz="2400" b="1" dirty="0">
                  <a:solidFill>
                    <a:srgbClr val="C00000"/>
                  </a:solidFill>
                  <a:ea typeface="华康海报体W12" pitchFamily="81" charset="-122"/>
                  <a:cs typeface="Arial" panose="020B0604020202020204" pitchFamily="34" charset="0"/>
                </a:rPr>
                <a:t>Nghe – </a:t>
              </a:r>
              <a:r>
                <a:rPr lang="en-US" altLang="zh-CN" sz="2400" b="1" dirty="0" err="1">
                  <a:solidFill>
                    <a:srgbClr val="C00000"/>
                  </a:solidFill>
                  <a:ea typeface="华康海报体W12" pitchFamily="81" charset="-122"/>
                  <a:cs typeface="Arial" panose="020B0604020202020204" pitchFamily="34" charset="0"/>
                </a:rPr>
                <a:t>viết</a:t>
              </a:r>
              <a:endParaRPr lang="zh-CN" altLang="en-US" sz="2400" b="1" dirty="0">
                <a:solidFill>
                  <a:srgbClr val="C00000"/>
                </a:solidFill>
                <a:ea typeface="华康海报体W12" pitchFamily="81" charset="-122"/>
                <a:cs typeface="Arial" panose="020B0604020202020204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B7735D8-BC7B-4186-9324-3B100D99D61F}"/>
              </a:ext>
            </a:extLst>
          </p:cNvPr>
          <p:cNvSpPr txBox="1"/>
          <p:nvPr/>
        </p:nvSpPr>
        <p:spPr>
          <a:xfrm>
            <a:off x="1339273" y="3260218"/>
            <a:ext cx="103724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UVN Van Chuong Nang" panose="00000400000000000000" pitchFamily="2" charset="0"/>
              </a:rPr>
              <a:t>NGƯỜI VIẾT TRUYỆN THẬT THÀ</a:t>
            </a:r>
          </a:p>
        </p:txBody>
      </p:sp>
      <p:pic>
        <p:nvPicPr>
          <p:cNvPr id="19" name="图片 2">
            <a:extLst>
              <a:ext uri="{FF2B5EF4-FFF2-40B4-BE49-F238E27FC236}">
                <a16:creationId xmlns:a16="http://schemas.microsoft.com/office/drawing/2014/main" id="{EB4C98E5-702C-C349-B88D-EBEA42DD6D3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63042" y="4326282"/>
            <a:ext cx="4865915" cy="2531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639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repeatCount="1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1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38" fill="hold">
                                          <p:stCondLst>
                                            <p:cond delay="2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38" fill="hold">
                                          <p:stCondLst>
                                            <p:cond delay="4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38" fill="hold">
                                          <p:stCondLst>
                                            <p:cond delay="71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38" fill="hold">
                                          <p:stCondLst>
                                            <p:cond delay="95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900"/>
                            </p:stCondLst>
                            <p:childTnLst>
                              <p:par>
                                <p:cTn id="2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6" descr="1-4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242" y="1014726"/>
            <a:ext cx="5532582" cy="4701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7A3C107-351F-8246-AD9C-EB0B362AAC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59698" y="361506"/>
            <a:ext cx="6411149" cy="665598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5768F61-1D8E-4A1F-A25D-D162BBB8B3FE}"/>
              </a:ext>
            </a:extLst>
          </p:cNvPr>
          <p:cNvGrpSpPr/>
          <p:nvPr/>
        </p:nvGrpSpPr>
        <p:grpSpPr>
          <a:xfrm>
            <a:off x="3610814" y="-282103"/>
            <a:ext cx="4481273" cy="2620360"/>
            <a:chOff x="285325" y="1093632"/>
            <a:chExt cx="2620360" cy="262036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9A1DC8D-9742-459E-A244-059384AB73A2}"/>
                </a:ext>
              </a:extLst>
            </p:cNvPr>
            <p:cNvGrpSpPr/>
            <p:nvPr/>
          </p:nvGrpSpPr>
          <p:grpSpPr>
            <a:xfrm>
              <a:off x="285325" y="1093632"/>
              <a:ext cx="2620360" cy="2620360"/>
              <a:chOff x="285325" y="1093632"/>
              <a:chExt cx="2620360" cy="262036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358BB7EE-EF8A-4B8A-901A-7B2B097D6A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5325" y="1093632"/>
                <a:ext cx="2620360" cy="2620360"/>
              </a:xfrm>
              <a:prstGeom prst="rect">
                <a:avLst/>
              </a:prstGeom>
            </p:spPr>
          </p:pic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E0BB53A-ABFD-41CD-A1C5-F488CA8E650B}"/>
                  </a:ext>
                </a:extLst>
              </p:cNvPr>
              <p:cNvSpPr/>
              <p:nvPr/>
            </p:nvSpPr>
            <p:spPr>
              <a:xfrm>
                <a:off x="839906" y="2038349"/>
                <a:ext cx="1617942" cy="67326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7CFE1E6-58A2-435E-922D-F95574DB1311}"/>
                  </a:ext>
                </a:extLst>
              </p:cNvPr>
              <p:cNvSpPr/>
              <p:nvPr/>
            </p:nvSpPr>
            <p:spPr>
              <a:xfrm>
                <a:off x="1447800" y="1970002"/>
                <a:ext cx="762000" cy="67326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B8B70B2-B7ED-4F7A-BFA2-663755B9BFCD}"/>
                </a:ext>
              </a:extLst>
            </p:cNvPr>
            <p:cNvSpPr txBox="1"/>
            <p:nvPr/>
          </p:nvSpPr>
          <p:spPr>
            <a:xfrm>
              <a:off x="658880" y="2003732"/>
              <a:ext cx="18732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accent6">
                      <a:lumMod val="50000"/>
                    </a:schemeClr>
                  </a:solidFill>
                  <a:latin typeface="#9Slide03 AllRoundGothic" panose="020B0703020202020104" pitchFamily="34" charset="0"/>
                </a:rPr>
                <a:t>TÌM TỪ</a:t>
              </a:r>
            </a:p>
          </p:txBody>
        </p:sp>
      </p:grpSp>
      <p:sp>
        <p:nvSpPr>
          <p:cNvPr id="15" name="矩形 1">
            <a:extLst>
              <a:ext uri="{FF2B5EF4-FFF2-40B4-BE49-F238E27FC236}">
                <a16:creationId xmlns:a16="http://schemas.microsoft.com/office/drawing/2014/main" id="{03FC97EA-E483-4FC0-AFED-211002238A4E}"/>
              </a:ext>
            </a:extLst>
          </p:cNvPr>
          <p:cNvSpPr/>
          <p:nvPr/>
        </p:nvSpPr>
        <p:spPr>
          <a:xfrm>
            <a:off x="5130916" y="2648972"/>
            <a:ext cx="2456141" cy="280076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en-US" altLang="zh-CN" sz="4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Từ</a:t>
            </a:r>
            <a:r>
              <a:rPr lang="en-US" altLang="zh-CN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4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láy</a:t>
            </a:r>
            <a:endParaRPr lang="en-US" altLang="zh-CN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UTM Hanzel" panose="02040603050506020204" pitchFamily="18" charset="0"/>
              <a:ea typeface="方正胖娃简体" panose="03000509000000000000" pitchFamily="65" charset="-122"/>
            </a:endParaRPr>
          </a:p>
          <a:p>
            <a:pPr algn="just"/>
            <a:r>
              <a:rPr lang="en-US" altLang="zh-CN" sz="4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có</a:t>
            </a:r>
            <a:r>
              <a:rPr lang="en-US" altLang="zh-CN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4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tiếng</a:t>
            </a:r>
            <a:r>
              <a:rPr lang="en-US" altLang="zh-CN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4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chứa</a:t>
            </a:r>
            <a:r>
              <a:rPr lang="en-US" altLang="zh-CN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4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âm</a:t>
            </a:r>
            <a:r>
              <a:rPr lang="en-US" altLang="zh-CN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 s</a:t>
            </a:r>
            <a:endParaRPr lang="zh-CN" altLang="en-US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UTM Hanzel" panose="02040603050506020204" pitchFamily="18" charset="0"/>
              <a:ea typeface="方正胖娃简体" panose="03000509000000000000" pitchFamily="65" charset="-122"/>
            </a:endParaRPr>
          </a:p>
        </p:txBody>
      </p:sp>
      <p:pic>
        <p:nvPicPr>
          <p:cNvPr id="16" name="Picture 5" descr="E:\我图PPT\00001PNG素材\儿童卡通\小汽车.png">
            <a:extLst>
              <a:ext uri="{FF2B5EF4-FFF2-40B4-BE49-F238E27FC236}">
                <a16:creationId xmlns:a16="http://schemas.microsoft.com/office/drawing/2014/main" id="{48D02DBD-39C0-4EEC-A453-075D69AA8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677" y="4941644"/>
            <a:ext cx="3571979" cy="2147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F6E7F67-C174-4214-9331-770769A0CD0B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8940800" y="3197514"/>
            <a:ext cx="191298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sẵn</a:t>
            </a:r>
            <a:r>
              <a:rPr lang="en-US" altLang="zh-CN" sz="2700" dirty="0">
                <a:ea typeface="方正胖娃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sàng</a:t>
            </a:r>
            <a:endParaRPr lang="zh-CN" altLang="en-US" sz="2700" dirty="0">
              <a:ea typeface="方正胖娃简体" panose="03000509000000000000" pitchFamily="65" charset="-122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EE7049F-476D-4338-B79D-2BA25B9FE40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9398727" y="3705345"/>
            <a:ext cx="191298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sáng</a:t>
            </a:r>
            <a:r>
              <a:rPr lang="en-US" altLang="zh-CN" sz="2700" dirty="0">
                <a:ea typeface="方正胖娃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suốt</a:t>
            </a:r>
            <a:endParaRPr lang="zh-CN" altLang="en-US" sz="2700" dirty="0">
              <a:ea typeface="方正胖娃简体" panose="03000509000000000000" pitchFamily="65" charset="-122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D37EF0-8E08-4C68-9B10-9FE6F9DC2ADE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9753599" y="4228825"/>
            <a:ext cx="25146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2700" dirty="0">
                <a:ea typeface="方正胖娃简体" panose="03000509000000000000" pitchFamily="65" charset="-122"/>
                <a:cs typeface="Arial" panose="020B0604020202020204" pitchFamily="34" charset="0"/>
              </a:rPr>
              <a:t>sung </a:t>
            </a:r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sướng</a:t>
            </a:r>
            <a:endParaRPr lang="zh-CN" altLang="en-US" sz="2700" dirty="0">
              <a:ea typeface="方正胖娃简体" panose="03000509000000000000" pitchFamily="65" charset="-122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4DB95D-7F84-4AF2-B7BE-D244FAD3418C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8559800" y="2648972"/>
            <a:ext cx="3066608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san</a:t>
            </a:r>
            <a:r>
              <a:rPr lang="en-US" altLang="zh-CN" sz="2700" dirty="0">
                <a:ea typeface="方正胖娃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sẻ</a:t>
            </a:r>
            <a:endParaRPr lang="zh-CN" altLang="en-US" sz="2700" dirty="0">
              <a:ea typeface="方正胖娃简体" panose="03000509000000000000" pitchFamily="65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8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8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8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800"/>
                            </p:stCondLst>
                            <p:childTnLst>
                              <p:par>
                                <p:cTn id="2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6" descr="1-4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242" y="1014726"/>
            <a:ext cx="5532582" cy="4701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7A3C107-351F-8246-AD9C-EB0B362AAC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59698" y="361506"/>
            <a:ext cx="6411149" cy="665598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5768F61-1D8E-4A1F-A25D-D162BBB8B3FE}"/>
              </a:ext>
            </a:extLst>
          </p:cNvPr>
          <p:cNvGrpSpPr/>
          <p:nvPr/>
        </p:nvGrpSpPr>
        <p:grpSpPr>
          <a:xfrm>
            <a:off x="3610814" y="-282103"/>
            <a:ext cx="4481273" cy="2620360"/>
            <a:chOff x="285325" y="1093632"/>
            <a:chExt cx="2620360" cy="262036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9A1DC8D-9742-459E-A244-059384AB73A2}"/>
                </a:ext>
              </a:extLst>
            </p:cNvPr>
            <p:cNvGrpSpPr/>
            <p:nvPr/>
          </p:nvGrpSpPr>
          <p:grpSpPr>
            <a:xfrm>
              <a:off x="285325" y="1093632"/>
              <a:ext cx="2620360" cy="2620360"/>
              <a:chOff x="285325" y="1093632"/>
              <a:chExt cx="2620360" cy="262036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358BB7EE-EF8A-4B8A-901A-7B2B097D6A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5325" y="1093632"/>
                <a:ext cx="2620360" cy="2620360"/>
              </a:xfrm>
              <a:prstGeom prst="rect">
                <a:avLst/>
              </a:prstGeom>
            </p:spPr>
          </p:pic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E0BB53A-ABFD-41CD-A1C5-F488CA8E650B}"/>
                  </a:ext>
                </a:extLst>
              </p:cNvPr>
              <p:cNvSpPr/>
              <p:nvPr/>
            </p:nvSpPr>
            <p:spPr>
              <a:xfrm>
                <a:off x="839906" y="2038349"/>
                <a:ext cx="1617942" cy="67326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7CFE1E6-58A2-435E-922D-F95574DB1311}"/>
                  </a:ext>
                </a:extLst>
              </p:cNvPr>
              <p:cNvSpPr/>
              <p:nvPr/>
            </p:nvSpPr>
            <p:spPr>
              <a:xfrm>
                <a:off x="1447800" y="1970002"/>
                <a:ext cx="762000" cy="67326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B8B70B2-B7ED-4F7A-BFA2-663755B9BFCD}"/>
                </a:ext>
              </a:extLst>
            </p:cNvPr>
            <p:cNvSpPr txBox="1"/>
            <p:nvPr/>
          </p:nvSpPr>
          <p:spPr>
            <a:xfrm>
              <a:off x="658880" y="2003732"/>
              <a:ext cx="18732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accent6">
                      <a:lumMod val="50000"/>
                    </a:schemeClr>
                  </a:solidFill>
                  <a:latin typeface="#9Slide03 AllRoundGothic" panose="020B0703020202020104" pitchFamily="34" charset="0"/>
                </a:rPr>
                <a:t>TÌM TỪ</a:t>
              </a:r>
            </a:p>
          </p:txBody>
        </p:sp>
      </p:grpSp>
      <p:pic>
        <p:nvPicPr>
          <p:cNvPr id="16" name="Picture 5" descr="E:\我图PPT\00001PNG素材\儿童卡通\小汽车.png">
            <a:extLst>
              <a:ext uri="{FF2B5EF4-FFF2-40B4-BE49-F238E27FC236}">
                <a16:creationId xmlns:a16="http://schemas.microsoft.com/office/drawing/2014/main" id="{48D02DBD-39C0-4EEC-A453-075D69AA8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677" y="4941644"/>
            <a:ext cx="3571979" cy="2147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矩形 1">
            <a:extLst>
              <a:ext uri="{FF2B5EF4-FFF2-40B4-BE49-F238E27FC236}">
                <a16:creationId xmlns:a16="http://schemas.microsoft.com/office/drawing/2014/main" id="{03FC97EA-E483-4FC0-AFED-211002238A4E}"/>
              </a:ext>
            </a:extLst>
          </p:cNvPr>
          <p:cNvSpPr/>
          <p:nvPr/>
        </p:nvSpPr>
        <p:spPr>
          <a:xfrm>
            <a:off x="5026929" y="2964309"/>
            <a:ext cx="2330553" cy="255454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en-US" altLang="zh-CN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Từ</a:t>
            </a:r>
            <a:r>
              <a:rPr lang="en-US" altLang="zh-CN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láy</a:t>
            </a:r>
            <a:endParaRPr lang="en-US" altLang="zh-CN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UTM Hanzel" panose="02040603050506020204" pitchFamily="18" charset="0"/>
              <a:ea typeface="方正胖娃简体" panose="03000509000000000000" pitchFamily="65" charset="-122"/>
            </a:endParaRPr>
          </a:p>
          <a:p>
            <a:pPr algn="just"/>
            <a:r>
              <a:rPr lang="en-US" altLang="zh-CN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có</a:t>
            </a:r>
            <a:r>
              <a:rPr lang="en-US" altLang="zh-CN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tiếng</a:t>
            </a:r>
            <a:r>
              <a:rPr lang="en-US" altLang="zh-CN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chứa</a:t>
            </a:r>
            <a:r>
              <a:rPr lang="en-US" altLang="zh-CN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 </a:t>
            </a:r>
            <a:r>
              <a:rPr lang="en-US" altLang="zh-CN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âm</a:t>
            </a:r>
            <a:r>
              <a:rPr lang="en-US" altLang="zh-CN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UTM Hanzel" panose="02040603050506020204" pitchFamily="18" charset="0"/>
                <a:ea typeface="方正胖娃简体" panose="03000509000000000000" pitchFamily="65" charset="-122"/>
              </a:rPr>
              <a:t> x</a:t>
            </a:r>
            <a:endParaRPr lang="zh-CN" altLang="en-US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UTM Hanzel" panose="02040603050506020204" pitchFamily="18" charset="0"/>
              <a:ea typeface="方正胖娃简体" panose="03000509000000000000" pitchFamily="65" charset="-122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F6E7F67-C174-4214-9331-770769A0CD0B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8959273" y="3210271"/>
            <a:ext cx="191298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xót</a:t>
            </a:r>
            <a:r>
              <a:rPr lang="en-US" altLang="zh-CN" sz="2700" dirty="0">
                <a:ea typeface="方正胖娃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xa</a:t>
            </a:r>
            <a:endParaRPr lang="zh-CN" altLang="en-US" sz="2700" dirty="0">
              <a:ea typeface="方正胖娃简体" panose="03000509000000000000" pitchFamily="65" charset="-122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EE7049F-476D-4338-B79D-2BA25B9FE40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9417200" y="3718102"/>
            <a:ext cx="1912982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xôn</a:t>
            </a:r>
            <a:r>
              <a:rPr lang="en-US" altLang="zh-CN" sz="2700" dirty="0">
                <a:ea typeface="方正胖娃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xao</a:t>
            </a:r>
            <a:endParaRPr lang="zh-CN" altLang="en-US" sz="2700" dirty="0">
              <a:ea typeface="方正胖娃简体" panose="03000509000000000000" pitchFamily="65" charset="-122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7D37EF0-8E08-4C68-9B10-9FE6F9DC2ADE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9772072" y="4241582"/>
            <a:ext cx="251460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xúng</a:t>
            </a:r>
            <a:r>
              <a:rPr lang="en-US" altLang="zh-CN" sz="2700" dirty="0">
                <a:ea typeface="方正胖娃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xính</a:t>
            </a:r>
            <a:endParaRPr lang="zh-CN" altLang="en-US" sz="2700" dirty="0">
              <a:ea typeface="方正胖娃简体" panose="03000509000000000000" pitchFamily="65" charset="-122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64DB95D-7F84-4AF2-B7BE-D244FAD3418C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8578273" y="2661729"/>
            <a:ext cx="3066608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xa</a:t>
            </a:r>
            <a:r>
              <a:rPr lang="en-US" altLang="zh-CN" sz="2700" dirty="0">
                <a:ea typeface="方正胖娃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lang="en-US" altLang="zh-CN" sz="2700" dirty="0" err="1">
                <a:ea typeface="方正胖娃简体" panose="03000509000000000000" pitchFamily="65" charset="-122"/>
                <a:cs typeface="Arial" panose="020B0604020202020204" pitchFamily="34" charset="0"/>
              </a:rPr>
              <a:t>xăm</a:t>
            </a:r>
            <a:r>
              <a:rPr lang="en-US" altLang="zh-CN" sz="2700" dirty="0">
                <a:ea typeface="方正胖娃简体" panose="03000509000000000000" pitchFamily="65" charset="-122"/>
                <a:cs typeface="Arial" panose="020B0604020202020204" pitchFamily="34" charset="0"/>
              </a:rPr>
              <a:t> </a:t>
            </a:r>
            <a:endParaRPr lang="zh-CN" altLang="en-US" sz="2700" dirty="0">
              <a:ea typeface="方正胖娃简体" panose="03000509000000000000" pitchFamily="65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65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8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8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8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300"/>
                            </p:stCondLst>
                            <p:childTnLst>
                              <p:par>
                                <p:cTn id="2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375</Words>
  <Application>Microsoft Office PowerPoint</Application>
  <PresentationFormat>Widescreen</PresentationFormat>
  <Paragraphs>59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9" baseType="lpstr">
      <vt:lpstr>#9Slide03 AllRoundGothic</vt:lpstr>
      <vt:lpstr>zihun131hao-kulechaowanti</vt:lpstr>
      <vt:lpstr>字魂59号-创粗黑</vt:lpstr>
      <vt:lpstr>#9Slide07 HoneyCream</vt:lpstr>
      <vt:lpstr>方正卡通简体</vt:lpstr>
      <vt:lpstr>方正胖娃简体</vt:lpstr>
      <vt:lpstr>华康海报体W12</vt:lpstr>
      <vt:lpstr>UTM Hanzel</vt:lpstr>
      <vt:lpstr>UVN Van Chuong Nang</vt:lpstr>
      <vt:lpstr>#9Slide03 AmpleSoft Bold</vt:lpstr>
      <vt:lpstr>Times New Roman</vt:lpstr>
      <vt:lpstr>等线</vt:lpstr>
      <vt:lpstr>Arial</vt:lpstr>
      <vt:lpstr>#9Slide07 Altus</vt:lpstr>
      <vt:lpstr>SVN-Newton</vt:lpstr>
      <vt:lpstr>等线 Light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MANG NON</dc:creator>
  <cp:keywords>MangnonTeam</cp:keywords>
  <cp:lastModifiedBy>Windows User</cp:lastModifiedBy>
  <cp:revision>5</cp:revision>
  <dcterms:created xsi:type="dcterms:W3CDTF">2022-06-27T09:14:14Z</dcterms:created>
  <dcterms:modified xsi:type="dcterms:W3CDTF">2022-06-27T10:04:15Z</dcterms:modified>
</cp:coreProperties>
</file>