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87" r:id="rId2"/>
    <p:sldId id="292" r:id="rId3"/>
    <p:sldId id="293" r:id="rId4"/>
    <p:sldId id="274" r:id="rId5"/>
    <p:sldId id="294" r:id="rId6"/>
    <p:sldId id="295" r:id="rId7"/>
    <p:sldId id="284" r:id="rId8"/>
    <p:sldId id="296" r:id="rId9"/>
    <p:sldId id="297" r:id="rId10"/>
    <p:sldId id="266" r:id="rId11"/>
    <p:sldId id="298" r:id="rId12"/>
    <p:sldId id="291" r:id="rId13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67A"/>
    <a:srgbClr val="456088"/>
    <a:srgbClr val="0F736E"/>
    <a:srgbClr val="FF2D4E"/>
    <a:srgbClr val="107E79"/>
    <a:srgbClr val="19C1BA"/>
    <a:srgbClr val="D60024"/>
    <a:srgbClr val="4D6F2F"/>
    <a:srgbClr val="608A3A"/>
    <a:srgbClr val="01A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36"/>
  </p:normalViewPr>
  <p:slideViewPr>
    <p:cSldViewPr snapToGrid="0" showGuides="1">
      <p:cViewPr varScale="1">
        <p:scale>
          <a:sx n="77" d="100"/>
          <a:sy n="77" d="100"/>
        </p:scale>
        <p:origin x="167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82D130E1-6E8D-4D67-A37F-8652380762A4}" type="datetimeFigureOut">
              <a:rPr lang="zh-CN" altLang="en-US" smtClean="0"/>
              <a:pPr/>
              <a:t>2023/7/21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B32AB389-C53E-4D42-8F9A-7ED952DD5AAF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46112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254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552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491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600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Bấm hình</a:t>
            </a:r>
            <a:r>
              <a:rPr lang="en-US" baseline="0" smtClean="0"/>
              <a:t> 2 đứa trẻ link slide 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946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464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219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529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837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2686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Bấm</a:t>
            </a:r>
            <a:r>
              <a:rPr lang="en-US" baseline="0" smtClean="0"/>
              <a:t> 2 đứa trẻ ra kết quả.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AB389-C53E-4D42-8F9A-7ED952DD5AAF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02863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41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000"/>
    </mc:Choice>
    <mc:Fallback xmlns="">
      <p:transition spd="slow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05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000"/>
    </mc:Choice>
    <mc:Fallback xmlns="">
      <p:transition spd="slow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2" descr="cdc42615100be655bf1a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02319" y="-1"/>
            <a:ext cx="6844354" cy="7003473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b="0" i="0" dirty="0">
                <a:solidFill>
                  <a:schemeClr val="bg1"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sz="300" b="0" i="0" dirty="0">
                <a:solidFill>
                  <a:schemeClr val="bg1"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sz="300" b="0" i="0" dirty="0">
                <a:solidFill>
                  <a:schemeClr val="bg1"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b="0" i="0" dirty="0">
                <a:solidFill>
                  <a:schemeClr val="bg1"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ibaotu.com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8FEEF"/>
          </a:solidFill>
          <a:ln>
            <a:solidFill>
              <a:srgbClr val="D9F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12" descr="cdc42615100be655bf1a"/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56425" y="0"/>
            <a:ext cx="1600518" cy="16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4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25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6.png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6.xml"/><Relationship Id="rId5" Type="http://schemas.openxmlformats.org/officeDocument/2006/relationships/image" Target="../media/image10.png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7.png"/><Relationship Id="rId3" Type="http://schemas.openxmlformats.org/officeDocument/2006/relationships/image" Target="../media/image21.jpg"/><Relationship Id="rId7" Type="http://schemas.openxmlformats.org/officeDocument/2006/relationships/image" Target="../media/image20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25.png"/><Relationship Id="rId5" Type="http://schemas.openxmlformats.org/officeDocument/2006/relationships/image" Target="../media/image9.png"/><Relationship Id="rId10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31.png"/><Relationship Id="rId4" Type="http://schemas.openxmlformats.org/officeDocument/2006/relationships/image" Target="../media/image9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A03E9543-74CF-4A01-8E6E-02BA7159A4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E1C60CF-11D6-4292-ABC0-6E6979BC5BC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736" y="3598435"/>
            <a:ext cx="4760117" cy="794104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710840" y="2194995"/>
            <a:ext cx="8745911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9600" b="1" smtClean="0">
                <a:ln w="15875">
                  <a:solidFill>
                    <a:schemeClr val="bg1"/>
                  </a:solidFill>
                </a:ln>
                <a:solidFill>
                  <a:srgbClr val="FF2D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inpin heiti" charset="-122"/>
              </a:rPr>
              <a:t>TOÁN LỚP 5</a:t>
            </a:r>
            <a:endParaRPr lang="zh-CN" altLang="en-US" sz="9600" b="1" dirty="0">
              <a:ln w="15875">
                <a:solidFill>
                  <a:schemeClr val="bg1"/>
                </a:solidFill>
              </a:ln>
              <a:solidFill>
                <a:srgbClr val="FF2D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inpin heiti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851A9A0-D5EB-47E3-A902-EA3DA4E06EE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91319" y="4411222"/>
            <a:ext cx="851025" cy="7785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B1A5CA7-FAA6-4F24-B7A4-FD503EA1F41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5125" y="2206508"/>
            <a:ext cx="597528" cy="6609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5FFBA5-8D51-4593-A18D-2917A3B2A06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4320" y="1619185"/>
            <a:ext cx="1041149" cy="1039640"/>
          </a:xfrm>
          <a:prstGeom prst="rect">
            <a:avLst/>
          </a:prstGeom>
        </p:spPr>
      </p:pic>
      <p:pic>
        <p:nvPicPr>
          <p:cNvPr id="2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199758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28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"/>
                            </p:stCondLst>
                            <p:childTnLst>
                              <p:par>
                                <p:cTn id="17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950"/>
                            </p:stCondLst>
                            <p:childTnLst>
                              <p:par>
                                <p:cTn id="2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45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950"/>
                            </p:stCondLst>
                            <p:childTnLst>
                              <p:par>
                                <p:cTn id="3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F0AD8BEA-6FCB-427D-AEDA-D8ECFAB762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89176"/>
            <a:ext cx="12192000" cy="156882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47C4B6C-993E-4775-8C3F-0B76F08816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003" y="4898403"/>
            <a:ext cx="2694677" cy="1883127"/>
          </a:xfrm>
          <a:prstGeom prst="rect">
            <a:avLst/>
          </a:prstGeom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56B20337-6292-4FD7-8701-72948DAD90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93162"/>
            <a:ext cx="3350240" cy="2017477"/>
          </a:xfrm>
          <a:prstGeom prst="rect">
            <a:avLst/>
          </a:prstGeom>
        </p:spPr>
      </p:pic>
      <p:sp>
        <p:nvSpPr>
          <p:cNvPr id="20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379696" y="98262"/>
            <a:ext cx="265008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smtClean="0">
                <a:ln w="15875">
                  <a:solidFill>
                    <a:srgbClr val="D60024"/>
                  </a:solidFill>
                </a:ln>
                <a:solidFill>
                  <a:srgbClr val="D60024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Bài 3</a:t>
            </a:r>
            <a:endParaRPr lang="zh-CN" altLang="en-US" sz="4000" b="1" dirty="0">
              <a:ln w="15875">
                <a:solidFill>
                  <a:srgbClr val="D60024"/>
                </a:solidFill>
              </a:ln>
              <a:solidFill>
                <a:srgbClr val="D60024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D4BE6737-FAED-41E4-A456-9F401D851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954" y="1323257"/>
            <a:ext cx="4025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dirty="0">
                <a:latin typeface="Times New Roman" panose="02020603050405020304" pitchFamily="18" charset="0"/>
              </a:rPr>
              <a:t>2dm</a:t>
            </a:r>
            <a:r>
              <a:rPr lang="vi-VN" altLang="en-US" sz="2800" b="1" baseline="30000" dirty="0">
                <a:latin typeface="Times New Roman" panose="02020603050405020304" pitchFamily="18" charset="0"/>
              </a:rPr>
              <a:t>2 </a:t>
            </a:r>
            <a:r>
              <a:rPr lang="vi-VN" altLang="en-US" sz="2800" b="1" dirty="0">
                <a:latin typeface="Times New Roman" panose="02020603050405020304" pitchFamily="18" charset="0"/>
              </a:rPr>
              <a:t>7cm</a:t>
            </a:r>
            <a:r>
              <a:rPr lang="vi-VN" altLang="en-US" sz="2800" b="1" baseline="30000" dirty="0">
                <a:latin typeface="Times New Roman" panose="02020603050405020304" pitchFamily="18" charset="0"/>
              </a:rPr>
              <a:t>2 </a:t>
            </a:r>
            <a:r>
              <a:rPr lang="vi-VN" altLang="en-US" sz="2800" b="1" dirty="0">
                <a:latin typeface="Times New Roman" panose="02020603050405020304" pitchFamily="18" charset="0"/>
              </a:rPr>
              <a:t> .........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Times New Roman" panose="02020603050405020304" pitchFamily="18" charset="0"/>
              </a:rPr>
              <a:t>207cm</a:t>
            </a:r>
            <a:r>
              <a:rPr lang="vi-VN" altLang="en-US" sz="2800" b="1" baseline="30000" dirty="0">
                <a:latin typeface="Times New Roman" panose="02020603050405020304" pitchFamily="18" charset="0"/>
              </a:rPr>
              <a:t>2</a:t>
            </a:r>
            <a:r>
              <a:rPr lang="vi-VN" altLang="en-US" sz="2800" b="1" dirty="0">
                <a:latin typeface="Times New Roman" panose="02020603050405020304" pitchFamily="18" charset="0"/>
              </a:rPr>
              <a:t> 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6BCE1485-E3AA-417D-82FE-9F4C4CB69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526" y="2796334"/>
            <a:ext cx="45370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800" b="1" dirty="0">
                <a:latin typeface="Times New Roman" panose="02020603050405020304" pitchFamily="18" charset="0"/>
              </a:rPr>
              <a:t>300mm</a:t>
            </a:r>
            <a:r>
              <a:rPr lang="vi-VN" altLang="en-US" sz="28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en-US" sz="2800" b="1" baseline="30000" dirty="0"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Times New Roman" panose="02020603050405020304" pitchFamily="18" charset="0"/>
              </a:rPr>
              <a:t>.......</a:t>
            </a:r>
            <a:r>
              <a:rPr lang="en-US" altLang="en-US" sz="2800" b="1" dirty="0">
                <a:latin typeface="Times New Roman" panose="02020603050405020304" pitchFamily="18" charset="0"/>
              </a:rPr>
              <a:t>... </a:t>
            </a:r>
            <a:r>
              <a:rPr lang="vi-VN" altLang="en-US" sz="2800" b="1" dirty="0">
                <a:latin typeface="Times New Roman" panose="02020603050405020304" pitchFamily="18" charset="0"/>
              </a:rPr>
              <a:t>2</a:t>
            </a:r>
            <a:r>
              <a:rPr lang="en-US" altLang="en-US" sz="2800" b="1" dirty="0">
                <a:latin typeface="Times New Roman" panose="02020603050405020304" pitchFamily="18" charset="0"/>
              </a:rPr>
              <a:t>c</a:t>
            </a:r>
            <a:r>
              <a:rPr lang="vi-VN" altLang="en-US" sz="2800" b="1" dirty="0">
                <a:latin typeface="Times New Roman" panose="02020603050405020304" pitchFamily="18" charset="0"/>
              </a:rPr>
              <a:t>m</a:t>
            </a:r>
            <a:r>
              <a:rPr lang="vi-VN" altLang="en-US" sz="2800" b="1" baseline="30000" dirty="0">
                <a:latin typeface="Times New Roman" panose="02020603050405020304" pitchFamily="18" charset="0"/>
              </a:rPr>
              <a:t>2 </a:t>
            </a:r>
            <a:r>
              <a:rPr lang="vi-VN" altLang="en-US" sz="2800" b="1" dirty="0">
                <a:latin typeface="Times New Roman" panose="02020603050405020304" pitchFamily="18" charset="0"/>
              </a:rPr>
              <a:t>89 mm</a:t>
            </a:r>
            <a:r>
              <a:rPr lang="vi-VN" altLang="en-US" sz="2800" b="1" baseline="30000" dirty="0">
                <a:latin typeface="Times New Roman" panose="02020603050405020304" pitchFamily="18" charset="0"/>
              </a:rPr>
              <a:t>2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4A7FB912-1B83-4441-985D-48DB16032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03" y="1313368"/>
            <a:ext cx="576262" cy="158273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3200" b="1">
                <a:latin typeface="Times New Roman" panose="02020603050405020304" pitchFamily="18" charset="0"/>
              </a:rPr>
              <a:t>&gt;  &lt;  =</a:t>
            </a:r>
            <a:endParaRPr lang="en-US" altLang="en-US" sz="3200" b="1">
              <a:latin typeface="Times New Roman" panose="02020603050405020304" pitchFamily="18" charset="0"/>
            </a:endParaRPr>
          </a:p>
        </p:txBody>
      </p:sp>
      <p:sp>
        <p:nvSpPr>
          <p:cNvPr id="26" name="Text Box 23">
            <a:extLst>
              <a:ext uri="{FF2B5EF4-FFF2-40B4-BE49-F238E27FC236}">
                <a16:creationId xmlns:a16="http://schemas.microsoft.com/office/drawing/2014/main" id="{E20B4180-AD4A-48CB-9BFB-10BE8A168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889" y="2678025"/>
            <a:ext cx="45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36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&gt;</a:t>
            </a:r>
            <a:endParaRPr lang="en-US" altLang="en-US" sz="3600" b="1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 Box 24">
            <a:extLst>
              <a:ext uri="{FF2B5EF4-FFF2-40B4-BE49-F238E27FC236}">
                <a16:creationId xmlns:a16="http://schemas.microsoft.com/office/drawing/2014/main" id="{CEE11723-69C3-4E70-AEE4-1D7A1BB04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0904" y="1196921"/>
            <a:ext cx="371509" cy="664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36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=</a:t>
            </a:r>
            <a:endParaRPr lang="en-US" altLang="en-US" sz="3600" b="1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86D2E0-1991-48AC-83ED-06D248D244D6}"/>
              </a:ext>
            </a:extLst>
          </p:cNvPr>
          <p:cNvGrpSpPr/>
          <p:nvPr/>
        </p:nvGrpSpPr>
        <p:grpSpPr>
          <a:xfrm>
            <a:off x="2242945" y="1738566"/>
            <a:ext cx="1630363" cy="764811"/>
            <a:chOff x="2439611" y="2540666"/>
            <a:chExt cx="1630363" cy="764811"/>
          </a:xfrm>
        </p:grpSpPr>
        <p:sp>
          <p:nvSpPr>
            <p:cNvPr id="29" name="Text Box 4">
              <a:extLst>
                <a:ext uri="{FF2B5EF4-FFF2-40B4-BE49-F238E27FC236}">
                  <a16:creationId xmlns:a16="http://schemas.microsoft.com/office/drawing/2014/main" id="{733B2B70-240A-4727-A7F8-4F89E6995A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9611" y="2781602"/>
              <a:ext cx="1630363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en-US" sz="2800" b="1" baseline="30000" dirty="0">
                  <a:solidFill>
                    <a:srgbClr val="00B050"/>
                  </a:solidFill>
                  <a:latin typeface="Times New Roman" panose="02020603050405020304" pitchFamily="18" charset="0"/>
                </a:rPr>
                <a:t> </a:t>
              </a:r>
              <a:r>
                <a:rPr lang="vi-VN" altLang="en-US" sz="2800" b="1" dirty="0">
                  <a:solidFill>
                    <a:srgbClr val="00B050"/>
                  </a:solidFill>
                  <a:latin typeface="Times New Roman" panose="02020603050405020304" pitchFamily="18" charset="0"/>
                </a:rPr>
                <a:t> 207 cm</a:t>
              </a:r>
              <a:r>
                <a:rPr lang="vi-VN" altLang="en-US" sz="2800" b="1" baseline="30000" dirty="0">
                  <a:solidFill>
                    <a:srgbClr val="00B050"/>
                  </a:solidFill>
                  <a:latin typeface="Times New Roman" panose="02020603050405020304" pitchFamily="18" charset="0"/>
                </a:rPr>
                <a:t>2</a:t>
              </a:r>
              <a:r>
                <a:rPr lang="vi-VN" altLang="en-US" sz="2800" b="1" dirty="0">
                  <a:solidFill>
                    <a:srgbClr val="00B05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0" name="Left Brace 29">
              <a:extLst>
                <a:ext uri="{FF2B5EF4-FFF2-40B4-BE49-F238E27FC236}">
                  <a16:creationId xmlns:a16="http://schemas.microsoft.com/office/drawing/2014/main" id="{026728A1-6D38-42B4-8EC7-C149606FB925}"/>
                </a:ext>
              </a:extLst>
            </p:cNvPr>
            <p:cNvSpPr/>
            <p:nvPr/>
          </p:nvSpPr>
          <p:spPr>
            <a:xfrm rot="16200000">
              <a:off x="3143735" y="1935119"/>
              <a:ext cx="222113" cy="1433207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C19CB98-E895-4671-B8D5-C02D37779AC0}"/>
              </a:ext>
            </a:extLst>
          </p:cNvPr>
          <p:cNvGrpSpPr/>
          <p:nvPr/>
        </p:nvGrpSpPr>
        <p:grpSpPr>
          <a:xfrm>
            <a:off x="2478682" y="3222705"/>
            <a:ext cx="5905500" cy="757643"/>
            <a:chOff x="2538188" y="3799523"/>
            <a:chExt cx="5905500" cy="757643"/>
          </a:xfrm>
        </p:grpSpPr>
        <p:sp>
          <p:nvSpPr>
            <p:cNvPr id="32" name="Text Box 6">
              <a:extLst>
                <a:ext uri="{FF2B5EF4-FFF2-40B4-BE49-F238E27FC236}">
                  <a16:creationId xmlns:a16="http://schemas.microsoft.com/office/drawing/2014/main" id="{51C357E5-0A55-46DA-A9A8-D3EA1A6FE7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8188" y="4034878"/>
              <a:ext cx="5905500" cy="522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800" b="1" dirty="0">
                  <a:solidFill>
                    <a:srgbClr val="00B050"/>
                  </a:solidFill>
                  <a:latin typeface="Times New Roman" panose="02020603050405020304" pitchFamily="18" charset="0"/>
                </a:rPr>
                <a:t>        </a:t>
              </a:r>
              <a:r>
                <a:rPr lang="vi-VN" altLang="en-US" sz="2800" b="1" dirty="0">
                  <a:solidFill>
                    <a:srgbClr val="00B050"/>
                  </a:solidFill>
                  <a:latin typeface="Times New Roman" panose="02020603050405020304" pitchFamily="18" charset="0"/>
                </a:rPr>
                <a:t>289 mm</a:t>
              </a:r>
              <a:r>
                <a:rPr lang="vi-VN" altLang="en-US" sz="2800" b="1" baseline="30000" dirty="0">
                  <a:solidFill>
                    <a:srgbClr val="00B050"/>
                  </a:solidFill>
                  <a:latin typeface="Times New Roman" panose="02020603050405020304" pitchFamily="18" charset="0"/>
                </a:rPr>
                <a:t>2</a:t>
              </a:r>
              <a:endPara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3" name="Right Brace 32">
              <a:extLst>
                <a:ext uri="{FF2B5EF4-FFF2-40B4-BE49-F238E27FC236}">
                  <a16:creationId xmlns:a16="http://schemas.microsoft.com/office/drawing/2014/main" id="{C11AA8CD-7B26-45CA-97D6-B7D15F1AD7B0}"/>
                </a:ext>
              </a:extLst>
            </p:cNvPr>
            <p:cNvSpPr/>
            <p:nvPr/>
          </p:nvSpPr>
          <p:spPr>
            <a:xfrm rot="5400000">
              <a:off x="5478255" y="2960474"/>
              <a:ext cx="225839" cy="1903937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ext Box 4">
            <a:extLst>
              <a:ext uri="{FF2B5EF4-FFF2-40B4-BE49-F238E27FC236}">
                <a16:creationId xmlns:a16="http://schemas.microsoft.com/office/drawing/2014/main" id="{D4BE6737-FAED-41E4-A456-9F401D851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954" y="1973471"/>
            <a:ext cx="21563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i="1" dirty="0">
                <a:latin typeface="Times New Roman" panose="02020603050405020304" pitchFamily="18" charset="0"/>
              </a:rPr>
              <a:t>2dm</a:t>
            </a:r>
            <a:r>
              <a:rPr lang="vi-VN" altLang="en-US" sz="2800" b="1" i="1" baseline="30000" dirty="0">
                <a:latin typeface="Times New Roman" panose="02020603050405020304" pitchFamily="18" charset="0"/>
              </a:rPr>
              <a:t>2 </a:t>
            </a:r>
            <a:r>
              <a:rPr lang="vi-VN" altLang="en-US" sz="2800" b="1" i="1">
                <a:latin typeface="Times New Roman" panose="02020603050405020304" pitchFamily="18" charset="0"/>
              </a:rPr>
              <a:t>7cm</a:t>
            </a:r>
            <a:r>
              <a:rPr lang="vi-VN" altLang="en-US" sz="2800" b="1" i="1" baseline="30000">
                <a:latin typeface="Times New Roman" panose="02020603050405020304" pitchFamily="18" charset="0"/>
              </a:rPr>
              <a:t>2 </a:t>
            </a:r>
            <a:r>
              <a:rPr lang="vi-VN" altLang="en-US" sz="2800" b="1" i="1">
                <a:latin typeface="Times New Roman" panose="02020603050405020304" pitchFamily="18" charset="0"/>
              </a:rPr>
              <a:t> 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=</a:t>
            </a:r>
            <a:endParaRPr lang="en-US" altLang="en-US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35" name="Text Box 4">
            <a:extLst>
              <a:ext uri="{FF2B5EF4-FFF2-40B4-BE49-F238E27FC236}">
                <a16:creationId xmlns:a16="http://schemas.microsoft.com/office/drawing/2014/main" id="{D4BE6737-FAED-41E4-A456-9F401D851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1588" y="1944105"/>
            <a:ext cx="27687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i="1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00c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i="1" baseline="30000" smtClean="0">
                <a:latin typeface="Times New Roman" panose="02020603050405020304" pitchFamily="18" charset="0"/>
              </a:rPr>
              <a:t>2 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+ 7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cm</a:t>
            </a:r>
            <a:r>
              <a:rPr lang="vi-VN" altLang="en-US" sz="2800" b="1" i="1" baseline="30000" smtClean="0">
                <a:latin typeface="Times New Roman" panose="02020603050405020304" pitchFamily="18" charset="0"/>
              </a:rPr>
              <a:t>2 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 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=</a:t>
            </a:r>
            <a:endParaRPr lang="en-US" altLang="en-US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36" name="Text Box 4">
            <a:extLst>
              <a:ext uri="{FF2B5EF4-FFF2-40B4-BE49-F238E27FC236}">
                <a16:creationId xmlns:a16="http://schemas.microsoft.com/office/drawing/2014/main" id="{D4BE6737-FAED-41E4-A456-9F401D851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0295" y="1911535"/>
            <a:ext cx="13019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i="1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07c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i="1" baseline="30000" smtClean="0">
                <a:latin typeface="Times New Roman" panose="02020603050405020304" pitchFamily="18" charset="0"/>
              </a:rPr>
              <a:t>2</a:t>
            </a:r>
            <a:endParaRPr lang="en-US" altLang="en-US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37" name="Text Box 4">
            <a:extLst>
              <a:ext uri="{FF2B5EF4-FFF2-40B4-BE49-F238E27FC236}">
                <a16:creationId xmlns:a16="http://schemas.microsoft.com/office/drawing/2014/main" id="{D4BE6737-FAED-41E4-A456-9F401D851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597" y="3552646"/>
            <a:ext cx="24352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i="1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c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i="1" baseline="30000" smtClean="0">
                <a:latin typeface="Times New Roman" panose="02020603050405020304" pitchFamily="18" charset="0"/>
              </a:rPr>
              <a:t>2 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89</a:t>
            </a:r>
            <a:r>
              <a:rPr lang="en-US" altLang="en-US" sz="2800" b="1" i="1">
                <a:latin typeface="Times New Roman" panose="02020603050405020304" pitchFamily="18" charset="0"/>
              </a:rPr>
              <a:t>m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i="1" baseline="30000" smtClean="0">
                <a:latin typeface="Times New Roman" panose="02020603050405020304" pitchFamily="18" charset="0"/>
              </a:rPr>
              <a:t>2 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 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=</a:t>
            </a:r>
            <a:endParaRPr lang="en-US" altLang="en-US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38" name="Text Box 4">
            <a:extLst>
              <a:ext uri="{FF2B5EF4-FFF2-40B4-BE49-F238E27FC236}">
                <a16:creationId xmlns:a16="http://schemas.microsoft.com/office/drawing/2014/main" id="{D4BE6737-FAED-41E4-A456-9F401D851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3932" y="3523280"/>
            <a:ext cx="32303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i="1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00m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i="1" baseline="30000" smtClean="0">
                <a:latin typeface="Times New Roman" panose="02020603050405020304" pitchFamily="18" charset="0"/>
              </a:rPr>
              <a:t>2 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+ 89</a:t>
            </a:r>
            <a:r>
              <a:rPr lang="en-US" altLang="en-US" sz="2800" b="1" i="1">
                <a:latin typeface="Times New Roman" panose="02020603050405020304" pitchFamily="18" charset="0"/>
              </a:rPr>
              <a:t>m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i="1" baseline="30000" smtClean="0">
                <a:latin typeface="Times New Roman" panose="02020603050405020304" pitchFamily="18" charset="0"/>
              </a:rPr>
              <a:t>2 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 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=</a:t>
            </a:r>
            <a:endParaRPr lang="en-US" altLang="en-US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39" name="Text Box 4">
            <a:extLst>
              <a:ext uri="{FF2B5EF4-FFF2-40B4-BE49-F238E27FC236}">
                <a16:creationId xmlns:a16="http://schemas.microsoft.com/office/drawing/2014/main" id="{D4BE6737-FAED-41E4-A456-9F401D851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4304" y="3523280"/>
            <a:ext cx="14430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i="1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i="1" smtClean="0">
                <a:latin typeface="Times New Roman" panose="02020603050405020304" pitchFamily="18" charset="0"/>
              </a:rPr>
              <a:t>89m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i="1" baseline="30000" smtClean="0">
                <a:latin typeface="Times New Roman" panose="02020603050405020304" pitchFamily="18" charset="0"/>
              </a:rPr>
              <a:t>2</a:t>
            </a:r>
            <a:endParaRPr lang="en-US" altLang="en-US" sz="2800" b="1" i="1" dirty="0">
              <a:latin typeface="Times New Roman" panose="02020603050405020304" pitchFamily="18" charset="0"/>
            </a:endParaRPr>
          </a:p>
        </p:txBody>
      </p:sp>
      <p:pic>
        <p:nvPicPr>
          <p:cNvPr id="40" name="图片 15">
            <a:extLst>
              <a:ext uri="{FF2B5EF4-FFF2-40B4-BE49-F238E27FC236}">
                <a16:creationId xmlns:a16="http://schemas.microsoft.com/office/drawing/2014/main" id="{9121B546-8EE1-48DB-8518-2D5DF4DBFC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16941" flipH="1">
            <a:off x="8642118" y="455924"/>
            <a:ext cx="4077928" cy="148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9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4" grpId="0"/>
      <p:bldP spid="25" grpId="0" animBg="1"/>
      <p:bldP spid="26" grpId="0"/>
      <p:bldP spid="27" grpId="0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>
            <a:extLst>
              <a:ext uri="{FF2B5EF4-FFF2-40B4-BE49-F238E27FC236}">
                <a16:creationId xmlns:a16="http://schemas.microsoft.com/office/drawing/2014/main" id="{F0AD8BEA-6FCB-427D-AEDA-D8ECFAB762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89176"/>
            <a:ext cx="12192000" cy="1568824"/>
          </a:xfrm>
          <a:prstGeom prst="rect">
            <a:avLst/>
          </a:prstGeom>
        </p:spPr>
      </p:pic>
      <p:pic>
        <p:nvPicPr>
          <p:cNvPr id="3" name="图片 17">
            <a:extLst>
              <a:ext uri="{FF2B5EF4-FFF2-40B4-BE49-F238E27FC236}">
                <a16:creationId xmlns:a16="http://schemas.microsoft.com/office/drawing/2014/main" id="{B47C4B6C-993E-4775-8C3F-0B76F08816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003" y="4898403"/>
            <a:ext cx="2694677" cy="1883127"/>
          </a:xfrm>
          <a:prstGeom prst="rect">
            <a:avLst/>
          </a:pr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56B20337-6292-4FD7-8701-72948DAD90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93162"/>
            <a:ext cx="3350240" cy="2017477"/>
          </a:xfrm>
          <a:prstGeom prst="rect">
            <a:avLst/>
          </a:prstGeom>
        </p:spPr>
      </p:pic>
      <p:sp>
        <p:nvSpPr>
          <p:cNvPr id="5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379696" y="98262"/>
            <a:ext cx="265008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smtClean="0">
                <a:ln w="15875">
                  <a:solidFill>
                    <a:srgbClr val="D60024"/>
                  </a:solidFill>
                </a:ln>
                <a:solidFill>
                  <a:srgbClr val="D60024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Bài 3</a:t>
            </a:r>
            <a:endParaRPr lang="zh-CN" altLang="en-US" sz="4000" b="1" dirty="0">
              <a:ln w="15875">
                <a:solidFill>
                  <a:srgbClr val="D60024"/>
                </a:solidFill>
              </a:ln>
              <a:solidFill>
                <a:srgbClr val="D60024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4BE6737-FAED-41E4-A456-9F401D851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954" y="1323257"/>
            <a:ext cx="35589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smtClean="0">
                <a:latin typeface="Times New Roman" panose="02020603050405020304" pitchFamily="18" charset="0"/>
              </a:rPr>
              <a:t>3</a:t>
            </a:r>
            <a:r>
              <a:rPr lang="vi-VN" altLang="en-US" sz="2800" b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baseline="30000" smtClean="0">
                <a:latin typeface="Times New Roman" panose="02020603050405020304" pitchFamily="18" charset="0"/>
              </a:rPr>
              <a:t>2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48d</a:t>
            </a:r>
            <a:r>
              <a:rPr lang="vi-VN" altLang="en-US" sz="2800" b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baseline="30000" smtClean="0">
                <a:latin typeface="Times New Roman" panose="02020603050405020304" pitchFamily="18" charset="0"/>
              </a:rPr>
              <a:t>2 </a:t>
            </a:r>
            <a:r>
              <a:rPr lang="vi-VN" altLang="en-US" sz="2800" b="1" smtClean="0">
                <a:latin typeface="Times New Roman" panose="02020603050405020304" pitchFamily="18" charset="0"/>
              </a:rPr>
              <a:t> </a:t>
            </a:r>
            <a:r>
              <a:rPr lang="vi-VN" altLang="en-US" sz="2800" b="1">
                <a:latin typeface="Times New Roman" panose="02020603050405020304" pitchFamily="18" charset="0"/>
              </a:rPr>
              <a:t>.........</a:t>
            </a: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4</a:t>
            </a:r>
            <a:r>
              <a:rPr lang="vi-VN" altLang="en-US" sz="2800" b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vi-VN" altLang="en-US" sz="2800" b="1" smtClean="0">
                <a:latin typeface="Times New Roman" panose="02020603050405020304" pitchFamily="18" charset="0"/>
              </a:rPr>
              <a:t> 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6BCE1485-E3AA-417D-82FE-9F4C4CB69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776" y="2844808"/>
            <a:ext cx="45370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smtClean="0">
                <a:latin typeface="Times New Roman" panose="02020603050405020304" pitchFamily="18" charset="0"/>
              </a:rPr>
              <a:t>61k</a:t>
            </a:r>
            <a:r>
              <a:rPr lang="vi-VN" altLang="en-US" sz="2800" b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Times New Roman" panose="02020603050405020304" pitchFamily="18" charset="0"/>
              </a:rPr>
              <a:t>.......</a:t>
            </a:r>
            <a:r>
              <a:rPr lang="en-US" altLang="en-US" sz="2800" b="1">
                <a:latin typeface="Times New Roman" panose="02020603050405020304" pitchFamily="18" charset="0"/>
              </a:rPr>
              <a:t>...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610h</a:t>
            </a:r>
            <a:r>
              <a:rPr lang="vi-VN" altLang="en-US" sz="2800" b="1" smtClean="0">
                <a:latin typeface="Times New Roman" panose="02020603050405020304" pitchFamily="18" charset="0"/>
              </a:rPr>
              <a:t>m</a:t>
            </a:r>
            <a:r>
              <a:rPr lang="vi-VN" altLang="en-US" sz="28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4A7FB912-1B83-4441-985D-48DB16032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03" y="1313368"/>
            <a:ext cx="576262" cy="158273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3200" b="1">
                <a:latin typeface="Times New Roman" panose="02020603050405020304" pitchFamily="18" charset="0"/>
              </a:rPr>
              <a:t>&gt;  &lt;  =</a:t>
            </a:r>
            <a:endParaRPr lang="en-US" altLang="en-US" sz="3200" b="1">
              <a:latin typeface="Times New Roman" panose="02020603050405020304" pitchFamily="18" charset="0"/>
            </a:endParaRPr>
          </a:p>
        </p:txBody>
      </p:sp>
      <p:sp>
        <p:nvSpPr>
          <p:cNvPr id="9" name="Text Box 23">
            <a:extLst>
              <a:ext uri="{FF2B5EF4-FFF2-40B4-BE49-F238E27FC236}">
                <a16:creationId xmlns:a16="http://schemas.microsoft.com/office/drawing/2014/main" id="{E20B4180-AD4A-48CB-9BFB-10BE8A168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889" y="2678025"/>
            <a:ext cx="45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36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&gt;</a:t>
            </a:r>
            <a:endParaRPr lang="en-US" altLang="en-US" sz="3600" b="1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24">
            <a:extLst>
              <a:ext uri="{FF2B5EF4-FFF2-40B4-BE49-F238E27FC236}">
                <a16:creationId xmlns:a16="http://schemas.microsoft.com/office/drawing/2014/main" id="{CEE11723-69C3-4E70-AEE4-1D7A1BB04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0904" y="1196921"/>
            <a:ext cx="371509" cy="664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86D2E0-1991-48AC-83ED-06D248D244D6}"/>
              </a:ext>
            </a:extLst>
          </p:cNvPr>
          <p:cNvGrpSpPr/>
          <p:nvPr/>
        </p:nvGrpSpPr>
        <p:grpSpPr>
          <a:xfrm>
            <a:off x="2341522" y="1738566"/>
            <a:ext cx="1584088" cy="940328"/>
            <a:chOff x="2538188" y="2540666"/>
            <a:chExt cx="1584088" cy="9403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 Box 4">
                  <a:extLst>
                    <a:ext uri="{FF2B5EF4-FFF2-40B4-BE49-F238E27FC236}">
                      <a16:creationId xmlns:a16="http://schemas.microsoft.com/office/drawing/2014/main" id="{733B2B70-240A-4727-A7F8-4F89E6995A6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538188" y="2766311"/>
                  <a:ext cx="1584088" cy="7146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vi-VN" altLang="en-US" sz="2800" b="1" baseline="30000" smtClean="0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 </a:t>
                  </a:r>
                  <a:r>
                    <a:rPr lang="vi-VN" altLang="en-US" sz="2800" b="1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 </a:t>
                  </a:r>
                  <a:r>
                    <a:rPr lang="en-US" altLang="en-US" sz="2800" b="1" smtClean="0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3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</m:num>
                        <m:den>
                          <m:r>
                            <a:rPr lang="en-US" alt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a14:m>
                  <a:r>
                    <a:rPr lang="en-US" altLang="en-US" sz="2800" b="1" smtClean="0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 </a:t>
                  </a:r>
                  <a:r>
                    <a:rPr lang="vi-VN" altLang="en-US" sz="2800" b="1" smtClean="0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m</a:t>
                  </a:r>
                  <a:r>
                    <a:rPr lang="vi-VN" altLang="en-US" sz="2800" b="1" baseline="30000" smtClean="0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2</a:t>
                  </a:r>
                  <a:r>
                    <a:rPr lang="vi-VN" altLang="en-US" sz="2800" b="1" smtClean="0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 </a:t>
                  </a:r>
                  <a:endParaRPr lang="en-US" altLang="en-US" sz="2800" b="1" dirty="0">
                    <a:solidFill>
                      <a:srgbClr val="00B050"/>
                    </a:solidFill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" name="Text Box 4">
                  <a:extLst>
                    <a:ext uri="{FF2B5EF4-FFF2-40B4-BE49-F238E27FC236}">
                      <a16:creationId xmlns:a16="http://schemas.microsoft.com/office/drawing/2014/main" id="{733B2B70-240A-4727-A7F8-4F89E6995A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538188" y="2766311"/>
                  <a:ext cx="1584088" cy="714683"/>
                </a:xfrm>
                <a:prstGeom prst="rect">
                  <a:avLst/>
                </a:prstGeom>
                <a:blipFill>
                  <a:blip r:embed="rId5"/>
                  <a:stretch>
                    <a:fillRect b="-9402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026728A1-6D38-42B4-8EC7-C149606FB925}"/>
                </a:ext>
              </a:extLst>
            </p:cNvPr>
            <p:cNvSpPr/>
            <p:nvPr/>
          </p:nvSpPr>
          <p:spPr>
            <a:xfrm rot="16200000">
              <a:off x="3143735" y="1935119"/>
              <a:ext cx="222113" cy="1433207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19CB98-E895-4671-B8D5-C02D37779AC0}"/>
              </a:ext>
            </a:extLst>
          </p:cNvPr>
          <p:cNvGrpSpPr/>
          <p:nvPr/>
        </p:nvGrpSpPr>
        <p:grpSpPr>
          <a:xfrm>
            <a:off x="1454674" y="3254961"/>
            <a:ext cx="2682639" cy="802793"/>
            <a:chOff x="1651340" y="3322398"/>
            <a:chExt cx="2682639" cy="802793"/>
          </a:xfrm>
        </p:grpSpPr>
        <p:sp>
          <p:nvSpPr>
            <p:cNvPr id="15" name="Text Box 6">
              <a:extLst>
                <a:ext uri="{FF2B5EF4-FFF2-40B4-BE49-F238E27FC236}">
                  <a16:creationId xmlns:a16="http://schemas.microsoft.com/office/drawing/2014/main" id="{51C357E5-0A55-46DA-A9A8-D3EA1A6FE7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1340" y="3602903"/>
              <a:ext cx="2682639" cy="522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B050"/>
                  </a:solidFill>
                  <a:latin typeface="Times New Roman" panose="02020603050405020304" pitchFamily="18" charset="0"/>
                </a:rPr>
                <a:t>        </a:t>
              </a:r>
              <a:r>
                <a:rPr lang="en-US" altLang="en-US" sz="2800" b="1" smtClean="0">
                  <a:solidFill>
                    <a:srgbClr val="00B050"/>
                  </a:solidFill>
                  <a:latin typeface="Times New Roman" panose="02020603050405020304" pitchFamily="18" charset="0"/>
                </a:rPr>
                <a:t>6100h</a:t>
              </a:r>
              <a:r>
                <a:rPr lang="vi-VN" altLang="en-US" sz="2800" b="1" smtClean="0">
                  <a:solidFill>
                    <a:srgbClr val="00B050"/>
                  </a:solidFill>
                  <a:latin typeface="Times New Roman" panose="02020603050405020304" pitchFamily="18" charset="0"/>
                </a:rPr>
                <a:t>m</a:t>
              </a:r>
              <a:r>
                <a:rPr lang="vi-VN" altLang="en-US" sz="2800" b="1" baseline="30000" smtClean="0">
                  <a:solidFill>
                    <a:srgbClr val="00B050"/>
                  </a:solidFill>
                  <a:latin typeface="Times New Roman" panose="02020603050405020304" pitchFamily="18" charset="0"/>
                </a:rPr>
                <a:t>2</a:t>
              </a:r>
              <a:endPara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" name="Right Brace 15">
              <a:extLst>
                <a:ext uri="{FF2B5EF4-FFF2-40B4-BE49-F238E27FC236}">
                  <a16:creationId xmlns:a16="http://schemas.microsoft.com/office/drawing/2014/main" id="{C11AA8CD-7B26-45CA-97D6-B7D15F1AD7B0}"/>
                </a:ext>
              </a:extLst>
            </p:cNvPr>
            <p:cNvSpPr/>
            <p:nvPr/>
          </p:nvSpPr>
          <p:spPr>
            <a:xfrm rot="5400000">
              <a:off x="3052923" y="2969073"/>
              <a:ext cx="286052" cy="992702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图片 15">
            <a:extLst>
              <a:ext uri="{FF2B5EF4-FFF2-40B4-BE49-F238E27FC236}">
                <a16:creationId xmlns:a16="http://schemas.microsoft.com/office/drawing/2014/main" id="{9121B546-8EE1-48DB-8518-2D5DF4DBFC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16941" flipH="1">
            <a:off x="8642118" y="455924"/>
            <a:ext cx="4077928" cy="148199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932670" y="6026672"/>
            <a:ext cx="2946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Ngoài chuẩn: 2 câu sau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6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FD2FE29-3749-4C6E-BBA0-E518B9058A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89176"/>
            <a:ext cx="12192000" cy="156882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85D5314-396D-4DDE-A655-3A7A9A6806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527" y="3873121"/>
            <a:ext cx="3200400" cy="303903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06498" y="3233174"/>
            <a:ext cx="2263295" cy="382792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B405EEE1-283B-4315-BDE4-6E658F27EE6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38145" y="1459067"/>
            <a:ext cx="1014284" cy="86896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5B21709-1A04-47AA-A38E-3ABF79B5E3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561" y="1450040"/>
            <a:ext cx="1098177" cy="86113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6B20337-6292-4FD7-8701-72948DAD90D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845" b="27936"/>
          <a:stretch/>
        </p:blipFill>
        <p:spPr>
          <a:xfrm>
            <a:off x="1708816" y="-60609"/>
            <a:ext cx="8939438" cy="477728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2344781" y="2635722"/>
            <a:ext cx="7667508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9600" smtClean="0">
                <a:ln w="15875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ancy Full" panose="02040603050506020204" pitchFamily="18" charset="0"/>
                <a:ea typeface="inpin heiti" charset="-122"/>
              </a:rPr>
              <a:t>Tạm biệt</a:t>
            </a:r>
            <a:endParaRPr lang="zh-CN" altLang="en-US" sz="9600" dirty="0">
              <a:ln w="15875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ancy Full" panose="02040603050506020204" pitchFamily="18" charset="0"/>
              <a:ea typeface="inpin heiti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D3507CA4-F681-473D-9D2E-853FDCF9A4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7792" y="1734237"/>
            <a:ext cx="735106" cy="57643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74B44EE-8CEE-4AA8-A5E2-2EF033439DC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7952" y="232331"/>
            <a:ext cx="1479176" cy="126725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B9D7138-2FE9-4136-A7D6-118A0E306C6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7327" y="873098"/>
            <a:ext cx="1098177" cy="86113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4D6A03C-DF0F-45C4-9E0E-F532B40001C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696" y="5212845"/>
            <a:ext cx="1797977" cy="160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9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A03E9543-74CF-4A01-8E6E-02BA7159A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3206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710840" y="2194995"/>
            <a:ext cx="8745911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9600" smtClean="0">
                <a:ln w="15875">
                  <a:solidFill>
                    <a:schemeClr val="bg1"/>
                  </a:solidFill>
                </a:ln>
                <a:solidFill>
                  <a:srgbClr val="FF2D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inpin heiti" charset="-122"/>
              </a:rPr>
              <a:t>KHỞI ĐỘNG</a:t>
            </a:r>
            <a:endParaRPr lang="zh-CN" altLang="en-US" sz="9600" dirty="0">
              <a:ln w="15875">
                <a:solidFill>
                  <a:schemeClr val="bg1"/>
                </a:solidFill>
              </a:ln>
              <a:solidFill>
                <a:srgbClr val="FF2D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inpin heiti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851A9A0-D5EB-47E3-A902-EA3DA4E06E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91319" y="4411222"/>
            <a:ext cx="851025" cy="7785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B1A5CA7-FAA6-4F24-B7A4-FD503EA1F4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5125" y="2206508"/>
            <a:ext cx="597528" cy="6609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5FFBA5-8D51-4593-A18D-2917A3B2A0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4320" y="1619185"/>
            <a:ext cx="1041149" cy="103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43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id="{B171E881-59BC-4092-AE3E-32A38EC003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635355"/>
            <a:ext cx="12192000" cy="1222645"/>
          </a:xfrm>
          <a:prstGeom prst="rect">
            <a:avLst/>
          </a:prstGeom>
        </p:spPr>
      </p:pic>
      <p:pic>
        <p:nvPicPr>
          <p:cNvPr id="5" name="图片 20">
            <a:extLst>
              <a:ext uri="{FF2B5EF4-FFF2-40B4-BE49-F238E27FC236}">
                <a16:creationId xmlns:a16="http://schemas.microsoft.com/office/drawing/2014/main" id="{1692F3D7-C83A-4974-8BF2-72772DB31F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858" y="2201312"/>
            <a:ext cx="9646279" cy="3359916"/>
          </a:xfrm>
          <a:prstGeom prst="rect">
            <a:avLst/>
          </a:prstGeom>
        </p:spPr>
      </p:pic>
      <p:sp>
        <p:nvSpPr>
          <p:cNvPr id="6" name="矩形 21">
            <a:extLst>
              <a:ext uri="{FF2B5EF4-FFF2-40B4-BE49-F238E27FC236}">
                <a16:creationId xmlns:a16="http://schemas.microsoft.com/office/drawing/2014/main" id="{0676899D-811C-4FB8-95B1-423119699820}"/>
              </a:ext>
            </a:extLst>
          </p:cNvPr>
          <p:cNvSpPr/>
          <p:nvPr/>
        </p:nvSpPr>
        <p:spPr>
          <a:xfrm>
            <a:off x="2437820" y="4192825"/>
            <a:ext cx="7316354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smtClean="0">
                <a:ln w="15875">
                  <a:solidFill>
                    <a:schemeClr val="bg1"/>
                  </a:solidFill>
                </a:ln>
                <a:solidFill>
                  <a:srgbClr val="FF2D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Em chọn chú chim nào?</a:t>
            </a:r>
            <a:endParaRPr lang="zh-CN" altLang="en-US" sz="9600" b="1" dirty="0">
              <a:ln w="15875">
                <a:solidFill>
                  <a:schemeClr val="bg1"/>
                </a:solidFill>
              </a:ln>
              <a:solidFill>
                <a:srgbClr val="FF2D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2" b="23601"/>
          <a:stretch/>
        </p:blipFill>
        <p:spPr>
          <a:xfrm>
            <a:off x="811170" y="879291"/>
            <a:ext cx="3253300" cy="1808734"/>
          </a:xfrm>
          <a:prstGeom prst="rect">
            <a:avLst/>
          </a:prstGeom>
        </p:spPr>
      </p:pic>
      <p:pic>
        <p:nvPicPr>
          <p:cNvPr id="8" name="Picture 7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2" b="22835"/>
          <a:stretch/>
        </p:blipFill>
        <p:spPr>
          <a:xfrm>
            <a:off x="8271335" y="879291"/>
            <a:ext cx="2909210" cy="1808733"/>
          </a:xfrm>
          <a:prstGeom prst="rect">
            <a:avLst/>
          </a:prstGeom>
        </p:spPr>
      </p:pic>
      <p:pic>
        <p:nvPicPr>
          <p:cNvPr id="11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BFF0C9C5-774F-4D4E-8387-5485867B0D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90" y="37490"/>
            <a:ext cx="4327644" cy="43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BFF0C9C5-774F-4D4E-8387-5485867B0D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724" y="74554"/>
            <a:ext cx="4327644" cy="43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9">
            <a:hlinkClick r:id="rId11" action="ppaction://hlinksldjump"/>
            <a:extLst>
              <a:ext uri="{FF2B5EF4-FFF2-40B4-BE49-F238E27FC236}">
                <a16:creationId xmlns:a16="http://schemas.microsoft.com/office/drawing/2014/main" id="{E85D5314-396D-4DDE-A655-3A7A9A68063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527" y="4814783"/>
            <a:ext cx="2208738" cy="209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6A10F893-D2D4-44A2-A491-1581F12BDA47}"/>
              </a:ext>
            </a:extLst>
          </p:cNvPr>
          <p:cNvSpPr/>
          <p:nvPr/>
        </p:nvSpPr>
        <p:spPr>
          <a:xfrm>
            <a:off x="477673" y="1132116"/>
            <a:ext cx="1130717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 smtClean="0">
                <a:ln w="15875">
                  <a:noFill/>
                </a:ln>
                <a:solidFill>
                  <a:srgbClr val="E71C63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1. Hãy nêu bảng đơn vị đo diện tích và mối quan hệ của chúng?</a:t>
            </a:r>
            <a:endParaRPr lang="zh-CN" altLang="en-US" sz="3200" b="1" dirty="0">
              <a:ln w="15875">
                <a:noFill/>
              </a:ln>
              <a:solidFill>
                <a:srgbClr val="E71C63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EFC6E55-7288-4A46-BCA6-911D072F2F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7321" y="1029863"/>
            <a:ext cx="735106" cy="57643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11D676F-5310-4BE5-A541-2420689B15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7161" y="-472043"/>
            <a:ext cx="1479176" cy="126725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5B9E63C-69B6-448A-8E8F-FB0CC8CC76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2214" y="168724"/>
            <a:ext cx="1098177" cy="86113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121B546-8EE1-48DB-8518-2D5DF4DBFC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0314" y="-282346"/>
            <a:ext cx="4077928" cy="148199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17F0CA7-0886-4DDD-B563-40CD8DE84E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89176"/>
            <a:ext cx="12192000" cy="15688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457822" y="1748092"/>
                <a:ext cx="98040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km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hm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dam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dm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cm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mm</m:t>
                          </m:r>
                        </m:e>
                        <m:sup>
                          <m:r>
                            <a:rPr lang="en-US" sz="48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80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822" y="1748092"/>
                <a:ext cx="9804070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 Box 79"/>
          <p:cNvSpPr txBox="1">
            <a:spLocks noChangeArrowheads="1"/>
          </p:cNvSpPr>
          <p:nvPr/>
        </p:nvSpPr>
        <p:spPr bwMode="auto">
          <a:xfrm>
            <a:off x="1292015" y="2982081"/>
            <a:ext cx="102806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 Mỗi đơn vị đo diện tích  gấp 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100</a:t>
            </a:r>
            <a:r>
              <a:rPr lang="en-US" altLang="en-US" sz="2800" b="1">
                <a:latin typeface="Times New Roman" panose="02020603050405020304" pitchFamily="18" charset="0"/>
              </a:rPr>
              <a:t> lần đơn vị bé hơn tiếp liền.</a:t>
            </a:r>
          </a:p>
        </p:txBody>
      </p:sp>
      <p:sp>
        <p:nvSpPr>
          <p:cNvPr id="33" name="Text Box 81"/>
          <p:cNvSpPr txBox="1">
            <a:spLocks noChangeArrowheads="1"/>
          </p:cNvSpPr>
          <p:nvPr/>
        </p:nvSpPr>
        <p:spPr bwMode="auto">
          <a:xfrm>
            <a:off x="1308207" y="3622603"/>
            <a:ext cx="10568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Mỗi đơn vị đo diện tích bằng          đơn vị lớn hơn tiếp liền.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359857" y="3459738"/>
                <a:ext cx="56546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2800" b="1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857" y="3459738"/>
                <a:ext cx="565468" cy="901785"/>
              </a:xfrm>
              <a:prstGeom prst="rect">
                <a:avLst/>
              </a:prstGeom>
              <a:blipFill>
                <a:blip r:embed="rId8"/>
                <a:stretch>
                  <a:fillRect r="-30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图片 10">
            <a:hlinkClick r:id="rId9" action="ppaction://hlinksldjump"/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49295" y="4133164"/>
            <a:ext cx="1727217" cy="292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1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6A10F893-D2D4-44A2-A491-1581F12BDA47}"/>
              </a:ext>
            </a:extLst>
          </p:cNvPr>
          <p:cNvSpPr/>
          <p:nvPr/>
        </p:nvSpPr>
        <p:spPr>
          <a:xfrm>
            <a:off x="832514" y="1814323"/>
            <a:ext cx="9498842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smtClean="0">
                <a:ln w="15875">
                  <a:noFill/>
                </a:ln>
                <a:solidFill>
                  <a:srgbClr val="E71C63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2. Viết số thích hợp vào chỗ chấm?</a:t>
            </a:r>
            <a:endParaRPr lang="zh-CN" altLang="en-US" sz="4000" b="1" dirty="0">
              <a:ln w="15875">
                <a:noFill/>
              </a:ln>
              <a:solidFill>
                <a:srgbClr val="E71C63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EFC6E55-7288-4A46-BCA6-911D072F2F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7321" y="1029863"/>
            <a:ext cx="735106" cy="57643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11D676F-5310-4BE5-A541-2420689B15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7161" y="-472043"/>
            <a:ext cx="1479176" cy="126725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5B9E63C-69B6-448A-8E8F-FB0CC8CC76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2214" y="168724"/>
            <a:ext cx="1098177" cy="86113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121B546-8EE1-48DB-8518-2D5DF4DBFC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0314" y="-282346"/>
            <a:ext cx="4077928" cy="148199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17F0CA7-0886-4DDD-B563-40CD8DE84E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89176"/>
            <a:ext cx="12192000" cy="1568824"/>
          </a:xfrm>
          <a:prstGeom prst="rect">
            <a:avLst/>
          </a:prstGeom>
        </p:spPr>
      </p:pic>
      <p:sp>
        <p:nvSpPr>
          <p:cNvPr id="18" name="Text Box 46"/>
          <p:cNvSpPr txBox="1">
            <a:spLocks noChangeArrowheads="1"/>
          </p:cNvSpPr>
          <p:nvPr/>
        </p:nvSpPr>
        <p:spPr bwMode="auto">
          <a:xfrm>
            <a:off x="3569323" y="3562181"/>
            <a:ext cx="533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5hm</a:t>
            </a:r>
            <a:r>
              <a:rPr lang="en-US" altLang="en-US" sz="4000" b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=………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m</a:t>
            </a:r>
            <a:r>
              <a:rPr lang="en-US" altLang="en-US" sz="4000" b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53"/>
          <p:cNvSpPr txBox="1">
            <a:spLocks noChangeArrowheads="1"/>
          </p:cNvSpPr>
          <p:nvPr/>
        </p:nvSpPr>
        <p:spPr bwMode="auto">
          <a:xfrm>
            <a:off x="5145206" y="3546181"/>
            <a:ext cx="17899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50 000</a:t>
            </a:r>
            <a:endParaRPr lang="en-US" altLang="en-US" sz="4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43"/>
          <p:cNvSpPr txBox="1">
            <a:spLocks noChangeArrowheads="1"/>
          </p:cNvSpPr>
          <p:nvPr/>
        </p:nvSpPr>
        <p:spPr bwMode="auto">
          <a:xfrm>
            <a:off x="3539144" y="2669202"/>
            <a:ext cx="434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45cm</a:t>
            </a:r>
            <a:r>
              <a:rPr lang="en-US" altLang="en-US" sz="4000" b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=……</a:t>
            </a:r>
            <a:r>
              <a:rPr lang="vi-VN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en-US" altLang="en-US" sz="4000" b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49"/>
          <p:cNvSpPr txBox="1">
            <a:spLocks noChangeArrowheads="1"/>
          </p:cNvSpPr>
          <p:nvPr/>
        </p:nvSpPr>
        <p:spPr bwMode="auto">
          <a:xfrm>
            <a:off x="4975288" y="2669202"/>
            <a:ext cx="22008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4500</a:t>
            </a:r>
            <a:endParaRPr lang="en-US" altLang="en-US" sz="4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10">
            <a:hlinkClick r:id="rId7" action="ppaction://hlinksldjump"/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08101" y="4064925"/>
            <a:ext cx="1727217" cy="292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2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5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A03E9543-74CF-4A01-8E6E-02BA7159A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E1C60CF-11D6-4292-ABC0-6E6979BC5B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012" y="3612081"/>
            <a:ext cx="3707566" cy="97356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710840" y="2194995"/>
            <a:ext cx="8745911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9600" b="1" smtClean="0">
                <a:ln w="15875">
                  <a:solidFill>
                    <a:schemeClr val="bg1"/>
                  </a:solidFill>
                </a:ln>
                <a:solidFill>
                  <a:srgbClr val="FF2D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inpin heiti" charset="-122"/>
              </a:rPr>
              <a:t>LUYỆN TẬP</a:t>
            </a:r>
            <a:endParaRPr lang="zh-CN" altLang="en-US" sz="9600" b="1" dirty="0">
              <a:ln w="15875">
                <a:solidFill>
                  <a:schemeClr val="bg1"/>
                </a:solidFill>
              </a:ln>
              <a:solidFill>
                <a:srgbClr val="FF2D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inpin heiti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851A9A0-D5EB-47E3-A902-EA3DA4E06E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91319" y="4411222"/>
            <a:ext cx="851025" cy="7785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B1A5CA7-FAA6-4F24-B7A4-FD503EA1F41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5125" y="2206508"/>
            <a:ext cx="597528" cy="6609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5FFBA5-8D51-4593-A18D-2917A3B2A06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3314" y="1827771"/>
            <a:ext cx="1041149" cy="103964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E537D5DB-F2E7-4F08-B969-10A5AAE2FD7B}"/>
              </a:ext>
            </a:extLst>
          </p:cNvPr>
          <p:cNvSpPr txBox="1"/>
          <p:nvPr/>
        </p:nvSpPr>
        <p:spPr>
          <a:xfrm>
            <a:off x="4901490" y="3752745"/>
            <a:ext cx="2556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smtClean="0">
                <a:latin typeface="UTM Facebook K&amp;T" panose="02040603050506020204" pitchFamily="18" charset="0"/>
                <a:ea typeface="inpin heiti" charset="-122"/>
              </a:rPr>
              <a:t>Trang 28; 29</a:t>
            </a:r>
            <a:endParaRPr lang="zh-CN" altLang="en-US" sz="3600" b="1" dirty="0">
              <a:latin typeface="UTM Facebook K&amp;T" panose="02040603050506020204" pitchFamily="18" charset="0"/>
              <a:ea typeface="inpin heiti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78495" y="1412272"/>
            <a:ext cx="2002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0F73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800" b="1">
              <a:solidFill>
                <a:srgbClr val="0F73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86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950"/>
                            </p:stCondLst>
                            <p:childTnLst>
                              <p:par>
                                <p:cTn id="1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45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9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50"/>
                            </p:stCondLst>
                            <p:childTnLst>
                              <p:par>
                                <p:cTn id="3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0DD538D-D165-4B12-8B11-60174E3A94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400903" y="-4846987"/>
            <a:ext cx="2290945" cy="11773473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839368" y="229980"/>
            <a:ext cx="8256262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3200" b="1" smtClean="0">
                <a:solidFill>
                  <a:srgbClr val="4D6F2F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a) Viết các số đo sau dưới dạng số đo có đơn vị là mét vuông (theo mẫu):</a:t>
            </a:r>
            <a:endParaRPr lang="zh-CN" altLang="en-US" sz="3200" b="1" dirty="0">
              <a:solidFill>
                <a:srgbClr val="4D6F2F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FD2FE29-3749-4C6E-BBA0-E518B9058A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27032"/>
            <a:ext cx="12192000" cy="113096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85D5314-396D-4DDE-A655-3A7A9A6806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57" y="4699106"/>
            <a:ext cx="2330557" cy="22130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71" y="4699106"/>
            <a:ext cx="1396550" cy="236199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6B20337-6292-4FD7-8701-72948DAD90D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9139" y="-1201133"/>
            <a:ext cx="3350240" cy="201747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320557" y="16375"/>
            <a:ext cx="265008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smtClean="0">
                <a:ln w="15875">
                  <a:solidFill>
                    <a:srgbClr val="D60024"/>
                  </a:solidFill>
                </a:ln>
                <a:solidFill>
                  <a:srgbClr val="D60024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Bài 1</a:t>
            </a:r>
            <a:endParaRPr lang="zh-CN" altLang="en-US" sz="4000" b="1" dirty="0">
              <a:ln w="15875">
                <a:solidFill>
                  <a:srgbClr val="D60024"/>
                </a:solidFill>
              </a:ln>
              <a:solidFill>
                <a:srgbClr val="D60024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2839368" y="1226260"/>
            <a:ext cx="81156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6m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35dm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;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8m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27dm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;</a:t>
            </a: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16m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9</a:t>
            </a:r>
            <a:r>
              <a:rPr lang="en-US" altLang="en-US" sz="2800" b="1" smtClean="0">
                <a:latin typeface="Times New Roman" panose="02020603050405020304" pitchFamily="18" charset="0"/>
              </a:rPr>
              <a:t>dm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;</a:t>
            </a: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26dm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.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        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 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2960" y="2292817"/>
            <a:ext cx="3123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solidFill>
                  <a:srgbClr val="D60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Mẫu: </a:t>
            </a:r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</a:t>
            </a:r>
            <a:r>
              <a:rPr lang="en-US" altLang="en-US" sz="2800" b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35dm</a:t>
            </a:r>
            <a:r>
              <a:rPr lang="en-US" altLang="en-US" sz="2800" b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773353" y="3024012"/>
                <a:ext cx="6651008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8m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altLang="en-US" sz="28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𝟖</m:t>
                    </m:r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en-US" sz="2800" b="1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353" y="3024012"/>
                <a:ext cx="6651008" cy="714683"/>
              </a:xfrm>
              <a:prstGeom prst="rect">
                <a:avLst/>
              </a:prstGeom>
              <a:blipFill>
                <a:blip r:embed="rId9"/>
                <a:stretch>
                  <a:fillRect l="-1925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73353" y="3777495"/>
                <a:ext cx="6651008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16m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en-US" sz="2800" b="1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353" y="3777495"/>
                <a:ext cx="6651008" cy="714683"/>
              </a:xfrm>
              <a:prstGeom prst="rect">
                <a:avLst/>
              </a:prstGeom>
              <a:blipFill>
                <a:blip r:embed="rId10"/>
                <a:stretch>
                  <a:fillRect l="-1925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73353" y="4465794"/>
                <a:ext cx="6651008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𝟐𝟔</m:t>
                        </m:r>
                      </m:num>
                      <m:den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353" y="4465794"/>
                <a:ext cx="6651008" cy="714683"/>
              </a:xfrm>
              <a:prstGeom prst="rect">
                <a:avLst/>
              </a:prstGeom>
              <a:blipFill>
                <a:blip r:embed="rId11"/>
                <a:stretch>
                  <a:fillRect l="-1925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>
            <a:grpSpLocks/>
          </p:cNvGrpSpPr>
          <p:nvPr/>
        </p:nvGrpSpPr>
        <p:grpSpPr bwMode="auto">
          <a:xfrm flipV="1">
            <a:off x="2975794" y="2088880"/>
            <a:ext cx="2060230" cy="339239"/>
            <a:chOff x="1143000" y="2930429"/>
            <a:chExt cx="1524000" cy="397657"/>
          </a:xfrm>
        </p:grpSpPr>
        <p:cxnSp>
          <p:nvCxnSpPr>
            <p:cNvPr id="22" name="Straight Connector 6"/>
            <p:cNvCxnSpPr>
              <a:cxnSpLocks noChangeShapeType="1"/>
            </p:cNvCxnSpPr>
            <p:nvPr/>
          </p:nvCxnSpPr>
          <p:spPr bwMode="auto">
            <a:xfrm>
              <a:off x="1143000" y="2930429"/>
              <a:ext cx="0" cy="397657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Straight Connector 8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Straight Arrow Connector 12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5" name="Group 24"/>
          <p:cNvGrpSpPr>
            <a:grpSpLocks/>
          </p:cNvGrpSpPr>
          <p:nvPr/>
        </p:nvGrpSpPr>
        <p:grpSpPr bwMode="auto">
          <a:xfrm flipV="1">
            <a:off x="3694572" y="1904787"/>
            <a:ext cx="2404285" cy="514790"/>
            <a:chOff x="1143000" y="2685553"/>
            <a:chExt cx="1524000" cy="642533"/>
          </a:xfrm>
        </p:grpSpPr>
        <p:cxnSp>
          <p:nvCxnSpPr>
            <p:cNvPr id="26" name="Straight Connector 42"/>
            <p:cNvCxnSpPr>
              <a:cxnSpLocks noChangeShapeType="1"/>
            </p:cNvCxnSpPr>
            <p:nvPr/>
          </p:nvCxnSpPr>
          <p:spPr bwMode="auto">
            <a:xfrm>
              <a:off x="1143000" y="2685553"/>
              <a:ext cx="0" cy="642533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43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Arrow Connector 44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44782" y="2206647"/>
                <a:ext cx="2074460" cy="721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en-US" sz="2800" b="1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280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782" y="2206647"/>
                <a:ext cx="2074460" cy="721031"/>
              </a:xfrm>
              <a:prstGeom prst="rect">
                <a:avLst/>
              </a:prstGeom>
              <a:blipFill>
                <a:blip r:embed="rId12"/>
                <a:stretch>
                  <a:fillRect l="-6176" b="-9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794826" y="2185216"/>
                <a:ext cx="2089867" cy="721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en-US" sz="2800" b="1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280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826" y="2185216"/>
                <a:ext cx="2089867" cy="721031"/>
              </a:xfrm>
              <a:prstGeom prst="rect">
                <a:avLst/>
              </a:prstGeom>
              <a:blipFill>
                <a:blip r:embed="rId13"/>
                <a:stretch>
                  <a:fillRect l="-6140" b="-8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734598" y="2245669"/>
            <a:ext cx="779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</a:t>
            </a:r>
            <a:r>
              <a:rPr lang="en-US" altLang="en-US" sz="2800" b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81"/>
          <p:cNvSpPr txBox="1">
            <a:spLocks noChangeArrowheads="1"/>
          </p:cNvSpPr>
          <p:nvPr/>
        </p:nvSpPr>
        <p:spPr bwMode="auto">
          <a:xfrm>
            <a:off x="1267263" y="3332936"/>
            <a:ext cx="10568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Mỗi đơn vị đo diện tích bằng          đơn vị lớn hơn tiếp liền.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318913" y="3170071"/>
                <a:ext cx="56546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2800" b="1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913" y="3170071"/>
                <a:ext cx="565468" cy="901785"/>
              </a:xfrm>
              <a:prstGeom prst="rect">
                <a:avLst/>
              </a:prstGeom>
              <a:blipFill>
                <a:blip r:embed="rId14"/>
                <a:stretch>
                  <a:fillRect r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245673" y="6446144"/>
            <a:ext cx="2946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Ngoài chuẩn: 2 câu sau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1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6" grpId="0"/>
      <p:bldP spid="4" grpId="0"/>
      <p:bldP spid="18" grpId="0"/>
      <p:bldP spid="19" grpId="0"/>
      <p:bldP spid="20" grpId="0"/>
      <p:bldP spid="6" grpId="0"/>
      <p:bldP spid="9" grpId="0"/>
      <p:bldP spid="12" grpId="0"/>
      <p:bldP spid="29" grpId="0"/>
      <p:bldP spid="29" grpId="1"/>
      <p:bldP spid="30" grpId="0"/>
      <p:bldP spid="3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0DD538D-D165-4B12-8B11-60174E3A94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400903" y="-4846987"/>
            <a:ext cx="2290945" cy="11773473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839368" y="229980"/>
            <a:ext cx="8256262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3200" b="1">
                <a:solidFill>
                  <a:srgbClr val="4D6F2F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</a:t>
            </a:r>
            <a:r>
              <a:rPr lang="en-US" altLang="zh-CN" sz="3200" b="1" smtClean="0">
                <a:solidFill>
                  <a:srgbClr val="4D6F2F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) Viết các số đo sau dưới dạng số đo có đơn vị là đề-xi-mét vuông:</a:t>
            </a:r>
            <a:endParaRPr lang="zh-CN" altLang="en-US" sz="3200" b="1" dirty="0">
              <a:solidFill>
                <a:srgbClr val="4D6F2F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FD2FE29-3749-4C6E-BBA0-E518B9058A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27032"/>
            <a:ext cx="12192000" cy="113096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85D5314-396D-4DDE-A655-3A7A9A6806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57" y="4699106"/>
            <a:ext cx="2330557" cy="22130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71" y="4699106"/>
            <a:ext cx="1396550" cy="236199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6B20337-6292-4FD7-8701-72948DAD90D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9139" y="-1201133"/>
            <a:ext cx="3350240" cy="201747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320557" y="16375"/>
            <a:ext cx="265008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smtClean="0">
                <a:ln w="15875">
                  <a:solidFill>
                    <a:srgbClr val="D60024"/>
                  </a:solidFill>
                </a:ln>
                <a:solidFill>
                  <a:srgbClr val="D60024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Bài 1</a:t>
            </a:r>
            <a:endParaRPr lang="zh-CN" altLang="en-US" sz="4000" b="1" dirty="0">
              <a:ln w="15875">
                <a:solidFill>
                  <a:srgbClr val="D60024"/>
                </a:solidFill>
              </a:ln>
              <a:solidFill>
                <a:srgbClr val="D60024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862950" y="1259193"/>
            <a:ext cx="62090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4dm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65cm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;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95</a:t>
            </a:r>
            <a:r>
              <a:rPr lang="en-US" altLang="en-US" sz="2800" b="1">
                <a:latin typeface="Times New Roman" panose="02020603050405020304" pitchFamily="18" charset="0"/>
              </a:rPr>
              <a:t>c</a:t>
            </a:r>
            <a:r>
              <a:rPr lang="en-US" altLang="en-US" sz="2800" b="1" smtClean="0">
                <a:latin typeface="Times New Roman" panose="02020603050405020304" pitchFamily="18" charset="0"/>
              </a:rPr>
              <a:t>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;</a:t>
            </a: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102dm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8cm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.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        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 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66198" y="2109231"/>
                <a:ext cx="6651008" cy="741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800" b="1" smtClean="0">
                    <a:latin typeface="Times New Roman" panose="02020603050405020304" pitchFamily="18" charset="0"/>
                  </a:rPr>
                  <a:t>4dm</a:t>
                </a:r>
                <a:r>
                  <a:rPr lang="en-US" altLang="en-US" sz="2800" b="1" baseline="30000">
                    <a:latin typeface="Times New Roman" panose="02020603050405020304" pitchFamily="18" charset="0"/>
                  </a:rPr>
                  <a:t>2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65cm</a:t>
                </a:r>
                <a:r>
                  <a:rPr lang="en-US" altLang="en-US" sz="2800" b="1" baseline="30000">
                    <a:latin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𝟔𝟓</m:t>
                        </m:r>
                      </m:num>
                      <m:den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𝟔𝟓</m:t>
                        </m:r>
                      </m:num>
                      <m:den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198" y="2109231"/>
                <a:ext cx="6651008" cy="741806"/>
              </a:xfrm>
              <a:prstGeom prst="rect">
                <a:avLst/>
              </a:prstGeom>
              <a:blipFill>
                <a:blip r:embed="rId8"/>
                <a:stretch>
                  <a:fillRect l="-1925" b="-5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066198" y="3592678"/>
                <a:ext cx="7674590" cy="741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800" b="1" smtClean="0">
                    <a:latin typeface="Times New Roman" panose="02020603050405020304" pitchFamily="18" charset="0"/>
                  </a:rPr>
                  <a:t>102dm</a:t>
                </a:r>
                <a:r>
                  <a:rPr lang="en-US" altLang="en-US" sz="2800" b="1" baseline="30000">
                    <a:latin typeface="Times New Roman" panose="02020603050405020304" pitchFamily="18" charset="0"/>
                  </a:rPr>
                  <a:t>2</a:t>
                </a:r>
                <a:r>
                  <a:rPr lang="en-US" altLang="en-US" sz="2800" b="1">
                    <a:latin typeface="Times New Roman" panose="02020603050405020304" pitchFamily="18" charset="0"/>
                  </a:rPr>
                  <a:t>8cm</a:t>
                </a:r>
                <a:r>
                  <a:rPr lang="en-US" altLang="en-US" sz="2800" b="1" baseline="30000">
                    <a:latin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102dm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198" y="3592678"/>
                <a:ext cx="7674590" cy="741806"/>
              </a:xfrm>
              <a:prstGeom prst="rect">
                <a:avLst/>
              </a:prstGeom>
              <a:blipFill>
                <a:blip r:embed="rId9"/>
                <a:stretch>
                  <a:fillRect l="-1668"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066198" y="2877299"/>
                <a:ext cx="6651008" cy="741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800" b="1" smtClean="0">
                    <a:latin typeface="Times New Roman" panose="02020603050405020304" pitchFamily="18" charset="0"/>
                  </a:rPr>
                  <a:t>95cm</a:t>
                </a:r>
                <a:r>
                  <a:rPr lang="en-US" altLang="en-US" sz="2800" b="1" baseline="30000">
                    <a:latin typeface="Times New Roman" panose="02020603050405020304" pitchFamily="18" charset="0"/>
                  </a:rPr>
                  <a:t>2 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𝟗𝟓</m:t>
                        </m:r>
                      </m:num>
                      <m:den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alt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en-US" altLang="en-US" sz="28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198" y="2877299"/>
                <a:ext cx="6651008" cy="741806"/>
              </a:xfrm>
              <a:prstGeom prst="rect">
                <a:avLst/>
              </a:prstGeom>
              <a:blipFill>
                <a:blip r:embed="rId10"/>
                <a:stretch>
                  <a:fillRect l="-1925" b="-5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287634" y="6307722"/>
            <a:ext cx="2946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Ngoài chuẩn: 1 câu sau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0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6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1FD2FE29-3749-4C6E-BBA0-E518B9058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27032"/>
            <a:ext cx="12192000" cy="1130968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E85D5314-396D-4DDE-A655-3A7A9A6806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57" y="4699106"/>
            <a:ext cx="2330557" cy="2213050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id="{B0DD538D-D165-4B12-8B11-60174E3A94E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500986" y="-4648663"/>
            <a:ext cx="2290945" cy="11773473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56B20337-6292-4FD7-8701-72948DAD90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93162"/>
            <a:ext cx="3350240" cy="2017477"/>
          </a:xfrm>
          <a:prstGeom prst="rect">
            <a:avLst/>
          </a:prstGeom>
        </p:spPr>
      </p:pic>
      <p:sp>
        <p:nvSpPr>
          <p:cNvPr id="7" name="矩形 7">
            <a:extLst>
              <a:ext uri="{FF2B5EF4-FFF2-40B4-BE49-F238E27FC236}">
                <a16:creationId xmlns:a16="http://schemas.microsoft.com/office/drawing/2014/main" id="{6AF603BE-9BD2-4C46-AA11-1A5F9BAE30DD}"/>
              </a:ext>
            </a:extLst>
          </p:cNvPr>
          <p:cNvSpPr/>
          <p:nvPr/>
        </p:nvSpPr>
        <p:spPr>
          <a:xfrm>
            <a:off x="379696" y="98262"/>
            <a:ext cx="265008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smtClean="0">
                <a:ln w="15875">
                  <a:solidFill>
                    <a:srgbClr val="D60024"/>
                  </a:solidFill>
                </a:ln>
                <a:solidFill>
                  <a:srgbClr val="D60024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Bài 2</a:t>
            </a:r>
            <a:endParaRPr lang="zh-CN" altLang="en-US" sz="4000" b="1" dirty="0">
              <a:ln w="15875">
                <a:solidFill>
                  <a:srgbClr val="D60024"/>
                </a:solidFill>
              </a:ln>
              <a:solidFill>
                <a:srgbClr val="D60024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3046359" y="314386"/>
            <a:ext cx="825626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3200" b="1" smtClean="0">
                <a:solidFill>
                  <a:srgbClr val="4D6F2F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Khoanh vào chữ đặt trước câu trả lời đúng:</a:t>
            </a:r>
            <a:endParaRPr lang="zh-CN" altLang="en-US" sz="3200" b="1" dirty="0">
              <a:solidFill>
                <a:srgbClr val="4D6F2F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07128F-802E-403B-86AC-802963751C7E}"/>
              </a:ext>
            </a:extLst>
          </p:cNvPr>
          <p:cNvSpPr txBox="1"/>
          <p:nvPr/>
        </p:nvSpPr>
        <p:spPr>
          <a:xfrm>
            <a:off x="4657225" y="792589"/>
            <a:ext cx="47105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vi-VN" altLang="en-US" sz="3200" b="1" dirty="0">
                <a:latin typeface="Times New Roman" panose="02020603050405020304" pitchFamily="18" charset="0"/>
              </a:rPr>
              <a:t>3cm</a:t>
            </a:r>
            <a:r>
              <a:rPr lang="vi-VN" altLang="en-US" sz="32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en-US" sz="3200" b="1" dirty="0">
                <a:latin typeface="Times New Roman" panose="02020603050405020304" pitchFamily="18" charset="0"/>
              </a:rPr>
              <a:t> </a:t>
            </a:r>
            <a:r>
              <a:rPr lang="vi-VN" altLang="en-US" sz="3200" b="1" dirty="0">
                <a:latin typeface="Times New Roman" panose="02020603050405020304" pitchFamily="18" charset="0"/>
              </a:rPr>
              <a:t>5mm</a:t>
            </a:r>
            <a:r>
              <a:rPr lang="vi-VN" altLang="en-US" sz="3200" b="1" baseline="30000" dirty="0">
                <a:latin typeface="Times New Roman" panose="02020603050405020304" pitchFamily="18" charset="0"/>
              </a:rPr>
              <a:t>2</a:t>
            </a:r>
            <a:r>
              <a:rPr lang="vi-VN" altLang="en-US" sz="3200" b="1" dirty="0">
                <a:latin typeface="Times New Roman" panose="02020603050405020304" pitchFamily="18" charset="0"/>
              </a:rPr>
              <a:t> =...</a:t>
            </a:r>
            <a:r>
              <a:rPr lang="en-US" altLang="en-US" sz="3200" b="1" dirty="0">
                <a:latin typeface="Times New Roman" panose="02020603050405020304" pitchFamily="18" charset="0"/>
              </a:rPr>
              <a:t>.... </a:t>
            </a:r>
            <a:r>
              <a:rPr lang="vi-VN" altLang="en-US" sz="3200" b="1" dirty="0">
                <a:latin typeface="Times New Roman" panose="02020603050405020304" pitchFamily="18" charset="0"/>
              </a:rPr>
              <a:t>mm</a:t>
            </a:r>
            <a:r>
              <a:rPr lang="vi-VN" altLang="en-US" sz="3200" b="1" baseline="30000" dirty="0">
                <a:latin typeface="Times New Roman" panose="02020603050405020304" pitchFamily="18" charset="0"/>
              </a:rPr>
              <a:t>2</a:t>
            </a:r>
            <a:endParaRPr lang="en-US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11" name="Text Box 63">
            <a:extLst>
              <a:ext uri="{FF2B5EF4-FFF2-40B4-BE49-F238E27FC236}">
                <a16:creationId xmlns:a16="http://schemas.microsoft.com/office/drawing/2014/main" id="{02D124A2-2382-4A5A-930A-CA00BACDD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14" y="2259433"/>
            <a:ext cx="77048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43AF6B29-7A56-4737-9755-DDE46E58A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6921" y="3429349"/>
            <a:ext cx="11620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dirty="0">
                <a:latin typeface="Times New Roman" panose="02020603050405020304" pitchFamily="18" charset="0"/>
              </a:rPr>
              <a:t>C. 350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3" name="Text Box 26">
            <a:extLst>
              <a:ext uri="{FF2B5EF4-FFF2-40B4-BE49-F238E27FC236}">
                <a16:creationId xmlns:a16="http://schemas.microsoft.com/office/drawing/2014/main" id="{723331FD-7399-444B-B759-5C1C94ACA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0039" y="3411473"/>
            <a:ext cx="13414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dirty="0">
                <a:latin typeface="Times New Roman" panose="02020603050405020304" pitchFamily="18" charset="0"/>
              </a:rPr>
              <a:t>D. 3500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4" name="Text Box 27">
            <a:extLst>
              <a:ext uri="{FF2B5EF4-FFF2-40B4-BE49-F238E27FC236}">
                <a16:creationId xmlns:a16="http://schemas.microsoft.com/office/drawing/2014/main" id="{4EFB95F6-09F3-445D-BA0D-0EFB0A0A9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6615" y="2806071"/>
            <a:ext cx="974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dirty="0">
                <a:latin typeface="Times New Roman" panose="02020603050405020304" pitchFamily="18" charset="0"/>
              </a:rPr>
              <a:t>A. 35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5" name="Text Box 28">
            <a:extLst>
              <a:ext uri="{FF2B5EF4-FFF2-40B4-BE49-F238E27FC236}">
                <a16:creationId xmlns:a16="http://schemas.microsoft.com/office/drawing/2014/main" id="{734B70C1-73AF-4E1C-B431-65B622AC2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797" y="2827252"/>
            <a:ext cx="114141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800" b="1" dirty="0">
                <a:latin typeface="Times New Roman" panose="02020603050405020304" pitchFamily="18" charset="0"/>
              </a:rPr>
              <a:t>B. 305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6" name="Text Box 62">
            <a:extLst>
              <a:ext uri="{FF2B5EF4-FFF2-40B4-BE49-F238E27FC236}">
                <a16:creationId xmlns:a16="http://schemas.microsoft.com/office/drawing/2014/main" id="{A654A479-E089-4782-90A7-26AD20395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7410" y="4030338"/>
            <a:ext cx="104262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28040" y="4006714"/>
            <a:ext cx="74449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3E5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đơn vị đo diện tích gấp bao nhiêu lần đơn vị bé hơn liền kề?</a:t>
            </a:r>
            <a:endParaRPr lang="en-US" sz="3200" b="1">
              <a:solidFill>
                <a:srgbClr val="3E56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87054" y="1479430"/>
            <a:ext cx="227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800" b="1" i="1">
                <a:latin typeface="Times New Roman" panose="02020603050405020304" pitchFamily="18" charset="0"/>
              </a:rPr>
              <a:t>3cm</a:t>
            </a:r>
            <a:r>
              <a:rPr lang="vi-VN" altLang="en-US" sz="2800" b="1" i="1" baseline="30000">
                <a:latin typeface="Times New Roman" panose="02020603050405020304" pitchFamily="18" charset="0"/>
              </a:rPr>
              <a:t>2</a:t>
            </a:r>
            <a:r>
              <a:rPr lang="en-US" altLang="en-US" sz="2800" b="1" i="1">
                <a:latin typeface="Times New Roman" panose="02020603050405020304" pitchFamily="18" charset="0"/>
              </a:rPr>
              <a:t> </a:t>
            </a:r>
            <a:r>
              <a:rPr lang="vi-VN" altLang="en-US" sz="2800" b="1" i="1">
                <a:latin typeface="Times New Roman" panose="02020603050405020304" pitchFamily="18" charset="0"/>
              </a:rPr>
              <a:t>5mm</a:t>
            </a:r>
            <a:r>
              <a:rPr lang="vi-VN" altLang="en-US" sz="2800" b="1" i="1" baseline="30000">
                <a:latin typeface="Times New Roman" panose="02020603050405020304" pitchFamily="18" charset="0"/>
              </a:rPr>
              <a:t>2</a:t>
            </a:r>
            <a:r>
              <a:rPr lang="vi-VN" altLang="en-US" sz="2800" b="1" i="1">
                <a:latin typeface="Times New Roman" panose="02020603050405020304" pitchFamily="18" charset="0"/>
              </a:rPr>
              <a:t> </a:t>
            </a:r>
            <a:r>
              <a:rPr lang="vi-VN" altLang="en-US" sz="2800" b="1" i="1" smtClean="0">
                <a:latin typeface="Times New Roman" panose="02020603050405020304" pitchFamily="18" charset="0"/>
              </a:rPr>
              <a:t>=</a:t>
            </a:r>
            <a:endParaRPr lang="en-US" sz="2800" i="1"/>
          </a:p>
        </p:txBody>
      </p:sp>
      <p:sp>
        <p:nvSpPr>
          <p:cNvPr id="19" name="TextBox 18"/>
          <p:cNvSpPr txBox="1"/>
          <p:nvPr/>
        </p:nvSpPr>
        <p:spPr>
          <a:xfrm>
            <a:off x="5793154" y="1454338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i="1" smtClean="0">
                <a:latin typeface="Times New Roman" panose="02020603050405020304" pitchFamily="18" charset="0"/>
              </a:rPr>
              <a:t>300</a:t>
            </a:r>
            <a:r>
              <a:rPr lang="vi-VN" altLang="en-US" sz="2800" b="1" i="1" smtClean="0">
                <a:solidFill>
                  <a:srgbClr val="C00000"/>
                </a:solidFill>
                <a:latin typeface="Times New Roman" panose="02020603050405020304" pitchFamily="18" charset="0"/>
              </a:rPr>
              <a:t>mm</a:t>
            </a:r>
            <a:r>
              <a:rPr lang="vi-VN" altLang="en-US" sz="2800" b="1" i="1" baseline="30000" smtClean="0">
                <a:solidFill>
                  <a:srgbClr val="C00000"/>
                </a:solidFill>
                <a:latin typeface="Times New Roman" panose="02020603050405020304" pitchFamily="18" charset="0"/>
              </a:rPr>
              <a:t>2</a:t>
            </a:r>
            <a:endParaRPr lang="en-US" sz="280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66572" y="143092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5mm</a:t>
            </a:r>
            <a:r>
              <a:rPr lang="vi-VN" altLang="en-US" sz="28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47322" y="1436276"/>
            <a:ext cx="1742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r>
              <a:rPr lang="vi-VN" altLang="en-US" sz="28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vi-VN" altLang="en-US" sz="2800" b="1" i="1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8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21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5" grpId="2"/>
      <p:bldP spid="16" grpId="0"/>
      <p:bldP spid="8" grpId="0"/>
      <p:bldP spid="8" grpId="1"/>
      <p:bldP spid="17" grpId="0"/>
      <p:bldP spid="19" grpId="0"/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648</TotalTime>
  <Words>394</Words>
  <Application>Microsoft Office PowerPoint</Application>
  <PresentationFormat>Widescreen</PresentationFormat>
  <Paragraphs>87</Paragraphs>
  <Slides>12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微软雅黑</vt:lpstr>
      <vt:lpstr>Arial</vt:lpstr>
      <vt:lpstr>Cambria Math</vt:lpstr>
      <vt:lpstr>inpin heiti</vt:lpstr>
      <vt:lpstr>Times New Roman</vt:lpstr>
      <vt:lpstr>UTM Alberta Heavy</vt:lpstr>
      <vt:lpstr>UTM Facebook K&amp;T</vt:lpstr>
      <vt:lpstr>UTM Fancy Full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123</dc:title>
  <dc:creator>123</dc:creator>
  <cp:lastModifiedBy>Techsi.vn</cp:lastModifiedBy>
  <cp:revision>81</cp:revision>
  <dcterms:created xsi:type="dcterms:W3CDTF">2017-09-10T07:00:02Z</dcterms:created>
  <dcterms:modified xsi:type="dcterms:W3CDTF">2023-07-21T03:39:16Z</dcterms:modified>
</cp:coreProperties>
</file>