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media/audio1.wav" ContentType="audio/x-wav"/>
  <Override PartName="/ppt/media/audio2.wav" ContentType="audio/x-wav"/>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heme/themeOverride7.xml" ContentType="application/vnd.openxmlformats-officedocument.themeOverride+xml"/>
  <Override PartName="/ppt/notesSlides/notesSlide8.xml" ContentType="application/vnd.openxmlformats-officedocument.presentationml.notesSlide+xml"/>
  <Override PartName="/ppt/theme/themeOverride8.xml" ContentType="application/vnd.openxmlformats-officedocument.themeOverride+xml"/>
  <Override PartName="/ppt/notesSlides/notesSlide9.xml" ContentType="application/vnd.openxmlformats-officedocument.presentationml.notesSlide+xml"/>
  <Override PartName="/ppt/theme/themeOverride9.xml" ContentType="application/vnd.openxmlformats-officedocument.themeOverride+xml"/>
  <Override PartName="/ppt/notesSlides/notesSlide10.xml" ContentType="application/vnd.openxmlformats-officedocument.presentationml.notesSlide+xml"/>
  <Override PartName="/ppt/theme/themeOverride10.xml" ContentType="application/vnd.openxmlformats-officedocument.themeOverride+xml"/>
  <Override PartName="/ppt/notesSlides/notesSlide11.xml" ContentType="application/vnd.openxmlformats-officedocument.presentationml.notesSlide+xml"/>
  <Override PartName="/ppt/theme/themeOverride11.xml" ContentType="application/vnd.openxmlformats-officedocument.themeOverride+xml"/>
  <Override PartName="/ppt/notesSlides/notesSlide12.xml" ContentType="application/vnd.openxmlformats-officedocument.presentationml.notesSlide+xml"/>
  <Override PartName="/ppt/theme/themeOverride12.xml" ContentType="application/vnd.openxmlformats-officedocument.themeOverride+xml"/>
  <Override PartName="/ppt/notesSlides/notesSlide13.xml" ContentType="application/vnd.openxmlformats-officedocument.presentationml.notesSlide+xml"/>
  <Override PartName="/ppt/theme/themeOverride13.xml" ContentType="application/vnd.openxmlformats-officedocument.themeOverride+xml"/>
  <Override PartName="/ppt/notesSlides/notesSlide14.xml" ContentType="application/vnd.openxmlformats-officedocument.presentationml.notesSlide+xml"/>
  <Override PartName="/ppt/theme/themeOverride14.xml" ContentType="application/vnd.openxmlformats-officedocument.themeOverride+xml"/>
  <Override PartName="/ppt/notesSlides/notesSlide15.xml" ContentType="application/vnd.openxmlformats-officedocument.presentationml.notesSlide+xml"/>
  <Override PartName="/ppt/theme/themeOverride15.xml" ContentType="application/vnd.openxmlformats-officedocument.themeOverride+xml"/>
  <Override PartName="/ppt/notesSlides/notesSlide16.xml" ContentType="application/vnd.openxmlformats-officedocument.presentationml.notesSlide+xml"/>
  <Override PartName="/ppt/theme/themeOverride16.xml" ContentType="application/vnd.openxmlformats-officedocument.themeOverride+xml"/>
  <Override PartName="/ppt/notesSlides/notesSlide17.xml" ContentType="application/vnd.openxmlformats-officedocument.presentationml.notesSlide+xml"/>
  <Override PartName="/ppt/theme/themeOverride17.xml" ContentType="application/vnd.openxmlformats-officedocument.themeOverride+xml"/>
  <Override PartName="/ppt/notesSlides/notesSlide18.xml" ContentType="application/vnd.openxmlformats-officedocument.presentationml.notesSlide+xml"/>
  <Override PartName="/ppt/theme/themeOverride18.xml" ContentType="application/vnd.openxmlformats-officedocument.themeOverride+xml"/>
  <Override PartName="/ppt/notesSlides/notesSlide19.xml" ContentType="application/vnd.openxmlformats-officedocument.presentationml.notesSlide+xml"/>
  <Override PartName="/ppt/theme/themeOverride19.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83" r:id="rId3"/>
    <p:sldId id="284" r:id="rId4"/>
    <p:sldId id="285" r:id="rId5"/>
    <p:sldId id="286" r:id="rId6"/>
    <p:sldId id="287" r:id="rId7"/>
    <p:sldId id="288" r:id="rId8"/>
    <p:sldId id="258" r:id="rId9"/>
    <p:sldId id="259" r:id="rId10"/>
    <p:sldId id="260" r:id="rId11"/>
    <p:sldId id="264" r:id="rId12"/>
    <p:sldId id="265" r:id="rId13"/>
    <p:sldId id="279" r:id="rId14"/>
    <p:sldId id="266" r:id="rId15"/>
    <p:sldId id="261" r:id="rId16"/>
    <p:sldId id="267" r:id="rId17"/>
    <p:sldId id="268" r:id="rId18"/>
    <p:sldId id="278" r:id="rId19"/>
    <p:sldId id="269" r:id="rId20"/>
    <p:sldId id="263" r:id="rId21"/>
    <p:sldId id="272" r:id="rId22"/>
    <p:sldId id="273" r:id="rId23"/>
    <p:sldId id="274" r:id="rId24"/>
    <p:sldId id="275" r:id="rId25"/>
    <p:sldId id="280" r:id="rId26"/>
    <p:sldId id="290" r:id="rId27"/>
  </p:sldIdLst>
  <p:sldSz cx="12192000" cy="6858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AF00"/>
    <a:srgbClr val="FFECAF"/>
    <a:srgbClr val="FF9900"/>
    <a:srgbClr val="B88C00"/>
    <a:srgbClr val="CC9B00"/>
    <a:srgbClr val="CB5F45"/>
    <a:srgbClr val="FFDD71"/>
    <a:srgbClr val="FFD13F"/>
    <a:srgbClr val="EC984E"/>
    <a:srgbClr val="DEA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3" autoAdjust="0"/>
    <p:restoredTop sz="94660"/>
  </p:normalViewPr>
  <p:slideViewPr>
    <p:cSldViewPr snapToGrid="0">
      <p:cViewPr>
        <p:scale>
          <a:sx n="75" d="100"/>
          <a:sy n="75" d="100"/>
        </p:scale>
        <p:origin x="-898" y="-2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09466-4CC3-4972-AC9A-C8D085FB2C60}"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35B8FC-413B-4F34-97F8-A84D307A3ACA}" type="slidenum">
              <a:rPr lang="zh-CN" altLang="en-US" smtClean="0"/>
              <a:t>‹#›</a:t>
            </a:fld>
            <a:endParaRPr lang="zh-CN" altLang="en-US"/>
          </a:p>
        </p:txBody>
      </p:sp>
    </p:spTree>
    <p:extLst>
      <p:ext uri="{BB962C8B-B14F-4D97-AF65-F5344CB8AC3E}">
        <p14:creationId xmlns:p14="http://schemas.microsoft.com/office/powerpoint/2010/main" val="459974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a:t>
            </a:fld>
            <a:endParaRPr lang="zh-CN" altLang="en-US"/>
          </a:p>
        </p:txBody>
      </p:sp>
    </p:spTree>
    <p:extLst>
      <p:ext uri="{BB962C8B-B14F-4D97-AF65-F5344CB8AC3E}">
        <p14:creationId xmlns:p14="http://schemas.microsoft.com/office/powerpoint/2010/main" val="790979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15</a:t>
            </a:fld>
            <a:endParaRPr lang="zh-CN" altLang="en-US"/>
          </a:p>
        </p:txBody>
      </p:sp>
    </p:spTree>
    <p:extLst>
      <p:ext uri="{BB962C8B-B14F-4D97-AF65-F5344CB8AC3E}">
        <p14:creationId xmlns:p14="http://schemas.microsoft.com/office/powerpoint/2010/main" val="3792164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16</a:t>
            </a:fld>
            <a:endParaRPr lang="zh-CN" altLang="en-US"/>
          </a:p>
        </p:txBody>
      </p:sp>
    </p:spTree>
    <p:extLst>
      <p:ext uri="{BB962C8B-B14F-4D97-AF65-F5344CB8AC3E}">
        <p14:creationId xmlns:p14="http://schemas.microsoft.com/office/powerpoint/2010/main" val="3045521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17</a:t>
            </a:fld>
            <a:endParaRPr lang="zh-CN" altLang="en-US"/>
          </a:p>
        </p:txBody>
      </p:sp>
    </p:spTree>
    <p:extLst>
      <p:ext uri="{BB962C8B-B14F-4D97-AF65-F5344CB8AC3E}">
        <p14:creationId xmlns:p14="http://schemas.microsoft.com/office/powerpoint/2010/main" val="17882770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18</a:t>
            </a:fld>
            <a:endParaRPr lang="zh-CN" altLang="en-US"/>
          </a:p>
        </p:txBody>
      </p:sp>
    </p:spTree>
    <p:extLst>
      <p:ext uri="{BB962C8B-B14F-4D97-AF65-F5344CB8AC3E}">
        <p14:creationId xmlns:p14="http://schemas.microsoft.com/office/powerpoint/2010/main" val="2470647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19</a:t>
            </a:fld>
            <a:endParaRPr lang="zh-CN" altLang="en-US"/>
          </a:p>
        </p:txBody>
      </p:sp>
    </p:spTree>
    <p:extLst>
      <p:ext uri="{BB962C8B-B14F-4D97-AF65-F5344CB8AC3E}">
        <p14:creationId xmlns:p14="http://schemas.microsoft.com/office/powerpoint/2010/main" val="31109969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20</a:t>
            </a:fld>
            <a:endParaRPr lang="zh-CN" altLang="en-US"/>
          </a:p>
        </p:txBody>
      </p:sp>
    </p:spTree>
    <p:extLst>
      <p:ext uri="{BB962C8B-B14F-4D97-AF65-F5344CB8AC3E}">
        <p14:creationId xmlns:p14="http://schemas.microsoft.com/office/powerpoint/2010/main" val="16521462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21</a:t>
            </a:fld>
            <a:endParaRPr lang="zh-CN" altLang="en-US"/>
          </a:p>
        </p:txBody>
      </p:sp>
    </p:spTree>
    <p:extLst>
      <p:ext uri="{BB962C8B-B14F-4D97-AF65-F5344CB8AC3E}">
        <p14:creationId xmlns:p14="http://schemas.microsoft.com/office/powerpoint/2010/main" val="15227447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22</a:t>
            </a:fld>
            <a:endParaRPr lang="zh-CN" altLang="en-US"/>
          </a:p>
        </p:txBody>
      </p:sp>
    </p:spTree>
    <p:extLst>
      <p:ext uri="{BB962C8B-B14F-4D97-AF65-F5344CB8AC3E}">
        <p14:creationId xmlns:p14="http://schemas.microsoft.com/office/powerpoint/2010/main" val="2423574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23</a:t>
            </a:fld>
            <a:endParaRPr lang="zh-CN" altLang="en-US"/>
          </a:p>
        </p:txBody>
      </p:sp>
    </p:spTree>
    <p:extLst>
      <p:ext uri="{BB962C8B-B14F-4D97-AF65-F5344CB8AC3E}">
        <p14:creationId xmlns:p14="http://schemas.microsoft.com/office/powerpoint/2010/main" val="940635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24</a:t>
            </a:fld>
            <a:endParaRPr lang="zh-CN" altLang="en-US"/>
          </a:p>
        </p:txBody>
      </p:sp>
    </p:spTree>
    <p:extLst>
      <p:ext uri="{BB962C8B-B14F-4D97-AF65-F5344CB8AC3E}">
        <p14:creationId xmlns:p14="http://schemas.microsoft.com/office/powerpoint/2010/main" val="1251129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7</a:t>
            </a:fld>
            <a:endParaRPr lang="zh-CN" altLang="en-US"/>
          </a:p>
        </p:txBody>
      </p:sp>
    </p:spTree>
    <p:extLst>
      <p:ext uri="{BB962C8B-B14F-4D97-AF65-F5344CB8AC3E}">
        <p14:creationId xmlns:p14="http://schemas.microsoft.com/office/powerpoint/2010/main" val="36291512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25</a:t>
            </a:fld>
            <a:endParaRPr lang="zh-CN" altLang="en-US"/>
          </a:p>
        </p:txBody>
      </p:sp>
    </p:spTree>
    <p:extLst>
      <p:ext uri="{BB962C8B-B14F-4D97-AF65-F5344CB8AC3E}">
        <p14:creationId xmlns:p14="http://schemas.microsoft.com/office/powerpoint/2010/main" val="3624024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26</a:t>
            </a:fld>
            <a:endParaRPr lang="zh-CN" altLang="en-US"/>
          </a:p>
        </p:txBody>
      </p:sp>
    </p:spTree>
    <p:extLst>
      <p:ext uri="{BB962C8B-B14F-4D97-AF65-F5344CB8AC3E}">
        <p14:creationId xmlns:p14="http://schemas.microsoft.com/office/powerpoint/2010/main" val="2178117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8</a:t>
            </a:fld>
            <a:endParaRPr lang="zh-CN" altLang="en-US"/>
          </a:p>
        </p:txBody>
      </p:sp>
    </p:spTree>
    <p:extLst>
      <p:ext uri="{BB962C8B-B14F-4D97-AF65-F5344CB8AC3E}">
        <p14:creationId xmlns:p14="http://schemas.microsoft.com/office/powerpoint/2010/main" val="4276040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9</a:t>
            </a:fld>
            <a:endParaRPr lang="zh-CN" altLang="en-US"/>
          </a:p>
        </p:txBody>
      </p:sp>
    </p:spTree>
    <p:extLst>
      <p:ext uri="{BB962C8B-B14F-4D97-AF65-F5344CB8AC3E}">
        <p14:creationId xmlns:p14="http://schemas.microsoft.com/office/powerpoint/2010/main" val="1113861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10</a:t>
            </a:fld>
            <a:endParaRPr lang="zh-CN" altLang="en-US"/>
          </a:p>
        </p:txBody>
      </p:sp>
    </p:spTree>
    <p:extLst>
      <p:ext uri="{BB962C8B-B14F-4D97-AF65-F5344CB8AC3E}">
        <p14:creationId xmlns:p14="http://schemas.microsoft.com/office/powerpoint/2010/main" val="483535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11</a:t>
            </a:fld>
            <a:endParaRPr lang="zh-CN" altLang="en-US"/>
          </a:p>
        </p:txBody>
      </p:sp>
    </p:spTree>
    <p:extLst>
      <p:ext uri="{BB962C8B-B14F-4D97-AF65-F5344CB8AC3E}">
        <p14:creationId xmlns:p14="http://schemas.microsoft.com/office/powerpoint/2010/main" val="3511261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12</a:t>
            </a:fld>
            <a:endParaRPr lang="zh-CN" altLang="en-US"/>
          </a:p>
        </p:txBody>
      </p:sp>
    </p:spTree>
    <p:extLst>
      <p:ext uri="{BB962C8B-B14F-4D97-AF65-F5344CB8AC3E}">
        <p14:creationId xmlns:p14="http://schemas.microsoft.com/office/powerpoint/2010/main" val="35752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13</a:t>
            </a:fld>
            <a:endParaRPr lang="zh-CN" altLang="en-US"/>
          </a:p>
        </p:txBody>
      </p:sp>
    </p:spTree>
    <p:extLst>
      <p:ext uri="{BB962C8B-B14F-4D97-AF65-F5344CB8AC3E}">
        <p14:creationId xmlns:p14="http://schemas.microsoft.com/office/powerpoint/2010/main" val="663434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14</a:t>
            </a:fld>
            <a:endParaRPr lang="zh-CN" altLang="en-US"/>
          </a:p>
        </p:txBody>
      </p:sp>
    </p:spTree>
    <p:extLst>
      <p:ext uri="{BB962C8B-B14F-4D97-AF65-F5344CB8AC3E}">
        <p14:creationId xmlns:p14="http://schemas.microsoft.com/office/powerpoint/2010/main" val="3247499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22F358F-B682-4B87-ADAB-F665FF899D6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E9BD0B4A-F6DD-4BCB-B839-A1668D776C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966B142A-988E-4550-AE2D-DA9B4DF90E97}"/>
              </a:ext>
            </a:extLst>
          </p:cNvPr>
          <p:cNvSpPr>
            <a:spLocks noGrp="1"/>
          </p:cNvSpPr>
          <p:nvPr>
            <p:ph type="dt" sz="half" idx="10"/>
          </p:nvPr>
        </p:nvSpPr>
        <p:spPr/>
        <p:txBody>
          <a:bodyPr/>
          <a:lstStyle/>
          <a:p>
            <a:fld id="{11D6D145-3A9E-455F-B450-299854106B76}"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2C0DB1E8-09EC-4902-BD62-0BDFC2C27B2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9E773B05-3C2C-4360-89C2-E0F02D943CFD}"/>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30484917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DD791CF-85F2-46FD-B8F7-7E4F635E5AF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3908F178-8FAA-4206-B665-7CFCF8FDA568}"/>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D4E42D58-F458-4250-988E-2C479FA7D64E}"/>
              </a:ext>
            </a:extLst>
          </p:cNvPr>
          <p:cNvSpPr>
            <a:spLocks noGrp="1"/>
          </p:cNvSpPr>
          <p:nvPr>
            <p:ph type="dt" sz="half" idx="10"/>
          </p:nvPr>
        </p:nvSpPr>
        <p:spPr/>
        <p:txBody>
          <a:bodyPr/>
          <a:lstStyle/>
          <a:p>
            <a:fld id="{11D6D145-3A9E-455F-B450-299854106B76}"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C823C984-7F8A-46C9-9295-089B59DFAA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9E0FBA86-1BE1-4CAB-8BD5-36193DAC48B8}"/>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88300299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1432D48D-104B-4C48-977C-5E0D04B93E5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385F84F6-0EAC-4807-B8EA-34EF0E1486F7}"/>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5E29C23F-EFC0-4FC3-9DBC-B4055480221F}"/>
              </a:ext>
            </a:extLst>
          </p:cNvPr>
          <p:cNvSpPr>
            <a:spLocks noGrp="1"/>
          </p:cNvSpPr>
          <p:nvPr>
            <p:ph type="dt" sz="half" idx="10"/>
          </p:nvPr>
        </p:nvSpPr>
        <p:spPr/>
        <p:txBody>
          <a:bodyPr/>
          <a:lstStyle/>
          <a:p>
            <a:fld id="{11D6D145-3A9E-455F-B450-299854106B76}"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B42EA60F-408D-4A20-9025-C5250013C2B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42E6714D-15EA-43CB-A997-7604AF6D222B}"/>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79375274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7508FE2-59F2-4551-B177-9AE9E9DA76A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FF36A6B8-C0AF-41F3-9FC5-9A6C3BA3BBD7}"/>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0E0D2BD0-E7D2-4860-886D-7EA3D043EB16}"/>
              </a:ext>
            </a:extLst>
          </p:cNvPr>
          <p:cNvSpPr>
            <a:spLocks noGrp="1"/>
          </p:cNvSpPr>
          <p:nvPr>
            <p:ph type="dt" sz="half" idx="10"/>
          </p:nvPr>
        </p:nvSpPr>
        <p:spPr/>
        <p:txBody>
          <a:bodyPr/>
          <a:lstStyle/>
          <a:p>
            <a:fld id="{11D6D145-3A9E-455F-B450-299854106B76}"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F48D5ED3-172B-4E43-93B5-7619640265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71624130-F7DA-4783-8117-DA2FB2BBCA6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75665228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B128B12-5BFF-43F1-80D3-B29B0252A45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6014C9BB-EA22-4CB4-87CD-10FBA0DD96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xmlns="" id="{6236C491-8AA3-4077-B903-1BAC7C91D56C}"/>
              </a:ext>
            </a:extLst>
          </p:cNvPr>
          <p:cNvSpPr>
            <a:spLocks noGrp="1"/>
          </p:cNvSpPr>
          <p:nvPr>
            <p:ph type="dt" sz="half" idx="10"/>
          </p:nvPr>
        </p:nvSpPr>
        <p:spPr/>
        <p:txBody>
          <a:bodyPr/>
          <a:lstStyle/>
          <a:p>
            <a:fld id="{11D6D145-3A9E-455F-B450-299854106B76}"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C3C68846-A6CC-4A9D-ABA8-034DCDEB34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620FC3AB-D517-4C7C-9790-4C89A67078DE}"/>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69967525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D3FB46F-743F-4175-906E-AF2AB28D15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83516C7E-9F3C-43DA-9CC1-3EB8F39C346D}"/>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xmlns="" id="{E386A4B0-A91E-412B-9449-629D9393BC0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xmlns="" id="{3C871006-FBDB-4768-BA41-BA56475356D4}"/>
              </a:ext>
            </a:extLst>
          </p:cNvPr>
          <p:cNvSpPr>
            <a:spLocks noGrp="1"/>
          </p:cNvSpPr>
          <p:nvPr>
            <p:ph type="dt" sz="half" idx="10"/>
          </p:nvPr>
        </p:nvSpPr>
        <p:spPr/>
        <p:txBody>
          <a:bodyPr/>
          <a:lstStyle/>
          <a:p>
            <a:fld id="{11D6D145-3A9E-455F-B450-299854106B76}" type="datetimeFigureOut">
              <a:rPr lang="zh-CN" altLang="en-US" smtClean="0"/>
              <a:t>2023/7/20</a:t>
            </a:fld>
            <a:endParaRPr lang="zh-CN" altLang="en-US"/>
          </a:p>
        </p:txBody>
      </p:sp>
      <p:sp>
        <p:nvSpPr>
          <p:cNvPr id="6" name="页脚占位符 5">
            <a:extLst>
              <a:ext uri="{FF2B5EF4-FFF2-40B4-BE49-F238E27FC236}">
                <a16:creationId xmlns:a16="http://schemas.microsoft.com/office/drawing/2014/main" xmlns="" id="{3903FCB1-6284-41EB-9061-0E8294D1301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18A915A9-9F8C-41DA-8E40-5C2968CB96CC}"/>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1687923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074119B-FD3D-43C7-B521-9D19DF89A17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BBB4EA43-7397-40E5-8D7F-7BA4754B42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xmlns="" id="{DB9ECA9D-4F9E-4ED9-A6A2-96517EA1BCA2}"/>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xmlns="" id="{F158CC48-E3E7-4860-9A68-C95E27A62B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xmlns="" id="{8C872553-5D14-4A52-9AD1-9065D59588E3}"/>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xmlns="" id="{2D663B14-446C-43D3-8B03-B259CEEE3490}"/>
              </a:ext>
            </a:extLst>
          </p:cNvPr>
          <p:cNvSpPr>
            <a:spLocks noGrp="1"/>
          </p:cNvSpPr>
          <p:nvPr>
            <p:ph type="dt" sz="half" idx="10"/>
          </p:nvPr>
        </p:nvSpPr>
        <p:spPr/>
        <p:txBody>
          <a:bodyPr/>
          <a:lstStyle/>
          <a:p>
            <a:fld id="{11D6D145-3A9E-455F-B450-299854106B76}" type="datetimeFigureOut">
              <a:rPr lang="zh-CN" altLang="en-US" smtClean="0"/>
              <a:t>2023/7/20</a:t>
            </a:fld>
            <a:endParaRPr lang="zh-CN" altLang="en-US"/>
          </a:p>
        </p:txBody>
      </p:sp>
      <p:sp>
        <p:nvSpPr>
          <p:cNvPr id="8" name="页脚占位符 7">
            <a:extLst>
              <a:ext uri="{FF2B5EF4-FFF2-40B4-BE49-F238E27FC236}">
                <a16:creationId xmlns:a16="http://schemas.microsoft.com/office/drawing/2014/main" xmlns="" id="{2BB665BC-1D2E-4354-8034-EA139F7B1C0C}"/>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86B278E8-9BFD-4460-97AD-6A77659E91BF}"/>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43582442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0ECD899-1FEE-4A3A-A19B-BB98F12CB41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A2E49951-E80B-43CE-80C4-6B2C2E219412}"/>
              </a:ext>
            </a:extLst>
          </p:cNvPr>
          <p:cNvSpPr>
            <a:spLocks noGrp="1"/>
          </p:cNvSpPr>
          <p:nvPr>
            <p:ph type="dt" sz="half" idx="10"/>
          </p:nvPr>
        </p:nvSpPr>
        <p:spPr/>
        <p:txBody>
          <a:bodyPr/>
          <a:lstStyle/>
          <a:p>
            <a:fld id="{11D6D145-3A9E-455F-B450-299854106B76}" type="datetimeFigureOut">
              <a:rPr lang="zh-CN" altLang="en-US" smtClean="0"/>
              <a:t>2023/7/20</a:t>
            </a:fld>
            <a:endParaRPr lang="zh-CN" altLang="en-US"/>
          </a:p>
        </p:txBody>
      </p:sp>
      <p:sp>
        <p:nvSpPr>
          <p:cNvPr id="4" name="页脚占位符 3">
            <a:extLst>
              <a:ext uri="{FF2B5EF4-FFF2-40B4-BE49-F238E27FC236}">
                <a16:creationId xmlns:a16="http://schemas.microsoft.com/office/drawing/2014/main" xmlns="" id="{00B27DA4-C112-4E5A-8F67-33F83175B0D1}"/>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BD65F34F-E79B-4F02-A87E-9477AF8909F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183461800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D02D042D-9CED-4056-8127-FADDD59E6517}"/>
              </a:ext>
            </a:extLst>
          </p:cNvPr>
          <p:cNvSpPr>
            <a:spLocks noGrp="1"/>
          </p:cNvSpPr>
          <p:nvPr>
            <p:ph type="dt" sz="half" idx="10"/>
          </p:nvPr>
        </p:nvSpPr>
        <p:spPr/>
        <p:txBody>
          <a:bodyPr/>
          <a:lstStyle/>
          <a:p>
            <a:fld id="{11D6D145-3A9E-455F-B450-299854106B76}" type="datetimeFigureOut">
              <a:rPr lang="zh-CN" altLang="en-US" smtClean="0"/>
              <a:t>2023/7/20</a:t>
            </a:fld>
            <a:endParaRPr lang="zh-CN" altLang="en-US"/>
          </a:p>
        </p:txBody>
      </p:sp>
      <p:sp>
        <p:nvSpPr>
          <p:cNvPr id="3" name="页脚占位符 2">
            <a:extLst>
              <a:ext uri="{FF2B5EF4-FFF2-40B4-BE49-F238E27FC236}">
                <a16:creationId xmlns:a16="http://schemas.microsoft.com/office/drawing/2014/main" xmlns="" id="{DBA186D5-EA9B-4D60-B019-391C66CDA01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B9208B38-019E-464D-B474-7BAC2324C56F}"/>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94020283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4A2BC27-DE85-4D51-A41C-C0952FBE4A5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A02AD7C6-A7A5-4AE3-B02A-B09F1DE71B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7E6BE564-5ADE-43B0-8C41-0DE40F58E1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D4BEFAAA-A6FE-408F-B186-B1D73C26A5BF}"/>
              </a:ext>
            </a:extLst>
          </p:cNvPr>
          <p:cNvSpPr>
            <a:spLocks noGrp="1"/>
          </p:cNvSpPr>
          <p:nvPr>
            <p:ph type="dt" sz="half" idx="10"/>
          </p:nvPr>
        </p:nvSpPr>
        <p:spPr/>
        <p:txBody>
          <a:bodyPr/>
          <a:lstStyle/>
          <a:p>
            <a:fld id="{11D6D145-3A9E-455F-B450-299854106B76}" type="datetimeFigureOut">
              <a:rPr lang="zh-CN" altLang="en-US" smtClean="0"/>
              <a:t>2023/7/20</a:t>
            </a:fld>
            <a:endParaRPr lang="zh-CN" altLang="en-US"/>
          </a:p>
        </p:txBody>
      </p:sp>
      <p:sp>
        <p:nvSpPr>
          <p:cNvPr id="6" name="页脚占位符 5">
            <a:extLst>
              <a:ext uri="{FF2B5EF4-FFF2-40B4-BE49-F238E27FC236}">
                <a16:creationId xmlns:a16="http://schemas.microsoft.com/office/drawing/2014/main" xmlns="" id="{8257687B-F7BA-45EB-A975-4681C34A063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FABCCF17-49AC-43E2-B932-48BED6AD4BD4}"/>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8621711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EC6AD8C-5681-45E0-8267-FD4E82F9463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AB3AAFA8-AE00-45CE-8FC3-A5510EE556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0CD8BC02-17A6-445B-A239-C8FCE11B3C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8D2A0A6F-932C-4AE4-A5DB-A9402FC2A9C8}"/>
              </a:ext>
            </a:extLst>
          </p:cNvPr>
          <p:cNvSpPr>
            <a:spLocks noGrp="1"/>
          </p:cNvSpPr>
          <p:nvPr>
            <p:ph type="dt" sz="half" idx="10"/>
          </p:nvPr>
        </p:nvSpPr>
        <p:spPr/>
        <p:txBody>
          <a:bodyPr/>
          <a:lstStyle/>
          <a:p>
            <a:fld id="{11D6D145-3A9E-455F-B450-299854106B76}" type="datetimeFigureOut">
              <a:rPr lang="zh-CN" altLang="en-US" smtClean="0"/>
              <a:t>2023/7/20</a:t>
            </a:fld>
            <a:endParaRPr lang="zh-CN" altLang="en-US"/>
          </a:p>
        </p:txBody>
      </p:sp>
      <p:sp>
        <p:nvSpPr>
          <p:cNvPr id="6" name="页脚占位符 5">
            <a:extLst>
              <a:ext uri="{FF2B5EF4-FFF2-40B4-BE49-F238E27FC236}">
                <a16:creationId xmlns:a16="http://schemas.microsoft.com/office/drawing/2014/main" xmlns="" id="{19129549-A14B-4521-B655-37718603699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2BB8A79F-4F97-484D-B2E8-9906366A243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55195644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907DA26D-7FA7-4716-B503-1BD00AC9BD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3685941F-6D23-4689-BA78-33F1C928A5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F8CE98ED-8FEF-4F87-9DAB-E597506DA0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6D145-3A9E-455F-B450-299854106B76}"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xmlns="" id="{1C714180-DB2C-4957-AF9C-A3A789A7B6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A3C46A57-DC26-4AD6-9738-E1BBFEFE4B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532463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6.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31.jpeg"/><Relationship Id="rId4" Type="http://schemas.openxmlformats.org/officeDocument/2006/relationships/image" Target="../media/image28.png"/><Relationship Id="rId9" Type="http://schemas.openxmlformats.org/officeDocument/2006/relationships/image" Target="../media/image30.jpe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13" Type="http://schemas.microsoft.com/office/2007/relationships/hdphoto" Target="../media/hdphoto5.wdp"/><Relationship Id="rId3" Type="http://schemas.openxmlformats.org/officeDocument/2006/relationships/notesSlide" Target="../notesSlides/notesSlide7.xml"/><Relationship Id="rId7" Type="http://schemas.openxmlformats.org/officeDocument/2006/relationships/image" Target="../media/image8.png"/><Relationship Id="rId12"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image" Target="../media/image7.png"/><Relationship Id="rId11" Type="http://schemas.openxmlformats.org/officeDocument/2006/relationships/image" Target="../media/image34.jpg"/><Relationship Id="rId5" Type="http://schemas.openxmlformats.org/officeDocument/2006/relationships/image" Target="../media/image6.png"/><Relationship Id="rId10" Type="http://schemas.microsoft.com/office/2007/relationships/hdphoto" Target="../media/hdphoto4.wdp"/><Relationship Id="rId4" Type="http://schemas.openxmlformats.org/officeDocument/2006/relationships/image" Target="../media/image2.pn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notesSlide" Target="../notesSlides/notesSlide8.xml"/><Relationship Id="rId7"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openxmlformats.org/officeDocument/2006/relationships/image" Target="../media/image38.jpeg"/><Relationship Id="rId11" Type="http://schemas.microsoft.com/office/2007/relationships/hdphoto" Target="../media/hdphoto5.wdp"/><Relationship Id="rId5" Type="http://schemas.openxmlformats.org/officeDocument/2006/relationships/image" Target="../media/image37.jpeg"/><Relationship Id="rId10" Type="http://schemas.openxmlformats.org/officeDocument/2006/relationships/image" Target="../media/image35.png"/><Relationship Id="rId4" Type="http://schemas.openxmlformats.org/officeDocument/2006/relationships/image" Target="../media/image36.jpeg"/><Relationship Id="rId9" Type="http://schemas.openxmlformats.org/officeDocument/2006/relationships/image" Target="../media/image40.jpe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9.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32.png"/><Relationship Id="rId9" Type="http://schemas.openxmlformats.org/officeDocument/2006/relationships/image" Target="../media/image41.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0.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hemeOverride" Target="../theme/themeOverride9.xml"/><Relationship Id="rId6" Type="http://schemas.openxmlformats.org/officeDocument/2006/relationships/image" Target="../media/image27.png"/><Relationship Id="rId5" Type="http://schemas.openxmlformats.org/officeDocument/2006/relationships/image" Target="../media/image2.png"/><Relationship Id="rId10" Type="http://schemas.openxmlformats.org/officeDocument/2006/relationships/image" Target="../media/image3.png"/><Relationship Id="rId4" Type="http://schemas.openxmlformats.org/officeDocument/2006/relationships/image" Target="../media/image42.pn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11.xml"/><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hemeOverride" Target="../theme/themeOverride10.xml"/><Relationship Id="rId6" Type="http://schemas.openxmlformats.org/officeDocument/2006/relationships/image" Target="../media/image7.png"/><Relationship Id="rId5" Type="http://schemas.openxmlformats.org/officeDocument/2006/relationships/image" Target="../media/image32.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2.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hemeOverride" Target="../theme/themeOverride11.xml"/><Relationship Id="rId6" Type="http://schemas.openxmlformats.org/officeDocument/2006/relationships/image" Target="../media/image32.png"/><Relationship Id="rId5" Type="http://schemas.openxmlformats.org/officeDocument/2006/relationships/image" Target="../media/image6.png"/><Relationship Id="rId10" Type="http://schemas.openxmlformats.org/officeDocument/2006/relationships/image" Target="../media/image45.png"/><Relationship Id="rId4" Type="http://schemas.openxmlformats.org/officeDocument/2006/relationships/image" Target="../media/image2.png"/><Relationship Id="rId9" Type="http://schemas.openxmlformats.org/officeDocument/2006/relationships/image" Target="../media/image44.jpg"/></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3.xml"/><Relationship Id="rId7" Type="http://schemas.openxmlformats.org/officeDocument/2006/relationships/image" Target="../media/image7.png"/><Relationship Id="rId12" Type="http://schemas.microsoft.com/office/2007/relationships/hdphoto" Target="../media/hdphoto8.wdp"/><Relationship Id="rId2" Type="http://schemas.openxmlformats.org/officeDocument/2006/relationships/slideLayout" Target="../slideLayouts/slideLayout2.xml"/><Relationship Id="rId1" Type="http://schemas.openxmlformats.org/officeDocument/2006/relationships/themeOverride" Target="../theme/themeOverride12.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2.png"/><Relationship Id="rId10" Type="http://schemas.microsoft.com/office/2007/relationships/hdphoto" Target="../media/hdphoto7.wdp"/><Relationship Id="rId4" Type="http://schemas.openxmlformats.org/officeDocument/2006/relationships/image" Target="../media/image32.png"/><Relationship Id="rId9" Type="http://schemas.openxmlformats.org/officeDocument/2006/relationships/image" Target="../media/image46.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4.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hemeOverride" Target="../theme/themeOverride13.xml"/><Relationship Id="rId6" Type="http://schemas.openxmlformats.org/officeDocument/2006/relationships/image" Target="../media/image6.png"/><Relationship Id="rId5" Type="http://schemas.openxmlformats.org/officeDocument/2006/relationships/image" Target="../media/image2.png"/><Relationship Id="rId10" Type="http://schemas.openxmlformats.org/officeDocument/2006/relationships/image" Target="../media/image49.jpg"/><Relationship Id="rId4" Type="http://schemas.openxmlformats.org/officeDocument/2006/relationships/image" Target="../media/image32.png"/><Relationship Id="rId9" Type="http://schemas.openxmlformats.org/officeDocument/2006/relationships/image" Target="../media/image48.jp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slide" Target="slide3.xml"/><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5.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hemeOverride" Target="../theme/themeOverride14.xml"/><Relationship Id="rId6" Type="http://schemas.openxmlformats.org/officeDocument/2006/relationships/image" Target="../media/image6.png"/><Relationship Id="rId5" Type="http://schemas.openxmlformats.org/officeDocument/2006/relationships/image" Target="../media/image27.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50.png"/><Relationship Id="rId13" Type="http://schemas.microsoft.com/office/2007/relationships/hdphoto" Target="../media/hdphoto11.wdp"/><Relationship Id="rId3" Type="http://schemas.openxmlformats.org/officeDocument/2006/relationships/notesSlide" Target="../notesSlides/notesSlide16.xml"/><Relationship Id="rId7" Type="http://schemas.openxmlformats.org/officeDocument/2006/relationships/image" Target="../media/image8.png"/><Relationship Id="rId12"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themeOverride" Target="../theme/themeOverride15.xml"/><Relationship Id="rId6" Type="http://schemas.openxmlformats.org/officeDocument/2006/relationships/image" Target="../media/image7.png"/><Relationship Id="rId11" Type="http://schemas.microsoft.com/office/2007/relationships/hdphoto" Target="../media/hdphoto10.wdp"/><Relationship Id="rId5" Type="http://schemas.openxmlformats.org/officeDocument/2006/relationships/image" Target="../media/image6.png"/><Relationship Id="rId15" Type="http://schemas.microsoft.com/office/2007/relationships/hdphoto" Target="../media/hdphoto12.wdp"/><Relationship Id="rId10" Type="http://schemas.openxmlformats.org/officeDocument/2006/relationships/image" Target="../media/image51.png"/><Relationship Id="rId4" Type="http://schemas.openxmlformats.org/officeDocument/2006/relationships/image" Target="../media/image32.png"/><Relationship Id="rId9" Type="http://schemas.microsoft.com/office/2007/relationships/hdphoto" Target="../media/hdphoto9.wdp"/><Relationship Id="rId14" Type="http://schemas.openxmlformats.org/officeDocument/2006/relationships/image" Target="../media/image53.png"/></Relationships>
</file>

<file path=ppt/slides/_rels/slide22.xml.rels><?xml version="1.0" encoding="UTF-8" standalone="yes"?>
<Relationships xmlns="http://schemas.openxmlformats.org/package/2006/relationships"><Relationship Id="rId8" Type="http://schemas.openxmlformats.org/officeDocument/2006/relationships/image" Target="../media/image54.jpg"/><Relationship Id="rId13" Type="http://schemas.openxmlformats.org/officeDocument/2006/relationships/image" Target="../media/image57.jpg"/><Relationship Id="rId3" Type="http://schemas.openxmlformats.org/officeDocument/2006/relationships/notesSlide" Target="../notesSlides/notesSlide17.xml"/><Relationship Id="rId7" Type="http://schemas.openxmlformats.org/officeDocument/2006/relationships/image" Target="../media/image8.png"/><Relationship Id="rId12" Type="http://schemas.microsoft.com/office/2007/relationships/hdphoto" Target="../media/hdphoto14.wdp"/><Relationship Id="rId2" Type="http://schemas.openxmlformats.org/officeDocument/2006/relationships/slideLayout" Target="../slideLayouts/slideLayout2.xml"/><Relationship Id="rId1" Type="http://schemas.openxmlformats.org/officeDocument/2006/relationships/themeOverride" Target="../theme/themeOverride16.xml"/><Relationship Id="rId6" Type="http://schemas.openxmlformats.org/officeDocument/2006/relationships/image" Target="../media/image7.png"/><Relationship Id="rId11" Type="http://schemas.openxmlformats.org/officeDocument/2006/relationships/image" Target="../media/image56.png"/><Relationship Id="rId5" Type="http://schemas.openxmlformats.org/officeDocument/2006/relationships/image" Target="../media/image6.png"/><Relationship Id="rId10" Type="http://schemas.microsoft.com/office/2007/relationships/hdphoto" Target="../media/hdphoto13.wdp"/><Relationship Id="rId4" Type="http://schemas.openxmlformats.org/officeDocument/2006/relationships/image" Target="../media/image32.png"/><Relationship Id="rId9" Type="http://schemas.openxmlformats.org/officeDocument/2006/relationships/image" Target="../media/image55.png"/></Relationships>
</file>

<file path=ppt/slides/_rels/slide23.xml.rels><?xml version="1.0" encoding="UTF-8" standalone="yes"?>
<Relationships xmlns="http://schemas.openxmlformats.org/package/2006/relationships"><Relationship Id="rId8" Type="http://schemas.openxmlformats.org/officeDocument/2006/relationships/image" Target="../media/image58.jpg"/><Relationship Id="rId3" Type="http://schemas.openxmlformats.org/officeDocument/2006/relationships/notesSlide" Target="../notesSlides/notesSlide18.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1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60.jpg"/><Relationship Id="rId4" Type="http://schemas.openxmlformats.org/officeDocument/2006/relationships/image" Target="../media/image32.png"/><Relationship Id="rId9" Type="http://schemas.openxmlformats.org/officeDocument/2006/relationships/image" Target="../media/image59.jpg"/></Relationships>
</file>

<file path=ppt/slides/_rels/slide24.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notesSlide" Target="../notesSlides/notesSlide19.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1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2.png"/><Relationship Id="rId9" Type="http://schemas.openxmlformats.org/officeDocument/2006/relationships/image" Target="../media/image62.jpg"/></Relationships>
</file>

<file path=ppt/slides/_rels/slide25.xml.rels><?xml version="1.0" encoding="UTF-8" standalone="yes"?>
<Relationships xmlns="http://schemas.openxmlformats.org/package/2006/relationships"><Relationship Id="rId8" Type="http://schemas.openxmlformats.org/officeDocument/2006/relationships/image" Target="../media/image63.jpg"/><Relationship Id="rId3" Type="http://schemas.openxmlformats.org/officeDocument/2006/relationships/notesSlide" Target="../notesSlides/notesSlide20.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1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2.png"/><Relationship Id="rId9" Type="http://schemas.openxmlformats.org/officeDocument/2006/relationships/image" Target="../media/image64.jp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png"/><Relationship Id="rId10" Type="http://schemas.openxmlformats.org/officeDocument/2006/relationships/image" Target="../media/image9.png"/><Relationship Id="rId4" Type="http://schemas.openxmlformats.org/officeDocument/2006/relationships/image" Target="../media/image26.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xml"/><Relationship Id="rId7" Type="http://schemas.openxmlformats.org/officeDocument/2006/relationships/slide" Target="slide4.xml"/><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7.jpeg"/><Relationship Id="rId13" Type="http://schemas.microsoft.com/office/2007/relationships/hdphoto" Target="../media/hdphoto1.wdp"/><Relationship Id="rId18" Type="http://schemas.openxmlformats.org/officeDocument/2006/relationships/image" Target="../media/image22.jpeg"/><Relationship Id="rId3" Type="http://schemas.microsoft.com/office/2007/relationships/media" Target="../media/media3.mp3"/><Relationship Id="rId7" Type="http://schemas.openxmlformats.org/officeDocument/2006/relationships/audio" Target="../media/audio2.wav"/><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audio" Target="../media/media2.wav"/><Relationship Id="rId16" Type="http://schemas.openxmlformats.org/officeDocument/2006/relationships/slide" Target="slide5.xml"/><Relationship Id="rId1" Type="http://schemas.microsoft.com/office/2007/relationships/media" Target="../media/media2.wav"/><Relationship Id="rId6" Type="http://schemas.openxmlformats.org/officeDocument/2006/relationships/audio" Target="../media/audio1.wav"/><Relationship Id="rId11" Type="http://schemas.openxmlformats.org/officeDocument/2006/relationships/image" Target="../media/image20.png"/><Relationship Id="rId5" Type="http://schemas.openxmlformats.org/officeDocument/2006/relationships/slideLayout" Target="../slideLayouts/slideLayout2.xml"/><Relationship Id="rId15" Type="http://schemas.openxmlformats.org/officeDocument/2006/relationships/image" Target="../media/image13.png"/><Relationship Id="rId10" Type="http://schemas.openxmlformats.org/officeDocument/2006/relationships/image" Target="../media/image19.png"/><Relationship Id="rId19" Type="http://schemas.openxmlformats.org/officeDocument/2006/relationships/image" Target="../media/image23.jpeg"/><Relationship Id="rId4" Type="http://schemas.openxmlformats.org/officeDocument/2006/relationships/audio" Target="../media/media3.mp3"/><Relationship Id="rId9" Type="http://schemas.openxmlformats.org/officeDocument/2006/relationships/image" Target="../media/image18.png"/><Relationship Id="rId1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13" Type="http://schemas.microsoft.com/office/2007/relationships/hdphoto" Target="../media/hdphoto1.wdp"/><Relationship Id="rId18" Type="http://schemas.openxmlformats.org/officeDocument/2006/relationships/image" Target="../media/image22.jpeg"/><Relationship Id="rId3" Type="http://schemas.microsoft.com/office/2007/relationships/media" Target="../media/media3.mp3"/><Relationship Id="rId7" Type="http://schemas.openxmlformats.org/officeDocument/2006/relationships/audio" Target="../media/audio1.wav"/><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audio" Target="../media/media2.wav"/><Relationship Id="rId16" Type="http://schemas.openxmlformats.org/officeDocument/2006/relationships/slide" Target="slide6.xml"/><Relationship Id="rId1" Type="http://schemas.microsoft.com/office/2007/relationships/media" Target="../media/media2.wav"/><Relationship Id="rId6" Type="http://schemas.openxmlformats.org/officeDocument/2006/relationships/audio" Target="../media/audio2.wav"/><Relationship Id="rId11" Type="http://schemas.openxmlformats.org/officeDocument/2006/relationships/image" Target="../media/image20.png"/><Relationship Id="rId5" Type="http://schemas.openxmlformats.org/officeDocument/2006/relationships/slideLayout" Target="../slideLayouts/slideLayout2.xml"/><Relationship Id="rId15" Type="http://schemas.openxmlformats.org/officeDocument/2006/relationships/image" Target="../media/image13.png"/><Relationship Id="rId10" Type="http://schemas.openxmlformats.org/officeDocument/2006/relationships/image" Target="../media/image19.png"/><Relationship Id="rId19" Type="http://schemas.openxmlformats.org/officeDocument/2006/relationships/image" Target="../media/image23.jpeg"/><Relationship Id="rId4" Type="http://schemas.openxmlformats.org/officeDocument/2006/relationships/audio" Target="../media/media3.mp3"/><Relationship Id="rId9" Type="http://schemas.openxmlformats.org/officeDocument/2006/relationships/image" Target="../media/image18.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1.png"/><Relationship Id="rId5" Type="http://schemas.microsoft.com/office/2007/relationships/hdphoto" Target="../media/hdphoto3.wdp"/><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25.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4.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image" Target="../media/image2.png"/><Relationship Id="rId11" Type="http://schemas.openxmlformats.org/officeDocument/2006/relationships/image" Target="../media/image9.png"/><Relationship Id="rId5" Type="http://schemas.openxmlformats.org/officeDocument/2006/relationships/image" Target="../media/image26.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xmlns="" id="{004B9DC1-F812-44CD-92AB-1237830D0877}"/>
              </a:ext>
            </a:extLst>
          </p:cNvPr>
          <p:cNvSpPr/>
          <p:nvPr/>
        </p:nvSpPr>
        <p:spPr>
          <a:xfrm>
            <a:off x="-2" y="0"/>
            <a:ext cx="12192002" cy="6437073"/>
          </a:xfrm>
          <a:prstGeom prst="rect">
            <a:avLst/>
          </a:prstGeom>
          <a:solidFill>
            <a:srgbClr val="DEEBF7">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a:extLst>
              <a:ext uri="{FF2B5EF4-FFF2-40B4-BE49-F238E27FC236}">
                <a16:creationId xmlns:a16="http://schemas.microsoft.com/office/drawing/2014/main" xmlns="" id="{E84DAA12-DA51-4ECE-A468-D2E1665BDE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08152">
            <a:off x="2763488" y="3823435"/>
            <a:ext cx="4323347" cy="1521150"/>
          </a:xfrm>
          <a:prstGeom prst="rect">
            <a:avLst/>
          </a:prstGeom>
        </p:spPr>
      </p:pic>
      <p:pic>
        <p:nvPicPr>
          <p:cNvPr id="15" name="图片 14">
            <a:extLst>
              <a:ext uri="{FF2B5EF4-FFF2-40B4-BE49-F238E27FC236}">
                <a16:creationId xmlns:a16="http://schemas.microsoft.com/office/drawing/2014/main" xmlns="" id="{32954C8E-A179-4810-ADF1-62EE40BDCA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695" y="360947"/>
            <a:ext cx="2346240" cy="1277603"/>
          </a:xfrm>
          <a:prstGeom prst="rect">
            <a:avLst/>
          </a:prstGeom>
        </p:spPr>
      </p:pic>
      <p:pic>
        <p:nvPicPr>
          <p:cNvPr id="17" name="图片 16">
            <a:extLst>
              <a:ext uri="{FF2B5EF4-FFF2-40B4-BE49-F238E27FC236}">
                <a16:creationId xmlns:a16="http://schemas.microsoft.com/office/drawing/2014/main" xmlns="" id="{FF08E314-6FF4-4384-9F04-F7A04835DF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62121" y="-301461"/>
            <a:ext cx="2529880" cy="2141621"/>
          </a:xfrm>
          <a:prstGeom prst="rect">
            <a:avLst/>
          </a:prstGeom>
        </p:spPr>
      </p:pic>
      <p:pic>
        <p:nvPicPr>
          <p:cNvPr id="19" name="图片 18">
            <a:extLst>
              <a:ext uri="{FF2B5EF4-FFF2-40B4-BE49-F238E27FC236}">
                <a16:creationId xmlns:a16="http://schemas.microsoft.com/office/drawing/2014/main" xmlns="" id="{E5B7F36A-83E7-477F-840D-20AA01E0B2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01991" y="666690"/>
            <a:ext cx="1787880" cy="3140241"/>
          </a:xfrm>
          <a:prstGeom prst="rect">
            <a:avLst/>
          </a:prstGeom>
        </p:spPr>
      </p:pic>
      <p:pic>
        <p:nvPicPr>
          <p:cNvPr id="3" name="图片 2">
            <a:extLst>
              <a:ext uri="{FF2B5EF4-FFF2-40B4-BE49-F238E27FC236}">
                <a16:creationId xmlns:a16="http://schemas.microsoft.com/office/drawing/2014/main" xmlns="" id="{52C18205-9451-4C33-B445-1E4EF9C4691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21894"/>
          <a:stretch/>
        </p:blipFill>
        <p:spPr>
          <a:xfrm>
            <a:off x="-1" y="3192539"/>
            <a:ext cx="12192000" cy="3653274"/>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13" name="图片 12">
            <a:extLst>
              <a:ext uri="{FF2B5EF4-FFF2-40B4-BE49-F238E27FC236}">
                <a16:creationId xmlns:a16="http://schemas.microsoft.com/office/drawing/2014/main" xmlns="" id="{77A4F5EF-9A05-451B-8D57-EA919654F16C}"/>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22982"/>
          <a:stretch/>
        </p:blipFill>
        <p:spPr>
          <a:xfrm>
            <a:off x="282257" y="2849880"/>
            <a:ext cx="2471090" cy="4019912"/>
          </a:xfrm>
          <a:prstGeom prst="rect">
            <a:avLst/>
          </a:prstGeom>
        </p:spPr>
      </p:pic>
      <p:sp>
        <p:nvSpPr>
          <p:cNvPr id="23" name="文本框 22">
            <a:extLst>
              <a:ext uri="{FF2B5EF4-FFF2-40B4-BE49-F238E27FC236}">
                <a16:creationId xmlns:a16="http://schemas.microsoft.com/office/drawing/2014/main" xmlns="" id="{55FFC849-8634-46BA-BA36-B76D6F856D1A}"/>
              </a:ext>
            </a:extLst>
          </p:cNvPr>
          <p:cNvSpPr txBox="1"/>
          <p:nvPr/>
        </p:nvSpPr>
        <p:spPr>
          <a:xfrm>
            <a:off x="793778" y="1666172"/>
            <a:ext cx="10604443" cy="1200329"/>
          </a:xfrm>
          <a:prstGeom prst="rect">
            <a:avLst/>
          </a:prstGeom>
          <a:noFill/>
          <a:ln>
            <a:noFill/>
          </a:ln>
        </p:spPr>
        <p:txBody>
          <a:bodyPr wrap="square" rtlCol="0">
            <a:spAutoFit/>
          </a:bodyPr>
          <a:lstStyle/>
          <a:p>
            <a:pPr algn="ctr"/>
            <a:r>
              <a:rPr lang="en-US" altLang="zh-CN" sz="7200" b="1">
                <a:ln w="6600">
                  <a:solidFill>
                    <a:schemeClr val="accent2"/>
                  </a:solidFill>
                  <a:prstDash val="solid"/>
                </a:ln>
                <a:solidFill>
                  <a:srgbClr val="FFFFFF"/>
                </a:solidFill>
                <a:effectLst>
                  <a:outerShdw dist="38100" dir="2700000" algn="tl" rotWithShape="0">
                    <a:schemeClr val="accent2"/>
                  </a:outerShdw>
                </a:effectLst>
                <a:latin typeface="UTM Ambrose" panose="02040603050506020204" pitchFamily="18" charset="0"/>
                <a:ea typeface="浪漫雅圆" panose="02010601040101010101" pitchFamily="2" charset="-122"/>
              </a:rPr>
              <a:t>LUYỆN TỪ VÀ CÂU</a:t>
            </a:r>
            <a:endParaRPr lang="zh-CN" altLang="en-US" sz="7200" b="1" dirty="0">
              <a:ln w="6600">
                <a:solidFill>
                  <a:schemeClr val="accent2"/>
                </a:solidFill>
                <a:prstDash val="solid"/>
              </a:ln>
              <a:solidFill>
                <a:srgbClr val="FFFFFF"/>
              </a:solidFill>
              <a:effectLst>
                <a:outerShdw dist="38100" dir="2700000" algn="tl" rotWithShape="0">
                  <a:schemeClr val="accent2"/>
                </a:outerShdw>
              </a:effectLst>
              <a:latin typeface="UTM Ambrose" panose="02040603050506020204" pitchFamily="18" charset="0"/>
              <a:ea typeface="浪漫雅圆" panose="02010601040101010101" pitchFamily="2" charset="-122"/>
            </a:endParaRPr>
          </a:p>
        </p:txBody>
      </p:sp>
    </p:spTree>
    <p:extLst>
      <p:ext uri="{BB962C8B-B14F-4D97-AF65-F5344CB8AC3E}">
        <p14:creationId xmlns:p14="http://schemas.microsoft.com/office/powerpoint/2010/main" val="3861777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8"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0-#ppt_w/2"/>
                                          </p:val>
                                        </p:tav>
                                        <p:tav tm="100000">
                                          <p:val>
                                            <p:strVal val="#ppt_x"/>
                                          </p:val>
                                        </p:tav>
                                      </p:tavLst>
                                    </p:anim>
                                    <p:anim calcmode="lin" valueType="num">
                                      <p:cBhvr additive="base">
                                        <p:cTn id="27" dur="500" fill="hold"/>
                                        <p:tgtEl>
                                          <p:spTgt spid="13"/>
                                        </p:tgtEl>
                                        <p:attrNameLst>
                                          <p:attrName>ppt_y</p:attrName>
                                        </p:attrNameLst>
                                      </p:cBhvr>
                                      <p:tavLst>
                                        <p:tav tm="0">
                                          <p:val>
                                            <p:strVal val="#ppt_y"/>
                                          </p:val>
                                        </p:tav>
                                        <p:tav tm="100000">
                                          <p:val>
                                            <p:strVal val="#ppt_y"/>
                                          </p:val>
                                        </p:tav>
                                      </p:tavLst>
                                    </p:anim>
                                  </p:childTnLst>
                                </p:cTn>
                              </p:par>
                            </p:childTnLst>
                          </p:cTn>
                        </p:par>
                        <p:par>
                          <p:cTn id="28" fill="hold">
                            <p:stCondLst>
                              <p:cond delay="2000"/>
                            </p:stCondLst>
                            <p:childTnLst>
                              <p:par>
                                <p:cTn id="29" presetID="49" presetClass="entr" presetSubtype="0" decel="100000"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p:cTn id="31" dur="500" fill="hold"/>
                                        <p:tgtEl>
                                          <p:spTgt spid="23"/>
                                        </p:tgtEl>
                                        <p:attrNameLst>
                                          <p:attrName>ppt_w</p:attrName>
                                        </p:attrNameLst>
                                      </p:cBhvr>
                                      <p:tavLst>
                                        <p:tav tm="0">
                                          <p:val>
                                            <p:fltVal val="0"/>
                                          </p:val>
                                        </p:tav>
                                        <p:tav tm="100000">
                                          <p:val>
                                            <p:strVal val="#ppt_w"/>
                                          </p:val>
                                        </p:tav>
                                      </p:tavLst>
                                    </p:anim>
                                    <p:anim calcmode="lin" valueType="num">
                                      <p:cBhvr>
                                        <p:cTn id="32" dur="500" fill="hold"/>
                                        <p:tgtEl>
                                          <p:spTgt spid="23"/>
                                        </p:tgtEl>
                                        <p:attrNameLst>
                                          <p:attrName>ppt_h</p:attrName>
                                        </p:attrNameLst>
                                      </p:cBhvr>
                                      <p:tavLst>
                                        <p:tav tm="0">
                                          <p:val>
                                            <p:fltVal val="0"/>
                                          </p:val>
                                        </p:tav>
                                        <p:tav tm="100000">
                                          <p:val>
                                            <p:strVal val="#ppt_h"/>
                                          </p:val>
                                        </p:tav>
                                      </p:tavLst>
                                    </p:anim>
                                    <p:anim calcmode="lin" valueType="num">
                                      <p:cBhvr>
                                        <p:cTn id="33" dur="500" fill="hold"/>
                                        <p:tgtEl>
                                          <p:spTgt spid="23"/>
                                        </p:tgtEl>
                                        <p:attrNameLst>
                                          <p:attrName>style.rotation</p:attrName>
                                        </p:attrNameLst>
                                      </p:cBhvr>
                                      <p:tavLst>
                                        <p:tav tm="0">
                                          <p:val>
                                            <p:fltVal val="360"/>
                                          </p:val>
                                        </p:tav>
                                        <p:tav tm="100000">
                                          <p:val>
                                            <p:fltVal val="0"/>
                                          </p:val>
                                        </p:tav>
                                      </p:tavLst>
                                    </p:anim>
                                    <p:animEffect transition="in" filter="fade">
                                      <p:cBhvr>
                                        <p:cTn id="34" dur="500"/>
                                        <p:tgtEl>
                                          <p:spTgt spid="23"/>
                                        </p:tgtEl>
                                      </p:cBhvr>
                                    </p:animEffect>
                                  </p:childTnLst>
                                </p:cTn>
                              </p:par>
                            </p:childTnLst>
                          </p:cTn>
                        </p:par>
                        <p:par>
                          <p:cTn id="35" fill="hold">
                            <p:stCondLst>
                              <p:cond delay="2500"/>
                            </p:stCondLst>
                            <p:childTnLst>
                              <p:par>
                                <p:cTn id="36" presetID="2" presetClass="entr" presetSubtype="4"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500" fill="hold"/>
                                        <p:tgtEl>
                                          <p:spTgt spid="21"/>
                                        </p:tgtEl>
                                        <p:attrNameLst>
                                          <p:attrName>ppt_x</p:attrName>
                                        </p:attrNameLst>
                                      </p:cBhvr>
                                      <p:tavLst>
                                        <p:tav tm="0">
                                          <p:val>
                                            <p:strVal val="#ppt_x"/>
                                          </p:val>
                                        </p:tav>
                                        <p:tav tm="100000">
                                          <p:val>
                                            <p:strVal val="#ppt_x"/>
                                          </p:val>
                                        </p:tav>
                                      </p:tavLst>
                                    </p:anim>
                                    <p:anim calcmode="lin" valueType="num">
                                      <p:cBhvr additive="base">
                                        <p:cTn id="39" dur="500" fill="hold"/>
                                        <p:tgtEl>
                                          <p:spTgt spid="21"/>
                                        </p:tgtEl>
                                        <p:attrNameLst>
                                          <p:attrName>ppt_y</p:attrName>
                                        </p:attrNameLst>
                                      </p:cBhvr>
                                      <p:tavLst>
                                        <p:tav tm="0">
                                          <p:val>
                                            <p:strVal val="1+#ppt_h/2"/>
                                          </p:val>
                                        </p:tav>
                                        <p:tav tm="100000">
                                          <p:val>
                                            <p:strVal val="#ppt_y"/>
                                          </p:val>
                                        </p:tav>
                                      </p:tavLst>
                                    </p:anim>
                                  </p:childTnLst>
                                </p:cTn>
                              </p:par>
                            </p:childTnLst>
                          </p:cTn>
                        </p:par>
                        <p:par>
                          <p:cTn id="40" fill="hold">
                            <p:stCondLst>
                              <p:cond delay="3000"/>
                            </p:stCondLst>
                            <p:childTnLst>
                              <p:par>
                                <p:cTn id="41" presetID="15" presetClass="entr" presetSubtype="0"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p:cTn id="43" dur="1000" fill="hold"/>
                                        <p:tgtEl>
                                          <p:spTgt spid="15"/>
                                        </p:tgtEl>
                                        <p:attrNameLst>
                                          <p:attrName>ppt_w</p:attrName>
                                        </p:attrNameLst>
                                      </p:cBhvr>
                                      <p:tavLst>
                                        <p:tav tm="0">
                                          <p:val>
                                            <p:fltVal val="0"/>
                                          </p:val>
                                        </p:tav>
                                        <p:tav tm="100000">
                                          <p:val>
                                            <p:strVal val="#ppt_w"/>
                                          </p:val>
                                        </p:tav>
                                      </p:tavLst>
                                    </p:anim>
                                    <p:anim calcmode="lin" valueType="num">
                                      <p:cBhvr>
                                        <p:cTn id="44" dur="1000" fill="hold"/>
                                        <p:tgtEl>
                                          <p:spTgt spid="15"/>
                                        </p:tgtEl>
                                        <p:attrNameLst>
                                          <p:attrName>ppt_h</p:attrName>
                                        </p:attrNameLst>
                                      </p:cBhvr>
                                      <p:tavLst>
                                        <p:tav tm="0">
                                          <p:val>
                                            <p:fltVal val="0"/>
                                          </p:val>
                                        </p:tav>
                                        <p:tav tm="100000">
                                          <p:val>
                                            <p:strVal val="#ppt_h"/>
                                          </p:val>
                                        </p:tav>
                                      </p:tavLst>
                                    </p:anim>
                                    <p:anim calcmode="lin" valueType="num">
                                      <p:cBhvr>
                                        <p:cTn id="45"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15"/>
                                        </p:tgtEl>
                                        <p:attrNameLst>
                                          <p:attrName>ppt_y</p:attrName>
                                        </p:attrNameLst>
                                      </p:cBhvr>
                                      <p:tavLst>
                                        <p:tav tm="0" fmla="#ppt_y+(sin(-2*pi*(1-$))*-#ppt_x+cos(-2*pi*(1-$))*(1-#ppt_y))*(1-$)">
                                          <p:val>
                                            <p:fltVal val="0"/>
                                          </p:val>
                                        </p:tav>
                                        <p:tav tm="100000">
                                          <p:val>
                                            <p:fltVal val="1"/>
                                          </p:val>
                                        </p:tav>
                                      </p:tavLst>
                                    </p:anim>
                                  </p:childTnLst>
                                </p:cTn>
                              </p:par>
                              <p:par>
                                <p:cTn id="47" presetID="42" presetClass="entr" presetSubtype="0"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1000" fill="hold"/>
                                        <p:tgtEl>
                                          <p:spTgt spid="19"/>
                                        </p:tgtEl>
                                        <p:attrNameLst>
                                          <p:attrName>ppt_x</p:attrName>
                                        </p:attrNameLst>
                                      </p:cBhvr>
                                      <p:tavLst>
                                        <p:tav tm="0">
                                          <p:val>
                                            <p:strVal val="#ppt_x"/>
                                          </p:val>
                                        </p:tav>
                                        <p:tav tm="100000">
                                          <p:val>
                                            <p:strVal val="#ppt_x"/>
                                          </p:val>
                                        </p:tav>
                                      </p:tavLst>
                                    </p:anim>
                                    <p:anim calcmode="lin" valueType="num">
                                      <p:cBhvr>
                                        <p:cTn id="51" dur="1000" fill="hold"/>
                                        <p:tgtEl>
                                          <p:spTgt spid="19"/>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1000"/>
                                        <p:tgtEl>
                                          <p:spTgt spid="17"/>
                                        </p:tgtEl>
                                      </p:cBhvr>
                                    </p:animEffect>
                                    <p:anim calcmode="lin" valueType="num">
                                      <p:cBhvr>
                                        <p:cTn id="55" dur="1000" fill="hold"/>
                                        <p:tgtEl>
                                          <p:spTgt spid="17"/>
                                        </p:tgtEl>
                                        <p:attrNameLst>
                                          <p:attrName>ppt_x</p:attrName>
                                        </p:attrNameLst>
                                      </p:cBhvr>
                                      <p:tavLst>
                                        <p:tav tm="0">
                                          <p:val>
                                            <p:strVal val="#ppt_x"/>
                                          </p:val>
                                        </p:tav>
                                        <p:tav tm="100000">
                                          <p:val>
                                            <p:strVal val="#ppt_x"/>
                                          </p:val>
                                        </p:tav>
                                      </p:tavLst>
                                    </p:anim>
                                    <p:anim calcmode="lin" valueType="num">
                                      <p:cBhvr>
                                        <p:cTn id="5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xmlns="" id="{32954C8E-A179-4810-ADF1-62EE40BDCAE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r="40891"/>
          <a:stretch/>
        </p:blipFill>
        <p:spPr>
          <a:xfrm>
            <a:off x="62113" y="0"/>
            <a:ext cx="1386859" cy="1277603"/>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10" name="文本框 39">
            <a:extLst>
              <a:ext uri="{FF2B5EF4-FFF2-40B4-BE49-F238E27FC236}">
                <a16:creationId xmlns:a16="http://schemas.microsoft.com/office/drawing/2014/main" xmlns="" id="{6B5CAA5F-BC42-4F8D-A4F4-D62BF5693694}"/>
              </a:ext>
            </a:extLst>
          </p:cNvPr>
          <p:cNvSpPr txBox="1"/>
          <p:nvPr/>
        </p:nvSpPr>
        <p:spPr>
          <a:xfrm>
            <a:off x="941850" y="267072"/>
            <a:ext cx="11124139" cy="64633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 Tìm</a:t>
            </a:r>
            <a:r>
              <a:rPr kumimoji="0" lang="en-US" altLang="zh-CN" sz="3600" b="1" i="0" u="none" strike="noStrike" kern="1200" cap="none" spc="0" normalizeH="0" noProof="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nghĩa của cột B thích hợp với mỗi từ ở cột A:</a:t>
            </a:r>
            <a:endParaRPr kumimoji="0" lang="zh-CN" altLang="en-US"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531498050"/>
              </p:ext>
            </p:extLst>
          </p:nvPr>
        </p:nvGraphicFramePr>
        <p:xfrm>
          <a:off x="1082527" y="1180475"/>
          <a:ext cx="10382642" cy="5079735"/>
        </p:xfrm>
        <a:graphic>
          <a:graphicData uri="http://schemas.openxmlformats.org/drawingml/2006/table">
            <a:tbl>
              <a:tblPr firstRow="1" bandRow="1">
                <a:tableStyleId>{5C22544A-7EE6-4342-B048-85BDC9FD1C3A}</a:tableStyleId>
              </a:tblPr>
              <a:tblGrid>
                <a:gridCol w="2238258">
                  <a:extLst>
                    <a:ext uri="{9D8B030D-6E8A-4147-A177-3AD203B41FA5}">
                      <a16:colId xmlns:a16="http://schemas.microsoft.com/office/drawing/2014/main" xmlns="" val="3148548059"/>
                    </a:ext>
                  </a:extLst>
                </a:gridCol>
                <a:gridCol w="1617297">
                  <a:extLst>
                    <a:ext uri="{9D8B030D-6E8A-4147-A177-3AD203B41FA5}">
                      <a16:colId xmlns:a16="http://schemas.microsoft.com/office/drawing/2014/main" xmlns="" val="2606480429"/>
                    </a:ext>
                  </a:extLst>
                </a:gridCol>
                <a:gridCol w="6527087">
                  <a:extLst>
                    <a:ext uri="{9D8B030D-6E8A-4147-A177-3AD203B41FA5}">
                      <a16:colId xmlns:a16="http://schemas.microsoft.com/office/drawing/2014/main" xmlns="" val="645916978"/>
                    </a:ext>
                  </a:extLst>
                </a:gridCol>
              </a:tblGrid>
              <a:tr h="1047723">
                <a:tc>
                  <a:txBody>
                    <a:bodyPr/>
                    <a:lstStyle/>
                    <a:p>
                      <a:pPr algn="ctr"/>
                      <a:r>
                        <a:rPr lang="en-US" sz="3600">
                          <a:solidFill>
                            <a:srgbClr val="B88C00"/>
                          </a:solidFill>
                          <a:latin typeface="Times New Roman" panose="02020603050405020304" pitchFamily="18" charset="0"/>
                          <a:cs typeface="Times New Roman" panose="02020603050405020304" pitchFamily="18" charset="0"/>
                        </a:rPr>
                        <a:t>A</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a:txBody>
                    <a:bodyPr/>
                    <a:lstStyle/>
                    <a:p>
                      <a:pPr algn="ctr"/>
                      <a:endParaRPr lang="en-US" sz="36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a:solidFill>
                            <a:srgbClr val="B88C00"/>
                          </a:solidFill>
                          <a:latin typeface="Times New Roman" panose="02020603050405020304" pitchFamily="18" charset="0"/>
                          <a:cs typeface="Times New Roman" panose="02020603050405020304" pitchFamily="18" charset="0"/>
                        </a:rPr>
                        <a:t>B</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extLst>
                  <a:ext uri="{0D108BD9-81ED-4DB2-BD59-A6C34878D82A}">
                    <a16:rowId xmlns:a16="http://schemas.microsoft.com/office/drawing/2014/main" xmlns="" val="1931407299"/>
                  </a:ext>
                </a:extLst>
              </a:tr>
              <a:tr h="128881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3600" b="1">
                          <a:solidFill>
                            <a:srgbClr val="FF9900"/>
                          </a:solidFill>
                          <a:latin typeface="Times New Roman" panose="02020603050405020304" pitchFamily="18" charset="0"/>
                          <a:cs typeface="Times New Roman" panose="02020603050405020304" pitchFamily="18" charset="0"/>
                        </a:rPr>
                        <a:t>Răng</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800" b="1">
                          <a:solidFill>
                            <a:schemeClr val="tx1"/>
                          </a:solidFill>
                          <a:latin typeface="Times New Roman" panose="02020603050405020304" pitchFamily="18" charset="0"/>
                          <a:cs typeface="Times New Roman" panose="02020603050405020304" pitchFamily="18" charset="0"/>
                        </a:rPr>
                        <a:t>a) Bộ phận ở hai bên đầu người và động vật, dùng để nghe.</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xmlns="" val="366850014"/>
                  </a:ext>
                </a:extLst>
              </a:tr>
              <a:tr h="134590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3600" b="1">
                          <a:solidFill>
                            <a:srgbClr val="FF9900"/>
                          </a:solidFill>
                          <a:latin typeface="Times New Roman" panose="02020603050405020304" pitchFamily="18" charset="0"/>
                          <a:cs typeface="Times New Roman" panose="02020603050405020304" pitchFamily="18" charset="0"/>
                        </a:rPr>
                        <a:t>Mũi</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800" b="1">
                          <a:solidFill>
                            <a:schemeClr val="tx1"/>
                          </a:solidFill>
                          <a:latin typeface="Times New Roman" panose="02020603050405020304" pitchFamily="18" charset="0"/>
                          <a:cs typeface="Times New Roman" panose="02020603050405020304" pitchFamily="18" charset="0"/>
                        </a:rPr>
                        <a:t>b) Phần xương cứng, màu trắng, mọc trên hàm, dùng để cắn, giữ và nhai thức ăn. </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xmlns="" val="3278541915"/>
                  </a:ext>
                </a:extLst>
              </a:tr>
              <a:tr h="104772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3600" b="1">
                          <a:solidFill>
                            <a:srgbClr val="FF9900"/>
                          </a:solidFill>
                          <a:latin typeface="Times New Roman" panose="02020603050405020304" pitchFamily="18" charset="0"/>
                          <a:cs typeface="Times New Roman" panose="02020603050405020304" pitchFamily="18" charset="0"/>
                        </a:rPr>
                        <a:t>Tai</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800" b="1">
                          <a:solidFill>
                            <a:schemeClr val="tx1"/>
                          </a:solidFill>
                          <a:latin typeface="Times New Roman" panose="02020603050405020304" pitchFamily="18" charset="0"/>
                          <a:cs typeface="Times New Roman" panose="02020603050405020304" pitchFamily="18" charset="0"/>
                        </a:rPr>
                        <a:t>c) Bộ phận nhô lên ở giữa mặt người hoặc động vật có xương sống, dùng để thở và ngửi.</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xmlns="" val="537180953"/>
                  </a:ext>
                </a:extLst>
              </a:tr>
            </a:tbl>
          </a:graphicData>
        </a:graphic>
      </p:graphicFrame>
      <p:sp>
        <p:nvSpPr>
          <p:cNvPr id="46" name="Line 49"/>
          <p:cNvSpPr>
            <a:spLocks noChangeShapeType="1"/>
          </p:cNvSpPr>
          <p:nvPr/>
        </p:nvSpPr>
        <p:spPr bwMode="auto">
          <a:xfrm>
            <a:off x="3319646" y="2882224"/>
            <a:ext cx="1604046" cy="1451401"/>
          </a:xfrm>
          <a:prstGeom prst="line">
            <a:avLst/>
          </a:prstGeom>
          <a:ln w="38100">
            <a:headEnd/>
            <a:tailEnd type="triangle" w="med" len="med"/>
          </a:ln>
        </p:spPr>
        <p:style>
          <a:lnRef idx="1">
            <a:schemeClr val="dk1"/>
          </a:lnRef>
          <a:fillRef idx="0">
            <a:schemeClr val="dk1"/>
          </a:fillRef>
          <a:effectRef idx="0">
            <a:schemeClr val="dk1"/>
          </a:effectRef>
          <a:fontRef idx="minor">
            <a:schemeClr val="tx1"/>
          </a:fontRef>
        </p:style>
        <p:txBody>
          <a:bodyPr wrap="square" anchor="ctr">
            <a:spAutoFit/>
          </a:bodyPr>
          <a:lstStyle/>
          <a:p>
            <a:pPr eaLnBrk="1" hangingPunct="1">
              <a:spcBef>
                <a:spcPct val="50000"/>
              </a:spcBef>
              <a:defRPr/>
            </a:pPr>
            <a:endParaRPr lang="vi-VN">
              <a:effectLst>
                <a:outerShdw blurRad="38100" dist="38100" dir="2700000" algn="tl">
                  <a:srgbClr val="000000">
                    <a:alpha val="43137"/>
                  </a:srgbClr>
                </a:outerShdw>
              </a:effectLst>
              <a:latin typeface="Arial" panose="020B0604020202020204" pitchFamily="34" charset="0"/>
            </a:endParaRPr>
          </a:p>
        </p:txBody>
      </p:sp>
      <p:sp>
        <p:nvSpPr>
          <p:cNvPr id="47" name="Line 50"/>
          <p:cNvSpPr>
            <a:spLocks noChangeShapeType="1"/>
          </p:cNvSpPr>
          <p:nvPr/>
        </p:nvSpPr>
        <p:spPr bwMode="auto">
          <a:xfrm>
            <a:off x="3319646" y="4109403"/>
            <a:ext cx="1604046" cy="1342135"/>
          </a:xfrm>
          <a:prstGeom prst="line">
            <a:avLst/>
          </a:prstGeom>
          <a:ln w="38100">
            <a:headEnd/>
            <a:tailEnd type="triangle" w="med" len="med"/>
          </a:ln>
        </p:spPr>
        <p:style>
          <a:lnRef idx="1">
            <a:schemeClr val="dk1"/>
          </a:lnRef>
          <a:fillRef idx="0">
            <a:schemeClr val="dk1"/>
          </a:fillRef>
          <a:effectRef idx="0">
            <a:schemeClr val="dk1"/>
          </a:effectRef>
          <a:fontRef idx="minor">
            <a:schemeClr val="tx1"/>
          </a:fontRef>
        </p:style>
        <p:txBody>
          <a:bodyPr wrap="square" anchor="ctr">
            <a:spAutoFit/>
          </a:bodyPr>
          <a:lstStyle/>
          <a:p>
            <a:pPr eaLnBrk="1" hangingPunct="1">
              <a:spcBef>
                <a:spcPct val="50000"/>
              </a:spcBef>
              <a:defRPr/>
            </a:pPr>
            <a:endParaRPr lang="vi-VN">
              <a:effectLst>
                <a:outerShdw blurRad="38100" dist="38100" dir="2700000" algn="tl">
                  <a:srgbClr val="000000">
                    <a:alpha val="43137"/>
                  </a:srgbClr>
                </a:outerShdw>
              </a:effectLst>
              <a:latin typeface="Arial" panose="020B0604020202020204" pitchFamily="34" charset="0"/>
            </a:endParaRPr>
          </a:p>
        </p:txBody>
      </p:sp>
      <p:sp>
        <p:nvSpPr>
          <p:cNvPr id="48" name="Line 51"/>
          <p:cNvSpPr>
            <a:spLocks noChangeShapeType="1"/>
          </p:cNvSpPr>
          <p:nvPr/>
        </p:nvSpPr>
        <p:spPr bwMode="auto">
          <a:xfrm flipV="1">
            <a:off x="3319646" y="2882224"/>
            <a:ext cx="1604046" cy="2716500"/>
          </a:xfrm>
          <a:prstGeom prst="line">
            <a:avLst/>
          </a:prstGeom>
          <a:ln w="38100">
            <a:headEnd/>
            <a:tailEnd type="triangle" w="med" len="med"/>
          </a:ln>
        </p:spPr>
        <p:style>
          <a:lnRef idx="1">
            <a:schemeClr val="dk1"/>
          </a:lnRef>
          <a:fillRef idx="0">
            <a:schemeClr val="dk1"/>
          </a:fillRef>
          <a:effectRef idx="0">
            <a:schemeClr val="dk1"/>
          </a:effectRef>
          <a:fontRef idx="minor">
            <a:schemeClr val="tx1"/>
          </a:fontRef>
        </p:style>
        <p:txBody>
          <a:bodyPr wrap="square" anchor="ctr">
            <a:spAutoFit/>
          </a:bodyPr>
          <a:lstStyle/>
          <a:p>
            <a:pPr eaLnBrk="1" hangingPunct="1">
              <a:spcBef>
                <a:spcPct val="50000"/>
              </a:spcBef>
              <a:defRPr/>
            </a:pPr>
            <a:endParaRPr lang="vi-VN">
              <a:effectLst>
                <a:outerShdw blurRad="38100" dist="38100" dir="2700000" algn="tl">
                  <a:srgbClr val="000000">
                    <a:alpha val="43137"/>
                  </a:srgbClr>
                </a:outerShdw>
              </a:effectLst>
              <a:latin typeface="Arial" panose="020B0604020202020204" pitchFamily="34" charset="0"/>
            </a:endParaRPr>
          </a:p>
        </p:txBody>
      </p:sp>
    </p:spTree>
    <p:extLst>
      <p:ext uri="{BB962C8B-B14F-4D97-AF65-F5344CB8AC3E}">
        <p14:creationId xmlns:p14="http://schemas.microsoft.com/office/powerpoint/2010/main" val="1717369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7" presetClass="entr" presetSubtype="1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strVal val="#ppt_h"/>
                                          </p:val>
                                        </p:tav>
                                        <p:tav tm="100000">
                                          <p:val>
                                            <p:strVal val="#ppt_h"/>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blinds(horizontal)">
                                      <p:cBhvr>
                                        <p:cTn id="35" dur="500"/>
                                        <p:tgtEl>
                                          <p:spTgt spid="46"/>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blinds(horizontal)">
                                      <p:cBhvr>
                                        <p:cTn id="40" dur="500"/>
                                        <p:tgtEl>
                                          <p:spTgt spid="47"/>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48"/>
                                        </p:tgtEl>
                                        <p:attrNameLst>
                                          <p:attrName>style.visibility</p:attrName>
                                        </p:attrNameLst>
                                      </p:cBhvr>
                                      <p:to>
                                        <p:strVal val="visible"/>
                                      </p:to>
                                    </p:set>
                                    <p:animEffect transition="in" filter="blinds(horizontal)">
                                      <p:cBhvr>
                                        <p:cTn id="45"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图片 14">
            <a:extLst>
              <a:ext uri="{FF2B5EF4-FFF2-40B4-BE49-F238E27FC236}">
                <a16:creationId xmlns:a16="http://schemas.microsoft.com/office/drawing/2014/main" xmlns="" id="{32954C8E-A179-4810-ADF1-62EE40BDCAE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r="40891"/>
          <a:stretch/>
        </p:blipFill>
        <p:spPr>
          <a:xfrm>
            <a:off x="62113" y="0"/>
            <a:ext cx="1386859" cy="1277603"/>
          </a:xfrm>
          <a:prstGeom prst="rect">
            <a:avLst/>
          </a:prstGeom>
        </p:spPr>
      </p:pic>
      <p:pic>
        <p:nvPicPr>
          <p:cNvPr id="53" name="图片 5">
            <a:extLst>
              <a:ext uri="{FF2B5EF4-FFF2-40B4-BE49-F238E27FC236}">
                <a16:creationId xmlns:a16="http://schemas.microsoft.com/office/drawing/2014/main" xmlns="" id="{A41A66E4-2B54-45AC-A13C-DF2FDCCEC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54" name="图片 8">
            <a:extLst>
              <a:ext uri="{FF2B5EF4-FFF2-40B4-BE49-F238E27FC236}">
                <a16:creationId xmlns:a16="http://schemas.microsoft.com/office/drawing/2014/main" xmlns="" id="{09366707-86C0-47E2-B93C-C290422394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55"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56" name="文本框 39">
            <a:extLst>
              <a:ext uri="{FF2B5EF4-FFF2-40B4-BE49-F238E27FC236}">
                <a16:creationId xmlns:a16="http://schemas.microsoft.com/office/drawing/2014/main" xmlns="" id="{6B5CAA5F-BC42-4F8D-A4F4-D62BF5693694}"/>
              </a:ext>
            </a:extLst>
          </p:cNvPr>
          <p:cNvSpPr txBox="1"/>
          <p:nvPr/>
        </p:nvSpPr>
        <p:spPr>
          <a:xfrm>
            <a:off x="941850" y="267072"/>
            <a:ext cx="11124139" cy="64633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 Tìm</a:t>
            </a:r>
            <a:r>
              <a:rPr kumimoji="0" lang="en-US" altLang="zh-CN" sz="3600" b="1" i="0" u="none" strike="noStrike" kern="1200" cap="none" spc="0" normalizeH="0" noProof="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nghĩa của cột B thích hợp với mỗi từ ở cột A:</a:t>
            </a:r>
            <a:endParaRPr kumimoji="0" lang="zh-CN" altLang="en-US"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aphicFrame>
        <p:nvGraphicFramePr>
          <p:cNvPr id="57" name="Table 56"/>
          <p:cNvGraphicFramePr>
            <a:graphicFrameLocks noGrp="1"/>
          </p:cNvGraphicFramePr>
          <p:nvPr>
            <p:extLst>
              <p:ext uri="{D42A27DB-BD31-4B8C-83A1-F6EECF244321}">
                <p14:modId xmlns:p14="http://schemas.microsoft.com/office/powerpoint/2010/main" val="468723842"/>
              </p:ext>
            </p:extLst>
          </p:nvPr>
        </p:nvGraphicFramePr>
        <p:xfrm>
          <a:off x="1082527" y="1180475"/>
          <a:ext cx="10382642" cy="5528283"/>
        </p:xfrm>
        <a:graphic>
          <a:graphicData uri="http://schemas.openxmlformats.org/drawingml/2006/table">
            <a:tbl>
              <a:tblPr firstRow="1" bandRow="1">
                <a:tableStyleId>{5C22544A-7EE6-4342-B048-85BDC9FD1C3A}</a:tableStyleId>
              </a:tblPr>
              <a:tblGrid>
                <a:gridCol w="2238258">
                  <a:extLst>
                    <a:ext uri="{9D8B030D-6E8A-4147-A177-3AD203B41FA5}">
                      <a16:colId xmlns:a16="http://schemas.microsoft.com/office/drawing/2014/main" xmlns="" val="3148548059"/>
                    </a:ext>
                  </a:extLst>
                </a:gridCol>
                <a:gridCol w="1617297">
                  <a:extLst>
                    <a:ext uri="{9D8B030D-6E8A-4147-A177-3AD203B41FA5}">
                      <a16:colId xmlns:a16="http://schemas.microsoft.com/office/drawing/2014/main" xmlns="" val="2606480429"/>
                    </a:ext>
                  </a:extLst>
                </a:gridCol>
                <a:gridCol w="6527087">
                  <a:extLst>
                    <a:ext uri="{9D8B030D-6E8A-4147-A177-3AD203B41FA5}">
                      <a16:colId xmlns:a16="http://schemas.microsoft.com/office/drawing/2014/main" xmlns="" val="645916978"/>
                    </a:ext>
                  </a:extLst>
                </a:gridCol>
              </a:tblGrid>
              <a:tr h="1047723">
                <a:tc>
                  <a:txBody>
                    <a:bodyPr/>
                    <a:lstStyle/>
                    <a:p>
                      <a:pPr algn="ctr"/>
                      <a:endParaRPr lang="en-US" sz="36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a:solidFill>
                            <a:srgbClr val="B88C00"/>
                          </a:solidFill>
                          <a:latin typeface="Times New Roman" panose="02020603050405020304" pitchFamily="18" charset="0"/>
                          <a:cs typeface="Times New Roman" panose="02020603050405020304" pitchFamily="18" charset="0"/>
                        </a:rPr>
                        <a:t>A</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rgbClr val="FFECAF"/>
                    </a:solidFill>
                  </a:tcPr>
                </a:tc>
                <a:tc>
                  <a:txBody>
                    <a:bodyPr/>
                    <a:lstStyle/>
                    <a:p>
                      <a:pPr algn="ctr"/>
                      <a:r>
                        <a:rPr lang="en-US" sz="3600">
                          <a:solidFill>
                            <a:srgbClr val="B88C00"/>
                          </a:solidFill>
                          <a:latin typeface="Times New Roman" panose="02020603050405020304" pitchFamily="18" charset="0"/>
                          <a:cs typeface="Times New Roman" panose="02020603050405020304" pitchFamily="18" charset="0"/>
                        </a:rPr>
                        <a:t>B</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extLst>
                  <a:ext uri="{0D108BD9-81ED-4DB2-BD59-A6C34878D82A}">
                    <a16:rowId xmlns:a16="http://schemas.microsoft.com/office/drawing/2014/main" xmlns="" val="1931407299"/>
                  </a:ext>
                </a:extLst>
              </a:tr>
              <a:tr h="1288812">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3600" b="1">
                          <a:solidFill>
                            <a:srgbClr val="FF9900"/>
                          </a:solidFill>
                          <a:latin typeface="Times New Roman" panose="02020603050405020304" pitchFamily="18" charset="0"/>
                          <a:cs typeface="Times New Roman" panose="02020603050405020304" pitchFamily="18" charset="0"/>
                        </a:rPr>
                        <a:t>Răng</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800" b="1">
                          <a:solidFill>
                            <a:schemeClr val="tx1"/>
                          </a:solidFill>
                          <a:latin typeface="Times New Roman" panose="02020603050405020304" pitchFamily="18" charset="0"/>
                          <a:cs typeface="Times New Roman" panose="02020603050405020304" pitchFamily="18" charset="0"/>
                        </a:rPr>
                        <a:t>b) Phần xương cứng, màu trắng, mọc trên hàm, dùng để cắn, giữ và nhai thức ăn. </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xmlns="" val="366850014"/>
                  </a:ext>
                </a:extLst>
              </a:tr>
              <a:tr h="1345905">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3600" b="1">
                          <a:solidFill>
                            <a:srgbClr val="FF9900"/>
                          </a:solidFill>
                          <a:latin typeface="Times New Roman" panose="02020603050405020304" pitchFamily="18" charset="0"/>
                          <a:cs typeface="Times New Roman" panose="02020603050405020304" pitchFamily="18" charset="0"/>
                        </a:rPr>
                        <a:t>Mũi</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800" b="1">
                          <a:solidFill>
                            <a:schemeClr val="tx1"/>
                          </a:solidFill>
                          <a:latin typeface="Times New Roman" panose="02020603050405020304" pitchFamily="18" charset="0"/>
                          <a:cs typeface="Times New Roman" panose="02020603050405020304" pitchFamily="18" charset="0"/>
                        </a:rPr>
                        <a:t>c) Bộ phận nhô lên ở giữa mặt người hoặc động vật có xương sống, dùng để thở và ngửi.</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xmlns="" val="3278541915"/>
                  </a:ext>
                </a:extLst>
              </a:tr>
              <a:tr h="1047723">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altLang="en-US" sz="3600" b="1">
                        <a:solidFill>
                          <a:srgbClr val="FF9900"/>
                        </a:solidFill>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3600" b="1">
                          <a:solidFill>
                            <a:srgbClr val="FF9900"/>
                          </a:solidFill>
                          <a:latin typeface="Times New Roman" panose="02020603050405020304" pitchFamily="18" charset="0"/>
                          <a:cs typeface="Times New Roman" panose="02020603050405020304" pitchFamily="18" charset="0"/>
                        </a:rPr>
                        <a:t>Tai</a:t>
                      </a:r>
                    </a:p>
                    <a:p>
                      <a:pPr marL="0" marR="0" indent="0" algn="ctr" defTabSz="914400" rtl="0" eaLnBrk="1" fontAlgn="auto" latinLnBrk="0" hangingPunct="1">
                        <a:lnSpc>
                          <a:spcPct val="100000"/>
                        </a:lnSpc>
                        <a:spcBef>
                          <a:spcPts val="0"/>
                        </a:spcBef>
                        <a:spcAft>
                          <a:spcPts val="0"/>
                        </a:spcAft>
                        <a:buClrTx/>
                        <a:buSzTx/>
                        <a:buFontTx/>
                        <a:buNone/>
                        <a:tabLst/>
                        <a:defRPr/>
                      </a:pPr>
                      <a:endParaRPr lang="en-US" altLang="en-US" sz="3600" b="1">
                        <a:solidFill>
                          <a:srgbClr val="FF99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800" b="1">
                          <a:solidFill>
                            <a:schemeClr val="tx1"/>
                          </a:solidFill>
                          <a:latin typeface="Times New Roman" panose="02020603050405020304" pitchFamily="18" charset="0"/>
                          <a:cs typeface="Times New Roman" panose="02020603050405020304" pitchFamily="18" charset="0"/>
                        </a:rPr>
                        <a:t>a) Bộ phận ở hai bên đầu người và động vật, dùng để nghe.</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xmlns="" val="537180953"/>
                  </a:ext>
                </a:extLst>
              </a:tr>
            </a:tbl>
          </a:graphicData>
        </a:graphic>
      </p:graphicFrame>
      <p:pic>
        <p:nvPicPr>
          <p:cNvPr id="2" name="Picture 1"/>
          <p:cNvPicPr>
            <a:picLocks noChangeAspect="1"/>
          </p:cNvPicPr>
          <p:nvPr/>
        </p:nvPicPr>
        <p:blipFill rotWithShape="1">
          <a:blip r:embed="rId8" cstate="print">
            <a:extLst>
              <a:ext uri="{28A0092B-C50C-407E-A947-70E740481C1C}">
                <a14:useLocalDpi xmlns:a14="http://schemas.microsoft.com/office/drawing/2010/main" val="0"/>
              </a:ext>
            </a:extLst>
          </a:blip>
          <a:srcRect t="7716" r="5359" b="13184"/>
          <a:stretch/>
        </p:blipFill>
        <p:spPr>
          <a:xfrm>
            <a:off x="1082527" y="2308694"/>
            <a:ext cx="2195245" cy="1097280"/>
          </a:xfrm>
          <a:prstGeom prst="rect">
            <a:avLst/>
          </a:prstGeom>
        </p:spPr>
      </p:pic>
      <p:pic>
        <p:nvPicPr>
          <p:cNvPr id="3" name="Picture 2"/>
          <p:cNvPicPr>
            <a:picLocks noChangeAspect="1"/>
          </p:cNvPicPr>
          <p:nvPr/>
        </p:nvPicPr>
        <p:blipFill rotWithShape="1">
          <a:blip r:embed="rId9" cstate="print">
            <a:extLst>
              <a:ext uri="{28A0092B-C50C-407E-A947-70E740481C1C}">
                <a14:useLocalDpi xmlns:a14="http://schemas.microsoft.com/office/drawing/2010/main" val="0"/>
              </a:ext>
            </a:extLst>
          </a:blip>
          <a:srcRect r="24225" b="4673"/>
          <a:stretch/>
        </p:blipFill>
        <p:spPr>
          <a:xfrm>
            <a:off x="1111347" y="3723925"/>
            <a:ext cx="2166425" cy="1116927"/>
          </a:xfrm>
          <a:prstGeom prst="rect">
            <a:avLst/>
          </a:prstGeom>
        </p:spPr>
      </p:pic>
      <p:pic>
        <p:nvPicPr>
          <p:cNvPr id="5" name="Picture 4"/>
          <p:cNvPicPr>
            <a:picLocks noChangeAspect="1"/>
          </p:cNvPicPr>
          <p:nvPr/>
        </p:nvPicPr>
        <p:blipFill rotWithShape="1">
          <a:blip r:embed="rId10" cstate="print">
            <a:extLst>
              <a:ext uri="{28A0092B-C50C-407E-A947-70E740481C1C}">
                <a14:useLocalDpi xmlns:a14="http://schemas.microsoft.com/office/drawing/2010/main" val="0"/>
              </a:ext>
            </a:extLst>
          </a:blip>
          <a:srcRect r="16941"/>
          <a:stretch/>
        </p:blipFill>
        <p:spPr>
          <a:xfrm>
            <a:off x="1217940" y="5173364"/>
            <a:ext cx="1924418" cy="1251699"/>
          </a:xfrm>
          <a:prstGeom prst="rect">
            <a:avLst/>
          </a:prstGeom>
        </p:spPr>
      </p:pic>
    </p:spTree>
    <p:extLst>
      <p:ext uri="{BB962C8B-B14F-4D97-AF65-F5344CB8AC3E}">
        <p14:creationId xmlns:p14="http://schemas.microsoft.com/office/powerpoint/2010/main" val="4240129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xmlns="" id="{32954C8E-A179-4810-ADF1-62EE40BDCA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476" y="804987"/>
            <a:ext cx="2346240" cy="1277603"/>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33" name="文本框 39">
            <a:extLst>
              <a:ext uri="{FF2B5EF4-FFF2-40B4-BE49-F238E27FC236}">
                <a16:creationId xmlns:a16="http://schemas.microsoft.com/office/drawing/2014/main" xmlns="" id="{6B5CAA5F-BC42-4F8D-A4F4-D62BF5693694}"/>
              </a:ext>
            </a:extLst>
          </p:cNvPr>
          <p:cNvSpPr txBox="1"/>
          <p:nvPr/>
        </p:nvSpPr>
        <p:spPr>
          <a:xfrm>
            <a:off x="941850" y="267072"/>
            <a:ext cx="11124139" cy="120032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 Nghĩa</a:t>
            </a:r>
            <a:r>
              <a:rPr kumimoji="0" lang="en-US" altLang="zh-CN" sz="3600" b="1" i="0" u="none" strike="noStrike" kern="1200" cap="none" spc="0" normalizeH="0" noProof="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của các từ in đậm trong khổ thơ sau có gì khác nghĩa của chúng ở bài tập 1?</a:t>
            </a:r>
            <a:endParaRPr kumimoji="0" lang="zh-CN" altLang="en-US"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309" y="1443789"/>
            <a:ext cx="10305381" cy="5312119"/>
          </a:xfrm>
          <a:prstGeom prst="rect">
            <a:avLst/>
          </a:prstGeom>
        </p:spPr>
      </p:pic>
      <p:sp>
        <p:nvSpPr>
          <p:cNvPr id="34" name="Text Box 5"/>
          <p:cNvSpPr txBox="1">
            <a:spLocks noChangeArrowheads="1"/>
          </p:cNvSpPr>
          <p:nvPr/>
        </p:nvSpPr>
        <p:spPr bwMode="auto">
          <a:xfrm>
            <a:off x="1532035" y="1860133"/>
            <a:ext cx="3623112" cy="4078039"/>
          </a:xfrm>
          <a:prstGeom prst="rect">
            <a:avLst/>
          </a:prstGeom>
          <a:noFill/>
          <a:ln w="9525" algn="ctr">
            <a:noFill/>
            <a:miter lim="800000"/>
            <a:headEnd/>
            <a:tailEnd/>
          </a:ln>
          <a:effectLst/>
        </p:spPr>
        <p:txBody>
          <a:bodyPr wrap="square">
            <a:spAutoFit/>
          </a:bodyPr>
          <a:lstStyle/>
          <a:p>
            <a:pPr eaLnBrk="1" hangingPunct="1">
              <a:spcBef>
                <a:spcPts val="600"/>
              </a:spcBef>
              <a:defRPr/>
            </a:pPr>
            <a:r>
              <a:rPr lang="en-US" sz="2800" b="1" dirty="0" err="1">
                <a:solidFill>
                  <a:srgbClr val="C00000"/>
                </a:solidFill>
                <a:latin typeface="Times New Roman"/>
              </a:rPr>
              <a:t>Răng</a:t>
            </a:r>
            <a:r>
              <a:rPr lang="en-US" sz="2800" b="1" dirty="0">
                <a:latin typeface="Times New Roman"/>
              </a:rPr>
              <a:t> </a:t>
            </a:r>
            <a:r>
              <a:rPr lang="en-US" sz="2800" b="1" dirty="0" err="1">
                <a:latin typeface="Times New Roman"/>
              </a:rPr>
              <a:t>của</a:t>
            </a:r>
            <a:r>
              <a:rPr lang="en-US" sz="2800" b="1" dirty="0">
                <a:latin typeface="Times New Roman"/>
              </a:rPr>
              <a:t> </a:t>
            </a:r>
            <a:r>
              <a:rPr lang="en-US" sz="2800" b="1" dirty="0" err="1">
                <a:latin typeface="Times New Roman"/>
              </a:rPr>
              <a:t>chiếc</a:t>
            </a:r>
            <a:r>
              <a:rPr lang="en-US" sz="2800" b="1" dirty="0">
                <a:latin typeface="Times New Roman"/>
              </a:rPr>
              <a:t> </a:t>
            </a:r>
            <a:r>
              <a:rPr lang="en-US" sz="2800" b="1" dirty="0" err="1">
                <a:latin typeface="Times New Roman"/>
              </a:rPr>
              <a:t>cào</a:t>
            </a:r>
            <a:endParaRPr lang="en-US" sz="2800" b="1" dirty="0">
              <a:latin typeface="Times New Roman"/>
            </a:endParaRPr>
          </a:p>
          <a:p>
            <a:pPr eaLnBrk="1" hangingPunct="1">
              <a:spcBef>
                <a:spcPts val="600"/>
              </a:spcBef>
              <a:defRPr/>
            </a:pPr>
            <a:r>
              <a:rPr lang="en-US" sz="2800" b="1" dirty="0" err="1">
                <a:latin typeface="Times New Roman"/>
              </a:rPr>
              <a:t>Làm</a:t>
            </a:r>
            <a:r>
              <a:rPr lang="en-US" sz="2800" b="1" dirty="0">
                <a:latin typeface="Times New Roman"/>
              </a:rPr>
              <a:t> </a:t>
            </a:r>
            <a:r>
              <a:rPr lang="en-US" sz="2800" b="1" dirty="0" err="1">
                <a:latin typeface="Times New Roman"/>
              </a:rPr>
              <a:t>sao</a:t>
            </a:r>
            <a:r>
              <a:rPr lang="en-US" sz="2800" b="1" dirty="0">
                <a:latin typeface="Times New Roman"/>
              </a:rPr>
              <a:t> </a:t>
            </a:r>
            <a:r>
              <a:rPr lang="en-US" sz="2800" b="1" dirty="0" err="1">
                <a:latin typeface="Times New Roman"/>
              </a:rPr>
              <a:t>nhai</a:t>
            </a:r>
            <a:r>
              <a:rPr lang="en-US" sz="2800" b="1" dirty="0">
                <a:latin typeface="Times New Roman"/>
              </a:rPr>
              <a:t> </a:t>
            </a:r>
            <a:r>
              <a:rPr lang="en-US" sz="2800" b="1" err="1">
                <a:latin typeface="Times New Roman"/>
              </a:rPr>
              <a:t>được</a:t>
            </a:r>
            <a:r>
              <a:rPr lang="en-US" sz="2800" b="1">
                <a:latin typeface="Times New Roman"/>
              </a:rPr>
              <a:t>?</a:t>
            </a:r>
          </a:p>
          <a:p>
            <a:pPr eaLnBrk="1" hangingPunct="1">
              <a:spcBef>
                <a:spcPts val="600"/>
              </a:spcBef>
              <a:defRPr/>
            </a:pPr>
            <a:endParaRPr lang="en-US" sz="2800" b="1" dirty="0">
              <a:latin typeface="Times New Roman"/>
            </a:endParaRPr>
          </a:p>
          <a:p>
            <a:pPr eaLnBrk="1" hangingPunct="1">
              <a:spcBef>
                <a:spcPts val="600"/>
              </a:spcBef>
              <a:defRPr/>
            </a:pPr>
            <a:r>
              <a:rPr lang="en-US" sz="2800" b="1" dirty="0" err="1">
                <a:solidFill>
                  <a:srgbClr val="C00000"/>
                </a:solidFill>
                <a:latin typeface="Times New Roman"/>
              </a:rPr>
              <a:t>Mũi</a:t>
            </a:r>
            <a:r>
              <a:rPr lang="en-US" sz="2800" b="1" dirty="0">
                <a:latin typeface="Times New Roman"/>
              </a:rPr>
              <a:t> </a:t>
            </a:r>
            <a:r>
              <a:rPr lang="en-US" sz="2800" b="1" dirty="0" err="1">
                <a:latin typeface="Times New Roman"/>
              </a:rPr>
              <a:t>thuyền</a:t>
            </a:r>
            <a:r>
              <a:rPr lang="en-US" sz="2800" b="1" dirty="0">
                <a:latin typeface="Times New Roman"/>
              </a:rPr>
              <a:t> </a:t>
            </a:r>
            <a:r>
              <a:rPr lang="en-US" sz="2800" b="1" dirty="0" err="1">
                <a:latin typeface="Times New Roman"/>
              </a:rPr>
              <a:t>rẽ</a:t>
            </a:r>
            <a:r>
              <a:rPr lang="en-US" sz="2800" b="1" dirty="0">
                <a:latin typeface="Times New Roman"/>
              </a:rPr>
              <a:t> </a:t>
            </a:r>
            <a:r>
              <a:rPr lang="en-US" sz="2800" b="1" dirty="0" err="1">
                <a:latin typeface="Times New Roman"/>
              </a:rPr>
              <a:t>nước</a:t>
            </a:r>
            <a:endParaRPr lang="en-US" sz="2800" b="1" dirty="0">
              <a:latin typeface="Times New Roman"/>
            </a:endParaRPr>
          </a:p>
          <a:p>
            <a:pPr eaLnBrk="1" hangingPunct="1">
              <a:spcBef>
                <a:spcPts val="600"/>
              </a:spcBef>
              <a:defRPr/>
            </a:pPr>
            <a:r>
              <a:rPr lang="en-US" sz="2800" b="1" dirty="0" err="1">
                <a:latin typeface="Times New Roman"/>
              </a:rPr>
              <a:t>Thì</a:t>
            </a:r>
            <a:r>
              <a:rPr lang="en-US" sz="2800" b="1" dirty="0">
                <a:latin typeface="Times New Roman"/>
              </a:rPr>
              <a:t> </a:t>
            </a:r>
            <a:r>
              <a:rPr lang="en-US" sz="2800" b="1" dirty="0" err="1">
                <a:latin typeface="Times New Roman"/>
              </a:rPr>
              <a:t>ngửi</a:t>
            </a:r>
            <a:r>
              <a:rPr lang="en-US" sz="2800" b="1" dirty="0">
                <a:latin typeface="Times New Roman"/>
              </a:rPr>
              <a:t> </a:t>
            </a:r>
            <a:r>
              <a:rPr lang="en-US" sz="2800" b="1" dirty="0" err="1">
                <a:latin typeface="Times New Roman"/>
              </a:rPr>
              <a:t>cái</a:t>
            </a:r>
            <a:r>
              <a:rPr lang="en-US" sz="2800" b="1" dirty="0">
                <a:latin typeface="Times New Roman"/>
              </a:rPr>
              <a:t> </a:t>
            </a:r>
            <a:r>
              <a:rPr lang="en-US" sz="2800" b="1" err="1">
                <a:latin typeface="Times New Roman"/>
              </a:rPr>
              <a:t>gì</a:t>
            </a:r>
            <a:r>
              <a:rPr lang="en-US" sz="2800" b="1">
                <a:latin typeface="Times New Roman"/>
              </a:rPr>
              <a:t>?</a:t>
            </a:r>
          </a:p>
          <a:p>
            <a:pPr eaLnBrk="1" hangingPunct="1">
              <a:spcBef>
                <a:spcPts val="600"/>
              </a:spcBef>
              <a:defRPr/>
            </a:pPr>
            <a:endParaRPr lang="en-US" sz="2800" b="1" dirty="0">
              <a:latin typeface="Times New Roman"/>
            </a:endParaRPr>
          </a:p>
          <a:p>
            <a:pPr eaLnBrk="1" hangingPunct="1">
              <a:spcBef>
                <a:spcPts val="600"/>
              </a:spcBef>
              <a:defRPr/>
            </a:pPr>
            <a:r>
              <a:rPr lang="en-US" sz="2800" b="1" dirty="0" err="1">
                <a:latin typeface="Times New Roman"/>
              </a:rPr>
              <a:t>Cái</a:t>
            </a:r>
            <a:r>
              <a:rPr lang="en-US" sz="2800" b="1" dirty="0">
                <a:latin typeface="Times New Roman"/>
              </a:rPr>
              <a:t> </a:t>
            </a:r>
            <a:r>
              <a:rPr lang="en-US" sz="2800" b="1" dirty="0" err="1">
                <a:latin typeface="Times New Roman"/>
              </a:rPr>
              <a:t>ấm</a:t>
            </a:r>
            <a:r>
              <a:rPr lang="en-US" sz="2800" b="1" dirty="0">
                <a:latin typeface="Times New Roman"/>
              </a:rPr>
              <a:t> </a:t>
            </a:r>
            <a:r>
              <a:rPr lang="en-US" sz="2800" b="1" dirty="0" err="1">
                <a:latin typeface="Times New Roman"/>
              </a:rPr>
              <a:t>không</a:t>
            </a:r>
            <a:r>
              <a:rPr lang="en-US" sz="2800" b="1" dirty="0">
                <a:latin typeface="Times New Roman"/>
              </a:rPr>
              <a:t> </a:t>
            </a:r>
            <a:r>
              <a:rPr lang="en-US" sz="2800" b="1" dirty="0" err="1">
                <a:latin typeface="Times New Roman"/>
              </a:rPr>
              <a:t>nghe</a:t>
            </a:r>
            <a:endParaRPr lang="en-US" sz="2800" b="1" dirty="0">
              <a:latin typeface="Times New Roman"/>
            </a:endParaRPr>
          </a:p>
          <a:p>
            <a:pPr eaLnBrk="1" hangingPunct="1">
              <a:spcBef>
                <a:spcPts val="600"/>
              </a:spcBef>
              <a:defRPr/>
            </a:pPr>
            <a:r>
              <a:rPr lang="en-US" sz="2800" b="1" dirty="0">
                <a:latin typeface="Times New Roman"/>
              </a:rPr>
              <a:t>Sao </a:t>
            </a:r>
            <a:r>
              <a:rPr lang="en-US" sz="2800" b="1" dirty="0">
                <a:solidFill>
                  <a:srgbClr val="C00000"/>
                </a:solidFill>
                <a:latin typeface="Times New Roman"/>
              </a:rPr>
              <a:t>tai</a:t>
            </a:r>
            <a:r>
              <a:rPr lang="en-US" sz="2800" b="1" dirty="0">
                <a:latin typeface="Times New Roman"/>
              </a:rPr>
              <a:t> </a:t>
            </a:r>
            <a:r>
              <a:rPr lang="en-US" sz="2800" b="1" dirty="0" err="1">
                <a:latin typeface="Times New Roman"/>
              </a:rPr>
              <a:t>lại</a:t>
            </a:r>
            <a:r>
              <a:rPr lang="en-US" sz="2800" b="1" dirty="0">
                <a:latin typeface="Times New Roman"/>
              </a:rPr>
              <a:t> </a:t>
            </a:r>
            <a:r>
              <a:rPr lang="en-US" sz="2800" b="1" dirty="0" err="1">
                <a:latin typeface="Times New Roman"/>
              </a:rPr>
              <a:t>mọc</a:t>
            </a:r>
            <a:r>
              <a:rPr lang="en-US" sz="2800" b="1" dirty="0">
                <a:latin typeface="Times New Roman"/>
              </a:rPr>
              <a:t>?</a:t>
            </a:r>
          </a:p>
        </p:txBody>
      </p:sp>
      <p:pic>
        <p:nvPicPr>
          <p:cNvPr id="3" name="Picture 2"/>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5625" r="97031"/>
                    </a14:imgEffect>
                  </a14:imgLayer>
                </a14:imgProps>
              </a:ext>
              <a:ext uri="{28A0092B-C50C-407E-A947-70E740481C1C}">
                <a14:useLocalDpi xmlns:a14="http://schemas.microsoft.com/office/drawing/2010/main" val="0"/>
              </a:ext>
            </a:extLst>
          </a:blip>
          <a:srcRect t="28818" b="25259"/>
          <a:stretch/>
        </p:blipFill>
        <p:spPr>
          <a:xfrm>
            <a:off x="5960014" y="4968840"/>
            <a:ext cx="3521612" cy="1617233"/>
          </a:xfrm>
          <a:prstGeom prst="rect">
            <a:avLst/>
          </a:prstGeom>
        </p:spPr>
      </p:pic>
      <p:pic>
        <p:nvPicPr>
          <p:cNvPr id="21" name="Picture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71724" y="3155703"/>
            <a:ext cx="3698191" cy="1861551"/>
          </a:xfrm>
          <a:prstGeom prst="rect">
            <a:avLst/>
          </a:prstGeom>
        </p:spPr>
      </p:pic>
      <p:pic>
        <p:nvPicPr>
          <p:cNvPr id="35" name="Picture 34"/>
          <p:cNvPicPr>
            <a:picLocks noChangeAspect="1"/>
          </p:cNvPicPr>
          <p:nvPr/>
        </p:nvPicPr>
        <p:blipFill>
          <a:blip r:embed="rId12">
            <a:extLst>
              <a:ext uri="{BEBA8EAE-BF5A-486C-A8C5-ECC9F3942E4B}">
                <a14:imgProps xmlns:a14="http://schemas.microsoft.com/office/drawing/2010/main">
                  <a14:imgLayer r:embed="rId13">
                    <a14:imgEffect>
                      <a14:backgroundRemoval t="9700" b="97691" l="0" r="88910"/>
                    </a14:imgEffect>
                  </a14:imgLayer>
                </a14:imgProps>
              </a:ext>
              <a:ext uri="{28A0092B-C50C-407E-A947-70E740481C1C}">
                <a14:useLocalDpi xmlns:a14="http://schemas.microsoft.com/office/drawing/2010/main" val="0"/>
              </a:ext>
            </a:extLst>
          </a:blip>
          <a:stretch>
            <a:fillRect/>
          </a:stretch>
        </p:blipFill>
        <p:spPr>
          <a:xfrm rot="1371283">
            <a:off x="6942602" y="826798"/>
            <a:ext cx="2518630" cy="2049938"/>
          </a:xfrm>
          <a:prstGeom prst="rect">
            <a:avLst/>
          </a:prstGeom>
        </p:spPr>
      </p:pic>
      <p:sp>
        <p:nvSpPr>
          <p:cNvPr id="36" name="Oval 35"/>
          <p:cNvSpPr/>
          <p:nvPr/>
        </p:nvSpPr>
        <p:spPr>
          <a:xfrm rot="1260883">
            <a:off x="6209899" y="1650373"/>
            <a:ext cx="2692806" cy="127134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rot="1260883">
            <a:off x="5317200" y="3911100"/>
            <a:ext cx="1739885" cy="98577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rot="21094520">
            <a:off x="5955700" y="5203305"/>
            <a:ext cx="1343974" cy="98577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82666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6" fill="hold">
                      <p:stCondLst>
                        <p:cond delay="indefinite"/>
                      </p:stCondLst>
                      <p:childTnLst>
                        <p:par>
                          <p:cTn id="27" fill="hold">
                            <p:stCondLst>
                              <p:cond delay="0"/>
                            </p:stCondLst>
                            <p:childTnLst>
                              <p:par>
                                <p:cTn id="28" presetID="8" presetClass="entr" presetSubtype="32" fill="hold" grpId="0" nodeType="click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diamond(out)">
                                      <p:cBhvr>
                                        <p:cTn id="30" dur="750"/>
                                        <p:tgtEl>
                                          <p:spTgt spid="3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500" fill="hold"/>
                                        <p:tgtEl>
                                          <p:spTgt spid="35"/>
                                        </p:tgtEl>
                                        <p:attrNameLst>
                                          <p:attrName>ppt_x</p:attrName>
                                        </p:attrNameLst>
                                      </p:cBhvr>
                                      <p:tavLst>
                                        <p:tav tm="0">
                                          <p:val>
                                            <p:strVal val="1+#ppt_w/2"/>
                                          </p:val>
                                        </p:tav>
                                        <p:tav tm="100000">
                                          <p:val>
                                            <p:strVal val="#ppt_x"/>
                                          </p:val>
                                        </p:tav>
                                      </p:tavLst>
                                    </p:anim>
                                    <p:anim calcmode="lin" valueType="num">
                                      <p:cBhvr additive="base">
                                        <p:cTn id="36"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barn(inVertical)">
                                      <p:cBhvr>
                                        <p:cTn id="41" dur="500"/>
                                        <p:tgtEl>
                                          <p:spTgt spid="36"/>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nodeType="click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1+#ppt_w/2"/>
                                          </p:val>
                                        </p:tav>
                                        <p:tav tm="100000">
                                          <p:val>
                                            <p:strVal val="#ppt_x"/>
                                          </p:val>
                                        </p:tav>
                                      </p:tavLst>
                                    </p:anim>
                                    <p:anim calcmode="lin" valueType="num">
                                      <p:cBhvr additive="base">
                                        <p:cTn id="47"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barn(inVertical)">
                                      <p:cBhvr>
                                        <p:cTn id="52" dur="500"/>
                                        <p:tgtEl>
                                          <p:spTgt spid="37"/>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nodeType="click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additive="base">
                                        <p:cTn id="57" dur="500" fill="hold"/>
                                        <p:tgtEl>
                                          <p:spTgt spid="3"/>
                                        </p:tgtEl>
                                        <p:attrNameLst>
                                          <p:attrName>ppt_x</p:attrName>
                                        </p:attrNameLst>
                                      </p:cBhvr>
                                      <p:tavLst>
                                        <p:tav tm="0">
                                          <p:val>
                                            <p:strVal val="1+#ppt_w/2"/>
                                          </p:val>
                                        </p:tav>
                                        <p:tav tm="100000">
                                          <p:val>
                                            <p:strVal val="#ppt_x"/>
                                          </p:val>
                                        </p:tav>
                                      </p:tavLst>
                                    </p:anim>
                                    <p:anim calcmode="lin" valueType="num">
                                      <p:cBhvr additive="base">
                                        <p:cTn id="5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barn(inVertical)">
                                      <p:cBhvr>
                                        <p:cTn id="6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animBg="1"/>
      <p:bldP spid="37" grpId="0" animBg="1"/>
      <p:bldP spid="3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Table 39"/>
          <p:cNvGraphicFramePr>
            <a:graphicFrameLocks noGrp="1"/>
          </p:cNvGraphicFramePr>
          <p:nvPr>
            <p:extLst>
              <p:ext uri="{D42A27DB-BD31-4B8C-83A1-F6EECF244321}">
                <p14:modId xmlns:p14="http://schemas.microsoft.com/office/powerpoint/2010/main" val="2908893468"/>
              </p:ext>
            </p:extLst>
          </p:nvPr>
        </p:nvGraphicFramePr>
        <p:xfrm>
          <a:off x="1" y="662061"/>
          <a:ext cx="12191999" cy="6192312"/>
        </p:xfrm>
        <a:graphic>
          <a:graphicData uri="http://schemas.openxmlformats.org/drawingml/2006/table">
            <a:tbl>
              <a:tblPr firstRow="1" bandRow="1">
                <a:tableStyleId>{5C22544A-7EE6-4342-B048-85BDC9FD1C3A}</a:tableStyleId>
              </a:tblPr>
              <a:tblGrid>
                <a:gridCol w="1828799">
                  <a:extLst>
                    <a:ext uri="{9D8B030D-6E8A-4147-A177-3AD203B41FA5}">
                      <a16:colId xmlns:a16="http://schemas.microsoft.com/office/drawing/2014/main" xmlns="" val="3148548059"/>
                    </a:ext>
                  </a:extLst>
                </a:gridCol>
                <a:gridCol w="886265">
                  <a:extLst>
                    <a:ext uri="{9D8B030D-6E8A-4147-A177-3AD203B41FA5}">
                      <a16:colId xmlns:a16="http://schemas.microsoft.com/office/drawing/2014/main" xmlns="" val="2622684194"/>
                    </a:ext>
                  </a:extLst>
                </a:gridCol>
                <a:gridCol w="2180492">
                  <a:extLst>
                    <a:ext uri="{9D8B030D-6E8A-4147-A177-3AD203B41FA5}">
                      <a16:colId xmlns:a16="http://schemas.microsoft.com/office/drawing/2014/main" xmlns="" val="3260307804"/>
                    </a:ext>
                  </a:extLst>
                </a:gridCol>
                <a:gridCol w="3003065">
                  <a:extLst>
                    <a:ext uri="{9D8B030D-6E8A-4147-A177-3AD203B41FA5}">
                      <a16:colId xmlns:a16="http://schemas.microsoft.com/office/drawing/2014/main" xmlns="" val="3768215946"/>
                    </a:ext>
                  </a:extLst>
                </a:gridCol>
                <a:gridCol w="1948763">
                  <a:extLst>
                    <a:ext uri="{9D8B030D-6E8A-4147-A177-3AD203B41FA5}">
                      <a16:colId xmlns:a16="http://schemas.microsoft.com/office/drawing/2014/main" xmlns="" val="2606480429"/>
                    </a:ext>
                  </a:extLst>
                </a:gridCol>
                <a:gridCol w="2344615">
                  <a:extLst>
                    <a:ext uri="{9D8B030D-6E8A-4147-A177-3AD203B41FA5}">
                      <a16:colId xmlns:a16="http://schemas.microsoft.com/office/drawing/2014/main" xmlns="" val="645916978"/>
                    </a:ext>
                  </a:extLst>
                </a:gridCol>
              </a:tblGrid>
              <a:tr h="598530">
                <a:tc rowSpan="2">
                  <a:txBody>
                    <a:bodyPr/>
                    <a:lstStyle/>
                    <a:p>
                      <a:pPr algn="ctr"/>
                      <a:r>
                        <a:rPr lang="en-US" sz="2800">
                          <a:solidFill>
                            <a:srgbClr val="B88C00"/>
                          </a:solidFill>
                          <a:latin typeface="Times New Roman" panose="02020603050405020304" pitchFamily="18" charset="0"/>
                          <a:cs typeface="Times New Roman" panose="02020603050405020304" pitchFamily="18" charset="0"/>
                        </a:rPr>
                        <a:t>Từ</a:t>
                      </a:r>
                      <a:r>
                        <a:rPr lang="en-US" sz="2800" baseline="0">
                          <a:solidFill>
                            <a:srgbClr val="B88C00"/>
                          </a:solidFill>
                          <a:latin typeface="Times New Roman" panose="02020603050405020304" pitchFamily="18" charset="0"/>
                          <a:cs typeface="Times New Roman" panose="02020603050405020304" pitchFamily="18" charset="0"/>
                        </a:rPr>
                        <a:t> ở b</a:t>
                      </a:r>
                      <a:r>
                        <a:rPr lang="en-US" sz="2800">
                          <a:solidFill>
                            <a:srgbClr val="B88C00"/>
                          </a:solidFill>
                          <a:latin typeface="Times New Roman" panose="02020603050405020304" pitchFamily="18" charset="0"/>
                          <a:cs typeface="Times New Roman" panose="02020603050405020304" pitchFamily="18" charset="0"/>
                        </a:rPr>
                        <a:t>ài</a:t>
                      </a:r>
                      <a:r>
                        <a:rPr lang="en-US" sz="2800" baseline="0">
                          <a:solidFill>
                            <a:srgbClr val="B88C00"/>
                          </a:solidFill>
                          <a:latin typeface="Times New Roman" panose="02020603050405020304" pitchFamily="18" charset="0"/>
                          <a:cs typeface="Times New Roman" panose="02020603050405020304" pitchFamily="18" charset="0"/>
                        </a:rPr>
                        <a:t> 1</a:t>
                      </a:r>
                      <a:endParaRPr lang="en-US" sz="28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rowSpan="2">
                  <a:txBody>
                    <a:bodyPr/>
                    <a:lstStyle/>
                    <a:p>
                      <a:pPr algn="ctr"/>
                      <a:endParaRPr lang="en-US" sz="36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rowSpan="2">
                  <a:txBody>
                    <a:bodyPr/>
                    <a:lstStyle/>
                    <a:p>
                      <a:pPr algn="ctr"/>
                      <a:r>
                        <a:rPr lang="en-US" sz="2800">
                          <a:solidFill>
                            <a:srgbClr val="B88C00"/>
                          </a:solidFill>
                          <a:latin typeface="Times New Roman" panose="02020603050405020304" pitchFamily="18" charset="0"/>
                          <a:cs typeface="Times New Roman" panose="02020603050405020304" pitchFamily="18" charset="0"/>
                        </a:rPr>
                        <a:t>Từ</a:t>
                      </a:r>
                      <a:r>
                        <a:rPr lang="en-US" sz="2800" baseline="0">
                          <a:solidFill>
                            <a:srgbClr val="B88C00"/>
                          </a:solidFill>
                          <a:latin typeface="Times New Roman" panose="02020603050405020304" pitchFamily="18" charset="0"/>
                          <a:cs typeface="Times New Roman" panose="02020603050405020304" pitchFamily="18" charset="0"/>
                        </a:rPr>
                        <a:t> ở b</a:t>
                      </a:r>
                      <a:r>
                        <a:rPr lang="en-US" sz="2800">
                          <a:solidFill>
                            <a:srgbClr val="B88C00"/>
                          </a:solidFill>
                          <a:latin typeface="Times New Roman" panose="02020603050405020304" pitchFamily="18" charset="0"/>
                          <a:cs typeface="Times New Roman" panose="02020603050405020304" pitchFamily="18" charset="0"/>
                        </a:rPr>
                        <a:t>ài</a:t>
                      </a:r>
                      <a:r>
                        <a:rPr lang="en-US" sz="2800" baseline="0">
                          <a:solidFill>
                            <a:srgbClr val="B88C00"/>
                          </a:solidFill>
                          <a:latin typeface="Times New Roman" panose="02020603050405020304" pitchFamily="18" charset="0"/>
                          <a:cs typeface="Times New Roman" panose="02020603050405020304" pitchFamily="18" charset="0"/>
                        </a:rPr>
                        <a:t> 2</a:t>
                      </a:r>
                      <a:endParaRPr lang="en-US" sz="28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rowSpan="2">
                  <a:txBody>
                    <a:bodyPr/>
                    <a:lstStyle/>
                    <a:p>
                      <a:pPr algn="ctr"/>
                      <a:endParaRPr lang="en-US" sz="36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200">
                          <a:solidFill>
                            <a:srgbClr val="C00000"/>
                          </a:solidFill>
                          <a:latin typeface="Times New Roman" panose="02020603050405020304" pitchFamily="18" charset="0"/>
                          <a:cs typeface="Times New Roman" panose="02020603050405020304" pitchFamily="18" charset="0"/>
                        </a:rPr>
                        <a:t>Khác</a:t>
                      </a:r>
                      <a:r>
                        <a:rPr lang="en-US" sz="3200" baseline="0">
                          <a:solidFill>
                            <a:srgbClr val="C00000"/>
                          </a:solidFill>
                          <a:latin typeface="Times New Roman" panose="02020603050405020304" pitchFamily="18" charset="0"/>
                          <a:cs typeface="Times New Roman" panose="02020603050405020304" pitchFamily="18" charset="0"/>
                        </a:rPr>
                        <a:t> nhau</a:t>
                      </a:r>
                      <a:endParaRPr lang="en-US" sz="3200">
                        <a:solidFill>
                          <a:srgbClr val="C000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rgbClr val="FFECAF"/>
                    </a:solidFill>
                  </a:tcPr>
                </a:tc>
                <a:tc hMerge="1">
                  <a:txBody>
                    <a:bodyPr/>
                    <a:lstStyle/>
                    <a:p>
                      <a:pPr algn="ctr"/>
                      <a:endParaRPr lang="en-US" sz="36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extLst>
                  <a:ext uri="{0D108BD9-81ED-4DB2-BD59-A6C34878D82A}">
                    <a16:rowId xmlns:a16="http://schemas.microsoft.com/office/drawing/2014/main" xmlns="" val="1931407299"/>
                  </a:ext>
                </a:extLst>
              </a:tr>
              <a:tr h="59853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a:solidFill>
                            <a:srgbClr val="B88C00"/>
                          </a:solidFill>
                          <a:latin typeface="Times New Roman" panose="02020603050405020304" pitchFamily="18" charset="0"/>
                          <a:cs typeface="Times New Roman" panose="02020603050405020304" pitchFamily="18" charset="0"/>
                        </a:rPr>
                        <a:t>Từ</a:t>
                      </a:r>
                      <a:r>
                        <a:rPr lang="en-US" sz="2800" b="1" baseline="0">
                          <a:solidFill>
                            <a:srgbClr val="B88C00"/>
                          </a:solidFill>
                          <a:latin typeface="Times New Roman" panose="02020603050405020304" pitchFamily="18" charset="0"/>
                          <a:cs typeface="Times New Roman" panose="02020603050405020304" pitchFamily="18" charset="0"/>
                        </a:rPr>
                        <a:t> ở b</a:t>
                      </a:r>
                      <a:r>
                        <a:rPr lang="en-US" sz="2800" b="1">
                          <a:solidFill>
                            <a:srgbClr val="B88C00"/>
                          </a:solidFill>
                          <a:latin typeface="Times New Roman" panose="02020603050405020304" pitchFamily="18" charset="0"/>
                          <a:cs typeface="Times New Roman" panose="02020603050405020304" pitchFamily="18" charset="0"/>
                        </a:rPr>
                        <a:t>ài</a:t>
                      </a:r>
                      <a:r>
                        <a:rPr lang="en-US" sz="2800" b="1" baseline="0">
                          <a:solidFill>
                            <a:srgbClr val="B88C00"/>
                          </a:solidFill>
                          <a:latin typeface="Times New Roman" panose="02020603050405020304" pitchFamily="18" charset="0"/>
                          <a:cs typeface="Times New Roman" panose="02020603050405020304" pitchFamily="18" charset="0"/>
                        </a:rPr>
                        <a:t> 1</a:t>
                      </a:r>
                      <a:endParaRPr lang="en-US" sz="2800" b="1">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rgbClr val="FFECA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a:solidFill>
                            <a:srgbClr val="B88C00"/>
                          </a:solidFill>
                          <a:latin typeface="Times New Roman" panose="02020603050405020304" pitchFamily="18" charset="0"/>
                          <a:cs typeface="Times New Roman" panose="02020603050405020304" pitchFamily="18" charset="0"/>
                        </a:rPr>
                        <a:t>Từ</a:t>
                      </a:r>
                      <a:r>
                        <a:rPr lang="en-US" sz="2800" b="1" baseline="0">
                          <a:solidFill>
                            <a:srgbClr val="B88C00"/>
                          </a:solidFill>
                          <a:latin typeface="Times New Roman" panose="02020603050405020304" pitchFamily="18" charset="0"/>
                          <a:cs typeface="Times New Roman" panose="02020603050405020304" pitchFamily="18" charset="0"/>
                        </a:rPr>
                        <a:t> ở b</a:t>
                      </a:r>
                      <a:r>
                        <a:rPr lang="en-US" sz="2800" b="1">
                          <a:solidFill>
                            <a:srgbClr val="B88C00"/>
                          </a:solidFill>
                          <a:latin typeface="Times New Roman" panose="02020603050405020304" pitchFamily="18" charset="0"/>
                          <a:cs typeface="Times New Roman" panose="02020603050405020304" pitchFamily="18" charset="0"/>
                        </a:rPr>
                        <a:t>ài</a:t>
                      </a:r>
                      <a:r>
                        <a:rPr lang="en-US" sz="2800" b="1" baseline="0">
                          <a:solidFill>
                            <a:srgbClr val="B88C00"/>
                          </a:solidFill>
                          <a:latin typeface="Times New Roman" panose="02020603050405020304" pitchFamily="18" charset="0"/>
                          <a:cs typeface="Times New Roman" panose="02020603050405020304" pitchFamily="18" charset="0"/>
                        </a:rPr>
                        <a:t> 2</a:t>
                      </a:r>
                      <a:endParaRPr lang="en-US" sz="2800" b="1">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extLst>
                  <a:ext uri="{0D108BD9-81ED-4DB2-BD59-A6C34878D82A}">
                    <a16:rowId xmlns:a16="http://schemas.microsoft.com/office/drawing/2014/main" xmlns="" val="3732030002"/>
                  </a:ext>
                </a:extLst>
              </a:tr>
              <a:tr h="1472513">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2400" b="1">
                          <a:solidFill>
                            <a:srgbClr val="FF9900"/>
                          </a:solidFill>
                          <a:latin typeface="Times New Roman" panose="02020603050405020304" pitchFamily="18" charset="0"/>
                          <a:cs typeface="Times New Roman" panose="02020603050405020304" pitchFamily="18" charset="0"/>
                        </a:rPr>
                        <a:t>Răng</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2800" b="1">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xmlns="" val="366850014"/>
                  </a:ext>
                </a:extLst>
              </a:tr>
              <a:tr h="1537744">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2400" b="1">
                          <a:solidFill>
                            <a:srgbClr val="FF9900"/>
                          </a:solidFill>
                          <a:latin typeface="Times New Roman" panose="02020603050405020304" pitchFamily="18" charset="0"/>
                          <a:cs typeface="Times New Roman" panose="02020603050405020304" pitchFamily="18" charset="0"/>
                        </a:rPr>
                        <a:t>Mũi</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2800" b="1">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xmlns="" val="3278541915"/>
                  </a:ext>
                </a:extLst>
              </a:tr>
              <a:tr h="1984995">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2400" b="1">
                          <a:solidFill>
                            <a:srgbClr val="FF9900"/>
                          </a:solidFill>
                          <a:latin typeface="Times New Roman" panose="02020603050405020304" pitchFamily="18" charset="0"/>
                          <a:cs typeface="Times New Roman" panose="02020603050405020304" pitchFamily="18" charset="0"/>
                        </a:rPr>
                        <a:t>Tai</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2800" b="1">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xmlns="" val="537180953"/>
                  </a:ext>
                </a:extLst>
              </a:tr>
            </a:tbl>
          </a:graphicData>
        </a:graphic>
      </p:graphicFrame>
      <p:pic>
        <p:nvPicPr>
          <p:cNvPr id="41" name="Picture 40"/>
          <p:cNvPicPr>
            <a:picLocks noChangeAspect="1"/>
          </p:cNvPicPr>
          <p:nvPr/>
        </p:nvPicPr>
        <p:blipFill rotWithShape="1">
          <a:blip r:embed="rId4" cstate="print">
            <a:extLst>
              <a:ext uri="{28A0092B-C50C-407E-A947-70E740481C1C}">
                <a14:useLocalDpi xmlns:a14="http://schemas.microsoft.com/office/drawing/2010/main" val="0"/>
              </a:ext>
            </a:extLst>
          </a:blip>
          <a:srcRect t="7716" r="5359" b="13184"/>
          <a:stretch/>
        </p:blipFill>
        <p:spPr>
          <a:xfrm>
            <a:off x="27564" y="2069547"/>
            <a:ext cx="1648324" cy="1006995"/>
          </a:xfrm>
          <a:prstGeom prst="rect">
            <a:avLst/>
          </a:prstGeom>
        </p:spPr>
      </p:pic>
      <p:pic>
        <p:nvPicPr>
          <p:cNvPr id="42" name="Picture 41"/>
          <p:cNvPicPr>
            <a:picLocks noChangeAspect="1"/>
          </p:cNvPicPr>
          <p:nvPr/>
        </p:nvPicPr>
        <p:blipFill rotWithShape="1">
          <a:blip r:embed="rId5" cstate="print">
            <a:extLst>
              <a:ext uri="{28A0092B-C50C-407E-A947-70E740481C1C}">
                <a14:useLocalDpi xmlns:a14="http://schemas.microsoft.com/office/drawing/2010/main" val="0"/>
              </a:ext>
            </a:extLst>
          </a:blip>
          <a:srcRect r="24225" b="4673"/>
          <a:stretch/>
        </p:blipFill>
        <p:spPr>
          <a:xfrm>
            <a:off x="55831" y="3573198"/>
            <a:ext cx="1652362" cy="1041206"/>
          </a:xfrm>
          <a:prstGeom prst="rect">
            <a:avLst/>
          </a:prstGeom>
        </p:spPr>
      </p:pic>
      <p:pic>
        <p:nvPicPr>
          <p:cNvPr id="43" name="Picture 42"/>
          <p:cNvPicPr>
            <a:picLocks noChangeAspect="1"/>
          </p:cNvPicPr>
          <p:nvPr/>
        </p:nvPicPr>
        <p:blipFill rotWithShape="1">
          <a:blip r:embed="rId6" cstate="print">
            <a:extLst>
              <a:ext uri="{28A0092B-C50C-407E-A947-70E740481C1C}">
                <a14:useLocalDpi xmlns:a14="http://schemas.microsoft.com/office/drawing/2010/main" val="0"/>
              </a:ext>
            </a:extLst>
          </a:blip>
          <a:srcRect r="16941"/>
          <a:stretch/>
        </p:blipFill>
        <p:spPr>
          <a:xfrm>
            <a:off x="133670" y="5052638"/>
            <a:ext cx="1574523" cy="1251699"/>
          </a:xfrm>
          <a:prstGeom prst="rect">
            <a:avLst/>
          </a:prstGeom>
        </p:spPr>
      </p:pic>
      <p:pic>
        <p:nvPicPr>
          <p:cNvPr id="44" name="Picture 43"/>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5625" r="97031"/>
                    </a14:imgEffect>
                  </a14:imgLayer>
                </a14:imgProps>
              </a:ext>
              <a:ext uri="{28A0092B-C50C-407E-A947-70E740481C1C}">
                <a14:useLocalDpi xmlns:a14="http://schemas.microsoft.com/office/drawing/2010/main" val="0"/>
              </a:ext>
            </a:extLst>
          </a:blip>
          <a:srcRect t="28818" b="25259"/>
          <a:stretch/>
        </p:blipFill>
        <p:spPr>
          <a:xfrm>
            <a:off x="2723451" y="5314511"/>
            <a:ext cx="2118957" cy="1110490"/>
          </a:xfrm>
          <a:prstGeom prst="rect">
            <a:avLst/>
          </a:prstGeom>
        </p:spPr>
      </p:pic>
      <p:pic>
        <p:nvPicPr>
          <p:cNvPr id="45" name="Picture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98753" y="3475024"/>
            <a:ext cx="1985863" cy="1174165"/>
          </a:xfrm>
          <a:prstGeom prst="rect">
            <a:avLst/>
          </a:prstGeom>
        </p:spPr>
      </p:pic>
      <p:pic>
        <p:nvPicPr>
          <p:cNvPr id="46" name="Picture 45"/>
          <p:cNvPicPr>
            <a:picLocks noChangeAspect="1"/>
          </p:cNvPicPr>
          <p:nvPr/>
        </p:nvPicPr>
        <p:blipFill>
          <a:blip r:embed="rId10">
            <a:extLst>
              <a:ext uri="{BEBA8EAE-BF5A-486C-A8C5-ECC9F3942E4B}">
                <a14:imgProps xmlns:a14="http://schemas.microsoft.com/office/drawing/2010/main">
                  <a14:imgLayer r:embed="rId11">
                    <a14:imgEffect>
                      <a14:backgroundRemoval t="9700" b="97691" l="0" r="88910"/>
                    </a14:imgEffect>
                  </a14:imgLayer>
                </a14:imgProps>
              </a:ext>
              <a:ext uri="{28A0092B-C50C-407E-A947-70E740481C1C}">
                <a14:useLocalDpi xmlns:a14="http://schemas.microsoft.com/office/drawing/2010/main" val="0"/>
              </a:ext>
            </a:extLst>
          </a:blip>
          <a:stretch>
            <a:fillRect/>
          </a:stretch>
        </p:blipFill>
        <p:spPr>
          <a:xfrm rot="1371283">
            <a:off x="3063400" y="1111453"/>
            <a:ext cx="1481267" cy="2049938"/>
          </a:xfrm>
          <a:prstGeom prst="rect">
            <a:avLst/>
          </a:prstGeom>
        </p:spPr>
      </p:pic>
      <p:sp>
        <p:nvSpPr>
          <p:cNvPr id="47" name="Oval 46"/>
          <p:cNvSpPr/>
          <p:nvPr/>
        </p:nvSpPr>
        <p:spPr>
          <a:xfrm rot="1260883">
            <a:off x="2718607" y="2247666"/>
            <a:ext cx="1583704" cy="81591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rot="1260883">
            <a:off x="2680943" y="3915126"/>
            <a:ext cx="846009" cy="81147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rot="21094520">
            <a:off x="2882950" y="5386263"/>
            <a:ext cx="678473" cy="100852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929804" y="1942938"/>
            <a:ext cx="1999799" cy="1384995"/>
          </a:xfrm>
          <a:prstGeom prst="rect">
            <a:avLst/>
          </a:prstGeom>
          <a:noFill/>
        </p:spPr>
        <p:txBody>
          <a:bodyPr wrap="square" rtlCol="0">
            <a:spAutoFit/>
          </a:bodyPr>
          <a:lstStyle/>
          <a:p>
            <a:r>
              <a:rPr lang="en-US" altLang="en-US" sz="2800" b="1">
                <a:latin typeface="Times New Roman" panose="02020603050405020304" pitchFamily="18" charset="0"/>
                <a:cs typeface="Times New Roman" panose="02020603050405020304" pitchFamily="18" charset="0"/>
              </a:rPr>
              <a:t>Dùng để nhai thức ăn</a:t>
            </a:r>
            <a:r>
              <a:rPr lang="en-US" altLang="en-US" sz="2800">
                <a:latin typeface="Times New Roman" panose="02020603050405020304" pitchFamily="18" charset="0"/>
                <a:cs typeface="Times New Roman" panose="02020603050405020304" pitchFamily="18" charset="0"/>
              </a:rPr>
              <a:t>.</a:t>
            </a:r>
            <a:endParaRPr lang="en-US" altLang="en-US" sz="2800" b="1">
              <a:latin typeface="Times New Roman" panose="02020603050405020304" pitchFamily="18" charset="0"/>
              <a:cs typeface="Times New Roman" panose="02020603050405020304" pitchFamily="18" charset="0"/>
            </a:endParaRPr>
          </a:p>
        </p:txBody>
      </p:sp>
      <p:sp>
        <p:nvSpPr>
          <p:cNvPr id="5" name="TextBox 4"/>
          <p:cNvSpPr txBox="1"/>
          <p:nvPr/>
        </p:nvSpPr>
        <p:spPr>
          <a:xfrm>
            <a:off x="9806464" y="1989104"/>
            <a:ext cx="2672861" cy="954107"/>
          </a:xfrm>
          <a:prstGeom prst="rect">
            <a:avLst/>
          </a:prstGeom>
          <a:noFill/>
        </p:spPr>
        <p:txBody>
          <a:bodyPr wrap="square" rtlCol="0">
            <a:spAutoFit/>
          </a:bodyPr>
          <a:lstStyle/>
          <a:p>
            <a:r>
              <a:rPr lang="en-US" altLang="en-US" sz="2800" b="1">
                <a:latin typeface="Times New Roman" panose="02020603050405020304" pitchFamily="18" charset="0"/>
                <a:cs typeface="Times New Roman" panose="02020603050405020304" pitchFamily="18" charset="0"/>
              </a:rPr>
              <a:t>Dùng để dọn dẹp, thu gọn.</a:t>
            </a:r>
            <a:endParaRPr lang="en-US" sz="2800"/>
          </a:p>
        </p:txBody>
      </p:sp>
      <p:sp>
        <p:nvSpPr>
          <p:cNvPr id="7" name="TextBox 6"/>
          <p:cNvSpPr txBox="1"/>
          <p:nvPr/>
        </p:nvSpPr>
        <p:spPr>
          <a:xfrm>
            <a:off x="7957939" y="3585052"/>
            <a:ext cx="1790500" cy="954107"/>
          </a:xfrm>
          <a:prstGeom prst="rect">
            <a:avLst/>
          </a:prstGeom>
          <a:noFill/>
        </p:spPr>
        <p:txBody>
          <a:bodyPr wrap="square" rtlCol="0">
            <a:spAutoFit/>
          </a:bodyPr>
          <a:lstStyle/>
          <a:p>
            <a:r>
              <a:rPr lang="en-US" altLang="en-US" sz="2800" b="1">
                <a:latin typeface="Times New Roman" panose="02020603050405020304" pitchFamily="18" charset="0"/>
                <a:cs typeface="Times New Roman" panose="02020603050405020304" pitchFamily="18" charset="0"/>
              </a:rPr>
              <a:t>Dùng để thở, ngửi.</a:t>
            </a:r>
          </a:p>
        </p:txBody>
      </p:sp>
      <p:sp>
        <p:nvSpPr>
          <p:cNvPr id="17" name="TextBox 16"/>
          <p:cNvSpPr txBox="1"/>
          <p:nvPr/>
        </p:nvSpPr>
        <p:spPr>
          <a:xfrm>
            <a:off x="9853144" y="3363481"/>
            <a:ext cx="2399171" cy="1384995"/>
          </a:xfrm>
          <a:prstGeom prst="rect">
            <a:avLst/>
          </a:prstGeom>
          <a:noFill/>
        </p:spPr>
        <p:txBody>
          <a:bodyPr wrap="square" rtlCol="0">
            <a:spAutoFit/>
          </a:bodyPr>
          <a:lstStyle/>
          <a:p>
            <a:r>
              <a:rPr lang="en-US" altLang="en-US" sz="2800" b="1">
                <a:latin typeface="Times New Roman" panose="02020603050405020304" pitchFamily="18" charset="0"/>
                <a:cs typeface="Times New Roman" panose="02020603050405020304" pitchFamily="18" charset="0"/>
              </a:rPr>
              <a:t>Dùng rẽ nước, chỉ, lái về phía trước.</a:t>
            </a:r>
          </a:p>
        </p:txBody>
      </p:sp>
      <p:sp>
        <p:nvSpPr>
          <p:cNvPr id="18" name="TextBox 17"/>
          <p:cNvSpPr txBox="1"/>
          <p:nvPr/>
        </p:nvSpPr>
        <p:spPr>
          <a:xfrm>
            <a:off x="8034182" y="5052638"/>
            <a:ext cx="1517781" cy="954107"/>
          </a:xfrm>
          <a:prstGeom prst="rect">
            <a:avLst/>
          </a:prstGeom>
          <a:noFill/>
        </p:spPr>
        <p:txBody>
          <a:bodyPr wrap="square" rtlCol="0">
            <a:spAutoFit/>
          </a:bodyPr>
          <a:lstStyle/>
          <a:p>
            <a:r>
              <a:rPr lang="en-US" altLang="en-US" sz="2800" b="1">
                <a:latin typeface="Times New Roman" panose="02020603050405020304" pitchFamily="18" charset="0"/>
                <a:cs typeface="Times New Roman" panose="02020603050405020304" pitchFamily="18" charset="0"/>
              </a:rPr>
              <a:t>Dùng để nghe.</a:t>
            </a:r>
          </a:p>
        </p:txBody>
      </p:sp>
      <p:sp>
        <p:nvSpPr>
          <p:cNvPr id="50" name="TextBox 49"/>
          <p:cNvSpPr txBox="1"/>
          <p:nvPr/>
        </p:nvSpPr>
        <p:spPr>
          <a:xfrm>
            <a:off x="9923183" y="4978044"/>
            <a:ext cx="2095174" cy="1384995"/>
          </a:xfrm>
          <a:prstGeom prst="rect">
            <a:avLst/>
          </a:prstGeom>
          <a:noFill/>
        </p:spPr>
        <p:txBody>
          <a:bodyPr wrap="square" rtlCol="0">
            <a:spAutoFit/>
          </a:bodyPr>
          <a:lstStyle/>
          <a:p>
            <a:r>
              <a:rPr lang="en-US" altLang="en-US" sz="2800" b="1">
                <a:latin typeface="Times New Roman" panose="02020603050405020304" pitchFamily="18" charset="0"/>
                <a:cs typeface="Times New Roman" panose="02020603050405020304" pitchFamily="18" charset="0"/>
              </a:rPr>
              <a:t>Dùng để cầm, bê cho chắc chắn.</a:t>
            </a:r>
          </a:p>
        </p:txBody>
      </p:sp>
      <p:sp>
        <p:nvSpPr>
          <p:cNvPr id="51" name="TextBox 50"/>
          <p:cNvSpPr txBox="1"/>
          <p:nvPr/>
        </p:nvSpPr>
        <p:spPr>
          <a:xfrm>
            <a:off x="5371302" y="946114"/>
            <a:ext cx="2236764" cy="584775"/>
          </a:xfrm>
          <a:prstGeom prst="rect">
            <a:avLst/>
          </a:prstGeom>
          <a:noFill/>
        </p:spPr>
        <p:txBody>
          <a:bodyPr wrap="square" rtlCol="0">
            <a:spAutoFit/>
          </a:bodyPr>
          <a:lstStyle/>
          <a:p>
            <a:r>
              <a:rPr lang="en-US" sz="3200" b="1">
                <a:solidFill>
                  <a:srgbClr val="C00000"/>
                </a:solidFill>
                <a:latin typeface="Times New Roman" panose="02020603050405020304" pitchFamily="18" charset="0"/>
                <a:cs typeface="Times New Roman" panose="02020603050405020304" pitchFamily="18" charset="0"/>
              </a:rPr>
              <a:t>Giống nhau</a:t>
            </a:r>
          </a:p>
        </p:txBody>
      </p:sp>
      <p:sp>
        <p:nvSpPr>
          <p:cNvPr id="54" name="Text Box 467"/>
          <p:cNvSpPr txBox="1">
            <a:spLocks noChangeArrowheads="1"/>
          </p:cNvSpPr>
          <p:nvPr/>
        </p:nvSpPr>
        <p:spPr bwMode="auto">
          <a:xfrm>
            <a:off x="4983090" y="1926931"/>
            <a:ext cx="3198813" cy="1292225"/>
          </a:xfrm>
          <a:prstGeom prst="rect">
            <a:avLst/>
          </a:prstGeom>
          <a:noFill/>
          <a:ln>
            <a:noFill/>
          </a:ln>
          <a:effectLst/>
        </p:spPr>
        <p:txBody>
          <a:bodyPr>
            <a:spAutoFit/>
          </a:bodyPr>
          <a:lstStyle/>
          <a:p>
            <a:pPr eaLnBrk="1" hangingPunct="1">
              <a:spcBef>
                <a:spcPts val="0"/>
              </a:spcBef>
              <a:defRPr/>
            </a:pPr>
            <a:r>
              <a:rPr lang="en-US" sz="2600" b="1" dirty="0" err="1">
                <a:latin typeface="Times New Roman"/>
                <a:cs typeface="Times New Roman" pitchFamily="18" charset="0"/>
              </a:rPr>
              <a:t>Cùng</a:t>
            </a:r>
            <a:r>
              <a:rPr lang="en-US" sz="2600" b="1" dirty="0">
                <a:latin typeface="Times New Roman"/>
                <a:cs typeface="Times New Roman" pitchFamily="18" charset="0"/>
              </a:rPr>
              <a:t> </a:t>
            </a:r>
            <a:r>
              <a:rPr lang="en-US" sz="2600" b="1" dirty="0" err="1">
                <a:latin typeface="Times New Roman"/>
                <a:cs typeface="Times New Roman" pitchFamily="18" charset="0"/>
              </a:rPr>
              <a:t>chỉ</a:t>
            </a:r>
            <a:r>
              <a:rPr lang="en-US" sz="2600" b="1" dirty="0">
                <a:latin typeface="Times New Roman"/>
                <a:cs typeface="Times New Roman" pitchFamily="18" charset="0"/>
              </a:rPr>
              <a:t> </a:t>
            </a:r>
            <a:r>
              <a:rPr lang="en-US" sz="2600" b="1" dirty="0" err="1">
                <a:latin typeface="Times New Roman"/>
                <a:cs typeface="Times New Roman" pitchFamily="18" charset="0"/>
              </a:rPr>
              <a:t>vật</a:t>
            </a:r>
            <a:r>
              <a:rPr lang="en-US" sz="2600" b="1" dirty="0">
                <a:latin typeface="Times New Roman"/>
                <a:cs typeface="Times New Roman" pitchFamily="18" charset="0"/>
              </a:rPr>
              <a:t> </a:t>
            </a:r>
            <a:r>
              <a:rPr lang="en-US" sz="2600" b="1" dirty="0" err="1">
                <a:latin typeface="Times New Roman"/>
                <a:cs typeface="Times New Roman" pitchFamily="18" charset="0"/>
              </a:rPr>
              <a:t>sắc</a:t>
            </a:r>
            <a:r>
              <a:rPr lang="en-US" sz="2600" b="1" dirty="0">
                <a:latin typeface="Times New Roman"/>
                <a:cs typeface="Times New Roman" pitchFamily="18" charset="0"/>
              </a:rPr>
              <a:t>, </a:t>
            </a:r>
            <a:r>
              <a:rPr lang="en-US" sz="2600" b="1" dirty="0" err="1">
                <a:latin typeface="Times New Roman"/>
                <a:cs typeface="Times New Roman" pitchFamily="18" charset="0"/>
              </a:rPr>
              <a:t>nhọn</a:t>
            </a:r>
            <a:r>
              <a:rPr lang="en-US" sz="2600" b="1" dirty="0">
                <a:latin typeface="Times New Roman"/>
                <a:cs typeface="Times New Roman" pitchFamily="18" charset="0"/>
              </a:rPr>
              <a:t>, </a:t>
            </a:r>
            <a:r>
              <a:rPr lang="en-US" sz="2600" b="1" dirty="0" err="1">
                <a:latin typeface="Times New Roman"/>
                <a:cs typeface="Times New Roman" pitchFamily="18" charset="0"/>
              </a:rPr>
              <a:t>sắp</a:t>
            </a:r>
            <a:r>
              <a:rPr lang="en-US" sz="2600" b="1" dirty="0">
                <a:latin typeface="Times New Roman"/>
                <a:cs typeface="Times New Roman" pitchFamily="18" charset="0"/>
              </a:rPr>
              <a:t> </a:t>
            </a:r>
            <a:r>
              <a:rPr lang="en-US" sz="2600" b="1" dirty="0" err="1">
                <a:latin typeface="Times New Roman"/>
                <a:cs typeface="Times New Roman" pitchFamily="18" charset="0"/>
              </a:rPr>
              <a:t>đều</a:t>
            </a:r>
            <a:r>
              <a:rPr lang="en-US" sz="2600" b="1" dirty="0">
                <a:latin typeface="Times New Roman"/>
                <a:cs typeface="Times New Roman" pitchFamily="18" charset="0"/>
              </a:rPr>
              <a:t> </a:t>
            </a:r>
            <a:r>
              <a:rPr lang="en-US" sz="2600" b="1" dirty="0" err="1">
                <a:latin typeface="Times New Roman"/>
                <a:cs typeface="Times New Roman" pitchFamily="18" charset="0"/>
              </a:rPr>
              <a:t>nhau</a:t>
            </a:r>
            <a:r>
              <a:rPr lang="en-US" sz="2600" b="1" dirty="0">
                <a:latin typeface="Times New Roman"/>
                <a:cs typeface="Times New Roman" pitchFamily="18" charset="0"/>
              </a:rPr>
              <a:t> </a:t>
            </a:r>
            <a:r>
              <a:rPr lang="en-US" sz="2600" b="1" dirty="0" err="1">
                <a:latin typeface="Times New Roman"/>
                <a:cs typeface="Times New Roman" pitchFamily="18" charset="0"/>
              </a:rPr>
              <a:t>thành</a:t>
            </a:r>
            <a:r>
              <a:rPr lang="en-US" sz="2600" b="1" dirty="0">
                <a:latin typeface="Times New Roman"/>
                <a:cs typeface="Times New Roman" pitchFamily="18" charset="0"/>
              </a:rPr>
              <a:t> </a:t>
            </a:r>
            <a:r>
              <a:rPr lang="en-US" sz="2600" b="1" dirty="0" err="1">
                <a:latin typeface="Times New Roman"/>
                <a:cs typeface="Times New Roman" pitchFamily="18" charset="0"/>
              </a:rPr>
              <a:t>hàng</a:t>
            </a:r>
            <a:r>
              <a:rPr lang="en-US" sz="2600" b="1" dirty="0">
                <a:latin typeface="Times New Roman"/>
                <a:cs typeface="Times New Roman" pitchFamily="18" charset="0"/>
              </a:rPr>
              <a:t>.</a:t>
            </a:r>
            <a:endParaRPr lang="en-US" sz="2600" dirty="0">
              <a:latin typeface="Times New Roman"/>
              <a:cs typeface="Times New Roman" pitchFamily="18" charset="0"/>
            </a:endParaRPr>
          </a:p>
        </p:txBody>
      </p:sp>
      <p:sp>
        <p:nvSpPr>
          <p:cNvPr id="55" name="Text Box 471"/>
          <p:cNvSpPr txBox="1">
            <a:spLocks noChangeArrowheads="1"/>
          </p:cNvSpPr>
          <p:nvPr/>
        </p:nvSpPr>
        <p:spPr bwMode="auto">
          <a:xfrm>
            <a:off x="5019070" y="3409865"/>
            <a:ext cx="3048000" cy="1384995"/>
          </a:xfrm>
          <a:prstGeom prst="rect">
            <a:avLst/>
          </a:prstGeom>
          <a:noFill/>
          <a:ln>
            <a:noFill/>
          </a:ln>
          <a:effectLst/>
        </p:spPr>
        <p:txBody>
          <a:bodyPr>
            <a:spAutoFit/>
          </a:bodyPr>
          <a:lstStyle/>
          <a:p>
            <a:pPr eaLnBrk="1" hangingPunct="1">
              <a:spcBef>
                <a:spcPct val="50000"/>
              </a:spcBef>
              <a:defRPr/>
            </a:pPr>
            <a:r>
              <a:rPr lang="en-US" sz="2800" b="1" dirty="0" err="1">
                <a:latin typeface="Times New Roman"/>
                <a:cs typeface="Times New Roman" pitchFamily="18" charset="0"/>
              </a:rPr>
              <a:t>Cùng</a:t>
            </a:r>
            <a:r>
              <a:rPr lang="en-US" sz="2800" b="1" dirty="0">
                <a:latin typeface="Times New Roman"/>
                <a:cs typeface="Times New Roman" pitchFamily="18" charset="0"/>
              </a:rPr>
              <a:t> </a:t>
            </a:r>
            <a:r>
              <a:rPr lang="en-US" sz="2800" b="1" dirty="0" err="1">
                <a:latin typeface="Times New Roman"/>
                <a:cs typeface="Times New Roman" pitchFamily="18" charset="0"/>
              </a:rPr>
              <a:t>chỉ</a:t>
            </a:r>
            <a:r>
              <a:rPr lang="en-US" sz="2800" b="1" dirty="0">
                <a:latin typeface="Times New Roman"/>
                <a:cs typeface="Times New Roman" pitchFamily="18" charset="0"/>
              </a:rPr>
              <a:t> </a:t>
            </a:r>
            <a:r>
              <a:rPr lang="en-US" sz="2800" b="1" dirty="0" err="1">
                <a:latin typeface="Times New Roman"/>
                <a:cs typeface="Times New Roman" pitchFamily="18" charset="0"/>
              </a:rPr>
              <a:t>một</a:t>
            </a:r>
            <a:r>
              <a:rPr lang="en-US" sz="2800" b="1" dirty="0">
                <a:latin typeface="Times New Roman"/>
                <a:cs typeface="Times New Roman" pitchFamily="18" charset="0"/>
              </a:rPr>
              <a:t> </a:t>
            </a:r>
            <a:r>
              <a:rPr lang="en-US" sz="2800" b="1" dirty="0" err="1">
                <a:latin typeface="Times New Roman"/>
                <a:cs typeface="Times New Roman" pitchFamily="18" charset="0"/>
              </a:rPr>
              <a:t>bộ</a:t>
            </a:r>
            <a:r>
              <a:rPr lang="en-US" sz="2800" b="1" dirty="0">
                <a:latin typeface="Times New Roman"/>
                <a:cs typeface="Times New Roman" pitchFamily="18" charset="0"/>
              </a:rPr>
              <a:t> </a:t>
            </a:r>
            <a:r>
              <a:rPr lang="en-US" sz="2800" b="1" dirty="0" err="1">
                <a:latin typeface="Times New Roman"/>
                <a:cs typeface="Times New Roman" pitchFamily="18" charset="0"/>
              </a:rPr>
              <a:t>phận</a:t>
            </a:r>
            <a:r>
              <a:rPr lang="en-US" sz="2800" b="1" dirty="0">
                <a:latin typeface="Times New Roman"/>
                <a:cs typeface="Times New Roman" pitchFamily="18" charset="0"/>
              </a:rPr>
              <a:t> </a:t>
            </a:r>
            <a:r>
              <a:rPr lang="en-US" sz="2800" b="1" dirty="0" err="1">
                <a:latin typeface="Times New Roman"/>
                <a:cs typeface="Times New Roman" pitchFamily="18" charset="0"/>
              </a:rPr>
              <a:t>có</a:t>
            </a:r>
            <a:r>
              <a:rPr lang="en-US" sz="2800" b="1" dirty="0">
                <a:latin typeface="Times New Roman"/>
                <a:cs typeface="Times New Roman" pitchFamily="18" charset="0"/>
              </a:rPr>
              <a:t> </a:t>
            </a:r>
            <a:r>
              <a:rPr lang="en-US" sz="2800" b="1" dirty="0" err="1">
                <a:latin typeface="Times New Roman"/>
                <a:cs typeface="Times New Roman" pitchFamily="18" charset="0"/>
              </a:rPr>
              <a:t>đầu</a:t>
            </a:r>
            <a:r>
              <a:rPr lang="en-US" sz="2800" b="1" dirty="0">
                <a:latin typeface="Times New Roman"/>
                <a:cs typeface="Times New Roman" pitchFamily="18" charset="0"/>
              </a:rPr>
              <a:t> </a:t>
            </a:r>
            <a:r>
              <a:rPr lang="en-US" sz="2800" b="1" dirty="0" err="1">
                <a:latin typeface="Times New Roman"/>
                <a:cs typeface="Times New Roman" pitchFamily="18" charset="0"/>
              </a:rPr>
              <a:t>nhọn</a:t>
            </a:r>
            <a:r>
              <a:rPr lang="en-US" sz="2800" b="1" dirty="0">
                <a:latin typeface="Times New Roman"/>
                <a:cs typeface="Times New Roman" pitchFamily="18" charset="0"/>
              </a:rPr>
              <a:t> </a:t>
            </a:r>
            <a:r>
              <a:rPr lang="en-US" sz="2800" b="1" dirty="0" err="1">
                <a:latin typeface="Times New Roman"/>
                <a:cs typeface="Times New Roman" pitchFamily="18" charset="0"/>
              </a:rPr>
              <a:t>nhô</a:t>
            </a:r>
            <a:r>
              <a:rPr lang="en-US" sz="2800" b="1" dirty="0">
                <a:latin typeface="Times New Roman"/>
                <a:cs typeface="Times New Roman" pitchFamily="18" charset="0"/>
              </a:rPr>
              <a:t> ra </a:t>
            </a:r>
            <a:r>
              <a:rPr lang="en-US" sz="2800" b="1" dirty="0" err="1">
                <a:latin typeface="Times New Roman"/>
                <a:cs typeface="Times New Roman" pitchFamily="18" charset="0"/>
              </a:rPr>
              <a:t>phía</a:t>
            </a:r>
            <a:r>
              <a:rPr lang="en-US" sz="2800" b="1" dirty="0">
                <a:latin typeface="Times New Roman"/>
                <a:cs typeface="Times New Roman" pitchFamily="18" charset="0"/>
              </a:rPr>
              <a:t> </a:t>
            </a:r>
            <a:r>
              <a:rPr lang="en-US" sz="2800" b="1" dirty="0" err="1">
                <a:latin typeface="Times New Roman"/>
                <a:cs typeface="Times New Roman" pitchFamily="18" charset="0"/>
              </a:rPr>
              <a:t>trước</a:t>
            </a:r>
            <a:r>
              <a:rPr lang="en-US" sz="2800" b="1" dirty="0">
                <a:latin typeface="Times New Roman"/>
                <a:cs typeface="Times New Roman" pitchFamily="18" charset="0"/>
              </a:rPr>
              <a:t>.</a:t>
            </a:r>
            <a:endParaRPr lang="en-US" sz="2800" b="1" dirty="0">
              <a:effectLst>
                <a:outerShdw blurRad="38100" dist="38100" dir="2700000" algn="tl">
                  <a:srgbClr val="C0C0C0"/>
                </a:outerShdw>
              </a:effectLst>
              <a:latin typeface="Times New Roman"/>
              <a:cs typeface="Times New Roman" pitchFamily="18" charset="0"/>
            </a:endParaRPr>
          </a:p>
        </p:txBody>
      </p:sp>
      <p:sp>
        <p:nvSpPr>
          <p:cNvPr id="58" name="Text Box 472"/>
          <p:cNvSpPr txBox="1">
            <a:spLocks noChangeArrowheads="1"/>
          </p:cNvSpPr>
          <p:nvPr/>
        </p:nvSpPr>
        <p:spPr bwMode="auto">
          <a:xfrm>
            <a:off x="5019069" y="5073336"/>
            <a:ext cx="2841469" cy="1384995"/>
          </a:xfrm>
          <a:prstGeom prst="rect">
            <a:avLst/>
          </a:prstGeom>
          <a:noFill/>
          <a:ln>
            <a:noFill/>
          </a:ln>
          <a:effectLst/>
        </p:spPr>
        <p:txBody>
          <a:bodyPr wrap="square">
            <a:spAutoFit/>
          </a:bodyPr>
          <a:lstStyle/>
          <a:p>
            <a:pPr eaLnBrk="1" hangingPunct="1">
              <a:spcBef>
                <a:spcPct val="50000"/>
              </a:spcBef>
              <a:defRPr/>
            </a:pPr>
            <a:r>
              <a:rPr lang="en-US" sz="2800" b="1" dirty="0" err="1">
                <a:latin typeface="Times New Roman"/>
                <a:cs typeface="Times New Roman" pitchFamily="18" charset="0"/>
              </a:rPr>
              <a:t>Cùng</a:t>
            </a:r>
            <a:r>
              <a:rPr lang="en-US" sz="2800" b="1" dirty="0">
                <a:latin typeface="Times New Roman"/>
                <a:cs typeface="Times New Roman" pitchFamily="18" charset="0"/>
              </a:rPr>
              <a:t> </a:t>
            </a:r>
            <a:r>
              <a:rPr lang="en-US" sz="2800" b="1" dirty="0" err="1">
                <a:latin typeface="Times New Roman"/>
                <a:cs typeface="Times New Roman" pitchFamily="18" charset="0"/>
              </a:rPr>
              <a:t>chỉ</a:t>
            </a:r>
            <a:r>
              <a:rPr lang="en-US" sz="2800" b="1" dirty="0">
                <a:latin typeface="Times New Roman"/>
                <a:cs typeface="Times New Roman" pitchFamily="18" charset="0"/>
              </a:rPr>
              <a:t> </a:t>
            </a:r>
            <a:r>
              <a:rPr lang="en-US" sz="2800" b="1" dirty="0" err="1">
                <a:latin typeface="Times New Roman"/>
                <a:cs typeface="Times New Roman" pitchFamily="18" charset="0"/>
              </a:rPr>
              <a:t>một</a:t>
            </a:r>
            <a:r>
              <a:rPr lang="en-US" sz="2800" b="1" dirty="0">
                <a:latin typeface="Times New Roman"/>
                <a:cs typeface="Times New Roman" pitchFamily="18" charset="0"/>
              </a:rPr>
              <a:t> </a:t>
            </a:r>
            <a:r>
              <a:rPr lang="en-US" sz="2800" b="1" dirty="0" err="1">
                <a:latin typeface="Times New Roman"/>
                <a:cs typeface="Times New Roman" pitchFamily="18" charset="0"/>
              </a:rPr>
              <a:t>bộ</a:t>
            </a:r>
            <a:r>
              <a:rPr lang="en-US" sz="2800" b="1" dirty="0">
                <a:latin typeface="Times New Roman"/>
                <a:cs typeface="Times New Roman" pitchFamily="18" charset="0"/>
              </a:rPr>
              <a:t> </a:t>
            </a:r>
            <a:r>
              <a:rPr lang="en-US" sz="2800" b="1" dirty="0" err="1">
                <a:latin typeface="Times New Roman"/>
                <a:cs typeface="Times New Roman" pitchFamily="18" charset="0"/>
              </a:rPr>
              <a:t>phận</a:t>
            </a:r>
            <a:r>
              <a:rPr lang="en-US" sz="2800" b="1" dirty="0">
                <a:latin typeface="Times New Roman"/>
                <a:cs typeface="Times New Roman" pitchFamily="18" charset="0"/>
              </a:rPr>
              <a:t> </a:t>
            </a:r>
            <a:r>
              <a:rPr lang="en-US" sz="2800" b="1" dirty="0" err="1">
                <a:latin typeface="Times New Roman"/>
                <a:cs typeface="Times New Roman" pitchFamily="18" charset="0"/>
              </a:rPr>
              <a:t>mọc</a:t>
            </a:r>
            <a:r>
              <a:rPr lang="en-US" sz="2800" b="1" dirty="0">
                <a:latin typeface="Times New Roman"/>
                <a:cs typeface="Times New Roman" pitchFamily="18" charset="0"/>
              </a:rPr>
              <a:t> </a:t>
            </a:r>
            <a:r>
              <a:rPr lang="en-US" sz="2800" b="1" dirty="0" err="1">
                <a:latin typeface="Times New Roman"/>
                <a:cs typeface="Times New Roman" pitchFamily="18" charset="0"/>
              </a:rPr>
              <a:t>ra</a:t>
            </a:r>
            <a:r>
              <a:rPr lang="en-US" sz="2800" b="1" dirty="0">
                <a:latin typeface="Times New Roman"/>
                <a:cs typeface="Times New Roman" pitchFamily="18" charset="0"/>
              </a:rPr>
              <a:t> ở </a:t>
            </a:r>
            <a:r>
              <a:rPr lang="en-US" sz="2800" b="1" dirty="0" err="1">
                <a:latin typeface="Times New Roman"/>
                <a:cs typeface="Times New Roman" pitchFamily="18" charset="0"/>
              </a:rPr>
              <a:t>hai</a:t>
            </a:r>
            <a:r>
              <a:rPr lang="en-US" sz="2800" b="1" dirty="0">
                <a:latin typeface="Times New Roman"/>
                <a:cs typeface="Times New Roman" pitchFamily="18" charset="0"/>
              </a:rPr>
              <a:t> </a:t>
            </a:r>
            <a:r>
              <a:rPr lang="en-US" sz="2800" b="1" dirty="0" err="1">
                <a:latin typeface="Times New Roman"/>
                <a:cs typeface="Times New Roman" pitchFamily="18" charset="0"/>
              </a:rPr>
              <a:t>bên</a:t>
            </a:r>
            <a:r>
              <a:rPr lang="en-US" sz="2800" b="1" dirty="0">
                <a:latin typeface="Times New Roman"/>
                <a:cs typeface="Times New Roman" pitchFamily="18" charset="0"/>
              </a:rPr>
              <a:t>.</a:t>
            </a:r>
            <a:endParaRPr lang="en-US" sz="2800" b="1" dirty="0">
              <a:effectLst>
                <a:outerShdw blurRad="38100" dist="38100" dir="2700000" algn="tl">
                  <a:srgbClr val="C0C0C0"/>
                </a:outerShdw>
              </a:effectLst>
              <a:latin typeface="Times New Roman"/>
              <a:cs typeface="Times New Roman" pitchFamily="18" charset="0"/>
            </a:endParaRPr>
          </a:p>
        </p:txBody>
      </p:sp>
      <p:sp>
        <p:nvSpPr>
          <p:cNvPr id="59" name="文本框 39">
            <a:extLst>
              <a:ext uri="{FF2B5EF4-FFF2-40B4-BE49-F238E27FC236}">
                <a16:creationId xmlns:a16="http://schemas.microsoft.com/office/drawing/2014/main" xmlns="" id="{6B5CAA5F-BC42-4F8D-A4F4-D62BF5693694}"/>
              </a:ext>
            </a:extLst>
          </p:cNvPr>
          <p:cNvSpPr txBox="1"/>
          <p:nvPr/>
        </p:nvSpPr>
        <p:spPr>
          <a:xfrm>
            <a:off x="-152337" y="0"/>
            <a:ext cx="12126303" cy="5847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3. Nghĩa</a:t>
            </a:r>
            <a:r>
              <a:rPr kumimoji="0" lang="en-US" altLang="zh-CN" sz="3200" b="1" i="0" u="none" strike="noStrike" kern="1200" cap="none" spc="0" normalizeH="0" noProof="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của các từ </a:t>
            </a:r>
            <a:r>
              <a:rPr kumimoji="0" lang="en-US" altLang="zh-CN" sz="3200" b="1" i="1" u="none" strike="noStrike" kern="1200" cap="none" spc="0" normalizeH="0" noProof="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răng, mũi, tai </a:t>
            </a:r>
            <a:r>
              <a:rPr kumimoji="0" lang="en-US" altLang="zh-CN" sz="3200" b="1" i="0" u="none" strike="noStrike" kern="1200" cap="none" spc="0" normalizeH="0" noProof="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ở bài 1 và bài 2 có gì giống nhau?</a:t>
            </a:r>
            <a:endParaRPr kumimoji="0" lang="zh-CN" altLang="en-US" sz="32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2" name="TextBox 51"/>
          <p:cNvSpPr txBox="1"/>
          <p:nvPr/>
        </p:nvSpPr>
        <p:spPr>
          <a:xfrm>
            <a:off x="7927617" y="1285062"/>
            <a:ext cx="1863026" cy="553998"/>
          </a:xfrm>
          <a:prstGeom prst="rect">
            <a:avLst/>
          </a:prstGeom>
          <a:solidFill>
            <a:srgbClr val="FFECAF"/>
          </a:solidFill>
        </p:spPr>
        <p:txBody>
          <a:bodyPr wrap="square" rtlCol="0">
            <a:spAutoFit/>
          </a:bodyPr>
          <a:lstStyle/>
          <a:p>
            <a:r>
              <a:rPr lang="en-US" sz="3000" b="1">
                <a:solidFill>
                  <a:srgbClr val="C00000"/>
                </a:solidFill>
                <a:latin typeface="Times New Roman" panose="02020603050405020304" pitchFamily="18" charset="0"/>
                <a:cs typeface="Times New Roman" panose="02020603050405020304" pitchFamily="18" charset="0"/>
              </a:rPr>
              <a:t>Nghĩa gốc</a:t>
            </a:r>
          </a:p>
        </p:txBody>
      </p:sp>
      <p:sp>
        <p:nvSpPr>
          <p:cNvPr id="60" name="TextBox 59"/>
          <p:cNvSpPr txBox="1"/>
          <p:nvPr/>
        </p:nvSpPr>
        <p:spPr>
          <a:xfrm>
            <a:off x="29969" y="976891"/>
            <a:ext cx="1678224" cy="492443"/>
          </a:xfrm>
          <a:prstGeom prst="rect">
            <a:avLst/>
          </a:prstGeom>
          <a:solidFill>
            <a:srgbClr val="FFECAF"/>
          </a:solidFill>
        </p:spPr>
        <p:txBody>
          <a:bodyPr wrap="square" rtlCol="0">
            <a:spAutoFit/>
          </a:bodyPr>
          <a:lstStyle/>
          <a:p>
            <a:r>
              <a:rPr lang="en-US" sz="2600" b="1">
                <a:solidFill>
                  <a:srgbClr val="C00000"/>
                </a:solidFill>
                <a:latin typeface="Times New Roman" panose="02020603050405020304" pitchFamily="18" charset="0"/>
                <a:cs typeface="Times New Roman" panose="02020603050405020304" pitchFamily="18" charset="0"/>
              </a:rPr>
              <a:t>Nghĩa gốc</a:t>
            </a:r>
          </a:p>
        </p:txBody>
      </p:sp>
      <p:sp>
        <p:nvSpPr>
          <p:cNvPr id="61" name="TextBox 60"/>
          <p:cNvSpPr txBox="1"/>
          <p:nvPr/>
        </p:nvSpPr>
        <p:spPr>
          <a:xfrm>
            <a:off x="9872662" y="1324451"/>
            <a:ext cx="2540463" cy="523220"/>
          </a:xfrm>
          <a:prstGeom prst="rect">
            <a:avLst/>
          </a:prstGeom>
          <a:solidFill>
            <a:srgbClr val="FFECAF"/>
          </a:solid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Nghĩa chuyển</a:t>
            </a:r>
          </a:p>
        </p:txBody>
      </p:sp>
      <p:sp>
        <p:nvSpPr>
          <p:cNvPr id="62" name="TextBox 61"/>
          <p:cNvSpPr txBox="1"/>
          <p:nvPr/>
        </p:nvSpPr>
        <p:spPr>
          <a:xfrm>
            <a:off x="2737703" y="943071"/>
            <a:ext cx="2157007" cy="492443"/>
          </a:xfrm>
          <a:prstGeom prst="rect">
            <a:avLst/>
          </a:prstGeom>
          <a:solidFill>
            <a:srgbClr val="FFECAF"/>
          </a:solidFill>
        </p:spPr>
        <p:txBody>
          <a:bodyPr wrap="square" rtlCol="0">
            <a:spAutoFit/>
          </a:bodyPr>
          <a:lstStyle/>
          <a:p>
            <a:r>
              <a:rPr lang="en-US" sz="2600" b="1">
                <a:solidFill>
                  <a:srgbClr val="C00000"/>
                </a:solidFill>
                <a:latin typeface="Times New Roman" panose="02020603050405020304" pitchFamily="18" charset="0"/>
                <a:cs typeface="Times New Roman" panose="02020603050405020304" pitchFamily="18" charset="0"/>
              </a:rPr>
              <a:t>Nghĩa chuyển</a:t>
            </a:r>
          </a:p>
        </p:txBody>
      </p:sp>
    </p:spTree>
    <p:extLst>
      <p:ext uri="{BB962C8B-B14F-4D97-AF65-F5344CB8AC3E}">
        <p14:creationId xmlns:p14="http://schemas.microsoft.com/office/powerpoint/2010/main" val="1212416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500"/>
                                        <p:tgtEl>
                                          <p:spTgt spid="4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down)">
                                      <p:cBhvr>
                                        <p:cTn id="10" dur="500"/>
                                        <p:tgtEl>
                                          <p:spTgt spid="47"/>
                                        </p:tgtEl>
                                      </p:cBhvr>
                                    </p:animEffect>
                                  </p:childTnLst>
                                </p:cTn>
                              </p:par>
                              <p:par>
                                <p:cTn id="11" presetID="22" presetClass="entr" presetSubtype="4"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wipe(down)">
                                      <p:cBhvr>
                                        <p:cTn id="13" dur="500"/>
                                        <p:tgtEl>
                                          <p:spTgt spid="4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wipe(down)">
                                      <p:cBhvr>
                                        <p:cTn id="28" dur="500"/>
                                        <p:tgtEl>
                                          <p:spTgt spid="42"/>
                                        </p:tgtEl>
                                      </p:cBhvr>
                                    </p:animEffect>
                                  </p:childTnLst>
                                </p:cTn>
                              </p:par>
                              <p:par>
                                <p:cTn id="29" presetID="22" presetClass="entr" presetSubtype="4" fill="hold" nodeType="with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wipe(down)">
                                      <p:cBhvr>
                                        <p:cTn id="31" dur="500"/>
                                        <p:tgtEl>
                                          <p:spTgt spid="45"/>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wipe(down)">
                                      <p:cBhvr>
                                        <p:cTn id="34" dur="500"/>
                                        <p:tgtEl>
                                          <p:spTgt spid="4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arn(inVertical)">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arn(inVertical)">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43"/>
                                        </p:tgtEl>
                                        <p:attrNameLst>
                                          <p:attrName>style.visibility</p:attrName>
                                        </p:attrNameLst>
                                      </p:cBhvr>
                                      <p:to>
                                        <p:strVal val="visible"/>
                                      </p:to>
                                    </p:set>
                                    <p:animEffect transition="in" filter="wipe(down)">
                                      <p:cBhvr>
                                        <p:cTn id="49" dur="500"/>
                                        <p:tgtEl>
                                          <p:spTgt spid="43"/>
                                        </p:tgtEl>
                                      </p:cBhvr>
                                    </p:animEffect>
                                  </p:childTnLst>
                                </p:cTn>
                              </p:par>
                              <p:par>
                                <p:cTn id="50" presetID="22" presetClass="entr" presetSubtype="4" fill="hold" nodeType="with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wipe(down)">
                                      <p:cBhvr>
                                        <p:cTn id="52" dur="500"/>
                                        <p:tgtEl>
                                          <p:spTgt spid="44"/>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49"/>
                                        </p:tgtEl>
                                        <p:attrNameLst>
                                          <p:attrName>style.visibility</p:attrName>
                                        </p:attrNameLst>
                                      </p:cBhvr>
                                      <p:to>
                                        <p:strVal val="visible"/>
                                      </p:to>
                                    </p:set>
                                    <p:animEffect transition="in" filter="wipe(down)">
                                      <p:cBhvr>
                                        <p:cTn id="55" dur="500"/>
                                        <p:tgtEl>
                                          <p:spTgt spid="49"/>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barn(inVertical)">
                                      <p:cBhvr>
                                        <p:cTn id="60" dur="500"/>
                                        <p:tgtEl>
                                          <p:spTgt spid="18"/>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50"/>
                                        </p:tgtEl>
                                        <p:attrNameLst>
                                          <p:attrName>style.visibility</p:attrName>
                                        </p:attrNameLst>
                                      </p:cBhvr>
                                      <p:to>
                                        <p:strVal val="visible"/>
                                      </p:to>
                                    </p:set>
                                    <p:animEffect transition="in" filter="barn(inVertical)">
                                      <p:cBhvr>
                                        <p:cTn id="65" dur="500"/>
                                        <p:tgtEl>
                                          <p:spTgt spid="50"/>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59"/>
                                        </p:tgtEl>
                                        <p:attrNameLst>
                                          <p:attrName>style.visibility</p:attrName>
                                        </p:attrNameLst>
                                      </p:cBhvr>
                                      <p:to>
                                        <p:strVal val="visible"/>
                                      </p:to>
                                    </p:set>
                                    <p:animEffect transition="in" filter="wipe(left)">
                                      <p:cBhvr>
                                        <p:cTn id="70" dur="500"/>
                                        <p:tgtEl>
                                          <p:spTgt spid="59"/>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1"/>
                                        </p:tgtEl>
                                        <p:attrNameLst>
                                          <p:attrName>style.visibility</p:attrName>
                                        </p:attrNameLst>
                                      </p:cBhvr>
                                      <p:to>
                                        <p:strVal val="visible"/>
                                      </p:to>
                                    </p:set>
                                    <p:anim calcmode="lin" valueType="num">
                                      <p:cBhvr>
                                        <p:cTn id="75" dur="500" fill="hold"/>
                                        <p:tgtEl>
                                          <p:spTgt spid="51"/>
                                        </p:tgtEl>
                                        <p:attrNameLst>
                                          <p:attrName>ppt_w</p:attrName>
                                        </p:attrNameLst>
                                      </p:cBhvr>
                                      <p:tavLst>
                                        <p:tav tm="0">
                                          <p:val>
                                            <p:fltVal val="0"/>
                                          </p:val>
                                        </p:tav>
                                        <p:tav tm="100000">
                                          <p:val>
                                            <p:strVal val="#ppt_w"/>
                                          </p:val>
                                        </p:tav>
                                      </p:tavLst>
                                    </p:anim>
                                    <p:anim calcmode="lin" valueType="num">
                                      <p:cBhvr>
                                        <p:cTn id="76" dur="500" fill="hold"/>
                                        <p:tgtEl>
                                          <p:spTgt spid="51"/>
                                        </p:tgtEl>
                                        <p:attrNameLst>
                                          <p:attrName>ppt_h</p:attrName>
                                        </p:attrNameLst>
                                      </p:cBhvr>
                                      <p:tavLst>
                                        <p:tav tm="0">
                                          <p:val>
                                            <p:fltVal val="0"/>
                                          </p:val>
                                        </p:tav>
                                        <p:tav tm="100000">
                                          <p:val>
                                            <p:strVal val="#ppt_h"/>
                                          </p:val>
                                        </p:tav>
                                      </p:tavLst>
                                    </p:anim>
                                    <p:animEffect transition="in" filter="fade">
                                      <p:cBhvr>
                                        <p:cTn id="77" dur="500"/>
                                        <p:tgtEl>
                                          <p:spTgt spid="51"/>
                                        </p:tgtEl>
                                      </p:cBhvr>
                                    </p:animEffect>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54"/>
                                        </p:tgtEl>
                                        <p:attrNameLst>
                                          <p:attrName>style.visibility</p:attrName>
                                        </p:attrNameLst>
                                      </p:cBhvr>
                                      <p:to>
                                        <p:strVal val="visible"/>
                                      </p:to>
                                    </p:set>
                                    <p:animEffect transition="in" filter="fade">
                                      <p:cBhvr>
                                        <p:cTn id="82" dur="1000"/>
                                        <p:tgtEl>
                                          <p:spTgt spid="54"/>
                                        </p:tgtEl>
                                      </p:cBhvr>
                                    </p:animEffect>
                                    <p:anim calcmode="lin" valueType="num">
                                      <p:cBhvr>
                                        <p:cTn id="83" dur="1000" fill="hold"/>
                                        <p:tgtEl>
                                          <p:spTgt spid="54"/>
                                        </p:tgtEl>
                                        <p:attrNameLst>
                                          <p:attrName>ppt_x</p:attrName>
                                        </p:attrNameLst>
                                      </p:cBhvr>
                                      <p:tavLst>
                                        <p:tav tm="0">
                                          <p:val>
                                            <p:strVal val="#ppt_x"/>
                                          </p:val>
                                        </p:tav>
                                        <p:tav tm="100000">
                                          <p:val>
                                            <p:strVal val="#ppt_x"/>
                                          </p:val>
                                        </p:tav>
                                      </p:tavLst>
                                    </p:anim>
                                    <p:anim calcmode="lin" valueType="num">
                                      <p:cBhvr>
                                        <p:cTn id="84"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55"/>
                                        </p:tgtEl>
                                        <p:attrNameLst>
                                          <p:attrName>style.visibility</p:attrName>
                                        </p:attrNameLst>
                                      </p:cBhvr>
                                      <p:to>
                                        <p:strVal val="visible"/>
                                      </p:to>
                                    </p:set>
                                    <p:animEffect transition="in" filter="fade">
                                      <p:cBhvr>
                                        <p:cTn id="89" dur="1000"/>
                                        <p:tgtEl>
                                          <p:spTgt spid="55"/>
                                        </p:tgtEl>
                                      </p:cBhvr>
                                    </p:animEffect>
                                    <p:anim calcmode="lin" valueType="num">
                                      <p:cBhvr>
                                        <p:cTn id="90" dur="1000" fill="hold"/>
                                        <p:tgtEl>
                                          <p:spTgt spid="55"/>
                                        </p:tgtEl>
                                        <p:attrNameLst>
                                          <p:attrName>ppt_x</p:attrName>
                                        </p:attrNameLst>
                                      </p:cBhvr>
                                      <p:tavLst>
                                        <p:tav tm="0">
                                          <p:val>
                                            <p:strVal val="#ppt_x"/>
                                          </p:val>
                                        </p:tav>
                                        <p:tav tm="100000">
                                          <p:val>
                                            <p:strVal val="#ppt_x"/>
                                          </p:val>
                                        </p:tav>
                                      </p:tavLst>
                                    </p:anim>
                                    <p:anim calcmode="lin" valueType="num">
                                      <p:cBhvr>
                                        <p:cTn id="91"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58"/>
                                        </p:tgtEl>
                                        <p:attrNameLst>
                                          <p:attrName>style.visibility</p:attrName>
                                        </p:attrNameLst>
                                      </p:cBhvr>
                                      <p:to>
                                        <p:strVal val="visible"/>
                                      </p:to>
                                    </p:set>
                                    <p:animEffect transition="in" filter="fade">
                                      <p:cBhvr>
                                        <p:cTn id="96" dur="1000"/>
                                        <p:tgtEl>
                                          <p:spTgt spid="58"/>
                                        </p:tgtEl>
                                      </p:cBhvr>
                                    </p:animEffect>
                                    <p:anim calcmode="lin" valueType="num">
                                      <p:cBhvr>
                                        <p:cTn id="97" dur="1000" fill="hold"/>
                                        <p:tgtEl>
                                          <p:spTgt spid="58"/>
                                        </p:tgtEl>
                                        <p:attrNameLst>
                                          <p:attrName>ppt_x</p:attrName>
                                        </p:attrNameLst>
                                      </p:cBhvr>
                                      <p:tavLst>
                                        <p:tav tm="0">
                                          <p:val>
                                            <p:strVal val="#ppt_x"/>
                                          </p:val>
                                        </p:tav>
                                        <p:tav tm="100000">
                                          <p:val>
                                            <p:strVal val="#ppt_x"/>
                                          </p:val>
                                        </p:tav>
                                      </p:tavLst>
                                    </p:anim>
                                    <p:anim calcmode="lin" valueType="num">
                                      <p:cBhvr>
                                        <p:cTn id="98"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31" presetClass="entr" presetSubtype="0" fill="hold" grpId="0" nodeType="clickEffect">
                                  <p:stCondLst>
                                    <p:cond delay="0"/>
                                  </p:stCondLst>
                                  <p:childTnLst>
                                    <p:set>
                                      <p:cBhvr>
                                        <p:cTn id="102" dur="1" fill="hold">
                                          <p:stCondLst>
                                            <p:cond delay="0"/>
                                          </p:stCondLst>
                                        </p:cTn>
                                        <p:tgtEl>
                                          <p:spTgt spid="60"/>
                                        </p:tgtEl>
                                        <p:attrNameLst>
                                          <p:attrName>style.visibility</p:attrName>
                                        </p:attrNameLst>
                                      </p:cBhvr>
                                      <p:to>
                                        <p:strVal val="visible"/>
                                      </p:to>
                                    </p:set>
                                    <p:anim calcmode="lin" valueType="num">
                                      <p:cBhvr>
                                        <p:cTn id="103" dur="1000" fill="hold"/>
                                        <p:tgtEl>
                                          <p:spTgt spid="60"/>
                                        </p:tgtEl>
                                        <p:attrNameLst>
                                          <p:attrName>ppt_w</p:attrName>
                                        </p:attrNameLst>
                                      </p:cBhvr>
                                      <p:tavLst>
                                        <p:tav tm="0">
                                          <p:val>
                                            <p:fltVal val="0"/>
                                          </p:val>
                                        </p:tav>
                                        <p:tav tm="100000">
                                          <p:val>
                                            <p:strVal val="#ppt_w"/>
                                          </p:val>
                                        </p:tav>
                                      </p:tavLst>
                                    </p:anim>
                                    <p:anim calcmode="lin" valueType="num">
                                      <p:cBhvr>
                                        <p:cTn id="104" dur="1000" fill="hold"/>
                                        <p:tgtEl>
                                          <p:spTgt spid="60"/>
                                        </p:tgtEl>
                                        <p:attrNameLst>
                                          <p:attrName>ppt_h</p:attrName>
                                        </p:attrNameLst>
                                      </p:cBhvr>
                                      <p:tavLst>
                                        <p:tav tm="0">
                                          <p:val>
                                            <p:fltVal val="0"/>
                                          </p:val>
                                        </p:tav>
                                        <p:tav tm="100000">
                                          <p:val>
                                            <p:strVal val="#ppt_h"/>
                                          </p:val>
                                        </p:tav>
                                      </p:tavLst>
                                    </p:anim>
                                    <p:anim calcmode="lin" valueType="num">
                                      <p:cBhvr>
                                        <p:cTn id="105" dur="1000" fill="hold"/>
                                        <p:tgtEl>
                                          <p:spTgt spid="60"/>
                                        </p:tgtEl>
                                        <p:attrNameLst>
                                          <p:attrName>style.rotation</p:attrName>
                                        </p:attrNameLst>
                                      </p:cBhvr>
                                      <p:tavLst>
                                        <p:tav tm="0">
                                          <p:val>
                                            <p:fltVal val="90"/>
                                          </p:val>
                                        </p:tav>
                                        <p:tav tm="100000">
                                          <p:val>
                                            <p:fltVal val="0"/>
                                          </p:val>
                                        </p:tav>
                                      </p:tavLst>
                                    </p:anim>
                                    <p:animEffect transition="in" filter="fade">
                                      <p:cBhvr>
                                        <p:cTn id="106" dur="1000"/>
                                        <p:tgtEl>
                                          <p:spTgt spid="60"/>
                                        </p:tgtEl>
                                      </p:cBhvr>
                                    </p:animEffect>
                                  </p:childTnLst>
                                </p:cTn>
                              </p:par>
                              <p:par>
                                <p:cTn id="107" presetID="31" presetClass="entr" presetSubtype="0" fill="hold" grpId="0" nodeType="withEffect">
                                  <p:stCondLst>
                                    <p:cond delay="0"/>
                                  </p:stCondLst>
                                  <p:childTnLst>
                                    <p:set>
                                      <p:cBhvr>
                                        <p:cTn id="108" dur="1" fill="hold">
                                          <p:stCondLst>
                                            <p:cond delay="0"/>
                                          </p:stCondLst>
                                        </p:cTn>
                                        <p:tgtEl>
                                          <p:spTgt spid="52"/>
                                        </p:tgtEl>
                                        <p:attrNameLst>
                                          <p:attrName>style.visibility</p:attrName>
                                        </p:attrNameLst>
                                      </p:cBhvr>
                                      <p:to>
                                        <p:strVal val="visible"/>
                                      </p:to>
                                    </p:set>
                                    <p:anim calcmode="lin" valueType="num">
                                      <p:cBhvr>
                                        <p:cTn id="109" dur="1000" fill="hold"/>
                                        <p:tgtEl>
                                          <p:spTgt spid="52"/>
                                        </p:tgtEl>
                                        <p:attrNameLst>
                                          <p:attrName>ppt_w</p:attrName>
                                        </p:attrNameLst>
                                      </p:cBhvr>
                                      <p:tavLst>
                                        <p:tav tm="0">
                                          <p:val>
                                            <p:fltVal val="0"/>
                                          </p:val>
                                        </p:tav>
                                        <p:tav tm="100000">
                                          <p:val>
                                            <p:strVal val="#ppt_w"/>
                                          </p:val>
                                        </p:tav>
                                      </p:tavLst>
                                    </p:anim>
                                    <p:anim calcmode="lin" valueType="num">
                                      <p:cBhvr>
                                        <p:cTn id="110" dur="1000" fill="hold"/>
                                        <p:tgtEl>
                                          <p:spTgt spid="52"/>
                                        </p:tgtEl>
                                        <p:attrNameLst>
                                          <p:attrName>ppt_h</p:attrName>
                                        </p:attrNameLst>
                                      </p:cBhvr>
                                      <p:tavLst>
                                        <p:tav tm="0">
                                          <p:val>
                                            <p:fltVal val="0"/>
                                          </p:val>
                                        </p:tav>
                                        <p:tav tm="100000">
                                          <p:val>
                                            <p:strVal val="#ppt_h"/>
                                          </p:val>
                                        </p:tav>
                                      </p:tavLst>
                                    </p:anim>
                                    <p:anim calcmode="lin" valueType="num">
                                      <p:cBhvr>
                                        <p:cTn id="111" dur="1000" fill="hold"/>
                                        <p:tgtEl>
                                          <p:spTgt spid="52"/>
                                        </p:tgtEl>
                                        <p:attrNameLst>
                                          <p:attrName>style.rotation</p:attrName>
                                        </p:attrNameLst>
                                      </p:cBhvr>
                                      <p:tavLst>
                                        <p:tav tm="0">
                                          <p:val>
                                            <p:fltVal val="90"/>
                                          </p:val>
                                        </p:tav>
                                        <p:tav tm="100000">
                                          <p:val>
                                            <p:fltVal val="0"/>
                                          </p:val>
                                        </p:tav>
                                      </p:tavLst>
                                    </p:anim>
                                    <p:animEffect transition="in" filter="fade">
                                      <p:cBhvr>
                                        <p:cTn id="112" dur="1000"/>
                                        <p:tgtEl>
                                          <p:spTgt spid="52"/>
                                        </p:tgtEl>
                                      </p:cBhvr>
                                    </p:animEffect>
                                  </p:childTnLst>
                                </p:cTn>
                              </p:par>
                            </p:childTnLst>
                          </p:cTn>
                        </p:par>
                      </p:childTnLst>
                    </p:cTn>
                  </p:par>
                  <p:par>
                    <p:cTn id="113" fill="hold">
                      <p:stCondLst>
                        <p:cond delay="indefinite"/>
                      </p:stCondLst>
                      <p:childTnLst>
                        <p:par>
                          <p:cTn id="114" fill="hold">
                            <p:stCondLst>
                              <p:cond delay="0"/>
                            </p:stCondLst>
                            <p:childTnLst>
                              <p:par>
                                <p:cTn id="115" presetID="31" presetClass="entr" presetSubtype="0" fill="hold" grpId="0" nodeType="clickEffect">
                                  <p:stCondLst>
                                    <p:cond delay="0"/>
                                  </p:stCondLst>
                                  <p:childTnLst>
                                    <p:set>
                                      <p:cBhvr>
                                        <p:cTn id="116" dur="1" fill="hold">
                                          <p:stCondLst>
                                            <p:cond delay="0"/>
                                          </p:stCondLst>
                                        </p:cTn>
                                        <p:tgtEl>
                                          <p:spTgt spid="61"/>
                                        </p:tgtEl>
                                        <p:attrNameLst>
                                          <p:attrName>style.visibility</p:attrName>
                                        </p:attrNameLst>
                                      </p:cBhvr>
                                      <p:to>
                                        <p:strVal val="visible"/>
                                      </p:to>
                                    </p:set>
                                    <p:anim calcmode="lin" valueType="num">
                                      <p:cBhvr>
                                        <p:cTn id="117" dur="1000" fill="hold"/>
                                        <p:tgtEl>
                                          <p:spTgt spid="61"/>
                                        </p:tgtEl>
                                        <p:attrNameLst>
                                          <p:attrName>ppt_w</p:attrName>
                                        </p:attrNameLst>
                                      </p:cBhvr>
                                      <p:tavLst>
                                        <p:tav tm="0">
                                          <p:val>
                                            <p:fltVal val="0"/>
                                          </p:val>
                                        </p:tav>
                                        <p:tav tm="100000">
                                          <p:val>
                                            <p:strVal val="#ppt_w"/>
                                          </p:val>
                                        </p:tav>
                                      </p:tavLst>
                                    </p:anim>
                                    <p:anim calcmode="lin" valueType="num">
                                      <p:cBhvr>
                                        <p:cTn id="118" dur="1000" fill="hold"/>
                                        <p:tgtEl>
                                          <p:spTgt spid="61"/>
                                        </p:tgtEl>
                                        <p:attrNameLst>
                                          <p:attrName>ppt_h</p:attrName>
                                        </p:attrNameLst>
                                      </p:cBhvr>
                                      <p:tavLst>
                                        <p:tav tm="0">
                                          <p:val>
                                            <p:fltVal val="0"/>
                                          </p:val>
                                        </p:tav>
                                        <p:tav tm="100000">
                                          <p:val>
                                            <p:strVal val="#ppt_h"/>
                                          </p:val>
                                        </p:tav>
                                      </p:tavLst>
                                    </p:anim>
                                    <p:anim calcmode="lin" valueType="num">
                                      <p:cBhvr>
                                        <p:cTn id="119" dur="1000" fill="hold"/>
                                        <p:tgtEl>
                                          <p:spTgt spid="61"/>
                                        </p:tgtEl>
                                        <p:attrNameLst>
                                          <p:attrName>style.rotation</p:attrName>
                                        </p:attrNameLst>
                                      </p:cBhvr>
                                      <p:tavLst>
                                        <p:tav tm="0">
                                          <p:val>
                                            <p:fltVal val="90"/>
                                          </p:val>
                                        </p:tav>
                                        <p:tav tm="100000">
                                          <p:val>
                                            <p:fltVal val="0"/>
                                          </p:val>
                                        </p:tav>
                                      </p:tavLst>
                                    </p:anim>
                                    <p:animEffect transition="in" filter="fade">
                                      <p:cBhvr>
                                        <p:cTn id="120" dur="1000"/>
                                        <p:tgtEl>
                                          <p:spTgt spid="61"/>
                                        </p:tgtEl>
                                      </p:cBhvr>
                                    </p:animEffect>
                                  </p:childTnLst>
                                </p:cTn>
                              </p:par>
                              <p:par>
                                <p:cTn id="121" presetID="31" presetClass="entr" presetSubtype="0" fill="hold" grpId="0" nodeType="withEffect">
                                  <p:stCondLst>
                                    <p:cond delay="0"/>
                                  </p:stCondLst>
                                  <p:childTnLst>
                                    <p:set>
                                      <p:cBhvr>
                                        <p:cTn id="122" dur="1" fill="hold">
                                          <p:stCondLst>
                                            <p:cond delay="0"/>
                                          </p:stCondLst>
                                        </p:cTn>
                                        <p:tgtEl>
                                          <p:spTgt spid="62"/>
                                        </p:tgtEl>
                                        <p:attrNameLst>
                                          <p:attrName>style.visibility</p:attrName>
                                        </p:attrNameLst>
                                      </p:cBhvr>
                                      <p:to>
                                        <p:strVal val="visible"/>
                                      </p:to>
                                    </p:set>
                                    <p:anim calcmode="lin" valueType="num">
                                      <p:cBhvr>
                                        <p:cTn id="123" dur="1000" fill="hold"/>
                                        <p:tgtEl>
                                          <p:spTgt spid="62"/>
                                        </p:tgtEl>
                                        <p:attrNameLst>
                                          <p:attrName>ppt_w</p:attrName>
                                        </p:attrNameLst>
                                      </p:cBhvr>
                                      <p:tavLst>
                                        <p:tav tm="0">
                                          <p:val>
                                            <p:fltVal val="0"/>
                                          </p:val>
                                        </p:tav>
                                        <p:tav tm="100000">
                                          <p:val>
                                            <p:strVal val="#ppt_w"/>
                                          </p:val>
                                        </p:tav>
                                      </p:tavLst>
                                    </p:anim>
                                    <p:anim calcmode="lin" valueType="num">
                                      <p:cBhvr>
                                        <p:cTn id="124" dur="1000" fill="hold"/>
                                        <p:tgtEl>
                                          <p:spTgt spid="62"/>
                                        </p:tgtEl>
                                        <p:attrNameLst>
                                          <p:attrName>ppt_h</p:attrName>
                                        </p:attrNameLst>
                                      </p:cBhvr>
                                      <p:tavLst>
                                        <p:tav tm="0">
                                          <p:val>
                                            <p:fltVal val="0"/>
                                          </p:val>
                                        </p:tav>
                                        <p:tav tm="100000">
                                          <p:val>
                                            <p:strVal val="#ppt_h"/>
                                          </p:val>
                                        </p:tav>
                                      </p:tavLst>
                                    </p:anim>
                                    <p:anim calcmode="lin" valueType="num">
                                      <p:cBhvr>
                                        <p:cTn id="125" dur="1000" fill="hold"/>
                                        <p:tgtEl>
                                          <p:spTgt spid="62"/>
                                        </p:tgtEl>
                                        <p:attrNameLst>
                                          <p:attrName>style.rotation</p:attrName>
                                        </p:attrNameLst>
                                      </p:cBhvr>
                                      <p:tavLst>
                                        <p:tav tm="0">
                                          <p:val>
                                            <p:fltVal val="90"/>
                                          </p:val>
                                        </p:tav>
                                        <p:tav tm="100000">
                                          <p:val>
                                            <p:fltVal val="0"/>
                                          </p:val>
                                        </p:tav>
                                      </p:tavLst>
                                    </p:anim>
                                    <p:animEffect transition="in" filter="fade">
                                      <p:cBhvr>
                                        <p:cTn id="126"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49" grpId="0" animBg="1"/>
      <p:bldP spid="3" grpId="0"/>
      <p:bldP spid="5" grpId="0"/>
      <p:bldP spid="7" grpId="0"/>
      <p:bldP spid="17" grpId="0"/>
      <p:bldP spid="18" grpId="0"/>
      <p:bldP spid="50" grpId="0"/>
      <p:bldP spid="51" grpId="0"/>
      <p:bldP spid="54" grpId="0"/>
      <p:bldP spid="55" grpId="0"/>
      <p:bldP spid="58" grpId="0"/>
      <p:bldP spid="59" grpId="0"/>
      <p:bldP spid="52" grpId="0" animBg="1"/>
      <p:bldP spid="60" grpId="0" animBg="1"/>
      <p:bldP spid="61" grpId="0" animBg="1"/>
      <p:bldP spid="6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3344" y="1325342"/>
            <a:ext cx="10305381" cy="5312119"/>
          </a:xfrm>
          <a:prstGeom prst="rect">
            <a:avLst/>
          </a:prstGeom>
        </p:spPr>
      </p:pic>
      <p:pic>
        <p:nvPicPr>
          <p:cNvPr id="15" name="图片 14">
            <a:extLst>
              <a:ext uri="{FF2B5EF4-FFF2-40B4-BE49-F238E27FC236}">
                <a16:creationId xmlns:a16="http://schemas.microsoft.com/office/drawing/2014/main" xmlns="" id="{32954C8E-A179-4810-ADF1-62EE40BDCA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476" y="804987"/>
            <a:ext cx="2346240" cy="1277603"/>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87" name="文本框 39">
            <a:extLst>
              <a:ext uri="{FF2B5EF4-FFF2-40B4-BE49-F238E27FC236}">
                <a16:creationId xmlns:a16="http://schemas.microsoft.com/office/drawing/2014/main" xmlns="" id="{1F70942B-9272-45C2-A1F5-56BFFCDE0460}"/>
              </a:ext>
            </a:extLst>
          </p:cNvPr>
          <p:cNvSpPr txBox="1"/>
          <p:nvPr/>
        </p:nvSpPr>
        <p:spPr>
          <a:xfrm>
            <a:off x="3865695" y="343322"/>
            <a:ext cx="4940680" cy="9233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400" b="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II</a:t>
            </a:r>
            <a:r>
              <a:rPr kumimoji="0" lang="zh-CN" altLang="en-US" sz="5400" b="1" i="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5400" b="1" i="0"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Ghi nhớ</a:t>
            </a:r>
            <a:endParaRPr kumimoji="0" lang="zh-CN" altLang="en-US" sz="5400" b="1" i="0" u="none" strike="noStrike" kern="1200" cap="none" spc="0" normalizeH="0" baseline="0" noProof="0" dirty="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8" name="Text Box 15"/>
          <p:cNvSpPr txBox="1">
            <a:spLocks noChangeArrowheads="1"/>
          </p:cNvSpPr>
          <p:nvPr/>
        </p:nvSpPr>
        <p:spPr bwMode="auto">
          <a:xfrm>
            <a:off x="2311791" y="1781387"/>
            <a:ext cx="6665913" cy="519113"/>
          </a:xfrm>
          <a:prstGeom prst="rect">
            <a:avLst/>
          </a:prstGeom>
          <a:noFill/>
          <a:ln>
            <a:noFill/>
          </a:ln>
          <a:effectLst/>
        </p:spPr>
        <p:txBody>
          <a:bodyPr>
            <a:spAutoFit/>
          </a:bodyPr>
          <a:lstStyle/>
          <a:p>
            <a:pPr eaLnBrk="1" hangingPunct="1">
              <a:defRPr/>
            </a:pPr>
            <a:r>
              <a:rPr lang="en-US" sz="2800" b="1">
                <a:latin typeface="Times New Roman"/>
                <a:cs typeface="Times New Roman" pitchFamily="18" charset="0"/>
              </a:rPr>
              <a:t>Em </a:t>
            </a:r>
            <a:r>
              <a:rPr lang="en-US" sz="2800" b="1" dirty="0" err="1">
                <a:latin typeface="Times New Roman"/>
                <a:cs typeface="Times New Roman" pitchFamily="18" charset="0"/>
              </a:rPr>
              <a:t>hiểu</a:t>
            </a:r>
            <a:r>
              <a:rPr lang="en-US" sz="2800" b="1" dirty="0">
                <a:latin typeface="Times New Roman"/>
                <a:cs typeface="Times New Roman" pitchFamily="18" charset="0"/>
              </a:rPr>
              <a:t> </a:t>
            </a:r>
            <a:r>
              <a:rPr lang="en-US" sz="2800" b="1" dirty="0" err="1">
                <a:latin typeface="Times New Roman"/>
                <a:cs typeface="Times New Roman" pitchFamily="18" charset="0"/>
              </a:rPr>
              <a:t>thế</a:t>
            </a:r>
            <a:r>
              <a:rPr lang="en-US" sz="2800" b="1" dirty="0">
                <a:latin typeface="Times New Roman"/>
                <a:cs typeface="Times New Roman" pitchFamily="18" charset="0"/>
              </a:rPr>
              <a:t> </a:t>
            </a:r>
            <a:r>
              <a:rPr lang="en-US" sz="2800" b="1" dirty="0" err="1">
                <a:latin typeface="Times New Roman"/>
                <a:cs typeface="Times New Roman" pitchFamily="18" charset="0"/>
              </a:rPr>
              <a:t>nào</a:t>
            </a:r>
            <a:r>
              <a:rPr lang="en-US" sz="2800" b="1" dirty="0">
                <a:latin typeface="Times New Roman"/>
                <a:cs typeface="Times New Roman" pitchFamily="18" charset="0"/>
              </a:rPr>
              <a:t> </a:t>
            </a:r>
            <a:r>
              <a:rPr lang="en-US" sz="2800" b="1" dirty="0" err="1">
                <a:latin typeface="Times New Roman"/>
                <a:cs typeface="Times New Roman" pitchFamily="18" charset="0"/>
              </a:rPr>
              <a:t>là</a:t>
            </a:r>
            <a:r>
              <a:rPr lang="en-US" sz="2800" b="1" dirty="0">
                <a:latin typeface="Times New Roman"/>
                <a:cs typeface="Times New Roman" pitchFamily="18" charset="0"/>
              </a:rPr>
              <a:t> </a:t>
            </a:r>
            <a:r>
              <a:rPr lang="en-US" sz="2800" b="1" dirty="0" err="1">
                <a:latin typeface="Times New Roman"/>
                <a:cs typeface="Times New Roman" pitchFamily="18" charset="0"/>
              </a:rPr>
              <a:t>từ</a:t>
            </a:r>
            <a:r>
              <a:rPr lang="en-US" sz="2800" b="1" dirty="0">
                <a:latin typeface="Times New Roman"/>
                <a:cs typeface="Times New Roman" pitchFamily="18" charset="0"/>
              </a:rPr>
              <a:t> </a:t>
            </a:r>
            <a:r>
              <a:rPr lang="en-US" sz="2800" b="1" dirty="0" err="1">
                <a:latin typeface="Times New Roman"/>
                <a:cs typeface="Times New Roman" pitchFamily="18" charset="0"/>
              </a:rPr>
              <a:t>nhiều</a:t>
            </a:r>
            <a:r>
              <a:rPr lang="en-US" sz="2800" b="1" dirty="0">
                <a:latin typeface="Times New Roman"/>
                <a:cs typeface="Times New Roman" pitchFamily="18" charset="0"/>
              </a:rPr>
              <a:t> </a:t>
            </a:r>
            <a:r>
              <a:rPr lang="en-US" sz="2800" b="1" dirty="0" err="1">
                <a:latin typeface="Times New Roman"/>
                <a:cs typeface="Times New Roman" pitchFamily="18" charset="0"/>
              </a:rPr>
              <a:t>nghĩa</a:t>
            </a:r>
            <a:r>
              <a:rPr lang="en-US" sz="2800" b="1" dirty="0">
                <a:latin typeface="Times New Roman"/>
                <a:cs typeface="Times New Roman" pitchFamily="18" charset="0"/>
              </a:rPr>
              <a:t>?</a:t>
            </a:r>
            <a:endParaRPr lang="en-US" sz="2800" b="1" dirty="0">
              <a:effectLst>
                <a:outerShdw blurRad="38100" dist="38100" dir="2700000" algn="tl">
                  <a:srgbClr val="C0C0C0"/>
                </a:outerShdw>
              </a:effectLst>
              <a:latin typeface="Times New Roman"/>
              <a:cs typeface="Times New Roman" pitchFamily="18" charset="0"/>
            </a:endParaRPr>
          </a:p>
        </p:txBody>
      </p:sp>
      <p:sp>
        <p:nvSpPr>
          <p:cNvPr id="89" name="Text Box 23"/>
          <p:cNvSpPr txBox="1">
            <a:spLocks noChangeArrowheads="1"/>
          </p:cNvSpPr>
          <p:nvPr/>
        </p:nvSpPr>
        <p:spPr bwMode="auto">
          <a:xfrm>
            <a:off x="1909094" y="1781387"/>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solidFill>
                  <a:srgbClr val="C00000"/>
                </a:solidFill>
                <a:latin typeface="Times New Roman" panose="02020603050405020304" pitchFamily="18" charset="0"/>
                <a:cs typeface="Times New Roman" panose="02020603050405020304" pitchFamily="18" charset="0"/>
              </a:rPr>
              <a:t>Từ nhiều nghĩa là từ có một nghĩa gốc và một hay một số nghĩa chuyển.</a:t>
            </a:r>
          </a:p>
        </p:txBody>
      </p:sp>
      <p:sp>
        <p:nvSpPr>
          <p:cNvPr id="90" name="Text Box 14"/>
          <p:cNvSpPr txBox="1">
            <a:spLocks noChangeArrowheads="1"/>
          </p:cNvSpPr>
          <p:nvPr/>
        </p:nvSpPr>
        <p:spPr bwMode="auto">
          <a:xfrm>
            <a:off x="1909094" y="2838225"/>
            <a:ext cx="9144000" cy="946150"/>
          </a:xfrm>
          <a:prstGeom prst="rect">
            <a:avLst/>
          </a:prstGeom>
          <a:noFill/>
          <a:ln>
            <a:noFill/>
          </a:ln>
          <a:effectLst/>
        </p:spPr>
        <p:txBody>
          <a:bodyPr>
            <a:spAutoFit/>
          </a:bodyPr>
          <a:lstStyle/>
          <a:p>
            <a:pPr eaLnBrk="1" hangingPunct="1">
              <a:defRPr/>
            </a:pPr>
            <a:r>
              <a:rPr lang="en-US" sz="2800" b="1">
                <a:latin typeface="Times New Roman"/>
                <a:cs typeface="Times New Roman" pitchFamily="18" charset="0"/>
              </a:rPr>
              <a:t>Em có nhận xét gì về mối quan hệ giữa nghĩa gốc và nghĩa chuyển của từ nhiều nghĩa?</a:t>
            </a:r>
            <a:endParaRPr lang="en-US" sz="2800" b="1">
              <a:effectLst>
                <a:outerShdw blurRad="38100" dist="38100" dir="2700000" algn="tl">
                  <a:srgbClr val="C0C0C0"/>
                </a:outerShdw>
              </a:effectLst>
              <a:latin typeface="Times New Roman"/>
              <a:cs typeface="Times New Roman" pitchFamily="18" charset="0"/>
            </a:endParaRPr>
          </a:p>
        </p:txBody>
      </p:sp>
      <p:sp>
        <p:nvSpPr>
          <p:cNvPr id="91" name="Text Box 24"/>
          <p:cNvSpPr txBox="1">
            <a:spLocks noChangeArrowheads="1"/>
          </p:cNvSpPr>
          <p:nvPr/>
        </p:nvSpPr>
        <p:spPr bwMode="auto">
          <a:xfrm>
            <a:off x="1909094" y="2873595"/>
            <a:ext cx="9144000" cy="946150"/>
          </a:xfrm>
          <a:prstGeom prst="rect">
            <a:avLst/>
          </a:prstGeom>
          <a:noFill/>
          <a:ln>
            <a:noFill/>
          </a:ln>
          <a:effectLst/>
        </p:spPr>
        <p:txBody>
          <a:bodyPr>
            <a:spAutoFit/>
          </a:bodyPr>
          <a:lstStyle/>
          <a:p>
            <a:pPr eaLnBrk="1" hangingPunct="1">
              <a:spcBef>
                <a:spcPct val="50000"/>
              </a:spcBef>
              <a:defRPr/>
            </a:pPr>
            <a:r>
              <a:rPr lang="en-US" sz="2800" b="1">
                <a:solidFill>
                  <a:srgbClr val="C00000"/>
                </a:solidFill>
                <a:latin typeface="Times New Roman"/>
                <a:cs typeface="Times New Roman" pitchFamily="18" charset="0"/>
              </a:rPr>
              <a:t>Các nghĩa của từ nhiều nghĩa bao giờ cũng có mối liên hệ với nhau.</a:t>
            </a:r>
            <a:endParaRPr lang="en-US" sz="2800" b="1">
              <a:solidFill>
                <a:srgbClr val="C00000"/>
              </a:solidFill>
              <a:effectLst>
                <a:outerShdw blurRad="38100" dist="38100" dir="2700000" algn="tl">
                  <a:srgbClr val="C0C0C0"/>
                </a:outerShdw>
              </a:effectLst>
              <a:latin typeface="Times New Roman"/>
              <a:cs typeface="Times New Roman" pitchFamily="18" charset="0"/>
            </a:endParaRPr>
          </a:p>
        </p:txBody>
      </p:sp>
      <p:pic>
        <p:nvPicPr>
          <p:cNvPr id="92" name="图片 12">
            <a:extLst>
              <a:ext uri="{FF2B5EF4-FFF2-40B4-BE49-F238E27FC236}">
                <a16:creationId xmlns:a16="http://schemas.microsoft.com/office/drawing/2014/main" xmlns="" id="{77A4F5EF-9A05-451B-8D57-EA919654F16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22982"/>
          <a:stretch/>
        </p:blipFill>
        <p:spPr>
          <a:xfrm>
            <a:off x="695928" y="3983324"/>
            <a:ext cx="1765918" cy="2872754"/>
          </a:xfrm>
          <a:prstGeom prst="rect">
            <a:avLst/>
          </a:prstGeom>
        </p:spPr>
      </p:pic>
    </p:spTree>
    <p:extLst>
      <p:ext uri="{BB962C8B-B14F-4D97-AF65-F5344CB8AC3E}">
        <p14:creationId xmlns:p14="http://schemas.microsoft.com/office/powerpoint/2010/main" val="2670472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par>
                          <p:cTn id="26" fill="hold">
                            <p:stCondLst>
                              <p:cond delay="2500"/>
                            </p:stCondLst>
                            <p:childTnLst>
                              <p:par>
                                <p:cTn id="27" presetID="42" presetClass="entr" presetSubtype="0" fill="hold" grpId="0" nodeType="afterEffect">
                                  <p:stCondLst>
                                    <p:cond delay="0"/>
                                  </p:stCondLst>
                                  <p:childTnLst>
                                    <p:set>
                                      <p:cBhvr>
                                        <p:cTn id="28" dur="1" fill="hold">
                                          <p:stCondLst>
                                            <p:cond delay="0"/>
                                          </p:stCondLst>
                                        </p:cTn>
                                        <p:tgtEl>
                                          <p:spTgt spid="87"/>
                                        </p:tgtEl>
                                        <p:attrNameLst>
                                          <p:attrName>style.visibility</p:attrName>
                                        </p:attrNameLst>
                                      </p:cBhvr>
                                      <p:to>
                                        <p:strVal val="visible"/>
                                      </p:to>
                                    </p:set>
                                    <p:animEffect transition="in" filter="fade">
                                      <p:cBhvr>
                                        <p:cTn id="29" dur="1000"/>
                                        <p:tgtEl>
                                          <p:spTgt spid="87"/>
                                        </p:tgtEl>
                                      </p:cBhvr>
                                    </p:animEffect>
                                    <p:anim calcmode="lin" valueType="num">
                                      <p:cBhvr>
                                        <p:cTn id="30" dur="1000" fill="hold"/>
                                        <p:tgtEl>
                                          <p:spTgt spid="87"/>
                                        </p:tgtEl>
                                        <p:attrNameLst>
                                          <p:attrName>ppt_x</p:attrName>
                                        </p:attrNameLst>
                                      </p:cBhvr>
                                      <p:tavLst>
                                        <p:tav tm="0">
                                          <p:val>
                                            <p:strVal val="#ppt_x"/>
                                          </p:val>
                                        </p:tav>
                                        <p:tav tm="100000">
                                          <p:val>
                                            <p:strVal val="#ppt_x"/>
                                          </p:val>
                                        </p:tav>
                                      </p:tavLst>
                                    </p:anim>
                                    <p:anim calcmode="lin" valueType="num">
                                      <p:cBhvr>
                                        <p:cTn id="31"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7" presetClass="entr" presetSubtype="0" fill="hold" grpId="0" nodeType="clickEffect">
                                  <p:stCondLst>
                                    <p:cond delay="0"/>
                                  </p:stCondLst>
                                  <p:iterate type="lt">
                                    <p:tmPct val="50000"/>
                                  </p:iterate>
                                  <p:childTnLst>
                                    <p:set>
                                      <p:cBhvr>
                                        <p:cTn id="35" dur="1" fill="hold">
                                          <p:stCondLst>
                                            <p:cond delay="0"/>
                                          </p:stCondLst>
                                        </p:cTn>
                                        <p:tgtEl>
                                          <p:spTgt spid="88"/>
                                        </p:tgtEl>
                                        <p:attrNameLst>
                                          <p:attrName>style.visibility</p:attrName>
                                        </p:attrNameLst>
                                      </p:cBhvr>
                                      <p:to>
                                        <p:strVal val="visible"/>
                                      </p:to>
                                    </p:set>
                                    <p:anim calcmode="discrete" valueType="clr">
                                      <p:cBhvr override="childStyle">
                                        <p:cTn id="36" dur="80"/>
                                        <p:tgtEl>
                                          <p:spTgt spid="88"/>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88"/>
                                        </p:tgtEl>
                                        <p:attrNameLst>
                                          <p:attrName>fillcolor</p:attrName>
                                        </p:attrNameLst>
                                      </p:cBhvr>
                                      <p:tavLst>
                                        <p:tav tm="0">
                                          <p:val>
                                            <p:clrVal>
                                              <a:schemeClr val="accent2"/>
                                            </p:clrVal>
                                          </p:val>
                                        </p:tav>
                                        <p:tav tm="50000">
                                          <p:val>
                                            <p:clrVal>
                                              <a:schemeClr val="hlink"/>
                                            </p:clrVal>
                                          </p:val>
                                        </p:tav>
                                      </p:tavLst>
                                    </p:anim>
                                    <p:set>
                                      <p:cBhvr>
                                        <p:cTn id="38" dur="80"/>
                                        <p:tgtEl>
                                          <p:spTgt spid="88"/>
                                        </p:tgtEl>
                                        <p:attrNameLst>
                                          <p:attrName>fill.type</p:attrName>
                                        </p:attrNameLst>
                                      </p:cBhvr>
                                      <p:to>
                                        <p:strVal val="solid"/>
                                      </p:to>
                                    </p:se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1" nodeType="clickEffect">
                                  <p:stCondLst>
                                    <p:cond delay="0"/>
                                  </p:stCondLst>
                                  <p:iterate type="lt">
                                    <p:tmPct val="0"/>
                                  </p:iterate>
                                  <p:childTnLst>
                                    <p:anim calcmode="lin" valueType="num">
                                      <p:cBhvr additive="base">
                                        <p:cTn id="42" dur="500"/>
                                        <p:tgtEl>
                                          <p:spTgt spid="88"/>
                                        </p:tgtEl>
                                        <p:attrNameLst>
                                          <p:attrName>ppt_x</p:attrName>
                                        </p:attrNameLst>
                                      </p:cBhvr>
                                      <p:tavLst>
                                        <p:tav tm="0">
                                          <p:val>
                                            <p:strVal val="ppt_x"/>
                                          </p:val>
                                        </p:tav>
                                        <p:tav tm="100000">
                                          <p:val>
                                            <p:strVal val="ppt_x"/>
                                          </p:val>
                                        </p:tav>
                                      </p:tavLst>
                                    </p:anim>
                                    <p:anim calcmode="lin" valueType="num">
                                      <p:cBhvr additive="base">
                                        <p:cTn id="43" dur="500"/>
                                        <p:tgtEl>
                                          <p:spTgt spid="88"/>
                                        </p:tgtEl>
                                        <p:attrNameLst>
                                          <p:attrName>ppt_y</p:attrName>
                                        </p:attrNameLst>
                                      </p:cBhvr>
                                      <p:tavLst>
                                        <p:tav tm="0">
                                          <p:val>
                                            <p:strVal val="ppt_y"/>
                                          </p:val>
                                        </p:tav>
                                        <p:tav tm="100000">
                                          <p:val>
                                            <p:strVal val="1+ppt_h/2"/>
                                          </p:val>
                                        </p:tav>
                                      </p:tavLst>
                                    </p:anim>
                                    <p:set>
                                      <p:cBhvr>
                                        <p:cTn id="44" dur="1" fill="hold">
                                          <p:stCondLst>
                                            <p:cond delay="499"/>
                                          </p:stCondLst>
                                        </p:cTn>
                                        <p:tgtEl>
                                          <p:spTgt spid="8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89"/>
                                        </p:tgtEl>
                                        <p:attrNameLst>
                                          <p:attrName>style.visibility</p:attrName>
                                        </p:attrNameLst>
                                      </p:cBhvr>
                                      <p:to>
                                        <p:strVal val="visible"/>
                                      </p:to>
                                    </p:set>
                                    <p:anim calcmode="discrete" valueType="clr">
                                      <p:cBhvr override="childStyle">
                                        <p:cTn id="49" dur="80"/>
                                        <p:tgtEl>
                                          <p:spTgt spid="89"/>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89"/>
                                        </p:tgtEl>
                                        <p:attrNameLst>
                                          <p:attrName>fillcolor</p:attrName>
                                        </p:attrNameLst>
                                      </p:cBhvr>
                                      <p:tavLst>
                                        <p:tav tm="0">
                                          <p:val>
                                            <p:clrVal>
                                              <a:schemeClr val="accent2"/>
                                            </p:clrVal>
                                          </p:val>
                                        </p:tav>
                                        <p:tav tm="50000">
                                          <p:val>
                                            <p:clrVal>
                                              <a:schemeClr val="hlink"/>
                                            </p:clrVal>
                                          </p:val>
                                        </p:tav>
                                      </p:tavLst>
                                    </p:anim>
                                    <p:set>
                                      <p:cBhvr>
                                        <p:cTn id="51" dur="80"/>
                                        <p:tgtEl>
                                          <p:spTgt spid="89"/>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90"/>
                                        </p:tgtEl>
                                        <p:attrNameLst>
                                          <p:attrName>style.visibility</p:attrName>
                                        </p:attrNameLst>
                                      </p:cBhvr>
                                      <p:to>
                                        <p:strVal val="visible"/>
                                      </p:to>
                                    </p:set>
                                    <p:animEffect transition="in" filter="wipe(left)">
                                      <p:cBhvr>
                                        <p:cTn id="56" dur="500"/>
                                        <p:tgtEl>
                                          <p:spTgt spid="90"/>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xit" presetSubtype="21" fill="hold" grpId="1" nodeType="clickEffect">
                                  <p:stCondLst>
                                    <p:cond delay="0"/>
                                  </p:stCondLst>
                                  <p:childTnLst>
                                    <p:animEffect transition="out" filter="barn(inVertical)">
                                      <p:cBhvr>
                                        <p:cTn id="60" dur="500"/>
                                        <p:tgtEl>
                                          <p:spTgt spid="90"/>
                                        </p:tgtEl>
                                      </p:cBhvr>
                                    </p:animEffect>
                                    <p:set>
                                      <p:cBhvr>
                                        <p:cTn id="61" dur="1" fill="hold">
                                          <p:stCondLst>
                                            <p:cond delay="499"/>
                                          </p:stCondLst>
                                        </p:cTn>
                                        <p:tgtEl>
                                          <p:spTgt spid="90"/>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7" presetClass="entr" presetSubtype="0" fill="hold" grpId="0" nodeType="clickEffect">
                                  <p:stCondLst>
                                    <p:cond delay="0"/>
                                  </p:stCondLst>
                                  <p:iterate type="lt">
                                    <p:tmPct val="50000"/>
                                  </p:iterate>
                                  <p:childTnLst>
                                    <p:set>
                                      <p:cBhvr>
                                        <p:cTn id="65" dur="1" fill="hold">
                                          <p:stCondLst>
                                            <p:cond delay="0"/>
                                          </p:stCondLst>
                                        </p:cTn>
                                        <p:tgtEl>
                                          <p:spTgt spid="91"/>
                                        </p:tgtEl>
                                        <p:attrNameLst>
                                          <p:attrName>style.visibility</p:attrName>
                                        </p:attrNameLst>
                                      </p:cBhvr>
                                      <p:to>
                                        <p:strVal val="visible"/>
                                      </p:to>
                                    </p:set>
                                    <p:anim calcmode="discrete" valueType="clr">
                                      <p:cBhvr override="childStyle">
                                        <p:cTn id="66" dur="80"/>
                                        <p:tgtEl>
                                          <p:spTgt spid="91"/>
                                        </p:tgtEl>
                                        <p:attrNameLst>
                                          <p:attrName>style.color</p:attrName>
                                        </p:attrNameLst>
                                      </p:cBhvr>
                                      <p:tavLst>
                                        <p:tav tm="0">
                                          <p:val>
                                            <p:clrVal>
                                              <a:schemeClr val="accent2"/>
                                            </p:clrVal>
                                          </p:val>
                                        </p:tav>
                                        <p:tav tm="50000">
                                          <p:val>
                                            <p:clrVal>
                                              <a:schemeClr val="hlink"/>
                                            </p:clrVal>
                                          </p:val>
                                        </p:tav>
                                      </p:tavLst>
                                    </p:anim>
                                    <p:anim calcmode="discrete" valueType="clr">
                                      <p:cBhvr>
                                        <p:cTn id="67" dur="80"/>
                                        <p:tgtEl>
                                          <p:spTgt spid="91"/>
                                        </p:tgtEl>
                                        <p:attrNameLst>
                                          <p:attrName>fillcolor</p:attrName>
                                        </p:attrNameLst>
                                      </p:cBhvr>
                                      <p:tavLst>
                                        <p:tav tm="0">
                                          <p:val>
                                            <p:clrVal>
                                              <a:schemeClr val="accent2"/>
                                            </p:clrVal>
                                          </p:val>
                                        </p:tav>
                                        <p:tav tm="50000">
                                          <p:val>
                                            <p:clrVal>
                                              <a:schemeClr val="hlink"/>
                                            </p:clrVal>
                                          </p:val>
                                        </p:tav>
                                      </p:tavLst>
                                    </p:anim>
                                    <p:set>
                                      <p:cBhvr>
                                        <p:cTn id="68" dur="80"/>
                                        <p:tgtEl>
                                          <p:spTgt spid="91"/>
                                        </p:tgtEl>
                                        <p:attrNameLst>
                                          <p:attrName>fill.type</p:attrName>
                                        </p:attrNameLst>
                                      </p:cBhvr>
                                      <p:to>
                                        <p:strVal val="solid"/>
                                      </p:to>
                                    </p:set>
                                  </p:childTnLst>
                                </p:cTn>
                              </p:par>
                              <p:par>
                                <p:cTn id="69" presetID="2" presetClass="entr" presetSubtype="8" fill="hold" nodeType="withEffect">
                                  <p:stCondLst>
                                    <p:cond delay="0"/>
                                  </p:stCondLst>
                                  <p:childTnLst>
                                    <p:set>
                                      <p:cBhvr>
                                        <p:cTn id="70" dur="1" fill="hold">
                                          <p:stCondLst>
                                            <p:cond delay="0"/>
                                          </p:stCondLst>
                                        </p:cTn>
                                        <p:tgtEl>
                                          <p:spTgt spid="92"/>
                                        </p:tgtEl>
                                        <p:attrNameLst>
                                          <p:attrName>style.visibility</p:attrName>
                                        </p:attrNameLst>
                                      </p:cBhvr>
                                      <p:to>
                                        <p:strVal val="visible"/>
                                      </p:to>
                                    </p:set>
                                    <p:anim calcmode="lin" valueType="num">
                                      <p:cBhvr additive="base">
                                        <p:cTn id="71" dur="500" fill="hold"/>
                                        <p:tgtEl>
                                          <p:spTgt spid="92"/>
                                        </p:tgtEl>
                                        <p:attrNameLst>
                                          <p:attrName>ppt_x</p:attrName>
                                        </p:attrNameLst>
                                      </p:cBhvr>
                                      <p:tavLst>
                                        <p:tav tm="0">
                                          <p:val>
                                            <p:strVal val="0-#ppt_w/2"/>
                                          </p:val>
                                        </p:tav>
                                        <p:tav tm="100000">
                                          <p:val>
                                            <p:strVal val="#ppt_x"/>
                                          </p:val>
                                        </p:tav>
                                      </p:tavLst>
                                    </p:anim>
                                    <p:anim calcmode="lin" valueType="num">
                                      <p:cBhvr additive="base">
                                        <p:cTn id="72" dur="500" fill="hold"/>
                                        <p:tgtEl>
                                          <p:spTgt spid="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88" grpId="0"/>
      <p:bldP spid="88" grpId="1"/>
      <p:bldP spid="89" grpId="0"/>
      <p:bldP spid="90" grpId="0"/>
      <p:bldP spid="90" grpId="1"/>
      <p:bldP spid="9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52086" y="2382834"/>
            <a:ext cx="5182756" cy="1408226"/>
          </a:xfrm>
          <a:prstGeom prst="rect">
            <a:avLst/>
          </a:prstGeom>
        </p:spPr>
      </p:pic>
      <p:pic>
        <p:nvPicPr>
          <p:cNvPr id="15" name="图片 14">
            <a:extLst>
              <a:ext uri="{FF2B5EF4-FFF2-40B4-BE49-F238E27FC236}">
                <a16:creationId xmlns:a16="http://schemas.microsoft.com/office/drawing/2014/main" xmlns="" id="{32954C8E-A179-4810-ADF1-62EE40BDCA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107" y="492141"/>
            <a:ext cx="2346240" cy="1277603"/>
          </a:xfrm>
          <a:prstGeom prst="rect">
            <a:avLst/>
          </a:prstGeom>
        </p:spPr>
      </p:pic>
      <p:pic>
        <p:nvPicPr>
          <p:cNvPr id="19" name="图片 18">
            <a:extLst>
              <a:ext uri="{FF2B5EF4-FFF2-40B4-BE49-F238E27FC236}">
                <a16:creationId xmlns:a16="http://schemas.microsoft.com/office/drawing/2014/main" xmlns="" id="{E5B7F36A-83E7-477F-840D-20AA01E0B2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591" y="1434105"/>
            <a:ext cx="2232236" cy="3920710"/>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10" name="文本框 39">
            <a:extLst>
              <a:ext uri="{FF2B5EF4-FFF2-40B4-BE49-F238E27FC236}">
                <a16:creationId xmlns:a16="http://schemas.microsoft.com/office/drawing/2014/main" xmlns="" id="{1F70942B-9272-45C2-A1F5-56BFFCDE0460}"/>
              </a:ext>
            </a:extLst>
          </p:cNvPr>
          <p:cNvSpPr txBox="1"/>
          <p:nvPr/>
        </p:nvSpPr>
        <p:spPr>
          <a:xfrm>
            <a:off x="4794162" y="2547066"/>
            <a:ext cx="4940680" cy="9233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400" b="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III</a:t>
            </a:r>
            <a:r>
              <a:rPr kumimoji="0" lang="zh-CN" altLang="en-US" sz="5400" b="1" i="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5400" b="1" i="0"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Luyện</a:t>
            </a:r>
            <a:r>
              <a:rPr kumimoji="0" lang="en-US" altLang="zh-CN" sz="5400" b="1" i="0" u="none" strike="noStrike" kern="1200" cap="none" spc="0" normalizeH="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tập</a:t>
            </a:r>
            <a:endParaRPr kumimoji="0" lang="zh-CN" altLang="en-US" sz="5400" b="1" i="0" u="none" strike="noStrike" kern="1200" cap="none" spc="0" normalizeH="0" baseline="0" noProof="0" dirty="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3" name="图片 16">
            <a:extLst>
              <a:ext uri="{FF2B5EF4-FFF2-40B4-BE49-F238E27FC236}">
                <a16:creationId xmlns:a16="http://schemas.microsoft.com/office/drawing/2014/main" xmlns="" id="{FF08E314-6FF4-4384-9F04-F7A04835DF2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34842" y="60131"/>
            <a:ext cx="2529880" cy="2141621"/>
          </a:xfrm>
          <a:prstGeom prst="rect">
            <a:avLst/>
          </a:prstGeom>
        </p:spPr>
      </p:pic>
    </p:spTree>
    <p:extLst>
      <p:ext uri="{BB962C8B-B14F-4D97-AF65-F5344CB8AC3E}">
        <p14:creationId xmlns:p14="http://schemas.microsoft.com/office/powerpoint/2010/main" val="6531534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par>
                          <p:cTn id="26" fill="hold">
                            <p:stCondLst>
                              <p:cond delay="2500"/>
                            </p:stCondLst>
                            <p:childTnLst>
                              <p:par>
                                <p:cTn id="27" presetID="25" presetClass="entr" presetSubtype="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32" dur="1000" fill="hold"/>
                                        <p:tgtEl>
                                          <p:spTgt spid="4"/>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4"/>
                                        </p:tgtEl>
                                      </p:cBhvr>
                                    </p:animEffect>
                                  </p:childTnLst>
                                </p:cTn>
                              </p:par>
                            </p:childTnLst>
                          </p:cTn>
                        </p:par>
                        <p:par>
                          <p:cTn id="37" fill="hold">
                            <p:stCondLst>
                              <p:cond delay="3500"/>
                            </p:stCondLst>
                            <p:childTnLst>
                              <p:par>
                                <p:cTn id="38" presetID="42" presetClass="entr" presetSubtype="0" fill="hold" grpId="0" nodeType="after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1000"/>
                                        <p:tgtEl>
                                          <p:spTgt spid="13"/>
                                        </p:tgtEl>
                                      </p:cBhvr>
                                    </p:animEffect>
                                    <p:anim calcmode="lin" valueType="num">
                                      <p:cBhvr>
                                        <p:cTn id="46" dur="1000" fill="hold"/>
                                        <p:tgtEl>
                                          <p:spTgt spid="13"/>
                                        </p:tgtEl>
                                        <p:attrNameLst>
                                          <p:attrName>ppt_x</p:attrName>
                                        </p:attrNameLst>
                                      </p:cBhvr>
                                      <p:tavLst>
                                        <p:tav tm="0">
                                          <p:val>
                                            <p:strVal val="#ppt_x"/>
                                          </p:val>
                                        </p:tav>
                                        <p:tav tm="100000">
                                          <p:val>
                                            <p:strVal val="#ppt_x"/>
                                          </p:val>
                                        </p:tav>
                                      </p:tavLst>
                                    </p:anim>
                                    <p:anim calcmode="lin" valueType="num">
                                      <p:cBhvr>
                                        <p:cTn id="4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3309" y="1443789"/>
            <a:ext cx="10305381" cy="5312119"/>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1295"/>
          <a:stretch/>
        </p:blipFill>
        <p:spPr>
          <a:xfrm>
            <a:off x="0" y="5004204"/>
            <a:ext cx="14406470" cy="1838824"/>
          </a:xfrm>
          <a:prstGeom prst="rect">
            <a:avLst/>
          </a:prstGeom>
        </p:spPr>
      </p:pic>
      <p:sp>
        <p:nvSpPr>
          <p:cNvPr id="36" name="Rectangle 12"/>
          <p:cNvSpPr>
            <a:spLocks noChangeArrowheads="1"/>
          </p:cNvSpPr>
          <p:nvPr/>
        </p:nvSpPr>
        <p:spPr bwMode="auto">
          <a:xfrm>
            <a:off x="2057400" y="1825093"/>
            <a:ext cx="106680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C00000"/>
                </a:solidFill>
                <a:latin typeface="Times New Roman" panose="02020603050405020304" pitchFamily="18" charset="0"/>
                <a:cs typeface="Times New Roman" panose="02020603050405020304" pitchFamily="18" charset="0"/>
              </a:rPr>
              <a:t>a. Mắt</a:t>
            </a:r>
          </a:p>
        </p:txBody>
      </p:sp>
      <p:sp>
        <p:nvSpPr>
          <p:cNvPr id="37" name="Rectangle 13"/>
          <p:cNvSpPr>
            <a:spLocks noChangeArrowheads="1"/>
          </p:cNvSpPr>
          <p:nvPr/>
        </p:nvSpPr>
        <p:spPr bwMode="auto">
          <a:xfrm>
            <a:off x="2057400" y="3079223"/>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C00000"/>
                </a:solidFill>
                <a:latin typeface="Times New Roman" panose="02020603050405020304" pitchFamily="18" charset="0"/>
                <a:cs typeface="Times New Roman" panose="02020603050405020304" pitchFamily="18" charset="0"/>
              </a:rPr>
              <a:t>b. Chân</a:t>
            </a:r>
          </a:p>
        </p:txBody>
      </p:sp>
      <p:sp>
        <p:nvSpPr>
          <p:cNvPr id="38" name="Rectangle 14"/>
          <p:cNvSpPr>
            <a:spLocks noChangeArrowheads="1"/>
          </p:cNvSpPr>
          <p:nvPr/>
        </p:nvSpPr>
        <p:spPr bwMode="auto">
          <a:xfrm>
            <a:off x="1981200" y="4344066"/>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C00000"/>
                </a:solidFill>
                <a:latin typeface="Times New Roman" panose="02020603050405020304" pitchFamily="18" charset="0"/>
                <a:cs typeface="Times New Roman" panose="02020603050405020304" pitchFamily="18" charset="0"/>
              </a:rPr>
              <a:t>c. Đầu</a:t>
            </a:r>
          </a:p>
        </p:txBody>
      </p:sp>
      <p:sp>
        <p:nvSpPr>
          <p:cNvPr id="39" name="Text Box 17"/>
          <p:cNvSpPr txBox="1">
            <a:spLocks noChangeArrowheads="1"/>
          </p:cNvSpPr>
          <p:nvPr/>
        </p:nvSpPr>
        <p:spPr bwMode="auto">
          <a:xfrm>
            <a:off x="1448972" y="231742"/>
            <a:ext cx="9799718" cy="946150"/>
          </a:xfrm>
          <a:prstGeom prst="rect">
            <a:avLst/>
          </a:prstGeom>
          <a:noFill/>
          <a:ln>
            <a:noFill/>
          </a:ln>
          <a:effectLst/>
        </p:spPr>
        <p:txBody>
          <a:bodyPr wrap="square">
            <a:spAutoFit/>
          </a:bodyPr>
          <a:lstStyle/>
          <a:p>
            <a:pPr eaLnBrk="1" hangingPunct="1">
              <a:spcBef>
                <a:spcPct val="50000"/>
              </a:spcBef>
              <a:defRPr/>
            </a:pPr>
            <a:r>
              <a:rPr lang="en-US" sz="2800" b="1" dirty="0">
                <a:solidFill>
                  <a:srgbClr val="E6AF00"/>
                </a:solidFill>
                <a:latin typeface="Times New Roman"/>
                <a:cs typeface="Times New Roman" pitchFamily="18" charset="0"/>
              </a:rPr>
              <a:t>1.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các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từ</a:t>
            </a:r>
            <a:r>
              <a:rPr lang="en-US" sz="2800" b="1" dirty="0">
                <a:solidFill>
                  <a:srgbClr val="E6AF00"/>
                </a:solidFill>
                <a:latin typeface="Times New Roman"/>
                <a:cs typeface="Times New Roman" pitchFamily="18" charset="0"/>
              </a:rPr>
              <a:t> </a:t>
            </a:r>
            <a:r>
              <a:rPr lang="en-US" sz="2800" b="1" dirty="0" err="1">
                <a:solidFill>
                  <a:srgbClr val="C00000"/>
                </a:solidFill>
                <a:latin typeface="Times New Roman"/>
                <a:cs typeface="Times New Roman" pitchFamily="18" charset="0"/>
              </a:rPr>
              <a:t>mắt</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chân</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đầu</a:t>
            </a:r>
            <a:r>
              <a:rPr lang="en-US" sz="2800" b="1" dirty="0">
                <a:solidFill>
                  <a:srgbClr val="C000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gốc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và</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chúng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chuyển</a:t>
            </a:r>
            <a:r>
              <a:rPr lang="en-US" sz="2800" b="1" dirty="0">
                <a:solidFill>
                  <a:srgbClr val="E6AF00"/>
                </a:solidFill>
                <a:latin typeface="Times New Roman"/>
                <a:cs typeface="Times New Roman" pitchFamily="18" charset="0"/>
              </a:rPr>
              <a:t>?</a:t>
            </a:r>
            <a:endParaRPr lang="en-US" sz="2800" b="1" dirty="0">
              <a:solidFill>
                <a:srgbClr val="E6AF00"/>
              </a:solidFill>
              <a:effectLst>
                <a:outerShdw blurRad="38100" dist="38100" dir="2700000" algn="tl">
                  <a:srgbClr val="C0C0C0"/>
                </a:outerShdw>
              </a:effectLst>
              <a:latin typeface="Times New Roman"/>
              <a:cs typeface="Times New Roman" pitchFamily="18" charset="0"/>
            </a:endParaRPr>
          </a:p>
        </p:txBody>
      </p:sp>
      <p:sp>
        <p:nvSpPr>
          <p:cNvPr id="40" name="Text Box 18"/>
          <p:cNvSpPr txBox="1">
            <a:spLocks noChangeArrowheads="1"/>
          </p:cNvSpPr>
          <p:nvPr/>
        </p:nvSpPr>
        <p:spPr bwMode="auto">
          <a:xfrm>
            <a:off x="3479190" y="1787430"/>
            <a:ext cx="437832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Times New Roman" panose="02020603050405020304" pitchFamily="18" charset="0"/>
                <a:cs typeface="Times New Roman" panose="02020603050405020304" pitchFamily="18" charset="0"/>
              </a:rPr>
              <a:t>-  Đôi mắt của bé mở to.</a:t>
            </a:r>
          </a:p>
          <a:p>
            <a:pPr eaLnBrk="1" hangingPunct="1">
              <a:spcBef>
                <a:spcPct val="50000"/>
              </a:spcBef>
              <a:buFontTx/>
              <a:buNone/>
            </a:pPr>
            <a:r>
              <a:rPr lang="en-US" altLang="en-US" sz="2800" b="1">
                <a:latin typeface="Times New Roman" panose="02020603050405020304" pitchFamily="18" charset="0"/>
                <a:cs typeface="Times New Roman" panose="02020603050405020304" pitchFamily="18" charset="0"/>
              </a:rPr>
              <a:t>-  Quả na mở mắt.</a:t>
            </a:r>
          </a:p>
        </p:txBody>
      </p:sp>
      <p:sp>
        <p:nvSpPr>
          <p:cNvPr id="41" name="Text Box 19"/>
          <p:cNvSpPr txBox="1">
            <a:spLocks noChangeArrowheads="1"/>
          </p:cNvSpPr>
          <p:nvPr/>
        </p:nvSpPr>
        <p:spPr bwMode="auto">
          <a:xfrm>
            <a:off x="3479190" y="4330784"/>
            <a:ext cx="5715000" cy="1158875"/>
          </a:xfrm>
          <a:prstGeom prst="rect">
            <a:avLst/>
          </a:prstGeom>
          <a:noFill/>
          <a:ln>
            <a:noFill/>
          </a:ln>
          <a:effectLst/>
        </p:spPr>
        <p:txBody>
          <a:bodyPr>
            <a:spAutoFit/>
          </a:bodyPr>
          <a:lstStyle/>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Khi</a:t>
            </a:r>
            <a:r>
              <a:rPr lang="en-US" sz="2800" b="1" dirty="0">
                <a:latin typeface="Times New Roman"/>
                <a:cs typeface="Times New Roman" pitchFamily="18" charset="0"/>
              </a:rPr>
              <a:t> </a:t>
            </a:r>
            <a:r>
              <a:rPr lang="en-US" sz="2800" b="1" dirty="0" err="1">
                <a:latin typeface="Times New Roman"/>
                <a:cs typeface="Times New Roman" pitchFamily="18" charset="0"/>
              </a:rPr>
              <a:t>viết</a:t>
            </a:r>
            <a:r>
              <a:rPr lang="en-US" sz="2800" b="1" dirty="0">
                <a:latin typeface="Times New Roman"/>
                <a:cs typeface="Times New Roman" pitchFamily="18" charset="0"/>
              </a:rPr>
              <a:t> </a:t>
            </a:r>
            <a:r>
              <a:rPr lang="en-US" sz="2800" b="1" dirty="0" err="1">
                <a:latin typeface="Times New Roman"/>
                <a:cs typeface="Times New Roman" pitchFamily="18" charset="0"/>
              </a:rPr>
              <a:t>em</a:t>
            </a:r>
            <a:r>
              <a:rPr lang="en-US" sz="2800" b="1" dirty="0">
                <a:latin typeface="Times New Roman"/>
                <a:cs typeface="Times New Roman" pitchFamily="18" charset="0"/>
              </a:rPr>
              <a:t> </a:t>
            </a:r>
            <a:r>
              <a:rPr lang="en-US" sz="2800" b="1" dirty="0" err="1">
                <a:latin typeface="Times New Roman"/>
                <a:cs typeface="Times New Roman" pitchFamily="18" charset="0"/>
              </a:rPr>
              <a:t>đừng</a:t>
            </a:r>
            <a:r>
              <a:rPr lang="en-US" sz="2800" b="1" dirty="0">
                <a:latin typeface="Times New Roman"/>
                <a:cs typeface="Times New Roman" pitchFamily="18" charset="0"/>
              </a:rPr>
              <a:t> </a:t>
            </a:r>
            <a:r>
              <a:rPr lang="en-US" sz="2800" b="1" dirty="0" err="1">
                <a:latin typeface="Times New Roman"/>
                <a:cs typeface="Times New Roman" pitchFamily="18" charset="0"/>
              </a:rPr>
              <a:t>ngoẹo</a:t>
            </a:r>
            <a:r>
              <a:rPr lang="en-US" sz="2800" b="1" dirty="0">
                <a:latin typeface="Times New Roman"/>
                <a:cs typeface="Times New Roman" pitchFamily="18" charset="0"/>
              </a:rPr>
              <a:t> </a:t>
            </a:r>
            <a:r>
              <a:rPr lang="en-US" sz="2800" b="1" dirty="0" err="1">
                <a:latin typeface="Times New Roman"/>
                <a:cs typeface="Times New Roman" pitchFamily="18" charset="0"/>
              </a:rPr>
              <a:t>đầu</a:t>
            </a:r>
            <a:r>
              <a:rPr lang="en-US" sz="2800" b="1" dirty="0">
                <a:latin typeface="Times New Roman"/>
                <a:cs typeface="Times New Roman" pitchFamily="18" charset="0"/>
              </a:rPr>
              <a:t>.</a:t>
            </a:r>
          </a:p>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Nước</a:t>
            </a:r>
            <a:r>
              <a:rPr lang="en-US" sz="2800" b="1" dirty="0">
                <a:latin typeface="Times New Roman"/>
                <a:cs typeface="Times New Roman" pitchFamily="18" charset="0"/>
              </a:rPr>
              <a:t> </a:t>
            </a:r>
            <a:r>
              <a:rPr lang="en-US" sz="2800" b="1" dirty="0" err="1">
                <a:latin typeface="Times New Roman"/>
                <a:cs typeface="Times New Roman" pitchFamily="18" charset="0"/>
              </a:rPr>
              <a:t>suối</a:t>
            </a:r>
            <a:r>
              <a:rPr lang="en-US" sz="2800" b="1" dirty="0">
                <a:latin typeface="Times New Roman"/>
                <a:cs typeface="Times New Roman" pitchFamily="18" charset="0"/>
              </a:rPr>
              <a:t> </a:t>
            </a:r>
            <a:r>
              <a:rPr lang="en-US" sz="2800" b="1" dirty="0" err="1">
                <a:latin typeface="Times New Roman"/>
                <a:cs typeface="Times New Roman" pitchFamily="18" charset="0"/>
              </a:rPr>
              <a:t>đầu</a:t>
            </a:r>
            <a:r>
              <a:rPr lang="en-US" sz="2800" b="1" dirty="0">
                <a:latin typeface="Times New Roman"/>
                <a:cs typeface="Times New Roman" pitchFamily="18" charset="0"/>
              </a:rPr>
              <a:t> </a:t>
            </a:r>
            <a:r>
              <a:rPr lang="en-US" sz="2800" b="1" dirty="0" err="1">
                <a:latin typeface="Times New Roman"/>
                <a:cs typeface="Times New Roman" pitchFamily="18" charset="0"/>
              </a:rPr>
              <a:t>nguồn</a:t>
            </a:r>
            <a:r>
              <a:rPr lang="en-US" sz="2800" b="1" dirty="0">
                <a:latin typeface="Times New Roman"/>
                <a:cs typeface="Times New Roman" pitchFamily="18" charset="0"/>
              </a:rPr>
              <a:t> </a:t>
            </a:r>
            <a:r>
              <a:rPr lang="en-US" sz="2800" b="1" dirty="0" err="1">
                <a:latin typeface="Times New Roman"/>
                <a:cs typeface="Times New Roman" pitchFamily="18" charset="0"/>
              </a:rPr>
              <a:t>rất</a:t>
            </a:r>
            <a:r>
              <a:rPr lang="en-US" sz="2800" b="1" dirty="0">
                <a:latin typeface="Times New Roman"/>
                <a:cs typeface="Times New Roman" pitchFamily="18" charset="0"/>
              </a:rPr>
              <a:t> </a:t>
            </a:r>
            <a:r>
              <a:rPr lang="en-US" sz="2800" b="1" dirty="0" err="1">
                <a:latin typeface="Times New Roman"/>
                <a:cs typeface="Times New Roman" pitchFamily="18" charset="0"/>
              </a:rPr>
              <a:t>trong</a:t>
            </a:r>
            <a:r>
              <a:rPr lang="en-US" sz="2800" b="1" dirty="0">
                <a:latin typeface="Times New Roman"/>
                <a:cs typeface="Times New Roman" pitchFamily="18" charset="0"/>
              </a:rPr>
              <a:t>.</a:t>
            </a:r>
            <a:endParaRPr lang="en-US" sz="2800" b="1" dirty="0">
              <a:effectLst>
                <a:outerShdw blurRad="38100" dist="38100" dir="2700000" algn="tl">
                  <a:srgbClr val="C0C0C0"/>
                </a:outerShdw>
              </a:effectLst>
              <a:latin typeface="Times New Roman"/>
              <a:cs typeface="Times New Roman" pitchFamily="18" charset="0"/>
            </a:endParaRPr>
          </a:p>
        </p:txBody>
      </p:sp>
      <p:sp>
        <p:nvSpPr>
          <p:cNvPr id="42" name="Text Box 20"/>
          <p:cNvSpPr txBox="1">
            <a:spLocks noChangeArrowheads="1"/>
          </p:cNvSpPr>
          <p:nvPr/>
        </p:nvSpPr>
        <p:spPr bwMode="auto">
          <a:xfrm>
            <a:off x="3479190" y="3029788"/>
            <a:ext cx="6386513" cy="1160463"/>
          </a:xfrm>
          <a:prstGeom prst="rect">
            <a:avLst/>
          </a:prstGeom>
          <a:noFill/>
          <a:ln>
            <a:noFill/>
          </a:ln>
          <a:effectLst/>
        </p:spPr>
        <p:txBody>
          <a:bodyPr>
            <a:spAutoFit/>
          </a:bodyPr>
          <a:lstStyle/>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Lòng</a:t>
            </a:r>
            <a:r>
              <a:rPr lang="en-US" sz="2800" b="1" dirty="0">
                <a:latin typeface="Times New Roman"/>
                <a:cs typeface="Times New Roman" pitchFamily="18" charset="0"/>
              </a:rPr>
              <a:t> ta </a:t>
            </a:r>
            <a:r>
              <a:rPr lang="en-US" sz="2800" b="1" dirty="0" err="1">
                <a:latin typeface="Times New Roman"/>
                <a:cs typeface="Times New Roman" pitchFamily="18" charset="0"/>
              </a:rPr>
              <a:t>vẫn</a:t>
            </a:r>
            <a:r>
              <a:rPr lang="en-US" sz="2800" b="1" dirty="0">
                <a:latin typeface="Times New Roman"/>
                <a:cs typeface="Times New Roman" pitchFamily="18" charset="0"/>
              </a:rPr>
              <a:t> </a:t>
            </a:r>
            <a:r>
              <a:rPr lang="en-US" sz="2800" b="1" dirty="0" err="1">
                <a:latin typeface="Times New Roman"/>
                <a:cs typeface="Times New Roman" pitchFamily="18" charset="0"/>
              </a:rPr>
              <a:t>vững</a:t>
            </a:r>
            <a:r>
              <a:rPr lang="en-US" sz="2800" b="1" dirty="0">
                <a:latin typeface="Times New Roman"/>
                <a:cs typeface="Times New Roman" pitchFamily="18" charset="0"/>
              </a:rPr>
              <a:t> </a:t>
            </a:r>
            <a:r>
              <a:rPr lang="en-US" sz="2800" b="1" dirty="0" err="1">
                <a:latin typeface="Times New Roman"/>
                <a:cs typeface="Times New Roman" pitchFamily="18" charset="0"/>
              </a:rPr>
              <a:t>như</a:t>
            </a:r>
            <a:r>
              <a:rPr lang="en-US" sz="2800" b="1" dirty="0">
                <a:latin typeface="Times New Roman"/>
                <a:cs typeface="Times New Roman" pitchFamily="18" charset="0"/>
              </a:rPr>
              <a:t> </a:t>
            </a:r>
            <a:r>
              <a:rPr lang="en-US" sz="2800" b="1" dirty="0" err="1">
                <a:latin typeface="Times New Roman"/>
                <a:cs typeface="Times New Roman" pitchFamily="18" charset="0"/>
              </a:rPr>
              <a:t>kiềng</a:t>
            </a:r>
            <a:r>
              <a:rPr lang="en-US" sz="2800" b="1" dirty="0">
                <a:latin typeface="Times New Roman"/>
                <a:cs typeface="Times New Roman" pitchFamily="18" charset="0"/>
              </a:rPr>
              <a:t> </a:t>
            </a:r>
            <a:r>
              <a:rPr lang="en-US" sz="2800" b="1" dirty="0" err="1">
                <a:latin typeface="Times New Roman"/>
                <a:cs typeface="Times New Roman" pitchFamily="18" charset="0"/>
              </a:rPr>
              <a:t>ba</a:t>
            </a:r>
            <a:r>
              <a:rPr lang="en-US" sz="2800" b="1" dirty="0">
                <a:latin typeface="Times New Roman"/>
                <a:cs typeface="Times New Roman" pitchFamily="18" charset="0"/>
              </a:rPr>
              <a:t> </a:t>
            </a:r>
            <a:r>
              <a:rPr lang="en-US" sz="2800" b="1" dirty="0" err="1">
                <a:latin typeface="Times New Roman"/>
                <a:cs typeface="Times New Roman" pitchFamily="18" charset="0"/>
              </a:rPr>
              <a:t>chân</a:t>
            </a:r>
            <a:r>
              <a:rPr lang="en-US" sz="2800" b="1" dirty="0">
                <a:latin typeface="Times New Roman"/>
                <a:cs typeface="Times New Roman" pitchFamily="18" charset="0"/>
              </a:rPr>
              <a:t>.</a:t>
            </a:r>
          </a:p>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Bé</a:t>
            </a:r>
            <a:r>
              <a:rPr lang="en-US" sz="2800" b="1" dirty="0">
                <a:latin typeface="Times New Roman"/>
                <a:cs typeface="Times New Roman" pitchFamily="18" charset="0"/>
              </a:rPr>
              <a:t> </a:t>
            </a:r>
            <a:r>
              <a:rPr lang="en-US" sz="2800" b="1" dirty="0" err="1">
                <a:latin typeface="Times New Roman"/>
                <a:cs typeface="Times New Roman" pitchFamily="18" charset="0"/>
              </a:rPr>
              <a:t>bị</a:t>
            </a:r>
            <a:r>
              <a:rPr lang="en-US" sz="2800" b="1" dirty="0">
                <a:latin typeface="Times New Roman"/>
                <a:cs typeface="Times New Roman" pitchFamily="18" charset="0"/>
              </a:rPr>
              <a:t> </a:t>
            </a:r>
            <a:r>
              <a:rPr lang="en-US" sz="2800" b="1" dirty="0" err="1">
                <a:latin typeface="Times New Roman"/>
                <a:cs typeface="Times New Roman" pitchFamily="18" charset="0"/>
              </a:rPr>
              <a:t>đau</a:t>
            </a:r>
            <a:r>
              <a:rPr lang="en-US" sz="2800" b="1" dirty="0">
                <a:latin typeface="Times New Roman"/>
                <a:cs typeface="Times New Roman" pitchFamily="18" charset="0"/>
              </a:rPr>
              <a:t> </a:t>
            </a:r>
            <a:r>
              <a:rPr lang="en-US" sz="2800" b="1" dirty="0" err="1">
                <a:latin typeface="Times New Roman"/>
                <a:cs typeface="Times New Roman" pitchFamily="18" charset="0"/>
              </a:rPr>
              <a:t>chân</a:t>
            </a:r>
            <a:r>
              <a:rPr lang="en-US" sz="2800" b="1" dirty="0">
                <a:latin typeface="Times New Roman"/>
                <a:cs typeface="Times New Roman" pitchFamily="18" charset="0"/>
              </a:rPr>
              <a:t>.</a:t>
            </a:r>
            <a:endParaRPr lang="en-US" sz="2800" b="1" dirty="0">
              <a:effectLst>
                <a:outerShdw blurRad="38100" dist="38100" dir="2700000" algn="tl">
                  <a:srgbClr val="C0C0C0"/>
                </a:outerShdw>
              </a:effectLst>
              <a:latin typeface="Times New Roman"/>
              <a:cs typeface="Times New Roman" pitchFamily="18" charset="0"/>
            </a:endParaRPr>
          </a:p>
        </p:txBody>
      </p:sp>
      <p:pic>
        <p:nvPicPr>
          <p:cNvPr id="43" name="图片 14">
            <a:extLst>
              <a:ext uri="{FF2B5EF4-FFF2-40B4-BE49-F238E27FC236}">
                <a16:creationId xmlns:a16="http://schemas.microsoft.com/office/drawing/2014/main" xmlns="" id="{32954C8E-A179-4810-ADF1-62EE40BDCAE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 r="40891"/>
          <a:stretch/>
        </p:blipFill>
        <p:spPr>
          <a:xfrm>
            <a:off x="62113" y="0"/>
            <a:ext cx="1386859" cy="1277603"/>
          </a:xfrm>
          <a:prstGeom prst="rect">
            <a:avLst/>
          </a:prstGeom>
        </p:spPr>
      </p:pic>
      <p:cxnSp>
        <p:nvCxnSpPr>
          <p:cNvPr id="3" name="Straight Connector 2"/>
          <p:cNvCxnSpPr/>
          <p:nvPr/>
        </p:nvCxnSpPr>
        <p:spPr>
          <a:xfrm>
            <a:off x="9650437" y="675250"/>
            <a:ext cx="137863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7329268" y="1121620"/>
            <a:ext cx="1969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40235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barn(inVertical)">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wipe(down)">
                                      <p:cBhvr>
                                        <p:cTn id="33" dur="500"/>
                                        <p:tgtEl>
                                          <p:spTgt spid="4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wipe(down)">
                                      <p:cBhvr>
                                        <p:cTn id="38" dur="500"/>
                                        <p:tgtEl>
                                          <p:spTgt spid="36"/>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wipe(down)">
                                      <p:cBhvr>
                                        <p:cTn id="41" dur="5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barn(inVertical)">
                                      <p:cBhvr>
                                        <p:cTn id="46" dur="500"/>
                                        <p:tgtEl>
                                          <p:spTgt spid="37"/>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42"/>
                                        </p:tgtEl>
                                        <p:attrNameLst>
                                          <p:attrName>style.visibility</p:attrName>
                                        </p:attrNameLst>
                                      </p:cBhvr>
                                      <p:to>
                                        <p:strVal val="visible"/>
                                      </p:to>
                                    </p:set>
                                    <p:animEffect transition="in" filter="wipe(down)">
                                      <p:cBhvr>
                                        <p:cTn id="49" dur="500"/>
                                        <p:tgtEl>
                                          <p:spTgt spid="4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down)">
                                      <p:cBhvr>
                                        <p:cTn id="54" dur="500"/>
                                        <p:tgtEl>
                                          <p:spTgt spid="38"/>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wipe(down)">
                                      <p:cBhvr>
                                        <p:cTn id="5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P spid="41" grpId="0"/>
      <p:bldP spid="4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xmlns="" id="{32954C8E-A179-4810-ADF1-62EE40BDCA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476" y="804987"/>
            <a:ext cx="2346240" cy="1277603"/>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3689" y="1366041"/>
            <a:ext cx="10305381" cy="5312119"/>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51295"/>
          <a:stretch/>
        </p:blipFill>
        <p:spPr>
          <a:xfrm>
            <a:off x="0" y="5182981"/>
            <a:ext cx="12192000" cy="1838824"/>
          </a:xfrm>
          <a:prstGeom prst="rect">
            <a:avLst/>
          </a:prstGeom>
        </p:spPr>
      </p:pic>
      <p:sp>
        <p:nvSpPr>
          <p:cNvPr id="29" name="Text Box 17"/>
          <p:cNvSpPr txBox="1">
            <a:spLocks noChangeArrowheads="1"/>
          </p:cNvSpPr>
          <p:nvPr/>
        </p:nvSpPr>
        <p:spPr bwMode="auto">
          <a:xfrm>
            <a:off x="1448972" y="231742"/>
            <a:ext cx="9799718" cy="946150"/>
          </a:xfrm>
          <a:prstGeom prst="rect">
            <a:avLst/>
          </a:prstGeom>
          <a:noFill/>
          <a:ln>
            <a:noFill/>
          </a:ln>
          <a:effectLst/>
        </p:spPr>
        <p:txBody>
          <a:bodyPr wrap="square">
            <a:spAutoFit/>
          </a:bodyPr>
          <a:lstStyle/>
          <a:p>
            <a:pPr eaLnBrk="1" hangingPunct="1">
              <a:spcBef>
                <a:spcPct val="50000"/>
              </a:spcBef>
              <a:defRPr/>
            </a:pPr>
            <a:r>
              <a:rPr lang="en-US" sz="2800" b="1" dirty="0">
                <a:solidFill>
                  <a:srgbClr val="E6AF00"/>
                </a:solidFill>
                <a:latin typeface="Times New Roman"/>
                <a:cs typeface="Times New Roman" pitchFamily="18" charset="0"/>
              </a:rPr>
              <a:t>1.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các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từ</a:t>
            </a:r>
            <a:r>
              <a:rPr lang="en-US" sz="2800" b="1" dirty="0">
                <a:solidFill>
                  <a:srgbClr val="E6AF00"/>
                </a:solidFill>
                <a:latin typeface="Times New Roman"/>
                <a:cs typeface="Times New Roman" pitchFamily="18" charset="0"/>
              </a:rPr>
              <a:t> </a:t>
            </a:r>
            <a:r>
              <a:rPr lang="en-US" sz="2800" b="1" dirty="0" err="1">
                <a:solidFill>
                  <a:srgbClr val="C00000"/>
                </a:solidFill>
                <a:latin typeface="Times New Roman"/>
                <a:cs typeface="Times New Roman" pitchFamily="18" charset="0"/>
              </a:rPr>
              <a:t>mắt</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chân</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đầu</a:t>
            </a:r>
            <a:r>
              <a:rPr lang="en-US" sz="2800" b="1" dirty="0">
                <a:solidFill>
                  <a:srgbClr val="C000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gốc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và</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chúng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chuyển</a:t>
            </a:r>
            <a:r>
              <a:rPr lang="en-US" sz="2800" b="1" dirty="0">
                <a:solidFill>
                  <a:srgbClr val="E6AF00"/>
                </a:solidFill>
                <a:latin typeface="Times New Roman"/>
                <a:cs typeface="Times New Roman" pitchFamily="18" charset="0"/>
              </a:rPr>
              <a:t>?</a:t>
            </a:r>
            <a:endParaRPr lang="en-US" sz="2800" b="1" dirty="0">
              <a:solidFill>
                <a:srgbClr val="E6AF00"/>
              </a:solidFill>
              <a:effectLst>
                <a:outerShdw blurRad="38100" dist="38100" dir="2700000" algn="tl">
                  <a:srgbClr val="C0C0C0"/>
                </a:outerShdw>
              </a:effectLst>
              <a:latin typeface="Times New Roman"/>
              <a:cs typeface="Times New Roman" pitchFamily="18" charset="0"/>
            </a:endParaRPr>
          </a:p>
        </p:txBody>
      </p:sp>
      <p:cxnSp>
        <p:nvCxnSpPr>
          <p:cNvPr id="30" name="Straight Connector 29"/>
          <p:cNvCxnSpPr/>
          <p:nvPr/>
        </p:nvCxnSpPr>
        <p:spPr>
          <a:xfrm>
            <a:off x="9650437" y="675250"/>
            <a:ext cx="137863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7329268" y="1121620"/>
            <a:ext cx="1969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Rectangle 12"/>
          <p:cNvSpPr>
            <a:spLocks noChangeArrowheads="1"/>
          </p:cNvSpPr>
          <p:nvPr/>
        </p:nvSpPr>
        <p:spPr bwMode="auto">
          <a:xfrm>
            <a:off x="2358482" y="1676587"/>
            <a:ext cx="106680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C00000"/>
                </a:solidFill>
                <a:latin typeface="Times New Roman" panose="02020603050405020304" pitchFamily="18" charset="0"/>
                <a:cs typeface="Times New Roman" panose="02020603050405020304" pitchFamily="18" charset="0"/>
              </a:rPr>
              <a:t>a. Mắt</a:t>
            </a:r>
          </a:p>
        </p:txBody>
      </p:sp>
      <p:sp>
        <p:nvSpPr>
          <p:cNvPr id="33" name="Text Box 18"/>
          <p:cNvSpPr txBox="1">
            <a:spLocks noChangeArrowheads="1"/>
          </p:cNvSpPr>
          <p:nvPr/>
        </p:nvSpPr>
        <p:spPr bwMode="auto">
          <a:xfrm>
            <a:off x="4213513" y="1303749"/>
            <a:ext cx="4378325"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200000"/>
              </a:lnSpc>
              <a:spcBef>
                <a:spcPct val="50000"/>
              </a:spcBef>
              <a:buFontTx/>
              <a:buNone/>
            </a:pPr>
            <a:r>
              <a:rPr lang="en-US" altLang="en-US" sz="2800" b="1">
                <a:latin typeface="Times New Roman" panose="02020603050405020304" pitchFamily="18" charset="0"/>
                <a:cs typeface="Times New Roman" panose="02020603050405020304" pitchFamily="18" charset="0"/>
              </a:rPr>
              <a:t>-  Đôi mắt của bé mở to.</a:t>
            </a:r>
          </a:p>
          <a:p>
            <a:pPr eaLnBrk="1" hangingPunct="1">
              <a:spcBef>
                <a:spcPct val="50000"/>
              </a:spcBef>
              <a:buFontTx/>
              <a:buNone/>
            </a:pPr>
            <a:r>
              <a:rPr lang="en-US" altLang="en-US" sz="2800" b="1">
                <a:latin typeface="Times New Roman" panose="02020603050405020304" pitchFamily="18" charset="0"/>
                <a:cs typeface="Times New Roman" panose="02020603050405020304" pitchFamily="18" charset="0"/>
              </a:rPr>
              <a:t>-  Quả na mở mắt.</a:t>
            </a:r>
          </a:p>
        </p:txBody>
      </p:sp>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36121" y="3599166"/>
            <a:ext cx="3732117" cy="2488078"/>
          </a:xfrm>
          <a:prstGeom prst="rect">
            <a:avLst/>
          </a:prstGeom>
        </p:spPr>
      </p:pic>
      <p:pic>
        <p:nvPicPr>
          <p:cNvPr id="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58738" y="3640453"/>
            <a:ext cx="3681015" cy="2468625"/>
          </a:xfrm>
          <a:prstGeom prst="rect">
            <a:avLst/>
          </a:prstGeom>
        </p:spPr>
      </p:pic>
      <p:cxnSp>
        <p:nvCxnSpPr>
          <p:cNvPr id="34" name="Straight Connector 33"/>
          <p:cNvCxnSpPr/>
          <p:nvPr/>
        </p:nvCxnSpPr>
        <p:spPr>
          <a:xfrm>
            <a:off x="5170440" y="2028057"/>
            <a:ext cx="66499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777733" y="1993012"/>
            <a:ext cx="2115403"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Nghĩa gốc</a:t>
            </a:r>
          </a:p>
        </p:txBody>
      </p:sp>
      <p:cxnSp>
        <p:nvCxnSpPr>
          <p:cNvPr id="36" name="Straight Connector 35"/>
          <p:cNvCxnSpPr/>
          <p:nvPr/>
        </p:nvCxnSpPr>
        <p:spPr>
          <a:xfrm>
            <a:off x="6335183" y="2794547"/>
            <a:ext cx="66499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5642804" y="2781735"/>
            <a:ext cx="2671202"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Nghĩa chuyển</a:t>
            </a:r>
          </a:p>
        </p:txBody>
      </p:sp>
    </p:spTree>
    <p:extLst>
      <p:ext uri="{BB962C8B-B14F-4D97-AF65-F5344CB8AC3E}">
        <p14:creationId xmlns:p14="http://schemas.microsoft.com/office/powerpoint/2010/main" val="294856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down)">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righ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barn(inVertical)">
                                      <p:cBhvr>
                                        <p:cTn id="25" dur="500"/>
                                        <p:tgtEl>
                                          <p:spTgt spid="34"/>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35"/>
                                        </p:tgtEl>
                                        <p:attrNameLst>
                                          <p:attrName>style.visibility</p:attrName>
                                        </p:attrNameLst>
                                      </p:cBhvr>
                                      <p:to>
                                        <p:strVal val="visible"/>
                                      </p:to>
                                    </p:set>
                                    <p:anim calcmode="lin" valueType="num">
                                      <p:cBhvr additive="base">
                                        <p:cTn id="30" dur="500" fill="hold"/>
                                        <p:tgtEl>
                                          <p:spTgt spid="35"/>
                                        </p:tgtEl>
                                        <p:attrNameLst>
                                          <p:attrName>ppt_x</p:attrName>
                                        </p:attrNameLst>
                                      </p:cBhvr>
                                      <p:tavLst>
                                        <p:tav tm="0">
                                          <p:val>
                                            <p:strVal val="1+#ppt_w/2"/>
                                          </p:val>
                                        </p:tav>
                                        <p:tav tm="100000">
                                          <p:val>
                                            <p:strVal val="#ppt_x"/>
                                          </p:val>
                                        </p:tav>
                                      </p:tavLst>
                                    </p:anim>
                                    <p:anim calcmode="lin" valueType="num">
                                      <p:cBhvr additive="base">
                                        <p:cTn id="31"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barn(inVertical)">
                                      <p:cBhvr>
                                        <p:cTn id="36" dur="500"/>
                                        <p:tgtEl>
                                          <p:spTgt spid="36"/>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500" fill="hold"/>
                                        <p:tgtEl>
                                          <p:spTgt spid="37"/>
                                        </p:tgtEl>
                                        <p:attrNameLst>
                                          <p:attrName>ppt_x</p:attrName>
                                        </p:attrNameLst>
                                      </p:cBhvr>
                                      <p:tavLst>
                                        <p:tav tm="0">
                                          <p:val>
                                            <p:strVal val="0-#ppt_w/2"/>
                                          </p:val>
                                        </p:tav>
                                        <p:tav tm="100000">
                                          <p:val>
                                            <p:strVal val="#ppt_x"/>
                                          </p:val>
                                        </p:tav>
                                      </p:tavLst>
                                    </p:anim>
                                    <p:anim calcmode="lin" valueType="num">
                                      <p:cBhvr additive="base">
                                        <p:cTn id="42" dur="5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5" grpId="0"/>
      <p:bldP spid="3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3309" y="1443789"/>
            <a:ext cx="10305381" cy="5312119"/>
          </a:xfrm>
          <a:prstGeom prst="rect">
            <a:avLst/>
          </a:prstGeom>
        </p:spPr>
      </p:pic>
      <p:pic>
        <p:nvPicPr>
          <p:cNvPr id="15" name="图片 14">
            <a:extLst>
              <a:ext uri="{FF2B5EF4-FFF2-40B4-BE49-F238E27FC236}">
                <a16:creationId xmlns:a16="http://schemas.microsoft.com/office/drawing/2014/main" xmlns="" id="{32954C8E-A179-4810-ADF1-62EE40BDCA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476" y="804987"/>
            <a:ext cx="2346240" cy="1277603"/>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49" name="Text Box 17"/>
          <p:cNvSpPr txBox="1">
            <a:spLocks noChangeArrowheads="1"/>
          </p:cNvSpPr>
          <p:nvPr/>
        </p:nvSpPr>
        <p:spPr bwMode="auto">
          <a:xfrm>
            <a:off x="1448972" y="231742"/>
            <a:ext cx="9799718" cy="946150"/>
          </a:xfrm>
          <a:prstGeom prst="rect">
            <a:avLst/>
          </a:prstGeom>
          <a:noFill/>
          <a:ln>
            <a:noFill/>
          </a:ln>
          <a:effectLst/>
        </p:spPr>
        <p:txBody>
          <a:bodyPr wrap="square">
            <a:spAutoFit/>
          </a:bodyPr>
          <a:lstStyle/>
          <a:p>
            <a:pPr eaLnBrk="1" hangingPunct="1">
              <a:spcBef>
                <a:spcPct val="50000"/>
              </a:spcBef>
              <a:defRPr/>
            </a:pPr>
            <a:r>
              <a:rPr lang="en-US" sz="2800" b="1" dirty="0">
                <a:solidFill>
                  <a:srgbClr val="E6AF00"/>
                </a:solidFill>
                <a:latin typeface="Times New Roman"/>
                <a:cs typeface="Times New Roman" pitchFamily="18" charset="0"/>
              </a:rPr>
              <a:t>1.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các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từ</a:t>
            </a:r>
            <a:r>
              <a:rPr lang="en-US" sz="2800" b="1" dirty="0">
                <a:solidFill>
                  <a:srgbClr val="E6AF00"/>
                </a:solidFill>
                <a:latin typeface="Times New Roman"/>
                <a:cs typeface="Times New Roman" pitchFamily="18" charset="0"/>
              </a:rPr>
              <a:t> </a:t>
            </a:r>
            <a:r>
              <a:rPr lang="en-US" sz="2800" b="1" dirty="0" err="1">
                <a:solidFill>
                  <a:srgbClr val="C00000"/>
                </a:solidFill>
                <a:latin typeface="Times New Roman"/>
                <a:cs typeface="Times New Roman" pitchFamily="18" charset="0"/>
              </a:rPr>
              <a:t>mắt</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chân</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đầu</a:t>
            </a:r>
            <a:r>
              <a:rPr lang="en-US" sz="2800" b="1" dirty="0">
                <a:solidFill>
                  <a:srgbClr val="C000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gốc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và</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chúng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chuyển</a:t>
            </a:r>
            <a:r>
              <a:rPr lang="en-US" sz="2800" b="1" dirty="0">
                <a:solidFill>
                  <a:srgbClr val="E6AF00"/>
                </a:solidFill>
                <a:latin typeface="Times New Roman"/>
                <a:cs typeface="Times New Roman" pitchFamily="18" charset="0"/>
              </a:rPr>
              <a:t>?</a:t>
            </a:r>
            <a:endParaRPr lang="en-US" sz="2800" b="1" dirty="0">
              <a:solidFill>
                <a:srgbClr val="E6AF00"/>
              </a:solidFill>
              <a:effectLst>
                <a:outerShdw blurRad="38100" dist="38100" dir="2700000" algn="tl">
                  <a:srgbClr val="C0C0C0"/>
                </a:outerShdw>
              </a:effectLst>
              <a:latin typeface="Times New Roman"/>
              <a:cs typeface="Times New Roman" pitchFamily="18" charset="0"/>
            </a:endParaRPr>
          </a:p>
        </p:txBody>
      </p:sp>
      <p:cxnSp>
        <p:nvCxnSpPr>
          <p:cNvPr id="50" name="Straight Connector 49"/>
          <p:cNvCxnSpPr/>
          <p:nvPr/>
        </p:nvCxnSpPr>
        <p:spPr>
          <a:xfrm>
            <a:off x="9650437" y="675250"/>
            <a:ext cx="137863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7329268" y="1121620"/>
            <a:ext cx="1969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52" name="Picture 11" descr="kiề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250960" y="3368530"/>
            <a:ext cx="2654498" cy="2541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11">
            <a:extLst>
              <a:ext uri="{BEBA8EAE-BF5A-486C-A8C5-ECC9F3942E4B}">
                <a14:imgProps xmlns:a14="http://schemas.microsoft.com/office/drawing/2010/main">
                  <a14:imgLayer r:embed="rId12">
                    <a14:imgEffect>
                      <a14:backgroundRemoval t="5263" b="95614" l="9961" r="89844"/>
                    </a14:imgEffect>
                  </a14:imgLayer>
                </a14:imgProps>
              </a:ext>
              <a:ext uri="{28A0092B-C50C-407E-A947-70E740481C1C}">
                <a14:useLocalDpi xmlns:a14="http://schemas.microsoft.com/office/drawing/2010/main" val="0"/>
              </a:ext>
            </a:extLst>
          </a:blip>
          <a:stretch>
            <a:fillRect/>
          </a:stretch>
        </p:blipFill>
        <p:spPr>
          <a:xfrm>
            <a:off x="7462314" y="3213341"/>
            <a:ext cx="3672862" cy="2453357"/>
          </a:xfrm>
          <a:prstGeom prst="rect">
            <a:avLst/>
          </a:prstGeom>
        </p:spPr>
      </p:pic>
      <p:sp>
        <p:nvSpPr>
          <p:cNvPr id="53" name="Rectangle 13"/>
          <p:cNvSpPr>
            <a:spLocks noChangeArrowheads="1"/>
          </p:cNvSpPr>
          <p:nvPr/>
        </p:nvSpPr>
        <p:spPr bwMode="auto">
          <a:xfrm>
            <a:off x="2083842" y="1810095"/>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C00000"/>
                </a:solidFill>
                <a:latin typeface="Times New Roman" panose="02020603050405020304" pitchFamily="18" charset="0"/>
                <a:cs typeface="Times New Roman" panose="02020603050405020304" pitchFamily="18" charset="0"/>
              </a:rPr>
              <a:t>b. Chân</a:t>
            </a:r>
          </a:p>
        </p:txBody>
      </p:sp>
      <p:sp>
        <p:nvSpPr>
          <p:cNvPr id="54" name="Text Box 20"/>
          <p:cNvSpPr txBox="1">
            <a:spLocks noChangeArrowheads="1"/>
          </p:cNvSpPr>
          <p:nvPr/>
        </p:nvSpPr>
        <p:spPr bwMode="auto">
          <a:xfrm>
            <a:off x="3505632" y="1760660"/>
            <a:ext cx="6386513" cy="1160463"/>
          </a:xfrm>
          <a:prstGeom prst="rect">
            <a:avLst/>
          </a:prstGeom>
          <a:noFill/>
          <a:ln>
            <a:noFill/>
          </a:ln>
          <a:effectLst/>
        </p:spPr>
        <p:txBody>
          <a:bodyPr>
            <a:spAutoFit/>
          </a:bodyPr>
          <a:lstStyle/>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Lòng</a:t>
            </a:r>
            <a:r>
              <a:rPr lang="en-US" sz="2800" b="1" dirty="0">
                <a:latin typeface="Times New Roman"/>
                <a:cs typeface="Times New Roman" pitchFamily="18" charset="0"/>
              </a:rPr>
              <a:t> ta </a:t>
            </a:r>
            <a:r>
              <a:rPr lang="en-US" sz="2800" b="1" dirty="0" err="1">
                <a:latin typeface="Times New Roman"/>
                <a:cs typeface="Times New Roman" pitchFamily="18" charset="0"/>
              </a:rPr>
              <a:t>vẫn</a:t>
            </a:r>
            <a:r>
              <a:rPr lang="en-US" sz="2800" b="1" dirty="0">
                <a:latin typeface="Times New Roman"/>
                <a:cs typeface="Times New Roman" pitchFamily="18" charset="0"/>
              </a:rPr>
              <a:t> </a:t>
            </a:r>
            <a:r>
              <a:rPr lang="en-US" sz="2800" b="1" dirty="0" err="1">
                <a:latin typeface="Times New Roman"/>
                <a:cs typeface="Times New Roman" pitchFamily="18" charset="0"/>
              </a:rPr>
              <a:t>vững</a:t>
            </a:r>
            <a:r>
              <a:rPr lang="en-US" sz="2800" b="1" dirty="0">
                <a:latin typeface="Times New Roman"/>
                <a:cs typeface="Times New Roman" pitchFamily="18" charset="0"/>
              </a:rPr>
              <a:t> </a:t>
            </a:r>
            <a:r>
              <a:rPr lang="en-US" sz="2800" b="1" dirty="0" err="1">
                <a:latin typeface="Times New Roman"/>
                <a:cs typeface="Times New Roman" pitchFamily="18" charset="0"/>
              </a:rPr>
              <a:t>như</a:t>
            </a:r>
            <a:r>
              <a:rPr lang="en-US" sz="2800" b="1" dirty="0">
                <a:latin typeface="Times New Roman"/>
                <a:cs typeface="Times New Roman" pitchFamily="18" charset="0"/>
              </a:rPr>
              <a:t> </a:t>
            </a:r>
            <a:r>
              <a:rPr lang="en-US" sz="2800" b="1" dirty="0" err="1">
                <a:latin typeface="Times New Roman"/>
                <a:cs typeface="Times New Roman" pitchFamily="18" charset="0"/>
              </a:rPr>
              <a:t>kiềng</a:t>
            </a:r>
            <a:r>
              <a:rPr lang="en-US" sz="2800" b="1" dirty="0">
                <a:latin typeface="Times New Roman"/>
                <a:cs typeface="Times New Roman" pitchFamily="18" charset="0"/>
              </a:rPr>
              <a:t> </a:t>
            </a:r>
            <a:r>
              <a:rPr lang="en-US" sz="2800" b="1" dirty="0" err="1">
                <a:latin typeface="Times New Roman"/>
                <a:cs typeface="Times New Roman" pitchFamily="18" charset="0"/>
              </a:rPr>
              <a:t>ba</a:t>
            </a:r>
            <a:r>
              <a:rPr lang="en-US" sz="2800" b="1" dirty="0">
                <a:latin typeface="Times New Roman"/>
                <a:cs typeface="Times New Roman" pitchFamily="18" charset="0"/>
              </a:rPr>
              <a:t> </a:t>
            </a:r>
            <a:r>
              <a:rPr lang="en-US" sz="2800" b="1" dirty="0" err="1">
                <a:latin typeface="Times New Roman"/>
                <a:cs typeface="Times New Roman" pitchFamily="18" charset="0"/>
              </a:rPr>
              <a:t>chân</a:t>
            </a:r>
            <a:r>
              <a:rPr lang="en-US" sz="2800" b="1" dirty="0">
                <a:latin typeface="Times New Roman"/>
                <a:cs typeface="Times New Roman" pitchFamily="18" charset="0"/>
              </a:rPr>
              <a:t>.</a:t>
            </a:r>
          </a:p>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Bé</a:t>
            </a:r>
            <a:r>
              <a:rPr lang="en-US" sz="2800" b="1" dirty="0">
                <a:latin typeface="Times New Roman"/>
                <a:cs typeface="Times New Roman" pitchFamily="18" charset="0"/>
              </a:rPr>
              <a:t> </a:t>
            </a:r>
            <a:r>
              <a:rPr lang="en-US" sz="2800" b="1" dirty="0" err="1">
                <a:latin typeface="Times New Roman"/>
                <a:cs typeface="Times New Roman" pitchFamily="18" charset="0"/>
              </a:rPr>
              <a:t>bị</a:t>
            </a:r>
            <a:r>
              <a:rPr lang="en-US" sz="2800" b="1" dirty="0">
                <a:latin typeface="Times New Roman"/>
                <a:cs typeface="Times New Roman" pitchFamily="18" charset="0"/>
              </a:rPr>
              <a:t> </a:t>
            </a:r>
            <a:r>
              <a:rPr lang="en-US" sz="2800" b="1" dirty="0" err="1">
                <a:latin typeface="Times New Roman"/>
                <a:cs typeface="Times New Roman" pitchFamily="18" charset="0"/>
              </a:rPr>
              <a:t>đau</a:t>
            </a:r>
            <a:r>
              <a:rPr lang="en-US" sz="2800" b="1" dirty="0">
                <a:latin typeface="Times New Roman"/>
                <a:cs typeface="Times New Roman" pitchFamily="18" charset="0"/>
              </a:rPr>
              <a:t> </a:t>
            </a:r>
            <a:r>
              <a:rPr lang="en-US" sz="2800" b="1" dirty="0" err="1">
                <a:latin typeface="Times New Roman"/>
                <a:cs typeface="Times New Roman" pitchFamily="18" charset="0"/>
              </a:rPr>
              <a:t>chân</a:t>
            </a:r>
            <a:r>
              <a:rPr lang="en-US" sz="2800" b="1" dirty="0">
                <a:latin typeface="Times New Roman"/>
                <a:cs typeface="Times New Roman" pitchFamily="18" charset="0"/>
              </a:rPr>
              <a:t>.</a:t>
            </a:r>
            <a:endParaRPr lang="en-US" sz="2800" b="1" dirty="0">
              <a:effectLst>
                <a:outerShdw blurRad="38100" dist="38100" dir="2700000" algn="tl">
                  <a:srgbClr val="C0C0C0"/>
                </a:outerShdw>
              </a:effectLst>
              <a:latin typeface="Times New Roman"/>
              <a:cs typeface="Times New Roman" pitchFamily="18" charset="0"/>
            </a:endParaRPr>
          </a:p>
        </p:txBody>
      </p:sp>
      <p:sp>
        <p:nvSpPr>
          <p:cNvPr id="56" name="TextBox 55"/>
          <p:cNvSpPr txBox="1"/>
          <p:nvPr/>
        </p:nvSpPr>
        <p:spPr>
          <a:xfrm>
            <a:off x="8041859" y="2180829"/>
            <a:ext cx="2671202"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Nghĩa chuyển</a:t>
            </a:r>
          </a:p>
        </p:txBody>
      </p:sp>
      <p:cxnSp>
        <p:nvCxnSpPr>
          <p:cNvPr id="7" name="Straight Connector 6"/>
          <p:cNvCxnSpPr/>
          <p:nvPr/>
        </p:nvCxnSpPr>
        <p:spPr>
          <a:xfrm>
            <a:off x="8686581" y="2179893"/>
            <a:ext cx="86127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5340423" y="2851409"/>
            <a:ext cx="86127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4788317" y="2851409"/>
            <a:ext cx="2115403"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Nghĩa gốc</a:t>
            </a:r>
          </a:p>
        </p:txBody>
      </p:sp>
    </p:spTree>
    <p:extLst>
      <p:ext uri="{BB962C8B-B14F-4D97-AF65-F5344CB8AC3E}">
        <p14:creationId xmlns:p14="http://schemas.microsoft.com/office/powerpoint/2010/main" val="12572406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wipe(down)">
                                      <p:cBhvr>
                                        <p:cTn id="10" dur="500"/>
                                        <p:tgtEl>
                                          <p:spTgt spid="5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up)">
                                      <p:cBhvr>
                                        <p:cTn id="15" dur="500"/>
                                        <p:tgtEl>
                                          <p:spTgt spid="5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56"/>
                                        </p:tgtEl>
                                        <p:attrNameLst>
                                          <p:attrName>style.visibility</p:attrName>
                                        </p:attrNameLst>
                                      </p:cBhvr>
                                      <p:to>
                                        <p:strVal val="visible"/>
                                      </p:to>
                                    </p:set>
                                    <p:anim calcmode="lin" valueType="num">
                                      <p:cBhvr additive="base">
                                        <p:cTn id="30" dur="500" fill="hold"/>
                                        <p:tgtEl>
                                          <p:spTgt spid="56"/>
                                        </p:tgtEl>
                                        <p:attrNameLst>
                                          <p:attrName>ppt_x</p:attrName>
                                        </p:attrNameLst>
                                      </p:cBhvr>
                                      <p:tavLst>
                                        <p:tav tm="0">
                                          <p:val>
                                            <p:strVal val="0-#ppt_w/2"/>
                                          </p:val>
                                        </p:tav>
                                        <p:tav tm="100000">
                                          <p:val>
                                            <p:strVal val="#ppt_x"/>
                                          </p:val>
                                        </p:tav>
                                      </p:tavLst>
                                    </p:anim>
                                    <p:anim calcmode="lin" valueType="num">
                                      <p:cBhvr additive="base">
                                        <p:cTn id="31"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barn(inVertical)">
                                      <p:cBhvr>
                                        <p:cTn id="36" dur="500"/>
                                        <p:tgtEl>
                                          <p:spTgt spid="58"/>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59"/>
                                        </p:tgtEl>
                                        <p:attrNameLst>
                                          <p:attrName>style.visibility</p:attrName>
                                        </p:attrNameLst>
                                      </p:cBhvr>
                                      <p:to>
                                        <p:strVal val="visible"/>
                                      </p:to>
                                    </p:set>
                                    <p:anim calcmode="lin" valueType="num">
                                      <p:cBhvr additive="base">
                                        <p:cTn id="41" dur="500" fill="hold"/>
                                        <p:tgtEl>
                                          <p:spTgt spid="59"/>
                                        </p:tgtEl>
                                        <p:attrNameLst>
                                          <p:attrName>ppt_x</p:attrName>
                                        </p:attrNameLst>
                                      </p:cBhvr>
                                      <p:tavLst>
                                        <p:tav tm="0">
                                          <p:val>
                                            <p:strVal val="1+#ppt_w/2"/>
                                          </p:val>
                                        </p:tav>
                                        <p:tav tm="100000">
                                          <p:val>
                                            <p:strVal val="#ppt_x"/>
                                          </p:val>
                                        </p:tav>
                                      </p:tavLst>
                                    </p:anim>
                                    <p:anim calcmode="lin" valueType="num">
                                      <p:cBhvr additive="base">
                                        <p:cTn id="42" dur="500" fill="hold"/>
                                        <p:tgtEl>
                                          <p:spTgt spid="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P spid="56" grpId="0"/>
      <p:bldP spid="5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3309" y="1443789"/>
            <a:ext cx="10305381" cy="5312119"/>
          </a:xfrm>
          <a:prstGeom prst="rect">
            <a:avLst/>
          </a:prstGeom>
        </p:spPr>
      </p:pic>
      <p:pic>
        <p:nvPicPr>
          <p:cNvPr id="15" name="图片 14">
            <a:extLst>
              <a:ext uri="{FF2B5EF4-FFF2-40B4-BE49-F238E27FC236}">
                <a16:creationId xmlns:a16="http://schemas.microsoft.com/office/drawing/2014/main" xmlns="" id="{32954C8E-A179-4810-ADF1-62EE40BDCA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476" y="804987"/>
            <a:ext cx="2346240" cy="1277603"/>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40" name="Text Box 17"/>
          <p:cNvSpPr txBox="1">
            <a:spLocks noChangeArrowheads="1"/>
          </p:cNvSpPr>
          <p:nvPr/>
        </p:nvSpPr>
        <p:spPr bwMode="auto">
          <a:xfrm>
            <a:off x="1448972" y="231742"/>
            <a:ext cx="9799718" cy="946150"/>
          </a:xfrm>
          <a:prstGeom prst="rect">
            <a:avLst/>
          </a:prstGeom>
          <a:noFill/>
          <a:ln>
            <a:noFill/>
          </a:ln>
          <a:effectLst/>
        </p:spPr>
        <p:txBody>
          <a:bodyPr wrap="square">
            <a:spAutoFit/>
          </a:bodyPr>
          <a:lstStyle/>
          <a:p>
            <a:pPr eaLnBrk="1" hangingPunct="1">
              <a:spcBef>
                <a:spcPct val="50000"/>
              </a:spcBef>
              <a:defRPr/>
            </a:pPr>
            <a:r>
              <a:rPr lang="en-US" sz="2800" b="1" dirty="0">
                <a:solidFill>
                  <a:srgbClr val="E6AF00"/>
                </a:solidFill>
                <a:latin typeface="Times New Roman"/>
                <a:cs typeface="Times New Roman" pitchFamily="18" charset="0"/>
              </a:rPr>
              <a:t>1.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các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từ</a:t>
            </a:r>
            <a:r>
              <a:rPr lang="en-US" sz="2800" b="1" dirty="0">
                <a:solidFill>
                  <a:srgbClr val="E6AF00"/>
                </a:solidFill>
                <a:latin typeface="Times New Roman"/>
                <a:cs typeface="Times New Roman" pitchFamily="18" charset="0"/>
              </a:rPr>
              <a:t> </a:t>
            </a:r>
            <a:r>
              <a:rPr lang="en-US" sz="2800" b="1" dirty="0" err="1">
                <a:solidFill>
                  <a:srgbClr val="C00000"/>
                </a:solidFill>
                <a:latin typeface="Times New Roman"/>
                <a:cs typeface="Times New Roman" pitchFamily="18" charset="0"/>
              </a:rPr>
              <a:t>mắt</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chân</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đầu</a:t>
            </a:r>
            <a:r>
              <a:rPr lang="en-US" sz="2800" b="1" dirty="0">
                <a:solidFill>
                  <a:srgbClr val="C000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gốc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và</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chúng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chuyển</a:t>
            </a:r>
            <a:r>
              <a:rPr lang="en-US" sz="2800" b="1" dirty="0">
                <a:solidFill>
                  <a:srgbClr val="E6AF00"/>
                </a:solidFill>
                <a:latin typeface="Times New Roman"/>
                <a:cs typeface="Times New Roman" pitchFamily="18" charset="0"/>
              </a:rPr>
              <a:t>?</a:t>
            </a:r>
            <a:endParaRPr lang="en-US" sz="2800" b="1" dirty="0">
              <a:solidFill>
                <a:srgbClr val="E6AF00"/>
              </a:solidFill>
              <a:effectLst>
                <a:outerShdw blurRad="38100" dist="38100" dir="2700000" algn="tl">
                  <a:srgbClr val="C0C0C0"/>
                </a:outerShdw>
              </a:effectLst>
              <a:latin typeface="Times New Roman"/>
              <a:cs typeface="Times New Roman" pitchFamily="18" charset="0"/>
            </a:endParaRPr>
          </a:p>
        </p:txBody>
      </p:sp>
      <p:cxnSp>
        <p:nvCxnSpPr>
          <p:cNvPr id="41" name="Straight Connector 40"/>
          <p:cNvCxnSpPr/>
          <p:nvPr/>
        </p:nvCxnSpPr>
        <p:spPr>
          <a:xfrm>
            <a:off x="9650437" y="675250"/>
            <a:ext cx="137863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7329268" y="1121620"/>
            <a:ext cx="1969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3" name="Rectangle 14"/>
          <p:cNvSpPr>
            <a:spLocks noChangeArrowheads="1"/>
          </p:cNvSpPr>
          <p:nvPr/>
        </p:nvSpPr>
        <p:spPr bwMode="auto">
          <a:xfrm>
            <a:off x="2437447" y="1634682"/>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C00000"/>
                </a:solidFill>
                <a:latin typeface="Times New Roman" panose="02020603050405020304" pitchFamily="18" charset="0"/>
                <a:cs typeface="Times New Roman" panose="02020603050405020304" pitchFamily="18" charset="0"/>
              </a:rPr>
              <a:t>c. Đầu</a:t>
            </a:r>
          </a:p>
        </p:txBody>
      </p:sp>
      <p:sp>
        <p:nvSpPr>
          <p:cNvPr id="44" name="Text Box 19"/>
          <p:cNvSpPr txBox="1">
            <a:spLocks noChangeArrowheads="1"/>
          </p:cNvSpPr>
          <p:nvPr/>
        </p:nvSpPr>
        <p:spPr bwMode="auto">
          <a:xfrm>
            <a:off x="3935437" y="1621400"/>
            <a:ext cx="5715000" cy="1469120"/>
          </a:xfrm>
          <a:prstGeom prst="rect">
            <a:avLst/>
          </a:prstGeom>
          <a:noFill/>
          <a:ln>
            <a:noFill/>
          </a:ln>
          <a:effectLst/>
        </p:spPr>
        <p:txBody>
          <a:bodyPr>
            <a:spAutoFit/>
          </a:bodyPr>
          <a:lstStyle/>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Khi</a:t>
            </a:r>
            <a:r>
              <a:rPr lang="en-US" sz="2800" b="1" dirty="0">
                <a:latin typeface="Times New Roman"/>
                <a:cs typeface="Times New Roman" pitchFamily="18" charset="0"/>
              </a:rPr>
              <a:t> </a:t>
            </a:r>
            <a:r>
              <a:rPr lang="en-US" sz="2800" b="1" dirty="0" err="1">
                <a:latin typeface="Times New Roman"/>
                <a:cs typeface="Times New Roman" pitchFamily="18" charset="0"/>
              </a:rPr>
              <a:t>viết</a:t>
            </a:r>
            <a:r>
              <a:rPr lang="en-US" sz="2800" b="1" dirty="0">
                <a:latin typeface="Times New Roman"/>
                <a:cs typeface="Times New Roman" pitchFamily="18" charset="0"/>
              </a:rPr>
              <a:t> </a:t>
            </a:r>
            <a:r>
              <a:rPr lang="en-US" sz="2800" b="1" dirty="0" err="1">
                <a:latin typeface="Times New Roman"/>
                <a:cs typeface="Times New Roman" pitchFamily="18" charset="0"/>
              </a:rPr>
              <a:t>em</a:t>
            </a:r>
            <a:r>
              <a:rPr lang="en-US" sz="2800" b="1" dirty="0">
                <a:latin typeface="Times New Roman"/>
                <a:cs typeface="Times New Roman" pitchFamily="18" charset="0"/>
              </a:rPr>
              <a:t> </a:t>
            </a:r>
            <a:r>
              <a:rPr lang="en-US" sz="2800" b="1" dirty="0" err="1">
                <a:latin typeface="Times New Roman"/>
                <a:cs typeface="Times New Roman" pitchFamily="18" charset="0"/>
              </a:rPr>
              <a:t>đừng</a:t>
            </a:r>
            <a:r>
              <a:rPr lang="en-US" sz="2800" b="1" dirty="0">
                <a:latin typeface="Times New Roman"/>
                <a:cs typeface="Times New Roman" pitchFamily="18" charset="0"/>
              </a:rPr>
              <a:t> </a:t>
            </a:r>
            <a:r>
              <a:rPr lang="en-US" sz="2800" b="1" dirty="0" err="1">
                <a:latin typeface="Times New Roman"/>
                <a:cs typeface="Times New Roman" pitchFamily="18" charset="0"/>
              </a:rPr>
              <a:t>ngoẹo</a:t>
            </a:r>
            <a:r>
              <a:rPr lang="en-US" sz="2800" b="1" dirty="0">
                <a:latin typeface="Times New Roman"/>
                <a:cs typeface="Times New Roman" pitchFamily="18" charset="0"/>
              </a:rPr>
              <a:t> </a:t>
            </a:r>
            <a:r>
              <a:rPr lang="en-US" sz="2800" b="1" dirty="0" err="1">
                <a:latin typeface="Times New Roman"/>
                <a:cs typeface="Times New Roman" pitchFamily="18" charset="0"/>
              </a:rPr>
              <a:t>đầu</a:t>
            </a:r>
            <a:r>
              <a:rPr lang="en-US" sz="2800" b="1" dirty="0">
                <a:latin typeface="Times New Roman"/>
                <a:cs typeface="Times New Roman" pitchFamily="18" charset="0"/>
              </a:rPr>
              <a:t>.</a:t>
            </a:r>
          </a:p>
          <a:p>
            <a:pPr eaLnBrk="1" hangingPunct="1">
              <a:lnSpc>
                <a:spcPct val="200000"/>
              </a:lnSpc>
              <a:spcBef>
                <a:spcPct val="50000"/>
              </a:spcBef>
              <a:defRPr/>
            </a:pPr>
            <a:r>
              <a:rPr lang="en-US" sz="2800" b="1">
                <a:latin typeface="Times New Roman"/>
                <a:cs typeface="Times New Roman" pitchFamily="18" charset="0"/>
              </a:rPr>
              <a:t>-  </a:t>
            </a:r>
            <a:r>
              <a:rPr lang="en-US" sz="2800" b="1" dirty="0" err="1">
                <a:latin typeface="Times New Roman"/>
                <a:cs typeface="Times New Roman" pitchFamily="18" charset="0"/>
              </a:rPr>
              <a:t>Nước</a:t>
            </a:r>
            <a:r>
              <a:rPr lang="en-US" sz="2800" b="1" dirty="0">
                <a:latin typeface="Times New Roman"/>
                <a:cs typeface="Times New Roman" pitchFamily="18" charset="0"/>
              </a:rPr>
              <a:t> </a:t>
            </a:r>
            <a:r>
              <a:rPr lang="en-US" sz="2800" b="1" dirty="0" err="1">
                <a:latin typeface="Times New Roman"/>
                <a:cs typeface="Times New Roman" pitchFamily="18" charset="0"/>
              </a:rPr>
              <a:t>suối</a:t>
            </a:r>
            <a:r>
              <a:rPr lang="en-US" sz="2800" b="1" dirty="0">
                <a:latin typeface="Times New Roman"/>
                <a:cs typeface="Times New Roman" pitchFamily="18" charset="0"/>
              </a:rPr>
              <a:t> </a:t>
            </a:r>
            <a:r>
              <a:rPr lang="en-US" sz="2800" b="1" dirty="0" err="1">
                <a:latin typeface="Times New Roman"/>
                <a:cs typeface="Times New Roman" pitchFamily="18" charset="0"/>
              </a:rPr>
              <a:t>đầu</a:t>
            </a:r>
            <a:r>
              <a:rPr lang="en-US" sz="2800" b="1" dirty="0">
                <a:latin typeface="Times New Roman"/>
                <a:cs typeface="Times New Roman" pitchFamily="18" charset="0"/>
              </a:rPr>
              <a:t> </a:t>
            </a:r>
            <a:r>
              <a:rPr lang="en-US" sz="2800" b="1" dirty="0" err="1">
                <a:latin typeface="Times New Roman"/>
                <a:cs typeface="Times New Roman" pitchFamily="18" charset="0"/>
              </a:rPr>
              <a:t>nguồn</a:t>
            </a:r>
            <a:r>
              <a:rPr lang="en-US" sz="2800" b="1" dirty="0">
                <a:latin typeface="Times New Roman"/>
                <a:cs typeface="Times New Roman" pitchFamily="18" charset="0"/>
              </a:rPr>
              <a:t> </a:t>
            </a:r>
            <a:r>
              <a:rPr lang="en-US" sz="2800" b="1" dirty="0" err="1">
                <a:latin typeface="Times New Roman"/>
                <a:cs typeface="Times New Roman" pitchFamily="18" charset="0"/>
              </a:rPr>
              <a:t>rất</a:t>
            </a:r>
            <a:r>
              <a:rPr lang="en-US" sz="2800" b="1" dirty="0">
                <a:latin typeface="Times New Roman"/>
                <a:cs typeface="Times New Roman" pitchFamily="18" charset="0"/>
              </a:rPr>
              <a:t> </a:t>
            </a:r>
            <a:r>
              <a:rPr lang="en-US" sz="2800" b="1" dirty="0" err="1">
                <a:latin typeface="Times New Roman"/>
                <a:cs typeface="Times New Roman" pitchFamily="18" charset="0"/>
              </a:rPr>
              <a:t>trong</a:t>
            </a:r>
            <a:r>
              <a:rPr lang="en-US" sz="2800" b="1" dirty="0">
                <a:latin typeface="Times New Roman"/>
                <a:cs typeface="Times New Roman" pitchFamily="18" charset="0"/>
              </a:rPr>
              <a:t>.</a:t>
            </a:r>
            <a:endParaRPr lang="en-US" sz="2800" b="1" dirty="0">
              <a:effectLst>
                <a:outerShdw blurRad="38100" dist="38100" dir="2700000" algn="tl">
                  <a:srgbClr val="C0C0C0"/>
                </a:outerShdw>
              </a:effectLst>
              <a:latin typeface="Times New Roman"/>
              <a:cs typeface="Times New Roman" pitchFamily="18" charset="0"/>
            </a:endParaRPr>
          </a:p>
        </p:txBody>
      </p:sp>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42468" y="3721532"/>
            <a:ext cx="1743075" cy="23672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64419" y="3729322"/>
            <a:ext cx="4369927" cy="24618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45" name="Straight Connector 44"/>
          <p:cNvCxnSpPr/>
          <p:nvPr/>
        </p:nvCxnSpPr>
        <p:spPr>
          <a:xfrm>
            <a:off x="8042276" y="2075783"/>
            <a:ext cx="66499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550884" y="2057276"/>
            <a:ext cx="2115403"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Nghĩa gốc</a:t>
            </a:r>
          </a:p>
        </p:txBody>
      </p:sp>
      <p:cxnSp>
        <p:nvCxnSpPr>
          <p:cNvPr id="47" name="Straight Connector 46"/>
          <p:cNvCxnSpPr/>
          <p:nvPr/>
        </p:nvCxnSpPr>
        <p:spPr>
          <a:xfrm>
            <a:off x="5915493" y="3012910"/>
            <a:ext cx="66499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5244887" y="3082105"/>
            <a:ext cx="2671202"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Nghĩa chuyển</a:t>
            </a:r>
          </a:p>
        </p:txBody>
      </p:sp>
    </p:spTree>
    <p:extLst>
      <p:ext uri="{BB962C8B-B14F-4D97-AF65-F5344CB8AC3E}">
        <p14:creationId xmlns:p14="http://schemas.microsoft.com/office/powerpoint/2010/main" val="18836342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down)">
                                      <p:cBhvr>
                                        <p:cTn id="7" dur="500"/>
                                        <p:tgtEl>
                                          <p:spTgt spid="4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wipe(down)">
                                      <p:cBhvr>
                                        <p:cTn id="10" dur="5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1+#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barn(inVertical)">
                                      <p:cBhvr>
                                        <p:cTn id="27" dur="500"/>
                                        <p:tgtEl>
                                          <p:spTgt spid="45"/>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barn(inVertical)">
                                      <p:cBhvr>
                                        <p:cTn id="38" dur="500"/>
                                        <p:tgtEl>
                                          <p:spTgt spid="47"/>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8"/>
                                        </p:tgtEl>
                                        <p:attrNameLst>
                                          <p:attrName>style.visibility</p:attrName>
                                        </p:attrNameLst>
                                      </p:cBhvr>
                                      <p:to>
                                        <p:strVal val="visible"/>
                                      </p:to>
                                    </p:set>
                                    <p:anim calcmode="lin" valueType="num">
                                      <p:cBhvr additive="base">
                                        <p:cTn id="43" dur="500" fill="hold"/>
                                        <p:tgtEl>
                                          <p:spTgt spid="48"/>
                                        </p:tgtEl>
                                        <p:attrNameLst>
                                          <p:attrName>ppt_x</p:attrName>
                                        </p:attrNameLst>
                                      </p:cBhvr>
                                      <p:tavLst>
                                        <p:tav tm="0">
                                          <p:val>
                                            <p:strVal val="0-#ppt_w/2"/>
                                          </p:val>
                                        </p:tav>
                                        <p:tav tm="100000">
                                          <p:val>
                                            <p:strVal val="#ppt_x"/>
                                          </p:val>
                                        </p:tav>
                                      </p:tavLst>
                                    </p:anim>
                                    <p:anim calcmode="lin" valueType="num">
                                      <p:cBhvr additive="base">
                                        <p:cTn id="44"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7" grpId="0"/>
      <p:bldP spid="4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1FF1DC2B-4C73-4C6E-A1CD-DCB5C17F39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85075" y="1400782"/>
            <a:ext cx="6821850" cy="5457218"/>
          </a:xfrm>
          <a:prstGeom prst="rect">
            <a:avLst/>
          </a:prstGeom>
        </p:spPr>
      </p:pic>
      <p:sp>
        <p:nvSpPr>
          <p:cNvPr id="5" name="Rectangle 4">
            <a:extLst>
              <a:ext uri="{FF2B5EF4-FFF2-40B4-BE49-F238E27FC236}">
                <a16:creationId xmlns:a16="http://schemas.microsoft.com/office/drawing/2014/main" xmlns="" id="{EC681497-31AD-483D-9BB8-2692E4A1AB15}"/>
              </a:ext>
            </a:extLst>
          </p:cNvPr>
          <p:cNvSpPr/>
          <p:nvPr/>
        </p:nvSpPr>
        <p:spPr>
          <a:xfrm>
            <a:off x="809136" y="-159709"/>
            <a:ext cx="10573728" cy="1862048"/>
          </a:xfrm>
          <a:prstGeom prst="rect">
            <a:avLst/>
          </a:prstGeom>
          <a:noFill/>
        </p:spPr>
        <p:txBody>
          <a:bodyPr wrap="none" lIns="91440" tIns="45720" rIns="91440" bIns="45720">
            <a:spAutoFit/>
          </a:bodyPr>
          <a:lstStyle/>
          <a:p>
            <a:pPr algn="ctr"/>
            <a:r>
              <a:rPr lang="en-US" sz="11500" b="1" cap="none" spc="0">
                <a:ln w="76200">
                  <a:solidFill>
                    <a:srgbClr val="FF0066"/>
                  </a:solidFill>
                  <a:prstDash val="solid"/>
                </a:ln>
                <a:solidFill>
                  <a:srgbClr val="FFFFFF"/>
                </a:solidFill>
                <a:effectLst>
                  <a:outerShdw blurRad="114300" dist="114300" dir="2700000" algn="tl" rotWithShape="0">
                    <a:srgbClr val="FF0066"/>
                  </a:outerShdw>
                </a:effectLst>
                <a:latin typeface="iCiel Cadena" panose="02000503000000020004" pitchFamily="2" charset="0"/>
              </a:rPr>
              <a:t>Bé tập làm bánh</a:t>
            </a:r>
          </a:p>
        </p:txBody>
      </p:sp>
      <p:pic>
        <p:nvPicPr>
          <p:cNvPr id="6" name="Picture 4" descr="Premium Vector | Set of cupcake cartoon illustration">
            <a:extLst>
              <a:ext uri="{FF2B5EF4-FFF2-40B4-BE49-F238E27FC236}">
                <a16:creationId xmlns:a16="http://schemas.microsoft.com/office/drawing/2014/main" xmlns="" id="{B82117AD-0C84-4015-90BE-AD04F01E52E6}"/>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20538176">
            <a:off x="-323848" y="3875045"/>
            <a:ext cx="2790061" cy="30484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Premium Vector | Set of cupcake cartoon illustration">
            <a:extLst>
              <a:ext uri="{FF2B5EF4-FFF2-40B4-BE49-F238E27FC236}">
                <a16:creationId xmlns:a16="http://schemas.microsoft.com/office/drawing/2014/main" xmlns="" id="{2DFD83F8-B216-4A17-9B44-88FA49F99B5B}"/>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1352807" y="1445430"/>
            <a:ext cx="2854022" cy="311836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remium Vector | Set of cupcake cartoon illustration">
            <a:extLst>
              <a:ext uri="{FF2B5EF4-FFF2-40B4-BE49-F238E27FC236}">
                <a16:creationId xmlns:a16="http://schemas.microsoft.com/office/drawing/2014/main" xmlns="" id="{BDCD1043-4E77-44D5-BD1B-A7435A1065A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21323900">
            <a:off x="9788120" y="1983682"/>
            <a:ext cx="2454333" cy="2401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Premium Vector | Set of cupcake cartoon illustration">
            <a:extLst>
              <a:ext uri="{FF2B5EF4-FFF2-40B4-BE49-F238E27FC236}">
                <a16:creationId xmlns:a16="http://schemas.microsoft.com/office/drawing/2014/main" xmlns="" id="{E944A605-295A-49F2-9D77-E018473F4F4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7907271" y="3905928"/>
            <a:ext cx="2788108" cy="272803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hlinkClick r:id="rId7" action="ppaction://hlinksldjump"/>
            <a:extLst>
              <a:ext uri="{FF2B5EF4-FFF2-40B4-BE49-F238E27FC236}">
                <a16:creationId xmlns:a16="http://schemas.microsoft.com/office/drawing/2014/main" xmlns="" id="{E79CB5B0-95C6-4B24-8EF7-350A306FBB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31434" y="6019681"/>
            <a:ext cx="1960807" cy="743187"/>
          </a:xfrm>
          <a:prstGeom prst="rect">
            <a:avLst/>
          </a:prstGeom>
        </p:spPr>
      </p:pic>
      <p:pic>
        <p:nvPicPr>
          <p:cNvPr id="13" name="tiếng trò chơi xuất hiện">
            <a:hlinkClick r:id="" action="ppaction://media"/>
            <a:extLst>
              <a:ext uri="{FF2B5EF4-FFF2-40B4-BE49-F238E27FC236}">
                <a16:creationId xmlns:a16="http://schemas.microsoft.com/office/drawing/2014/main" xmlns="" id="{1C1B2736-534B-442E-83E7-BBFE7D417240}"/>
              </a:ext>
            </a:extLst>
          </p:cNvPr>
          <p:cNvPicPr>
            <a:picLocks noChangeAspect="1"/>
          </p:cNvPicPr>
          <p:nvPr>
            <a:audioFile r:link="rId1"/>
            <p:extLst>
              <p:ext uri="{DAA4B4D4-6D71-4841-9C94-3DE7FCFB9230}">
                <p14:media xmlns:p14="http://schemas.microsoft.com/office/powerpoint/2010/main" r:embed="rId2">
                  <p14:trim st="4071"/>
                </p14:media>
              </p:ext>
            </p:extLst>
          </p:nvPr>
        </p:nvPicPr>
        <p:blipFill>
          <a:blip r:embed="rId9"/>
          <a:stretch>
            <a:fillRect/>
          </a:stretch>
        </p:blipFill>
        <p:spPr>
          <a:xfrm>
            <a:off x="-923925" y="6188075"/>
            <a:ext cx="406400" cy="406400"/>
          </a:xfrm>
          <a:prstGeom prst="rect">
            <a:avLst/>
          </a:prstGeom>
        </p:spPr>
      </p:pic>
    </p:spTree>
    <p:extLst>
      <p:ext uri="{BB962C8B-B14F-4D97-AF65-F5344CB8AC3E}">
        <p14:creationId xmlns:p14="http://schemas.microsoft.com/office/powerpoint/2010/main" val="20962684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42" presetClass="path" presetSubtype="0" repeatCount="indefinite" accel="50000" decel="50000" autoRev="1" fill="hold" nodeType="withEffect">
                                  <p:stCondLst>
                                    <p:cond delay="0"/>
                                  </p:stCondLst>
                                  <p:childTnLst>
                                    <p:animMotion origin="layout" path="M -4.16667E-7 4.07407E-6 L -4.16667E-7 0.02847 " pathEditMode="relative" rAng="0" ptsTypes="AA">
                                      <p:cBhvr>
                                        <p:cTn id="11" dur="1000" fill="hold"/>
                                        <p:tgtEl>
                                          <p:spTgt spid="12"/>
                                        </p:tgtEl>
                                        <p:attrNameLst>
                                          <p:attrName>ppt_x</p:attrName>
                                          <p:attrName>ppt_y</p:attrName>
                                        </p:attrNameLst>
                                      </p:cBhvr>
                                      <p:rCtr x="0" y="1412"/>
                                    </p:animMotion>
                                  </p:childTnLst>
                                </p:cTn>
                              </p:par>
                              <p:par>
                                <p:cTn id="12" presetID="1" presetClass="mediacall" presetSubtype="0" fill="hold" nodeType="withEffect">
                                  <p:stCondLst>
                                    <p:cond delay="0"/>
                                  </p:stCondLst>
                                  <p:childTnLst>
                                    <p:cmd type="call" cmd="playFrom(0.0)">
                                      <p:cBhvr>
                                        <p:cTn id="13" dur="7449"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xmlns="" id="{32954C8E-A179-4810-ADF1-62EE40BDCA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107" y="492141"/>
            <a:ext cx="2346240" cy="1277603"/>
          </a:xfrm>
          <a:prstGeom prst="rect">
            <a:avLst/>
          </a:prstGeom>
        </p:spPr>
      </p:pic>
      <p:pic>
        <p:nvPicPr>
          <p:cNvPr id="19" name="图片 18">
            <a:extLst>
              <a:ext uri="{FF2B5EF4-FFF2-40B4-BE49-F238E27FC236}">
                <a16:creationId xmlns:a16="http://schemas.microsoft.com/office/drawing/2014/main" xmlns="" id="{E5B7F36A-83E7-477F-840D-20AA01E0B2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2591" y="1434105"/>
            <a:ext cx="2232236" cy="3920710"/>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10" name="Text Box 17"/>
          <p:cNvSpPr txBox="1">
            <a:spLocks noChangeArrowheads="1"/>
          </p:cNvSpPr>
          <p:nvPr/>
        </p:nvSpPr>
        <p:spPr bwMode="auto">
          <a:xfrm>
            <a:off x="4617938" y="1769744"/>
            <a:ext cx="6521945" cy="2246769"/>
          </a:xfrm>
          <a:prstGeom prst="rect">
            <a:avLst/>
          </a:prstGeom>
          <a:noFill/>
          <a:ln>
            <a:noFill/>
          </a:ln>
          <a:effectLst/>
        </p:spPr>
        <p:txBody>
          <a:bodyPr wrap="square">
            <a:spAutoFit/>
          </a:bodyPr>
          <a:lstStyle/>
          <a:p>
            <a:pPr algn="just">
              <a:spcBef>
                <a:spcPct val="50000"/>
              </a:spcBef>
              <a:defRPr/>
            </a:pPr>
            <a:r>
              <a:rPr lang="en-US" sz="2800" b="1">
                <a:solidFill>
                  <a:srgbClr val="E6AF00"/>
                </a:solidFill>
                <a:latin typeface="Times New Roman"/>
                <a:cs typeface="Times New Roman" pitchFamily="18" charset="0"/>
              </a:rPr>
              <a:t>2. </a:t>
            </a:r>
            <a:r>
              <a:rPr lang="en-US" altLang="en-US" sz="2800" b="1">
                <a:solidFill>
                  <a:srgbClr val="E6AF00"/>
                </a:solidFill>
                <a:latin typeface="Times New Roman" panose="02020603050405020304" pitchFamily="18" charset="0"/>
                <a:cs typeface="Times New Roman" panose="02020603050405020304" pitchFamily="18" charset="0"/>
              </a:rPr>
              <a:t>Các từ chỉ bộ phận cơ thể của người và động vật thường là những từ nhiều nghĩa. Hãy tìm một số ví dụ về sự chuyển nghĩa của những từ sau: </a:t>
            </a:r>
            <a:r>
              <a:rPr lang="en-US" altLang="en-US" sz="2800" b="1">
                <a:solidFill>
                  <a:srgbClr val="C00000"/>
                </a:solidFill>
                <a:latin typeface="Times New Roman" panose="02020603050405020304" pitchFamily="18" charset="0"/>
                <a:cs typeface="Times New Roman" panose="02020603050405020304" pitchFamily="18" charset="0"/>
              </a:rPr>
              <a:t>lưỡi, miệng, cổ, tay, lưng. </a:t>
            </a:r>
            <a:endParaRPr lang="en-US" sz="2800" b="1" dirty="0">
              <a:solidFill>
                <a:srgbClr val="C00000"/>
              </a:solidFill>
              <a:effectLst>
                <a:outerShdw blurRad="38100" dist="38100" dir="2700000" algn="tl">
                  <a:srgbClr val="C0C0C0"/>
                </a:outerShdw>
              </a:effectLst>
              <a:latin typeface="Times New Roman"/>
              <a:cs typeface="Times New Roman" pitchFamily="18" charset="0"/>
            </a:endParaRPr>
          </a:p>
        </p:txBody>
      </p:sp>
    </p:spTree>
    <p:extLst>
      <p:ext uri="{BB962C8B-B14F-4D97-AF65-F5344CB8AC3E}">
        <p14:creationId xmlns:p14="http://schemas.microsoft.com/office/powerpoint/2010/main" val="380427062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518" y="1416193"/>
            <a:ext cx="10305381" cy="5312119"/>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52" name="Text Box 17"/>
          <p:cNvSpPr txBox="1">
            <a:spLocks noChangeArrowheads="1"/>
          </p:cNvSpPr>
          <p:nvPr/>
        </p:nvSpPr>
        <p:spPr bwMode="auto">
          <a:xfrm>
            <a:off x="548640" y="1004"/>
            <a:ext cx="11043138" cy="1384995"/>
          </a:xfrm>
          <a:prstGeom prst="rect">
            <a:avLst/>
          </a:prstGeom>
          <a:noFill/>
          <a:ln>
            <a:noFill/>
          </a:ln>
          <a:effectLst/>
        </p:spPr>
        <p:txBody>
          <a:bodyPr wrap="square">
            <a:spAutoFit/>
          </a:bodyPr>
          <a:lstStyle/>
          <a:p>
            <a:pPr algn="just">
              <a:spcBef>
                <a:spcPct val="50000"/>
              </a:spcBef>
              <a:defRPr/>
            </a:pPr>
            <a:r>
              <a:rPr lang="en-US" sz="2800" b="1">
                <a:solidFill>
                  <a:srgbClr val="E6AF00"/>
                </a:solidFill>
                <a:latin typeface="Times New Roman"/>
                <a:cs typeface="Times New Roman" pitchFamily="18" charset="0"/>
              </a:rPr>
              <a:t>2. </a:t>
            </a:r>
            <a:r>
              <a:rPr lang="en-US" altLang="en-US" sz="2800" b="1">
                <a:solidFill>
                  <a:srgbClr val="E6AF00"/>
                </a:solidFill>
                <a:latin typeface="Times New Roman" panose="02020603050405020304" pitchFamily="18" charset="0"/>
                <a:cs typeface="Times New Roman" panose="02020603050405020304" pitchFamily="18" charset="0"/>
              </a:rPr>
              <a:t>Các từ chỉ bộ phận cơ thể của người và động vật thường là những từ nhiều nghĩa. Hãy tìm một số ví dụ về sự chuyển nghĩa của những từ sau: </a:t>
            </a:r>
            <a:r>
              <a:rPr lang="en-US" altLang="en-US" sz="2800" b="1">
                <a:solidFill>
                  <a:srgbClr val="C00000"/>
                </a:solidFill>
                <a:latin typeface="Times New Roman" panose="02020603050405020304" pitchFamily="18" charset="0"/>
                <a:cs typeface="Times New Roman" panose="02020603050405020304" pitchFamily="18" charset="0"/>
              </a:rPr>
              <a:t>lưỡi, miệng, cổ, tay, lưng. </a:t>
            </a:r>
            <a:endParaRPr lang="en-US" sz="2800" b="1" dirty="0">
              <a:solidFill>
                <a:srgbClr val="C00000"/>
              </a:solidFill>
              <a:effectLst>
                <a:outerShdw blurRad="38100" dist="38100" dir="2700000" algn="tl">
                  <a:srgbClr val="C0C0C0"/>
                </a:outerShdw>
              </a:effectLst>
              <a:latin typeface="Times New Roman"/>
              <a:cs typeface="Times New Roman" pitchFamily="18" charset="0"/>
            </a:endParaRPr>
          </a:p>
        </p:txBody>
      </p:sp>
      <p:sp>
        <p:nvSpPr>
          <p:cNvPr id="2" name="TextBox 1"/>
          <p:cNvSpPr txBox="1"/>
          <p:nvPr/>
        </p:nvSpPr>
        <p:spPr>
          <a:xfrm>
            <a:off x="1800665" y="2987596"/>
            <a:ext cx="956603"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lưỡi</a:t>
            </a:r>
          </a:p>
        </p:txBody>
      </p:sp>
      <p:cxnSp>
        <p:nvCxnSpPr>
          <p:cNvPr id="5" name="Straight Arrow Connector 4"/>
          <p:cNvCxnSpPr/>
          <p:nvPr/>
        </p:nvCxnSpPr>
        <p:spPr>
          <a:xfrm flipV="1">
            <a:off x="3025491" y="2141634"/>
            <a:ext cx="1154174" cy="1150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529796" y="1772302"/>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lưỡi liềm</a:t>
            </a:r>
          </a:p>
        </p:txBody>
      </p:sp>
      <p:pic>
        <p:nvPicPr>
          <p:cNvPr id="53" name="Picture 52"/>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521193" y="1329264"/>
            <a:ext cx="2440678" cy="2440678"/>
          </a:xfrm>
          <a:prstGeom prst="rect">
            <a:avLst/>
          </a:prstGeom>
        </p:spPr>
      </p:pic>
      <p:cxnSp>
        <p:nvCxnSpPr>
          <p:cNvPr id="54" name="Straight Arrow Connector 53"/>
          <p:cNvCxnSpPr/>
          <p:nvPr/>
        </p:nvCxnSpPr>
        <p:spPr>
          <a:xfrm flipV="1">
            <a:off x="3037625" y="2921288"/>
            <a:ext cx="1181686" cy="363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4536830" y="2573973"/>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lưỡi dao</a:t>
            </a:r>
          </a:p>
        </p:txBody>
      </p:sp>
      <p:pic>
        <p:nvPicPr>
          <p:cNvPr id="58" name="Picture 57"/>
          <p:cNvPicPr>
            <a:picLocks noChangeAspect="1"/>
          </p:cNvPicPr>
          <p:nvPr/>
        </p:nvPicPr>
        <p:blipFill>
          <a:blip r:embed="rId10" cstate="print">
            <a:extLst>
              <a:ext uri="{BEBA8EAE-BF5A-486C-A8C5-ECC9F3942E4B}">
                <a14:imgProps xmlns:a14="http://schemas.microsoft.com/office/drawing/2010/main">
                  <a14:imgLayer r:embed="rId11">
                    <a14:imgEffect>
                      <a14:backgroundRemoval t="6389" b="91667" l="10278" r="94630"/>
                    </a14:imgEffect>
                  </a14:imgLayer>
                </a14:imgProps>
              </a:ext>
              <a:ext uri="{28A0092B-C50C-407E-A947-70E740481C1C}">
                <a14:useLocalDpi xmlns:a14="http://schemas.microsoft.com/office/drawing/2010/main" val="0"/>
              </a:ext>
            </a:extLst>
          </a:blip>
          <a:stretch>
            <a:fillRect/>
          </a:stretch>
        </p:blipFill>
        <p:spPr>
          <a:xfrm>
            <a:off x="6387925" y="1807008"/>
            <a:ext cx="2865872" cy="2865872"/>
          </a:xfrm>
          <a:prstGeom prst="rect">
            <a:avLst/>
          </a:prstGeom>
        </p:spPr>
      </p:pic>
      <p:cxnSp>
        <p:nvCxnSpPr>
          <p:cNvPr id="59" name="Straight Arrow Connector 58"/>
          <p:cNvCxnSpPr/>
          <p:nvPr/>
        </p:nvCxnSpPr>
        <p:spPr>
          <a:xfrm>
            <a:off x="3003240" y="3294067"/>
            <a:ext cx="1231134" cy="2916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4540178" y="3324375"/>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lưỡi rìu</a:t>
            </a:r>
          </a:p>
        </p:txBody>
      </p:sp>
      <p:pic>
        <p:nvPicPr>
          <p:cNvPr id="64" name="Picture 63"/>
          <p:cNvPicPr>
            <a:picLocks noChangeAspect="1"/>
          </p:cNvPicPr>
          <p:nvPr/>
        </p:nvPicPr>
        <p:blipFill rotWithShape="1">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r="22516" b="10147"/>
          <a:stretch/>
        </p:blipFill>
        <p:spPr>
          <a:xfrm>
            <a:off x="5632549" y="1932183"/>
            <a:ext cx="4428206" cy="2695935"/>
          </a:xfrm>
          <a:prstGeom prst="rect">
            <a:avLst/>
          </a:prstGeom>
        </p:spPr>
      </p:pic>
      <p:cxnSp>
        <p:nvCxnSpPr>
          <p:cNvPr id="65" name="Straight Arrow Connector 64"/>
          <p:cNvCxnSpPr/>
          <p:nvPr/>
        </p:nvCxnSpPr>
        <p:spPr>
          <a:xfrm>
            <a:off x="3032188" y="3307982"/>
            <a:ext cx="1147477" cy="10865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4522761" y="4163458"/>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lưỡi hái</a:t>
            </a:r>
          </a:p>
        </p:txBody>
      </p:sp>
      <p:pic>
        <p:nvPicPr>
          <p:cNvPr id="72" name="Picture 71"/>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6875" l="0" r="90000"/>
                    </a14:imgEffect>
                  </a14:imgLayer>
                </a14:imgProps>
              </a:ext>
              <a:ext uri="{28A0092B-C50C-407E-A947-70E740481C1C}">
                <a14:useLocalDpi xmlns:a14="http://schemas.microsoft.com/office/drawing/2010/main" val="0"/>
              </a:ext>
            </a:extLst>
          </a:blip>
          <a:stretch>
            <a:fillRect/>
          </a:stretch>
        </p:blipFill>
        <p:spPr>
          <a:xfrm>
            <a:off x="6597371" y="1689168"/>
            <a:ext cx="3265815" cy="3265815"/>
          </a:xfrm>
          <a:prstGeom prst="rect">
            <a:avLst/>
          </a:prstGeom>
        </p:spPr>
      </p:pic>
    </p:spTree>
    <p:extLst>
      <p:ext uri="{BB962C8B-B14F-4D97-AF65-F5344CB8AC3E}">
        <p14:creationId xmlns:p14="http://schemas.microsoft.com/office/powerpoint/2010/main" val="201425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1000" fill="hold"/>
                                        <p:tgtEl>
                                          <p:spTgt spid="2"/>
                                        </p:tgtEl>
                                        <p:attrNameLst>
                                          <p:attrName>ppt_w</p:attrName>
                                        </p:attrNameLst>
                                      </p:cBhvr>
                                      <p:tavLst>
                                        <p:tav tm="0">
                                          <p:val>
                                            <p:fltVal val="0"/>
                                          </p:val>
                                        </p:tav>
                                        <p:tav tm="100000">
                                          <p:val>
                                            <p:strVal val="#ppt_w"/>
                                          </p:val>
                                        </p:tav>
                                      </p:tavLst>
                                    </p:anim>
                                    <p:anim calcmode="lin" valueType="num">
                                      <p:cBhvr>
                                        <p:cTn id="24" dur="1000" fill="hold"/>
                                        <p:tgtEl>
                                          <p:spTgt spid="2"/>
                                        </p:tgtEl>
                                        <p:attrNameLst>
                                          <p:attrName>ppt_h</p:attrName>
                                        </p:attrNameLst>
                                      </p:cBhvr>
                                      <p:tavLst>
                                        <p:tav tm="0">
                                          <p:val>
                                            <p:fltVal val="0"/>
                                          </p:val>
                                        </p:tav>
                                        <p:tav tm="100000">
                                          <p:val>
                                            <p:strVal val="#ppt_h"/>
                                          </p:val>
                                        </p:tav>
                                      </p:tavLst>
                                    </p:anim>
                                    <p:anim calcmode="lin" valueType="num">
                                      <p:cBhvr>
                                        <p:cTn id="25" dur="1000" fill="hold"/>
                                        <p:tgtEl>
                                          <p:spTgt spid="2"/>
                                        </p:tgtEl>
                                        <p:attrNameLst>
                                          <p:attrName>style.rotation</p:attrName>
                                        </p:attrNameLst>
                                      </p:cBhvr>
                                      <p:tavLst>
                                        <p:tav tm="0">
                                          <p:val>
                                            <p:fltVal val="90"/>
                                          </p:val>
                                        </p:tav>
                                        <p:tav tm="100000">
                                          <p:val>
                                            <p:fltVal val="0"/>
                                          </p:val>
                                        </p:tav>
                                      </p:tavLst>
                                    </p:anim>
                                    <p:animEffect transition="in" filter="fade">
                                      <p:cBhvr>
                                        <p:cTn id="26" dur="10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1+#ppt_w/2"/>
                                          </p:val>
                                        </p:tav>
                                        <p:tav tm="100000">
                                          <p:val>
                                            <p:strVal val="#ppt_x"/>
                                          </p:val>
                                        </p:tav>
                                      </p:tavLst>
                                    </p:anim>
                                    <p:anim calcmode="lin" valueType="num">
                                      <p:cBhvr additive="base">
                                        <p:cTn id="37"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barn(inVertical)">
                                      <p:cBhvr>
                                        <p:cTn id="42" dur="500"/>
                                        <p:tgtEl>
                                          <p:spTgt spid="5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xit" presetSubtype="21" fill="hold" nodeType="clickEffect">
                                  <p:stCondLst>
                                    <p:cond delay="0"/>
                                  </p:stCondLst>
                                  <p:childTnLst>
                                    <p:animEffect transition="out" filter="barn(inVertical)">
                                      <p:cBhvr>
                                        <p:cTn id="46" dur="500"/>
                                        <p:tgtEl>
                                          <p:spTgt spid="53"/>
                                        </p:tgtEl>
                                      </p:cBhvr>
                                    </p:animEffect>
                                    <p:set>
                                      <p:cBhvr>
                                        <p:cTn id="47" dur="1" fill="hold">
                                          <p:stCondLst>
                                            <p:cond delay="499"/>
                                          </p:stCondLst>
                                        </p:cTn>
                                        <p:tgtEl>
                                          <p:spTgt spid="53"/>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54"/>
                                        </p:tgtEl>
                                        <p:attrNameLst>
                                          <p:attrName>style.visibility</p:attrName>
                                        </p:attrNameLst>
                                      </p:cBhvr>
                                      <p:to>
                                        <p:strVal val="visible"/>
                                      </p:to>
                                    </p:set>
                                    <p:animEffect transition="in" filter="wipe(down)">
                                      <p:cBhvr>
                                        <p:cTn id="52" dur="500"/>
                                        <p:tgtEl>
                                          <p:spTgt spid="54"/>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57"/>
                                        </p:tgtEl>
                                        <p:attrNameLst>
                                          <p:attrName>style.visibility</p:attrName>
                                        </p:attrNameLst>
                                      </p:cBhvr>
                                      <p:to>
                                        <p:strVal val="visible"/>
                                      </p:to>
                                    </p:set>
                                    <p:anim calcmode="lin" valueType="num">
                                      <p:cBhvr additive="base">
                                        <p:cTn id="57" dur="500" fill="hold"/>
                                        <p:tgtEl>
                                          <p:spTgt spid="57"/>
                                        </p:tgtEl>
                                        <p:attrNameLst>
                                          <p:attrName>ppt_x</p:attrName>
                                        </p:attrNameLst>
                                      </p:cBhvr>
                                      <p:tavLst>
                                        <p:tav tm="0">
                                          <p:val>
                                            <p:strVal val="1+#ppt_w/2"/>
                                          </p:val>
                                        </p:tav>
                                        <p:tav tm="100000">
                                          <p:val>
                                            <p:strVal val="#ppt_x"/>
                                          </p:val>
                                        </p:tav>
                                      </p:tavLst>
                                    </p:anim>
                                    <p:anim calcmode="lin" valueType="num">
                                      <p:cBhvr additive="base">
                                        <p:cTn id="58" dur="500" fill="hold"/>
                                        <p:tgtEl>
                                          <p:spTgt spid="57"/>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2" fill="hold" nodeType="clickEffect">
                                  <p:stCondLst>
                                    <p:cond delay="0"/>
                                  </p:stCondLst>
                                  <p:childTnLst>
                                    <p:set>
                                      <p:cBhvr>
                                        <p:cTn id="62" dur="1" fill="hold">
                                          <p:stCondLst>
                                            <p:cond delay="0"/>
                                          </p:stCondLst>
                                        </p:cTn>
                                        <p:tgtEl>
                                          <p:spTgt spid="58"/>
                                        </p:tgtEl>
                                        <p:attrNameLst>
                                          <p:attrName>style.visibility</p:attrName>
                                        </p:attrNameLst>
                                      </p:cBhvr>
                                      <p:to>
                                        <p:strVal val="visible"/>
                                      </p:to>
                                    </p:set>
                                    <p:anim calcmode="lin" valueType="num">
                                      <p:cBhvr additive="base">
                                        <p:cTn id="63" dur="500" fill="hold"/>
                                        <p:tgtEl>
                                          <p:spTgt spid="58"/>
                                        </p:tgtEl>
                                        <p:attrNameLst>
                                          <p:attrName>ppt_x</p:attrName>
                                        </p:attrNameLst>
                                      </p:cBhvr>
                                      <p:tavLst>
                                        <p:tav tm="0">
                                          <p:val>
                                            <p:strVal val="1+#ppt_w/2"/>
                                          </p:val>
                                        </p:tav>
                                        <p:tav tm="100000">
                                          <p:val>
                                            <p:strVal val="#ppt_x"/>
                                          </p:val>
                                        </p:tav>
                                      </p:tavLst>
                                    </p:anim>
                                    <p:anim calcmode="lin" valueType="num">
                                      <p:cBhvr additive="base">
                                        <p:cTn id="64"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6" presetClass="exit" presetSubtype="21" fill="hold" nodeType="clickEffect">
                                  <p:stCondLst>
                                    <p:cond delay="0"/>
                                  </p:stCondLst>
                                  <p:childTnLst>
                                    <p:animEffect transition="out" filter="barn(inVertical)">
                                      <p:cBhvr>
                                        <p:cTn id="68" dur="500"/>
                                        <p:tgtEl>
                                          <p:spTgt spid="58"/>
                                        </p:tgtEl>
                                      </p:cBhvr>
                                    </p:animEffect>
                                    <p:set>
                                      <p:cBhvr>
                                        <p:cTn id="69" dur="1" fill="hold">
                                          <p:stCondLst>
                                            <p:cond delay="499"/>
                                          </p:stCondLst>
                                        </p:cTn>
                                        <p:tgtEl>
                                          <p:spTgt spid="58"/>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59"/>
                                        </p:tgtEl>
                                        <p:attrNameLst>
                                          <p:attrName>style.visibility</p:attrName>
                                        </p:attrNameLst>
                                      </p:cBhvr>
                                      <p:to>
                                        <p:strVal val="visible"/>
                                      </p:to>
                                    </p:set>
                                    <p:animEffect transition="in" filter="wipe(down)">
                                      <p:cBhvr>
                                        <p:cTn id="74" dur="500"/>
                                        <p:tgtEl>
                                          <p:spTgt spid="59"/>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63"/>
                                        </p:tgtEl>
                                        <p:attrNameLst>
                                          <p:attrName>style.visibility</p:attrName>
                                        </p:attrNameLst>
                                      </p:cBhvr>
                                      <p:to>
                                        <p:strVal val="visible"/>
                                      </p:to>
                                    </p:set>
                                    <p:anim calcmode="lin" valueType="num">
                                      <p:cBhvr additive="base">
                                        <p:cTn id="79" dur="500" fill="hold"/>
                                        <p:tgtEl>
                                          <p:spTgt spid="63"/>
                                        </p:tgtEl>
                                        <p:attrNameLst>
                                          <p:attrName>ppt_x</p:attrName>
                                        </p:attrNameLst>
                                      </p:cBhvr>
                                      <p:tavLst>
                                        <p:tav tm="0">
                                          <p:val>
                                            <p:strVal val="1+#ppt_w/2"/>
                                          </p:val>
                                        </p:tav>
                                        <p:tav tm="100000">
                                          <p:val>
                                            <p:strVal val="#ppt_x"/>
                                          </p:val>
                                        </p:tav>
                                      </p:tavLst>
                                    </p:anim>
                                    <p:anim calcmode="lin" valueType="num">
                                      <p:cBhvr additive="base">
                                        <p:cTn id="80" dur="500" fill="hold"/>
                                        <p:tgtEl>
                                          <p:spTgt spid="63"/>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2" fill="hold" nodeType="clickEffect">
                                  <p:stCondLst>
                                    <p:cond delay="0"/>
                                  </p:stCondLst>
                                  <p:childTnLst>
                                    <p:set>
                                      <p:cBhvr>
                                        <p:cTn id="84" dur="1" fill="hold">
                                          <p:stCondLst>
                                            <p:cond delay="0"/>
                                          </p:stCondLst>
                                        </p:cTn>
                                        <p:tgtEl>
                                          <p:spTgt spid="64"/>
                                        </p:tgtEl>
                                        <p:attrNameLst>
                                          <p:attrName>style.visibility</p:attrName>
                                        </p:attrNameLst>
                                      </p:cBhvr>
                                      <p:to>
                                        <p:strVal val="visible"/>
                                      </p:to>
                                    </p:set>
                                    <p:anim calcmode="lin" valueType="num">
                                      <p:cBhvr additive="base">
                                        <p:cTn id="85" dur="500" fill="hold"/>
                                        <p:tgtEl>
                                          <p:spTgt spid="64"/>
                                        </p:tgtEl>
                                        <p:attrNameLst>
                                          <p:attrName>ppt_x</p:attrName>
                                        </p:attrNameLst>
                                      </p:cBhvr>
                                      <p:tavLst>
                                        <p:tav tm="0">
                                          <p:val>
                                            <p:strVal val="1+#ppt_w/2"/>
                                          </p:val>
                                        </p:tav>
                                        <p:tav tm="100000">
                                          <p:val>
                                            <p:strVal val="#ppt_x"/>
                                          </p:val>
                                        </p:tav>
                                      </p:tavLst>
                                    </p:anim>
                                    <p:anim calcmode="lin" valueType="num">
                                      <p:cBhvr additive="base">
                                        <p:cTn id="86" dur="500" fill="hold"/>
                                        <p:tgtEl>
                                          <p:spTgt spid="64"/>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16" presetClass="exit" presetSubtype="21" fill="hold" nodeType="clickEffect">
                                  <p:stCondLst>
                                    <p:cond delay="0"/>
                                  </p:stCondLst>
                                  <p:childTnLst>
                                    <p:animEffect transition="out" filter="barn(inVertical)">
                                      <p:cBhvr>
                                        <p:cTn id="90" dur="500"/>
                                        <p:tgtEl>
                                          <p:spTgt spid="64"/>
                                        </p:tgtEl>
                                      </p:cBhvr>
                                    </p:animEffect>
                                    <p:set>
                                      <p:cBhvr>
                                        <p:cTn id="91" dur="1" fill="hold">
                                          <p:stCondLst>
                                            <p:cond delay="499"/>
                                          </p:stCondLst>
                                        </p:cTn>
                                        <p:tgtEl>
                                          <p:spTgt spid="64"/>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nodeType="clickEffect">
                                  <p:stCondLst>
                                    <p:cond delay="0"/>
                                  </p:stCondLst>
                                  <p:childTnLst>
                                    <p:set>
                                      <p:cBhvr>
                                        <p:cTn id="95" dur="1" fill="hold">
                                          <p:stCondLst>
                                            <p:cond delay="0"/>
                                          </p:stCondLst>
                                        </p:cTn>
                                        <p:tgtEl>
                                          <p:spTgt spid="65"/>
                                        </p:tgtEl>
                                        <p:attrNameLst>
                                          <p:attrName>style.visibility</p:attrName>
                                        </p:attrNameLst>
                                      </p:cBhvr>
                                      <p:to>
                                        <p:strVal val="visible"/>
                                      </p:to>
                                    </p:set>
                                    <p:animEffect transition="in" filter="wipe(down)">
                                      <p:cBhvr>
                                        <p:cTn id="96" dur="500"/>
                                        <p:tgtEl>
                                          <p:spTgt spid="65"/>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2" fill="hold" grpId="0" nodeType="clickEffect">
                                  <p:stCondLst>
                                    <p:cond delay="0"/>
                                  </p:stCondLst>
                                  <p:childTnLst>
                                    <p:set>
                                      <p:cBhvr>
                                        <p:cTn id="100" dur="1" fill="hold">
                                          <p:stCondLst>
                                            <p:cond delay="0"/>
                                          </p:stCondLst>
                                        </p:cTn>
                                        <p:tgtEl>
                                          <p:spTgt spid="69"/>
                                        </p:tgtEl>
                                        <p:attrNameLst>
                                          <p:attrName>style.visibility</p:attrName>
                                        </p:attrNameLst>
                                      </p:cBhvr>
                                      <p:to>
                                        <p:strVal val="visible"/>
                                      </p:to>
                                    </p:set>
                                    <p:anim calcmode="lin" valueType="num">
                                      <p:cBhvr additive="base">
                                        <p:cTn id="101" dur="500" fill="hold"/>
                                        <p:tgtEl>
                                          <p:spTgt spid="69"/>
                                        </p:tgtEl>
                                        <p:attrNameLst>
                                          <p:attrName>ppt_x</p:attrName>
                                        </p:attrNameLst>
                                      </p:cBhvr>
                                      <p:tavLst>
                                        <p:tav tm="0">
                                          <p:val>
                                            <p:strVal val="1+#ppt_w/2"/>
                                          </p:val>
                                        </p:tav>
                                        <p:tav tm="100000">
                                          <p:val>
                                            <p:strVal val="#ppt_x"/>
                                          </p:val>
                                        </p:tav>
                                      </p:tavLst>
                                    </p:anim>
                                    <p:anim calcmode="lin" valueType="num">
                                      <p:cBhvr additive="base">
                                        <p:cTn id="102" dur="500" fill="hold"/>
                                        <p:tgtEl>
                                          <p:spTgt spid="69"/>
                                        </p:tgtEl>
                                        <p:attrNameLst>
                                          <p:attrName>ppt_y</p:attrName>
                                        </p:attrNameLst>
                                      </p:cBhvr>
                                      <p:tavLst>
                                        <p:tav tm="0">
                                          <p:val>
                                            <p:strVal val="#ppt_y"/>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2" fill="hold" nodeType="clickEffect">
                                  <p:stCondLst>
                                    <p:cond delay="0"/>
                                  </p:stCondLst>
                                  <p:childTnLst>
                                    <p:set>
                                      <p:cBhvr>
                                        <p:cTn id="106" dur="1" fill="hold">
                                          <p:stCondLst>
                                            <p:cond delay="0"/>
                                          </p:stCondLst>
                                        </p:cTn>
                                        <p:tgtEl>
                                          <p:spTgt spid="72"/>
                                        </p:tgtEl>
                                        <p:attrNameLst>
                                          <p:attrName>style.visibility</p:attrName>
                                        </p:attrNameLst>
                                      </p:cBhvr>
                                      <p:to>
                                        <p:strVal val="visible"/>
                                      </p:to>
                                    </p:set>
                                    <p:anim calcmode="lin" valueType="num">
                                      <p:cBhvr additive="base">
                                        <p:cTn id="107" dur="500" fill="hold"/>
                                        <p:tgtEl>
                                          <p:spTgt spid="72"/>
                                        </p:tgtEl>
                                        <p:attrNameLst>
                                          <p:attrName>ppt_x</p:attrName>
                                        </p:attrNameLst>
                                      </p:cBhvr>
                                      <p:tavLst>
                                        <p:tav tm="0">
                                          <p:val>
                                            <p:strVal val="1+#ppt_w/2"/>
                                          </p:val>
                                        </p:tav>
                                        <p:tav tm="100000">
                                          <p:val>
                                            <p:strVal val="#ppt_x"/>
                                          </p:val>
                                        </p:tav>
                                      </p:tavLst>
                                    </p:anim>
                                    <p:anim calcmode="lin" valueType="num">
                                      <p:cBhvr additive="base">
                                        <p:cTn id="108" dur="500" fill="hold"/>
                                        <p:tgtEl>
                                          <p:spTgt spid="72"/>
                                        </p:tgtEl>
                                        <p:attrNameLst>
                                          <p:attrName>ppt_y</p:attrName>
                                        </p:attrNameLst>
                                      </p:cBhvr>
                                      <p:tavLst>
                                        <p:tav tm="0">
                                          <p:val>
                                            <p:strVal val="#ppt_y"/>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6" presetClass="exit" presetSubtype="21" fill="hold" nodeType="clickEffect">
                                  <p:stCondLst>
                                    <p:cond delay="0"/>
                                  </p:stCondLst>
                                  <p:childTnLst>
                                    <p:animEffect transition="out" filter="barn(inVertical)">
                                      <p:cBhvr>
                                        <p:cTn id="112" dur="500"/>
                                        <p:tgtEl>
                                          <p:spTgt spid="72"/>
                                        </p:tgtEl>
                                      </p:cBhvr>
                                    </p:animEffect>
                                    <p:set>
                                      <p:cBhvr>
                                        <p:cTn id="113" dur="1" fill="hold">
                                          <p:stCondLst>
                                            <p:cond delay="499"/>
                                          </p:stCondLst>
                                        </p:cTn>
                                        <p:tgtEl>
                                          <p:spTgt spid="7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57" grpId="0"/>
      <p:bldP spid="63" grpId="0"/>
      <p:bldP spid="6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3309" y="1443789"/>
            <a:ext cx="10305381" cy="5312119"/>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49" name="Text Box 17"/>
          <p:cNvSpPr txBox="1">
            <a:spLocks noChangeArrowheads="1"/>
          </p:cNvSpPr>
          <p:nvPr/>
        </p:nvSpPr>
        <p:spPr bwMode="auto">
          <a:xfrm>
            <a:off x="548640" y="1004"/>
            <a:ext cx="11043138" cy="1384995"/>
          </a:xfrm>
          <a:prstGeom prst="rect">
            <a:avLst/>
          </a:prstGeom>
          <a:noFill/>
          <a:ln>
            <a:noFill/>
          </a:ln>
          <a:effectLst/>
        </p:spPr>
        <p:txBody>
          <a:bodyPr wrap="square">
            <a:spAutoFit/>
          </a:bodyPr>
          <a:lstStyle/>
          <a:p>
            <a:pPr algn="just">
              <a:spcBef>
                <a:spcPct val="50000"/>
              </a:spcBef>
              <a:defRPr/>
            </a:pPr>
            <a:r>
              <a:rPr lang="en-US" sz="2800" b="1">
                <a:solidFill>
                  <a:srgbClr val="E6AF00"/>
                </a:solidFill>
                <a:latin typeface="Times New Roman"/>
                <a:cs typeface="Times New Roman" pitchFamily="18" charset="0"/>
              </a:rPr>
              <a:t>2. </a:t>
            </a:r>
            <a:r>
              <a:rPr lang="en-US" altLang="en-US" sz="2800" b="1">
                <a:solidFill>
                  <a:srgbClr val="E6AF00"/>
                </a:solidFill>
                <a:latin typeface="Times New Roman" panose="02020603050405020304" pitchFamily="18" charset="0"/>
                <a:cs typeface="Times New Roman" panose="02020603050405020304" pitchFamily="18" charset="0"/>
              </a:rPr>
              <a:t>Các từ chỉ bộ phận cơ thể của người và động vật thường là những từ nhiều nghĩa. Hãy tìm một số ví dụ về sự chuyển nghĩa của những từ sau: </a:t>
            </a:r>
            <a:r>
              <a:rPr lang="en-US" altLang="en-US" sz="2800" b="1">
                <a:solidFill>
                  <a:srgbClr val="C00000"/>
                </a:solidFill>
                <a:latin typeface="Times New Roman" panose="02020603050405020304" pitchFamily="18" charset="0"/>
                <a:cs typeface="Times New Roman" panose="02020603050405020304" pitchFamily="18" charset="0"/>
              </a:rPr>
              <a:t>lưỡi, miệng, cổ, tay, lưng. </a:t>
            </a:r>
            <a:endParaRPr lang="en-US" sz="2800" b="1" dirty="0">
              <a:solidFill>
                <a:srgbClr val="C00000"/>
              </a:solidFill>
              <a:effectLst>
                <a:outerShdw blurRad="38100" dist="38100" dir="2700000" algn="tl">
                  <a:srgbClr val="C0C0C0"/>
                </a:outerShdw>
              </a:effectLst>
              <a:latin typeface="Times New Roman"/>
              <a:cs typeface="Times New Roman" pitchFamily="18" charset="0"/>
            </a:endParaRPr>
          </a:p>
        </p:txBody>
      </p:sp>
      <p:sp>
        <p:nvSpPr>
          <p:cNvPr id="50" name="TextBox 49"/>
          <p:cNvSpPr txBox="1"/>
          <p:nvPr/>
        </p:nvSpPr>
        <p:spPr>
          <a:xfrm>
            <a:off x="1800665" y="2987596"/>
            <a:ext cx="1871003"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miệng</a:t>
            </a:r>
          </a:p>
        </p:txBody>
      </p:sp>
      <p:cxnSp>
        <p:nvCxnSpPr>
          <p:cNvPr id="51" name="Straight Arrow Connector 50"/>
          <p:cNvCxnSpPr/>
          <p:nvPr/>
        </p:nvCxnSpPr>
        <p:spPr>
          <a:xfrm flipV="1">
            <a:off x="3025491" y="2141634"/>
            <a:ext cx="1154174" cy="1150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4529796" y="1772302"/>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miệng hố</a:t>
            </a:r>
          </a:p>
        </p:txBody>
      </p:sp>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21269" y="1838074"/>
            <a:ext cx="2505075" cy="1819275"/>
          </a:xfrm>
          <a:prstGeom prst="rect">
            <a:avLst/>
          </a:prstGeom>
        </p:spPr>
      </p:pic>
      <p:cxnSp>
        <p:nvCxnSpPr>
          <p:cNvPr id="53" name="Straight Arrow Connector 52"/>
          <p:cNvCxnSpPr/>
          <p:nvPr/>
        </p:nvCxnSpPr>
        <p:spPr>
          <a:xfrm flipV="1">
            <a:off x="3037625" y="2921288"/>
            <a:ext cx="1181686" cy="363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4536830" y="2573973"/>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miệng bát</a:t>
            </a:r>
          </a:p>
        </p:txBody>
      </p:sp>
      <p:pic>
        <p:nvPicPr>
          <p:cNvPr id="3" name="Picture 2"/>
          <p:cNvPicPr>
            <a:picLocks noChangeAspect="1"/>
          </p:cNvPicPr>
          <p:nvPr/>
        </p:nvPicPr>
        <p:blipFill>
          <a:blip r:embed="rId9">
            <a:extLst>
              <a:ext uri="{BEBA8EAE-BF5A-486C-A8C5-ECC9F3942E4B}">
                <a14:imgProps xmlns:a14="http://schemas.microsoft.com/office/drawing/2010/main">
                  <a14:imgLayer r:embed="rId10">
                    <a14:imgEffect>
                      <a14:backgroundRemoval t="5778" b="89778" l="0" r="100000">
                        <a14:foregroundMark x1="85333" y1="38667" x2="85333" y2="38667"/>
                        <a14:foregroundMark x1="84000" y1="35111" x2="84000" y2="35111"/>
                        <a14:backgroundMark x1="34667" y1="75111" x2="34667" y2="75111"/>
                      </a14:backgroundRemoval>
                    </a14:imgEffect>
                  </a14:imgLayer>
                </a14:imgProps>
              </a:ext>
              <a:ext uri="{28A0092B-C50C-407E-A947-70E740481C1C}">
                <a14:useLocalDpi xmlns:a14="http://schemas.microsoft.com/office/drawing/2010/main" val="0"/>
              </a:ext>
            </a:extLst>
          </a:blip>
          <a:stretch>
            <a:fillRect/>
          </a:stretch>
        </p:blipFill>
        <p:spPr>
          <a:xfrm>
            <a:off x="6875978" y="1524840"/>
            <a:ext cx="2143125" cy="2143125"/>
          </a:xfrm>
          <a:prstGeom prst="rect">
            <a:avLst/>
          </a:prstGeom>
        </p:spPr>
      </p:pic>
      <p:cxnSp>
        <p:nvCxnSpPr>
          <p:cNvPr id="55" name="Straight Arrow Connector 54"/>
          <p:cNvCxnSpPr/>
          <p:nvPr/>
        </p:nvCxnSpPr>
        <p:spPr>
          <a:xfrm>
            <a:off x="3003240" y="3294067"/>
            <a:ext cx="1231134" cy="2916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4540178" y="3324375"/>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miệng bình</a:t>
            </a:r>
          </a:p>
        </p:txBody>
      </p:sp>
      <p:pic>
        <p:nvPicPr>
          <p:cNvPr id="5" name="Picture 4"/>
          <p:cNvPicPr>
            <a:picLocks noChangeAspect="1"/>
          </p:cNvPicPr>
          <p:nvPr/>
        </p:nvPicPr>
        <p:blipFill>
          <a:blip r:embed="rId11" cstate="print">
            <a:extLst>
              <a:ext uri="{BEBA8EAE-BF5A-486C-A8C5-ECC9F3942E4B}">
                <a14:imgProps xmlns:a14="http://schemas.microsoft.com/office/drawing/2010/main">
                  <a14:imgLayer r:embed="rId12">
                    <a14:imgEffect>
                      <a14:backgroundRemoval t="1100" b="97800" l="10000" r="90000"/>
                    </a14:imgEffect>
                  </a14:imgLayer>
                </a14:imgProps>
              </a:ext>
              <a:ext uri="{28A0092B-C50C-407E-A947-70E740481C1C}">
                <a14:useLocalDpi xmlns:a14="http://schemas.microsoft.com/office/drawing/2010/main" val="0"/>
              </a:ext>
            </a:extLst>
          </a:blip>
          <a:stretch>
            <a:fillRect/>
          </a:stretch>
        </p:blipFill>
        <p:spPr>
          <a:xfrm>
            <a:off x="6650816" y="1668404"/>
            <a:ext cx="2704670" cy="2704670"/>
          </a:xfrm>
          <a:prstGeom prst="rect">
            <a:avLst/>
          </a:prstGeom>
        </p:spPr>
      </p:pic>
      <p:cxnSp>
        <p:nvCxnSpPr>
          <p:cNvPr id="57" name="Straight Arrow Connector 56"/>
          <p:cNvCxnSpPr/>
          <p:nvPr/>
        </p:nvCxnSpPr>
        <p:spPr>
          <a:xfrm>
            <a:off x="3032188" y="3307982"/>
            <a:ext cx="1147477" cy="10865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4522760" y="4163458"/>
            <a:ext cx="2806507"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miệng núi lửa</a:t>
            </a:r>
          </a:p>
        </p:txBody>
      </p:sp>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989287" y="2762651"/>
            <a:ext cx="3279307" cy="2097888"/>
          </a:xfrm>
          <a:prstGeom prst="rect">
            <a:avLst/>
          </a:prstGeom>
        </p:spPr>
      </p:pic>
    </p:spTree>
    <p:extLst>
      <p:ext uri="{BB962C8B-B14F-4D97-AF65-F5344CB8AC3E}">
        <p14:creationId xmlns:p14="http://schemas.microsoft.com/office/powerpoint/2010/main" val="2859843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50"/>
                                        </p:tgtEl>
                                        <p:attrNameLst>
                                          <p:attrName>style.visibility</p:attrName>
                                        </p:attrNameLst>
                                      </p:cBhvr>
                                      <p:to>
                                        <p:strVal val="visible"/>
                                      </p:to>
                                    </p:set>
                                    <p:anim calcmode="lin" valueType="num">
                                      <p:cBhvr>
                                        <p:cTn id="23" dur="1000" fill="hold"/>
                                        <p:tgtEl>
                                          <p:spTgt spid="50"/>
                                        </p:tgtEl>
                                        <p:attrNameLst>
                                          <p:attrName>ppt_w</p:attrName>
                                        </p:attrNameLst>
                                      </p:cBhvr>
                                      <p:tavLst>
                                        <p:tav tm="0">
                                          <p:val>
                                            <p:fltVal val="0"/>
                                          </p:val>
                                        </p:tav>
                                        <p:tav tm="100000">
                                          <p:val>
                                            <p:strVal val="#ppt_w"/>
                                          </p:val>
                                        </p:tav>
                                      </p:tavLst>
                                    </p:anim>
                                    <p:anim calcmode="lin" valueType="num">
                                      <p:cBhvr>
                                        <p:cTn id="24" dur="1000" fill="hold"/>
                                        <p:tgtEl>
                                          <p:spTgt spid="50"/>
                                        </p:tgtEl>
                                        <p:attrNameLst>
                                          <p:attrName>ppt_h</p:attrName>
                                        </p:attrNameLst>
                                      </p:cBhvr>
                                      <p:tavLst>
                                        <p:tav tm="0">
                                          <p:val>
                                            <p:fltVal val="0"/>
                                          </p:val>
                                        </p:tav>
                                        <p:tav tm="100000">
                                          <p:val>
                                            <p:strVal val="#ppt_h"/>
                                          </p:val>
                                        </p:tav>
                                      </p:tavLst>
                                    </p:anim>
                                    <p:anim calcmode="lin" valueType="num">
                                      <p:cBhvr>
                                        <p:cTn id="25" dur="1000" fill="hold"/>
                                        <p:tgtEl>
                                          <p:spTgt spid="50"/>
                                        </p:tgtEl>
                                        <p:attrNameLst>
                                          <p:attrName>style.rotation</p:attrName>
                                        </p:attrNameLst>
                                      </p:cBhvr>
                                      <p:tavLst>
                                        <p:tav tm="0">
                                          <p:val>
                                            <p:fltVal val="90"/>
                                          </p:val>
                                        </p:tav>
                                        <p:tav tm="100000">
                                          <p:val>
                                            <p:fltVal val="0"/>
                                          </p:val>
                                        </p:tav>
                                      </p:tavLst>
                                    </p:anim>
                                    <p:animEffect transition="in" filter="fade">
                                      <p:cBhvr>
                                        <p:cTn id="26" dur="1000"/>
                                        <p:tgtEl>
                                          <p:spTgt spid="5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wipe(down)">
                                      <p:cBhvr>
                                        <p:cTn id="31" dur="500"/>
                                        <p:tgtEl>
                                          <p:spTgt spid="51"/>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52"/>
                                        </p:tgtEl>
                                        <p:attrNameLst>
                                          <p:attrName>style.visibility</p:attrName>
                                        </p:attrNameLst>
                                      </p:cBhvr>
                                      <p:to>
                                        <p:strVal val="visible"/>
                                      </p:to>
                                    </p:set>
                                    <p:anim calcmode="lin" valueType="num">
                                      <p:cBhvr additive="base">
                                        <p:cTn id="36" dur="500" fill="hold"/>
                                        <p:tgtEl>
                                          <p:spTgt spid="52"/>
                                        </p:tgtEl>
                                        <p:attrNameLst>
                                          <p:attrName>ppt_x</p:attrName>
                                        </p:attrNameLst>
                                      </p:cBhvr>
                                      <p:tavLst>
                                        <p:tav tm="0">
                                          <p:val>
                                            <p:strVal val="1+#ppt_w/2"/>
                                          </p:val>
                                        </p:tav>
                                        <p:tav tm="100000">
                                          <p:val>
                                            <p:strVal val="#ppt_x"/>
                                          </p:val>
                                        </p:tav>
                                      </p:tavLst>
                                    </p:anim>
                                    <p:anim calcmode="lin" valueType="num">
                                      <p:cBhvr additive="base">
                                        <p:cTn id="37"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1000"/>
                                        <p:tgtEl>
                                          <p:spTgt spid="2"/>
                                        </p:tgtEl>
                                      </p:cBhvr>
                                    </p:animEffect>
                                    <p:anim calcmode="lin" valueType="num">
                                      <p:cBhvr>
                                        <p:cTn id="43" dur="1000" fill="hold"/>
                                        <p:tgtEl>
                                          <p:spTgt spid="2"/>
                                        </p:tgtEl>
                                        <p:attrNameLst>
                                          <p:attrName>ppt_x</p:attrName>
                                        </p:attrNameLst>
                                      </p:cBhvr>
                                      <p:tavLst>
                                        <p:tav tm="0">
                                          <p:val>
                                            <p:strVal val="#ppt_x"/>
                                          </p:val>
                                        </p:tav>
                                        <p:tav tm="100000">
                                          <p:val>
                                            <p:strVal val="#ppt_x"/>
                                          </p:val>
                                        </p:tav>
                                      </p:tavLst>
                                    </p:anim>
                                    <p:anim calcmode="lin" valueType="num">
                                      <p:cBhvr>
                                        <p:cTn id="4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xit" presetSubtype="21" fill="hold" nodeType="clickEffect">
                                  <p:stCondLst>
                                    <p:cond delay="0"/>
                                  </p:stCondLst>
                                  <p:childTnLst>
                                    <p:animEffect transition="out" filter="barn(inVertical)">
                                      <p:cBhvr>
                                        <p:cTn id="48" dur="500"/>
                                        <p:tgtEl>
                                          <p:spTgt spid="2"/>
                                        </p:tgtEl>
                                      </p:cBhvr>
                                    </p:animEffect>
                                    <p:set>
                                      <p:cBhvr>
                                        <p:cTn id="49" dur="1" fill="hold">
                                          <p:stCondLst>
                                            <p:cond delay="499"/>
                                          </p:stCondLst>
                                        </p:cTn>
                                        <p:tgtEl>
                                          <p:spTgt spid="2"/>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wipe(down)">
                                      <p:cBhvr>
                                        <p:cTn id="54" dur="500"/>
                                        <p:tgtEl>
                                          <p:spTgt spid="53"/>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54"/>
                                        </p:tgtEl>
                                        <p:attrNameLst>
                                          <p:attrName>style.visibility</p:attrName>
                                        </p:attrNameLst>
                                      </p:cBhvr>
                                      <p:to>
                                        <p:strVal val="visible"/>
                                      </p:to>
                                    </p:set>
                                    <p:anim calcmode="lin" valueType="num">
                                      <p:cBhvr additive="base">
                                        <p:cTn id="59" dur="500" fill="hold"/>
                                        <p:tgtEl>
                                          <p:spTgt spid="54"/>
                                        </p:tgtEl>
                                        <p:attrNameLst>
                                          <p:attrName>ppt_x</p:attrName>
                                        </p:attrNameLst>
                                      </p:cBhvr>
                                      <p:tavLst>
                                        <p:tav tm="0">
                                          <p:val>
                                            <p:strVal val="1+#ppt_w/2"/>
                                          </p:val>
                                        </p:tav>
                                        <p:tav tm="100000">
                                          <p:val>
                                            <p:strVal val="#ppt_x"/>
                                          </p:val>
                                        </p:tav>
                                      </p:tavLst>
                                    </p:anim>
                                    <p:anim calcmode="lin" valueType="num">
                                      <p:cBhvr additive="base">
                                        <p:cTn id="60" dur="500" fill="hold"/>
                                        <p:tgtEl>
                                          <p:spTgt spid="54"/>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fade">
                                      <p:cBhvr>
                                        <p:cTn id="65" dur="1000"/>
                                        <p:tgtEl>
                                          <p:spTgt spid="3"/>
                                        </p:tgtEl>
                                      </p:cBhvr>
                                    </p:animEffect>
                                    <p:anim calcmode="lin" valueType="num">
                                      <p:cBhvr>
                                        <p:cTn id="66" dur="1000" fill="hold"/>
                                        <p:tgtEl>
                                          <p:spTgt spid="3"/>
                                        </p:tgtEl>
                                        <p:attrNameLst>
                                          <p:attrName>ppt_x</p:attrName>
                                        </p:attrNameLst>
                                      </p:cBhvr>
                                      <p:tavLst>
                                        <p:tav tm="0">
                                          <p:val>
                                            <p:strVal val="#ppt_x"/>
                                          </p:val>
                                        </p:tav>
                                        <p:tav tm="100000">
                                          <p:val>
                                            <p:strVal val="#ppt_x"/>
                                          </p:val>
                                        </p:tav>
                                      </p:tavLst>
                                    </p:anim>
                                    <p:anim calcmode="lin" valueType="num">
                                      <p:cBhvr>
                                        <p:cTn id="6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6" presetClass="exit" presetSubtype="21" fill="hold" nodeType="clickEffect">
                                  <p:stCondLst>
                                    <p:cond delay="0"/>
                                  </p:stCondLst>
                                  <p:childTnLst>
                                    <p:animEffect transition="out" filter="barn(inVertical)">
                                      <p:cBhvr>
                                        <p:cTn id="71" dur="500"/>
                                        <p:tgtEl>
                                          <p:spTgt spid="3"/>
                                        </p:tgtEl>
                                      </p:cBhvr>
                                    </p:animEffect>
                                    <p:set>
                                      <p:cBhvr>
                                        <p:cTn id="72" dur="1" fill="hold">
                                          <p:stCondLst>
                                            <p:cond delay="499"/>
                                          </p:stCondLst>
                                        </p:cTn>
                                        <p:tgtEl>
                                          <p:spTgt spid="3"/>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55"/>
                                        </p:tgtEl>
                                        <p:attrNameLst>
                                          <p:attrName>style.visibility</p:attrName>
                                        </p:attrNameLst>
                                      </p:cBhvr>
                                      <p:to>
                                        <p:strVal val="visible"/>
                                      </p:to>
                                    </p:set>
                                    <p:animEffect transition="in" filter="wipe(down)">
                                      <p:cBhvr>
                                        <p:cTn id="77" dur="500"/>
                                        <p:tgtEl>
                                          <p:spTgt spid="55"/>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ntr" presetSubtype="2" fill="hold" grpId="0" nodeType="clickEffect">
                                  <p:stCondLst>
                                    <p:cond delay="0"/>
                                  </p:stCondLst>
                                  <p:childTnLst>
                                    <p:set>
                                      <p:cBhvr>
                                        <p:cTn id="81" dur="1" fill="hold">
                                          <p:stCondLst>
                                            <p:cond delay="0"/>
                                          </p:stCondLst>
                                        </p:cTn>
                                        <p:tgtEl>
                                          <p:spTgt spid="56"/>
                                        </p:tgtEl>
                                        <p:attrNameLst>
                                          <p:attrName>style.visibility</p:attrName>
                                        </p:attrNameLst>
                                      </p:cBhvr>
                                      <p:to>
                                        <p:strVal val="visible"/>
                                      </p:to>
                                    </p:set>
                                    <p:anim calcmode="lin" valueType="num">
                                      <p:cBhvr additive="base">
                                        <p:cTn id="82" dur="500" fill="hold"/>
                                        <p:tgtEl>
                                          <p:spTgt spid="56"/>
                                        </p:tgtEl>
                                        <p:attrNameLst>
                                          <p:attrName>ppt_x</p:attrName>
                                        </p:attrNameLst>
                                      </p:cBhvr>
                                      <p:tavLst>
                                        <p:tav tm="0">
                                          <p:val>
                                            <p:strVal val="1+#ppt_w/2"/>
                                          </p:val>
                                        </p:tav>
                                        <p:tav tm="100000">
                                          <p:val>
                                            <p:strVal val="#ppt_x"/>
                                          </p:val>
                                        </p:tav>
                                      </p:tavLst>
                                    </p:anim>
                                    <p:anim calcmode="lin" valueType="num">
                                      <p:cBhvr additive="base">
                                        <p:cTn id="83"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nodeType="clickEffect">
                                  <p:stCondLst>
                                    <p:cond delay="0"/>
                                  </p:stCondLst>
                                  <p:childTnLst>
                                    <p:set>
                                      <p:cBhvr>
                                        <p:cTn id="87" dur="1" fill="hold">
                                          <p:stCondLst>
                                            <p:cond delay="0"/>
                                          </p:stCondLst>
                                        </p:cTn>
                                        <p:tgtEl>
                                          <p:spTgt spid="5"/>
                                        </p:tgtEl>
                                        <p:attrNameLst>
                                          <p:attrName>style.visibility</p:attrName>
                                        </p:attrNameLst>
                                      </p:cBhvr>
                                      <p:to>
                                        <p:strVal val="visible"/>
                                      </p:to>
                                    </p:set>
                                    <p:animEffect transition="in" filter="wipe(down)">
                                      <p:cBhvr>
                                        <p:cTn id="88" dur="500"/>
                                        <p:tgtEl>
                                          <p:spTgt spid="5"/>
                                        </p:tgtEl>
                                      </p:cBhvr>
                                    </p:animEffect>
                                  </p:childTnLst>
                                </p:cTn>
                              </p:par>
                            </p:childTnLst>
                          </p:cTn>
                        </p:par>
                      </p:childTnLst>
                    </p:cTn>
                  </p:par>
                  <p:par>
                    <p:cTn id="89" fill="hold">
                      <p:stCondLst>
                        <p:cond delay="indefinite"/>
                      </p:stCondLst>
                      <p:childTnLst>
                        <p:par>
                          <p:cTn id="90" fill="hold">
                            <p:stCondLst>
                              <p:cond delay="0"/>
                            </p:stCondLst>
                            <p:childTnLst>
                              <p:par>
                                <p:cTn id="91" presetID="16" presetClass="exit" presetSubtype="21" fill="hold" nodeType="clickEffect">
                                  <p:stCondLst>
                                    <p:cond delay="0"/>
                                  </p:stCondLst>
                                  <p:childTnLst>
                                    <p:animEffect transition="out" filter="barn(inVertical)">
                                      <p:cBhvr>
                                        <p:cTn id="92" dur="500"/>
                                        <p:tgtEl>
                                          <p:spTgt spid="5"/>
                                        </p:tgtEl>
                                      </p:cBhvr>
                                    </p:animEffect>
                                    <p:set>
                                      <p:cBhvr>
                                        <p:cTn id="93" dur="1" fill="hold">
                                          <p:stCondLst>
                                            <p:cond delay="499"/>
                                          </p:stCondLst>
                                        </p:cTn>
                                        <p:tgtEl>
                                          <p:spTgt spid="5"/>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nodeType="clickEffect">
                                  <p:stCondLst>
                                    <p:cond delay="0"/>
                                  </p:stCondLst>
                                  <p:childTnLst>
                                    <p:set>
                                      <p:cBhvr>
                                        <p:cTn id="97" dur="1" fill="hold">
                                          <p:stCondLst>
                                            <p:cond delay="0"/>
                                          </p:stCondLst>
                                        </p:cTn>
                                        <p:tgtEl>
                                          <p:spTgt spid="57"/>
                                        </p:tgtEl>
                                        <p:attrNameLst>
                                          <p:attrName>style.visibility</p:attrName>
                                        </p:attrNameLst>
                                      </p:cBhvr>
                                      <p:to>
                                        <p:strVal val="visible"/>
                                      </p:to>
                                    </p:set>
                                    <p:animEffect transition="in" filter="wipe(down)">
                                      <p:cBhvr>
                                        <p:cTn id="98" dur="500"/>
                                        <p:tgtEl>
                                          <p:spTgt spid="57"/>
                                        </p:tgtEl>
                                      </p:cBhvr>
                                    </p:animEffect>
                                  </p:childTnLst>
                                </p:cTn>
                              </p:par>
                            </p:childTnLst>
                          </p:cTn>
                        </p:par>
                      </p:childTnLst>
                    </p:cTn>
                  </p:par>
                  <p:par>
                    <p:cTn id="99" fill="hold">
                      <p:stCondLst>
                        <p:cond delay="indefinite"/>
                      </p:stCondLst>
                      <p:childTnLst>
                        <p:par>
                          <p:cTn id="100" fill="hold">
                            <p:stCondLst>
                              <p:cond delay="0"/>
                            </p:stCondLst>
                            <p:childTnLst>
                              <p:par>
                                <p:cTn id="101" presetID="2" presetClass="entr" presetSubtype="2" fill="hold" grpId="0" nodeType="clickEffect">
                                  <p:stCondLst>
                                    <p:cond delay="0"/>
                                  </p:stCondLst>
                                  <p:childTnLst>
                                    <p:set>
                                      <p:cBhvr>
                                        <p:cTn id="102" dur="1" fill="hold">
                                          <p:stCondLst>
                                            <p:cond delay="0"/>
                                          </p:stCondLst>
                                        </p:cTn>
                                        <p:tgtEl>
                                          <p:spTgt spid="58"/>
                                        </p:tgtEl>
                                        <p:attrNameLst>
                                          <p:attrName>style.visibility</p:attrName>
                                        </p:attrNameLst>
                                      </p:cBhvr>
                                      <p:to>
                                        <p:strVal val="visible"/>
                                      </p:to>
                                    </p:set>
                                    <p:anim calcmode="lin" valueType="num">
                                      <p:cBhvr additive="base">
                                        <p:cTn id="103" dur="500" fill="hold"/>
                                        <p:tgtEl>
                                          <p:spTgt spid="58"/>
                                        </p:tgtEl>
                                        <p:attrNameLst>
                                          <p:attrName>ppt_x</p:attrName>
                                        </p:attrNameLst>
                                      </p:cBhvr>
                                      <p:tavLst>
                                        <p:tav tm="0">
                                          <p:val>
                                            <p:strVal val="1+#ppt_w/2"/>
                                          </p:val>
                                        </p:tav>
                                        <p:tav tm="100000">
                                          <p:val>
                                            <p:strVal val="#ppt_x"/>
                                          </p:val>
                                        </p:tav>
                                      </p:tavLst>
                                    </p:anim>
                                    <p:anim calcmode="lin" valueType="num">
                                      <p:cBhvr additive="base">
                                        <p:cTn id="104"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16" presetClass="entr" presetSubtype="21" fill="hold" nodeType="clickEffect">
                                  <p:stCondLst>
                                    <p:cond delay="0"/>
                                  </p:stCondLst>
                                  <p:childTnLst>
                                    <p:set>
                                      <p:cBhvr>
                                        <p:cTn id="108" dur="1" fill="hold">
                                          <p:stCondLst>
                                            <p:cond delay="0"/>
                                          </p:stCondLst>
                                        </p:cTn>
                                        <p:tgtEl>
                                          <p:spTgt spid="7"/>
                                        </p:tgtEl>
                                        <p:attrNameLst>
                                          <p:attrName>style.visibility</p:attrName>
                                        </p:attrNameLst>
                                      </p:cBhvr>
                                      <p:to>
                                        <p:strVal val="visible"/>
                                      </p:to>
                                    </p:set>
                                    <p:animEffect transition="in" filter="barn(inVertical)">
                                      <p:cBhvr>
                                        <p:cTn id="109" dur="500"/>
                                        <p:tgtEl>
                                          <p:spTgt spid="7"/>
                                        </p:tgtEl>
                                      </p:cBhvr>
                                    </p:animEffect>
                                  </p:childTnLst>
                                </p:cTn>
                              </p:par>
                            </p:childTnLst>
                          </p:cTn>
                        </p:par>
                      </p:childTnLst>
                    </p:cTn>
                  </p:par>
                  <p:par>
                    <p:cTn id="110" fill="hold">
                      <p:stCondLst>
                        <p:cond delay="indefinite"/>
                      </p:stCondLst>
                      <p:childTnLst>
                        <p:par>
                          <p:cTn id="111" fill="hold">
                            <p:stCondLst>
                              <p:cond delay="0"/>
                            </p:stCondLst>
                            <p:childTnLst>
                              <p:par>
                                <p:cTn id="112" presetID="16" presetClass="exit" presetSubtype="21" fill="hold" nodeType="clickEffect">
                                  <p:stCondLst>
                                    <p:cond delay="0"/>
                                  </p:stCondLst>
                                  <p:childTnLst>
                                    <p:animEffect transition="out" filter="barn(inVertical)">
                                      <p:cBhvr>
                                        <p:cTn id="113" dur="500"/>
                                        <p:tgtEl>
                                          <p:spTgt spid="7"/>
                                        </p:tgtEl>
                                      </p:cBhvr>
                                    </p:animEffect>
                                    <p:set>
                                      <p:cBhvr>
                                        <p:cTn id="114"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2" grpId="0"/>
      <p:bldP spid="54" grpId="0"/>
      <p:bldP spid="56" grpId="0"/>
      <p:bldP spid="5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3309" y="1443789"/>
            <a:ext cx="10305381" cy="5312119"/>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46" name="Text Box 17"/>
          <p:cNvSpPr txBox="1">
            <a:spLocks noChangeArrowheads="1"/>
          </p:cNvSpPr>
          <p:nvPr/>
        </p:nvSpPr>
        <p:spPr bwMode="auto">
          <a:xfrm>
            <a:off x="548640" y="1004"/>
            <a:ext cx="11043138" cy="1384995"/>
          </a:xfrm>
          <a:prstGeom prst="rect">
            <a:avLst/>
          </a:prstGeom>
          <a:noFill/>
          <a:ln>
            <a:noFill/>
          </a:ln>
          <a:effectLst/>
        </p:spPr>
        <p:txBody>
          <a:bodyPr wrap="square">
            <a:spAutoFit/>
          </a:bodyPr>
          <a:lstStyle/>
          <a:p>
            <a:pPr algn="just">
              <a:spcBef>
                <a:spcPct val="50000"/>
              </a:spcBef>
              <a:defRPr/>
            </a:pPr>
            <a:r>
              <a:rPr lang="en-US" sz="2800" b="1">
                <a:solidFill>
                  <a:srgbClr val="E6AF00"/>
                </a:solidFill>
                <a:latin typeface="Times New Roman"/>
                <a:cs typeface="Times New Roman" pitchFamily="18" charset="0"/>
              </a:rPr>
              <a:t>2. </a:t>
            </a:r>
            <a:r>
              <a:rPr lang="en-US" altLang="en-US" sz="2800" b="1">
                <a:solidFill>
                  <a:srgbClr val="E6AF00"/>
                </a:solidFill>
                <a:latin typeface="Times New Roman" panose="02020603050405020304" pitchFamily="18" charset="0"/>
                <a:cs typeface="Times New Roman" panose="02020603050405020304" pitchFamily="18" charset="0"/>
              </a:rPr>
              <a:t>Các từ chỉ bộ phận cơ thể của người và động vật thường là những từ nhiều nghĩa. Hãy tìm một số ví dụ về sự chuyển nghĩa của những từ sau: </a:t>
            </a:r>
            <a:r>
              <a:rPr lang="en-US" altLang="en-US" sz="2800" b="1">
                <a:solidFill>
                  <a:srgbClr val="C00000"/>
                </a:solidFill>
                <a:latin typeface="Times New Roman" panose="02020603050405020304" pitchFamily="18" charset="0"/>
                <a:cs typeface="Times New Roman" panose="02020603050405020304" pitchFamily="18" charset="0"/>
              </a:rPr>
              <a:t>lưỡi, miệng, cổ, tay, lưng. </a:t>
            </a:r>
            <a:endParaRPr lang="en-US" sz="2800" b="1" dirty="0">
              <a:solidFill>
                <a:srgbClr val="C00000"/>
              </a:solidFill>
              <a:effectLst>
                <a:outerShdw blurRad="38100" dist="38100" dir="2700000" algn="tl">
                  <a:srgbClr val="C0C0C0"/>
                </a:outerShdw>
              </a:effectLst>
              <a:latin typeface="Times New Roman"/>
              <a:cs typeface="Times New Roman" pitchFamily="18" charset="0"/>
            </a:endParaRPr>
          </a:p>
        </p:txBody>
      </p:sp>
      <p:sp>
        <p:nvSpPr>
          <p:cNvPr id="47" name="TextBox 46"/>
          <p:cNvSpPr txBox="1"/>
          <p:nvPr/>
        </p:nvSpPr>
        <p:spPr>
          <a:xfrm>
            <a:off x="2280989" y="3088326"/>
            <a:ext cx="928467"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cổ</a:t>
            </a:r>
          </a:p>
        </p:txBody>
      </p:sp>
      <p:cxnSp>
        <p:nvCxnSpPr>
          <p:cNvPr id="48" name="Straight Arrow Connector 47"/>
          <p:cNvCxnSpPr/>
          <p:nvPr/>
        </p:nvCxnSpPr>
        <p:spPr>
          <a:xfrm flipV="1">
            <a:off x="3095354" y="2141634"/>
            <a:ext cx="1154174" cy="1150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4599659" y="1772302"/>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cổ chai</a:t>
            </a:r>
          </a:p>
        </p:txBody>
      </p:sp>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65806" y="1936259"/>
            <a:ext cx="1695450" cy="2705100"/>
          </a:xfrm>
          <a:prstGeom prst="rect">
            <a:avLst/>
          </a:prstGeom>
        </p:spPr>
      </p:pic>
      <p:cxnSp>
        <p:nvCxnSpPr>
          <p:cNvPr id="50" name="Straight Arrow Connector 49"/>
          <p:cNvCxnSpPr/>
          <p:nvPr/>
        </p:nvCxnSpPr>
        <p:spPr>
          <a:xfrm flipH="1">
            <a:off x="7905878" y="1995054"/>
            <a:ext cx="941696" cy="58211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3095354" y="3288136"/>
            <a:ext cx="929464" cy="72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4474641" y="2969873"/>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cổ bình</a:t>
            </a:r>
          </a:p>
        </p:txBody>
      </p:sp>
      <p:pic>
        <p:nvPicPr>
          <p:cNvPr id="53" name="Picture 5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95999" y="1737789"/>
            <a:ext cx="3612078" cy="3413414"/>
          </a:xfrm>
          <a:prstGeom prst="rect">
            <a:avLst/>
          </a:prstGeom>
        </p:spPr>
      </p:pic>
      <p:cxnSp>
        <p:nvCxnSpPr>
          <p:cNvPr id="54" name="Straight Arrow Connector 53"/>
          <p:cNvCxnSpPr/>
          <p:nvPr/>
        </p:nvCxnSpPr>
        <p:spPr>
          <a:xfrm flipH="1">
            <a:off x="8233567" y="1934337"/>
            <a:ext cx="941696" cy="58211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3032188" y="3307982"/>
            <a:ext cx="1147477" cy="10865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4522760" y="4163458"/>
            <a:ext cx="1893223"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cổ áo</a:t>
            </a:r>
          </a:p>
        </p:txBody>
      </p:sp>
      <p:pic>
        <p:nvPicPr>
          <p:cNvPr id="57" name="Picture 5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07061" y="2363252"/>
            <a:ext cx="3938347" cy="2527106"/>
          </a:xfrm>
          <a:prstGeom prst="rect">
            <a:avLst/>
          </a:prstGeom>
        </p:spPr>
      </p:pic>
    </p:spTree>
    <p:extLst>
      <p:ext uri="{BB962C8B-B14F-4D97-AF65-F5344CB8AC3E}">
        <p14:creationId xmlns:p14="http://schemas.microsoft.com/office/powerpoint/2010/main" val="1472995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cBhvr>
                                        <p:cTn id="23" dur="1000" fill="hold"/>
                                        <p:tgtEl>
                                          <p:spTgt spid="47"/>
                                        </p:tgtEl>
                                        <p:attrNameLst>
                                          <p:attrName>ppt_w</p:attrName>
                                        </p:attrNameLst>
                                      </p:cBhvr>
                                      <p:tavLst>
                                        <p:tav tm="0">
                                          <p:val>
                                            <p:fltVal val="0"/>
                                          </p:val>
                                        </p:tav>
                                        <p:tav tm="100000">
                                          <p:val>
                                            <p:strVal val="#ppt_w"/>
                                          </p:val>
                                        </p:tav>
                                      </p:tavLst>
                                    </p:anim>
                                    <p:anim calcmode="lin" valueType="num">
                                      <p:cBhvr>
                                        <p:cTn id="24" dur="1000" fill="hold"/>
                                        <p:tgtEl>
                                          <p:spTgt spid="47"/>
                                        </p:tgtEl>
                                        <p:attrNameLst>
                                          <p:attrName>ppt_h</p:attrName>
                                        </p:attrNameLst>
                                      </p:cBhvr>
                                      <p:tavLst>
                                        <p:tav tm="0">
                                          <p:val>
                                            <p:fltVal val="0"/>
                                          </p:val>
                                        </p:tav>
                                        <p:tav tm="100000">
                                          <p:val>
                                            <p:strVal val="#ppt_h"/>
                                          </p:val>
                                        </p:tav>
                                      </p:tavLst>
                                    </p:anim>
                                    <p:anim calcmode="lin" valueType="num">
                                      <p:cBhvr>
                                        <p:cTn id="25" dur="1000" fill="hold"/>
                                        <p:tgtEl>
                                          <p:spTgt spid="47"/>
                                        </p:tgtEl>
                                        <p:attrNameLst>
                                          <p:attrName>style.rotation</p:attrName>
                                        </p:attrNameLst>
                                      </p:cBhvr>
                                      <p:tavLst>
                                        <p:tav tm="0">
                                          <p:val>
                                            <p:fltVal val="90"/>
                                          </p:val>
                                        </p:tav>
                                        <p:tav tm="100000">
                                          <p:val>
                                            <p:fltVal val="0"/>
                                          </p:val>
                                        </p:tav>
                                      </p:tavLst>
                                    </p:anim>
                                    <p:animEffect transition="in" filter="fade">
                                      <p:cBhvr>
                                        <p:cTn id="26" dur="1000"/>
                                        <p:tgtEl>
                                          <p:spTgt spid="4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wipe(down)">
                                      <p:cBhvr>
                                        <p:cTn id="31" dur="500"/>
                                        <p:tgtEl>
                                          <p:spTgt spid="48"/>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49"/>
                                        </p:tgtEl>
                                        <p:attrNameLst>
                                          <p:attrName>style.visibility</p:attrName>
                                        </p:attrNameLst>
                                      </p:cBhvr>
                                      <p:to>
                                        <p:strVal val="visible"/>
                                      </p:to>
                                    </p:set>
                                    <p:anim calcmode="lin" valueType="num">
                                      <p:cBhvr additive="base">
                                        <p:cTn id="36" dur="500" fill="hold"/>
                                        <p:tgtEl>
                                          <p:spTgt spid="49"/>
                                        </p:tgtEl>
                                        <p:attrNameLst>
                                          <p:attrName>ppt_x</p:attrName>
                                        </p:attrNameLst>
                                      </p:cBhvr>
                                      <p:tavLst>
                                        <p:tav tm="0">
                                          <p:val>
                                            <p:strVal val="1+#ppt_w/2"/>
                                          </p:val>
                                        </p:tav>
                                        <p:tav tm="100000">
                                          <p:val>
                                            <p:strVal val="#ppt_x"/>
                                          </p:val>
                                        </p:tav>
                                      </p:tavLst>
                                    </p:anim>
                                    <p:anim calcmode="lin" valueType="num">
                                      <p:cBhvr additive="base">
                                        <p:cTn id="37"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down)">
                                      <p:cBhvr>
                                        <p:cTn id="42" dur="500"/>
                                        <p:tgtEl>
                                          <p:spTgt spid="3"/>
                                        </p:tgtEl>
                                      </p:cBhvr>
                                    </p:animEffect>
                                  </p:childTnLst>
                                </p:cTn>
                              </p:par>
                            </p:childTnLst>
                          </p:cTn>
                        </p:par>
                        <p:par>
                          <p:cTn id="43" fill="hold">
                            <p:stCondLst>
                              <p:cond delay="500"/>
                            </p:stCondLst>
                            <p:childTnLst>
                              <p:par>
                                <p:cTn id="44" presetID="22" presetClass="entr" presetSubtype="1" fill="hold" nodeType="afterEffect">
                                  <p:stCondLst>
                                    <p:cond delay="0"/>
                                  </p:stCondLst>
                                  <p:childTnLst>
                                    <p:set>
                                      <p:cBhvr>
                                        <p:cTn id="45" dur="1" fill="hold">
                                          <p:stCondLst>
                                            <p:cond delay="0"/>
                                          </p:stCondLst>
                                        </p:cTn>
                                        <p:tgtEl>
                                          <p:spTgt spid="50"/>
                                        </p:tgtEl>
                                        <p:attrNameLst>
                                          <p:attrName>style.visibility</p:attrName>
                                        </p:attrNameLst>
                                      </p:cBhvr>
                                      <p:to>
                                        <p:strVal val="visible"/>
                                      </p:to>
                                    </p:set>
                                    <p:animEffect transition="in" filter="wipe(up)">
                                      <p:cBhvr>
                                        <p:cTn id="46" dur="500"/>
                                        <p:tgtEl>
                                          <p:spTgt spid="50"/>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xit" presetSubtype="21" fill="hold" nodeType="clickEffect">
                                  <p:stCondLst>
                                    <p:cond delay="0"/>
                                  </p:stCondLst>
                                  <p:childTnLst>
                                    <p:animEffect transition="out" filter="barn(inVertical)">
                                      <p:cBhvr>
                                        <p:cTn id="50" dur="500"/>
                                        <p:tgtEl>
                                          <p:spTgt spid="3"/>
                                        </p:tgtEl>
                                      </p:cBhvr>
                                    </p:animEffect>
                                    <p:set>
                                      <p:cBhvr>
                                        <p:cTn id="51" dur="1" fill="hold">
                                          <p:stCondLst>
                                            <p:cond delay="499"/>
                                          </p:stCondLst>
                                        </p:cTn>
                                        <p:tgtEl>
                                          <p:spTgt spid="3"/>
                                        </p:tgtEl>
                                        <p:attrNameLst>
                                          <p:attrName>style.visibility</p:attrName>
                                        </p:attrNameLst>
                                      </p:cBhvr>
                                      <p:to>
                                        <p:strVal val="hidden"/>
                                      </p:to>
                                    </p:set>
                                  </p:childTnLst>
                                </p:cTn>
                              </p:par>
                              <p:par>
                                <p:cTn id="52" presetID="16" presetClass="exit" presetSubtype="21" fill="hold" nodeType="withEffect">
                                  <p:stCondLst>
                                    <p:cond delay="0"/>
                                  </p:stCondLst>
                                  <p:childTnLst>
                                    <p:animEffect transition="out" filter="barn(inVertical)">
                                      <p:cBhvr>
                                        <p:cTn id="53" dur="500"/>
                                        <p:tgtEl>
                                          <p:spTgt spid="50"/>
                                        </p:tgtEl>
                                      </p:cBhvr>
                                    </p:animEffect>
                                    <p:set>
                                      <p:cBhvr>
                                        <p:cTn id="54" dur="1" fill="hold">
                                          <p:stCondLst>
                                            <p:cond delay="499"/>
                                          </p:stCondLst>
                                        </p:cTn>
                                        <p:tgtEl>
                                          <p:spTgt spid="50"/>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51"/>
                                        </p:tgtEl>
                                        <p:attrNameLst>
                                          <p:attrName>style.visibility</p:attrName>
                                        </p:attrNameLst>
                                      </p:cBhvr>
                                      <p:to>
                                        <p:strVal val="visible"/>
                                      </p:to>
                                    </p:set>
                                    <p:animEffect transition="in" filter="wipe(down)">
                                      <p:cBhvr>
                                        <p:cTn id="59" dur="500"/>
                                        <p:tgtEl>
                                          <p:spTgt spid="51"/>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childTnLst>
                                    <p:set>
                                      <p:cBhvr>
                                        <p:cTn id="63" dur="1" fill="hold">
                                          <p:stCondLst>
                                            <p:cond delay="0"/>
                                          </p:stCondLst>
                                        </p:cTn>
                                        <p:tgtEl>
                                          <p:spTgt spid="52"/>
                                        </p:tgtEl>
                                        <p:attrNameLst>
                                          <p:attrName>style.visibility</p:attrName>
                                        </p:attrNameLst>
                                      </p:cBhvr>
                                      <p:to>
                                        <p:strVal val="visible"/>
                                      </p:to>
                                    </p:set>
                                    <p:anim calcmode="lin" valueType="num">
                                      <p:cBhvr additive="base">
                                        <p:cTn id="64" dur="500" fill="hold"/>
                                        <p:tgtEl>
                                          <p:spTgt spid="52"/>
                                        </p:tgtEl>
                                        <p:attrNameLst>
                                          <p:attrName>ppt_x</p:attrName>
                                        </p:attrNameLst>
                                      </p:cBhvr>
                                      <p:tavLst>
                                        <p:tav tm="0">
                                          <p:val>
                                            <p:strVal val="1+#ppt_w/2"/>
                                          </p:val>
                                        </p:tav>
                                        <p:tav tm="100000">
                                          <p:val>
                                            <p:strVal val="#ppt_x"/>
                                          </p:val>
                                        </p:tav>
                                      </p:tavLst>
                                    </p:anim>
                                    <p:anim calcmode="lin" valueType="num">
                                      <p:cBhvr additive="base">
                                        <p:cTn id="65"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nodeType="clickEffect">
                                  <p:stCondLst>
                                    <p:cond delay="0"/>
                                  </p:stCondLst>
                                  <p:childTnLst>
                                    <p:set>
                                      <p:cBhvr>
                                        <p:cTn id="69" dur="1" fill="hold">
                                          <p:stCondLst>
                                            <p:cond delay="0"/>
                                          </p:stCondLst>
                                        </p:cTn>
                                        <p:tgtEl>
                                          <p:spTgt spid="53"/>
                                        </p:tgtEl>
                                        <p:attrNameLst>
                                          <p:attrName>style.visibility</p:attrName>
                                        </p:attrNameLst>
                                      </p:cBhvr>
                                      <p:to>
                                        <p:strVal val="visible"/>
                                      </p:to>
                                    </p:set>
                                    <p:animEffect transition="in" filter="wipe(down)">
                                      <p:cBhvr>
                                        <p:cTn id="70" dur="500"/>
                                        <p:tgtEl>
                                          <p:spTgt spid="53"/>
                                        </p:tgtEl>
                                      </p:cBhvr>
                                    </p:animEffect>
                                  </p:childTnLst>
                                </p:cTn>
                              </p:par>
                            </p:childTnLst>
                          </p:cTn>
                        </p:par>
                        <p:par>
                          <p:cTn id="71" fill="hold">
                            <p:stCondLst>
                              <p:cond delay="500"/>
                            </p:stCondLst>
                            <p:childTnLst>
                              <p:par>
                                <p:cTn id="72" presetID="22" presetClass="entr" presetSubtype="1" fill="hold" nodeType="afterEffect">
                                  <p:stCondLst>
                                    <p:cond delay="0"/>
                                  </p:stCondLst>
                                  <p:childTnLst>
                                    <p:set>
                                      <p:cBhvr>
                                        <p:cTn id="73" dur="1" fill="hold">
                                          <p:stCondLst>
                                            <p:cond delay="0"/>
                                          </p:stCondLst>
                                        </p:cTn>
                                        <p:tgtEl>
                                          <p:spTgt spid="54"/>
                                        </p:tgtEl>
                                        <p:attrNameLst>
                                          <p:attrName>style.visibility</p:attrName>
                                        </p:attrNameLst>
                                      </p:cBhvr>
                                      <p:to>
                                        <p:strVal val="visible"/>
                                      </p:to>
                                    </p:set>
                                    <p:animEffect transition="in" filter="wipe(up)">
                                      <p:cBhvr>
                                        <p:cTn id="74" dur="500"/>
                                        <p:tgtEl>
                                          <p:spTgt spid="54"/>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xit" presetSubtype="21" fill="hold" nodeType="clickEffect">
                                  <p:stCondLst>
                                    <p:cond delay="0"/>
                                  </p:stCondLst>
                                  <p:childTnLst>
                                    <p:animEffect transition="out" filter="barn(inVertical)">
                                      <p:cBhvr>
                                        <p:cTn id="78" dur="500"/>
                                        <p:tgtEl>
                                          <p:spTgt spid="53"/>
                                        </p:tgtEl>
                                      </p:cBhvr>
                                    </p:animEffect>
                                    <p:set>
                                      <p:cBhvr>
                                        <p:cTn id="79" dur="1" fill="hold">
                                          <p:stCondLst>
                                            <p:cond delay="499"/>
                                          </p:stCondLst>
                                        </p:cTn>
                                        <p:tgtEl>
                                          <p:spTgt spid="53"/>
                                        </p:tgtEl>
                                        <p:attrNameLst>
                                          <p:attrName>style.visibility</p:attrName>
                                        </p:attrNameLst>
                                      </p:cBhvr>
                                      <p:to>
                                        <p:strVal val="hidden"/>
                                      </p:to>
                                    </p:set>
                                  </p:childTnLst>
                                </p:cTn>
                              </p:par>
                              <p:par>
                                <p:cTn id="80" presetID="16" presetClass="exit" presetSubtype="21" fill="hold" nodeType="withEffect">
                                  <p:stCondLst>
                                    <p:cond delay="0"/>
                                  </p:stCondLst>
                                  <p:childTnLst>
                                    <p:animEffect transition="out" filter="barn(inVertical)">
                                      <p:cBhvr>
                                        <p:cTn id="81" dur="500"/>
                                        <p:tgtEl>
                                          <p:spTgt spid="54"/>
                                        </p:tgtEl>
                                      </p:cBhvr>
                                    </p:animEffect>
                                    <p:set>
                                      <p:cBhvr>
                                        <p:cTn id="82" dur="1" fill="hold">
                                          <p:stCondLst>
                                            <p:cond delay="499"/>
                                          </p:stCondLst>
                                        </p:cTn>
                                        <p:tgtEl>
                                          <p:spTgt spid="54"/>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55"/>
                                        </p:tgtEl>
                                        <p:attrNameLst>
                                          <p:attrName>style.visibility</p:attrName>
                                        </p:attrNameLst>
                                      </p:cBhvr>
                                      <p:to>
                                        <p:strVal val="visible"/>
                                      </p:to>
                                    </p:set>
                                    <p:animEffect transition="in" filter="wipe(down)">
                                      <p:cBhvr>
                                        <p:cTn id="87" dur="500"/>
                                        <p:tgtEl>
                                          <p:spTgt spid="55"/>
                                        </p:tgtEl>
                                      </p:cBhvr>
                                    </p:animEffect>
                                  </p:childTnLst>
                                </p:cTn>
                              </p:par>
                            </p:childTnLst>
                          </p:cTn>
                        </p:par>
                      </p:childTnLst>
                    </p:cTn>
                  </p:par>
                  <p:par>
                    <p:cTn id="88" fill="hold">
                      <p:stCondLst>
                        <p:cond delay="indefinite"/>
                      </p:stCondLst>
                      <p:childTnLst>
                        <p:par>
                          <p:cTn id="89" fill="hold">
                            <p:stCondLst>
                              <p:cond delay="0"/>
                            </p:stCondLst>
                            <p:childTnLst>
                              <p:par>
                                <p:cTn id="90" presetID="2" presetClass="entr" presetSubtype="2" fill="hold" grpId="0" nodeType="clickEffect">
                                  <p:stCondLst>
                                    <p:cond delay="0"/>
                                  </p:stCondLst>
                                  <p:childTnLst>
                                    <p:set>
                                      <p:cBhvr>
                                        <p:cTn id="91" dur="1" fill="hold">
                                          <p:stCondLst>
                                            <p:cond delay="0"/>
                                          </p:stCondLst>
                                        </p:cTn>
                                        <p:tgtEl>
                                          <p:spTgt spid="56"/>
                                        </p:tgtEl>
                                        <p:attrNameLst>
                                          <p:attrName>style.visibility</p:attrName>
                                        </p:attrNameLst>
                                      </p:cBhvr>
                                      <p:to>
                                        <p:strVal val="visible"/>
                                      </p:to>
                                    </p:set>
                                    <p:anim calcmode="lin" valueType="num">
                                      <p:cBhvr additive="base">
                                        <p:cTn id="92" dur="500" fill="hold"/>
                                        <p:tgtEl>
                                          <p:spTgt spid="56"/>
                                        </p:tgtEl>
                                        <p:attrNameLst>
                                          <p:attrName>ppt_x</p:attrName>
                                        </p:attrNameLst>
                                      </p:cBhvr>
                                      <p:tavLst>
                                        <p:tav tm="0">
                                          <p:val>
                                            <p:strVal val="1+#ppt_w/2"/>
                                          </p:val>
                                        </p:tav>
                                        <p:tav tm="100000">
                                          <p:val>
                                            <p:strVal val="#ppt_x"/>
                                          </p:val>
                                        </p:tav>
                                      </p:tavLst>
                                    </p:anim>
                                    <p:anim calcmode="lin" valueType="num">
                                      <p:cBhvr additive="base">
                                        <p:cTn id="93"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nodeType="clickEffect">
                                  <p:stCondLst>
                                    <p:cond delay="0"/>
                                  </p:stCondLst>
                                  <p:childTnLst>
                                    <p:set>
                                      <p:cBhvr>
                                        <p:cTn id="97" dur="1" fill="hold">
                                          <p:stCondLst>
                                            <p:cond delay="0"/>
                                          </p:stCondLst>
                                        </p:cTn>
                                        <p:tgtEl>
                                          <p:spTgt spid="57"/>
                                        </p:tgtEl>
                                        <p:attrNameLst>
                                          <p:attrName>style.visibility</p:attrName>
                                        </p:attrNameLst>
                                      </p:cBhvr>
                                      <p:to>
                                        <p:strVal val="visible"/>
                                      </p:to>
                                    </p:set>
                                    <p:animEffect transition="in" filter="wipe(down)">
                                      <p:cBhvr>
                                        <p:cTn id="98" dur="500"/>
                                        <p:tgtEl>
                                          <p:spTgt spid="57"/>
                                        </p:tgtEl>
                                      </p:cBhvr>
                                    </p:animEffect>
                                  </p:childTnLst>
                                </p:cTn>
                              </p:par>
                            </p:childTnLst>
                          </p:cTn>
                        </p:par>
                      </p:childTnLst>
                    </p:cTn>
                  </p:par>
                  <p:par>
                    <p:cTn id="99" fill="hold">
                      <p:stCondLst>
                        <p:cond delay="indefinite"/>
                      </p:stCondLst>
                      <p:childTnLst>
                        <p:par>
                          <p:cTn id="100" fill="hold">
                            <p:stCondLst>
                              <p:cond delay="0"/>
                            </p:stCondLst>
                            <p:childTnLst>
                              <p:par>
                                <p:cTn id="101" presetID="16" presetClass="exit" presetSubtype="21" fill="hold" nodeType="clickEffect">
                                  <p:stCondLst>
                                    <p:cond delay="0"/>
                                  </p:stCondLst>
                                  <p:childTnLst>
                                    <p:animEffect transition="out" filter="barn(inVertical)">
                                      <p:cBhvr>
                                        <p:cTn id="102" dur="500"/>
                                        <p:tgtEl>
                                          <p:spTgt spid="57"/>
                                        </p:tgtEl>
                                      </p:cBhvr>
                                    </p:animEffect>
                                    <p:set>
                                      <p:cBhvr>
                                        <p:cTn id="103" dur="1" fill="hold">
                                          <p:stCondLst>
                                            <p:cond delay="499"/>
                                          </p:stCondLst>
                                        </p:cTn>
                                        <p:tgtEl>
                                          <p:spTgt spid="5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9" grpId="0"/>
      <p:bldP spid="52" grpId="0"/>
      <p:bldP spid="5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3309" y="1443789"/>
            <a:ext cx="10305381" cy="5312119"/>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39" name="Text Box 17"/>
          <p:cNvSpPr txBox="1">
            <a:spLocks noChangeArrowheads="1"/>
          </p:cNvSpPr>
          <p:nvPr/>
        </p:nvSpPr>
        <p:spPr bwMode="auto">
          <a:xfrm>
            <a:off x="548640" y="1004"/>
            <a:ext cx="11043138" cy="1384995"/>
          </a:xfrm>
          <a:prstGeom prst="rect">
            <a:avLst/>
          </a:prstGeom>
          <a:noFill/>
          <a:ln>
            <a:noFill/>
          </a:ln>
          <a:effectLst/>
        </p:spPr>
        <p:txBody>
          <a:bodyPr wrap="square">
            <a:spAutoFit/>
          </a:bodyPr>
          <a:lstStyle/>
          <a:p>
            <a:pPr algn="just">
              <a:spcBef>
                <a:spcPct val="50000"/>
              </a:spcBef>
              <a:defRPr/>
            </a:pPr>
            <a:r>
              <a:rPr lang="en-US" sz="2800" b="1">
                <a:solidFill>
                  <a:srgbClr val="E6AF00"/>
                </a:solidFill>
                <a:latin typeface="Times New Roman"/>
                <a:cs typeface="Times New Roman" pitchFamily="18" charset="0"/>
              </a:rPr>
              <a:t>2. </a:t>
            </a:r>
            <a:r>
              <a:rPr lang="en-US" altLang="en-US" sz="2800" b="1">
                <a:solidFill>
                  <a:srgbClr val="E6AF00"/>
                </a:solidFill>
                <a:latin typeface="Times New Roman" panose="02020603050405020304" pitchFamily="18" charset="0"/>
                <a:cs typeface="Times New Roman" panose="02020603050405020304" pitchFamily="18" charset="0"/>
              </a:rPr>
              <a:t>Các từ chỉ bộ phận cơ thể của người và động vật thường là những từ nhiều nghĩa. Hãy tìm một số ví dụ về sự chuyển nghĩa của những từ sau: </a:t>
            </a:r>
            <a:r>
              <a:rPr lang="en-US" altLang="en-US" sz="2800" b="1">
                <a:solidFill>
                  <a:srgbClr val="C00000"/>
                </a:solidFill>
                <a:latin typeface="Times New Roman" panose="02020603050405020304" pitchFamily="18" charset="0"/>
                <a:cs typeface="Times New Roman" panose="02020603050405020304" pitchFamily="18" charset="0"/>
              </a:rPr>
              <a:t>lưỡi, miệng, cổ, tay, lưng. </a:t>
            </a:r>
            <a:endParaRPr lang="en-US" sz="2800" b="1" dirty="0">
              <a:solidFill>
                <a:srgbClr val="C00000"/>
              </a:solidFill>
              <a:effectLst>
                <a:outerShdw blurRad="38100" dist="38100" dir="2700000" algn="tl">
                  <a:srgbClr val="C0C0C0"/>
                </a:outerShdw>
              </a:effectLst>
              <a:latin typeface="Times New Roman"/>
              <a:cs typeface="Times New Roman" pitchFamily="18" charset="0"/>
            </a:endParaRPr>
          </a:p>
        </p:txBody>
      </p:sp>
      <p:sp>
        <p:nvSpPr>
          <p:cNvPr id="40" name="TextBox 39"/>
          <p:cNvSpPr txBox="1"/>
          <p:nvPr/>
        </p:nvSpPr>
        <p:spPr>
          <a:xfrm>
            <a:off x="2280989" y="3088326"/>
            <a:ext cx="928467"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tay</a:t>
            </a:r>
          </a:p>
        </p:txBody>
      </p:sp>
      <p:cxnSp>
        <p:nvCxnSpPr>
          <p:cNvPr id="41" name="Straight Arrow Connector 40"/>
          <p:cNvCxnSpPr/>
          <p:nvPr/>
        </p:nvCxnSpPr>
        <p:spPr>
          <a:xfrm flipV="1">
            <a:off x="3095354" y="2141634"/>
            <a:ext cx="1154174" cy="1150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4599659" y="1772302"/>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tay áo</a:t>
            </a:r>
          </a:p>
        </p:txBody>
      </p:sp>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61306" y="1755576"/>
            <a:ext cx="2233539" cy="2951814"/>
          </a:xfrm>
          <a:prstGeom prst="rect">
            <a:avLst/>
          </a:prstGeom>
        </p:spPr>
      </p:pic>
      <p:cxnSp>
        <p:nvCxnSpPr>
          <p:cNvPr id="43" name="Straight Arrow Connector 42"/>
          <p:cNvCxnSpPr/>
          <p:nvPr/>
        </p:nvCxnSpPr>
        <p:spPr>
          <a:xfrm flipH="1">
            <a:off x="8659223" y="2620470"/>
            <a:ext cx="941696" cy="58211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3095354" y="3288136"/>
            <a:ext cx="929464" cy="72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4474641" y="2969873"/>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tay quay </a:t>
            </a:r>
          </a:p>
        </p:txBody>
      </p:sp>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88435" y="2290715"/>
            <a:ext cx="4410700" cy="2765876"/>
          </a:xfrm>
          <a:prstGeom prst="rect">
            <a:avLst/>
          </a:prstGeom>
        </p:spPr>
      </p:pic>
      <p:cxnSp>
        <p:nvCxnSpPr>
          <p:cNvPr id="46" name="Straight Arrow Connector 45"/>
          <p:cNvCxnSpPr/>
          <p:nvPr/>
        </p:nvCxnSpPr>
        <p:spPr>
          <a:xfrm>
            <a:off x="3032188" y="3307982"/>
            <a:ext cx="1147477" cy="10865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4522760" y="4163458"/>
            <a:ext cx="1893223"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tay nghề</a:t>
            </a:r>
          </a:p>
        </p:txBody>
      </p:sp>
    </p:spTree>
    <p:extLst>
      <p:ext uri="{BB962C8B-B14F-4D97-AF65-F5344CB8AC3E}">
        <p14:creationId xmlns:p14="http://schemas.microsoft.com/office/powerpoint/2010/main" val="2686648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anim calcmode="lin" valueType="num">
                                      <p:cBhvr>
                                        <p:cTn id="23" dur="1000" fill="hold"/>
                                        <p:tgtEl>
                                          <p:spTgt spid="40"/>
                                        </p:tgtEl>
                                        <p:attrNameLst>
                                          <p:attrName>ppt_w</p:attrName>
                                        </p:attrNameLst>
                                      </p:cBhvr>
                                      <p:tavLst>
                                        <p:tav tm="0">
                                          <p:val>
                                            <p:fltVal val="0"/>
                                          </p:val>
                                        </p:tav>
                                        <p:tav tm="100000">
                                          <p:val>
                                            <p:strVal val="#ppt_w"/>
                                          </p:val>
                                        </p:tav>
                                      </p:tavLst>
                                    </p:anim>
                                    <p:anim calcmode="lin" valueType="num">
                                      <p:cBhvr>
                                        <p:cTn id="24" dur="1000" fill="hold"/>
                                        <p:tgtEl>
                                          <p:spTgt spid="40"/>
                                        </p:tgtEl>
                                        <p:attrNameLst>
                                          <p:attrName>ppt_h</p:attrName>
                                        </p:attrNameLst>
                                      </p:cBhvr>
                                      <p:tavLst>
                                        <p:tav tm="0">
                                          <p:val>
                                            <p:fltVal val="0"/>
                                          </p:val>
                                        </p:tav>
                                        <p:tav tm="100000">
                                          <p:val>
                                            <p:strVal val="#ppt_h"/>
                                          </p:val>
                                        </p:tav>
                                      </p:tavLst>
                                    </p:anim>
                                    <p:anim calcmode="lin" valueType="num">
                                      <p:cBhvr>
                                        <p:cTn id="25" dur="1000" fill="hold"/>
                                        <p:tgtEl>
                                          <p:spTgt spid="40"/>
                                        </p:tgtEl>
                                        <p:attrNameLst>
                                          <p:attrName>style.rotation</p:attrName>
                                        </p:attrNameLst>
                                      </p:cBhvr>
                                      <p:tavLst>
                                        <p:tav tm="0">
                                          <p:val>
                                            <p:fltVal val="90"/>
                                          </p:val>
                                        </p:tav>
                                        <p:tav tm="100000">
                                          <p:val>
                                            <p:fltVal val="0"/>
                                          </p:val>
                                        </p:tav>
                                      </p:tavLst>
                                    </p:anim>
                                    <p:animEffect transition="in" filter="fade">
                                      <p:cBhvr>
                                        <p:cTn id="26" dur="1000"/>
                                        <p:tgtEl>
                                          <p:spTgt spid="4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wipe(down)">
                                      <p:cBhvr>
                                        <p:cTn id="31" dur="500"/>
                                        <p:tgtEl>
                                          <p:spTgt spid="41"/>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42"/>
                                        </p:tgtEl>
                                        <p:attrNameLst>
                                          <p:attrName>style.visibility</p:attrName>
                                        </p:attrNameLst>
                                      </p:cBhvr>
                                      <p:to>
                                        <p:strVal val="visible"/>
                                      </p:to>
                                    </p:set>
                                    <p:anim calcmode="lin" valueType="num">
                                      <p:cBhvr additive="base">
                                        <p:cTn id="36" dur="500" fill="hold"/>
                                        <p:tgtEl>
                                          <p:spTgt spid="42"/>
                                        </p:tgtEl>
                                        <p:attrNameLst>
                                          <p:attrName>ppt_x</p:attrName>
                                        </p:attrNameLst>
                                      </p:cBhvr>
                                      <p:tavLst>
                                        <p:tav tm="0">
                                          <p:val>
                                            <p:strVal val="1+#ppt_w/2"/>
                                          </p:val>
                                        </p:tav>
                                        <p:tav tm="100000">
                                          <p:val>
                                            <p:strVal val="#ppt_x"/>
                                          </p:val>
                                        </p:tav>
                                      </p:tavLst>
                                    </p:anim>
                                    <p:anim calcmode="lin" valueType="num">
                                      <p:cBhvr additive="base">
                                        <p:cTn id="37"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par>
                          <p:cTn id="43" fill="hold">
                            <p:stCondLst>
                              <p:cond delay="500"/>
                            </p:stCondLst>
                            <p:childTnLst>
                              <p:par>
                                <p:cTn id="44" presetID="22" presetClass="entr" presetSubtype="1" fill="hold" nodeType="after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wipe(up)">
                                      <p:cBhvr>
                                        <p:cTn id="46" dur="500"/>
                                        <p:tgtEl>
                                          <p:spTgt spid="43"/>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xit" presetSubtype="21" fill="hold" nodeType="clickEffect">
                                  <p:stCondLst>
                                    <p:cond delay="0"/>
                                  </p:stCondLst>
                                  <p:childTnLst>
                                    <p:animEffect transition="out" filter="barn(inVertical)">
                                      <p:cBhvr>
                                        <p:cTn id="50" dur="500"/>
                                        <p:tgtEl>
                                          <p:spTgt spid="2"/>
                                        </p:tgtEl>
                                      </p:cBhvr>
                                    </p:animEffect>
                                    <p:set>
                                      <p:cBhvr>
                                        <p:cTn id="51" dur="1" fill="hold">
                                          <p:stCondLst>
                                            <p:cond delay="499"/>
                                          </p:stCondLst>
                                        </p:cTn>
                                        <p:tgtEl>
                                          <p:spTgt spid="2"/>
                                        </p:tgtEl>
                                        <p:attrNameLst>
                                          <p:attrName>style.visibility</p:attrName>
                                        </p:attrNameLst>
                                      </p:cBhvr>
                                      <p:to>
                                        <p:strVal val="hidden"/>
                                      </p:to>
                                    </p:set>
                                  </p:childTnLst>
                                </p:cTn>
                              </p:par>
                              <p:par>
                                <p:cTn id="52" presetID="16" presetClass="exit" presetSubtype="21" fill="hold" nodeType="withEffect">
                                  <p:stCondLst>
                                    <p:cond delay="0"/>
                                  </p:stCondLst>
                                  <p:childTnLst>
                                    <p:animEffect transition="out" filter="barn(inVertical)">
                                      <p:cBhvr>
                                        <p:cTn id="53" dur="500"/>
                                        <p:tgtEl>
                                          <p:spTgt spid="43"/>
                                        </p:tgtEl>
                                      </p:cBhvr>
                                    </p:animEffect>
                                    <p:set>
                                      <p:cBhvr>
                                        <p:cTn id="54" dur="1" fill="hold">
                                          <p:stCondLst>
                                            <p:cond delay="499"/>
                                          </p:stCondLst>
                                        </p:cTn>
                                        <p:tgtEl>
                                          <p:spTgt spid="43"/>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wipe(down)">
                                      <p:cBhvr>
                                        <p:cTn id="59" dur="500"/>
                                        <p:tgtEl>
                                          <p:spTgt spid="44"/>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childTnLst>
                                    <p:set>
                                      <p:cBhvr>
                                        <p:cTn id="63" dur="1" fill="hold">
                                          <p:stCondLst>
                                            <p:cond delay="0"/>
                                          </p:stCondLst>
                                        </p:cTn>
                                        <p:tgtEl>
                                          <p:spTgt spid="45"/>
                                        </p:tgtEl>
                                        <p:attrNameLst>
                                          <p:attrName>style.visibility</p:attrName>
                                        </p:attrNameLst>
                                      </p:cBhvr>
                                      <p:to>
                                        <p:strVal val="visible"/>
                                      </p:to>
                                    </p:set>
                                    <p:anim calcmode="lin" valueType="num">
                                      <p:cBhvr additive="base">
                                        <p:cTn id="64" dur="500" fill="hold"/>
                                        <p:tgtEl>
                                          <p:spTgt spid="45"/>
                                        </p:tgtEl>
                                        <p:attrNameLst>
                                          <p:attrName>ppt_x</p:attrName>
                                        </p:attrNameLst>
                                      </p:cBhvr>
                                      <p:tavLst>
                                        <p:tav tm="0">
                                          <p:val>
                                            <p:strVal val="1+#ppt_w/2"/>
                                          </p:val>
                                        </p:tav>
                                        <p:tav tm="100000">
                                          <p:val>
                                            <p:strVal val="#ppt_x"/>
                                          </p:val>
                                        </p:tav>
                                      </p:tavLst>
                                    </p:anim>
                                    <p:anim calcmode="lin" valueType="num">
                                      <p:cBhvr additive="base">
                                        <p:cTn id="65"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nodeType="clickEffect">
                                  <p:stCondLst>
                                    <p:cond delay="0"/>
                                  </p:stCondLst>
                                  <p:childTnLst>
                                    <p:set>
                                      <p:cBhvr>
                                        <p:cTn id="69" dur="1" fill="hold">
                                          <p:stCondLst>
                                            <p:cond delay="0"/>
                                          </p:stCondLst>
                                        </p:cTn>
                                        <p:tgtEl>
                                          <p:spTgt spid="3"/>
                                        </p:tgtEl>
                                        <p:attrNameLst>
                                          <p:attrName>style.visibility</p:attrName>
                                        </p:attrNameLst>
                                      </p:cBhvr>
                                      <p:to>
                                        <p:strVal val="visible"/>
                                      </p:to>
                                    </p:set>
                                    <p:animEffect transition="in" filter="wipe(down)">
                                      <p:cBhvr>
                                        <p:cTn id="70" dur="500"/>
                                        <p:tgtEl>
                                          <p:spTgt spid="3"/>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exit" presetSubtype="0" fill="hold" nodeType="clickEffect">
                                  <p:stCondLst>
                                    <p:cond delay="0"/>
                                  </p:stCondLst>
                                  <p:childTnLst>
                                    <p:animEffect transition="out" filter="fade">
                                      <p:cBhvr>
                                        <p:cTn id="74" dur="1000"/>
                                        <p:tgtEl>
                                          <p:spTgt spid="3"/>
                                        </p:tgtEl>
                                      </p:cBhvr>
                                    </p:animEffect>
                                    <p:anim calcmode="lin" valueType="num">
                                      <p:cBhvr>
                                        <p:cTn id="75" dur="1000"/>
                                        <p:tgtEl>
                                          <p:spTgt spid="3"/>
                                        </p:tgtEl>
                                        <p:attrNameLst>
                                          <p:attrName>ppt_x</p:attrName>
                                        </p:attrNameLst>
                                      </p:cBhvr>
                                      <p:tavLst>
                                        <p:tav tm="0">
                                          <p:val>
                                            <p:strVal val="ppt_x"/>
                                          </p:val>
                                        </p:tav>
                                        <p:tav tm="100000">
                                          <p:val>
                                            <p:strVal val="ppt_x"/>
                                          </p:val>
                                        </p:tav>
                                      </p:tavLst>
                                    </p:anim>
                                    <p:anim calcmode="lin" valueType="num">
                                      <p:cBhvr>
                                        <p:cTn id="76" dur="1000"/>
                                        <p:tgtEl>
                                          <p:spTgt spid="3"/>
                                        </p:tgtEl>
                                        <p:attrNameLst>
                                          <p:attrName>ppt_y</p:attrName>
                                        </p:attrNameLst>
                                      </p:cBhvr>
                                      <p:tavLst>
                                        <p:tav tm="0">
                                          <p:val>
                                            <p:strVal val="ppt_y"/>
                                          </p:val>
                                        </p:tav>
                                        <p:tav tm="100000">
                                          <p:val>
                                            <p:strVal val="ppt_y+.1"/>
                                          </p:val>
                                        </p:tav>
                                      </p:tavLst>
                                    </p:anim>
                                    <p:set>
                                      <p:cBhvr>
                                        <p:cTn id="77" dur="1" fill="hold">
                                          <p:stCondLst>
                                            <p:cond delay="999"/>
                                          </p:stCondLst>
                                        </p:cTn>
                                        <p:tgtEl>
                                          <p:spTgt spid="3"/>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46"/>
                                        </p:tgtEl>
                                        <p:attrNameLst>
                                          <p:attrName>style.visibility</p:attrName>
                                        </p:attrNameLst>
                                      </p:cBhvr>
                                      <p:to>
                                        <p:strVal val="visible"/>
                                      </p:to>
                                    </p:set>
                                    <p:animEffect transition="in" filter="wipe(down)">
                                      <p:cBhvr>
                                        <p:cTn id="82" dur="500"/>
                                        <p:tgtEl>
                                          <p:spTgt spid="46"/>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2" fill="hold" grpId="0" nodeType="clickEffect">
                                  <p:stCondLst>
                                    <p:cond delay="0"/>
                                  </p:stCondLst>
                                  <p:childTnLst>
                                    <p:set>
                                      <p:cBhvr>
                                        <p:cTn id="86" dur="1" fill="hold">
                                          <p:stCondLst>
                                            <p:cond delay="0"/>
                                          </p:stCondLst>
                                        </p:cTn>
                                        <p:tgtEl>
                                          <p:spTgt spid="47"/>
                                        </p:tgtEl>
                                        <p:attrNameLst>
                                          <p:attrName>style.visibility</p:attrName>
                                        </p:attrNameLst>
                                      </p:cBhvr>
                                      <p:to>
                                        <p:strVal val="visible"/>
                                      </p:to>
                                    </p:set>
                                    <p:anim calcmode="lin" valueType="num">
                                      <p:cBhvr additive="base">
                                        <p:cTn id="87" dur="500" fill="hold"/>
                                        <p:tgtEl>
                                          <p:spTgt spid="47"/>
                                        </p:tgtEl>
                                        <p:attrNameLst>
                                          <p:attrName>ppt_x</p:attrName>
                                        </p:attrNameLst>
                                      </p:cBhvr>
                                      <p:tavLst>
                                        <p:tav tm="0">
                                          <p:val>
                                            <p:strVal val="1+#ppt_w/2"/>
                                          </p:val>
                                        </p:tav>
                                        <p:tav tm="100000">
                                          <p:val>
                                            <p:strVal val="#ppt_x"/>
                                          </p:val>
                                        </p:tav>
                                      </p:tavLst>
                                    </p:anim>
                                    <p:anim calcmode="lin" valueType="num">
                                      <p:cBhvr additive="base">
                                        <p:cTn id="88" dur="500" fill="hold"/>
                                        <p:tgtEl>
                                          <p:spTgt spid="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2" grpId="0"/>
      <p:bldP spid="45" grpId="0"/>
      <p:bldP spid="4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3309" y="1443789"/>
            <a:ext cx="10305381" cy="5312119"/>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58" name="Text Box 17"/>
          <p:cNvSpPr txBox="1">
            <a:spLocks noChangeArrowheads="1"/>
          </p:cNvSpPr>
          <p:nvPr/>
        </p:nvSpPr>
        <p:spPr bwMode="auto">
          <a:xfrm>
            <a:off x="548640" y="1004"/>
            <a:ext cx="11043138" cy="1384995"/>
          </a:xfrm>
          <a:prstGeom prst="rect">
            <a:avLst/>
          </a:prstGeom>
          <a:noFill/>
          <a:ln>
            <a:noFill/>
          </a:ln>
          <a:effectLst/>
        </p:spPr>
        <p:txBody>
          <a:bodyPr wrap="square">
            <a:spAutoFit/>
          </a:bodyPr>
          <a:lstStyle/>
          <a:p>
            <a:pPr algn="just">
              <a:spcBef>
                <a:spcPct val="50000"/>
              </a:spcBef>
              <a:defRPr/>
            </a:pPr>
            <a:r>
              <a:rPr lang="en-US" sz="2800" b="1">
                <a:solidFill>
                  <a:srgbClr val="E6AF00"/>
                </a:solidFill>
                <a:latin typeface="Times New Roman"/>
                <a:cs typeface="Times New Roman" pitchFamily="18" charset="0"/>
              </a:rPr>
              <a:t>2. </a:t>
            </a:r>
            <a:r>
              <a:rPr lang="en-US" altLang="en-US" sz="2800" b="1">
                <a:solidFill>
                  <a:srgbClr val="E6AF00"/>
                </a:solidFill>
                <a:latin typeface="Times New Roman" panose="02020603050405020304" pitchFamily="18" charset="0"/>
                <a:cs typeface="Times New Roman" panose="02020603050405020304" pitchFamily="18" charset="0"/>
              </a:rPr>
              <a:t>Các từ chỉ bộ phận cơ thể của người và động vật thường là những từ nhiều nghĩa. Hãy tìm một số ví dụ về sự chuyển nghĩa của những từ sau: </a:t>
            </a:r>
            <a:r>
              <a:rPr lang="en-US" altLang="en-US" sz="2800" b="1">
                <a:solidFill>
                  <a:srgbClr val="C00000"/>
                </a:solidFill>
                <a:latin typeface="Times New Roman" panose="02020603050405020304" pitchFamily="18" charset="0"/>
                <a:cs typeface="Times New Roman" panose="02020603050405020304" pitchFamily="18" charset="0"/>
              </a:rPr>
              <a:t>lưỡi, miệng, cổ, tay, lưng. </a:t>
            </a:r>
            <a:endParaRPr lang="en-US" sz="2800" b="1" dirty="0">
              <a:solidFill>
                <a:srgbClr val="C00000"/>
              </a:solidFill>
              <a:effectLst>
                <a:outerShdw blurRad="38100" dist="38100" dir="2700000" algn="tl">
                  <a:srgbClr val="C0C0C0"/>
                </a:outerShdw>
              </a:effectLst>
              <a:latin typeface="Times New Roman"/>
              <a:cs typeface="Times New Roman" pitchFamily="18" charset="0"/>
            </a:endParaRPr>
          </a:p>
        </p:txBody>
      </p:sp>
      <p:sp>
        <p:nvSpPr>
          <p:cNvPr id="59" name="TextBox 58"/>
          <p:cNvSpPr txBox="1"/>
          <p:nvPr/>
        </p:nvSpPr>
        <p:spPr>
          <a:xfrm>
            <a:off x="2280989" y="3088326"/>
            <a:ext cx="928467"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lưng</a:t>
            </a:r>
          </a:p>
        </p:txBody>
      </p:sp>
      <p:cxnSp>
        <p:nvCxnSpPr>
          <p:cNvPr id="60" name="Straight Arrow Connector 59"/>
          <p:cNvCxnSpPr/>
          <p:nvPr/>
        </p:nvCxnSpPr>
        <p:spPr>
          <a:xfrm flipV="1">
            <a:off x="3095354" y="2141634"/>
            <a:ext cx="1154174" cy="1150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4599659" y="1772302"/>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lưng ghế</a:t>
            </a:r>
          </a:p>
        </p:txBody>
      </p:sp>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41001" y="1710913"/>
            <a:ext cx="3363971" cy="3363971"/>
          </a:xfrm>
          <a:prstGeom prst="rect">
            <a:avLst/>
          </a:prstGeom>
        </p:spPr>
      </p:pic>
      <p:cxnSp>
        <p:nvCxnSpPr>
          <p:cNvPr id="62" name="Straight Arrow Connector 61"/>
          <p:cNvCxnSpPr/>
          <p:nvPr/>
        </p:nvCxnSpPr>
        <p:spPr>
          <a:xfrm>
            <a:off x="3095354" y="3288136"/>
            <a:ext cx="929464" cy="72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4474641" y="2969873"/>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lưng núi</a:t>
            </a:r>
          </a:p>
        </p:txBody>
      </p:sp>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41001" y="2072729"/>
            <a:ext cx="3963645" cy="2972734"/>
          </a:xfrm>
          <a:prstGeom prst="rect">
            <a:avLst/>
          </a:prstGeom>
        </p:spPr>
      </p:pic>
      <p:cxnSp>
        <p:nvCxnSpPr>
          <p:cNvPr id="64" name="Straight Arrow Connector 63"/>
          <p:cNvCxnSpPr/>
          <p:nvPr/>
        </p:nvCxnSpPr>
        <p:spPr>
          <a:xfrm>
            <a:off x="3032188" y="3307982"/>
            <a:ext cx="1147477" cy="10865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4522760" y="4163458"/>
            <a:ext cx="1893223"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lưng trời</a:t>
            </a:r>
          </a:p>
        </p:txBody>
      </p:sp>
    </p:spTree>
    <p:extLst>
      <p:ext uri="{BB962C8B-B14F-4D97-AF65-F5344CB8AC3E}">
        <p14:creationId xmlns:p14="http://schemas.microsoft.com/office/powerpoint/2010/main" val="552691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59"/>
                                        </p:tgtEl>
                                        <p:attrNameLst>
                                          <p:attrName>style.visibility</p:attrName>
                                        </p:attrNameLst>
                                      </p:cBhvr>
                                      <p:to>
                                        <p:strVal val="visible"/>
                                      </p:to>
                                    </p:set>
                                    <p:anim calcmode="lin" valueType="num">
                                      <p:cBhvr>
                                        <p:cTn id="23" dur="1000" fill="hold"/>
                                        <p:tgtEl>
                                          <p:spTgt spid="59"/>
                                        </p:tgtEl>
                                        <p:attrNameLst>
                                          <p:attrName>ppt_w</p:attrName>
                                        </p:attrNameLst>
                                      </p:cBhvr>
                                      <p:tavLst>
                                        <p:tav tm="0">
                                          <p:val>
                                            <p:fltVal val="0"/>
                                          </p:val>
                                        </p:tav>
                                        <p:tav tm="100000">
                                          <p:val>
                                            <p:strVal val="#ppt_w"/>
                                          </p:val>
                                        </p:tav>
                                      </p:tavLst>
                                    </p:anim>
                                    <p:anim calcmode="lin" valueType="num">
                                      <p:cBhvr>
                                        <p:cTn id="24" dur="1000" fill="hold"/>
                                        <p:tgtEl>
                                          <p:spTgt spid="59"/>
                                        </p:tgtEl>
                                        <p:attrNameLst>
                                          <p:attrName>ppt_h</p:attrName>
                                        </p:attrNameLst>
                                      </p:cBhvr>
                                      <p:tavLst>
                                        <p:tav tm="0">
                                          <p:val>
                                            <p:fltVal val="0"/>
                                          </p:val>
                                        </p:tav>
                                        <p:tav tm="100000">
                                          <p:val>
                                            <p:strVal val="#ppt_h"/>
                                          </p:val>
                                        </p:tav>
                                      </p:tavLst>
                                    </p:anim>
                                    <p:anim calcmode="lin" valueType="num">
                                      <p:cBhvr>
                                        <p:cTn id="25" dur="1000" fill="hold"/>
                                        <p:tgtEl>
                                          <p:spTgt spid="59"/>
                                        </p:tgtEl>
                                        <p:attrNameLst>
                                          <p:attrName>style.rotation</p:attrName>
                                        </p:attrNameLst>
                                      </p:cBhvr>
                                      <p:tavLst>
                                        <p:tav tm="0">
                                          <p:val>
                                            <p:fltVal val="90"/>
                                          </p:val>
                                        </p:tav>
                                        <p:tav tm="100000">
                                          <p:val>
                                            <p:fltVal val="0"/>
                                          </p:val>
                                        </p:tav>
                                      </p:tavLst>
                                    </p:anim>
                                    <p:animEffect transition="in" filter="fade">
                                      <p:cBhvr>
                                        <p:cTn id="26" dur="1000"/>
                                        <p:tgtEl>
                                          <p:spTgt spid="5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wipe(down)">
                                      <p:cBhvr>
                                        <p:cTn id="31" dur="500"/>
                                        <p:tgtEl>
                                          <p:spTgt spid="60"/>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61"/>
                                        </p:tgtEl>
                                        <p:attrNameLst>
                                          <p:attrName>style.visibility</p:attrName>
                                        </p:attrNameLst>
                                      </p:cBhvr>
                                      <p:to>
                                        <p:strVal val="visible"/>
                                      </p:to>
                                    </p:set>
                                    <p:anim calcmode="lin" valueType="num">
                                      <p:cBhvr additive="base">
                                        <p:cTn id="36" dur="500" fill="hold"/>
                                        <p:tgtEl>
                                          <p:spTgt spid="61"/>
                                        </p:tgtEl>
                                        <p:attrNameLst>
                                          <p:attrName>ppt_x</p:attrName>
                                        </p:attrNameLst>
                                      </p:cBhvr>
                                      <p:tavLst>
                                        <p:tav tm="0">
                                          <p:val>
                                            <p:strVal val="1+#ppt_w/2"/>
                                          </p:val>
                                        </p:tav>
                                        <p:tav tm="100000">
                                          <p:val>
                                            <p:strVal val="#ppt_x"/>
                                          </p:val>
                                        </p:tav>
                                      </p:tavLst>
                                    </p:anim>
                                    <p:anim calcmode="lin" valueType="num">
                                      <p:cBhvr additive="base">
                                        <p:cTn id="37"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1000"/>
                                        <p:tgtEl>
                                          <p:spTgt spid="2"/>
                                        </p:tgtEl>
                                      </p:cBhvr>
                                    </p:animEffect>
                                    <p:anim calcmode="lin" valueType="num">
                                      <p:cBhvr>
                                        <p:cTn id="43" dur="1000" fill="hold"/>
                                        <p:tgtEl>
                                          <p:spTgt spid="2"/>
                                        </p:tgtEl>
                                        <p:attrNameLst>
                                          <p:attrName>ppt_x</p:attrName>
                                        </p:attrNameLst>
                                      </p:cBhvr>
                                      <p:tavLst>
                                        <p:tav tm="0">
                                          <p:val>
                                            <p:strVal val="#ppt_x"/>
                                          </p:val>
                                        </p:tav>
                                        <p:tav tm="100000">
                                          <p:val>
                                            <p:strVal val="#ppt_x"/>
                                          </p:val>
                                        </p:tav>
                                      </p:tavLst>
                                    </p:anim>
                                    <p:anim calcmode="lin" valueType="num">
                                      <p:cBhvr>
                                        <p:cTn id="4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xit" presetSubtype="21" fill="hold" nodeType="clickEffect">
                                  <p:stCondLst>
                                    <p:cond delay="0"/>
                                  </p:stCondLst>
                                  <p:childTnLst>
                                    <p:animEffect transition="out" filter="barn(inVertical)">
                                      <p:cBhvr>
                                        <p:cTn id="48" dur="500"/>
                                        <p:tgtEl>
                                          <p:spTgt spid="2"/>
                                        </p:tgtEl>
                                      </p:cBhvr>
                                    </p:animEffect>
                                    <p:set>
                                      <p:cBhvr>
                                        <p:cTn id="49" dur="1" fill="hold">
                                          <p:stCondLst>
                                            <p:cond delay="499"/>
                                          </p:stCondLst>
                                        </p:cTn>
                                        <p:tgtEl>
                                          <p:spTgt spid="2"/>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62"/>
                                        </p:tgtEl>
                                        <p:attrNameLst>
                                          <p:attrName>style.visibility</p:attrName>
                                        </p:attrNameLst>
                                      </p:cBhvr>
                                      <p:to>
                                        <p:strVal val="visible"/>
                                      </p:to>
                                    </p:set>
                                    <p:animEffect transition="in" filter="wipe(down)">
                                      <p:cBhvr>
                                        <p:cTn id="54" dur="500"/>
                                        <p:tgtEl>
                                          <p:spTgt spid="62"/>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63"/>
                                        </p:tgtEl>
                                        <p:attrNameLst>
                                          <p:attrName>style.visibility</p:attrName>
                                        </p:attrNameLst>
                                      </p:cBhvr>
                                      <p:to>
                                        <p:strVal val="visible"/>
                                      </p:to>
                                    </p:set>
                                    <p:anim calcmode="lin" valueType="num">
                                      <p:cBhvr additive="base">
                                        <p:cTn id="59" dur="500" fill="hold"/>
                                        <p:tgtEl>
                                          <p:spTgt spid="63"/>
                                        </p:tgtEl>
                                        <p:attrNameLst>
                                          <p:attrName>ppt_x</p:attrName>
                                        </p:attrNameLst>
                                      </p:cBhvr>
                                      <p:tavLst>
                                        <p:tav tm="0">
                                          <p:val>
                                            <p:strVal val="1+#ppt_w/2"/>
                                          </p:val>
                                        </p:tav>
                                        <p:tav tm="100000">
                                          <p:val>
                                            <p:strVal val="#ppt_x"/>
                                          </p:val>
                                        </p:tav>
                                      </p:tavLst>
                                    </p:anim>
                                    <p:anim calcmode="lin" valueType="num">
                                      <p:cBhvr additive="base">
                                        <p:cTn id="60" dur="500" fill="hold"/>
                                        <p:tgtEl>
                                          <p:spTgt spid="63"/>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barn(inVertical)">
                                      <p:cBhvr>
                                        <p:cTn id="65" dur="500"/>
                                        <p:tgtEl>
                                          <p:spTgt spid="3"/>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xit" presetSubtype="21" fill="hold" nodeType="clickEffect">
                                  <p:stCondLst>
                                    <p:cond delay="0"/>
                                  </p:stCondLst>
                                  <p:childTnLst>
                                    <p:animEffect transition="out" filter="barn(inVertical)">
                                      <p:cBhvr>
                                        <p:cTn id="69" dur="500"/>
                                        <p:tgtEl>
                                          <p:spTgt spid="3"/>
                                        </p:tgtEl>
                                      </p:cBhvr>
                                    </p:animEffect>
                                    <p:set>
                                      <p:cBhvr>
                                        <p:cTn id="70" dur="1" fill="hold">
                                          <p:stCondLst>
                                            <p:cond delay="499"/>
                                          </p:stCondLst>
                                        </p:cTn>
                                        <p:tgtEl>
                                          <p:spTgt spid="3"/>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64"/>
                                        </p:tgtEl>
                                        <p:attrNameLst>
                                          <p:attrName>style.visibility</p:attrName>
                                        </p:attrNameLst>
                                      </p:cBhvr>
                                      <p:to>
                                        <p:strVal val="visible"/>
                                      </p:to>
                                    </p:set>
                                    <p:animEffect transition="in" filter="wipe(down)">
                                      <p:cBhvr>
                                        <p:cTn id="75" dur="500"/>
                                        <p:tgtEl>
                                          <p:spTgt spid="64"/>
                                        </p:tgtEl>
                                      </p:cBhvr>
                                    </p:animEffect>
                                  </p:childTnLst>
                                </p:cTn>
                              </p:par>
                            </p:childTnLst>
                          </p:cTn>
                        </p:par>
                      </p:childTnLst>
                    </p:cTn>
                  </p:par>
                  <p:par>
                    <p:cTn id="76" fill="hold">
                      <p:stCondLst>
                        <p:cond delay="indefinite"/>
                      </p:stCondLst>
                      <p:childTnLst>
                        <p:par>
                          <p:cTn id="77" fill="hold">
                            <p:stCondLst>
                              <p:cond delay="0"/>
                            </p:stCondLst>
                            <p:childTnLst>
                              <p:par>
                                <p:cTn id="78" presetID="2" presetClass="entr" presetSubtype="2" fill="hold" grpId="0" nodeType="clickEffect">
                                  <p:stCondLst>
                                    <p:cond delay="0"/>
                                  </p:stCondLst>
                                  <p:childTnLst>
                                    <p:set>
                                      <p:cBhvr>
                                        <p:cTn id="79" dur="1" fill="hold">
                                          <p:stCondLst>
                                            <p:cond delay="0"/>
                                          </p:stCondLst>
                                        </p:cTn>
                                        <p:tgtEl>
                                          <p:spTgt spid="65"/>
                                        </p:tgtEl>
                                        <p:attrNameLst>
                                          <p:attrName>style.visibility</p:attrName>
                                        </p:attrNameLst>
                                      </p:cBhvr>
                                      <p:to>
                                        <p:strVal val="visible"/>
                                      </p:to>
                                    </p:set>
                                    <p:anim calcmode="lin" valueType="num">
                                      <p:cBhvr additive="base">
                                        <p:cTn id="80" dur="500" fill="hold"/>
                                        <p:tgtEl>
                                          <p:spTgt spid="65"/>
                                        </p:tgtEl>
                                        <p:attrNameLst>
                                          <p:attrName>ppt_x</p:attrName>
                                        </p:attrNameLst>
                                      </p:cBhvr>
                                      <p:tavLst>
                                        <p:tav tm="0">
                                          <p:val>
                                            <p:strVal val="1+#ppt_w/2"/>
                                          </p:val>
                                        </p:tav>
                                        <p:tav tm="100000">
                                          <p:val>
                                            <p:strVal val="#ppt_x"/>
                                          </p:val>
                                        </p:tav>
                                      </p:tavLst>
                                    </p:anim>
                                    <p:anim calcmode="lin" valueType="num">
                                      <p:cBhvr additive="base">
                                        <p:cTn id="81" dur="500" fill="hold"/>
                                        <p:tgtEl>
                                          <p:spTgt spid="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1" grpId="0"/>
      <p:bldP spid="63" grpId="0"/>
      <p:bldP spid="6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6">
            <a:extLst>
              <a:ext uri="{FF2B5EF4-FFF2-40B4-BE49-F238E27FC236}">
                <a16:creationId xmlns:a16="http://schemas.microsoft.com/office/drawing/2014/main" xmlns="" id="{FF08E314-6FF4-4384-9F04-F7A04835DF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5900" y="182029"/>
            <a:ext cx="2529880" cy="2141621"/>
          </a:xfrm>
          <a:prstGeom prst="rect">
            <a:avLst/>
          </a:prstGeom>
        </p:spPr>
      </p:pic>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4109" y="2517155"/>
            <a:ext cx="5750447" cy="1562475"/>
          </a:xfrm>
          <a:prstGeom prst="rect">
            <a:avLst/>
          </a:prstGeom>
        </p:spPr>
      </p:pic>
      <p:pic>
        <p:nvPicPr>
          <p:cNvPr id="15" name="图片 14">
            <a:extLst>
              <a:ext uri="{FF2B5EF4-FFF2-40B4-BE49-F238E27FC236}">
                <a16:creationId xmlns:a16="http://schemas.microsoft.com/office/drawing/2014/main" xmlns="" id="{32954C8E-A179-4810-ADF1-62EE40BDCA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107" y="492141"/>
            <a:ext cx="2346240" cy="1277603"/>
          </a:xfrm>
          <a:prstGeom prst="rect">
            <a:avLst/>
          </a:prstGeom>
        </p:spPr>
      </p:pic>
      <p:pic>
        <p:nvPicPr>
          <p:cNvPr id="19" name="图片 18">
            <a:extLst>
              <a:ext uri="{FF2B5EF4-FFF2-40B4-BE49-F238E27FC236}">
                <a16:creationId xmlns:a16="http://schemas.microsoft.com/office/drawing/2014/main" xmlns="" id="{E5B7F36A-83E7-477F-840D-20AA01E0B2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91032" y="998296"/>
            <a:ext cx="2232236" cy="3920710"/>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12" name="文本框 39">
            <a:extLst>
              <a:ext uri="{FF2B5EF4-FFF2-40B4-BE49-F238E27FC236}">
                <a16:creationId xmlns:a16="http://schemas.microsoft.com/office/drawing/2014/main" xmlns="" id="{1F70942B-9272-45C2-A1F5-56BFFCDE0460}"/>
              </a:ext>
            </a:extLst>
          </p:cNvPr>
          <p:cNvSpPr txBox="1"/>
          <p:nvPr/>
        </p:nvSpPr>
        <p:spPr>
          <a:xfrm>
            <a:off x="4433380" y="2744720"/>
            <a:ext cx="4940680" cy="9233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400" b="1" u="none" strike="noStrike" kern="1200" cap="none" spc="0" normalizeH="0" baseline="0" noProof="0">
                <a:ln>
                  <a:noFill/>
                </a:ln>
                <a:solidFill>
                  <a:srgbClr val="FFC000"/>
                </a:solidFill>
                <a:effectLst/>
                <a:uLnTx/>
                <a:uFillTx/>
                <a:latin typeface="UTM Ambrose" panose="02040603050506020204" pitchFamily="18" charset="0"/>
                <a:ea typeface="微软雅黑" panose="020B0503020204020204" pitchFamily="34" charset="-122"/>
                <a:cs typeface="Times New Roman" panose="02020603050405020304" pitchFamily="18" charset="0"/>
              </a:rPr>
              <a:t>Tạm biệt</a:t>
            </a:r>
            <a:endParaRPr kumimoji="0" lang="zh-CN" altLang="en-US" sz="5400" b="1" i="0" u="none" strike="noStrike" kern="1200" cap="none" spc="0" normalizeH="0" baseline="0" noProof="0" dirty="0">
              <a:ln>
                <a:noFill/>
              </a:ln>
              <a:solidFill>
                <a:srgbClr val="FFC000"/>
              </a:solidFill>
              <a:effectLst/>
              <a:uLnTx/>
              <a:uFillTx/>
              <a:latin typeface="UTM Ambrose" panose="02040603050506020204" pitchFamily="18" charset="0"/>
              <a:ea typeface="微软雅黑" panose="020B0503020204020204" pitchFamily="34" charset="-122"/>
              <a:cs typeface="Times New Roman" panose="02020603050405020304" pitchFamily="18" charset="0"/>
            </a:endParaRPr>
          </a:p>
        </p:txBody>
      </p:sp>
      <p:pic>
        <p:nvPicPr>
          <p:cNvPr id="10" name="图片 12">
            <a:extLst>
              <a:ext uri="{FF2B5EF4-FFF2-40B4-BE49-F238E27FC236}">
                <a16:creationId xmlns:a16="http://schemas.microsoft.com/office/drawing/2014/main" xmlns="" id="{77A4F5EF-9A05-451B-8D57-EA919654F16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22982"/>
          <a:stretch/>
        </p:blipFill>
        <p:spPr>
          <a:xfrm>
            <a:off x="121366" y="2836166"/>
            <a:ext cx="2471090" cy="4019912"/>
          </a:xfrm>
          <a:prstGeom prst="rect">
            <a:avLst/>
          </a:prstGeom>
        </p:spPr>
      </p:pic>
    </p:spTree>
    <p:extLst>
      <p:ext uri="{BB962C8B-B14F-4D97-AF65-F5344CB8AC3E}">
        <p14:creationId xmlns:p14="http://schemas.microsoft.com/office/powerpoint/2010/main" val="6725253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par>
                          <p:cTn id="26" fill="hold">
                            <p:stCondLst>
                              <p:cond delay="2500"/>
                            </p:stCondLst>
                            <p:childTnLst>
                              <p:par>
                                <p:cTn id="27" presetID="25" presetClass="entr" presetSubtype="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32" dur="1000" fill="hold"/>
                                        <p:tgtEl>
                                          <p:spTgt spid="4"/>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4"/>
                                        </p:tgtEl>
                                      </p:cBhvr>
                                    </p:animEffect>
                                  </p:childTnLst>
                                </p:cTn>
                              </p:par>
                            </p:childTnLst>
                          </p:cTn>
                        </p:par>
                        <p:par>
                          <p:cTn id="37" fill="hold">
                            <p:stCondLst>
                              <p:cond delay="3500"/>
                            </p:stCondLst>
                            <p:childTnLst>
                              <p:par>
                                <p:cTn id="38" presetID="42" presetClass="entr" presetSubtype="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0-#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10" descr="Cute chef girl smiling in uniform mascot gesturing ok sign cartoon art  illustration 2335552 Vector Art at Vecteezy">
            <a:extLst>
              <a:ext uri="{FF2B5EF4-FFF2-40B4-BE49-F238E27FC236}">
                <a16:creationId xmlns:a16="http://schemas.microsoft.com/office/drawing/2014/main" xmlns="" id="{74B64A5D-95C6-495A-AB98-4C5150545B9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678" t="-1268"/>
          <a:stretch/>
        </p:blipFill>
        <p:spPr bwMode="auto">
          <a:xfrm>
            <a:off x="0" y="953311"/>
            <a:ext cx="6510236" cy="590468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xmlns="" id="{630DFE44-7051-4AF9-9A9B-B138D6069350}"/>
              </a:ext>
            </a:extLst>
          </p:cNvPr>
          <p:cNvGrpSpPr/>
          <p:nvPr/>
        </p:nvGrpSpPr>
        <p:grpSpPr>
          <a:xfrm>
            <a:off x="5812738" y="585863"/>
            <a:ext cx="5842000" cy="2843137"/>
            <a:chOff x="5036310" y="257023"/>
            <a:chExt cx="5842000" cy="2843137"/>
          </a:xfrm>
        </p:grpSpPr>
        <p:sp>
          <p:nvSpPr>
            <p:cNvPr id="6" name="Speech Bubble: Oval 5">
              <a:extLst>
                <a:ext uri="{FF2B5EF4-FFF2-40B4-BE49-F238E27FC236}">
                  <a16:creationId xmlns:a16="http://schemas.microsoft.com/office/drawing/2014/main" xmlns="" id="{5B1FF689-9819-441C-B3A9-570A54425CE3}"/>
                </a:ext>
              </a:extLst>
            </p:cNvPr>
            <p:cNvSpPr/>
            <p:nvPr/>
          </p:nvSpPr>
          <p:spPr>
            <a:xfrm rot="10989257">
              <a:off x="5036310" y="257023"/>
              <a:ext cx="5842000" cy="2843137"/>
            </a:xfrm>
            <a:prstGeom prst="wedgeEllipseCallout">
              <a:avLst>
                <a:gd name="adj1" fmla="val 65538"/>
                <a:gd name="adj2" fmla="val -21096"/>
              </a:avLst>
            </a:prstGeom>
            <a:solidFill>
              <a:schemeClr val="bg1"/>
            </a:solidFill>
            <a:ln w="762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xmlns="" id="{DFC2F408-8F2C-42A8-B866-7937F5930BEE}"/>
                </a:ext>
              </a:extLst>
            </p:cNvPr>
            <p:cNvSpPr txBox="1"/>
            <p:nvPr/>
          </p:nvSpPr>
          <p:spPr>
            <a:xfrm>
              <a:off x="5346820" y="432096"/>
              <a:ext cx="5220980" cy="2492990"/>
            </a:xfrm>
            <a:prstGeom prst="rect">
              <a:avLst/>
            </a:prstGeom>
            <a:noFill/>
            <a:ln>
              <a:noFill/>
            </a:ln>
          </p:spPr>
          <p:txBody>
            <a:bodyPr wrap="none" lIns="0" tIns="0" rIns="0" bIns="0" rtlCol="0">
              <a:spAutoFit/>
            </a:bodyPr>
            <a:lstStyle/>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Chúng mình cùng</a:t>
              </a:r>
            </a:p>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làm bánh</a:t>
              </a:r>
            </a:p>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tặng Mẹ nhé!</a:t>
              </a:r>
            </a:p>
          </p:txBody>
        </p:sp>
      </p:grpSp>
      <p:pic>
        <p:nvPicPr>
          <p:cNvPr id="1026" name="Picture 2" descr="Bakery Rye bread Baking, bread, food, baking png | PNGEgg">
            <a:extLst>
              <a:ext uri="{FF2B5EF4-FFF2-40B4-BE49-F238E27FC236}">
                <a16:creationId xmlns:a16="http://schemas.microsoft.com/office/drawing/2014/main" xmlns="" id="{41F2BF77-A7E3-46A7-8179-D6561196871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52000" y1="41483" x2="64889" y2="48580"/>
                        <a14:foregroundMark x1="46333" y1="47634" x2="86889" y2="51893"/>
                        <a14:foregroundMark x1="43778" y1="50946" x2="59667" y2="61199"/>
                        <a14:foregroundMark x1="10000" y1="62776" x2="15000" y2="62776"/>
                        <a14:foregroundMark x1="56444" y1="34700" x2="61444" y2="41325"/>
                        <a14:foregroundMark x1="27556" y1="40221" x2="35000" y2="45110"/>
                        <a14:foregroundMark x1="56667" y1="55205" x2="72222" y2="58044"/>
                        <a14:foregroundMark x1="56222" y1="53470" x2="68222" y2="55205"/>
                        <a14:foregroundMark x1="8778" y1="66088" x2="11111" y2="66562"/>
                        <a14:backgroundMark x1="61111" y1="33596" x2="64000" y2="35016"/>
                        <a14:backgroundMark x1="62000" y1="32492" x2="64222" y2="33912"/>
                        <a14:backgroundMark x1="8889" y1="69085" x2="10333" y2="69243"/>
                        <a14:backgroundMark x1="12333" y1="67981" x2="12333" y2="67981"/>
                        <a14:backgroundMark x1="12111" y1="67981" x2="12889" y2="67981"/>
                      </a14:backgroundRemoval>
                    </a14:imgEffect>
                  </a14:imgLayer>
                </a14:imgProps>
              </a:ext>
              <a:ext uri="{28A0092B-C50C-407E-A947-70E740481C1C}">
                <a14:useLocalDpi xmlns:a14="http://schemas.microsoft.com/office/drawing/2010/main" val="0"/>
              </a:ext>
            </a:extLst>
          </a:blip>
          <a:srcRect/>
          <a:stretch>
            <a:fillRect/>
          </a:stretch>
        </p:blipFill>
        <p:spPr bwMode="auto">
          <a:xfrm>
            <a:off x="7209587" y="3587573"/>
            <a:ext cx="5039590" cy="355011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hlinkClick r:id="rId7" action="ppaction://hlinksldjump"/>
            <a:extLst>
              <a:ext uri="{FF2B5EF4-FFF2-40B4-BE49-F238E27FC236}">
                <a16:creationId xmlns:a16="http://schemas.microsoft.com/office/drawing/2014/main" xmlns="" id="{51C4527F-226A-4707-A75F-FA5C77647F7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1489149" y="87517"/>
            <a:ext cx="627889" cy="627889"/>
          </a:xfrm>
          <a:prstGeom prst="rect">
            <a:avLst/>
          </a:prstGeom>
        </p:spPr>
      </p:pic>
      <p:pic>
        <p:nvPicPr>
          <p:cNvPr id="12" name="tiếng trò chơi xuất hiện">
            <a:hlinkClick r:id="" action="ppaction://media"/>
            <a:extLst>
              <a:ext uri="{FF2B5EF4-FFF2-40B4-BE49-F238E27FC236}">
                <a16:creationId xmlns:a16="http://schemas.microsoft.com/office/drawing/2014/main" xmlns="" id="{FE48E4D3-AF5C-4D5D-B9DF-7099AC3C0537}"/>
              </a:ext>
            </a:extLst>
          </p:cNvPr>
          <p:cNvPicPr>
            <a:picLocks noChangeAspect="1"/>
          </p:cNvPicPr>
          <p:nvPr>
            <a:audioFile r:link="rId1"/>
            <p:extLst>
              <p:ext uri="{DAA4B4D4-6D71-4841-9C94-3DE7FCFB9230}">
                <p14:media xmlns:p14="http://schemas.microsoft.com/office/powerpoint/2010/main" r:embed="rId2">
                  <p14:trim st="4071"/>
                </p14:media>
              </p:ext>
            </p:extLst>
          </p:nvPr>
        </p:nvPicPr>
        <p:blipFill>
          <a:blip r:embed="rId9"/>
          <a:stretch>
            <a:fillRect/>
          </a:stretch>
        </p:blipFill>
        <p:spPr>
          <a:xfrm>
            <a:off x="-923925" y="6188075"/>
            <a:ext cx="406400" cy="406400"/>
          </a:xfrm>
          <a:prstGeom prst="rect">
            <a:avLst/>
          </a:prstGeom>
        </p:spPr>
      </p:pic>
    </p:spTree>
    <p:extLst>
      <p:ext uri="{BB962C8B-B14F-4D97-AF65-F5344CB8AC3E}">
        <p14:creationId xmlns:p14="http://schemas.microsoft.com/office/powerpoint/2010/main" val="2870036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 presetClass="mediacall" presetSubtype="0" fill="hold" nodeType="withEffect">
                                  <p:stCondLst>
                                    <p:cond delay="0"/>
                                  </p:stCondLst>
                                  <p:childTnLst>
                                    <p:cmd type="call" cmd="playFrom(0.0)">
                                      <p:cBhvr>
                                        <p:cTn id="9" dur="7449"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xmlns="" id="{CBB1D247-55C8-4FC2-A0AF-8ECF74306018}"/>
              </a:ext>
            </a:extLst>
          </p:cNvPr>
          <p:cNvSpPr/>
          <p:nvPr/>
        </p:nvSpPr>
        <p:spPr>
          <a:xfrm>
            <a:off x="509756" y="353292"/>
            <a:ext cx="9982200" cy="2286000"/>
          </a:xfrm>
          <a:prstGeom prst="roundRect">
            <a:avLst/>
          </a:prstGeom>
          <a:solidFill>
            <a:schemeClr val="bg1"/>
          </a:solidFill>
          <a:ln w="762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xmlns="" id="{23F467D3-3613-4797-93F5-7BEE87561738}"/>
              </a:ext>
            </a:extLst>
          </p:cNvPr>
          <p:cNvSpPr txBox="1"/>
          <p:nvPr/>
        </p:nvSpPr>
        <p:spPr>
          <a:xfrm>
            <a:off x="2444540" y="1080794"/>
            <a:ext cx="6058069" cy="830997"/>
          </a:xfrm>
          <a:prstGeom prst="rect">
            <a:avLst/>
          </a:prstGeom>
          <a:noFill/>
          <a:ln>
            <a:noFill/>
          </a:ln>
        </p:spPr>
        <p:txBody>
          <a:bodyPr wrap="none" lIns="0" tIns="0" rIns="0" bIns="0" rtlCol="0">
            <a:spAutoFit/>
          </a:bodyPr>
          <a:lstStyle/>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1. Từ đồng âm là gì?</a:t>
            </a:r>
          </a:p>
        </p:txBody>
      </p:sp>
      <p:pic>
        <p:nvPicPr>
          <p:cNvPr id="5" name="Picture 8" descr="Cute Bakery chef girl welcome smiling cartoon art illustration 1936523  Vector Art at Vecteezy">
            <a:extLst>
              <a:ext uri="{FF2B5EF4-FFF2-40B4-BE49-F238E27FC236}">
                <a16:creationId xmlns:a16="http://schemas.microsoft.com/office/drawing/2014/main" xmlns="" id="{A591D19F-7944-44B0-B5C8-4A3CAB626754}"/>
              </a:ext>
            </a:extLst>
          </p:cNvPr>
          <p:cNvPicPr>
            <a:picLocks noChangeAspect="1" noChangeArrowheads="1"/>
          </p:cNvPicPr>
          <p:nvPr/>
        </p:nvPicPr>
        <p:blipFill>
          <a:blip r:embed="rId8" cstate="print">
            <a:clrChange>
              <a:clrFrom>
                <a:srgbClr val="FDE0DC"/>
              </a:clrFrom>
              <a:clrTo>
                <a:srgbClr val="FDE0DC">
                  <a:alpha val="0"/>
                </a:srgbClr>
              </a:clrTo>
            </a:clrChange>
            <a:extLst>
              <a:ext uri="{28A0092B-C50C-407E-A947-70E740481C1C}">
                <a14:useLocalDpi xmlns:a14="http://schemas.microsoft.com/office/drawing/2010/main" val="0"/>
              </a:ext>
            </a:extLst>
          </a:blip>
          <a:srcRect/>
          <a:stretch>
            <a:fillRect/>
          </a:stretch>
        </p:blipFill>
        <p:spPr bwMode="auto">
          <a:xfrm>
            <a:off x="8416629" y="-70321"/>
            <a:ext cx="4011444" cy="320915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xmlns="" id="{074787AE-977C-484F-A4D3-134D488C06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49776" y="4804305"/>
            <a:ext cx="5139373" cy="1402202"/>
          </a:xfrm>
          <a:prstGeom prst="rect">
            <a:avLst/>
          </a:prstGeom>
        </p:spPr>
      </p:pic>
      <p:pic>
        <p:nvPicPr>
          <p:cNvPr id="24" name="Picture 23">
            <a:extLst>
              <a:ext uri="{FF2B5EF4-FFF2-40B4-BE49-F238E27FC236}">
                <a16:creationId xmlns:a16="http://schemas.microsoft.com/office/drawing/2014/main" xmlns="" id="{DC0B3826-757F-4822-8375-6E691C2A02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245" y="2997502"/>
            <a:ext cx="5581366" cy="1701259"/>
          </a:xfrm>
          <a:prstGeom prst="rect">
            <a:avLst/>
          </a:prstGeom>
        </p:spPr>
      </p:pic>
      <p:pic>
        <p:nvPicPr>
          <p:cNvPr id="26" name="Picture 25">
            <a:extLst>
              <a:ext uri="{FF2B5EF4-FFF2-40B4-BE49-F238E27FC236}">
                <a16:creationId xmlns:a16="http://schemas.microsoft.com/office/drawing/2014/main" xmlns="" id="{9233E4C5-F9D7-4880-82FF-12646D09C4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49776" y="2982745"/>
            <a:ext cx="5139373" cy="1702220"/>
          </a:xfrm>
          <a:prstGeom prst="rect">
            <a:avLst/>
          </a:prstGeom>
        </p:spPr>
      </p:pic>
      <p:pic>
        <p:nvPicPr>
          <p:cNvPr id="14" name="Picture 4" descr="Premium Vector | Set of cupcake cartoon illustration">
            <a:extLst>
              <a:ext uri="{FF2B5EF4-FFF2-40B4-BE49-F238E27FC236}">
                <a16:creationId xmlns:a16="http://schemas.microsoft.com/office/drawing/2014/main" xmlns="" id="{B0BA4015-244D-45D0-BAA1-4908952BA8AD}"/>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10534301" y="4956787"/>
            <a:ext cx="1620218" cy="158530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xmlns="" id="{BD134283-56F9-4B69-AB8A-21DE4AF931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8245" y="4778972"/>
            <a:ext cx="5581366" cy="1402202"/>
          </a:xfrm>
          <a:prstGeom prst="rect">
            <a:avLst/>
          </a:prstGeom>
        </p:spPr>
      </p:pic>
      <p:pic>
        <p:nvPicPr>
          <p:cNvPr id="11" name="Picture 4" descr="Premium Vector | Set of cupcake cartoon illustration">
            <a:extLst>
              <a:ext uri="{FF2B5EF4-FFF2-40B4-BE49-F238E27FC236}">
                <a16:creationId xmlns:a16="http://schemas.microsoft.com/office/drawing/2014/main" xmlns="" id="{11EE26D2-5BE8-4B6C-B41A-922E5EE12B53}"/>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1021458">
            <a:off x="10612996" y="2950766"/>
            <a:ext cx="1549094" cy="169257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remium Vector | Set of cupcake cartoon illustration">
            <a:extLst>
              <a:ext uri="{FF2B5EF4-FFF2-40B4-BE49-F238E27FC236}">
                <a16:creationId xmlns:a16="http://schemas.microsoft.com/office/drawing/2014/main" xmlns="" id="{89A01C87-476F-4EC6-91C9-6708E28ED7D6}"/>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5082853" y="3027389"/>
            <a:ext cx="1658522" cy="1812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Premium Vector | Set of cupcake cartoon illustration">
            <a:extLst>
              <a:ext uri="{FF2B5EF4-FFF2-40B4-BE49-F238E27FC236}">
                <a16:creationId xmlns:a16="http://schemas.microsoft.com/office/drawing/2014/main" xmlns="" id="{694158C1-79A2-4BE2-BA2C-3EB5C04D86F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847047">
            <a:off x="4655129" y="4904873"/>
            <a:ext cx="1426256" cy="139552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xmlns="" id="{E421AB93-982B-4089-859C-98A062CB9C2B}"/>
              </a:ext>
            </a:extLst>
          </p:cNvPr>
          <p:cNvSpPr txBox="1"/>
          <p:nvPr/>
        </p:nvSpPr>
        <p:spPr>
          <a:xfrm>
            <a:off x="1414978" y="3248064"/>
            <a:ext cx="3860463" cy="1292662"/>
          </a:xfrm>
          <a:prstGeom prst="rect">
            <a:avLst/>
          </a:prstGeom>
          <a:noFill/>
          <a:ln>
            <a:noFill/>
          </a:ln>
        </p:spPr>
        <p:txBody>
          <a:bodyPr wrap="square" lIns="0" tIns="0" rIns="0" bIns="0" rtlCol="0">
            <a:spAutoFit/>
          </a:bodyPr>
          <a:lstStyle/>
          <a:p>
            <a:pPr algn="just"/>
            <a:r>
              <a:rPr lang="en-US" sz="2800" b="1">
                <a:ln w="0"/>
                <a:latin typeface="Times New Roman" panose="02020603050405020304" pitchFamily="18" charset="0"/>
                <a:cs typeface="Times New Roman" panose="02020603050405020304" pitchFamily="18" charset="0"/>
              </a:rPr>
              <a:t>Là những từ giống nhau về âm nhưng khác hẳn nhau về nghĩa. </a:t>
            </a:r>
          </a:p>
        </p:txBody>
      </p:sp>
      <p:sp>
        <p:nvSpPr>
          <p:cNvPr id="31" name="TextBox 30">
            <a:extLst>
              <a:ext uri="{FF2B5EF4-FFF2-40B4-BE49-F238E27FC236}">
                <a16:creationId xmlns:a16="http://schemas.microsoft.com/office/drawing/2014/main" xmlns="" id="{A9BDEAAE-089C-4E31-BD81-F8B1855AC1F6}"/>
              </a:ext>
            </a:extLst>
          </p:cNvPr>
          <p:cNvSpPr txBox="1"/>
          <p:nvPr/>
        </p:nvSpPr>
        <p:spPr>
          <a:xfrm>
            <a:off x="1582515" y="5264629"/>
            <a:ext cx="2124429" cy="430887"/>
          </a:xfrm>
          <a:prstGeom prst="rect">
            <a:avLst/>
          </a:prstGeom>
          <a:noFill/>
          <a:ln>
            <a:noFill/>
          </a:ln>
        </p:spPr>
        <p:txBody>
          <a:bodyPr wrap="none" lIns="0" tIns="0" rIns="0" bIns="0" rtlCol="0">
            <a:spAutoFit/>
          </a:bodyPr>
          <a:lstStyle/>
          <a:p>
            <a:pPr algn="ctr"/>
            <a:r>
              <a:rPr lang="en-US" sz="2800" b="1">
                <a:ln w="0"/>
                <a:latin typeface="Times New Roman" panose="02020603050405020304" pitchFamily="18" charset="0"/>
                <a:cs typeface="Times New Roman" panose="02020603050405020304" pitchFamily="18" charset="0"/>
              </a:rPr>
              <a:t>Cả A và B sai.</a:t>
            </a:r>
          </a:p>
        </p:txBody>
      </p:sp>
      <p:sp>
        <p:nvSpPr>
          <p:cNvPr id="32" name="TextBox 31">
            <a:extLst>
              <a:ext uri="{FF2B5EF4-FFF2-40B4-BE49-F238E27FC236}">
                <a16:creationId xmlns:a16="http://schemas.microsoft.com/office/drawing/2014/main" xmlns="" id="{C487F48E-DA84-45DC-BD9F-46E2D7318CEC}"/>
              </a:ext>
            </a:extLst>
          </p:cNvPr>
          <p:cNvSpPr txBox="1"/>
          <p:nvPr/>
        </p:nvSpPr>
        <p:spPr>
          <a:xfrm>
            <a:off x="7587770" y="3115560"/>
            <a:ext cx="3390341" cy="1292662"/>
          </a:xfrm>
          <a:prstGeom prst="rect">
            <a:avLst/>
          </a:prstGeom>
          <a:noFill/>
          <a:ln>
            <a:noFill/>
          </a:ln>
        </p:spPr>
        <p:txBody>
          <a:bodyPr wrap="square" lIns="0" tIns="0" rIns="0" bIns="0" rtlCol="0">
            <a:spAutoFit/>
          </a:bodyPr>
          <a:lstStyle/>
          <a:p>
            <a:pPr algn="just"/>
            <a:r>
              <a:rPr lang="en-US" sz="2800" b="1">
                <a:ln w="0"/>
                <a:latin typeface="Times New Roman" panose="02020603050405020304" pitchFamily="18" charset="0"/>
                <a:cs typeface="Times New Roman" panose="02020603050405020304" pitchFamily="18" charset="0"/>
              </a:rPr>
              <a:t>Là những từ giống nhau về nghĩa nhưng khác nhau về âm.</a:t>
            </a:r>
          </a:p>
        </p:txBody>
      </p:sp>
      <p:sp>
        <p:nvSpPr>
          <p:cNvPr id="33" name="TextBox 32">
            <a:extLst>
              <a:ext uri="{FF2B5EF4-FFF2-40B4-BE49-F238E27FC236}">
                <a16:creationId xmlns:a16="http://schemas.microsoft.com/office/drawing/2014/main" xmlns="" id="{440E9AAC-5E65-4464-AEF4-A2113D3E9490}"/>
              </a:ext>
            </a:extLst>
          </p:cNvPr>
          <p:cNvSpPr txBox="1"/>
          <p:nvPr/>
        </p:nvSpPr>
        <p:spPr>
          <a:xfrm>
            <a:off x="7826189" y="5275523"/>
            <a:ext cx="2486707" cy="430887"/>
          </a:xfrm>
          <a:prstGeom prst="rect">
            <a:avLst/>
          </a:prstGeom>
          <a:noFill/>
          <a:ln>
            <a:noFill/>
          </a:ln>
        </p:spPr>
        <p:txBody>
          <a:bodyPr wrap="none" lIns="0" tIns="0" rIns="0" bIns="0" rtlCol="0">
            <a:spAutoFit/>
          </a:bodyPr>
          <a:lstStyle/>
          <a:p>
            <a:pPr algn="ctr"/>
            <a:r>
              <a:rPr lang="en-US" sz="2800" b="1">
                <a:ln w="0"/>
                <a:latin typeface="Times New Roman" panose="02020603050405020304" pitchFamily="18" charset="0"/>
                <a:cs typeface="Times New Roman" panose="02020603050405020304" pitchFamily="18" charset="0"/>
              </a:rPr>
              <a:t>Cả A và B đúng.</a:t>
            </a:r>
          </a:p>
        </p:txBody>
      </p:sp>
      <p:pic>
        <p:nvPicPr>
          <p:cNvPr id="34" name="AmthanhThua">
            <a:hlinkClick r:id="" action="ppaction://media"/>
            <a:extLst>
              <a:ext uri="{FF2B5EF4-FFF2-40B4-BE49-F238E27FC236}">
                <a16:creationId xmlns:a16="http://schemas.microsoft.com/office/drawing/2014/main" xmlns="" id="{90BF4F3A-CED4-446B-B1E6-D5D0614B9CB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45012" y="4407923"/>
            <a:ext cx="487363" cy="487363"/>
          </a:xfrm>
          <a:prstGeom prst="rect">
            <a:avLst/>
          </a:prstGeom>
        </p:spPr>
      </p:pic>
      <p:sp>
        <p:nvSpPr>
          <p:cNvPr id="35" name="TextBox 34">
            <a:extLst>
              <a:ext uri="{FF2B5EF4-FFF2-40B4-BE49-F238E27FC236}">
                <a16:creationId xmlns:a16="http://schemas.microsoft.com/office/drawing/2014/main" xmlns="" id="{7E2DF8A1-59F4-4F66-B687-F79555C50E6E}"/>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36" name="TextBox 35">
            <a:extLst>
              <a:ext uri="{FF2B5EF4-FFF2-40B4-BE49-F238E27FC236}">
                <a16:creationId xmlns:a16="http://schemas.microsoft.com/office/drawing/2014/main" xmlns="" id="{DE392F84-F2F5-4BBC-AD06-1D8DD356EF98}"/>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37" name="59c3c5f047238">
            <a:hlinkClick r:id="" action="ppaction://media"/>
            <a:extLst>
              <a:ext uri="{FF2B5EF4-FFF2-40B4-BE49-F238E27FC236}">
                <a16:creationId xmlns:a16="http://schemas.microsoft.com/office/drawing/2014/main" xmlns="" id="{13761E0A-87F5-4495-A58E-66FBEFF4931B}"/>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245012" y="1348650"/>
            <a:ext cx="487363" cy="487363"/>
          </a:xfrm>
          <a:prstGeom prst="rect">
            <a:avLst/>
          </a:prstGeom>
        </p:spPr>
      </p:pic>
      <p:pic>
        <p:nvPicPr>
          <p:cNvPr id="38" name="AmthanhThua">
            <a:hlinkClick r:id="" action="ppaction://media"/>
            <a:extLst>
              <a:ext uri="{FF2B5EF4-FFF2-40B4-BE49-F238E27FC236}">
                <a16:creationId xmlns:a16="http://schemas.microsoft.com/office/drawing/2014/main" xmlns="" id="{57B5F1A1-40BD-4BF0-8F2C-5670EBD764A5}"/>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52490" y="5031842"/>
            <a:ext cx="487363" cy="487363"/>
          </a:xfrm>
          <a:prstGeom prst="rect">
            <a:avLst/>
          </a:prstGeom>
        </p:spPr>
      </p:pic>
      <p:pic>
        <p:nvPicPr>
          <p:cNvPr id="39" name="AmthanhThua">
            <a:hlinkClick r:id="" action="ppaction://media"/>
            <a:extLst>
              <a:ext uri="{FF2B5EF4-FFF2-40B4-BE49-F238E27FC236}">
                <a16:creationId xmlns:a16="http://schemas.microsoft.com/office/drawing/2014/main" xmlns="" id="{1B41B71D-98CC-47DF-A190-E2EEFB9018C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37935" y="5655715"/>
            <a:ext cx="487363" cy="487363"/>
          </a:xfrm>
          <a:prstGeom prst="rect">
            <a:avLst/>
          </a:prstGeom>
        </p:spPr>
      </p:pic>
      <p:pic>
        <p:nvPicPr>
          <p:cNvPr id="40" name="Picture 39">
            <a:hlinkClick r:id="rId16" action="ppaction://hlinksldjump"/>
            <a:extLst>
              <a:ext uri="{FF2B5EF4-FFF2-40B4-BE49-F238E27FC236}">
                <a16:creationId xmlns:a16="http://schemas.microsoft.com/office/drawing/2014/main" xmlns="" id="{67F41AD4-DED0-4CF7-BAF6-826FE673188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11489149" y="87517"/>
            <a:ext cx="627889" cy="627889"/>
          </a:xfrm>
          <a:prstGeom prst="rect">
            <a:avLst/>
          </a:prstGeom>
        </p:spPr>
      </p:pic>
      <p:pic>
        <p:nvPicPr>
          <p:cNvPr id="25" name="CẤM BUÔN BÁN, CẤM REUP" descr="Káº¿t quáº£ hÃ¬nh áº£nh cho right wrong tick icon"/>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5175907" y="3634133"/>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34472" y="504387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9"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035032" y="343082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1"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840337" y="5248324"/>
            <a:ext cx="1092200" cy="110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069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32" presetClass="emph" presetSubtype="0" fill="hold" nodeType="withEffect">
                                  <p:stCondLst>
                                    <p:cond delay="0"/>
                                  </p:stCondLst>
                                  <p:childTnLst>
                                    <p:animRot by="120000">
                                      <p:cBhvr>
                                        <p:cTn id="15" dur="100" fill="hold">
                                          <p:stCondLst>
                                            <p:cond delay="0"/>
                                          </p:stCondLst>
                                        </p:cTn>
                                        <p:tgtEl>
                                          <p:spTgt spid="5"/>
                                        </p:tgtEl>
                                        <p:attrNameLst>
                                          <p:attrName>r</p:attrName>
                                        </p:attrNameLst>
                                      </p:cBhvr>
                                    </p:animRot>
                                    <p:animRot by="-240000">
                                      <p:cBhvr>
                                        <p:cTn id="16" dur="200" fill="hold">
                                          <p:stCondLst>
                                            <p:cond delay="200"/>
                                          </p:stCondLst>
                                        </p:cTn>
                                        <p:tgtEl>
                                          <p:spTgt spid="5"/>
                                        </p:tgtEl>
                                        <p:attrNameLst>
                                          <p:attrName>r</p:attrName>
                                        </p:attrNameLst>
                                      </p:cBhvr>
                                    </p:animRot>
                                    <p:animRot by="240000">
                                      <p:cBhvr>
                                        <p:cTn id="17" dur="200" fill="hold">
                                          <p:stCondLst>
                                            <p:cond delay="400"/>
                                          </p:stCondLst>
                                        </p:cTn>
                                        <p:tgtEl>
                                          <p:spTgt spid="5"/>
                                        </p:tgtEl>
                                        <p:attrNameLst>
                                          <p:attrName>r</p:attrName>
                                        </p:attrNameLst>
                                      </p:cBhvr>
                                    </p:animRot>
                                    <p:animRot by="-240000">
                                      <p:cBhvr>
                                        <p:cTn id="18" dur="200" fill="hold">
                                          <p:stCondLst>
                                            <p:cond delay="600"/>
                                          </p:stCondLst>
                                        </p:cTn>
                                        <p:tgtEl>
                                          <p:spTgt spid="5"/>
                                        </p:tgtEl>
                                        <p:attrNameLst>
                                          <p:attrName>r</p:attrName>
                                        </p:attrNameLst>
                                      </p:cBhvr>
                                    </p:animRot>
                                    <p:animRot by="120000">
                                      <p:cBhvr>
                                        <p:cTn id="19" dur="200" fill="hold">
                                          <p:stCondLst>
                                            <p:cond delay="800"/>
                                          </p:stCondLst>
                                        </p:cTn>
                                        <p:tgtEl>
                                          <p:spTgt spid="5"/>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randombar(horizontal)">
                                      <p:cBhvr>
                                        <p:cTn id="24" dur="500"/>
                                        <p:tgtEl>
                                          <p:spTgt spid="2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randombar(horizontal)">
                                      <p:cBhvr>
                                        <p:cTn id="27" dur="500"/>
                                        <p:tgtEl>
                                          <p:spTgt spid="30"/>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500"/>
                                        <p:tgtEl>
                                          <p:spTgt spid="12"/>
                                        </p:tgtEl>
                                      </p:cBhvr>
                                    </p:animEffect>
                                  </p:childTnLst>
                                </p:cTn>
                              </p:par>
                              <p:par>
                                <p:cTn id="31" presetID="32" presetClass="emph" presetSubtype="0" fill="hold" nodeType="withEffect">
                                  <p:stCondLst>
                                    <p:cond delay="0"/>
                                  </p:stCondLst>
                                  <p:childTnLst>
                                    <p:animRot by="120000">
                                      <p:cBhvr>
                                        <p:cTn id="32" dur="100" fill="hold">
                                          <p:stCondLst>
                                            <p:cond delay="0"/>
                                          </p:stCondLst>
                                        </p:cTn>
                                        <p:tgtEl>
                                          <p:spTgt spid="12"/>
                                        </p:tgtEl>
                                        <p:attrNameLst>
                                          <p:attrName>r</p:attrName>
                                        </p:attrNameLst>
                                      </p:cBhvr>
                                    </p:animRot>
                                    <p:animRot by="-240000">
                                      <p:cBhvr>
                                        <p:cTn id="33" dur="200" fill="hold">
                                          <p:stCondLst>
                                            <p:cond delay="200"/>
                                          </p:stCondLst>
                                        </p:cTn>
                                        <p:tgtEl>
                                          <p:spTgt spid="12"/>
                                        </p:tgtEl>
                                        <p:attrNameLst>
                                          <p:attrName>r</p:attrName>
                                        </p:attrNameLst>
                                      </p:cBhvr>
                                    </p:animRot>
                                    <p:animRot by="240000">
                                      <p:cBhvr>
                                        <p:cTn id="34" dur="200" fill="hold">
                                          <p:stCondLst>
                                            <p:cond delay="400"/>
                                          </p:stCondLst>
                                        </p:cTn>
                                        <p:tgtEl>
                                          <p:spTgt spid="12"/>
                                        </p:tgtEl>
                                        <p:attrNameLst>
                                          <p:attrName>r</p:attrName>
                                        </p:attrNameLst>
                                      </p:cBhvr>
                                    </p:animRot>
                                    <p:animRot by="-240000">
                                      <p:cBhvr>
                                        <p:cTn id="35" dur="200" fill="hold">
                                          <p:stCondLst>
                                            <p:cond delay="600"/>
                                          </p:stCondLst>
                                        </p:cTn>
                                        <p:tgtEl>
                                          <p:spTgt spid="12"/>
                                        </p:tgtEl>
                                        <p:attrNameLst>
                                          <p:attrName>r</p:attrName>
                                        </p:attrNameLst>
                                      </p:cBhvr>
                                    </p:animRot>
                                    <p:animRot by="120000">
                                      <p:cBhvr>
                                        <p:cTn id="36" dur="200" fill="hold">
                                          <p:stCondLst>
                                            <p:cond delay="800"/>
                                          </p:stCondLst>
                                        </p:cTn>
                                        <p:tgtEl>
                                          <p:spTgt spid="12"/>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randombar(horizontal)">
                                      <p:cBhvr>
                                        <p:cTn id="41" dur="500"/>
                                        <p:tgtEl>
                                          <p:spTgt spid="26"/>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randombar(horizontal)">
                                      <p:cBhvr>
                                        <p:cTn id="44" dur="500"/>
                                        <p:tgtEl>
                                          <p:spTgt spid="32"/>
                                        </p:tgtEl>
                                      </p:cBhvr>
                                    </p:animEffect>
                                  </p:childTnLst>
                                </p:cTn>
                              </p:par>
                              <p:par>
                                <p:cTn id="45" presetID="14" presetClass="entr" presetSubtype="1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randombar(horizontal)">
                                      <p:cBhvr>
                                        <p:cTn id="47" dur="500"/>
                                        <p:tgtEl>
                                          <p:spTgt spid="11"/>
                                        </p:tgtEl>
                                      </p:cBhvr>
                                    </p:animEffect>
                                  </p:childTnLst>
                                </p:cTn>
                              </p:par>
                              <p:par>
                                <p:cTn id="48" presetID="32" presetClass="emph" presetSubtype="0" fill="hold" nodeType="withEffect">
                                  <p:stCondLst>
                                    <p:cond delay="0"/>
                                  </p:stCondLst>
                                  <p:childTnLst>
                                    <p:animRot by="120000">
                                      <p:cBhvr>
                                        <p:cTn id="49" dur="100" fill="hold">
                                          <p:stCondLst>
                                            <p:cond delay="0"/>
                                          </p:stCondLst>
                                        </p:cTn>
                                        <p:tgtEl>
                                          <p:spTgt spid="11"/>
                                        </p:tgtEl>
                                        <p:attrNameLst>
                                          <p:attrName>r</p:attrName>
                                        </p:attrNameLst>
                                      </p:cBhvr>
                                    </p:animRot>
                                    <p:animRot by="-240000">
                                      <p:cBhvr>
                                        <p:cTn id="50" dur="200" fill="hold">
                                          <p:stCondLst>
                                            <p:cond delay="200"/>
                                          </p:stCondLst>
                                        </p:cTn>
                                        <p:tgtEl>
                                          <p:spTgt spid="11"/>
                                        </p:tgtEl>
                                        <p:attrNameLst>
                                          <p:attrName>r</p:attrName>
                                        </p:attrNameLst>
                                      </p:cBhvr>
                                    </p:animRot>
                                    <p:animRot by="240000">
                                      <p:cBhvr>
                                        <p:cTn id="51" dur="200" fill="hold">
                                          <p:stCondLst>
                                            <p:cond delay="400"/>
                                          </p:stCondLst>
                                        </p:cTn>
                                        <p:tgtEl>
                                          <p:spTgt spid="11"/>
                                        </p:tgtEl>
                                        <p:attrNameLst>
                                          <p:attrName>r</p:attrName>
                                        </p:attrNameLst>
                                      </p:cBhvr>
                                    </p:animRot>
                                    <p:animRot by="-240000">
                                      <p:cBhvr>
                                        <p:cTn id="52" dur="200" fill="hold">
                                          <p:stCondLst>
                                            <p:cond delay="600"/>
                                          </p:stCondLst>
                                        </p:cTn>
                                        <p:tgtEl>
                                          <p:spTgt spid="11"/>
                                        </p:tgtEl>
                                        <p:attrNameLst>
                                          <p:attrName>r</p:attrName>
                                        </p:attrNameLst>
                                      </p:cBhvr>
                                    </p:animRot>
                                    <p:animRot by="120000">
                                      <p:cBhvr>
                                        <p:cTn id="53" dur="200" fill="hold">
                                          <p:stCondLst>
                                            <p:cond delay="800"/>
                                          </p:stCondLst>
                                        </p:cTn>
                                        <p:tgtEl>
                                          <p:spTgt spid="11"/>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randombar(horizontal)">
                                      <p:cBhvr>
                                        <p:cTn id="58" dur="500"/>
                                        <p:tgtEl>
                                          <p:spTgt spid="28"/>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randombar(horizontal)">
                                      <p:cBhvr>
                                        <p:cTn id="61" dur="500"/>
                                        <p:tgtEl>
                                          <p:spTgt spid="31"/>
                                        </p:tgtEl>
                                      </p:cBhvr>
                                    </p:animEffect>
                                  </p:childTnLst>
                                </p:cTn>
                              </p:par>
                              <p:par>
                                <p:cTn id="62" presetID="14" presetClass="entr" presetSubtype="10"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randombar(horizontal)">
                                      <p:cBhvr>
                                        <p:cTn id="64" dur="500"/>
                                        <p:tgtEl>
                                          <p:spTgt spid="13"/>
                                        </p:tgtEl>
                                      </p:cBhvr>
                                    </p:animEffect>
                                  </p:childTnLst>
                                </p:cTn>
                              </p:par>
                              <p:par>
                                <p:cTn id="65" presetID="32" presetClass="emph" presetSubtype="0" fill="hold" nodeType="withEffect">
                                  <p:stCondLst>
                                    <p:cond delay="0"/>
                                  </p:stCondLst>
                                  <p:childTnLst>
                                    <p:animRot by="120000">
                                      <p:cBhvr>
                                        <p:cTn id="66" dur="100" fill="hold">
                                          <p:stCondLst>
                                            <p:cond delay="0"/>
                                          </p:stCondLst>
                                        </p:cTn>
                                        <p:tgtEl>
                                          <p:spTgt spid="13"/>
                                        </p:tgtEl>
                                        <p:attrNameLst>
                                          <p:attrName>r</p:attrName>
                                        </p:attrNameLst>
                                      </p:cBhvr>
                                    </p:animRot>
                                    <p:animRot by="-240000">
                                      <p:cBhvr>
                                        <p:cTn id="67" dur="200" fill="hold">
                                          <p:stCondLst>
                                            <p:cond delay="200"/>
                                          </p:stCondLst>
                                        </p:cTn>
                                        <p:tgtEl>
                                          <p:spTgt spid="13"/>
                                        </p:tgtEl>
                                        <p:attrNameLst>
                                          <p:attrName>r</p:attrName>
                                        </p:attrNameLst>
                                      </p:cBhvr>
                                    </p:animRot>
                                    <p:animRot by="240000">
                                      <p:cBhvr>
                                        <p:cTn id="68" dur="200" fill="hold">
                                          <p:stCondLst>
                                            <p:cond delay="400"/>
                                          </p:stCondLst>
                                        </p:cTn>
                                        <p:tgtEl>
                                          <p:spTgt spid="13"/>
                                        </p:tgtEl>
                                        <p:attrNameLst>
                                          <p:attrName>r</p:attrName>
                                        </p:attrNameLst>
                                      </p:cBhvr>
                                    </p:animRot>
                                    <p:animRot by="-240000">
                                      <p:cBhvr>
                                        <p:cTn id="69" dur="200" fill="hold">
                                          <p:stCondLst>
                                            <p:cond delay="600"/>
                                          </p:stCondLst>
                                        </p:cTn>
                                        <p:tgtEl>
                                          <p:spTgt spid="13"/>
                                        </p:tgtEl>
                                        <p:attrNameLst>
                                          <p:attrName>r</p:attrName>
                                        </p:attrNameLst>
                                      </p:cBhvr>
                                    </p:animRot>
                                    <p:animRot by="120000">
                                      <p:cBhvr>
                                        <p:cTn id="70" dur="200" fill="hold">
                                          <p:stCondLst>
                                            <p:cond delay="800"/>
                                          </p:stCondLst>
                                        </p:cTn>
                                        <p:tgtEl>
                                          <p:spTgt spid="13"/>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randombar(horizontal)">
                                      <p:cBhvr>
                                        <p:cTn id="75" dur="500"/>
                                        <p:tgtEl>
                                          <p:spTgt spid="33"/>
                                        </p:tgtEl>
                                      </p:cBhvr>
                                    </p:animEffect>
                                  </p:childTnLst>
                                </p:cTn>
                              </p:par>
                              <p:par>
                                <p:cTn id="76" presetID="14" presetClass="entr" presetSubtype="1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randombar(horizontal)">
                                      <p:cBhvr>
                                        <p:cTn id="78" dur="500"/>
                                        <p:tgtEl>
                                          <p:spTgt spid="14"/>
                                        </p:tgtEl>
                                      </p:cBhvr>
                                    </p:animEffect>
                                  </p:childTnLst>
                                </p:cTn>
                              </p:par>
                              <p:par>
                                <p:cTn id="79" presetID="14" presetClass="entr" presetSubtype="10" fill="hold"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randombar(horizontal)">
                                      <p:cBhvr>
                                        <p:cTn id="81" dur="500"/>
                                        <p:tgtEl>
                                          <p:spTgt spid="22"/>
                                        </p:tgtEl>
                                      </p:cBhvr>
                                    </p:animEffect>
                                  </p:childTnLst>
                                </p:cTn>
                              </p:par>
                              <p:par>
                                <p:cTn id="82" presetID="32" presetClass="emph" presetSubtype="0" fill="hold" nodeType="withEffect">
                                  <p:stCondLst>
                                    <p:cond delay="0"/>
                                  </p:stCondLst>
                                  <p:childTnLst>
                                    <p:animRot by="120000">
                                      <p:cBhvr>
                                        <p:cTn id="83" dur="100" fill="hold">
                                          <p:stCondLst>
                                            <p:cond delay="0"/>
                                          </p:stCondLst>
                                        </p:cTn>
                                        <p:tgtEl>
                                          <p:spTgt spid="14"/>
                                        </p:tgtEl>
                                        <p:attrNameLst>
                                          <p:attrName>r</p:attrName>
                                        </p:attrNameLst>
                                      </p:cBhvr>
                                    </p:animRot>
                                    <p:animRot by="-240000">
                                      <p:cBhvr>
                                        <p:cTn id="84" dur="200" fill="hold">
                                          <p:stCondLst>
                                            <p:cond delay="200"/>
                                          </p:stCondLst>
                                        </p:cTn>
                                        <p:tgtEl>
                                          <p:spTgt spid="14"/>
                                        </p:tgtEl>
                                        <p:attrNameLst>
                                          <p:attrName>r</p:attrName>
                                        </p:attrNameLst>
                                      </p:cBhvr>
                                    </p:animRot>
                                    <p:animRot by="240000">
                                      <p:cBhvr>
                                        <p:cTn id="85" dur="200" fill="hold">
                                          <p:stCondLst>
                                            <p:cond delay="400"/>
                                          </p:stCondLst>
                                        </p:cTn>
                                        <p:tgtEl>
                                          <p:spTgt spid="14"/>
                                        </p:tgtEl>
                                        <p:attrNameLst>
                                          <p:attrName>r</p:attrName>
                                        </p:attrNameLst>
                                      </p:cBhvr>
                                    </p:animRot>
                                    <p:animRot by="-240000">
                                      <p:cBhvr>
                                        <p:cTn id="86" dur="200" fill="hold">
                                          <p:stCondLst>
                                            <p:cond delay="600"/>
                                          </p:stCondLst>
                                        </p:cTn>
                                        <p:tgtEl>
                                          <p:spTgt spid="14"/>
                                        </p:tgtEl>
                                        <p:attrNameLst>
                                          <p:attrName>r</p:attrName>
                                        </p:attrNameLst>
                                      </p:cBhvr>
                                    </p:animRot>
                                    <p:animRot by="120000">
                                      <p:cBhvr>
                                        <p:cTn id="87"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8" fill="hold" display="0">
                  <p:stCondLst>
                    <p:cond delay="indefinite"/>
                  </p:stCondLst>
                  <p:endCondLst>
                    <p:cond evt="onStopAudio" delay="0">
                      <p:tgtEl>
                        <p:sldTgt/>
                      </p:tgtEl>
                    </p:cond>
                  </p:endCondLst>
                </p:cTn>
                <p:tgtEl>
                  <p:spTgt spid="34"/>
                </p:tgtEl>
              </p:cMediaNode>
            </p:audio>
            <p:audio>
              <p:cMediaNode vol="80000">
                <p:cTn id="89" fill="hold" display="0">
                  <p:stCondLst>
                    <p:cond delay="indefinite"/>
                  </p:stCondLst>
                  <p:endCondLst>
                    <p:cond evt="onStopAudio" delay="0">
                      <p:tgtEl>
                        <p:sldTgt/>
                      </p:tgtEl>
                    </p:cond>
                  </p:endCondLst>
                </p:cTn>
                <p:tgtEl>
                  <p:spTgt spid="37"/>
                </p:tgtEl>
              </p:cMediaNode>
            </p:audio>
            <p:audio>
              <p:cMediaNode vol="80000">
                <p:cTn id="90" fill="hold" display="0">
                  <p:stCondLst>
                    <p:cond delay="indefinite"/>
                  </p:stCondLst>
                  <p:endCondLst>
                    <p:cond evt="onStopAudio" delay="0">
                      <p:tgtEl>
                        <p:sldTgt/>
                      </p:tgtEl>
                    </p:cond>
                  </p:endCondLst>
                </p:cTn>
                <p:tgtEl>
                  <p:spTgt spid="38"/>
                </p:tgtEl>
              </p:cMediaNode>
            </p:audio>
            <p:audio>
              <p:cMediaNode vol="80000">
                <p:cTn id="91" fill="hold" display="0">
                  <p:stCondLst>
                    <p:cond delay="indefinite"/>
                  </p:stCondLst>
                  <p:endCondLst>
                    <p:cond evt="onStopAudio" delay="0">
                      <p:tgtEl>
                        <p:sldTgt/>
                      </p:tgtEl>
                    </p:cond>
                  </p:endCondLst>
                </p:cTn>
                <p:tgtEl>
                  <p:spTgt spid="39"/>
                </p:tgtEl>
              </p:cMediaNode>
            </p:audio>
            <p:seq concurrent="1" nextAc="seek">
              <p:cTn id="92" restart="whenNotActive" fill="hold" evtFilter="cancelBubble" nodeType="interactiveSeq">
                <p:stCondLst>
                  <p:cond evt="onClick" delay="0">
                    <p:tgtEl>
                      <p:spTgt spid="24"/>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withEffect">
                                  <p:stCondLst>
                                    <p:cond delay="0"/>
                                  </p:stCondLst>
                                  <p:childTnLst>
                                    <p:set>
                                      <p:cBhvr>
                                        <p:cTn id="96" dur="1" fill="hold">
                                          <p:stCondLst>
                                            <p:cond delay="999"/>
                                          </p:stCondLst>
                                        </p:cTn>
                                        <p:tgtEl>
                                          <p:spTgt spid="25"/>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6" name="Am-thanh-tra-loi-dung-www_nhacchuongvui_com.wav"/>
                                        </p:tgtEl>
                                      </p:cMediaNode>
                                    </p:audio>
                                  </p:subTnLst>
                                </p:cTn>
                              </p:par>
                              <p:par>
                                <p:cTn id="97" presetID="16" presetClass="exit" presetSubtype="21" fill="hold" nodeType="withEffect">
                                  <p:stCondLst>
                                    <p:cond delay="0"/>
                                  </p:stCondLst>
                                  <p:childTnLst>
                                    <p:animEffect transition="out" filter="barn(inVertical)">
                                      <p:cBhvr>
                                        <p:cTn id="98" dur="500"/>
                                        <p:tgtEl>
                                          <p:spTgt spid="25"/>
                                        </p:tgtEl>
                                      </p:cBhvr>
                                    </p:animEffect>
                                    <p:set>
                                      <p:cBhvr>
                                        <p:cTn id="99"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00" restart="whenNotActive" fill="hold" evtFilter="cancelBubble" nodeType="interactiveSeq">
                <p:stCondLst>
                  <p:cond evt="onClick" delay="0">
                    <p:tgtEl>
                      <p:spTgt spid="26"/>
                    </p:tgtEl>
                  </p:cond>
                </p:stCondLst>
                <p:endSync evt="end" delay="0">
                  <p:rtn val="all"/>
                </p:endSync>
                <p:childTnLst>
                  <p:par>
                    <p:cTn id="101" fill="hold">
                      <p:stCondLst>
                        <p:cond delay="0"/>
                      </p:stCondLst>
                      <p:childTnLst>
                        <p:par>
                          <p:cTn id="102" fill="hold">
                            <p:stCondLst>
                              <p:cond delay="0"/>
                            </p:stCondLst>
                            <p:childTnLst>
                              <p:par>
                                <p:cTn id="103" presetID="1" presetClass="entr" presetSubtype="0" fill="hold" nodeType="withEffect">
                                  <p:stCondLst>
                                    <p:cond delay="0"/>
                                  </p:stCondLst>
                                  <p:childTnLst>
                                    <p:set>
                                      <p:cBhvr>
                                        <p:cTn id="104"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7" name="Am-thanh-tra-loi-sai-www_nhacchuongvui_com.wav"/>
                                        </p:tgtEl>
                                      </p:cMediaNode>
                                    </p:audio>
                                  </p:subTnLst>
                                </p:cTn>
                              </p:par>
                            </p:childTnLst>
                          </p:cTn>
                        </p:par>
                        <p:par>
                          <p:cTn id="105" fill="hold">
                            <p:stCondLst>
                              <p:cond delay="0"/>
                            </p:stCondLst>
                            <p:childTnLst>
                              <p:par>
                                <p:cTn id="106" presetID="10" presetClass="exit" presetSubtype="0" fill="hold" nodeType="afterEffect">
                                  <p:stCondLst>
                                    <p:cond delay="500"/>
                                  </p:stCondLst>
                                  <p:childTnLst>
                                    <p:animEffect transition="out" filter="fade">
                                      <p:cBhvr>
                                        <p:cTn id="107" dur="500"/>
                                        <p:tgtEl>
                                          <p:spTgt spid="29"/>
                                        </p:tgtEl>
                                      </p:cBhvr>
                                    </p:animEffect>
                                    <p:set>
                                      <p:cBhvr>
                                        <p:cTn id="108"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09" restart="whenNotActive" fill="hold" evtFilter="cancelBubble" nodeType="interactiveSeq">
                <p:stCondLst>
                  <p:cond evt="onClick" delay="0">
                    <p:tgtEl>
                      <p:spTgt spid="28"/>
                    </p:tgtEl>
                  </p:cond>
                </p:stCondLst>
                <p:endSync evt="end" delay="0">
                  <p:rtn val="all"/>
                </p:endSync>
                <p:childTnLst>
                  <p:par>
                    <p:cTn id="110" fill="hold">
                      <p:stCondLst>
                        <p:cond delay="0"/>
                      </p:stCondLst>
                      <p:childTnLst>
                        <p:par>
                          <p:cTn id="111" fill="hold">
                            <p:stCondLst>
                              <p:cond delay="0"/>
                            </p:stCondLst>
                            <p:childTnLst>
                              <p:par>
                                <p:cTn id="112" presetID="1" presetClass="entr" presetSubtype="0" fill="hold" nodeType="withEffect">
                                  <p:stCondLst>
                                    <p:cond delay="0"/>
                                  </p:stCondLst>
                                  <p:childTnLst>
                                    <p:set>
                                      <p:cBhvr>
                                        <p:cTn id="11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12"/>
                                            </p:cond>
                                          </p:stCondLst>
                                          <p:endCondLst>
                                            <p:cond evt="onStopAudio" delay="0">
                                              <p:tgtEl>
                                                <p:sldTgt/>
                                              </p:tgtEl>
                                            </p:cond>
                                          </p:endCondLst>
                                        </p:cTn>
                                        <p:tgtEl>
                                          <p:sndTgt r:embed="rId7" name="Am-thanh-tra-loi-sai-www_nhacchuongvui_com.wav"/>
                                        </p:tgtEl>
                                      </p:cMediaNode>
                                    </p:audio>
                                  </p:subTnLst>
                                </p:cTn>
                              </p:par>
                            </p:childTnLst>
                          </p:cTn>
                        </p:par>
                        <p:par>
                          <p:cTn id="114" fill="hold">
                            <p:stCondLst>
                              <p:cond delay="0"/>
                            </p:stCondLst>
                            <p:childTnLst>
                              <p:par>
                                <p:cTn id="115" presetID="10" presetClass="exit" presetSubtype="0" fill="hold" nodeType="afterEffect">
                                  <p:stCondLst>
                                    <p:cond delay="500"/>
                                  </p:stCondLst>
                                  <p:childTnLst>
                                    <p:animEffect transition="out" filter="fade">
                                      <p:cBhvr>
                                        <p:cTn id="116" dur="500"/>
                                        <p:tgtEl>
                                          <p:spTgt spid="27"/>
                                        </p:tgtEl>
                                      </p:cBhvr>
                                    </p:animEffect>
                                    <p:set>
                                      <p:cBhvr>
                                        <p:cTn id="11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8" restart="whenNotActive" fill="hold" evtFilter="cancelBubble" nodeType="interactiveSeq">
                <p:stCondLst>
                  <p:cond evt="onClick" delay="0">
                    <p:tgtEl>
                      <p:spTgt spid="22"/>
                    </p:tgtEl>
                  </p:cond>
                </p:stCondLst>
                <p:endSync evt="end" delay="0">
                  <p:rtn val="all"/>
                </p:endSync>
                <p:childTnLst>
                  <p:par>
                    <p:cTn id="119" fill="hold">
                      <p:stCondLst>
                        <p:cond delay="0"/>
                      </p:stCondLst>
                      <p:childTnLst>
                        <p:par>
                          <p:cTn id="120" fill="hold">
                            <p:stCondLst>
                              <p:cond delay="0"/>
                            </p:stCondLst>
                            <p:childTnLst>
                              <p:par>
                                <p:cTn id="121" presetID="1" presetClass="entr" presetSubtype="0" fill="hold" nodeType="withEffect">
                                  <p:stCondLst>
                                    <p:cond delay="0"/>
                                  </p:stCondLst>
                                  <p:childTnLst>
                                    <p:set>
                                      <p:cBhvr>
                                        <p:cTn id="122"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7" name="Am-thanh-tra-loi-sai-www_nhacchuongvui_com.wav"/>
                                        </p:tgtEl>
                                      </p:cMediaNode>
                                    </p:audio>
                                  </p:subTnLst>
                                </p:cTn>
                              </p:par>
                            </p:childTnLst>
                          </p:cTn>
                        </p:par>
                        <p:par>
                          <p:cTn id="123" fill="hold">
                            <p:stCondLst>
                              <p:cond delay="0"/>
                            </p:stCondLst>
                            <p:childTnLst>
                              <p:par>
                                <p:cTn id="124" presetID="10" presetClass="exit" presetSubtype="0" fill="hold" nodeType="afterEffect">
                                  <p:stCondLst>
                                    <p:cond delay="500"/>
                                  </p:stCondLst>
                                  <p:childTnLst>
                                    <p:animEffect transition="out" filter="fade">
                                      <p:cBhvr>
                                        <p:cTn id="125" dur="500"/>
                                        <p:tgtEl>
                                          <p:spTgt spid="41"/>
                                        </p:tgtEl>
                                      </p:cBhvr>
                                    </p:animEffect>
                                    <p:set>
                                      <p:cBhvr>
                                        <p:cTn id="126"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6" grpId="0" animBg="1"/>
      <p:bldP spid="7" grpId="0"/>
      <p:bldP spid="30" grpId="0"/>
      <p:bldP spid="31" grpId="0"/>
      <p:bldP spid="32" grpId="0"/>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xmlns="" id="{CBB1D247-55C8-4FC2-A0AF-8ECF74306018}"/>
              </a:ext>
            </a:extLst>
          </p:cNvPr>
          <p:cNvSpPr/>
          <p:nvPr/>
        </p:nvSpPr>
        <p:spPr>
          <a:xfrm>
            <a:off x="509756" y="353292"/>
            <a:ext cx="9982200" cy="2286000"/>
          </a:xfrm>
          <a:prstGeom prst="roundRect">
            <a:avLst/>
          </a:prstGeom>
          <a:solidFill>
            <a:schemeClr val="bg1"/>
          </a:solidFill>
          <a:ln w="762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xmlns="" id="{23F467D3-3613-4797-93F5-7BEE87561738}"/>
              </a:ext>
            </a:extLst>
          </p:cNvPr>
          <p:cNvSpPr txBox="1"/>
          <p:nvPr/>
        </p:nvSpPr>
        <p:spPr>
          <a:xfrm>
            <a:off x="617294" y="797730"/>
            <a:ext cx="8302168" cy="1354217"/>
          </a:xfrm>
          <a:prstGeom prst="rect">
            <a:avLst/>
          </a:prstGeom>
          <a:noFill/>
          <a:ln>
            <a:noFill/>
          </a:ln>
        </p:spPr>
        <p:txBody>
          <a:bodyPr wrap="square" lIns="0" tIns="0" rIns="0" bIns="0" rtlCol="0">
            <a:spAutoFit/>
          </a:bodyPr>
          <a:lstStyle/>
          <a:p>
            <a:pPr algn="just"/>
            <a:r>
              <a:rPr lang="en-US" sz="4400" b="1">
                <a:ln w="31750">
                  <a:solidFill>
                    <a:srgbClr val="002060"/>
                  </a:solidFill>
                </a:ln>
                <a:solidFill>
                  <a:schemeClr val="bg1"/>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2. Cặp từ nào sau đây là cặp từ đồng âm?</a:t>
            </a:r>
          </a:p>
        </p:txBody>
      </p:sp>
      <p:pic>
        <p:nvPicPr>
          <p:cNvPr id="5" name="Picture 8" descr="Cute Bakery chef girl welcome smiling cartoon art illustration 1936523  Vector Art at Vecteezy">
            <a:extLst>
              <a:ext uri="{FF2B5EF4-FFF2-40B4-BE49-F238E27FC236}">
                <a16:creationId xmlns:a16="http://schemas.microsoft.com/office/drawing/2014/main" xmlns="" id="{A591D19F-7944-44B0-B5C8-4A3CAB626754}"/>
              </a:ext>
            </a:extLst>
          </p:cNvPr>
          <p:cNvPicPr>
            <a:picLocks noChangeAspect="1" noChangeArrowheads="1"/>
          </p:cNvPicPr>
          <p:nvPr/>
        </p:nvPicPr>
        <p:blipFill>
          <a:blip r:embed="rId8" cstate="print">
            <a:clrChange>
              <a:clrFrom>
                <a:srgbClr val="FDE0DC"/>
              </a:clrFrom>
              <a:clrTo>
                <a:srgbClr val="FDE0DC">
                  <a:alpha val="0"/>
                </a:srgbClr>
              </a:clrTo>
            </a:clrChange>
            <a:extLst>
              <a:ext uri="{28A0092B-C50C-407E-A947-70E740481C1C}">
                <a14:useLocalDpi xmlns:a14="http://schemas.microsoft.com/office/drawing/2010/main" val="0"/>
              </a:ext>
            </a:extLst>
          </a:blip>
          <a:srcRect/>
          <a:stretch>
            <a:fillRect/>
          </a:stretch>
        </p:blipFill>
        <p:spPr bwMode="auto">
          <a:xfrm>
            <a:off x="8416629" y="-70321"/>
            <a:ext cx="4011444" cy="320915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xmlns="" id="{074787AE-977C-484F-A4D3-134D488C06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49776" y="4804305"/>
            <a:ext cx="5139373" cy="1402202"/>
          </a:xfrm>
          <a:prstGeom prst="rect">
            <a:avLst/>
          </a:prstGeom>
        </p:spPr>
      </p:pic>
      <p:pic>
        <p:nvPicPr>
          <p:cNvPr id="24" name="Picture 23">
            <a:extLst>
              <a:ext uri="{FF2B5EF4-FFF2-40B4-BE49-F238E27FC236}">
                <a16:creationId xmlns:a16="http://schemas.microsoft.com/office/drawing/2014/main" xmlns="" id="{DC0B3826-757F-4822-8375-6E691C2A02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0466" y="2951432"/>
            <a:ext cx="5139373" cy="1402202"/>
          </a:xfrm>
          <a:prstGeom prst="rect">
            <a:avLst/>
          </a:prstGeom>
        </p:spPr>
      </p:pic>
      <p:pic>
        <p:nvPicPr>
          <p:cNvPr id="26" name="Picture 25">
            <a:extLst>
              <a:ext uri="{FF2B5EF4-FFF2-40B4-BE49-F238E27FC236}">
                <a16:creationId xmlns:a16="http://schemas.microsoft.com/office/drawing/2014/main" xmlns="" id="{9233E4C5-F9D7-4880-82FF-12646D09C4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59408" y="2951314"/>
            <a:ext cx="5139373" cy="1402202"/>
          </a:xfrm>
          <a:prstGeom prst="rect">
            <a:avLst/>
          </a:prstGeom>
        </p:spPr>
      </p:pic>
      <p:pic>
        <p:nvPicPr>
          <p:cNvPr id="14" name="Picture 4" descr="Premium Vector | Set of cupcake cartoon illustration">
            <a:extLst>
              <a:ext uri="{FF2B5EF4-FFF2-40B4-BE49-F238E27FC236}">
                <a16:creationId xmlns:a16="http://schemas.microsoft.com/office/drawing/2014/main" xmlns="" id="{B0BA4015-244D-45D0-BAA1-4908952BA8AD}"/>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10534301" y="4956787"/>
            <a:ext cx="1620218" cy="158530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xmlns="" id="{BD134283-56F9-4B69-AB8A-21DE4AF931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61483" y="4778972"/>
            <a:ext cx="5139373" cy="1402202"/>
          </a:xfrm>
          <a:prstGeom prst="rect">
            <a:avLst/>
          </a:prstGeom>
        </p:spPr>
      </p:pic>
      <p:pic>
        <p:nvPicPr>
          <p:cNvPr id="11" name="Picture 4" descr="Premium Vector | Set of cupcake cartoon illustration">
            <a:extLst>
              <a:ext uri="{FF2B5EF4-FFF2-40B4-BE49-F238E27FC236}">
                <a16:creationId xmlns:a16="http://schemas.microsoft.com/office/drawing/2014/main" xmlns="" id="{11EE26D2-5BE8-4B6C-B41A-922E5EE12B53}"/>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1021458">
            <a:off x="10612996" y="2950766"/>
            <a:ext cx="1549094" cy="169257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remium Vector | Set of cupcake cartoon illustration">
            <a:extLst>
              <a:ext uri="{FF2B5EF4-FFF2-40B4-BE49-F238E27FC236}">
                <a16:creationId xmlns:a16="http://schemas.microsoft.com/office/drawing/2014/main" xmlns="" id="{89A01C87-476F-4EC6-91C9-6708E28ED7D6}"/>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4786652" y="2844406"/>
            <a:ext cx="1658522" cy="18121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Premium Vector | Set of cupcake cartoon illustration">
            <a:extLst>
              <a:ext uri="{FF2B5EF4-FFF2-40B4-BE49-F238E27FC236}">
                <a16:creationId xmlns:a16="http://schemas.microsoft.com/office/drawing/2014/main" xmlns="" id="{694158C1-79A2-4BE2-BA2C-3EB5C04D86F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847047">
            <a:off x="4655129" y="4904873"/>
            <a:ext cx="1426256" cy="139552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xmlns="" id="{E421AB93-982B-4089-859C-98A062CB9C2B}"/>
              </a:ext>
            </a:extLst>
          </p:cNvPr>
          <p:cNvSpPr txBox="1"/>
          <p:nvPr/>
        </p:nvSpPr>
        <p:spPr>
          <a:xfrm>
            <a:off x="1789112" y="3378483"/>
            <a:ext cx="2927083" cy="430887"/>
          </a:xfrm>
          <a:prstGeom prst="rect">
            <a:avLst/>
          </a:prstGeom>
          <a:noFill/>
          <a:ln>
            <a:noFill/>
          </a:ln>
        </p:spPr>
        <p:txBody>
          <a:bodyPr wrap="none" lIns="0" tIns="0" rIns="0" bIns="0" rtlCol="0">
            <a:spAutoFit/>
          </a:bodyPr>
          <a:lstStyle/>
          <a:p>
            <a:pPr algn="ctr"/>
            <a:r>
              <a:rPr lang="en-US" sz="2800" b="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xinh đẹp– xinh xắn</a:t>
            </a:r>
          </a:p>
        </p:txBody>
      </p:sp>
      <p:sp>
        <p:nvSpPr>
          <p:cNvPr id="31" name="TextBox 30">
            <a:extLst>
              <a:ext uri="{FF2B5EF4-FFF2-40B4-BE49-F238E27FC236}">
                <a16:creationId xmlns:a16="http://schemas.microsoft.com/office/drawing/2014/main" xmlns="" id="{A9BDEAAE-089C-4E31-BD81-F8B1855AC1F6}"/>
              </a:ext>
            </a:extLst>
          </p:cNvPr>
          <p:cNvSpPr txBox="1"/>
          <p:nvPr/>
        </p:nvSpPr>
        <p:spPr>
          <a:xfrm>
            <a:off x="1871600" y="5249703"/>
            <a:ext cx="2297104" cy="430887"/>
          </a:xfrm>
          <a:prstGeom prst="rect">
            <a:avLst/>
          </a:prstGeom>
          <a:noFill/>
          <a:ln>
            <a:noFill/>
          </a:ln>
        </p:spPr>
        <p:txBody>
          <a:bodyPr wrap="none" lIns="0" tIns="0" rIns="0" bIns="0" rtlCol="0">
            <a:spAutoFit/>
          </a:bodyPr>
          <a:lstStyle/>
          <a:p>
            <a:pPr algn="ctr"/>
            <a:r>
              <a:rPr lang="en-US" sz="2800" b="1">
                <a:ln w="0"/>
                <a:latin typeface="Times New Roman" panose="02020603050405020304" pitchFamily="18" charset="0"/>
                <a:cs typeface="Times New Roman" panose="02020603050405020304" pitchFamily="18" charset="0"/>
              </a:rPr>
              <a:t>khổng lồ - bé tí</a:t>
            </a:r>
          </a:p>
        </p:txBody>
      </p:sp>
      <p:sp>
        <p:nvSpPr>
          <p:cNvPr id="32" name="TextBox 31">
            <a:extLst>
              <a:ext uri="{FF2B5EF4-FFF2-40B4-BE49-F238E27FC236}">
                <a16:creationId xmlns:a16="http://schemas.microsoft.com/office/drawing/2014/main" xmlns="" id="{C487F48E-DA84-45DC-BD9F-46E2D7318CEC}"/>
              </a:ext>
            </a:extLst>
          </p:cNvPr>
          <p:cNvSpPr txBox="1"/>
          <p:nvPr/>
        </p:nvSpPr>
        <p:spPr>
          <a:xfrm>
            <a:off x="7801139" y="3396279"/>
            <a:ext cx="2632132" cy="430887"/>
          </a:xfrm>
          <a:prstGeom prst="rect">
            <a:avLst/>
          </a:prstGeom>
          <a:noFill/>
          <a:ln>
            <a:noFill/>
          </a:ln>
        </p:spPr>
        <p:txBody>
          <a:bodyPr wrap="none" lIns="0" tIns="0" rIns="0" bIns="0" rtlCol="0">
            <a:spAutoFit/>
          </a:bodyPr>
          <a:lstStyle/>
          <a:p>
            <a:pPr algn="ctr"/>
            <a:r>
              <a:rPr lang="en-US" sz="2800" b="1">
                <a:ln w="0"/>
                <a:latin typeface="Times New Roman" panose="02020603050405020304" pitchFamily="18" charset="0"/>
                <a:cs typeface="Times New Roman" panose="02020603050405020304" pitchFamily="18" charset="0"/>
              </a:rPr>
              <a:t>Bao la – rộng lớn</a:t>
            </a:r>
          </a:p>
        </p:txBody>
      </p:sp>
      <p:sp>
        <p:nvSpPr>
          <p:cNvPr id="33" name="TextBox 32">
            <a:extLst>
              <a:ext uri="{FF2B5EF4-FFF2-40B4-BE49-F238E27FC236}">
                <a16:creationId xmlns:a16="http://schemas.microsoft.com/office/drawing/2014/main" xmlns="" id="{440E9AAC-5E65-4464-AEF4-A2113D3E9490}"/>
              </a:ext>
            </a:extLst>
          </p:cNvPr>
          <p:cNvSpPr txBox="1"/>
          <p:nvPr/>
        </p:nvSpPr>
        <p:spPr>
          <a:xfrm>
            <a:off x="7767934" y="5207910"/>
            <a:ext cx="2776402" cy="430887"/>
          </a:xfrm>
          <a:prstGeom prst="rect">
            <a:avLst/>
          </a:prstGeom>
          <a:noFill/>
          <a:ln>
            <a:noFill/>
          </a:ln>
        </p:spPr>
        <p:txBody>
          <a:bodyPr wrap="none" lIns="0" tIns="0" rIns="0" bIns="0" rtlCol="0">
            <a:spAutoFit/>
          </a:bodyPr>
          <a:lstStyle/>
          <a:p>
            <a:pPr algn="ctr"/>
            <a:r>
              <a:rPr lang="en-US" sz="2800" b="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Cái bàn – bàn bạc</a:t>
            </a:r>
          </a:p>
        </p:txBody>
      </p:sp>
      <p:pic>
        <p:nvPicPr>
          <p:cNvPr id="34" name="AmthanhThua">
            <a:hlinkClick r:id="" action="ppaction://media"/>
            <a:extLst>
              <a:ext uri="{FF2B5EF4-FFF2-40B4-BE49-F238E27FC236}">
                <a16:creationId xmlns:a16="http://schemas.microsoft.com/office/drawing/2014/main" xmlns="" id="{90BF4F3A-CED4-446B-B1E6-D5D0614B9CB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45012" y="4407923"/>
            <a:ext cx="487363" cy="487363"/>
          </a:xfrm>
          <a:prstGeom prst="rect">
            <a:avLst/>
          </a:prstGeom>
        </p:spPr>
      </p:pic>
      <p:sp>
        <p:nvSpPr>
          <p:cNvPr id="35" name="TextBox 34">
            <a:extLst>
              <a:ext uri="{FF2B5EF4-FFF2-40B4-BE49-F238E27FC236}">
                <a16:creationId xmlns:a16="http://schemas.microsoft.com/office/drawing/2014/main" xmlns="" id="{7E2DF8A1-59F4-4F66-B687-F79555C50E6E}"/>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36" name="TextBox 35">
            <a:extLst>
              <a:ext uri="{FF2B5EF4-FFF2-40B4-BE49-F238E27FC236}">
                <a16:creationId xmlns:a16="http://schemas.microsoft.com/office/drawing/2014/main" xmlns="" id="{DE392F84-F2F5-4BBC-AD06-1D8DD356EF98}"/>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37" name="59c3c5f047238">
            <a:hlinkClick r:id="" action="ppaction://media"/>
            <a:extLst>
              <a:ext uri="{FF2B5EF4-FFF2-40B4-BE49-F238E27FC236}">
                <a16:creationId xmlns:a16="http://schemas.microsoft.com/office/drawing/2014/main" xmlns="" id="{13761E0A-87F5-4495-A58E-66FBEFF4931B}"/>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245012" y="1348650"/>
            <a:ext cx="487363" cy="487363"/>
          </a:xfrm>
          <a:prstGeom prst="rect">
            <a:avLst/>
          </a:prstGeom>
        </p:spPr>
      </p:pic>
      <p:pic>
        <p:nvPicPr>
          <p:cNvPr id="38" name="AmthanhThua">
            <a:hlinkClick r:id="" action="ppaction://media"/>
            <a:extLst>
              <a:ext uri="{FF2B5EF4-FFF2-40B4-BE49-F238E27FC236}">
                <a16:creationId xmlns:a16="http://schemas.microsoft.com/office/drawing/2014/main" xmlns="" id="{57B5F1A1-40BD-4BF0-8F2C-5670EBD764A5}"/>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52490" y="5031842"/>
            <a:ext cx="487363" cy="487363"/>
          </a:xfrm>
          <a:prstGeom prst="rect">
            <a:avLst/>
          </a:prstGeom>
        </p:spPr>
      </p:pic>
      <p:pic>
        <p:nvPicPr>
          <p:cNvPr id="39" name="AmthanhThua">
            <a:hlinkClick r:id="" action="ppaction://media"/>
            <a:extLst>
              <a:ext uri="{FF2B5EF4-FFF2-40B4-BE49-F238E27FC236}">
                <a16:creationId xmlns:a16="http://schemas.microsoft.com/office/drawing/2014/main" xmlns="" id="{1B41B71D-98CC-47DF-A190-E2EEFB9018C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37935" y="5655715"/>
            <a:ext cx="487363" cy="487363"/>
          </a:xfrm>
          <a:prstGeom prst="rect">
            <a:avLst/>
          </a:prstGeom>
        </p:spPr>
      </p:pic>
      <p:pic>
        <p:nvPicPr>
          <p:cNvPr id="40" name="Picture 39">
            <a:hlinkClick r:id="rId16" action="ppaction://hlinksldjump"/>
            <a:extLst>
              <a:ext uri="{FF2B5EF4-FFF2-40B4-BE49-F238E27FC236}">
                <a16:creationId xmlns:a16="http://schemas.microsoft.com/office/drawing/2014/main" xmlns="" id="{67F41AD4-DED0-4CF7-BAF6-826FE673188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11489149" y="87517"/>
            <a:ext cx="627889" cy="627889"/>
          </a:xfrm>
          <a:prstGeom prst="rect">
            <a:avLst/>
          </a:prstGeom>
        </p:spPr>
      </p:pic>
      <p:pic>
        <p:nvPicPr>
          <p:cNvPr id="25" name="CẤM BUÔN BÁN, CẤM REUP" descr="Káº¿t quáº£ hÃ¬nh áº£nh cho right wrong tick icon"/>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777440" y="5181931"/>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34472" y="504387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9"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87056" y="336958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1" name="ĐC SHARE MIỄN PHÍ BỞI NK POWERSKILLS" descr="Káº¿t quáº£ hÃ¬nh áº£nh cho right wrong tick icon"/>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798310" y="3255940"/>
            <a:ext cx="1092200" cy="110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22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32" presetClass="emph" presetSubtype="0" fill="hold" nodeType="withEffect">
                                  <p:stCondLst>
                                    <p:cond delay="0"/>
                                  </p:stCondLst>
                                  <p:childTnLst>
                                    <p:animRot by="120000">
                                      <p:cBhvr>
                                        <p:cTn id="15" dur="100" fill="hold">
                                          <p:stCondLst>
                                            <p:cond delay="0"/>
                                          </p:stCondLst>
                                        </p:cTn>
                                        <p:tgtEl>
                                          <p:spTgt spid="5"/>
                                        </p:tgtEl>
                                        <p:attrNameLst>
                                          <p:attrName>r</p:attrName>
                                        </p:attrNameLst>
                                      </p:cBhvr>
                                    </p:animRot>
                                    <p:animRot by="-240000">
                                      <p:cBhvr>
                                        <p:cTn id="16" dur="200" fill="hold">
                                          <p:stCondLst>
                                            <p:cond delay="200"/>
                                          </p:stCondLst>
                                        </p:cTn>
                                        <p:tgtEl>
                                          <p:spTgt spid="5"/>
                                        </p:tgtEl>
                                        <p:attrNameLst>
                                          <p:attrName>r</p:attrName>
                                        </p:attrNameLst>
                                      </p:cBhvr>
                                    </p:animRot>
                                    <p:animRot by="240000">
                                      <p:cBhvr>
                                        <p:cTn id="17" dur="200" fill="hold">
                                          <p:stCondLst>
                                            <p:cond delay="400"/>
                                          </p:stCondLst>
                                        </p:cTn>
                                        <p:tgtEl>
                                          <p:spTgt spid="5"/>
                                        </p:tgtEl>
                                        <p:attrNameLst>
                                          <p:attrName>r</p:attrName>
                                        </p:attrNameLst>
                                      </p:cBhvr>
                                    </p:animRot>
                                    <p:animRot by="-240000">
                                      <p:cBhvr>
                                        <p:cTn id="18" dur="200" fill="hold">
                                          <p:stCondLst>
                                            <p:cond delay="600"/>
                                          </p:stCondLst>
                                        </p:cTn>
                                        <p:tgtEl>
                                          <p:spTgt spid="5"/>
                                        </p:tgtEl>
                                        <p:attrNameLst>
                                          <p:attrName>r</p:attrName>
                                        </p:attrNameLst>
                                      </p:cBhvr>
                                    </p:animRot>
                                    <p:animRot by="120000">
                                      <p:cBhvr>
                                        <p:cTn id="19" dur="200" fill="hold">
                                          <p:stCondLst>
                                            <p:cond delay="800"/>
                                          </p:stCondLst>
                                        </p:cTn>
                                        <p:tgtEl>
                                          <p:spTgt spid="5"/>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randombar(horizontal)">
                                      <p:cBhvr>
                                        <p:cTn id="24" dur="500"/>
                                        <p:tgtEl>
                                          <p:spTgt spid="2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randombar(horizontal)">
                                      <p:cBhvr>
                                        <p:cTn id="27" dur="500"/>
                                        <p:tgtEl>
                                          <p:spTgt spid="30"/>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500"/>
                                        <p:tgtEl>
                                          <p:spTgt spid="12"/>
                                        </p:tgtEl>
                                      </p:cBhvr>
                                    </p:animEffect>
                                  </p:childTnLst>
                                </p:cTn>
                              </p:par>
                              <p:par>
                                <p:cTn id="31" presetID="32" presetClass="emph" presetSubtype="0" fill="hold" nodeType="withEffect">
                                  <p:stCondLst>
                                    <p:cond delay="0"/>
                                  </p:stCondLst>
                                  <p:childTnLst>
                                    <p:animRot by="120000">
                                      <p:cBhvr>
                                        <p:cTn id="32" dur="100" fill="hold">
                                          <p:stCondLst>
                                            <p:cond delay="0"/>
                                          </p:stCondLst>
                                        </p:cTn>
                                        <p:tgtEl>
                                          <p:spTgt spid="12"/>
                                        </p:tgtEl>
                                        <p:attrNameLst>
                                          <p:attrName>r</p:attrName>
                                        </p:attrNameLst>
                                      </p:cBhvr>
                                    </p:animRot>
                                    <p:animRot by="-240000">
                                      <p:cBhvr>
                                        <p:cTn id="33" dur="200" fill="hold">
                                          <p:stCondLst>
                                            <p:cond delay="200"/>
                                          </p:stCondLst>
                                        </p:cTn>
                                        <p:tgtEl>
                                          <p:spTgt spid="12"/>
                                        </p:tgtEl>
                                        <p:attrNameLst>
                                          <p:attrName>r</p:attrName>
                                        </p:attrNameLst>
                                      </p:cBhvr>
                                    </p:animRot>
                                    <p:animRot by="240000">
                                      <p:cBhvr>
                                        <p:cTn id="34" dur="200" fill="hold">
                                          <p:stCondLst>
                                            <p:cond delay="400"/>
                                          </p:stCondLst>
                                        </p:cTn>
                                        <p:tgtEl>
                                          <p:spTgt spid="12"/>
                                        </p:tgtEl>
                                        <p:attrNameLst>
                                          <p:attrName>r</p:attrName>
                                        </p:attrNameLst>
                                      </p:cBhvr>
                                    </p:animRot>
                                    <p:animRot by="-240000">
                                      <p:cBhvr>
                                        <p:cTn id="35" dur="200" fill="hold">
                                          <p:stCondLst>
                                            <p:cond delay="600"/>
                                          </p:stCondLst>
                                        </p:cTn>
                                        <p:tgtEl>
                                          <p:spTgt spid="12"/>
                                        </p:tgtEl>
                                        <p:attrNameLst>
                                          <p:attrName>r</p:attrName>
                                        </p:attrNameLst>
                                      </p:cBhvr>
                                    </p:animRot>
                                    <p:animRot by="120000">
                                      <p:cBhvr>
                                        <p:cTn id="36" dur="200" fill="hold">
                                          <p:stCondLst>
                                            <p:cond delay="800"/>
                                          </p:stCondLst>
                                        </p:cTn>
                                        <p:tgtEl>
                                          <p:spTgt spid="12"/>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randombar(horizontal)">
                                      <p:cBhvr>
                                        <p:cTn id="41" dur="500"/>
                                        <p:tgtEl>
                                          <p:spTgt spid="26"/>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randombar(horizontal)">
                                      <p:cBhvr>
                                        <p:cTn id="44" dur="500"/>
                                        <p:tgtEl>
                                          <p:spTgt spid="32"/>
                                        </p:tgtEl>
                                      </p:cBhvr>
                                    </p:animEffect>
                                  </p:childTnLst>
                                </p:cTn>
                              </p:par>
                              <p:par>
                                <p:cTn id="45" presetID="14" presetClass="entr" presetSubtype="1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randombar(horizontal)">
                                      <p:cBhvr>
                                        <p:cTn id="47" dur="500"/>
                                        <p:tgtEl>
                                          <p:spTgt spid="11"/>
                                        </p:tgtEl>
                                      </p:cBhvr>
                                    </p:animEffect>
                                  </p:childTnLst>
                                </p:cTn>
                              </p:par>
                              <p:par>
                                <p:cTn id="48" presetID="32" presetClass="emph" presetSubtype="0" fill="hold" nodeType="withEffect">
                                  <p:stCondLst>
                                    <p:cond delay="0"/>
                                  </p:stCondLst>
                                  <p:childTnLst>
                                    <p:animRot by="120000">
                                      <p:cBhvr>
                                        <p:cTn id="49" dur="100" fill="hold">
                                          <p:stCondLst>
                                            <p:cond delay="0"/>
                                          </p:stCondLst>
                                        </p:cTn>
                                        <p:tgtEl>
                                          <p:spTgt spid="11"/>
                                        </p:tgtEl>
                                        <p:attrNameLst>
                                          <p:attrName>r</p:attrName>
                                        </p:attrNameLst>
                                      </p:cBhvr>
                                    </p:animRot>
                                    <p:animRot by="-240000">
                                      <p:cBhvr>
                                        <p:cTn id="50" dur="200" fill="hold">
                                          <p:stCondLst>
                                            <p:cond delay="200"/>
                                          </p:stCondLst>
                                        </p:cTn>
                                        <p:tgtEl>
                                          <p:spTgt spid="11"/>
                                        </p:tgtEl>
                                        <p:attrNameLst>
                                          <p:attrName>r</p:attrName>
                                        </p:attrNameLst>
                                      </p:cBhvr>
                                    </p:animRot>
                                    <p:animRot by="240000">
                                      <p:cBhvr>
                                        <p:cTn id="51" dur="200" fill="hold">
                                          <p:stCondLst>
                                            <p:cond delay="400"/>
                                          </p:stCondLst>
                                        </p:cTn>
                                        <p:tgtEl>
                                          <p:spTgt spid="11"/>
                                        </p:tgtEl>
                                        <p:attrNameLst>
                                          <p:attrName>r</p:attrName>
                                        </p:attrNameLst>
                                      </p:cBhvr>
                                    </p:animRot>
                                    <p:animRot by="-240000">
                                      <p:cBhvr>
                                        <p:cTn id="52" dur="200" fill="hold">
                                          <p:stCondLst>
                                            <p:cond delay="600"/>
                                          </p:stCondLst>
                                        </p:cTn>
                                        <p:tgtEl>
                                          <p:spTgt spid="11"/>
                                        </p:tgtEl>
                                        <p:attrNameLst>
                                          <p:attrName>r</p:attrName>
                                        </p:attrNameLst>
                                      </p:cBhvr>
                                    </p:animRot>
                                    <p:animRot by="120000">
                                      <p:cBhvr>
                                        <p:cTn id="53" dur="200" fill="hold">
                                          <p:stCondLst>
                                            <p:cond delay="800"/>
                                          </p:stCondLst>
                                        </p:cTn>
                                        <p:tgtEl>
                                          <p:spTgt spid="11"/>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randombar(horizontal)">
                                      <p:cBhvr>
                                        <p:cTn id="58" dur="500"/>
                                        <p:tgtEl>
                                          <p:spTgt spid="28"/>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randombar(horizontal)">
                                      <p:cBhvr>
                                        <p:cTn id="61" dur="500"/>
                                        <p:tgtEl>
                                          <p:spTgt spid="31"/>
                                        </p:tgtEl>
                                      </p:cBhvr>
                                    </p:animEffect>
                                  </p:childTnLst>
                                </p:cTn>
                              </p:par>
                              <p:par>
                                <p:cTn id="62" presetID="14" presetClass="entr" presetSubtype="10"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randombar(horizontal)">
                                      <p:cBhvr>
                                        <p:cTn id="64" dur="500"/>
                                        <p:tgtEl>
                                          <p:spTgt spid="13"/>
                                        </p:tgtEl>
                                      </p:cBhvr>
                                    </p:animEffect>
                                  </p:childTnLst>
                                </p:cTn>
                              </p:par>
                              <p:par>
                                <p:cTn id="65" presetID="32" presetClass="emph" presetSubtype="0" fill="hold" nodeType="withEffect">
                                  <p:stCondLst>
                                    <p:cond delay="0"/>
                                  </p:stCondLst>
                                  <p:childTnLst>
                                    <p:animRot by="120000">
                                      <p:cBhvr>
                                        <p:cTn id="66" dur="100" fill="hold">
                                          <p:stCondLst>
                                            <p:cond delay="0"/>
                                          </p:stCondLst>
                                        </p:cTn>
                                        <p:tgtEl>
                                          <p:spTgt spid="13"/>
                                        </p:tgtEl>
                                        <p:attrNameLst>
                                          <p:attrName>r</p:attrName>
                                        </p:attrNameLst>
                                      </p:cBhvr>
                                    </p:animRot>
                                    <p:animRot by="-240000">
                                      <p:cBhvr>
                                        <p:cTn id="67" dur="200" fill="hold">
                                          <p:stCondLst>
                                            <p:cond delay="200"/>
                                          </p:stCondLst>
                                        </p:cTn>
                                        <p:tgtEl>
                                          <p:spTgt spid="13"/>
                                        </p:tgtEl>
                                        <p:attrNameLst>
                                          <p:attrName>r</p:attrName>
                                        </p:attrNameLst>
                                      </p:cBhvr>
                                    </p:animRot>
                                    <p:animRot by="240000">
                                      <p:cBhvr>
                                        <p:cTn id="68" dur="200" fill="hold">
                                          <p:stCondLst>
                                            <p:cond delay="400"/>
                                          </p:stCondLst>
                                        </p:cTn>
                                        <p:tgtEl>
                                          <p:spTgt spid="13"/>
                                        </p:tgtEl>
                                        <p:attrNameLst>
                                          <p:attrName>r</p:attrName>
                                        </p:attrNameLst>
                                      </p:cBhvr>
                                    </p:animRot>
                                    <p:animRot by="-240000">
                                      <p:cBhvr>
                                        <p:cTn id="69" dur="200" fill="hold">
                                          <p:stCondLst>
                                            <p:cond delay="600"/>
                                          </p:stCondLst>
                                        </p:cTn>
                                        <p:tgtEl>
                                          <p:spTgt spid="13"/>
                                        </p:tgtEl>
                                        <p:attrNameLst>
                                          <p:attrName>r</p:attrName>
                                        </p:attrNameLst>
                                      </p:cBhvr>
                                    </p:animRot>
                                    <p:animRot by="120000">
                                      <p:cBhvr>
                                        <p:cTn id="70" dur="200" fill="hold">
                                          <p:stCondLst>
                                            <p:cond delay="800"/>
                                          </p:stCondLst>
                                        </p:cTn>
                                        <p:tgtEl>
                                          <p:spTgt spid="13"/>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randombar(horizontal)">
                                      <p:cBhvr>
                                        <p:cTn id="75" dur="500"/>
                                        <p:tgtEl>
                                          <p:spTgt spid="33"/>
                                        </p:tgtEl>
                                      </p:cBhvr>
                                    </p:animEffect>
                                  </p:childTnLst>
                                </p:cTn>
                              </p:par>
                              <p:par>
                                <p:cTn id="76" presetID="14" presetClass="entr" presetSubtype="1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randombar(horizontal)">
                                      <p:cBhvr>
                                        <p:cTn id="78" dur="500"/>
                                        <p:tgtEl>
                                          <p:spTgt spid="14"/>
                                        </p:tgtEl>
                                      </p:cBhvr>
                                    </p:animEffect>
                                  </p:childTnLst>
                                </p:cTn>
                              </p:par>
                              <p:par>
                                <p:cTn id="79" presetID="14" presetClass="entr" presetSubtype="10" fill="hold"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randombar(horizontal)">
                                      <p:cBhvr>
                                        <p:cTn id="81" dur="500"/>
                                        <p:tgtEl>
                                          <p:spTgt spid="22"/>
                                        </p:tgtEl>
                                      </p:cBhvr>
                                    </p:animEffect>
                                  </p:childTnLst>
                                </p:cTn>
                              </p:par>
                              <p:par>
                                <p:cTn id="82" presetID="32" presetClass="emph" presetSubtype="0" fill="hold" nodeType="withEffect">
                                  <p:stCondLst>
                                    <p:cond delay="0"/>
                                  </p:stCondLst>
                                  <p:childTnLst>
                                    <p:animRot by="120000">
                                      <p:cBhvr>
                                        <p:cTn id="83" dur="100" fill="hold">
                                          <p:stCondLst>
                                            <p:cond delay="0"/>
                                          </p:stCondLst>
                                        </p:cTn>
                                        <p:tgtEl>
                                          <p:spTgt spid="14"/>
                                        </p:tgtEl>
                                        <p:attrNameLst>
                                          <p:attrName>r</p:attrName>
                                        </p:attrNameLst>
                                      </p:cBhvr>
                                    </p:animRot>
                                    <p:animRot by="-240000">
                                      <p:cBhvr>
                                        <p:cTn id="84" dur="200" fill="hold">
                                          <p:stCondLst>
                                            <p:cond delay="200"/>
                                          </p:stCondLst>
                                        </p:cTn>
                                        <p:tgtEl>
                                          <p:spTgt spid="14"/>
                                        </p:tgtEl>
                                        <p:attrNameLst>
                                          <p:attrName>r</p:attrName>
                                        </p:attrNameLst>
                                      </p:cBhvr>
                                    </p:animRot>
                                    <p:animRot by="240000">
                                      <p:cBhvr>
                                        <p:cTn id="85" dur="200" fill="hold">
                                          <p:stCondLst>
                                            <p:cond delay="400"/>
                                          </p:stCondLst>
                                        </p:cTn>
                                        <p:tgtEl>
                                          <p:spTgt spid="14"/>
                                        </p:tgtEl>
                                        <p:attrNameLst>
                                          <p:attrName>r</p:attrName>
                                        </p:attrNameLst>
                                      </p:cBhvr>
                                    </p:animRot>
                                    <p:animRot by="-240000">
                                      <p:cBhvr>
                                        <p:cTn id="86" dur="200" fill="hold">
                                          <p:stCondLst>
                                            <p:cond delay="600"/>
                                          </p:stCondLst>
                                        </p:cTn>
                                        <p:tgtEl>
                                          <p:spTgt spid="14"/>
                                        </p:tgtEl>
                                        <p:attrNameLst>
                                          <p:attrName>r</p:attrName>
                                        </p:attrNameLst>
                                      </p:cBhvr>
                                    </p:animRot>
                                    <p:animRot by="120000">
                                      <p:cBhvr>
                                        <p:cTn id="87"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8" fill="hold" display="0">
                  <p:stCondLst>
                    <p:cond delay="indefinite"/>
                  </p:stCondLst>
                  <p:endCondLst>
                    <p:cond evt="onStopAudio" delay="0">
                      <p:tgtEl>
                        <p:sldTgt/>
                      </p:tgtEl>
                    </p:cond>
                  </p:endCondLst>
                </p:cTn>
                <p:tgtEl>
                  <p:spTgt spid="34"/>
                </p:tgtEl>
              </p:cMediaNode>
            </p:audio>
            <p:audio>
              <p:cMediaNode vol="80000">
                <p:cTn id="89" fill="hold" display="0">
                  <p:stCondLst>
                    <p:cond delay="indefinite"/>
                  </p:stCondLst>
                  <p:endCondLst>
                    <p:cond evt="onStopAudio" delay="0">
                      <p:tgtEl>
                        <p:sldTgt/>
                      </p:tgtEl>
                    </p:cond>
                  </p:endCondLst>
                </p:cTn>
                <p:tgtEl>
                  <p:spTgt spid="37"/>
                </p:tgtEl>
              </p:cMediaNode>
            </p:audio>
            <p:audio>
              <p:cMediaNode vol="80000">
                <p:cTn id="90" fill="hold" display="0">
                  <p:stCondLst>
                    <p:cond delay="indefinite"/>
                  </p:stCondLst>
                  <p:endCondLst>
                    <p:cond evt="onStopAudio" delay="0">
                      <p:tgtEl>
                        <p:sldTgt/>
                      </p:tgtEl>
                    </p:cond>
                  </p:endCondLst>
                </p:cTn>
                <p:tgtEl>
                  <p:spTgt spid="38"/>
                </p:tgtEl>
              </p:cMediaNode>
            </p:audio>
            <p:audio>
              <p:cMediaNode vol="80000">
                <p:cTn id="91" fill="hold" display="0">
                  <p:stCondLst>
                    <p:cond delay="indefinite"/>
                  </p:stCondLst>
                  <p:endCondLst>
                    <p:cond evt="onStopAudio" delay="0">
                      <p:tgtEl>
                        <p:sldTgt/>
                      </p:tgtEl>
                    </p:cond>
                  </p:endCondLst>
                </p:cTn>
                <p:tgtEl>
                  <p:spTgt spid="39"/>
                </p:tgtEl>
              </p:cMediaNode>
            </p:audio>
            <p:seq concurrent="1" nextAc="seek">
              <p:cTn id="92" restart="whenNotActive" fill="hold" evtFilter="cancelBubble" nodeType="interactiveSeq">
                <p:stCondLst>
                  <p:cond evt="onClick" delay="0">
                    <p:tgtEl>
                      <p:spTgt spid="26"/>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withEffect">
                                  <p:stCondLst>
                                    <p:cond delay="0"/>
                                  </p:stCondLst>
                                  <p:childTnLst>
                                    <p:set>
                                      <p:cBhvr>
                                        <p:cTn id="96"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6" name="Am-thanh-tra-loi-sai-www_nhacchuongvui_com.wav"/>
                                        </p:tgtEl>
                                      </p:cMediaNode>
                                    </p:audio>
                                  </p:subTnLst>
                                </p:cTn>
                              </p:par>
                            </p:childTnLst>
                          </p:cTn>
                        </p:par>
                        <p:par>
                          <p:cTn id="97" fill="hold">
                            <p:stCondLst>
                              <p:cond delay="0"/>
                            </p:stCondLst>
                            <p:childTnLst>
                              <p:par>
                                <p:cTn id="98" presetID="10" presetClass="exit" presetSubtype="0" fill="hold" nodeType="afterEffect">
                                  <p:stCondLst>
                                    <p:cond delay="500"/>
                                  </p:stCondLst>
                                  <p:childTnLst>
                                    <p:animEffect transition="out" filter="fade">
                                      <p:cBhvr>
                                        <p:cTn id="99" dur="500"/>
                                        <p:tgtEl>
                                          <p:spTgt spid="41"/>
                                        </p:tgtEl>
                                      </p:cBhvr>
                                    </p:animEffect>
                                    <p:set>
                                      <p:cBhvr>
                                        <p:cTn id="100"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01" restart="whenNotActive" fill="hold" evtFilter="cancelBubble" nodeType="interactiveSeq">
                <p:stCondLst>
                  <p:cond evt="onClick" delay="0">
                    <p:tgtEl>
                      <p:spTgt spid="28"/>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nodeType="withEffect">
                                  <p:stCondLst>
                                    <p:cond delay="0"/>
                                  </p:stCondLst>
                                  <p:childTnLst>
                                    <p:set>
                                      <p:cBhvr>
                                        <p:cTn id="105"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04"/>
                                            </p:cond>
                                          </p:stCondLst>
                                          <p:endCondLst>
                                            <p:cond evt="onStopAudio" delay="0">
                                              <p:tgtEl>
                                                <p:sldTgt/>
                                              </p:tgtEl>
                                            </p:cond>
                                          </p:endCondLst>
                                        </p:cTn>
                                        <p:tgtEl>
                                          <p:sndTgt r:embed="rId6" name="Am-thanh-tra-loi-sai-www_nhacchuongvui_com.wav"/>
                                        </p:tgtEl>
                                      </p:cMediaNode>
                                    </p:audio>
                                  </p:subTnLst>
                                </p:cTn>
                              </p:par>
                            </p:childTnLst>
                          </p:cTn>
                        </p:par>
                        <p:par>
                          <p:cTn id="106" fill="hold">
                            <p:stCondLst>
                              <p:cond delay="0"/>
                            </p:stCondLst>
                            <p:childTnLst>
                              <p:par>
                                <p:cTn id="107" presetID="10" presetClass="exit" presetSubtype="0" fill="hold" nodeType="afterEffect">
                                  <p:stCondLst>
                                    <p:cond delay="500"/>
                                  </p:stCondLst>
                                  <p:childTnLst>
                                    <p:animEffect transition="out" filter="fade">
                                      <p:cBhvr>
                                        <p:cTn id="108" dur="500"/>
                                        <p:tgtEl>
                                          <p:spTgt spid="27"/>
                                        </p:tgtEl>
                                      </p:cBhvr>
                                    </p:animEffect>
                                    <p:set>
                                      <p:cBhvr>
                                        <p:cTn id="109"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0" restart="whenNotActive" fill="hold" evtFilter="cancelBubble" nodeType="interactiveSeq">
                <p:stCondLst>
                  <p:cond evt="onClick" delay="0">
                    <p:tgtEl>
                      <p:spTgt spid="22"/>
                    </p:tgtEl>
                  </p:cond>
                </p:stCondLst>
                <p:endSync evt="end" delay="0">
                  <p:rtn val="all"/>
                </p:endSync>
                <p:childTnLst>
                  <p:par>
                    <p:cTn id="111" fill="hold">
                      <p:stCondLst>
                        <p:cond delay="0"/>
                      </p:stCondLst>
                      <p:childTnLst>
                        <p:par>
                          <p:cTn id="112" fill="hold">
                            <p:stCondLst>
                              <p:cond delay="0"/>
                            </p:stCondLst>
                            <p:childTnLst>
                              <p:par>
                                <p:cTn id="113" presetID="1" presetClass="entr" presetSubtype="0" fill="hold" nodeType="withEffect">
                                  <p:stCondLst>
                                    <p:cond delay="0"/>
                                  </p:stCondLst>
                                  <p:childTnLst>
                                    <p:set>
                                      <p:cBhvr>
                                        <p:cTn id="114" dur="1" fill="hold">
                                          <p:stCondLst>
                                            <p:cond delay="999"/>
                                          </p:stCondLst>
                                        </p:cTn>
                                        <p:tgtEl>
                                          <p:spTgt spid="25"/>
                                        </p:tgtEl>
                                        <p:attrNameLst>
                                          <p:attrName>style.visibility</p:attrName>
                                        </p:attrNameLst>
                                      </p:cBhvr>
                                      <p:to>
                                        <p:strVal val="visible"/>
                                      </p:to>
                                    </p:set>
                                  </p:childTnLst>
                                  <p:subTnLst>
                                    <p:audio>
                                      <p:cMediaNode>
                                        <p:cTn display="0" masterRel="sameClick">
                                          <p:stCondLst>
                                            <p:cond evt="begin" delay="0">
                                              <p:tn val="113"/>
                                            </p:cond>
                                          </p:stCondLst>
                                          <p:endCondLst>
                                            <p:cond evt="onStopAudio" delay="0">
                                              <p:tgtEl>
                                                <p:sldTgt/>
                                              </p:tgtEl>
                                            </p:cond>
                                          </p:endCondLst>
                                        </p:cTn>
                                        <p:tgtEl>
                                          <p:sndTgt r:embed="rId7" name="Am-thanh-tra-loi-dung-www_nhacchuongvui_com.wav"/>
                                        </p:tgtEl>
                                      </p:cMediaNode>
                                    </p:audio>
                                  </p:subTnLst>
                                </p:cTn>
                              </p:par>
                              <p:par>
                                <p:cTn id="115" presetID="16" presetClass="exit" presetSubtype="21" fill="hold" nodeType="withEffect">
                                  <p:stCondLst>
                                    <p:cond delay="0"/>
                                  </p:stCondLst>
                                  <p:childTnLst>
                                    <p:animEffect transition="out" filter="barn(inVertical)">
                                      <p:cBhvr>
                                        <p:cTn id="116" dur="500"/>
                                        <p:tgtEl>
                                          <p:spTgt spid="25"/>
                                        </p:tgtEl>
                                      </p:cBhvr>
                                    </p:animEffect>
                                    <p:set>
                                      <p:cBhvr>
                                        <p:cTn id="11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18" restart="whenNotActive" fill="hold" evtFilter="cancelBubble" nodeType="interactiveSeq">
                <p:stCondLst>
                  <p:cond evt="onClick" delay="0">
                    <p:tgtEl>
                      <p:spTgt spid="24"/>
                    </p:tgtEl>
                  </p:cond>
                </p:stCondLst>
                <p:endSync evt="end" delay="0">
                  <p:rtn val="all"/>
                </p:endSync>
                <p:childTnLst>
                  <p:par>
                    <p:cTn id="119" fill="hold">
                      <p:stCondLst>
                        <p:cond delay="0"/>
                      </p:stCondLst>
                      <p:childTnLst>
                        <p:par>
                          <p:cTn id="120" fill="hold">
                            <p:stCondLst>
                              <p:cond delay="0"/>
                            </p:stCondLst>
                            <p:childTnLst>
                              <p:par>
                                <p:cTn id="121" presetID="1" presetClass="entr" presetSubtype="0" fill="hold" nodeType="withEffect">
                                  <p:stCondLst>
                                    <p:cond delay="0"/>
                                  </p:stCondLst>
                                  <p:childTnLst>
                                    <p:set>
                                      <p:cBhvr>
                                        <p:cTn id="12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6" name="Am-thanh-tra-loi-sai-www_nhacchuongvui_com.wav"/>
                                        </p:tgtEl>
                                      </p:cMediaNode>
                                    </p:audio>
                                  </p:subTnLst>
                                </p:cTn>
                              </p:par>
                            </p:childTnLst>
                          </p:cTn>
                        </p:par>
                        <p:par>
                          <p:cTn id="123" fill="hold">
                            <p:stCondLst>
                              <p:cond delay="0"/>
                            </p:stCondLst>
                            <p:childTnLst>
                              <p:par>
                                <p:cTn id="124" presetID="10" presetClass="exit" presetSubtype="0" fill="hold" nodeType="afterEffect">
                                  <p:stCondLst>
                                    <p:cond delay="500"/>
                                  </p:stCondLst>
                                  <p:childTnLst>
                                    <p:animEffect transition="out" filter="fade">
                                      <p:cBhvr>
                                        <p:cTn id="125" dur="500"/>
                                        <p:tgtEl>
                                          <p:spTgt spid="29"/>
                                        </p:tgtEl>
                                      </p:cBhvr>
                                    </p:animEffect>
                                    <p:set>
                                      <p:cBhvr>
                                        <p:cTn id="126"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6" grpId="0" animBg="1"/>
      <p:bldP spid="7" grpId="0"/>
      <p:bldP spid="30" grpId="0"/>
      <p:bldP spid="31" grpId="0"/>
      <p:bldP spid="32" grpId="0"/>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12192000" cy="6858000"/>
          </a:xfrm>
          <a:prstGeom prst="rect">
            <a:avLst/>
          </a:prstGeom>
          <a:solidFill>
            <a:srgbClr val="FDE4E3"/>
          </a:solidFill>
          <a:ln>
            <a:solidFill>
              <a:srgbClr val="FCCC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12" descr="Cute Chef girl smiling cartoon art holding label illustration logo. Premium  Vector Stock Vector | Adobe Stock">
            <a:extLst>
              <a:ext uri="{FF2B5EF4-FFF2-40B4-BE49-F238E27FC236}">
                <a16:creationId xmlns:a16="http://schemas.microsoft.com/office/drawing/2014/main" xmlns="" id="{7A5ACB37-27E5-4471-838B-1F43A379A85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056" b="97222" l="5111" r="92222"/>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690176" y="97275"/>
            <a:ext cx="9237831" cy="739026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xmlns="" id="{4B08EFC5-B057-4387-8694-800B9985BB9B}"/>
              </a:ext>
            </a:extLst>
          </p:cNvPr>
          <p:cNvGrpSpPr/>
          <p:nvPr/>
        </p:nvGrpSpPr>
        <p:grpSpPr>
          <a:xfrm>
            <a:off x="162871" y="222700"/>
            <a:ext cx="5610733" cy="2843137"/>
            <a:chOff x="5539527" y="-288430"/>
            <a:chExt cx="5610733" cy="2843137"/>
          </a:xfrm>
        </p:grpSpPr>
        <p:sp>
          <p:nvSpPr>
            <p:cNvPr id="8" name="Speech Bubble: Oval 7">
              <a:extLst>
                <a:ext uri="{FF2B5EF4-FFF2-40B4-BE49-F238E27FC236}">
                  <a16:creationId xmlns:a16="http://schemas.microsoft.com/office/drawing/2014/main" xmlns="" id="{7A7C5CDC-326B-489F-9D81-59FB47876ABC}"/>
                </a:ext>
              </a:extLst>
            </p:cNvPr>
            <p:cNvSpPr/>
            <p:nvPr/>
          </p:nvSpPr>
          <p:spPr>
            <a:xfrm rot="10989257">
              <a:off x="5539527" y="-288430"/>
              <a:ext cx="5610733" cy="2843137"/>
            </a:xfrm>
            <a:prstGeom prst="wedgeEllipseCallout">
              <a:avLst>
                <a:gd name="adj1" fmla="val -24952"/>
                <a:gd name="adj2" fmla="val -77089"/>
              </a:avLst>
            </a:prstGeom>
            <a:solidFill>
              <a:schemeClr val="bg1"/>
            </a:solidFill>
            <a:ln w="762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xmlns="" id="{250E73AF-DA31-4980-8944-8C7C1A877759}"/>
                </a:ext>
              </a:extLst>
            </p:cNvPr>
            <p:cNvSpPr txBox="1"/>
            <p:nvPr/>
          </p:nvSpPr>
          <p:spPr>
            <a:xfrm>
              <a:off x="5729549" y="420305"/>
              <a:ext cx="5374868" cy="1661993"/>
            </a:xfrm>
            <a:prstGeom prst="rect">
              <a:avLst/>
            </a:prstGeom>
            <a:noFill/>
            <a:ln>
              <a:noFill/>
            </a:ln>
          </p:spPr>
          <p:txBody>
            <a:bodyPr wrap="none" lIns="0" tIns="0" rIns="0" bIns="0" rtlCol="0">
              <a:spAutoFit/>
            </a:bodyPr>
            <a:lstStyle/>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Những chiếc bánh</a:t>
              </a:r>
            </a:p>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thật là ngon !</a:t>
              </a:r>
            </a:p>
          </p:txBody>
        </p:sp>
      </p:grpSp>
      <p:pic>
        <p:nvPicPr>
          <p:cNvPr id="12" name="Picture 12" descr="Cute Chef girl smiling cartoon art holding label illustration logo. Premium  Vector Stock Vector | Adobe Stock">
            <a:extLst>
              <a:ext uri="{FF2B5EF4-FFF2-40B4-BE49-F238E27FC236}">
                <a16:creationId xmlns:a16="http://schemas.microsoft.com/office/drawing/2014/main" xmlns="" id="{D5A6B07A-C7E8-471C-9612-CAF952A4AC8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056" b="97222" l="5111" r="92222"/>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l="20658" t="67271" r="16184"/>
          <a:stretch/>
        </p:blipFill>
        <p:spPr bwMode="auto">
          <a:xfrm>
            <a:off x="-1" y="5068781"/>
            <a:ext cx="12192001" cy="241875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Premium Vector | Set of cupcake cartoon illustration">
            <a:extLst>
              <a:ext uri="{FF2B5EF4-FFF2-40B4-BE49-F238E27FC236}">
                <a16:creationId xmlns:a16="http://schemas.microsoft.com/office/drawing/2014/main" xmlns="" id="{47D67241-0058-4E6F-89F2-2E1095322AC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r="52833" b="48382"/>
          <a:stretch/>
        </p:blipFill>
        <p:spPr bwMode="auto">
          <a:xfrm rot="20538176">
            <a:off x="-497213" y="3840576"/>
            <a:ext cx="2790061" cy="304848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Premium Vector | Set of cupcake cartoon illustration">
            <a:extLst>
              <a:ext uri="{FF2B5EF4-FFF2-40B4-BE49-F238E27FC236}">
                <a16:creationId xmlns:a16="http://schemas.microsoft.com/office/drawing/2014/main" xmlns="" id="{11752D3F-563A-473A-9697-31AB0816E590}"/>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50244" t="-1360" r="2589" b="49742"/>
          <a:stretch/>
        </p:blipFill>
        <p:spPr bwMode="auto">
          <a:xfrm rot="568457">
            <a:off x="1690313" y="3526010"/>
            <a:ext cx="2854022" cy="311836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Premium Vector | Set of cupcake cartoon illustration">
            <a:extLst>
              <a:ext uri="{FF2B5EF4-FFF2-40B4-BE49-F238E27FC236}">
                <a16:creationId xmlns:a16="http://schemas.microsoft.com/office/drawing/2014/main" xmlns="" id="{472112B2-53B7-4305-AE70-130AD49AA027}"/>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9695" t="49237" r="4686" b="6056"/>
          <a:stretch/>
        </p:blipFill>
        <p:spPr bwMode="auto">
          <a:xfrm rot="21323900">
            <a:off x="8394247" y="4264689"/>
            <a:ext cx="2454333" cy="240145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Premium Vector | Set of cupcake cartoon illustration">
            <a:extLst>
              <a:ext uri="{FF2B5EF4-FFF2-40B4-BE49-F238E27FC236}">
                <a16:creationId xmlns:a16="http://schemas.microsoft.com/office/drawing/2014/main" xmlns="" id="{300B3E55-DAFE-47D8-A879-840B856698E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100000">
                        <a14:foregroundMark x1="24601" y1="25760" x2="33387" y2="22400"/>
                        <a14:foregroundMark x1="62939" y1="22400" x2="78914" y2="40480"/>
                        <a14:foregroundMark x1="24121" y1="64640" x2="32748" y2="86560"/>
                        <a14:foregroundMark x1="66773" y1="64800" x2="73962" y2="84800"/>
                      </a14:backgroundRemoval>
                    </a14:imgEffect>
                  </a14:imgLayer>
                </a14:imgProps>
              </a:ext>
              <a:ext uri="{28A0092B-C50C-407E-A947-70E740481C1C}">
                <a14:useLocalDpi xmlns:a14="http://schemas.microsoft.com/office/drawing/2010/main" val="0"/>
              </a:ext>
            </a:extLst>
          </a:blip>
          <a:srcRect l="4101" t="51430" r="50280" b="3863"/>
          <a:stretch/>
        </p:blipFill>
        <p:spPr bwMode="auto">
          <a:xfrm rot="1193808">
            <a:off x="9744071" y="4154414"/>
            <a:ext cx="2788108" cy="2728036"/>
          </a:xfrm>
          <a:prstGeom prst="rect">
            <a:avLst/>
          </a:prstGeom>
          <a:noFill/>
          <a:extLst>
            <a:ext uri="{909E8E84-426E-40DD-AFC4-6F175D3DCCD1}">
              <a14:hiddenFill xmlns:a14="http://schemas.microsoft.com/office/drawing/2010/main">
                <a:solidFill>
                  <a:srgbClr val="FFFFFF"/>
                </a:solidFill>
              </a14:hiddenFill>
            </a:ext>
          </a:extLst>
        </p:spPr>
      </p:pic>
      <p:pic>
        <p:nvPicPr>
          <p:cNvPr id="20" name="Tieng-yeah-tre-con-www_nhacchuongvui_com (1)">
            <a:hlinkClick r:id="" action="ppaction://media"/>
            <a:extLst>
              <a:ext uri="{FF2B5EF4-FFF2-40B4-BE49-F238E27FC236}">
                <a16:creationId xmlns:a16="http://schemas.microsoft.com/office/drawing/2014/main" xmlns="" id="{EB8F4836-37DA-42E4-87EF-DFADF0A1B2E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73175" y="5927420"/>
            <a:ext cx="1025525" cy="1025525"/>
          </a:xfrm>
          <a:prstGeom prst="rect">
            <a:avLst/>
          </a:prstGeom>
        </p:spPr>
      </p:pic>
    </p:spTree>
    <p:extLst>
      <p:ext uri="{BB962C8B-B14F-4D97-AF65-F5344CB8AC3E}">
        <p14:creationId xmlns:p14="http://schemas.microsoft.com/office/powerpoint/2010/main" val="3802809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 presetClass="mediacall" presetSubtype="0" fill="hold" nodeType="withEffect">
                                  <p:stCondLst>
                                    <p:cond delay="0"/>
                                  </p:stCondLst>
                                  <p:childTnLst>
                                    <p:cmd type="call" cmd="playFrom(0.0)">
                                      <p:cBhvr>
                                        <p:cTn id="9" dur="4414"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xmlns="" id="{004B9DC1-F812-44CD-92AB-1237830D0877}"/>
              </a:ext>
            </a:extLst>
          </p:cNvPr>
          <p:cNvSpPr/>
          <p:nvPr/>
        </p:nvSpPr>
        <p:spPr>
          <a:xfrm>
            <a:off x="-2" y="0"/>
            <a:ext cx="12192002" cy="6437073"/>
          </a:xfrm>
          <a:prstGeom prst="rect">
            <a:avLst/>
          </a:prstGeom>
          <a:solidFill>
            <a:srgbClr val="DEEBF7">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a:extLst>
              <a:ext uri="{FF2B5EF4-FFF2-40B4-BE49-F238E27FC236}">
                <a16:creationId xmlns:a16="http://schemas.microsoft.com/office/drawing/2014/main" xmlns="" id="{E84DAA12-DA51-4ECE-A468-D2E1665BDE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08152">
            <a:off x="2763488" y="3823435"/>
            <a:ext cx="4323347" cy="1521150"/>
          </a:xfrm>
          <a:prstGeom prst="rect">
            <a:avLst/>
          </a:prstGeom>
        </p:spPr>
      </p:pic>
      <p:pic>
        <p:nvPicPr>
          <p:cNvPr id="15" name="图片 14">
            <a:extLst>
              <a:ext uri="{FF2B5EF4-FFF2-40B4-BE49-F238E27FC236}">
                <a16:creationId xmlns:a16="http://schemas.microsoft.com/office/drawing/2014/main" xmlns="" id="{32954C8E-A179-4810-ADF1-62EE40BDCA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0695" y="360947"/>
            <a:ext cx="2346240" cy="1277603"/>
          </a:xfrm>
          <a:prstGeom prst="rect">
            <a:avLst/>
          </a:prstGeom>
        </p:spPr>
      </p:pic>
      <p:pic>
        <p:nvPicPr>
          <p:cNvPr id="17" name="图片 16">
            <a:extLst>
              <a:ext uri="{FF2B5EF4-FFF2-40B4-BE49-F238E27FC236}">
                <a16:creationId xmlns:a16="http://schemas.microsoft.com/office/drawing/2014/main" xmlns="" id="{FF08E314-6FF4-4384-9F04-F7A04835DF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62121" y="-301461"/>
            <a:ext cx="2529880" cy="2141621"/>
          </a:xfrm>
          <a:prstGeom prst="rect">
            <a:avLst/>
          </a:prstGeom>
        </p:spPr>
      </p:pic>
      <p:pic>
        <p:nvPicPr>
          <p:cNvPr id="19" name="图片 18">
            <a:extLst>
              <a:ext uri="{FF2B5EF4-FFF2-40B4-BE49-F238E27FC236}">
                <a16:creationId xmlns:a16="http://schemas.microsoft.com/office/drawing/2014/main" xmlns="" id="{E5B7F36A-83E7-477F-840D-20AA01E0B2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0322" y="679782"/>
            <a:ext cx="1787880" cy="3140241"/>
          </a:xfrm>
          <a:prstGeom prst="rect">
            <a:avLst/>
          </a:prstGeom>
        </p:spPr>
      </p:pic>
      <p:pic>
        <p:nvPicPr>
          <p:cNvPr id="3" name="图片 2">
            <a:extLst>
              <a:ext uri="{FF2B5EF4-FFF2-40B4-BE49-F238E27FC236}">
                <a16:creationId xmlns:a16="http://schemas.microsoft.com/office/drawing/2014/main" xmlns="" id="{52C18205-9451-4C33-B445-1E4EF9C4691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1894"/>
          <a:stretch/>
        </p:blipFill>
        <p:spPr>
          <a:xfrm>
            <a:off x="-1" y="3192539"/>
            <a:ext cx="12192000" cy="3653274"/>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13" name="图片 12">
            <a:extLst>
              <a:ext uri="{FF2B5EF4-FFF2-40B4-BE49-F238E27FC236}">
                <a16:creationId xmlns:a16="http://schemas.microsoft.com/office/drawing/2014/main" xmlns="" id="{77A4F5EF-9A05-451B-8D57-EA919654F16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22982"/>
          <a:stretch/>
        </p:blipFill>
        <p:spPr>
          <a:xfrm>
            <a:off x="282257" y="2849880"/>
            <a:ext cx="2471090" cy="4019912"/>
          </a:xfrm>
          <a:prstGeom prst="rect">
            <a:avLst/>
          </a:prstGeom>
        </p:spPr>
      </p:pic>
      <p:sp>
        <p:nvSpPr>
          <p:cNvPr id="23" name="文本框 22">
            <a:extLst>
              <a:ext uri="{FF2B5EF4-FFF2-40B4-BE49-F238E27FC236}">
                <a16:creationId xmlns:a16="http://schemas.microsoft.com/office/drawing/2014/main" xmlns="" id="{55FFC849-8634-46BA-BA36-B76D6F856D1A}"/>
              </a:ext>
            </a:extLst>
          </p:cNvPr>
          <p:cNvSpPr txBox="1"/>
          <p:nvPr/>
        </p:nvSpPr>
        <p:spPr>
          <a:xfrm>
            <a:off x="187900" y="2242429"/>
            <a:ext cx="12105700" cy="1200329"/>
          </a:xfrm>
          <a:prstGeom prst="rect">
            <a:avLst/>
          </a:prstGeom>
          <a:noFill/>
          <a:ln>
            <a:noFill/>
          </a:ln>
        </p:spPr>
        <p:txBody>
          <a:bodyPr wrap="square" rtlCol="0">
            <a:spAutoFit/>
          </a:bodyPr>
          <a:lstStyle/>
          <a:p>
            <a:pPr algn="ctr"/>
            <a:r>
              <a:rPr lang="en-US" altLang="zh-CN" sz="7200" b="1">
                <a:ln w="22225">
                  <a:solidFill>
                    <a:schemeClr val="accent1"/>
                  </a:solidFill>
                  <a:prstDash val="solid"/>
                </a:ln>
                <a:solidFill>
                  <a:srgbClr val="80BD54"/>
                </a:solidFill>
                <a:latin typeface="UTM Ambrose" panose="02040603050506020204" pitchFamily="18" charset="0"/>
                <a:ea typeface="浪漫雅圆" panose="02010601040101010101" pitchFamily="2" charset="-122"/>
              </a:rPr>
              <a:t>TỪ NHIỀU NGHĨA</a:t>
            </a:r>
            <a:endParaRPr lang="zh-CN" altLang="en-US" sz="7200" b="1" dirty="0">
              <a:ln w="22225">
                <a:solidFill>
                  <a:schemeClr val="accent1"/>
                </a:solidFill>
                <a:prstDash val="solid"/>
              </a:ln>
              <a:solidFill>
                <a:srgbClr val="80BD54"/>
              </a:solidFill>
              <a:latin typeface="UTM Ambrose" panose="02040603050506020204" pitchFamily="18" charset="0"/>
              <a:ea typeface="浪漫雅圆" panose="02010601040101010101" pitchFamily="2" charset="-122"/>
            </a:endParaRPr>
          </a:p>
        </p:txBody>
      </p:sp>
      <p:sp>
        <p:nvSpPr>
          <p:cNvPr id="2" name="TextBox 1"/>
          <p:cNvSpPr txBox="1"/>
          <p:nvPr/>
        </p:nvSpPr>
        <p:spPr>
          <a:xfrm>
            <a:off x="4593854" y="1095566"/>
            <a:ext cx="3561348" cy="646331"/>
          </a:xfrm>
          <a:prstGeom prst="rect">
            <a:avLst/>
          </a:prstGeom>
          <a:noFill/>
        </p:spPr>
        <p:txBody>
          <a:bodyPr wrap="square" rtlCol="0">
            <a:spAutoFit/>
          </a:bodyPr>
          <a:lstStyle/>
          <a:p>
            <a:r>
              <a:rPr lang="en-US" sz="3600" b="1">
                <a:solidFill>
                  <a:srgbClr val="EB76A9"/>
                </a:solidFill>
                <a:latin typeface="Times New Roman" panose="02020603050405020304" pitchFamily="18" charset="0"/>
                <a:cs typeface="Times New Roman" panose="02020603050405020304" pitchFamily="18" charset="0"/>
              </a:rPr>
              <a:t>Luyện từ và câu</a:t>
            </a:r>
          </a:p>
        </p:txBody>
      </p:sp>
    </p:spTree>
    <p:extLst>
      <p:ext uri="{BB962C8B-B14F-4D97-AF65-F5344CB8AC3E}">
        <p14:creationId xmlns:p14="http://schemas.microsoft.com/office/powerpoint/2010/main" val="42719713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8"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0-#ppt_w/2"/>
                                          </p:val>
                                        </p:tav>
                                        <p:tav tm="100000">
                                          <p:val>
                                            <p:strVal val="#ppt_x"/>
                                          </p:val>
                                        </p:tav>
                                      </p:tavLst>
                                    </p:anim>
                                    <p:anim calcmode="lin" valueType="num">
                                      <p:cBhvr additive="base">
                                        <p:cTn id="27" dur="500" fill="hold"/>
                                        <p:tgtEl>
                                          <p:spTgt spid="13"/>
                                        </p:tgtEl>
                                        <p:attrNameLst>
                                          <p:attrName>ppt_y</p:attrName>
                                        </p:attrNameLst>
                                      </p:cBhvr>
                                      <p:tavLst>
                                        <p:tav tm="0">
                                          <p:val>
                                            <p:strVal val="#ppt_y"/>
                                          </p:val>
                                        </p:tav>
                                        <p:tav tm="100000">
                                          <p:val>
                                            <p:strVal val="#ppt_y"/>
                                          </p:val>
                                        </p:tav>
                                      </p:tavLst>
                                    </p:anim>
                                  </p:childTnLst>
                                </p:cTn>
                              </p:par>
                            </p:childTnLst>
                          </p:cTn>
                        </p:par>
                        <p:par>
                          <p:cTn id="28" fill="hold">
                            <p:stCondLst>
                              <p:cond delay="2000"/>
                            </p:stCondLst>
                            <p:childTnLst>
                              <p:par>
                                <p:cTn id="29" presetID="49" presetClass="entr" presetSubtype="0" decel="100000"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p:cTn id="31" dur="500" fill="hold"/>
                                        <p:tgtEl>
                                          <p:spTgt spid="23"/>
                                        </p:tgtEl>
                                        <p:attrNameLst>
                                          <p:attrName>ppt_w</p:attrName>
                                        </p:attrNameLst>
                                      </p:cBhvr>
                                      <p:tavLst>
                                        <p:tav tm="0">
                                          <p:val>
                                            <p:fltVal val="0"/>
                                          </p:val>
                                        </p:tav>
                                        <p:tav tm="100000">
                                          <p:val>
                                            <p:strVal val="#ppt_w"/>
                                          </p:val>
                                        </p:tav>
                                      </p:tavLst>
                                    </p:anim>
                                    <p:anim calcmode="lin" valueType="num">
                                      <p:cBhvr>
                                        <p:cTn id="32" dur="500" fill="hold"/>
                                        <p:tgtEl>
                                          <p:spTgt spid="23"/>
                                        </p:tgtEl>
                                        <p:attrNameLst>
                                          <p:attrName>ppt_h</p:attrName>
                                        </p:attrNameLst>
                                      </p:cBhvr>
                                      <p:tavLst>
                                        <p:tav tm="0">
                                          <p:val>
                                            <p:fltVal val="0"/>
                                          </p:val>
                                        </p:tav>
                                        <p:tav tm="100000">
                                          <p:val>
                                            <p:strVal val="#ppt_h"/>
                                          </p:val>
                                        </p:tav>
                                      </p:tavLst>
                                    </p:anim>
                                    <p:anim calcmode="lin" valueType="num">
                                      <p:cBhvr>
                                        <p:cTn id="33" dur="500" fill="hold"/>
                                        <p:tgtEl>
                                          <p:spTgt spid="23"/>
                                        </p:tgtEl>
                                        <p:attrNameLst>
                                          <p:attrName>style.rotation</p:attrName>
                                        </p:attrNameLst>
                                      </p:cBhvr>
                                      <p:tavLst>
                                        <p:tav tm="0">
                                          <p:val>
                                            <p:fltVal val="360"/>
                                          </p:val>
                                        </p:tav>
                                        <p:tav tm="100000">
                                          <p:val>
                                            <p:fltVal val="0"/>
                                          </p:val>
                                        </p:tav>
                                      </p:tavLst>
                                    </p:anim>
                                    <p:animEffect transition="in" filter="fade">
                                      <p:cBhvr>
                                        <p:cTn id="34" dur="500"/>
                                        <p:tgtEl>
                                          <p:spTgt spid="23"/>
                                        </p:tgtEl>
                                      </p:cBhvr>
                                    </p:animEffect>
                                  </p:childTnLst>
                                </p:cTn>
                              </p:par>
                            </p:childTnLst>
                          </p:cTn>
                        </p:par>
                        <p:par>
                          <p:cTn id="35" fill="hold">
                            <p:stCondLst>
                              <p:cond delay="2500"/>
                            </p:stCondLst>
                            <p:childTnLst>
                              <p:par>
                                <p:cTn id="36" presetID="2" presetClass="entr" presetSubtype="4"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500" fill="hold"/>
                                        <p:tgtEl>
                                          <p:spTgt spid="21"/>
                                        </p:tgtEl>
                                        <p:attrNameLst>
                                          <p:attrName>ppt_x</p:attrName>
                                        </p:attrNameLst>
                                      </p:cBhvr>
                                      <p:tavLst>
                                        <p:tav tm="0">
                                          <p:val>
                                            <p:strVal val="#ppt_x"/>
                                          </p:val>
                                        </p:tav>
                                        <p:tav tm="100000">
                                          <p:val>
                                            <p:strVal val="#ppt_x"/>
                                          </p:val>
                                        </p:tav>
                                      </p:tavLst>
                                    </p:anim>
                                    <p:anim calcmode="lin" valueType="num">
                                      <p:cBhvr additive="base">
                                        <p:cTn id="39" dur="500" fill="hold"/>
                                        <p:tgtEl>
                                          <p:spTgt spid="21"/>
                                        </p:tgtEl>
                                        <p:attrNameLst>
                                          <p:attrName>ppt_y</p:attrName>
                                        </p:attrNameLst>
                                      </p:cBhvr>
                                      <p:tavLst>
                                        <p:tav tm="0">
                                          <p:val>
                                            <p:strVal val="1+#ppt_h/2"/>
                                          </p:val>
                                        </p:tav>
                                        <p:tav tm="100000">
                                          <p:val>
                                            <p:strVal val="#ppt_y"/>
                                          </p:val>
                                        </p:tav>
                                      </p:tavLst>
                                    </p:anim>
                                  </p:childTnLst>
                                </p:cTn>
                              </p:par>
                            </p:childTnLst>
                          </p:cTn>
                        </p:par>
                        <p:par>
                          <p:cTn id="40" fill="hold">
                            <p:stCondLst>
                              <p:cond delay="3000"/>
                            </p:stCondLst>
                            <p:childTnLst>
                              <p:par>
                                <p:cTn id="41" presetID="15" presetClass="entr" presetSubtype="0"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p:cTn id="43" dur="1000" fill="hold"/>
                                        <p:tgtEl>
                                          <p:spTgt spid="15"/>
                                        </p:tgtEl>
                                        <p:attrNameLst>
                                          <p:attrName>ppt_w</p:attrName>
                                        </p:attrNameLst>
                                      </p:cBhvr>
                                      <p:tavLst>
                                        <p:tav tm="0">
                                          <p:val>
                                            <p:fltVal val="0"/>
                                          </p:val>
                                        </p:tav>
                                        <p:tav tm="100000">
                                          <p:val>
                                            <p:strVal val="#ppt_w"/>
                                          </p:val>
                                        </p:tav>
                                      </p:tavLst>
                                    </p:anim>
                                    <p:anim calcmode="lin" valueType="num">
                                      <p:cBhvr>
                                        <p:cTn id="44" dur="1000" fill="hold"/>
                                        <p:tgtEl>
                                          <p:spTgt spid="15"/>
                                        </p:tgtEl>
                                        <p:attrNameLst>
                                          <p:attrName>ppt_h</p:attrName>
                                        </p:attrNameLst>
                                      </p:cBhvr>
                                      <p:tavLst>
                                        <p:tav tm="0">
                                          <p:val>
                                            <p:fltVal val="0"/>
                                          </p:val>
                                        </p:tav>
                                        <p:tav tm="100000">
                                          <p:val>
                                            <p:strVal val="#ppt_h"/>
                                          </p:val>
                                        </p:tav>
                                      </p:tavLst>
                                    </p:anim>
                                    <p:anim calcmode="lin" valueType="num">
                                      <p:cBhvr>
                                        <p:cTn id="45"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15"/>
                                        </p:tgtEl>
                                        <p:attrNameLst>
                                          <p:attrName>ppt_y</p:attrName>
                                        </p:attrNameLst>
                                      </p:cBhvr>
                                      <p:tavLst>
                                        <p:tav tm="0" fmla="#ppt_y+(sin(-2*pi*(1-$))*-#ppt_x+cos(-2*pi*(1-$))*(1-#ppt_y))*(1-$)">
                                          <p:val>
                                            <p:fltVal val="0"/>
                                          </p:val>
                                        </p:tav>
                                        <p:tav tm="100000">
                                          <p:val>
                                            <p:fltVal val="1"/>
                                          </p:val>
                                        </p:tav>
                                      </p:tavLst>
                                    </p:anim>
                                  </p:childTnLst>
                                </p:cTn>
                              </p:par>
                              <p:par>
                                <p:cTn id="47" presetID="42" presetClass="entr" presetSubtype="0"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1000" fill="hold"/>
                                        <p:tgtEl>
                                          <p:spTgt spid="19"/>
                                        </p:tgtEl>
                                        <p:attrNameLst>
                                          <p:attrName>ppt_x</p:attrName>
                                        </p:attrNameLst>
                                      </p:cBhvr>
                                      <p:tavLst>
                                        <p:tav tm="0">
                                          <p:val>
                                            <p:strVal val="#ppt_x"/>
                                          </p:val>
                                        </p:tav>
                                        <p:tav tm="100000">
                                          <p:val>
                                            <p:strVal val="#ppt_x"/>
                                          </p:val>
                                        </p:tav>
                                      </p:tavLst>
                                    </p:anim>
                                    <p:anim calcmode="lin" valueType="num">
                                      <p:cBhvr>
                                        <p:cTn id="51" dur="1000" fill="hold"/>
                                        <p:tgtEl>
                                          <p:spTgt spid="19"/>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1000"/>
                                        <p:tgtEl>
                                          <p:spTgt spid="17"/>
                                        </p:tgtEl>
                                      </p:cBhvr>
                                    </p:animEffect>
                                    <p:anim calcmode="lin" valueType="num">
                                      <p:cBhvr>
                                        <p:cTn id="55" dur="1000" fill="hold"/>
                                        <p:tgtEl>
                                          <p:spTgt spid="17"/>
                                        </p:tgtEl>
                                        <p:attrNameLst>
                                          <p:attrName>ppt_x</p:attrName>
                                        </p:attrNameLst>
                                      </p:cBhvr>
                                      <p:tavLst>
                                        <p:tav tm="0">
                                          <p:val>
                                            <p:strVal val="#ppt_x"/>
                                          </p:val>
                                        </p:tav>
                                        <p:tav tm="100000">
                                          <p:val>
                                            <p:strVal val="#ppt_x"/>
                                          </p:val>
                                        </p:tav>
                                      </p:tavLst>
                                    </p:anim>
                                    <p:anim calcmode="lin" valueType="num">
                                      <p:cBhvr>
                                        <p:cTn id="5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2937" y="1347537"/>
            <a:ext cx="9941682" cy="4327104"/>
          </a:xfrm>
          <a:prstGeom prst="rect">
            <a:avLst/>
          </a:prstGeom>
        </p:spPr>
      </p:pic>
      <p:pic>
        <p:nvPicPr>
          <p:cNvPr id="15" name="图片 14">
            <a:extLst>
              <a:ext uri="{FF2B5EF4-FFF2-40B4-BE49-F238E27FC236}">
                <a16:creationId xmlns:a16="http://schemas.microsoft.com/office/drawing/2014/main" xmlns="" id="{32954C8E-A179-4810-ADF1-62EE40BDCA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9927" y="523146"/>
            <a:ext cx="2346240" cy="1277603"/>
          </a:xfrm>
          <a:prstGeom prst="rect">
            <a:avLst/>
          </a:prstGeom>
        </p:spPr>
      </p:pic>
      <p:pic>
        <p:nvPicPr>
          <p:cNvPr id="19" name="图片 18">
            <a:extLst>
              <a:ext uri="{FF2B5EF4-FFF2-40B4-BE49-F238E27FC236}">
                <a16:creationId xmlns:a16="http://schemas.microsoft.com/office/drawing/2014/main" xmlns="" id="{E5B7F36A-83E7-477F-840D-20AA01E0B2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547" y="1561353"/>
            <a:ext cx="1787880" cy="3140241"/>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20" name="文本框 18">
            <a:extLst>
              <a:ext uri="{FF2B5EF4-FFF2-40B4-BE49-F238E27FC236}">
                <a16:creationId xmlns:a16="http://schemas.microsoft.com/office/drawing/2014/main" xmlns="" id="{DF3D8ABD-736B-428A-A784-D0C0763A5D61}"/>
              </a:ext>
            </a:extLst>
          </p:cNvPr>
          <p:cNvSpPr txBox="1"/>
          <p:nvPr/>
        </p:nvSpPr>
        <p:spPr>
          <a:xfrm>
            <a:off x="5435460" y="328328"/>
            <a:ext cx="2936519" cy="9233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1" i="0" u="none" strike="noStrike" kern="1200" cap="none" spc="0" normalizeH="0" baseline="0" noProof="0">
                <a:ln>
                  <a:noFill/>
                </a:ln>
                <a:solidFill>
                  <a:srgbClr val="FFC000"/>
                </a:solidFill>
                <a:effectLst/>
                <a:uLnTx/>
                <a:uFillTx/>
                <a:latin typeface="Times New Roman" panose="02020603050405020304" pitchFamily="18" charset="0"/>
                <a:ea typeface="华康少女文字W5(P)" panose="040F0500000000000000" pitchFamily="82" charset="-122"/>
                <a:cs typeface="Times New Roman" panose="02020603050405020304" pitchFamily="18" charset="0"/>
              </a:rPr>
              <a:t>Mục</a:t>
            </a:r>
            <a:r>
              <a:rPr kumimoji="0" lang="en-US" altLang="zh-CN" sz="5400" b="1" i="0" u="none" strike="noStrike" kern="1200" cap="none" spc="0" normalizeH="0" noProof="0">
                <a:ln>
                  <a:noFill/>
                </a:ln>
                <a:solidFill>
                  <a:srgbClr val="FFC000"/>
                </a:solidFill>
                <a:effectLst/>
                <a:uLnTx/>
                <a:uFillTx/>
                <a:latin typeface="Times New Roman" panose="02020603050405020304" pitchFamily="18" charset="0"/>
                <a:ea typeface="华康少女文字W5(P)" panose="040F0500000000000000" pitchFamily="82" charset="-122"/>
                <a:cs typeface="Times New Roman" panose="02020603050405020304" pitchFamily="18" charset="0"/>
              </a:rPr>
              <a:t> tiêu</a:t>
            </a:r>
            <a:endParaRPr kumimoji="0" lang="zh-CN" altLang="en-US" sz="5400" b="1" i="0" u="none" strike="noStrike" kern="1200" cap="none" spc="0" normalizeH="0" baseline="0" noProof="0" dirty="0">
              <a:ln>
                <a:noFill/>
              </a:ln>
              <a:solidFill>
                <a:srgbClr val="FFC000"/>
              </a:solidFill>
              <a:effectLst/>
              <a:uLnTx/>
              <a:uFillTx/>
              <a:latin typeface="Times New Roman" panose="02020603050405020304" pitchFamily="18" charset="0"/>
              <a:ea typeface="华康少女文字W5(P)" panose="040F0500000000000000" pitchFamily="82" charset="-122"/>
              <a:cs typeface="Times New Roman" panose="02020603050405020304" pitchFamily="18" charset="0"/>
            </a:endParaRPr>
          </a:p>
        </p:txBody>
      </p:sp>
      <p:sp>
        <p:nvSpPr>
          <p:cNvPr id="36" name="文本框 39">
            <a:extLst>
              <a:ext uri="{FF2B5EF4-FFF2-40B4-BE49-F238E27FC236}">
                <a16:creationId xmlns:a16="http://schemas.microsoft.com/office/drawing/2014/main" xmlns="" id="{B8C6C006-6DFB-44E3-AB1D-764EFF60DA4F}"/>
              </a:ext>
            </a:extLst>
          </p:cNvPr>
          <p:cNvSpPr txBox="1"/>
          <p:nvPr/>
        </p:nvSpPr>
        <p:spPr>
          <a:xfrm>
            <a:off x="2868826" y="1765886"/>
            <a:ext cx="8168142"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kumimoji="0" lang="en-US" altLang="zh-CN" sz="2800" b="1" i="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01</a:t>
            </a:r>
            <a:r>
              <a:rPr kumimoji="0" lang="zh-CN" altLang="en-US" sz="2800" b="1" i="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lang="en-US" sz="2800">
                <a:latin typeface="Times New Roman" panose="02020603050405020304" pitchFamily="18" charset="0"/>
                <a:cs typeface="Times New Roman" panose="02020603050405020304" pitchFamily="18" charset="0"/>
              </a:rPr>
              <a:t>Nắm được kiến thức sơ giản về từ nhiều nghĩa. </a:t>
            </a:r>
            <a:endParaRPr kumimoji="0" lang="zh-CN" altLang="en-US" sz="2800" b="0" i="0" u="none" strike="noStrike" kern="1200" cap="none" spc="0" normalizeH="0" baseline="0" noProof="0" dirty="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4" name="文本框 43">
            <a:extLst>
              <a:ext uri="{FF2B5EF4-FFF2-40B4-BE49-F238E27FC236}">
                <a16:creationId xmlns:a16="http://schemas.microsoft.com/office/drawing/2014/main" xmlns="" id="{F560651D-E03F-41B6-A5E4-A92A1607E65B}"/>
              </a:ext>
            </a:extLst>
          </p:cNvPr>
          <p:cNvSpPr txBox="1"/>
          <p:nvPr/>
        </p:nvSpPr>
        <p:spPr>
          <a:xfrm>
            <a:off x="2868826" y="2535804"/>
            <a:ext cx="8440858" cy="9541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kumimoji="0" lang="en-US" altLang="zh-CN" sz="2800" b="1" i="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02</a:t>
            </a:r>
            <a:r>
              <a:rPr kumimoji="0" lang="zh-CN" altLang="en-US" sz="2800" b="1" i="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lang="en-US" sz="2800">
                <a:latin typeface="Times New Roman" panose="02020603050405020304" pitchFamily="18" charset="0"/>
                <a:cs typeface="Times New Roman" panose="02020603050405020304" pitchFamily="18" charset="0"/>
              </a:rPr>
              <a:t>Nhận biết được từ mang nghĩa gốc, từ mang nghĩa chuyển trong các câu văn.</a:t>
            </a:r>
            <a:endParaRPr kumimoji="0" lang="zh-CN" altLang="en-US" sz="2800" b="0" i="0" u="none" strike="noStrike" kern="1200" cap="none" spc="0" normalizeH="0" baseline="0" noProof="0" dirty="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2" name="文本框 46">
            <a:extLst>
              <a:ext uri="{FF2B5EF4-FFF2-40B4-BE49-F238E27FC236}">
                <a16:creationId xmlns:a16="http://schemas.microsoft.com/office/drawing/2014/main" xmlns="" id="{F68CF2FE-882B-4B99-B905-EDC3087FF038}"/>
              </a:ext>
            </a:extLst>
          </p:cNvPr>
          <p:cNvSpPr txBox="1"/>
          <p:nvPr/>
        </p:nvSpPr>
        <p:spPr>
          <a:xfrm>
            <a:off x="2855732" y="3736609"/>
            <a:ext cx="8453952" cy="9541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kumimoji="0" lang="en-US" altLang="zh-CN" sz="2800" b="1" i="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03</a:t>
            </a:r>
            <a:r>
              <a:rPr kumimoji="0" lang="zh-CN" altLang="en-US" sz="2800" b="1" i="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lang="en-US" sz="2800">
                <a:latin typeface="Times New Roman" panose="02020603050405020304" pitchFamily="18" charset="0"/>
                <a:cs typeface="Times New Roman" panose="02020603050405020304" pitchFamily="18" charset="0"/>
              </a:rPr>
              <a:t>tìm được ví dụ về sự chuyển nghĩa của một số từ chỉ bộ phận cơ thể người và động vật.</a:t>
            </a:r>
            <a:endParaRPr kumimoji="0" lang="zh-CN" altLang="en-US" sz="2800" b="0" i="0" u="none" strike="noStrike" kern="1200" cap="none" spc="0" normalizeH="0" baseline="0" noProof="0" dirty="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4790350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ppt_x"/>
                                          </p:val>
                                        </p:tav>
                                        <p:tav tm="100000">
                                          <p:val>
                                            <p:strVal val="#ppt_x"/>
                                          </p:val>
                                        </p:tav>
                                      </p:tavLst>
                                    </p:anim>
                                    <p:anim calcmode="lin" valueType="num">
                                      <p:cBhvr additive="base">
                                        <p:cTn id="18" dur="500" fill="hold"/>
                                        <p:tgtEl>
                                          <p:spTgt spid="20"/>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30"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800" decel="100000"/>
                                        <p:tgtEl>
                                          <p:spTgt spid="4"/>
                                        </p:tgtEl>
                                      </p:cBhvr>
                                    </p:animEffect>
                                    <p:anim calcmode="lin" valueType="num">
                                      <p:cBhvr>
                                        <p:cTn id="23" dur="800" decel="100000" fill="hold"/>
                                        <p:tgtEl>
                                          <p:spTgt spid="4"/>
                                        </p:tgtEl>
                                        <p:attrNameLst>
                                          <p:attrName>style.rotation</p:attrName>
                                        </p:attrNameLst>
                                      </p:cBhvr>
                                      <p:tavLst>
                                        <p:tav tm="0">
                                          <p:val>
                                            <p:fltVal val="-90"/>
                                          </p:val>
                                        </p:tav>
                                        <p:tav tm="100000">
                                          <p:val>
                                            <p:fltVal val="0"/>
                                          </p:val>
                                        </p:tav>
                                      </p:tavLst>
                                    </p:anim>
                                    <p:anim calcmode="lin" valueType="num">
                                      <p:cBhvr>
                                        <p:cTn id="24" dur="800" decel="100000" fill="hold"/>
                                        <p:tgtEl>
                                          <p:spTgt spid="4"/>
                                        </p:tgtEl>
                                        <p:attrNameLst>
                                          <p:attrName>ppt_x</p:attrName>
                                        </p:attrNameLst>
                                      </p:cBhvr>
                                      <p:tavLst>
                                        <p:tav tm="0">
                                          <p:val>
                                            <p:strVal val="#ppt_x+0.4"/>
                                          </p:val>
                                        </p:tav>
                                        <p:tav tm="100000">
                                          <p:val>
                                            <p:strVal val="#ppt_x-0.05"/>
                                          </p:val>
                                        </p:tav>
                                      </p:tavLst>
                                    </p:anim>
                                    <p:anim calcmode="lin" valueType="num">
                                      <p:cBhvr>
                                        <p:cTn id="25" dur="800" decel="100000" fill="hold"/>
                                        <p:tgtEl>
                                          <p:spTgt spid="4"/>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additive="base">
                                        <p:cTn id="30" dur="500" fill="hold"/>
                                        <p:tgtEl>
                                          <p:spTgt spid="19"/>
                                        </p:tgtEl>
                                        <p:attrNameLst>
                                          <p:attrName>ppt_x</p:attrName>
                                        </p:attrNameLst>
                                      </p:cBhvr>
                                      <p:tavLst>
                                        <p:tav tm="0">
                                          <p:val>
                                            <p:strVal val="#ppt_x"/>
                                          </p:val>
                                        </p:tav>
                                        <p:tav tm="100000">
                                          <p:val>
                                            <p:strVal val="#ppt_x"/>
                                          </p:val>
                                        </p:tav>
                                      </p:tavLst>
                                    </p:anim>
                                    <p:anim calcmode="lin" valueType="num">
                                      <p:cBhvr additive="base">
                                        <p:cTn id="31" dur="500" fill="hold"/>
                                        <p:tgtEl>
                                          <p:spTgt spid="19"/>
                                        </p:tgtEl>
                                        <p:attrNameLst>
                                          <p:attrName>ppt_y</p:attrName>
                                        </p:attrNameLst>
                                      </p:cBhvr>
                                      <p:tavLst>
                                        <p:tav tm="0">
                                          <p:val>
                                            <p:strVal val="1+#ppt_h/2"/>
                                          </p:val>
                                        </p:tav>
                                        <p:tav tm="100000">
                                          <p:val>
                                            <p:strVal val="#ppt_y"/>
                                          </p:val>
                                        </p:tav>
                                      </p:tavLst>
                                    </p:anim>
                                  </p:childTnLst>
                                </p:cTn>
                              </p:par>
                            </p:childTnLst>
                          </p:cTn>
                        </p:par>
                        <p:par>
                          <p:cTn id="32" fill="hold">
                            <p:stCondLst>
                              <p:cond delay="2500"/>
                            </p:stCondLst>
                            <p:childTnLst>
                              <p:par>
                                <p:cTn id="33" presetID="15" presetClass="entr" presetSubtype="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1000" fill="hold"/>
                                        <p:tgtEl>
                                          <p:spTgt spid="15"/>
                                        </p:tgtEl>
                                        <p:attrNameLst>
                                          <p:attrName>ppt_w</p:attrName>
                                        </p:attrNameLst>
                                      </p:cBhvr>
                                      <p:tavLst>
                                        <p:tav tm="0">
                                          <p:val>
                                            <p:fltVal val="0"/>
                                          </p:val>
                                        </p:tav>
                                        <p:tav tm="100000">
                                          <p:val>
                                            <p:strVal val="#ppt_w"/>
                                          </p:val>
                                        </p:tav>
                                      </p:tavLst>
                                    </p:anim>
                                    <p:anim calcmode="lin" valueType="num">
                                      <p:cBhvr>
                                        <p:cTn id="36" dur="1000" fill="hold"/>
                                        <p:tgtEl>
                                          <p:spTgt spid="15"/>
                                        </p:tgtEl>
                                        <p:attrNameLst>
                                          <p:attrName>ppt_h</p:attrName>
                                        </p:attrNameLst>
                                      </p:cBhvr>
                                      <p:tavLst>
                                        <p:tav tm="0">
                                          <p:val>
                                            <p:fltVal val="0"/>
                                          </p:val>
                                        </p:tav>
                                        <p:tav tm="100000">
                                          <p:val>
                                            <p:strVal val="#ppt_h"/>
                                          </p:val>
                                        </p:tav>
                                      </p:tavLst>
                                    </p:anim>
                                    <p:anim calcmode="lin" valueType="num">
                                      <p:cBhvr>
                                        <p:cTn id="37"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9" fill="hold">
                      <p:stCondLst>
                        <p:cond delay="indefinite"/>
                      </p:stCondLst>
                      <p:childTnLst>
                        <p:par>
                          <p:cTn id="40" fill="hold">
                            <p:stCondLst>
                              <p:cond delay="0"/>
                            </p:stCondLst>
                            <p:childTnLst>
                              <p:par>
                                <p:cTn id="41" presetID="17" presetClass="entr" presetSubtype="10"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p:cTn id="43" dur="500" fill="hold"/>
                                        <p:tgtEl>
                                          <p:spTgt spid="36"/>
                                        </p:tgtEl>
                                        <p:attrNameLst>
                                          <p:attrName>ppt_w</p:attrName>
                                        </p:attrNameLst>
                                      </p:cBhvr>
                                      <p:tavLst>
                                        <p:tav tm="0">
                                          <p:val>
                                            <p:fltVal val="0"/>
                                          </p:val>
                                        </p:tav>
                                        <p:tav tm="100000">
                                          <p:val>
                                            <p:strVal val="#ppt_w"/>
                                          </p:val>
                                        </p:tav>
                                      </p:tavLst>
                                    </p:anim>
                                    <p:anim calcmode="lin" valueType="num">
                                      <p:cBhvr>
                                        <p:cTn id="44" dur="500" fill="hold"/>
                                        <p:tgtEl>
                                          <p:spTgt spid="36"/>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17" presetClass="entr" presetSubtype="10"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p:cTn id="49" dur="500" fill="hold"/>
                                        <p:tgtEl>
                                          <p:spTgt spid="34"/>
                                        </p:tgtEl>
                                        <p:attrNameLst>
                                          <p:attrName>ppt_w</p:attrName>
                                        </p:attrNameLst>
                                      </p:cBhvr>
                                      <p:tavLst>
                                        <p:tav tm="0">
                                          <p:val>
                                            <p:fltVal val="0"/>
                                          </p:val>
                                        </p:tav>
                                        <p:tav tm="100000">
                                          <p:val>
                                            <p:strVal val="#ppt_w"/>
                                          </p:val>
                                        </p:tav>
                                      </p:tavLst>
                                    </p:anim>
                                    <p:anim calcmode="lin" valueType="num">
                                      <p:cBhvr>
                                        <p:cTn id="50" dur="500" fill="hold"/>
                                        <p:tgtEl>
                                          <p:spTgt spid="34"/>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17" presetClass="entr" presetSubtype="1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anim calcmode="lin" valueType="num">
                                      <p:cBhvr>
                                        <p:cTn id="55" dur="500" fill="hold"/>
                                        <p:tgtEl>
                                          <p:spTgt spid="32"/>
                                        </p:tgtEl>
                                        <p:attrNameLst>
                                          <p:attrName>ppt_w</p:attrName>
                                        </p:attrNameLst>
                                      </p:cBhvr>
                                      <p:tavLst>
                                        <p:tav tm="0">
                                          <p:val>
                                            <p:fltVal val="0"/>
                                          </p:val>
                                        </p:tav>
                                        <p:tav tm="100000">
                                          <p:val>
                                            <p:strVal val="#ppt_w"/>
                                          </p:val>
                                        </p:tav>
                                      </p:tavLst>
                                    </p:anim>
                                    <p:anim calcmode="lin" valueType="num">
                                      <p:cBhvr>
                                        <p:cTn id="56" dur="5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6" grpId="0"/>
      <p:bldP spid="34" grpId="0"/>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6">
            <a:extLst>
              <a:ext uri="{FF2B5EF4-FFF2-40B4-BE49-F238E27FC236}">
                <a16:creationId xmlns:a16="http://schemas.microsoft.com/office/drawing/2014/main" xmlns="" id="{FF08E314-6FF4-4384-9F04-F7A04835DF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5900" y="182029"/>
            <a:ext cx="2529880" cy="2141621"/>
          </a:xfrm>
          <a:prstGeom prst="rect">
            <a:avLst/>
          </a:prstGeom>
        </p:spPr>
      </p:pic>
      <p:pic>
        <p:nvPicPr>
          <p:cNvPr id="4" name="图片 3">
            <a:extLst>
              <a:ext uri="{FF2B5EF4-FFF2-40B4-BE49-F238E27FC236}">
                <a16:creationId xmlns:a16="http://schemas.microsoft.com/office/drawing/2014/main" xmlns="" id="{042209BE-6887-4D1B-90DF-947CF63C32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4109" y="2517155"/>
            <a:ext cx="5750447" cy="1562475"/>
          </a:xfrm>
          <a:prstGeom prst="rect">
            <a:avLst/>
          </a:prstGeom>
        </p:spPr>
      </p:pic>
      <p:pic>
        <p:nvPicPr>
          <p:cNvPr id="15" name="图片 14">
            <a:extLst>
              <a:ext uri="{FF2B5EF4-FFF2-40B4-BE49-F238E27FC236}">
                <a16:creationId xmlns:a16="http://schemas.microsoft.com/office/drawing/2014/main" xmlns="" id="{32954C8E-A179-4810-ADF1-62EE40BDCA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9107" y="492141"/>
            <a:ext cx="2346240" cy="1277603"/>
          </a:xfrm>
          <a:prstGeom prst="rect">
            <a:avLst/>
          </a:prstGeom>
        </p:spPr>
      </p:pic>
      <p:pic>
        <p:nvPicPr>
          <p:cNvPr id="19" name="图片 18">
            <a:extLst>
              <a:ext uri="{FF2B5EF4-FFF2-40B4-BE49-F238E27FC236}">
                <a16:creationId xmlns:a16="http://schemas.microsoft.com/office/drawing/2014/main" xmlns="" id="{E5B7F36A-83E7-477F-840D-20AA01E0B2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91032" y="998296"/>
            <a:ext cx="2232236" cy="3920710"/>
          </a:xfrm>
          <a:prstGeom prst="rect">
            <a:avLst/>
          </a:prstGeom>
        </p:spPr>
      </p:pic>
      <p:pic>
        <p:nvPicPr>
          <p:cNvPr id="6" name="图片 5">
            <a:extLst>
              <a:ext uri="{FF2B5EF4-FFF2-40B4-BE49-F238E27FC236}">
                <a16:creationId xmlns:a16="http://schemas.microsoft.com/office/drawing/2014/main" xmlns="" id="{A41A66E4-2B54-45AC-A13C-DF2FDCCEC99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xmlns="" id="{09366707-86C0-47E2-B93C-C2904223945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xmlns="" id="{FA342BD2-6DC5-4189-9C79-4D49DEB8CE2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12" name="文本框 39">
            <a:extLst>
              <a:ext uri="{FF2B5EF4-FFF2-40B4-BE49-F238E27FC236}">
                <a16:creationId xmlns:a16="http://schemas.microsoft.com/office/drawing/2014/main" xmlns="" id="{1F70942B-9272-45C2-A1F5-56BFFCDE0460}"/>
              </a:ext>
            </a:extLst>
          </p:cNvPr>
          <p:cNvSpPr txBox="1"/>
          <p:nvPr/>
        </p:nvSpPr>
        <p:spPr>
          <a:xfrm>
            <a:off x="4090778" y="2761052"/>
            <a:ext cx="4940680" cy="9233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400" b="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I</a:t>
            </a:r>
            <a:r>
              <a:rPr kumimoji="0" lang="zh-CN" altLang="en-US" sz="5400" b="1" i="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5400" b="1" i="0"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Nhận</a:t>
            </a:r>
            <a:r>
              <a:rPr kumimoji="0" lang="en-US" altLang="zh-CN" sz="5400" b="1" i="0" u="none" strike="noStrike" kern="1200" cap="none" spc="0" normalizeH="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xét</a:t>
            </a:r>
            <a:endParaRPr kumimoji="0" lang="zh-CN" altLang="en-US" sz="5400" b="1" i="0" u="none" strike="noStrike" kern="1200" cap="none" spc="0" normalizeH="0" baseline="0" noProof="0" dirty="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0" name="图片 12">
            <a:extLst>
              <a:ext uri="{FF2B5EF4-FFF2-40B4-BE49-F238E27FC236}">
                <a16:creationId xmlns:a16="http://schemas.microsoft.com/office/drawing/2014/main" xmlns="" id="{77A4F5EF-9A05-451B-8D57-EA919654F16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22982"/>
          <a:stretch/>
        </p:blipFill>
        <p:spPr>
          <a:xfrm>
            <a:off x="121366" y="2836166"/>
            <a:ext cx="2471090" cy="4019912"/>
          </a:xfrm>
          <a:prstGeom prst="rect">
            <a:avLst/>
          </a:prstGeom>
        </p:spPr>
      </p:pic>
    </p:spTree>
    <p:extLst>
      <p:ext uri="{BB962C8B-B14F-4D97-AF65-F5344CB8AC3E}">
        <p14:creationId xmlns:p14="http://schemas.microsoft.com/office/powerpoint/2010/main" val="521979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par>
                          <p:cTn id="26" fill="hold">
                            <p:stCondLst>
                              <p:cond delay="2500"/>
                            </p:stCondLst>
                            <p:childTnLst>
                              <p:par>
                                <p:cTn id="27" presetID="25" presetClass="entr" presetSubtype="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32" dur="1000" fill="hold"/>
                                        <p:tgtEl>
                                          <p:spTgt spid="4"/>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4"/>
                                        </p:tgtEl>
                                      </p:cBhvr>
                                    </p:animEffect>
                                  </p:childTnLst>
                                </p:cTn>
                              </p:par>
                            </p:childTnLst>
                          </p:cTn>
                        </p:par>
                        <p:par>
                          <p:cTn id="37" fill="hold">
                            <p:stCondLst>
                              <p:cond delay="3500"/>
                            </p:stCondLst>
                            <p:childTnLst>
                              <p:par>
                                <p:cTn id="38" presetID="42" presetClass="entr" presetSubtype="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0-#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0.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1.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2.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3.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4.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5.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6.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7.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8.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9.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7.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8.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9.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923</TotalTime>
  <Words>1188</Words>
  <Application>Microsoft Office PowerPoint</Application>
  <PresentationFormat>Custom</PresentationFormat>
  <Paragraphs>167</Paragraphs>
  <Slides>26</Slides>
  <Notes>21</Notes>
  <HiddenSlides>0</HiddenSlides>
  <MMClips>11</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zhoulingyun</dc:creator>
  <cp:lastModifiedBy>Trà My</cp:lastModifiedBy>
  <cp:revision>81</cp:revision>
  <dcterms:created xsi:type="dcterms:W3CDTF">2018-02-07T08:35:34Z</dcterms:created>
  <dcterms:modified xsi:type="dcterms:W3CDTF">2023-07-20T13:12:02Z</dcterms:modified>
</cp:coreProperties>
</file>