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7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notesSlides/notesSlide8.xml" ContentType="application/vnd.openxmlformats-officedocument.presentationml.notesSlide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notesSlides/notesSlide9.xml" ContentType="application/vnd.openxmlformats-officedocument.presentationml.notesSlide+xml"/>
  <Override PartName="/ppt/tags/tag30.xml" ContentType="application/vnd.openxmlformats-officedocument.presentationml.tags+xml"/>
  <Override PartName="/ppt/notesSlides/notesSlide10.xml" ContentType="application/vnd.openxmlformats-officedocument.presentationml.notesSlide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notesSlides/notesSlide11.xml" ContentType="application/vnd.openxmlformats-officedocument.presentationml.notesSlide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tags/tag3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7" r:id="rId2"/>
    <p:sldMasterId id="2147483686" r:id="rId3"/>
  </p:sldMasterIdLst>
  <p:notesMasterIdLst>
    <p:notesMasterId r:id="rId35"/>
  </p:notesMasterIdLst>
  <p:sldIdLst>
    <p:sldId id="11088781" r:id="rId4"/>
    <p:sldId id="11088811" r:id="rId5"/>
    <p:sldId id="256" r:id="rId6"/>
    <p:sldId id="11088780" r:id="rId7"/>
    <p:sldId id="11088783" r:id="rId8"/>
    <p:sldId id="11088813" r:id="rId9"/>
    <p:sldId id="11088812" r:id="rId10"/>
    <p:sldId id="11088784" r:id="rId11"/>
    <p:sldId id="11088785" r:id="rId12"/>
    <p:sldId id="11088814" r:id="rId13"/>
    <p:sldId id="11088782" r:id="rId14"/>
    <p:sldId id="11088794" r:id="rId15"/>
    <p:sldId id="11088808" r:id="rId16"/>
    <p:sldId id="11088795" r:id="rId17"/>
    <p:sldId id="11088809" r:id="rId18"/>
    <p:sldId id="11088796" r:id="rId19"/>
    <p:sldId id="11088810" r:id="rId20"/>
    <p:sldId id="11088797" r:id="rId21"/>
    <p:sldId id="11088793" r:id="rId22"/>
    <p:sldId id="4251" r:id="rId23"/>
    <p:sldId id="11088786" r:id="rId24"/>
    <p:sldId id="11088799" r:id="rId25"/>
    <p:sldId id="11088800" r:id="rId26"/>
    <p:sldId id="11088801" r:id="rId27"/>
    <p:sldId id="11088803" r:id="rId28"/>
    <p:sldId id="1298" r:id="rId29"/>
    <p:sldId id="11088804" r:id="rId30"/>
    <p:sldId id="11088806" r:id="rId31"/>
    <p:sldId id="303" r:id="rId32"/>
    <p:sldId id="11088815" r:id="rId33"/>
    <p:sldId id="11088807" r:id="rId34"/>
  </p:sldIdLst>
  <p:sldSz cx="12192000" cy="6858000"/>
  <p:notesSz cx="6858000" cy="9144000"/>
  <p:custDataLst>
    <p:tags r:id="rId3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59">
          <p15:clr>
            <a:srgbClr val="A4A3A4"/>
          </p15:clr>
        </p15:guide>
        <p15:guide id="2" pos="391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79">
          <p15:clr>
            <a:srgbClr val="A4A3A4"/>
          </p15:clr>
        </p15:guide>
        <p15:guide id="2" pos="2204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P" initials="H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ED73"/>
    <a:srgbClr val="FAA9F0"/>
    <a:srgbClr val="EAF3B0"/>
    <a:srgbClr val="000000"/>
    <a:srgbClr val="04CF9F"/>
    <a:srgbClr val="003567"/>
    <a:srgbClr val="F2EE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205" autoAdjust="0"/>
    <p:restoredTop sz="94660"/>
  </p:normalViewPr>
  <p:slideViewPr>
    <p:cSldViewPr snapToGrid="0" showGuides="1">
      <p:cViewPr>
        <p:scale>
          <a:sx n="66" d="100"/>
          <a:sy n="66" d="100"/>
        </p:scale>
        <p:origin x="-922" y="-461"/>
      </p:cViewPr>
      <p:guideLst>
        <p:guide orient="horz" pos="2159"/>
        <p:guide pos="391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55" d="100"/>
          <a:sy n="55" d="100"/>
        </p:scale>
        <p:origin x="2880" y="84"/>
      </p:cViewPr>
      <p:guideLst>
        <p:guide orient="horz" pos="2879"/>
        <p:guide pos="220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ags" Target="tags/tag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D7F879-224A-4E67-B6B7-DEB9DF26218B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281E5D-536A-44EA-8A9C-81518484F1C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10316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281E5D-536A-44EA-8A9C-81518484F1C8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497E2D-5F28-475B-9CBB-6C9DE49F4EB6}" type="slidenum">
              <a:rPr lang="zh-CN" altLang="en-US" smtClean="0"/>
              <a:t>29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E329F5-05DC-44A2-8438-C5D43ADF6F5F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4FC4C9-8DB1-462E-B7CB-22F1888541E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E329F5-05DC-44A2-8438-C5D43ADF6F5F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4FC4C9-8DB1-462E-B7CB-22F1888541E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3851728" y="343640"/>
            <a:ext cx="44885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altLang="en-US" sz="4000" kern="0" dirty="0">
                <a:latin typeface="字魂141号-活力悦动体" panose="00000500000000000000" pitchFamily="2" charset="-122"/>
                <a:ea typeface="字魂141号-活力悦动体" panose="00000500000000000000" pitchFamily="2" charset="-122"/>
                <a:sym typeface="FZHei-B01S" panose="02010601030101010101" pitchFamily="2" charset="-122"/>
              </a:rPr>
              <a:t>请替换文字内容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3851728" y="343640"/>
            <a:ext cx="44885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altLang="en-US" sz="4000" kern="0" dirty="0">
                <a:latin typeface="字魂141号-活力悦动体" panose="00000500000000000000" pitchFamily="2" charset="-122"/>
                <a:ea typeface="字魂141号-活力悦动体" panose="00000500000000000000" pitchFamily="2" charset="-122"/>
                <a:sym typeface="FZHei-B01S" panose="02010601030101010101" pitchFamily="2" charset="-122"/>
              </a:rPr>
              <a:t>请替换文字内容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3851728" y="343640"/>
            <a:ext cx="44885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altLang="en-US" sz="4000" kern="0" dirty="0">
                <a:latin typeface="字魂141号-活力悦动体" panose="00000500000000000000" pitchFamily="2" charset="-122"/>
                <a:ea typeface="字魂141号-活力悦动体" panose="00000500000000000000" pitchFamily="2" charset="-122"/>
                <a:sym typeface="FZHei-B01S" panose="02010601030101010101" pitchFamily="2" charset="-122"/>
              </a:rPr>
              <a:t>请替换文字内容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prism isInverted="1"/>
      </p:transition>
    </mc:Choice>
    <mc:Fallback xmlns="">
      <p:transition spd="slow" advClick="0" advTm="0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FFF3C-7F7E-458E-B1A7-804451C3E31E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9201B-078C-4482-ABBB-CFDC3D63C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0">
        <p:cover/>
      </p:transition>
    </mc:Choice>
    <mc:Fallback xmlns="">
      <p:transition spd="slow" advTm="0">
        <p:cover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icture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567815" y="-187960"/>
            <a:ext cx="1348740" cy="13487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96" y="45860"/>
            <a:ext cx="12064807" cy="6858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64" b="35100"/>
          <a:stretch>
            <a:fillRect/>
          </a:stretch>
        </p:blipFill>
        <p:spPr>
          <a:xfrm>
            <a:off x="9420850" y="3428999"/>
            <a:ext cx="2771150" cy="3474861"/>
          </a:xfrm>
          <a:custGeom>
            <a:avLst/>
            <a:gdLst>
              <a:gd name="connsiteX0" fmla="*/ 0 w 3549445"/>
              <a:gd name="connsiteY0" fmla="*/ 0 h 4450798"/>
              <a:gd name="connsiteX1" fmla="*/ 3549445 w 3549445"/>
              <a:gd name="connsiteY1" fmla="*/ 0 h 4450798"/>
              <a:gd name="connsiteX2" fmla="*/ 3549445 w 3549445"/>
              <a:gd name="connsiteY2" fmla="*/ 4450798 h 4450798"/>
              <a:gd name="connsiteX3" fmla="*/ 522014 w 3549445"/>
              <a:gd name="connsiteY3" fmla="*/ 4450798 h 4450798"/>
              <a:gd name="connsiteX4" fmla="*/ 496937 w 3549445"/>
              <a:gd name="connsiteY4" fmla="*/ 4428007 h 4450798"/>
              <a:gd name="connsiteX5" fmla="*/ 32344 w 3549445"/>
              <a:gd name="connsiteY5" fmla="*/ 4176465 h 4450798"/>
              <a:gd name="connsiteX6" fmla="*/ 0 w 3549445"/>
              <a:gd name="connsiteY6" fmla="*/ 4168148 h 4450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49445" h="4450798">
                <a:moveTo>
                  <a:pt x="0" y="0"/>
                </a:moveTo>
                <a:lnTo>
                  <a:pt x="3549445" y="0"/>
                </a:lnTo>
                <a:lnTo>
                  <a:pt x="3549445" y="4450798"/>
                </a:lnTo>
                <a:lnTo>
                  <a:pt x="522014" y="4450798"/>
                </a:lnTo>
                <a:lnTo>
                  <a:pt x="496937" y="4428007"/>
                </a:lnTo>
                <a:cubicBezTo>
                  <a:pt x="361455" y="4316197"/>
                  <a:pt x="204139" y="4229899"/>
                  <a:pt x="32344" y="4176465"/>
                </a:cubicBezTo>
                <a:lnTo>
                  <a:pt x="0" y="4168148"/>
                </a:lnTo>
                <a:close/>
              </a:path>
            </a:pathLst>
          </a:cu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450" y="2857515"/>
            <a:ext cx="4019551" cy="402980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FDE934FF-F4E1-47C5-9CA5-30A81DDE2BE4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3561BA9-CDCF-4958-B8AB-66F3BF063E1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E329F5-05DC-44A2-8438-C5D43ADF6F5F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4FC4C9-8DB1-462E-B7CB-22F1888541E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E329F5-05DC-44A2-8438-C5D43ADF6F5F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4FC4C9-8DB1-462E-B7CB-22F1888541E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E329F5-05DC-44A2-8438-C5D43ADF6F5F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4FC4C9-8DB1-462E-B7CB-22F1888541E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E329F5-05DC-44A2-8438-C5D43ADF6F5F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4FC4C9-8DB1-462E-B7CB-22F1888541E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E329F5-05DC-44A2-8438-C5D43ADF6F5F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4FC4C9-8DB1-462E-B7CB-22F1888541E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E329F5-05DC-44A2-8438-C5D43ADF6F5F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4FC4C9-8DB1-462E-B7CB-22F1888541E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96" y="45860"/>
            <a:ext cx="12064807" cy="6858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64" b="35100"/>
          <a:stretch>
            <a:fillRect/>
          </a:stretch>
        </p:blipFill>
        <p:spPr>
          <a:xfrm>
            <a:off x="9420850" y="3428999"/>
            <a:ext cx="2771150" cy="3474861"/>
          </a:xfrm>
          <a:custGeom>
            <a:avLst/>
            <a:gdLst>
              <a:gd name="connsiteX0" fmla="*/ 0 w 3549445"/>
              <a:gd name="connsiteY0" fmla="*/ 0 h 4450798"/>
              <a:gd name="connsiteX1" fmla="*/ 3549445 w 3549445"/>
              <a:gd name="connsiteY1" fmla="*/ 0 h 4450798"/>
              <a:gd name="connsiteX2" fmla="*/ 3549445 w 3549445"/>
              <a:gd name="connsiteY2" fmla="*/ 4450798 h 4450798"/>
              <a:gd name="connsiteX3" fmla="*/ 522014 w 3549445"/>
              <a:gd name="connsiteY3" fmla="*/ 4450798 h 4450798"/>
              <a:gd name="connsiteX4" fmla="*/ 496937 w 3549445"/>
              <a:gd name="connsiteY4" fmla="*/ 4428007 h 4450798"/>
              <a:gd name="connsiteX5" fmla="*/ 32344 w 3549445"/>
              <a:gd name="connsiteY5" fmla="*/ 4176465 h 4450798"/>
              <a:gd name="connsiteX6" fmla="*/ 0 w 3549445"/>
              <a:gd name="connsiteY6" fmla="*/ 4168148 h 4450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49445" h="4450798">
                <a:moveTo>
                  <a:pt x="0" y="0"/>
                </a:moveTo>
                <a:lnTo>
                  <a:pt x="3549445" y="0"/>
                </a:lnTo>
                <a:lnTo>
                  <a:pt x="3549445" y="4450798"/>
                </a:lnTo>
                <a:lnTo>
                  <a:pt x="522014" y="4450798"/>
                </a:lnTo>
                <a:lnTo>
                  <a:pt x="496937" y="4428007"/>
                </a:lnTo>
                <a:cubicBezTo>
                  <a:pt x="361455" y="4316197"/>
                  <a:pt x="204139" y="4229899"/>
                  <a:pt x="32344" y="4176465"/>
                </a:cubicBezTo>
                <a:lnTo>
                  <a:pt x="0" y="4168148"/>
                </a:lnTo>
                <a:close/>
              </a:path>
            </a:pathLst>
          </a:cu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450" y="2857515"/>
            <a:ext cx="4019551" cy="402980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3851728" y="343640"/>
            <a:ext cx="44885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altLang="en-US" sz="4000" kern="0" dirty="0">
                <a:latin typeface="字魂141号-活力悦动体" panose="00000500000000000000" pitchFamily="2" charset="-122"/>
                <a:ea typeface="字魂141号-活力悦动体" panose="00000500000000000000" pitchFamily="2" charset="-122"/>
                <a:sym typeface="FZHei-B01S" panose="02010601030101010101" pitchFamily="2" charset="-122"/>
              </a:rPr>
              <a:t>请替换文字内容</a:t>
            </a: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3851728" y="343640"/>
            <a:ext cx="44885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altLang="en-US" sz="4000" kern="0" dirty="0">
                <a:latin typeface="字魂141号-活力悦动体" panose="00000500000000000000" pitchFamily="2" charset="-122"/>
                <a:ea typeface="字魂141号-活力悦动体" panose="00000500000000000000" pitchFamily="2" charset="-122"/>
                <a:sym typeface="FZHei-B01S" panose="02010601030101010101" pitchFamily="2" charset="-122"/>
              </a:rPr>
              <a:t>请替换文字内容</a:t>
            </a: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3851728" y="343640"/>
            <a:ext cx="44885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altLang="en-US" sz="4000" kern="0" dirty="0">
                <a:latin typeface="字魂141号-活力悦动体" panose="00000500000000000000" pitchFamily="2" charset="-122"/>
                <a:ea typeface="字魂141号-活力悦动体" panose="00000500000000000000" pitchFamily="2" charset="-122"/>
                <a:sym typeface="FZHei-B01S" panose="02010601030101010101" pitchFamily="2" charset="-122"/>
              </a:rPr>
              <a:t>请替换文字内容</a:t>
            </a: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3851728" y="343640"/>
            <a:ext cx="44885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altLang="en-US" sz="4000" kern="0" dirty="0">
                <a:latin typeface="字魂141号-活力悦动体" panose="00000500000000000000" pitchFamily="2" charset="-122"/>
                <a:ea typeface="字魂141号-活力悦动体" panose="00000500000000000000" pitchFamily="2" charset="-122"/>
                <a:sym typeface="FZHei-B01S" panose="02010601030101010101" pitchFamily="2" charset="-122"/>
              </a:rPr>
              <a:t>请替换文字内容</a:t>
            </a: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prism isInverted="1"/>
      </p:transition>
    </mc:Choice>
    <mc:Fallback xmlns="">
      <p:transition spd="slow" advClick="0" advTm="0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FFF3C-7F7E-458E-B1A7-804451C3E31E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9201B-078C-4482-ABBB-CFDC3D63C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0">
        <p:cover/>
      </p:transition>
    </mc:Choice>
    <mc:Fallback xmlns="">
      <p:transition spd="slow" advTm="0">
        <p:cover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96" y="45860"/>
            <a:ext cx="12064807" cy="6858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64" b="35100"/>
          <a:stretch>
            <a:fillRect/>
          </a:stretch>
        </p:blipFill>
        <p:spPr>
          <a:xfrm>
            <a:off x="9420850" y="3428999"/>
            <a:ext cx="2771150" cy="3474861"/>
          </a:xfrm>
          <a:custGeom>
            <a:avLst/>
            <a:gdLst>
              <a:gd name="connsiteX0" fmla="*/ 0 w 3549445"/>
              <a:gd name="connsiteY0" fmla="*/ 0 h 4450798"/>
              <a:gd name="connsiteX1" fmla="*/ 3549445 w 3549445"/>
              <a:gd name="connsiteY1" fmla="*/ 0 h 4450798"/>
              <a:gd name="connsiteX2" fmla="*/ 3549445 w 3549445"/>
              <a:gd name="connsiteY2" fmla="*/ 4450798 h 4450798"/>
              <a:gd name="connsiteX3" fmla="*/ 522014 w 3549445"/>
              <a:gd name="connsiteY3" fmla="*/ 4450798 h 4450798"/>
              <a:gd name="connsiteX4" fmla="*/ 496937 w 3549445"/>
              <a:gd name="connsiteY4" fmla="*/ 4428007 h 4450798"/>
              <a:gd name="connsiteX5" fmla="*/ 32344 w 3549445"/>
              <a:gd name="connsiteY5" fmla="*/ 4176465 h 4450798"/>
              <a:gd name="connsiteX6" fmla="*/ 0 w 3549445"/>
              <a:gd name="connsiteY6" fmla="*/ 4168148 h 4450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49445" h="4450798">
                <a:moveTo>
                  <a:pt x="0" y="0"/>
                </a:moveTo>
                <a:lnTo>
                  <a:pt x="3549445" y="0"/>
                </a:lnTo>
                <a:lnTo>
                  <a:pt x="3549445" y="4450798"/>
                </a:lnTo>
                <a:lnTo>
                  <a:pt x="522014" y="4450798"/>
                </a:lnTo>
                <a:lnTo>
                  <a:pt x="496937" y="4428007"/>
                </a:lnTo>
                <a:cubicBezTo>
                  <a:pt x="361455" y="4316197"/>
                  <a:pt x="204139" y="4229899"/>
                  <a:pt x="32344" y="4176465"/>
                </a:cubicBezTo>
                <a:lnTo>
                  <a:pt x="0" y="4168148"/>
                </a:lnTo>
                <a:close/>
              </a:path>
            </a:pathLst>
          </a:cu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450" y="2857515"/>
            <a:ext cx="4019551" cy="402980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FDE934FF-F4E1-47C5-9CA5-30A81DDE2BE4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3561BA9-CDCF-4958-B8AB-66F3BF063E1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FDE934FF-F4E1-47C5-9CA5-30A81DDE2BE4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3561BA9-CDCF-4958-B8AB-66F3BF063E1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E329F5-05DC-44A2-8438-C5D43ADF6F5F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4FC4C9-8DB1-462E-B7CB-22F1888541E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E329F5-05DC-44A2-8438-C5D43ADF6F5F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4FC4C9-8DB1-462E-B7CB-22F1888541E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E329F5-05DC-44A2-8438-C5D43ADF6F5F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4FC4C9-8DB1-462E-B7CB-22F1888541E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E329F5-05DC-44A2-8438-C5D43ADF6F5F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4FC4C9-8DB1-462E-B7CB-22F1888541E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E329F5-05DC-44A2-8438-C5D43ADF6F5F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4FC4C9-8DB1-462E-B7CB-22F1888541E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E329F5-05DC-44A2-8438-C5D43ADF6F5F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4FC4C9-8DB1-462E-B7CB-22F1888541E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3851728" y="343640"/>
            <a:ext cx="44885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altLang="en-US" sz="4000" kern="0" dirty="0">
                <a:latin typeface="字魂141号-活力悦动体" panose="00000500000000000000" pitchFamily="2" charset="-122"/>
                <a:ea typeface="字魂141号-活力悦动体" panose="00000500000000000000" pitchFamily="2" charset="-122"/>
                <a:sym typeface="FZHei-B01S" panose="02010601030101010101" pitchFamily="2" charset="-122"/>
              </a:rPr>
              <a:t>请替换文字内容</a:t>
            </a: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3851728" y="343640"/>
            <a:ext cx="44885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altLang="en-US" sz="4000" kern="0" dirty="0">
                <a:latin typeface="字魂141号-活力悦动体" panose="00000500000000000000" pitchFamily="2" charset="-122"/>
                <a:ea typeface="字魂141号-活力悦动体" panose="00000500000000000000" pitchFamily="2" charset="-122"/>
                <a:sym typeface="FZHei-B01S" panose="02010601030101010101" pitchFamily="2" charset="-122"/>
              </a:rPr>
              <a:t>请替换文字内容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E329F5-05DC-44A2-8438-C5D43ADF6F5F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4FC4C9-8DB1-462E-B7CB-22F1888541E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3851728" y="343640"/>
            <a:ext cx="44885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altLang="en-US" sz="4000" kern="0" dirty="0">
                <a:latin typeface="字魂141号-活力悦动体" panose="00000500000000000000" pitchFamily="2" charset="-122"/>
                <a:ea typeface="字魂141号-活力悦动体" panose="00000500000000000000" pitchFamily="2" charset="-122"/>
                <a:sym typeface="FZHei-B01S" panose="02010601030101010101" pitchFamily="2" charset="-122"/>
              </a:rPr>
              <a:t>请替换文字内容</a:t>
            </a: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3851728" y="343640"/>
            <a:ext cx="44885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altLang="en-US" sz="4000" kern="0" dirty="0">
                <a:latin typeface="字魂141号-活力悦动体" panose="00000500000000000000" pitchFamily="2" charset="-122"/>
                <a:ea typeface="字魂141号-活力悦动体" panose="00000500000000000000" pitchFamily="2" charset="-122"/>
                <a:sym typeface="FZHei-B01S" panose="02010601030101010101" pitchFamily="2" charset="-122"/>
              </a:rPr>
              <a:t>请替换文字内容</a:t>
            </a: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prism isInverted="1"/>
      </p:transition>
    </mc:Choice>
    <mc:Fallback xmlns="">
      <p:transition spd="slow" advClick="0" advTm="0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FFF3C-7F7E-458E-B1A7-804451C3E31E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9201B-078C-4482-ABBB-CFDC3D63C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0">
        <p:cover/>
      </p:transition>
    </mc:Choice>
    <mc:Fallback xmlns="">
      <p:transition spd="slow" advTm="0">
        <p:cover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E329F5-05DC-44A2-8438-C5D43ADF6F5F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4FC4C9-8DB1-462E-B7CB-22F1888541E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E329F5-05DC-44A2-8438-C5D43ADF6F5F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4FC4C9-8DB1-462E-B7CB-22F1888541E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E329F5-05DC-44A2-8438-C5D43ADF6F5F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4FC4C9-8DB1-462E-B7CB-22F1888541E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3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1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1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17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0.xml"/><Relationship Id="rId16" Type="http://schemas.openxmlformats.org/officeDocument/2006/relationships/slideLayout" Target="../slideLayouts/slideLayout34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28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3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46.xml"/><Relationship Id="rId19" Type="http://schemas.openxmlformats.org/officeDocument/2006/relationships/theme" Target="../theme/theme3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721173" y="-1721174"/>
            <a:ext cx="6882753" cy="103251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588074" y="-1721173"/>
            <a:ext cx="6882753" cy="103251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412" b="7861"/>
          <a:stretch>
            <a:fillRect/>
          </a:stretch>
        </p:blipFill>
        <p:spPr>
          <a:xfrm>
            <a:off x="0" y="24754"/>
            <a:ext cx="2038350" cy="6318896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30" t="14083"/>
          <a:stretch>
            <a:fillRect/>
          </a:stretch>
        </p:blipFill>
        <p:spPr>
          <a:xfrm>
            <a:off x="10515600" y="990600"/>
            <a:ext cx="1676402" cy="5892154"/>
          </a:xfrm>
          <a:prstGeom prst="rect">
            <a:avLst/>
          </a:prstGeom>
        </p:spPr>
      </p:pic>
      <p:pic>
        <p:nvPicPr>
          <p:cNvPr id="2" name="Picture 1" descr="Picture5"/>
          <p:cNvPicPr>
            <a:picLocks noChangeAspect="1"/>
          </p:cNvPicPr>
          <p:nvPr userDrawn="1"/>
        </p:nvPicPr>
        <p:blipFill>
          <a:blip r:embed="rId22"/>
          <a:stretch>
            <a:fillRect/>
          </a:stretch>
        </p:blipFill>
        <p:spPr>
          <a:xfrm>
            <a:off x="-1624330" y="-119380"/>
            <a:ext cx="1109345" cy="110934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721173" y="-1721174"/>
            <a:ext cx="6882753" cy="103251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588074" y="-1721173"/>
            <a:ext cx="6882753" cy="103251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412" b="7861"/>
          <a:stretch>
            <a:fillRect/>
          </a:stretch>
        </p:blipFill>
        <p:spPr>
          <a:xfrm>
            <a:off x="0" y="24754"/>
            <a:ext cx="2038350" cy="6318896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30" t="14083"/>
          <a:stretch>
            <a:fillRect/>
          </a:stretch>
        </p:blipFill>
        <p:spPr>
          <a:xfrm>
            <a:off x="10515600" y="990600"/>
            <a:ext cx="1676402" cy="589215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  <p:sldLayoutId id="2147483680" r:id="rId13"/>
    <p:sldLayoutId id="2147483681" r:id="rId14"/>
    <p:sldLayoutId id="2147483682" r:id="rId15"/>
    <p:sldLayoutId id="2147483683" r:id="rId16"/>
    <p:sldLayoutId id="2147483684" r:id="rId17"/>
    <p:sldLayoutId id="2147483685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721173" y="-1721174"/>
            <a:ext cx="6882753" cy="103251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588074" y="-1721173"/>
            <a:ext cx="6882753" cy="103251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412" b="7861"/>
          <a:stretch>
            <a:fillRect/>
          </a:stretch>
        </p:blipFill>
        <p:spPr>
          <a:xfrm>
            <a:off x="0" y="24754"/>
            <a:ext cx="2038350" cy="6318896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30" t="14083"/>
          <a:stretch>
            <a:fillRect/>
          </a:stretch>
        </p:blipFill>
        <p:spPr>
          <a:xfrm>
            <a:off x="10515600" y="990600"/>
            <a:ext cx="1676402" cy="5892154"/>
          </a:xfrm>
          <a:prstGeom prst="rect">
            <a:avLst/>
          </a:prstGeom>
        </p:spPr>
      </p:pic>
      <p:pic>
        <p:nvPicPr>
          <p:cNvPr id="2" name="Picture 1" descr="Picture5"/>
          <p:cNvPicPr>
            <a:picLocks noChangeAspect="1"/>
          </p:cNvPicPr>
          <p:nvPr userDrawn="1"/>
        </p:nvPicPr>
        <p:blipFill>
          <a:blip r:embed="rId22"/>
          <a:stretch>
            <a:fillRect/>
          </a:stretch>
        </p:blipFill>
        <p:spPr>
          <a:xfrm>
            <a:off x="-1624330" y="-119380"/>
            <a:ext cx="1109345" cy="110934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  <p:sldLayoutId id="2147483703" r:id="rId17"/>
    <p:sldLayoutId id="2147483704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4" Type="http://schemas.openxmlformats.org/officeDocument/2006/relationships/notesSlide" Target="../notesSlides/notesSlide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tags" Target="../tags/tag5.xml"/><Relationship Id="rId1" Type="http://schemas.openxmlformats.org/officeDocument/2006/relationships/tags" Target="../tags/tag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tags" Target="../tags/tag7.xml"/><Relationship Id="rId1" Type="http://schemas.openxmlformats.org/officeDocument/2006/relationships/tags" Target="../tags/tag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tags" Target="../tags/tag9.xml"/><Relationship Id="rId1" Type="http://schemas.openxmlformats.org/officeDocument/2006/relationships/tags" Target="../tags/tag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tags" Target="../tags/tag11.xml"/><Relationship Id="rId1" Type="http://schemas.openxmlformats.org/officeDocument/2006/relationships/tags" Target="../tags/tag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tags" Target="../tags/tag14.xml"/><Relationship Id="rId7" Type="http://schemas.openxmlformats.org/officeDocument/2006/relationships/tags" Target="../tags/tag18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tags" Target="../tags/tag17.xml"/><Relationship Id="rId11" Type="http://schemas.openxmlformats.org/officeDocument/2006/relationships/slide" Target="slide29.xml"/><Relationship Id="rId5" Type="http://schemas.openxmlformats.org/officeDocument/2006/relationships/tags" Target="../tags/tag16.xml"/><Relationship Id="rId10" Type="http://schemas.openxmlformats.org/officeDocument/2006/relationships/slide" Target="slide1.xml"/><Relationship Id="rId4" Type="http://schemas.openxmlformats.org/officeDocument/2006/relationships/tags" Target="../tags/tag15.xml"/><Relationship Id="rId9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6.png"/><Relationship Id="rId4" Type="http://schemas.openxmlformats.org/officeDocument/2006/relationships/image" Target="../media/image31.sv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3" Type="http://schemas.openxmlformats.org/officeDocument/2006/relationships/tags" Target="../tags/tag21.xml"/><Relationship Id="rId7" Type="http://schemas.openxmlformats.org/officeDocument/2006/relationships/tags" Target="../tags/tag25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6" Type="http://schemas.openxmlformats.org/officeDocument/2006/relationships/tags" Target="../tags/tag24.xml"/><Relationship Id="rId11" Type="http://schemas.openxmlformats.org/officeDocument/2006/relationships/image" Target="../media/image28.jpeg"/><Relationship Id="rId5" Type="http://schemas.openxmlformats.org/officeDocument/2006/relationships/tags" Target="../tags/tag23.xml"/><Relationship Id="rId10" Type="http://schemas.openxmlformats.org/officeDocument/2006/relationships/image" Target="../media/image27.png"/><Relationship Id="rId4" Type="http://schemas.openxmlformats.org/officeDocument/2006/relationships/tags" Target="../tags/tag22.xml"/><Relationship Id="rId9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tags" Target="../tags/tag28.xml"/><Relationship Id="rId7" Type="http://schemas.openxmlformats.org/officeDocument/2006/relationships/image" Target="../media/image29.pn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notesSlide" Target="../notesSlides/notesSlide9.xml"/><Relationship Id="rId5" Type="http://schemas.openxmlformats.org/officeDocument/2006/relationships/slideLayout" Target="../slideLayouts/slideLayout44.xml"/><Relationship Id="rId4" Type="http://schemas.openxmlformats.org/officeDocument/2006/relationships/tags" Target="../tags/tag2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44.xml"/><Relationship Id="rId1" Type="http://schemas.openxmlformats.org/officeDocument/2006/relationships/tags" Target="../tags/tag30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7" Type="http://schemas.openxmlformats.org/officeDocument/2006/relationships/image" Target="../media/image29.png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notesSlide" Target="../notesSlides/notesSlide11.xml"/><Relationship Id="rId5" Type="http://schemas.openxmlformats.org/officeDocument/2006/relationships/slideLayout" Target="../slideLayouts/slideLayout44.xml"/><Relationship Id="rId4" Type="http://schemas.openxmlformats.org/officeDocument/2006/relationships/tags" Target="../tags/tag3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tags" Target="../tags/tag37.xml"/><Relationship Id="rId7" Type="http://schemas.openxmlformats.org/officeDocument/2006/relationships/image" Target="../media/image34.png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6" Type="http://schemas.openxmlformats.org/officeDocument/2006/relationships/image" Target="../media/image40.svg"/><Relationship Id="rId5" Type="http://schemas.openxmlformats.org/officeDocument/2006/relationships/image" Target="../media/image33.png"/><Relationship Id="rId4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svg"/><Relationship Id="rId3" Type="http://schemas.openxmlformats.org/officeDocument/2006/relationships/image" Target="../media/image35.png"/><Relationship Id="rId7" Type="http://schemas.openxmlformats.org/officeDocument/2006/relationships/image" Target="../media/image37.png"/><Relationship Id="rId12" Type="http://schemas.openxmlformats.org/officeDocument/2006/relationships/image" Target="../media/image51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45.svg"/><Relationship Id="rId11" Type="http://schemas.openxmlformats.org/officeDocument/2006/relationships/image" Target="../media/image39.png"/><Relationship Id="rId5" Type="http://schemas.openxmlformats.org/officeDocument/2006/relationships/image" Target="../media/image36.png"/><Relationship Id="rId10" Type="http://schemas.openxmlformats.org/officeDocument/2006/relationships/image" Target="../media/image49.svg"/><Relationship Id="rId4" Type="http://schemas.openxmlformats.org/officeDocument/2006/relationships/image" Target="../media/image43.svg"/><Relationship Id="rId9" Type="http://schemas.openxmlformats.org/officeDocument/2006/relationships/image" Target="../media/image38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svg"/><Relationship Id="rId3" Type="http://schemas.openxmlformats.org/officeDocument/2006/relationships/image" Target="../media/image35.png"/><Relationship Id="rId7" Type="http://schemas.openxmlformats.org/officeDocument/2006/relationships/image" Target="../media/image38.png"/><Relationship Id="rId12" Type="http://schemas.openxmlformats.org/officeDocument/2006/relationships/image" Target="../media/image53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47.svg"/><Relationship Id="rId11" Type="http://schemas.openxmlformats.org/officeDocument/2006/relationships/image" Target="../media/image40.png"/><Relationship Id="rId5" Type="http://schemas.openxmlformats.org/officeDocument/2006/relationships/image" Target="../media/image37.png"/><Relationship Id="rId10" Type="http://schemas.openxmlformats.org/officeDocument/2006/relationships/image" Target="../media/image51.svg"/><Relationship Id="rId4" Type="http://schemas.openxmlformats.org/officeDocument/2006/relationships/image" Target="../media/image43.svg"/><Relationship Id="rId9" Type="http://schemas.openxmlformats.org/officeDocument/2006/relationships/image" Target="../media/image3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56.svg"/><Relationship Id="rId4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3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audio" Target="../media/audio1.wav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audio" Target="../media/audio1.wav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5.png"/><Relationship Id="rId5" Type="http://schemas.openxmlformats.org/officeDocument/2006/relationships/image" Target="../media/image13.svg"/><Relationship Id="rId10" Type="http://schemas.openxmlformats.org/officeDocument/2006/relationships/image" Target="../media/image19.svg"/><Relationship Id="rId4" Type="http://schemas.openxmlformats.org/officeDocument/2006/relationships/image" Target="../media/image12.png"/><Relationship Id="rId9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4.svg"/><Relationship Id="rId5" Type="http://schemas.openxmlformats.org/officeDocument/2006/relationships/image" Target="../media/image19.png"/><Relationship Id="rId4" Type="http://schemas.openxmlformats.org/officeDocument/2006/relationships/image" Target="../media/image22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450" y="2857515"/>
            <a:ext cx="4019551" cy="402980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6611" y="505173"/>
            <a:ext cx="5438775" cy="12287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4787" y="1733898"/>
            <a:ext cx="11782425" cy="120015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80865"/>
            <a:ext cx="7957185" cy="2506345"/>
          </a:xfrm>
          <a:prstGeom prst="rect">
            <a:avLst/>
          </a:prstGeom>
        </p:spPr>
      </p:pic>
    </p:spTree>
  </p:cSld>
  <p:clrMapOvr>
    <a:masterClrMapping/>
  </p:clrMapOvr>
  <p:transition>
    <p:wedg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193;p47">
            <a:extLst>
              <a:ext uri="{FF2B5EF4-FFF2-40B4-BE49-F238E27FC236}">
                <a16:creationId xmlns:a16="http://schemas.microsoft.com/office/drawing/2014/main" xmlns="" id="{233F5C72-0AF1-4BE9-ADC6-8252B0057D17}"/>
              </a:ext>
            </a:extLst>
          </p:cNvPr>
          <p:cNvSpPr/>
          <p:nvPr/>
        </p:nvSpPr>
        <p:spPr>
          <a:xfrm rot="10171928">
            <a:off x="3417855" y="547785"/>
            <a:ext cx="8427501" cy="5591171"/>
          </a:xfrm>
          <a:custGeom>
            <a:avLst/>
            <a:gdLst/>
            <a:ahLst/>
            <a:cxnLst/>
            <a:rect l="l" t="t" r="r" b="b"/>
            <a:pathLst>
              <a:path w="48469" h="41838" extrusionOk="0">
                <a:moveTo>
                  <a:pt x="20413" y="1"/>
                </a:moveTo>
                <a:cubicBezTo>
                  <a:pt x="18987" y="1"/>
                  <a:pt x="17569" y="147"/>
                  <a:pt x="16179" y="464"/>
                </a:cubicBezTo>
                <a:cubicBezTo>
                  <a:pt x="9107" y="2065"/>
                  <a:pt x="3736" y="8070"/>
                  <a:pt x="1968" y="14975"/>
                </a:cubicBezTo>
                <a:cubicBezTo>
                  <a:pt x="0" y="22547"/>
                  <a:pt x="2002" y="31253"/>
                  <a:pt x="6272" y="37758"/>
                </a:cubicBezTo>
                <a:cubicBezTo>
                  <a:pt x="7072" y="38925"/>
                  <a:pt x="7939" y="40093"/>
                  <a:pt x="9107" y="40893"/>
                </a:cubicBezTo>
                <a:cubicBezTo>
                  <a:pt x="9947" y="41469"/>
                  <a:pt x="10994" y="41838"/>
                  <a:pt x="12013" y="41838"/>
                </a:cubicBezTo>
                <a:cubicBezTo>
                  <a:pt x="12410" y="41838"/>
                  <a:pt x="12802" y="41782"/>
                  <a:pt x="13176" y="41660"/>
                </a:cubicBezTo>
                <a:cubicBezTo>
                  <a:pt x="15511" y="40860"/>
                  <a:pt x="16345" y="38058"/>
                  <a:pt x="18013" y="36223"/>
                </a:cubicBezTo>
                <a:cubicBezTo>
                  <a:pt x="19838" y="34232"/>
                  <a:pt x="22557" y="33572"/>
                  <a:pt x="25341" y="33572"/>
                </a:cubicBezTo>
                <a:cubicBezTo>
                  <a:pt x="26475" y="33572"/>
                  <a:pt x="27620" y="33681"/>
                  <a:pt x="28721" y="33855"/>
                </a:cubicBezTo>
                <a:cubicBezTo>
                  <a:pt x="31320" y="34220"/>
                  <a:pt x="33950" y="34849"/>
                  <a:pt x="36526" y="34849"/>
                </a:cubicBezTo>
                <a:cubicBezTo>
                  <a:pt x="37719" y="34849"/>
                  <a:pt x="38901" y="34714"/>
                  <a:pt x="40062" y="34355"/>
                </a:cubicBezTo>
                <a:cubicBezTo>
                  <a:pt x="45399" y="32721"/>
                  <a:pt x="48468" y="26550"/>
                  <a:pt x="47801" y="21012"/>
                </a:cubicBezTo>
                <a:cubicBezTo>
                  <a:pt x="47167" y="15475"/>
                  <a:pt x="43465" y="10638"/>
                  <a:pt x="39062" y="7202"/>
                </a:cubicBezTo>
                <a:cubicBezTo>
                  <a:pt x="33949" y="3216"/>
                  <a:pt x="27091" y="1"/>
                  <a:pt x="2041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图片 43">
            <a:extLst>
              <a:ext uri="{FF2B5EF4-FFF2-40B4-BE49-F238E27FC236}">
                <a16:creationId xmlns:a16="http://schemas.microsoft.com/office/drawing/2014/main" xmlns="" id="{34E59147-7F58-4DA2-8919-C5E4769577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6400" y="-171260"/>
            <a:ext cx="7023100" cy="696802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82F8C554-0E62-4768-A2CD-337717D0108A}"/>
              </a:ext>
            </a:extLst>
          </p:cNvPr>
          <p:cNvSpPr/>
          <p:nvPr/>
        </p:nvSpPr>
        <p:spPr>
          <a:xfrm>
            <a:off x="5973237" y="2026079"/>
            <a:ext cx="4083169" cy="304698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9600" b="1" cap="none" spc="0">
                <a:ln w="57150">
                  <a:solidFill>
                    <a:sysClr val="windowText" lastClr="000000"/>
                  </a:solidFill>
                  <a:prstDash val="solid"/>
                </a:ln>
                <a:solidFill>
                  <a:srgbClr val="FFFF00"/>
                </a:solidFill>
                <a:effectLst/>
                <a:latin typeface="iCiel Gotham Ultra" pitchFamily="50" charset="0"/>
                <a:cs typeface="iCiel Gotham Ultra" pitchFamily="50" charset="0"/>
              </a:rPr>
              <a:t>THỰC</a:t>
            </a:r>
          </a:p>
          <a:p>
            <a:pPr algn="ctr"/>
            <a:r>
              <a:rPr lang="vi-VN" sz="9600" b="1">
                <a:ln w="57150">
                  <a:solidFill>
                    <a:sysClr val="windowText" lastClr="000000"/>
                  </a:solidFill>
                  <a:prstDash val="solid"/>
                </a:ln>
                <a:solidFill>
                  <a:srgbClr val="FFFF00"/>
                </a:solidFill>
                <a:latin typeface="iCiel Gotham Ultra" pitchFamily="50" charset="0"/>
                <a:cs typeface="iCiel Gotham Ultra" pitchFamily="50" charset="0"/>
              </a:rPr>
              <a:t>HÀNH</a:t>
            </a:r>
            <a:endParaRPr lang="en-US" sz="9600" b="1" cap="none" spc="0">
              <a:ln w="57150">
                <a:solidFill>
                  <a:sysClr val="windowText" lastClr="000000"/>
                </a:solidFill>
                <a:prstDash val="solid"/>
              </a:ln>
              <a:solidFill>
                <a:srgbClr val="FFFF00"/>
              </a:solidFill>
              <a:effectLst/>
              <a:latin typeface="iCiel Gotham Ultra" pitchFamily="50" charset="0"/>
              <a:cs typeface="iCiel Gotham Ultra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2268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hlinkClick r:id="" action="ppaction://noaction"/>
          </p:cNvPr>
          <p:cNvSpPr/>
          <p:nvPr/>
        </p:nvSpPr>
        <p:spPr>
          <a:xfrm>
            <a:off x="247650" y="2683510"/>
            <a:ext cx="5020310" cy="716280"/>
          </a:xfrm>
          <a:prstGeom prst="roundRect">
            <a:avLst/>
          </a:prstGeom>
          <a:solidFill>
            <a:srgbClr val="FAA9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55930" lvl="1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3130" lvl="2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0330" lvl="3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7530" lvl="4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</a:lstStyle>
          <a:p>
            <a:pPr lvl="0">
              <a:buNone/>
            </a:pP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(1) Bé </a:t>
            </a:r>
            <a:r>
              <a:rPr lang="en-US" altLang="en-US" sz="32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lon ton trên sân.</a:t>
            </a:r>
            <a:endParaRPr lang="en-US" altLang="en-US" sz="3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ounded Rectangle 15">
            <a:hlinkClick r:id="" action="ppaction://noaction"/>
          </p:cNvPr>
          <p:cNvSpPr/>
          <p:nvPr/>
        </p:nvSpPr>
        <p:spPr>
          <a:xfrm>
            <a:off x="247650" y="3613150"/>
            <a:ext cx="5020310" cy="893445"/>
          </a:xfrm>
          <a:prstGeom prst="roundRect">
            <a:avLst/>
          </a:prstGeom>
          <a:solidFill>
            <a:srgbClr val="FAA9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55930" lvl="1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3130" lvl="2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0330" lvl="3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7530" lvl="4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</a:lstStyle>
          <a:p>
            <a:pPr lvl="0">
              <a:buNone/>
            </a:pP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(2) T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en-US" altLang="en-US" sz="32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băng băng trên</a:t>
            </a:r>
          </a:p>
          <a:p>
            <a:pPr lvl="0">
              <a:buNone/>
            </a:pP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đường ray.</a:t>
            </a:r>
            <a:endParaRPr lang="en-US" altLang="en-US" sz="3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ounded Rectangle 16">
            <a:hlinkClick r:id="" action="ppaction://noaction"/>
          </p:cNvPr>
          <p:cNvSpPr/>
          <p:nvPr/>
        </p:nvSpPr>
        <p:spPr>
          <a:xfrm>
            <a:off x="247650" y="4719955"/>
            <a:ext cx="5020310" cy="762000"/>
          </a:xfrm>
          <a:prstGeom prst="roundRect">
            <a:avLst/>
          </a:prstGeom>
          <a:solidFill>
            <a:srgbClr val="FAA9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55930" lvl="1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3130" lvl="2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0330" lvl="3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7530" lvl="4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</a:lstStyle>
          <a:p>
            <a:pPr lvl="0">
              <a:buNone/>
            </a:pPr>
            <a:r>
              <a:rPr lang="vi-VN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(3) Đồng hồ </a:t>
            </a:r>
            <a:r>
              <a:rPr lang="vi-VN" altLang="en-US" sz="32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vi-VN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đúng giờ.</a:t>
            </a:r>
            <a:endParaRPr lang="vi-VN" altLang="en-US" sz="3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ounded Rectangle 17">
            <a:hlinkClick r:id="" action="ppaction://noaction"/>
          </p:cNvPr>
          <p:cNvSpPr/>
          <p:nvPr/>
        </p:nvSpPr>
        <p:spPr>
          <a:xfrm>
            <a:off x="247650" y="5695315"/>
            <a:ext cx="5020310" cy="929005"/>
          </a:xfrm>
          <a:prstGeom prst="roundRect">
            <a:avLst/>
          </a:prstGeom>
          <a:solidFill>
            <a:srgbClr val="FAA9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55930" lvl="1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3130" lvl="2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0330" lvl="3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7530" lvl="4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</a:lstStyle>
          <a:p>
            <a:pPr lvl="0">
              <a:buNone/>
            </a:pPr>
            <a:r>
              <a:rPr lang="vi-VN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(4) Dân l</a:t>
            </a:r>
            <a:r>
              <a:rPr lang="vi-VN" alt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vi-VN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 khẩn trương </a:t>
            </a:r>
          </a:p>
          <a:p>
            <a:pPr lvl="0">
              <a:buNone/>
            </a:pPr>
            <a:r>
              <a:rPr lang="vi-VN" altLang="en-US" sz="32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chạy</a:t>
            </a:r>
            <a:r>
              <a:rPr lang="vi-VN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lũ.</a:t>
            </a:r>
            <a:endParaRPr lang="vi-VN" altLang="en-US" sz="3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2124710" y="1515745"/>
            <a:ext cx="960755" cy="78867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19" name="Oval 18"/>
          <p:cNvSpPr/>
          <p:nvPr/>
        </p:nvSpPr>
        <p:spPr>
          <a:xfrm>
            <a:off x="8891270" y="1515745"/>
            <a:ext cx="1026795" cy="78867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386195" y="2477770"/>
            <a:ext cx="5618480" cy="735965"/>
          </a:xfrm>
          <a:prstGeom prst="roundRect">
            <a:avLst/>
          </a:prstGeom>
          <a:solidFill>
            <a:srgbClr val="E3ED73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55930" lvl="1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3130" lvl="2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0330" lvl="3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7530" lvl="4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</a:lstStyle>
          <a:p>
            <a:pPr lvl="0">
              <a:buNone/>
            </a:pPr>
            <a:r>
              <a:rPr lang="vi-VN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Hoạt động của máy móc.</a:t>
            </a:r>
            <a:endParaRPr lang="vi-VN" altLang="en-US" sz="3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6376670" y="3553460"/>
            <a:ext cx="5630545" cy="854710"/>
          </a:xfrm>
          <a:prstGeom prst="roundRect">
            <a:avLst/>
          </a:prstGeom>
          <a:solidFill>
            <a:srgbClr val="E3ED73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32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b) Khẩn trương tránh những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32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   điều không may sắp xảy đến.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363970" y="4747895"/>
            <a:ext cx="5643245" cy="854710"/>
          </a:xfrm>
          <a:prstGeom prst="roundRect">
            <a:avLst/>
          </a:prstGeom>
          <a:solidFill>
            <a:srgbClr val="E3ED73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55930" lvl="1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3130" lvl="2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0330" lvl="3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7530" lvl="4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</a:lstStyle>
          <a:p>
            <a:pPr lvl="0">
              <a:buNone/>
            </a:pPr>
            <a:r>
              <a:rPr lang="vi-VN" alt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c) Sự di chuyển nhanh của phương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vi-VN" alt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tiện giao thông.</a:t>
            </a:r>
          </a:p>
        </p:txBody>
      </p:sp>
      <p:sp>
        <p:nvSpPr>
          <p:cNvPr id="23" name="Rounded Rectangle 22">
            <a:hlinkClick r:id="" action="ppaction://noaction"/>
          </p:cNvPr>
          <p:cNvSpPr/>
          <p:nvPr/>
        </p:nvSpPr>
        <p:spPr>
          <a:xfrm>
            <a:off x="6313805" y="5942330"/>
            <a:ext cx="5690870" cy="854710"/>
          </a:xfrm>
          <a:prstGeom prst="roundRect">
            <a:avLst/>
          </a:prstGeom>
          <a:solidFill>
            <a:srgbClr val="E3ED73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vi-VN" altLang="en-US" sz="32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d) Sự di chuyển nhanh bằng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vi-VN" altLang="en-US" sz="32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  chân</a:t>
            </a:r>
            <a:r>
              <a:rPr kumimoji="0" lang="en-US" altLang="en-US" sz="32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.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1229360" y="-81915"/>
            <a:ext cx="876935" cy="1191260"/>
            <a:chOff x="1815" y="-785"/>
            <a:chExt cx="1381" cy="1876"/>
          </a:xfrm>
        </p:grpSpPr>
        <p:sp>
          <p:nvSpPr>
            <p:cNvPr id="15" name="MH_Others_2"/>
            <p:cNvSpPr/>
            <p:nvPr>
              <p:custDataLst>
                <p:tags r:id="rId1"/>
              </p:custDataLst>
            </p:nvPr>
          </p:nvSpPr>
          <p:spPr>
            <a:xfrm rot="8275313">
              <a:off x="2350" y="-785"/>
              <a:ext cx="601" cy="1410"/>
            </a:xfrm>
            <a:prstGeom prst="triangl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05">
                <a:latin typeface="字魂141号-活力悦动体" panose="00000500000000000000" pitchFamily="2" charset="-122"/>
                <a:ea typeface="字魂141号-活力悦动体" panose="00000500000000000000" pitchFamily="2" charset="-122"/>
              </a:endParaRPr>
            </a:p>
          </p:txBody>
        </p:sp>
        <p:sp>
          <p:nvSpPr>
            <p:cNvPr id="25" name="MH_Others_3"/>
            <p:cNvSpPr/>
            <p:nvPr>
              <p:custDataLst>
                <p:tags r:id="rId2"/>
              </p:custDataLst>
            </p:nvPr>
          </p:nvSpPr>
          <p:spPr>
            <a:xfrm rot="5747767">
              <a:off x="2189" y="84"/>
              <a:ext cx="633" cy="1381"/>
            </a:xfrm>
            <a:prstGeom prst="triangl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05">
                <a:latin typeface="字魂141号-活力悦动体" panose="00000500000000000000" pitchFamily="2" charset="-122"/>
                <a:ea typeface="字魂141号-活力悦动体" panose="00000500000000000000" pitchFamily="2" charset="-122"/>
              </a:endParaRPr>
            </a:p>
          </p:txBody>
        </p:sp>
      </p:grpSp>
      <p:sp>
        <p:nvSpPr>
          <p:cNvPr id="27" name="Text Box 7"/>
          <p:cNvSpPr txBox="1"/>
          <p:nvPr/>
        </p:nvSpPr>
        <p:spPr>
          <a:xfrm>
            <a:off x="2124710" y="400050"/>
            <a:ext cx="8915400" cy="1016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38" tIns="45719" rIns="91438" bIns="45719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Bài tập 1: Tìm ở cột B lời giải thích hợp cho từ chạy trong mỗi câu ở cột A: </a:t>
            </a:r>
          </a:p>
        </p:txBody>
      </p:sp>
    </p:spTree>
  </p:cSld>
  <p:clrMapOvr>
    <a:masterClrMapping/>
  </p:clrMapOvr>
  <p:transition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828469" y="495935"/>
            <a:ext cx="10526172" cy="5895340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altLang="en-US"/>
          </a:p>
        </p:txBody>
      </p:sp>
      <p:sp>
        <p:nvSpPr>
          <p:cNvPr id="19" name="Rounded Rectangle 18">
            <a:hlinkClick r:id="" action="ppaction://noaction"/>
          </p:cNvPr>
          <p:cNvSpPr/>
          <p:nvPr/>
        </p:nvSpPr>
        <p:spPr>
          <a:xfrm>
            <a:off x="580390" y="5067300"/>
            <a:ext cx="11022330" cy="1485265"/>
          </a:xfrm>
          <a:prstGeom prst="round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55930" lvl="1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3130" lvl="2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0330" lvl="3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7530" lvl="4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</a:lstStyle>
          <a:p>
            <a:pPr lvl="0" algn="ctr">
              <a:buNone/>
            </a:pPr>
            <a:r>
              <a:rPr lang="en-US" altLang="en-US" sz="4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(1) Bé </a:t>
            </a:r>
            <a:r>
              <a:rPr lang="en-US" altLang="en-US" sz="4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US" altLang="en-US" sz="4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lon ton trên sân.</a:t>
            </a:r>
            <a:endParaRPr lang="en-US" altLang="en-US" sz="48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hibi America Running GIF by SelexiaOfTheHeart on DeviantArt">
            <a:extLst>
              <a:ext uri="{FF2B5EF4-FFF2-40B4-BE49-F238E27FC236}">
                <a16:creationId xmlns:a16="http://schemas.microsoft.com/office/drawing/2014/main" xmlns="" id="{D3FE86F8-2BBC-465B-86C7-14731076B6D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2614" y="758825"/>
            <a:ext cx="5930900" cy="4448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hlinkClick r:id="" action="ppaction://noaction"/>
          </p:cNvPr>
          <p:cNvSpPr/>
          <p:nvPr/>
        </p:nvSpPr>
        <p:spPr>
          <a:xfrm>
            <a:off x="247650" y="2683510"/>
            <a:ext cx="5020310" cy="716280"/>
          </a:xfrm>
          <a:prstGeom prst="roundRect">
            <a:avLst/>
          </a:prstGeom>
          <a:solidFill>
            <a:srgbClr val="FAA9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55930" lvl="1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3130" lvl="2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0330" lvl="3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7530" lvl="4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</a:lstStyle>
          <a:p>
            <a:pPr lvl="0">
              <a:buNone/>
            </a:pP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(1) Bé </a:t>
            </a:r>
            <a:r>
              <a:rPr lang="en-US" altLang="en-US" sz="32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lon ton trên sân.</a:t>
            </a:r>
            <a:endParaRPr lang="en-US" altLang="en-US" sz="3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ounded Rectangle 15">
            <a:hlinkClick r:id="" action="ppaction://noaction"/>
          </p:cNvPr>
          <p:cNvSpPr/>
          <p:nvPr/>
        </p:nvSpPr>
        <p:spPr>
          <a:xfrm>
            <a:off x="247650" y="3613150"/>
            <a:ext cx="5020310" cy="893445"/>
          </a:xfrm>
          <a:prstGeom prst="roundRect">
            <a:avLst/>
          </a:prstGeom>
          <a:solidFill>
            <a:srgbClr val="FAA9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55930" lvl="1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3130" lvl="2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0330" lvl="3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7530" lvl="4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</a:lstStyle>
          <a:p>
            <a:pPr lvl="0">
              <a:buNone/>
            </a:pP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(2) T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en-US" altLang="en-US" sz="32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băng băng trên</a:t>
            </a:r>
          </a:p>
          <a:p>
            <a:pPr lvl="0">
              <a:buNone/>
            </a:pP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đường ray.</a:t>
            </a:r>
            <a:endParaRPr lang="en-US" altLang="en-US" sz="3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ounded Rectangle 16">
            <a:hlinkClick r:id="" action="ppaction://noaction"/>
          </p:cNvPr>
          <p:cNvSpPr/>
          <p:nvPr/>
        </p:nvSpPr>
        <p:spPr>
          <a:xfrm>
            <a:off x="247650" y="4719955"/>
            <a:ext cx="5020310" cy="762000"/>
          </a:xfrm>
          <a:prstGeom prst="roundRect">
            <a:avLst/>
          </a:prstGeom>
          <a:solidFill>
            <a:srgbClr val="FAA9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55930" lvl="1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3130" lvl="2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0330" lvl="3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7530" lvl="4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</a:lstStyle>
          <a:p>
            <a:pPr lvl="0">
              <a:buNone/>
            </a:pPr>
            <a:r>
              <a:rPr lang="vi-VN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(3) Đồng hồ </a:t>
            </a:r>
            <a:r>
              <a:rPr lang="vi-VN" altLang="en-US" sz="32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vi-VN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đúng giờ.</a:t>
            </a:r>
            <a:endParaRPr lang="vi-VN" altLang="en-US" sz="3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ounded Rectangle 17">
            <a:hlinkClick r:id="" action="ppaction://noaction"/>
          </p:cNvPr>
          <p:cNvSpPr/>
          <p:nvPr/>
        </p:nvSpPr>
        <p:spPr>
          <a:xfrm>
            <a:off x="247650" y="5695315"/>
            <a:ext cx="5020310" cy="929005"/>
          </a:xfrm>
          <a:prstGeom prst="roundRect">
            <a:avLst/>
          </a:prstGeom>
          <a:solidFill>
            <a:srgbClr val="FAA9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55930" lvl="1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3130" lvl="2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0330" lvl="3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7530" lvl="4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</a:lstStyle>
          <a:p>
            <a:pPr lvl="0">
              <a:buNone/>
            </a:pPr>
            <a:r>
              <a:rPr lang="vi-VN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(4) Dân l</a:t>
            </a:r>
            <a:r>
              <a:rPr lang="vi-VN" alt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vi-VN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 khẩn trương </a:t>
            </a:r>
          </a:p>
          <a:p>
            <a:pPr lvl="0">
              <a:buNone/>
            </a:pPr>
            <a:r>
              <a:rPr lang="vi-VN" altLang="en-US" sz="32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chạy</a:t>
            </a:r>
            <a:r>
              <a:rPr lang="vi-VN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lũ.</a:t>
            </a:r>
            <a:endParaRPr lang="vi-VN" altLang="en-US" sz="3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2124710" y="2098675"/>
            <a:ext cx="859155" cy="503555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19" name="Oval 18"/>
          <p:cNvSpPr/>
          <p:nvPr/>
        </p:nvSpPr>
        <p:spPr>
          <a:xfrm>
            <a:off x="9089390" y="1973898"/>
            <a:ext cx="608013" cy="50323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386195" y="2477770"/>
            <a:ext cx="5618480" cy="735965"/>
          </a:xfrm>
          <a:prstGeom prst="roundRect">
            <a:avLst/>
          </a:prstGeom>
          <a:solidFill>
            <a:srgbClr val="E3ED73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55930" lvl="1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3130" lvl="2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0330" lvl="3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7530" lvl="4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</a:lstStyle>
          <a:p>
            <a:pPr lvl="0">
              <a:buNone/>
            </a:pPr>
            <a:r>
              <a:rPr lang="vi-VN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Hoạt động của máy móc.</a:t>
            </a:r>
            <a:endParaRPr lang="vi-VN" altLang="en-US" sz="3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6376670" y="3553460"/>
            <a:ext cx="5630545" cy="854710"/>
          </a:xfrm>
          <a:prstGeom prst="roundRect">
            <a:avLst/>
          </a:prstGeom>
          <a:solidFill>
            <a:srgbClr val="E3ED73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32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b) Khẩn trương tránh những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32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   điều không may sắp xảy đến.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363970" y="4747895"/>
            <a:ext cx="5643245" cy="854710"/>
          </a:xfrm>
          <a:prstGeom prst="roundRect">
            <a:avLst/>
          </a:prstGeom>
          <a:solidFill>
            <a:srgbClr val="E3ED73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55930" lvl="1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3130" lvl="2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0330" lvl="3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7530" lvl="4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</a:lstStyle>
          <a:p>
            <a:pPr lvl="0">
              <a:buNone/>
            </a:pPr>
            <a:r>
              <a:rPr lang="vi-VN" alt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c) Sự di chuyển nhanh của phương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vi-VN" alt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tiện giao thông.</a:t>
            </a:r>
          </a:p>
        </p:txBody>
      </p:sp>
      <p:sp>
        <p:nvSpPr>
          <p:cNvPr id="23" name="Rounded Rectangle 22">
            <a:hlinkClick r:id="" action="ppaction://noaction"/>
          </p:cNvPr>
          <p:cNvSpPr/>
          <p:nvPr/>
        </p:nvSpPr>
        <p:spPr>
          <a:xfrm>
            <a:off x="6313805" y="5942330"/>
            <a:ext cx="5690870" cy="854710"/>
          </a:xfrm>
          <a:prstGeom prst="roundRect">
            <a:avLst/>
          </a:prstGeom>
          <a:solidFill>
            <a:srgbClr val="E3ED73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vi-VN" altLang="en-US" sz="32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d) Sự di chuyển nhanh bằng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vi-VN" altLang="en-US" sz="32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  chân</a:t>
            </a:r>
            <a:r>
              <a:rPr kumimoji="0" lang="en-US" altLang="en-US" sz="32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.</a:t>
            </a:r>
          </a:p>
        </p:txBody>
      </p:sp>
      <p:cxnSp>
        <p:nvCxnSpPr>
          <p:cNvPr id="26" name="Straight Arrow Connector 25"/>
          <p:cNvCxnSpPr>
            <a:cxnSpLocks/>
            <a:stCxn id="3" idx="3"/>
            <a:endCxn id="23" idx="1"/>
          </p:cNvCxnSpPr>
          <p:nvPr/>
        </p:nvCxnSpPr>
        <p:spPr>
          <a:xfrm>
            <a:off x="5267960" y="3041650"/>
            <a:ext cx="1045845" cy="3328035"/>
          </a:xfrm>
          <a:prstGeom prst="straightConnector1">
            <a:avLst/>
          </a:prstGeom>
          <a:ln w="38100"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13" name="Group 12"/>
          <p:cNvGrpSpPr/>
          <p:nvPr/>
        </p:nvGrpSpPr>
        <p:grpSpPr>
          <a:xfrm>
            <a:off x="1229360" y="-81915"/>
            <a:ext cx="876935" cy="1191260"/>
            <a:chOff x="1815" y="-785"/>
            <a:chExt cx="1381" cy="1876"/>
          </a:xfrm>
        </p:grpSpPr>
        <p:sp>
          <p:nvSpPr>
            <p:cNvPr id="11" name="MH_Others_2"/>
            <p:cNvSpPr/>
            <p:nvPr>
              <p:custDataLst>
                <p:tags r:id="rId1"/>
              </p:custDataLst>
            </p:nvPr>
          </p:nvSpPr>
          <p:spPr>
            <a:xfrm rot="8275313">
              <a:off x="2350" y="-785"/>
              <a:ext cx="601" cy="1410"/>
            </a:xfrm>
            <a:prstGeom prst="triangl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05">
                <a:latin typeface="字魂141号-活力悦动体" panose="00000500000000000000" pitchFamily="2" charset="-122"/>
                <a:ea typeface="字魂141号-活力悦动体" panose="00000500000000000000" pitchFamily="2" charset="-122"/>
              </a:endParaRPr>
            </a:p>
          </p:txBody>
        </p:sp>
        <p:sp>
          <p:nvSpPr>
            <p:cNvPr id="12" name="MH_Others_3"/>
            <p:cNvSpPr/>
            <p:nvPr>
              <p:custDataLst>
                <p:tags r:id="rId2"/>
              </p:custDataLst>
            </p:nvPr>
          </p:nvSpPr>
          <p:spPr>
            <a:xfrm rot="5747767">
              <a:off x="2189" y="84"/>
              <a:ext cx="633" cy="1381"/>
            </a:xfrm>
            <a:prstGeom prst="triangl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05">
                <a:latin typeface="字魂141号-活力悦动体" panose="00000500000000000000" pitchFamily="2" charset="-122"/>
                <a:ea typeface="字魂141号-活力悦动体" panose="00000500000000000000" pitchFamily="2" charset="-122"/>
              </a:endParaRPr>
            </a:p>
          </p:txBody>
        </p:sp>
      </p:grpSp>
      <p:sp>
        <p:nvSpPr>
          <p:cNvPr id="47106" name="Text Box 7"/>
          <p:cNvSpPr txBox="1"/>
          <p:nvPr/>
        </p:nvSpPr>
        <p:spPr>
          <a:xfrm>
            <a:off x="2124710" y="400050"/>
            <a:ext cx="8915400" cy="1016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38" tIns="45719" rIns="91438" bIns="45719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Bài tập 1: Tìm ở cột B lời giải thích hợp cho từ chạy trong mỗi câu ở cột A: </a:t>
            </a:r>
          </a:p>
        </p:txBody>
      </p:sp>
    </p:spTree>
    <p:extLst>
      <p:ext uri="{BB962C8B-B14F-4D97-AF65-F5344CB8AC3E}">
        <p14:creationId xmlns:p14="http://schemas.microsoft.com/office/powerpoint/2010/main" val="3538710475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">
            <a:extLst>
              <a:ext uri="{FF2B5EF4-FFF2-40B4-BE49-F238E27FC236}">
                <a16:creationId xmlns:a16="http://schemas.microsoft.com/office/drawing/2014/main" xmlns="" id="{A60D7CA9-67BD-437D-BB83-C89480793918}"/>
              </a:ext>
            </a:extLst>
          </p:cNvPr>
          <p:cNvSpPr/>
          <p:nvPr/>
        </p:nvSpPr>
        <p:spPr>
          <a:xfrm>
            <a:off x="828469" y="495935"/>
            <a:ext cx="10526172" cy="5895340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altLang="en-US"/>
          </a:p>
        </p:txBody>
      </p:sp>
      <p:sp>
        <p:nvSpPr>
          <p:cNvPr id="19" name="Rounded Rectangle 18">
            <a:hlinkClick r:id="" action="ppaction://noaction"/>
          </p:cNvPr>
          <p:cNvSpPr/>
          <p:nvPr/>
        </p:nvSpPr>
        <p:spPr>
          <a:xfrm>
            <a:off x="580390" y="5067300"/>
            <a:ext cx="11022330" cy="1485265"/>
          </a:xfrm>
          <a:prstGeom prst="round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55930" lvl="1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3130" lvl="2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0330" lvl="3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7530" lvl="4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</a:lstStyle>
          <a:p>
            <a:pPr lvl="0" algn="ctr">
              <a:buNone/>
            </a:pPr>
            <a:r>
              <a:rPr lang="en-US" altLang="en-US" sz="4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(2) Tàu </a:t>
            </a:r>
            <a:r>
              <a:rPr lang="en-US" altLang="en-US" sz="4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US" altLang="en-US" sz="4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băng băng trên đường ray.</a:t>
            </a:r>
          </a:p>
        </p:txBody>
      </p:sp>
      <p:pic>
        <p:nvPicPr>
          <p:cNvPr id="1026" name="Picture 2" descr="Steam is down... Upvote real steam engine to alert others. - Album on Imgur">
            <a:extLst>
              <a:ext uri="{FF2B5EF4-FFF2-40B4-BE49-F238E27FC236}">
                <a16:creationId xmlns:a16="http://schemas.microsoft.com/office/drawing/2014/main" xmlns="" id="{0F93A310-2AA1-476C-ADA4-62E498F80DF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6032" y="770587"/>
            <a:ext cx="7899935" cy="4439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hlinkClick r:id="" action="ppaction://noaction"/>
          </p:cNvPr>
          <p:cNvSpPr/>
          <p:nvPr/>
        </p:nvSpPr>
        <p:spPr>
          <a:xfrm>
            <a:off x="247650" y="2683510"/>
            <a:ext cx="5020310" cy="716280"/>
          </a:xfrm>
          <a:prstGeom prst="roundRect">
            <a:avLst/>
          </a:prstGeom>
          <a:solidFill>
            <a:srgbClr val="FAA9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55930" lvl="1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3130" lvl="2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0330" lvl="3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7530" lvl="4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</a:lstStyle>
          <a:p>
            <a:pPr lvl="0">
              <a:buNone/>
            </a:pP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(1) Bé </a:t>
            </a:r>
            <a:r>
              <a:rPr lang="en-US" altLang="en-US" sz="32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lon ton trên sân.</a:t>
            </a:r>
            <a:endParaRPr lang="en-US" altLang="en-US" sz="3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ounded Rectangle 15">
            <a:hlinkClick r:id="" action="ppaction://noaction"/>
          </p:cNvPr>
          <p:cNvSpPr/>
          <p:nvPr/>
        </p:nvSpPr>
        <p:spPr>
          <a:xfrm>
            <a:off x="247650" y="3613150"/>
            <a:ext cx="5020310" cy="893445"/>
          </a:xfrm>
          <a:prstGeom prst="roundRect">
            <a:avLst/>
          </a:prstGeom>
          <a:solidFill>
            <a:srgbClr val="FAA9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55930" lvl="1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3130" lvl="2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0330" lvl="3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7530" lvl="4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</a:lstStyle>
          <a:p>
            <a:pPr lvl="0">
              <a:buNone/>
            </a:pP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(2) T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en-US" altLang="en-US" sz="32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băng băng trên</a:t>
            </a:r>
          </a:p>
          <a:p>
            <a:pPr lvl="0">
              <a:buNone/>
            </a:pP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đường ray.</a:t>
            </a:r>
            <a:endParaRPr lang="en-US" altLang="en-US" sz="3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ounded Rectangle 16">
            <a:hlinkClick r:id="" action="ppaction://noaction"/>
          </p:cNvPr>
          <p:cNvSpPr/>
          <p:nvPr/>
        </p:nvSpPr>
        <p:spPr>
          <a:xfrm>
            <a:off x="247650" y="4719955"/>
            <a:ext cx="5020310" cy="762000"/>
          </a:xfrm>
          <a:prstGeom prst="roundRect">
            <a:avLst/>
          </a:prstGeom>
          <a:solidFill>
            <a:srgbClr val="FAA9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55930" lvl="1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3130" lvl="2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0330" lvl="3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7530" lvl="4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</a:lstStyle>
          <a:p>
            <a:pPr lvl="0">
              <a:buNone/>
            </a:pPr>
            <a:r>
              <a:rPr lang="vi-VN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(3) Đồng hồ </a:t>
            </a:r>
            <a:r>
              <a:rPr lang="vi-VN" altLang="en-US" sz="32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vi-VN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đúng giờ.</a:t>
            </a:r>
            <a:endParaRPr lang="vi-VN" altLang="en-US" sz="3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ounded Rectangle 17">
            <a:hlinkClick r:id="" action="ppaction://noaction"/>
          </p:cNvPr>
          <p:cNvSpPr/>
          <p:nvPr/>
        </p:nvSpPr>
        <p:spPr>
          <a:xfrm>
            <a:off x="247650" y="5695315"/>
            <a:ext cx="5020310" cy="929005"/>
          </a:xfrm>
          <a:prstGeom prst="roundRect">
            <a:avLst/>
          </a:prstGeom>
          <a:solidFill>
            <a:srgbClr val="FAA9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55930" lvl="1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3130" lvl="2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0330" lvl="3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7530" lvl="4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</a:lstStyle>
          <a:p>
            <a:pPr lvl="0">
              <a:buNone/>
            </a:pPr>
            <a:r>
              <a:rPr lang="vi-VN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(4) Dân l</a:t>
            </a:r>
            <a:r>
              <a:rPr lang="vi-VN" alt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vi-VN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 khẩn trương </a:t>
            </a:r>
          </a:p>
          <a:p>
            <a:pPr lvl="0">
              <a:buNone/>
            </a:pPr>
            <a:r>
              <a:rPr lang="vi-VN" altLang="en-US" sz="32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chạy</a:t>
            </a:r>
            <a:r>
              <a:rPr lang="vi-VN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lũ.</a:t>
            </a:r>
            <a:endParaRPr lang="vi-VN" altLang="en-US" sz="3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2124710" y="2098675"/>
            <a:ext cx="859155" cy="503555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19" name="Oval 18"/>
          <p:cNvSpPr/>
          <p:nvPr/>
        </p:nvSpPr>
        <p:spPr>
          <a:xfrm>
            <a:off x="9089390" y="1973898"/>
            <a:ext cx="608013" cy="50323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386195" y="2477770"/>
            <a:ext cx="5618480" cy="735965"/>
          </a:xfrm>
          <a:prstGeom prst="roundRect">
            <a:avLst/>
          </a:prstGeom>
          <a:solidFill>
            <a:srgbClr val="E3ED73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55930" lvl="1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3130" lvl="2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0330" lvl="3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7530" lvl="4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</a:lstStyle>
          <a:p>
            <a:pPr lvl="0">
              <a:buNone/>
            </a:pPr>
            <a:r>
              <a:rPr lang="vi-VN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Hoạt động của máy móc.</a:t>
            </a:r>
            <a:endParaRPr lang="vi-VN" altLang="en-US" sz="3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6376670" y="3553460"/>
            <a:ext cx="5630545" cy="854710"/>
          </a:xfrm>
          <a:prstGeom prst="roundRect">
            <a:avLst/>
          </a:prstGeom>
          <a:solidFill>
            <a:srgbClr val="E3ED73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32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b) Khẩn trương tránh những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32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   điều không may sắp xảy đến.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363970" y="4747895"/>
            <a:ext cx="5643245" cy="854710"/>
          </a:xfrm>
          <a:prstGeom prst="roundRect">
            <a:avLst/>
          </a:prstGeom>
          <a:solidFill>
            <a:srgbClr val="E3ED73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55930" lvl="1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3130" lvl="2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0330" lvl="3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7530" lvl="4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</a:lstStyle>
          <a:p>
            <a:pPr lvl="0">
              <a:buNone/>
            </a:pPr>
            <a:r>
              <a:rPr lang="vi-VN" alt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c) Sự di chuyển nhanh của phương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vi-VN" alt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tiện giao thông.</a:t>
            </a:r>
          </a:p>
        </p:txBody>
      </p:sp>
      <p:sp>
        <p:nvSpPr>
          <p:cNvPr id="23" name="Rounded Rectangle 22">
            <a:hlinkClick r:id="" action="ppaction://noaction"/>
          </p:cNvPr>
          <p:cNvSpPr/>
          <p:nvPr/>
        </p:nvSpPr>
        <p:spPr>
          <a:xfrm>
            <a:off x="6313805" y="5942330"/>
            <a:ext cx="5690870" cy="854710"/>
          </a:xfrm>
          <a:prstGeom prst="roundRect">
            <a:avLst/>
          </a:prstGeom>
          <a:solidFill>
            <a:srgbClr val="E3ED73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vi-VN" altLang="en-US" sz="32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d) Sự di chuyển nhanh bằng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vi-VN" altLang="en-US" sz="32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  chân</a:t>
            </a:r>
            <a:r>
              <a:rPr kumimoji="0" lang="en-US" altLang="en-US" sz="32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.</a:t>
            </a:r>
          </a:p>
        </p:txBody>
      </p:sp>
      <p:cxnSp>
        <p:nvCxnSpPr>
          <p:cNvPr id="26" name="Straight Arrow Connector 25"/>
          <p:cNvCxnSpPr>
            <a:cxnSpLocks/>
            <a:stCxn id="3" idx="3"/>
            <a:endCxn id="23" idx="1"/>
          </p:cNvCxnSpPr>
          <p:nvPr/>
        </p:nvCxnSpPr>
        <p:spPr>
          <a:xfrm>
            <a:off x="5267960" y="3041650"/>
            <a:ext cx="1045845" cy="3328035"/>
          </a:xfrm>
          <a:prstGeom prst="straightConnector1">
            <a:avLst/>
          </a:prstGeom>
          <a:ln w="38100"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>
            <a:cxnSpLocks/>
            <a:stCxn id="16" idx="3"/>
            <a:endCxn id="22" idx="1"/>
          </p:cNvCxnSpPr>
          <p:nvPr/>
        </p:nvCxnSpPr>
        <p:spPr>
          <a:xfrm>
            <a:off x="5267960" y="4059873"/>
            <a:ext cx="1096010" cy="1115377"/>
          </a:xfrm>
          <a:prstGeom prst="straightConnector1">
            <a:avLst/>
          </a:prstGeom>
          <a:ln w="38100"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13" name="Group 12"/>
          <p:cNvGrpSpPr/>
          <p:nvPr/>
        </p:nvGrpSpPr>
        <p:grpSpPr>
          <a:xfrm>
            <a:off x="1229360" y="-81915"/>
            <a:ext cx="876935" cy="1191260"/>
            <a:chOff x="1815" y="-785"/>
            <a:chExt cx="1381" cy="1876"/>
          </a:xfrm>
        </p:grpSpPr>
        <p:sp>
          <p:nvSpPr>
            <p:cNvPr id="11" name="MH_Others_2"/>
            <p:cNvSpPr/>
            <p:nvPr>
              <p:custDataLst>
                <p:tags r:id="rId1"/>
              </p:custDataLst>
            </p:nvPr>
          </p:nvSpPr>
          <p:spPr>
            <a:xfrm rot="8275313">
              <a:off x="2350" y="-785"/>
              <a:ext cx="601" cy="1410"/>
            </a:xfrm>
            <a:prstGeom prst="triangl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05">
                <a:latin typeface="字魂141号-活力悦动体" panose="00000500000000000000" pitchFamily="2" charset="-122"/>
                <a:ea typeface="字魂141号-活力悦动体" panose="00000500000000000000" pitchFamily="2" charset="-122"/>
              </a:endParaRPr>
            </a:p>
          </p:txBody>
        </p:sp>
        <p:sp>
          <p:nvSpPr>
            <p:cNvPr id="12" name="MH_Others_3"/>
            <p:cNvSpPr/>
            <p:nvPr>
              <p:custDataLst>
                <p:tags r:id="rId2"/>
              </p:custDataLst>
            </p:nvPr>
          </p:nvSpPr>
          <p:spPr>
            <a:xfrm rot="5747767">
              <a:off x="2189" y="84"/>
              <a:ext cx="633" cy="1381"/>
            </a:xfrm>
            <a:prstGeom prst="triangl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05">
                <a:latin typeface="字魂141号-活力悦动体" panose="00000500000000000000" pitchFamily="2" charset="-122"/>
                <a:ea typeface="字魂141号-活力悦动体" panose="00000500000000000000" pitchFamily="2" charset="-122"/>
              </a:endParaRPr>
            </a:p>
          </p:txBody>
        </p:sp>
      </p:grpSp>
      <p:sp>
        <p:nvSpPr>
          <p:cNvPr id="47106" name="Text Box 7"/>
          <p:cNvSpPr txBox="1"/>
          <p:nvPr/>
        </p:nvSpPr>
        <p:spPr>
          <a:xfrm>
            <a:off x="2124710" y="400050"/>
            <a:ext cx="8915400" cy="1016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38" tIns="45719" rIns="91438" bIns="45719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Bài tập 1: Tìm ở cột B lời giải thích hợp cho từ chạy trong mỗi câu ở cột A: </a:t>
            </a:r>
          </a:p>
        </p:txBody>
      </p:sp>
    </p:spTree>
    <p:extLst>
      <p:ext uri="{BB962C8B-B14F-4D97-AF65-F5344CB8AC3E}">
        <p14:creationId xmlns:p14="http://schemas.microsoft.com/office/powerpoint/2010/main" val="3376380599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">
            <a:extLst>
              <a:ext uri="{FF2B5EF4-FFF2-40B4-BE49-F238E27FC236}">
                <a16:creationId xmlns:a16="http://schemas.microsoft.com/office/drawing/2014/main" xmlns="" id="{DE11C708-037E-492D-A10C-ECFA8EFD8DA5}"/>
              </a:ext>
            </a:extLst>
          </p:cNvPr>
          <p:cNvSpPr/>
          <p:nvPr/>
        </p:nvSpPr>
        <p:spPr>
          <a:xfrm>
            <a:off x="828469" y="495935"/>
            <a:ext cx="10526172" cy="5895340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altLang="en-US"/>
          </a:p>
        </p:txBody>
      </p:sp>
      <p:sp>
        <p:nvSpPr>
          <p:cNvPr id="19" name="Rounded Rectangle 18">
            <a:hlinkClick r:id="" action="ppaction://noaction"/>
          </p:cNvPr>
          <p:cNvSpPr/>
          <p:nvPr/>
        </p:nvSpPr>
        <p:spPr>
          <a:xfrm>
            <a:off x="580390" y="5067300"/>
            <a:ext cx="11022330" cy="1485265"/>
          </a:xfrm>
          <a:prstGeom prst="round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55930" lvl="1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3130" lvl="2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0330" lvl="3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7530" lvl="4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</a:lstStyle>
          <a:p>
            <a:pPr lvl="0" algn="ctr">
              <a:buNone/>
            </a:pPr>
            <a:r>
              <a:rPr lang="en-US" altLang="en-US" sz="4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(3) Đồng hồ </a:t>
            </a:r>
            <a:r>
              <a:rPr lang="en-US" altLang="en-US" sz="4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US" altLang="en-US" sz="4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đúng giờ.</a:t>
            </a:r>
          </a:p>
        </p:txBody>
      </p:sp>
      <p:pic>
        <p:nvPicPr>
          <p:cNvPr id="2052" name="Picture 4" descr="12 Clock GIFs - Get the best GIF on GIPHY">
            <a:extLst>
              <a:ext uri="{FF2B5EF4-FFF2-40B4-BE49-F238E27FC236}">
                <a16:creationId xmlns:a16="http://schemas.microsoft.com/office/drawing/2014/main" xmlns="" id="{9D9B7E11-B83E-4F2A-A40F-9373A35F8D5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6480" y="975861"/>
            <a:ext cx="3930149" cy="3930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ldLvl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hlinkClick r:id="" action="ppaction://noaction"/>
          </p:cNvPr>
          <p:cNvSpPr/>
          <p:nvPr/>
        </p:nvSpPr>
        <p:spPr>
          <a:xfrm>
            <a:off x="247650" y="2683510"/>
            <a:ext cx="5020310" cy="716280"/>
          </a:xfrm>
          <a:prstGeom prst="roundRect">
            <a:avLst/>
          </a:prstGeom>
          <a:solidFill>
            <a:srgbClr val="FAA9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55930" lvl="1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3130" lvl="2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0330" lvl="3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7530" lvl="4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</a:lstStyle>
          <a:p>
            <a:pPr lvl="0">
              <a:buNone/>
            </a:pP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(1) Bé </a:t>
            </a:r>
            <a:r>
              <a:rPr lang="en-US" altLang="en-US" sz="32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lon ton trên sân.</a:t>
            </a:r>
            <a:endParaRPr lang="en-US" altLang="en-US" sz="3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ounded Rectangle 15">
            <a:hlinkClick r:id="" action="ppaction://noaction"/>
          </p:cNvPr>
          <p:cNvSpPr/>
          <p:nvPr/>
        </p:nvSpPr>
        <p:spPr>
          <a:xfrm>
            <a:off x="247650" y="3613150"/>
            <a:ext cx="5020310" cy="893445"/>
          </a:xfrm>
          <a:prstGeom prst="roundRect">
            <a:avLst/>
          </a:prstGeom>
          <a:solidFill>
            <a:srgbClr val="FAA9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55930" lvl="1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3130" lvl="2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0330" lvl="3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7530" lvl="4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</a:lstStyle>
          <a:p>
            <a:pPr lvl="0">
              <a:buNone/>
            </a:pP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(2) T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en-US" altLang="en-US" sz="32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băng băng trên</a:t>
            </a:r>
          </a:p>
          <a:p>
            <a:pPr lvl="0">
              <a:buNone/>
            </a:pP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đường ray.</a:t>
            </a:r>
            <a:endParaRPr lang="en-US" altLang="en-US" sz="3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ounded Rectangle 16">
            <a:hlinkClick r:id="" action="ppaction://noaction"/>
          </p:cNvPr>
          <p:cNvSpPr/>
          <p:nvPr/>
        </p:nvSpPr>
        <p:spPr>
          <a:xfrm>
            <a:off x="247650" y="4719955"/>
            <a:ext cx="5020310" cy="762000"/>
          </a:xfrm>
          <a:prstGeom prst="roundRect">
            <a:avLst/>
          </a:prstGeom>
          <a:solidFill>
            <a:srgbClr val="FAA9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55930" lvl="1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3130" lvl="2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0330" lvl="3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7530" lvl="4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</a:lstStyle>
          <a:p>
            <a:pPr lvl="0">
              <a:buNone/>
            </a:pPr>
            <a:r>
              <a:rPr lang="vi-VN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(3) Đồng hồ </a:t>
            </a:r>
            <a:r>
              <a:rPr lang="vi-VN" altLang="en-US" sz="32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vi-VN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đúng giờ.</a:t>
            </a:r>
            <a:endParaRPr lang="vi-VN" altLang="en-US" sz="3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ounded Rectangle 17">
            <a:hlinkClick r:id="" action="ppaction://noaction"/>
          </p:cNvPr>
          <p:cNvSpPr/>
          <p:nvPr/>
        </p:nvSpPr>
        <p:spPr>
          <a:xfrm>
            <a:off x="247650" y="5695315"/>
            <a:ext cx="5020310" cy="929005"/>
          </a:xfrm>
          <a:prstGeom prst="roundRect">
            <a:avLst/>
          </a:prstGeom>
          <a:solidFill>
            <a:srgbClr val="FAA9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55930" lvl="1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3130" lvl="2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0330" lvl="3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7530" lvl="4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</a:lstStyle>
          <a:p>
            <a:pPr lvl="0">
              <a:buNone/>
            </a:pPr>
            <a:r>
              <a:rPr lang="vi-VN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(4) Dân l</a:t>
            </a:r>
            <a:r>
              <a:rPr lang="vi-VN" alt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vi-VN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 khẩn trương </a:t>
            </a:r>
          </a:p>
          <a:p>
            <a:pPr lvl="0">
              <a:buNone/>
            </a:pPr>
            <a:r>
              <a:rPr lang="vi-VN" altLang="en-US" sz="32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chạy</a:t>
            </a:r>
            <a:r>
              <a:rPr lang="vi-VN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lũ.</a:t>
            </a:r>
            <a:endParaRPr lang="vi-VN" altLang="en-US" sz="3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2124710" y="2098675"/>
            <a:ext cx="859155" cy="503555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19" name="Oval 18"/>
          <p:cNvSpPr/>
          <p:nvPr/>
        </p:nvSpPr>
        <p:spPr>
          <a:xfrm>
            <a:off x="9089390" y="1973898"/>
            <a:ext cx="608013" cy="50323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386195" y="2477770"/>
            <a:ext cx="5618480" cy="735965"/>
          </a:xfrm>
          <a:prstGeom prst="roundRect">
            <a:avLst/>
          </a:prstGeom>
          <a:solidFill>
            <a:srgbClr val="E3ED73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55930" lvl="1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3130" lvl="2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0330" lvl="3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7530" lvl="4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</a:lstStyle>
          <a:p>
            <a:pPr lvl="0">
              <a:buNone/>
            </a:pPr>
            <a:r>
              <a:rPr lang="vi-VN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Hoạt động của máy móc.</a:t>
            </a:r>
            <a:endParaRPr lang="vi-VN" altLang="en-US" sz="3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6376670" y="3553460"/>
            <a:ext cx="5630545" cy="854710"/>
          </a:xfrm>
          <a:prstGeom prst="roundRect">
            <a:avLst/>
          </a:prstGeom>
          <a:solidFill>
            <a:srgbClr val="E3ED73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32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b) Khẩn trương tránh những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32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   điều không may sắp xảy đến.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363970" y="4747895"/>
            <a:ext cx="5643245" cy="854710"/>
          </a:xfrm>
          <a:prstGeom prst="roundRect">
            <a:avLst/>
          </a:prstGeom>
          <a:solidFill>
            <a:srgbClr val="E3ED73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55930" lvl="1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3130" lvl="2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0330" lvl="3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7530" lvl="4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</a:lstStyle>
          <a:p>
            <a:pPr lvl="0">
              <a:buNone/>
            </a:pPr>
            <a:r>
              <a:rPr lang="vi-VN" alt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c) Sự di chuyển nhanh của phương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vi-VN" alt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tiện giao thông.</a:t>
            </a:r>
          </a:p>
        </p:txBody>
      </p:sp>
      <p:sp>
        <p:nvSpPr>
          <p:cNvPr id="23" name="Rounded Rectangle 22">
            <a:hlinkClick r:id="" action="ppaction://noaction"/>
          </p:cNvPr>
          <p:cNvSpPr/>
          <p:nvPr/>
        </p:nvSpPr>
        <p:spPr>
          <a:xfrm>
            <a:off x="6313805" y="5942330"/>
            <a:ext cx="5690870" cy="854710"/>
          </a:xfrm>
          <a:prstGeom prst="roundRect">
            <a:avLst/>
          </a:prstGeom>
          <a:solidFill>
            <a:srgbClr val="E3ED73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vi-VN" altLang="en-US" sz="32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d) Sự di chuyển nhanh bằng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vi-VN" altLang="en-US" sz="32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  chân</a:t>
            </a:r>
            <a:r>
              <a:rPr kumimoji="0" lang="en-US" altLang="en-US" sz="32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.</a:t>
            </a:r>
          </a:p>
        </p:txBody>
      </p:sp>
      <p:cxnSp>
        <p:nvCxnSpPr>
          <p:cNvPr id="26" name="Straight Arrow Connector 25"/>
          <p:cNvCxnSpPr>
            <a:cxnSpLocks/>
            <a:stCxn id="3" idx="3"/>
            <a:endCxn id="23" idx="1"/>
          </p:cNvCxnSpPr>
          <p:nvPr/>
        </p:nvCxnSpPr>
        <p:spPr>
          <a:xfrm>
            <a:off x="5267960" y="3041650"/>
            <a:ext cx="1045845" cy="3328035"/>
          </a:xfrm>
          <a:prstGeom prst="straightConnector1">
            <a:avLst/>
          </a:prstGeom>
          <a:ln w="38100"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>
            <a:cxnSpLocks/>
            <a:stCxn id="16" idx="3"/>
            <a:endCxn id="22" idx="1"/>
          </p:cNvCxnSpPr>
          <p:nvPr/>
        </p:nvCxnSpPr>
        <p:spPr>
          <a:xfrm>
            <a:off x="5267960" y="4059873"/>
            <a:ext cx="1096010" cy="1115377"/>
          </a:xfrm>
          <a:prstGeom prst="straightConnector1">
            <a:avLst/>
          </a:prstGeom>
          <a:ln w="38100"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>
            <a:cxnSpLocks/>
            <a:stCxn id="17" idx="3"/>
            <a:endCxn id="20" idx="1"/>
          </p:cNvCxnSpPr>
          <p:nvPr/>
        </p:nvCxnSpPr>
        <p:spPr>
          <a:xfrm flipV="1">
            <a:off x="5267960" y="2845753"/>
            <a:ext cx="1118235" cy="2255202"/>
          </a:xfrm>
          <a:prstGeom prst="straightConnector1">
            <a:avLst/>
          </a:prstGeom>
          <a:ln w="38100"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13" name="Group 12"/>
          <p:cNvGrpSpPr/>
          <p:nvPr/>
        </p:nvGrpSpPr>
        <p:grpSpPr>
          <a:xfrm>
            <a:off x="1229360" y="-81915"/>
            <a:ext cx="876935" cy="1191260"/>
            <a:chOff x="1815" y="-785"/>
            <a:chExt cx="1381" cy="1876"/>
          </a:xfrm>
        </p:grpSpPr>
        <p:sp>
          <p:nvSpPr>
            <p:cNvPr id="11" name="MH_Others_2"/>
            <p:cNvSpPr/>
            <p:nvPr>
              <p:custDataLst>
                <p:tags r:id="rId1"/>
              </p:custDataLst>
            </p:nvPr>
          </p:nvSpPr>
          <p:spPr>
            <a:xfrm rot="8275313">
              <a:off x="2350" y="-785"/>
              <a:ext cx="601" cy="1410"/>
            </a:xfrm>
            <a:prstGeom prst="triangl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05">
                <a:latin typeface="字魂141号-活力悦动体" panose="00000500000000000000" pitchFamily="2" charset="-122"/>
                <a:ea typeface="字魂141号-活力悦动体" panose="00000500000000000000" pitchFamily="2" charset="-122"/>
              </a:endParaRPr>
            </a:p>
          </p:txBody>
        </p:sp>
        <p:sp>
          <p:nvSpPr>
            <p:cNvPr id="12" name="MH_Others_3"/>
            <p:cNvSpPr/>
            <p:nvPr>
              <p:custDataLst>
                <p:tags r:id="rId2"/>
              </p:custDataLst>
            </p:nvPr>
          </p:nvSpPr>
          <p:spPr>
            <a:xfrm rot="5747767">
              <a:off x="2189" y="84"/>
              <a:ext cx="633" cy="1381"/>
            </a:xfrm>
            <a:prstGeom prst="triangl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05">
                <a:latin typeface="字魂141号-活力悦动体" panose="00000500000000000000" pitchFamily="2" charset="-122"/>
                <a:ea typeface="字魂141号-活力悦动体" panose="00000500000000000000" pitchFamily="2" charset="-122"/>
              </a:endParaRPr>
            </a:p>
          </p:txBody>
        </p:sp>
      </p:grpSp>
      <p:sp>
        <p:nvSpPr>
          <p:cNvPr id="47106" name="Text Box 7"/>
          <p:cNvSpPr txBox="1"/>
          <p:nvPr/>
        </p:nvSpPr>
        <p:spPr>
          <a:xfrm>
            <a:off x="2124710" y="400050"/>
            <a:ext cx="8915400" cy="1016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38" tIns="45719" rIns="91438" bIns="45719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Bài tập 1: Tìm ở cột B lời giải thích hợp cho từ chạy trong mỗi câu ở cột A: </a:t>
            </a:r>
          </a:p>
        </p:txBody>
      </p:sp>
    </p:spTree>
    <p:extLst>
      <p:ext uri="{BB962C8B-B14F-4D97-AF65-F5344CB8AC3E}">
        <p14:creationId xmlns:p14="http://schemas.microsoft.com/office/powerpoint/2010/main" val="2348376847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1">
            <a:extLst>
              <a:ext uri="{FF2B5EF4-FFF2-40B4-BE49-F238E27FC236}">
                <a16:creationId xmlns:a16="http://schemas.microsoft.com/office/drawing/2014/main" xmlns="" id="{8924289F-C1B6-42B1-AA75-447135FBFCD9}"/>
              </a:ext>
            </a:extLst>
          </p:cNvPr>
          <p:cNvSpPr/>
          <p:nvPr/>
        </p:nvSpPr>
        <p:spPr>
          <a:xfrm>
            <a:off x="828469" y="495935"/>
            <a:ext cx="10526172" cy="5895340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altLang="en-US"/>
          </a:p>
        </p:txBody>
      </p:sp>
      <p:sp>
        <p:nvSpPr>
          <p:cNvPr id="19" name="Rounded Rectangle 18">
            <a:hlinkClick r:id="" action="ppaction://noaction"/>
          </p:cNvPr>
          <p:cNvSpPr/>
          <p:nvPr/>
        </p:nvSpPr>
        <p:spPr>
          <a:xfrm>
            <a:off x="580390" y="5067300"/>
            <a:ext cx="11022330" cy="1485265"/>
          </a:xfrm>
          <a:prstGeom prst="round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55930" lvl="1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3130" lvl="2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0330" lvl="3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7530" lvl="4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</a:lstStyle>
          <a:p>
            <a:pPr lvl="0" algn="ctr">
              <a:buNone/>
            </a:pPr>
            <a:r>
              <a:rPr lang="en-US" altLang="en-US" sz="4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(4) Dân làng khẩn trương </a:t>
            </a:r>
            <a:r>
              <a:rPr lang="en-US" altLang="en-US" sz="4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US" altLang="en-US" sz="4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lũ.</a:t>
            </a:r>
          </a:p>
        </p:txBody>
      </p:sp>
      <p:pic>
        <p:nvPicPr>
          <p:cNvPr id="5" name="Content Placeholder 4" descr="hii9TtT0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473538" y="818147"/>
            <a:ext cx="9244924" cy="4478588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ldLvl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hlinkClick r:id="" action="ppaction://noaction"/>
          </p:cNvPr>
          <p:cNvSpPr/>
          <p:nvPr/>
        </p:nvSpPr>
        <p:spPr>
          <a:xfrm>
            <a:off x="247650" y="2683510"/>
            <a:ext cx="5020310" cy="716280"/>
          </a:xfrm>
          <a:prstGeom prst="roundRect">
            <a:avLst/>
          </a:prstGeom>
          <a:solidFill>
            <a:srgbClr val="FAA9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55930" lvl="1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3130" lvl="2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0330" lvl="3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7530" lvl="4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</a:lstStyle>
          <a:p>
            <a:pPr lvl="0">
              <a:buNone/>
            </a:pP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(1) Bé </a:t>
            </a:r>
            <a:r>
              <a:rPr lang="en-US" altLang="en-US" sz="32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lon ton trên sân.</a:t>
            </a:r>
            <a:endParaRPr lang="en-US" altLang="en-US" sz="3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ounded Rectangle 15">
            <a:hlinkClick r:id="" action="ppaction://noaction"/>
          </p:cNvPr>
          <p:cNvSpPr/>
          <p:nvPr/>
        </p:nvSpPr>
        <p:spPr>
          <a:xfrm>
            <a:off x="247650" y="3613150"/>
            <a:ext cx="5020310" cy="893445"/>
          </a:xfrm>
          <a:prstGeom prst="roundRect">
            <a:avLst/>
          </a:prstGeom>
          <a:solidFill>
            <a:srgbClr val="FAA9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55930" lvl="1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3130" lvl="2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0330" lvl="3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7530" lvl="4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</a:lstStyle>
          <a:p>
            <a:pPr lvl="0">
              <a:buNone/>
            </a:pP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(2) T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en-US" altLang="en-US" sz="32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băng băng trên</a:t>
            </a:r>
          </a:p>
          <a:p>
            <a:pPr lvl="0">
              <a:buNone/>
            </a:pP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đường ray.</a:t>
            </a:r>
            <a:endParaRPr lang="en-US" altLang="en-US" sz="3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ounded Rectangle 16">
            <a:hlinkClick r:id="" action="ppaction://noaction"/>
          </p:cNvPr>
          <p:cNvSpPr/>
          <p:nvPr/>
        </p:nvSpPr>
        <p:spPr>
          <a:xfrm>
            <a:off x="247650" y="4719955"/>
            <a:ext cx="5020310" cy="762000"/>
          </a:xfrm>
          <a:prstGeom prst="roundRect">
            <a:avLst/>
          </a:prstGeom>
          <a:solidFill>
            <a:srgbClr val="FAA9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55930" lvl="1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3130" lvl="2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0330" lvl="3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7530" lvl="4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</a:lstStyle>
          <a:p>
            <a:pPr lvl="0">
              <a:buNone/>
            </a:pPr>
            <a:r>
              <a:rPr lang="vi-VN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(3) Đồng hồ </a:t>
            </a:r>
            <a:r>
              <a:rPr lang="vi-VN" altLang="en-US" sz="32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vi-VN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đúng giờ.</a:t>
            </a:r>
            <a:endParaRPr lang="vi-VN" altLang="en-US" sz="3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ounded Rectangle 17">
            <a:hlinkClick r:id="" action="ppaction://noaction"/>
          </p:cNvPr>
          <p:cNvSpPr/>
          <p:nvPr/>
        </p:nvSpPr>
        <p:spPr>
          <a:xfrm>
            <a:off x="247650" y="5695315"/>
            <a:ext cx="5020310" cy="929005"/>
          </a:xfrm>
          <a:prstGeom prst="roundRect">
            <a:avLst/>
          </a:prstGeom>
          <a:solidFill>
            <a:srgbClr val="FAA9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55930" lvl="1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3130" lvl="2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0330" lvl="3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7530" lvl="4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</a:lstStyle>
          <a:p>
            <a:pPr lvl="0">
              <a:buNone/>
            </a:pPr>
            <a:r>
              <a:rPr lang="vi-VN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(4) Dân l</a:t>
            </a:r>
            <a:r>
              <a:rPr lang="vi-VN" alt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vi-VN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 khẩn trương </a:t>
            </a:r>
          </a:p>
          <a:p>
            <a:pPr lvl="0">
              <a:buNone/>
            </a:pPr>
            <a:r>
              <a:rPr lang="vi-VN" altLang="en-US" sz="32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chạy</a:t>
            </a:r>
            <a:r>
              <a:rPr lang="vi-VN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lũ.</a:t>
            </a:r>
            <a:endParaRPr lang="vi-VN" altLang="en-US" sz="3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2124710" y="2098675"/>
            <a:ext cx="859155" cy="503555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19" name="Oval 18"/>
          <p:cNvSpPr/>
          <p:nvPr/>
        </p:nvSpPr>
        <p:spPr>
          <a:xfrm>
            <a:off x="9089390" y="1973898"/>
            <a:ext cx="608013" cy="50323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386195" y="2477770"/>
            <a:ext cx="5618480" cy="735965"/>
          </a:xfrm>
          <a:prstGeom prst="roundRect">
            <a:avLst/>
          </a:prstGeom>
          <a:solidFill>
            <a:srgbClr val="E3ED73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55930" lvl="1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3130" lvl="2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0330" lvl="3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7530" lvl="4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</a:lstStyle>
          <a:p>
            <a:pPr lvl="0">
              <a:buNone/>
            </a:pPr>
            <a:r>
              <a:rPr lang="vi-VN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Hoạt động của máy móc.</a:t>
            </a:r>
            <a:endParaRPr lang="vi-VN" altLang="en-US" sz="3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6376670" y="3553460"/>
            <a:ext cx="5630545" cy="854710"/>
          </a:xfrm>
          <a:prstGeom prst="roundRect">
            <a:avLst/>
          </a:prstGeom>
          <a:solidFill>
            <a:srgbClr val="E3ED73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32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b) Khẩn trương tránh những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32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   điều không may sắp xảy đến.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363970" y="4747895"/>
            <a:ext cx="5643245" cy="854710"/>
          </a:xfrm>
          <a:prstGeom prst="roundRect">
            <a:avLst/>
          </a:prstGeom>
          <a:solidFill>
            <a:srgbClr val="E3ED73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55930" lvl="1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3130" lvl="2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0330" lvl="3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7530" lvl="4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</a:lstStyle>
          <a:p>
            <a:pPr lvl="0">
              <a:buNone/>
            </a:pPr>
            <a:r>
              <a:rPr lang="vi-VN" alt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c) Sự di chuyển nhanh của phương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vi-VN" alt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tiện giao thông.</a:t>
            </a:r>
          </a:p>
        </p:txBody>
      </p:sp>
      <p:sp>
        <p:nvSpPr>
          <p:cNvPr id="23" name="Rounded Rectangle 22">
            <a:hlinkClick r:id="" action="ppaction://noaction"/>
          </p:cNvPr>
          <p:cNvSpPr/>
          <p:nvPr/>
        </p:nvSpPr>
        <p:spPr>
          <a:xfrm>
            <a:off x="6313805" y="5942330"/>
            <a:ext cx="5690870" cy="854710"/>
          </a:xfrm>
          <a:prstGeom prst="roundRect">
            <a:avLst/>
          </a:prstGeom>
          <a:solidFill>
            <a:srgbClr val="E3ED73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vi-VN" altLang="en-US" sz="32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d) Sự di chuyển nhanh bằng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vi-VN" altLang="en-US" sz="32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  chân</a:t>
            </a:r>
            <a:r>
              <a:rPr kumimoji="0" lang="en-US" altLang="en-US" sz="32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.</a:t>
            </a:r>
          </a:p>
        </p:txBody>
      </p:sp>
      <p:cxnSp>
        <p:nvCxnSpPr>
          <p:cNvPr id="26" name="Straight Arrow Connector 25"/>
          <p:cNvCxnSpPr>
            <a:cxnSpLocks/>
            <a:stCxn id="3" idx="3"/>
            <a:endCxn id="23" idx="1"/>
          </p:cNvCxnSpPr>
          <p:nvPr/>
        </p:nvCxnSpPr>
        <p:spPr>
          <a:xfrm>
            <a:off x="5267960" y="3041650"/>
            <a:ext cx="1045845" cy="3328035"/>
          </a:xfrm>
          <a:prstGeom prst="straightConnector1">
            <a:avLst/>
          </a:prstGeom>
          <a:ln w="38100"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>
            <a:cxnSpLocks/>
            <a:stCxn id="16" idx="3"/>
            <a:endCxn id="22" idx="1"/>
          </p:cNvCxnSpPr>
          <p:nvPr/>
        </p:nvCxnSpPr>
        <p:spPr>
          <a:xfrm>
            <a:off x="5267960" y="4059873"/>
            <a:ext cx="1096010" cy="1115377"/>
          </a:xfrm>
          <a:prstGeom prst="straightConnector1">
            <a:avLst/>
          </a:prstGeom>
          <a:ln w="38100"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>
            <a:cxnSpLocks/>
            <a:stCxn id="17" idx="3"/>
            <a:endCxn id="20" idx="1"/>
          </p:cNvCxnSpPr>
          <p:nvPr/>
        </p:nvCxnSpPr>
        <p:spPr>
          <a:xfrm flipV="1">
            <a:off x="5267960" y="2845753"/>
            <a:ext cx="1118235" cy="2255202"/>
          </a:xfrm>
          <a:prstGeom prst="straightConnector1">
            <a:avLst/>
          </a:prstGeom>
          <a:ln w="38100"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>
            <a:cxnSpLocks/>
            <a:stCxn id="18" idx="3"/>
            <a:endCxn id="21" idx="1"/>
          </p:cNvCxnSpPr>
          <p:nvPr/>
        </p:nvCxnSpPr>
        <p:spPr>
          <a:xfrm flipV="1">
            <a:off x="5267960" y="3980815"/>
            <a:ext cx="1108710" cy="2179003"/>
          </a:xfrm>
          <a:prstGeom prst="straightConnector1">
            <a:avLst/>
          </a:prstGeom>
          <a:ln w="38100"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13" name="Group 12"/>
          <p:cNvGrpSpPr/>
          <p:nvPr/>
        </p:nvGrpSpPr>
        <p:grpSpPr>
          <a:xfrm>
            <a:off x="1229360" y="-81915"/>
            <a:ext cx="876935" cy="1191260"/>
            <a:chOff x="1815" y="-785"/>
            <a:chExt cx="1381" cy="1876"/>
          </a:xfrm>
        </p:grpSpPr>
        <p:sp>
          <p:nvSpPr>
            <p:cNvPr id="11" name="MH_Others_2"/>
            <p:cNvSpPr/>
            <p:nvPr>
              <p:custDataLst>
                <p:tags r:id="rId1"/>
              </p:custDataLst>
            </p:nvPr>
          </p:nvSpPr>
          <p:spPr>
            <a:xfrm rot="8275313">
              <a:off x="2350" y="-785"/>
              <a:ext cx="601" cy="1410"/>
            </a:xfrm>
            <a:prstGeom prst="triangl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05">
                <a:latin typeface="字魂141号-活力悦动体" panose="00000500000000000000" pitchFamily="2" charset="-122"/>
                <a:ea typeface="字魂141号-活力悦动体" panose="00000500000000000000" pitchFamily="2" charset="-122"/>
              </a:endParaRPr>
            </a:p>
          </p:txBody>
        </p:sp>
        <p:sp>
          <p:nvSpPr>
            <p:cNvPr id="12" name="MH_Others_3"/>
            <p:cNvSpPr/>
            <p:nvPr>
              <p:custDataLst>
                <p:tags r:id="rId2"/>
              </p:custDataLst>
            </p:nvPr>
          </p:nvSpPr>
          <p:spPr>
            <a:xfrm rot="5747767">
              <a:off x="2189" y="84"/>
              <a:ext cx="633" cy="1381"/>
            </a:xfrm>
            <a:prstGeom prst="triangl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05">
                <a:latin typeface="字魂141号-活力悦动体" panose="00000500000000000000" pitchFamily="2" charset="-122"/>
                <a:ea typeface="字魂141号-活力悦动体" panose="00000500000000000000" pitchFamily="2" charset="-122"/>
              </a:endParaRPr>
            </a:p>
          </p:txBody>
        </p:sp>
      </p:grpSp>
      <p:sp>
        <p:nvSpPr>
          <p:cNvPr id="47106" name="Text Box 7"/>
          <p:cNvSpPr txBox="1"/>
          <p:nvPr/>
        </p:nvSpPr>
        <p:spPr>
          <a:xfrm>
            <a:off x="2124710" y="400050"/>
            <a:ext cx="8915400" cy="1016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38" tIns="45719" rIns="91438" bIns="45719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Bài tập 1: Tìm ở cột B lời giải thích hợp cho từ chạy trong mỗi câu ở cột A: 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193;p47">
            <a:extLst>
              <a:ext uri="{FF2B5EF4-FFF2-40B4-BE49-F238E27FC236}">
                <a16:creationId xmlns:a16="http://schemas.microsoft.com/office/drawing/2014/main" xmlns="" id="{233F5C72-0AF1-4BE9-ADC6-8252B0057D17}"/>
              </a:ext>
            </a:extLst>
          </p:cNvPr>
          <p:cNvSpPr/>
          <p:nvPr/>
        </p:nvSpPr>
        <p:spPr>
          <a:xfrm rot="10171928">
            <a:off x="3417855" y="547785"/>
            <a:ext cx="8427501" cy="5591171"/>
          </a:xfrm>
          <a:custGeom>
            <a:avLst/>
            <a:gdLst/>
            <a:ahLst/>
            <a:cxnLst/>
            <a:rect l="l" t="t" r="r" b="b"/>
            <a:pathLst>
              <a:path w="48469" h="41838" extrusionOk="0">
                <a:moveTo>
                  <a:pt x="20413" y="1"/>
                </a:moveTo>
                <a:cubicBezTo>
                  <a:pt x="18987" y="1"/>
                  <a:pt x="17569" y="147"/>
                  <a:pt x="16179" y="464"/>
                </a:cubicBezTo>
                <a:cubicBezTo>
                  <a:pt x="9107" y="2065"/>
                  <a:pt x="3736" y="8070"/>
                  <a:pt x="1968" y="14975"/>
                </a:cubicBezTo>
                <a:cubicBezTo>
                  <a:pt x="0" y="22547"/>
                  <a:pt x="2002" y="31253"/>
                  <a:pt x="6272" y="37758"/>
                </a:cubicBezTo>
                <a:cubicBezTo>
                  <a:pt x="7072" y="38925"/>
                  <a:pt x="7939" y="40093"/>
                  <a:pt x="9107" y="40893"/>
                </a:cubicBezTo>
                <a:cubicBezTo>
                  <a:pt x="9947" y="41469"/>
                  <a:pt x="10994" y="41838"/>
                  <a:pt x="12013" y="41838"/>
                </a:cubicBezTo>
                <a:cubicBezTo>
                  <a:pt x="12410" y="41838"/>
                  <a:pt x="12802" y="41782"/>
                  <a:pt x="13176" y="41660"/>
                </a:cubicBezTo>
                <a:cubicBezTo>
                  <a:pt x="15511" y="40860"/>
                  <a:pt x="16345" y="38058"/>
                  <a:pt x="18013" y="36223"/>
                </a:cubicBezTo>
                <a:cubicBezTo>
                  <a:pt x="19838" y="34232"/>
                  <a:pt x="22557" y="33572"/>
                  <a:pt x="25341" y="33572"/>
                </a:cubicBezTo>
                <a:cubicBezTo>
                  <a:pt x="26475" y="33572"/>
                  <a:pt x="27620" y="33681"/>
                  <a:pt x="28721" y="33855"/>
                </a:cubicBezTo>
                <a:cubicBezTo>
                  <a:pt x="31320" y="34220"/>
                  <a:pt x="33950" y="34849"/>
                  <a:pt x="36526" y="34849"/>
                </a:cubicBezTo>
                <a:cubicBezTo>
                  <a:pt x="37719" y="34849"/>
                  <a:pt x="38901" y="34714"/>
                  <a:pt x="40062" y="34355"/>
                </a:cubicBezTo>
                <a:cubicBezTo>
                  <a:pt x="45399" y="32721"/>
                  <a:pt x="48468" y="26550"/>
                  <a:pt x="47801" y="21012"/>
                </a:cubicBezTo>
                <a:cubicBezTo>
                  <a:pt x="47167" y="15475"/>
                  <a:pt x="43465" y="10638"/>
                  <a:pt x="39062" y="7202"/>
                </a:cubicBezTo>
                <a:cubicBezTo>
                  <a:pt x="33949" y="3216"/>
                  <a:pt x="27091" y="1"/>
                  <a:pt x="2041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图片 43">
            <a:extLst>
              <a:ext uri="{FF2B5EF4-FFF2-40B4-BE49-F238E27FC236}">
                <a16:creationId xmlns:a16="http://schemas.microsoft.com/office/drawing/2014/main" xmlns="" id="{34E59147-7F58-4DA2-8919-C5E4769577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6400" y="-171260"/>
            <a:ext cx="7023100" cy="696802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82F8C554-0E62-4768-A2CD-337717D0108A}"/>
              </a:ext>
            </a:extLst>
          </p:cNvPr>
          <p:cNvSpPr/>
          <p:nvPr/>
        </p:nvSpPr>
        <p:spPr>
          <a:xfrm>
            <a:off x="5936815" y="2026079"/>
            <a:ext cx="4156010" cy="304698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9600" b="1" cap="none" spc="0">
                <a:ln w="57150">
                  <a:solidFill>
                    <a:sysClr val="windowText" lastClr="000000"/>
                  </a:solidFill>
                  <a:prstDash val="solid"/>
                </a:ln>
                <a:solidFill>
                  <a:srgbClr val="FFFF00"/>
                </a:solidFill>
                <a:effectLst/>
                <a:latin typeface="iCiel Gotham Ultra" pitchFamily="50" charset="0"/>
                <a:cs typeface="iCiel Gotham Ultra" pitchFamily="50" charset="0"/>
              </a:rPr>
              <a:t>KHỞI</a:t>
            </a:r>
          </a:p>
          <a:p>
            <a:pPr algn="ctr"/>
            <a:r>
              <a:rPr lang="vi-VN" sz="9600" b="1" cap="none" spc="0">
                <a:ln w="57150">
                  <a:solidFill>
                    <a:sysClr val="windowText" lastClr="000000"/>
                  </a:solidFill>
                  <a:prstDash val="solid"/>
                </a:ln>
                <a:solidFill>
                  <a:srgbClr val="FFFF00"/>
                </a:solidFill>
                <a:effectLst/>
                <a:latin typeface="iCiel Gotham Ultra" pitchFamily="50" charset="0"/>
                <a:cs typeface="iCiel Gotham Ultra" pitchFamily="50" charset="0"/>
              </a:rPr>
              <a:t>ĐỘNG</a:t>
            </a:r>
            <a:endParaRPr lang="en-US" sz="9600" b="1" cap="none" spc="0">
              <a:ln w="57150">
                <a:solidFill>
                  <a:sysClr val="windowText" lastClr="000000"/>
                </a:solidFill>
                <a:prstDash val="solid"/>
              </a:ln>
              <a:solidFill>
                <a:srgbClr val="FFFF00"/>
              </a:solidFill>
              <a:effectLst/>
              <a:latin typeface="iCiel Gotham Ultra" pitchFamily="50" charset="0"/>
              <a:cs typeface="iCiel Gotham Ultra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7205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606818" y="238550"/>
            <a:ext cx="4153788" cy="4153788"/>
          </a:xfrm>
          <a:prstGeom prst="rect">
            <a:avLst/>
          </a:prstGeom>
        </p:spPr>
      </p:pic>
      <p:sp>
        <p:nvSpPr>
          <p:cNvPr id="11" name="MH_Entry_2">
            <a:hlinkClick r:id="rId10" action="ppaction://hlinksldjump"/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479415" y="4509135"/>
            <a:ext cx="8223250" cy="74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vi-VN" altLang="en-US" sz="4000" b="1" dirty="0">
                <a:solidFill>
                  <a:schemeClr val="tx1"/>
                </a:solidFill>
                <a:latin typeface="Times New Roman" panose="02020603050405020304" pitchFamily="18" charset="0"/>
                <a:sym typeface="+mn-ea"/>
              </a:rPr>
              <a:t>Sự vận động nhanh.</a:t>
            </a:r>
            <a:endParaRPr lang="vi-VN" altLang="en-US" sz="4000" b="1" kern="0" dirty="0">
              <a:solidFill>
                <a:schemeClr val="tx1"/>
              </a:solidFill>
              <a:latin typeface="Times New Roman" panose="02020603050405020304" pitchFamily="18" charset="0"/>
              <a:ea typeface="字魂141号-活力悦动体" panose="00000500000000000000" pitchFamily="2" charset="-122"/>
              <a:sym typeface="+mn-ea"/>
            </a:endParaRPr>
          </a:p>
        </p:txBody>
      </p:sp>
      <p:sp>
        <p:nvSpPr>
          <p:cNvPr id="5" name="MH_Entry_1">
            <a:hlinkClick r:id="rId10" action="ppaction://hlinksldjump"/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479415" y="3273425"/>
            <a:ext cx="6993890" cy="74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000" b="1" dirty="0">
                <a:solidFill>
                  <a:schemeClr val="tx1"/>
                </a:solidFill>
                <a:latin typeface="Times New Roman" panose="02020603050405020304" pitchFamily="18" charset="0"/>
                <a:sym typeface="+mn-ea"/>
              </a:rPr>
              <a:t>Sự di chuyển.</a:t>
            </a:r>
            <a:endParaRPr lang="en-US" altLang="en-US" sz="4000" b="1" kern="0" dirty="0">
              <a:solidFill>
                <a:schemeClr val="tx1"/>
              </a:solidFill>
              <a:latin typeface="Times New Roman" panose="02020603050405020304" pitchFamily="18" charset="0"/>
              <a:ea typeface="字魂141号-活力悦动体" panose="00000500000000000000" pitchFamily="2" charset="-122"/>
              <a:sym typeface="+mn-ea"/>
            </a:endParaRPr>
          </a:p>
        </p:txBody>
      </p:sp>
      <p:sp>
        <p:nvSpPr>
          <p:cNvPr id="14" name="MH_Entry_3">
            <a:hlinkClick r:id="rId11" action="ppaction://hlinksldjump"/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479415" y="5875020"/>
            <a:ext cx="6993890" cy="74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600" b="1" dirty="0">
                <a:solidFill>
                  <a:schemeClr val="tx1"/>
                </a:solidFill>
                <a:latin typeface="Times New Roman" panose="02020603050405020304" pitchFamily="18" charset="0"/>
                <a:sym typeface="+mn-ea"/>
              </a:rPr>
              <a:t>Di chuyển bằng chân.</a:t>
            </a:r>
            <a:endParaRPr lang="en-US" altLang="en-US" sz="3600" b="1" kern="0" dirty="0">
              <a:solidFill>
                <a:schemeClr val="tx1"/>
              </a:solidFill>
              <a:latin typeface="Times New Roman" panose="02020603050405020304" pitchFamily="18" charset="0"/>
              <a:ea typeface="字魂141号-活力悦动体" panose="00000500000000000000" pitchFamily="2" charset="-122"/>
              <a:sym typeface="+mn-ea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1179830" y="-6350"/>
            <a:ext cx="9079865" cy="2663825"/>
            <a:chOff x="1858" y="-10"/>
            <a:chExt cx="14299" cy="4195"/>
          </a:xfrm>
        </p:grpSpPr>
        <p:sp>
          <p:nvSpPr>
            <p:cNvPr id="21" name="MH_Others_1"/>
            <p:cNvSpPr/>
            <p:nvPr>
              <p:custDataLst>
                <p:tags r:id="rId5"/>
              </p:custDataLst>
            </p:nvPr>
          </p:nvSpPr>
          <p:spPr>
            <a:xfrm>
              <a:off x="2815" y="823"/>
              <a:ext cx="13343" cy="3362"/>
            </a:xfrm>
            <a:custGeom>
              <a:avLst/>
              <a:gdLst>
                <a:gd name="connsiteX0" fmla="*/ 0 w 3254309"/>
                <a:gd name="connsiteY0" fmla="*/ 0 h 696722"/>
                <a:gd name="connsiteX1" fmla="*/ 3254309 w 3254309"/>
                <a:gd name="connsiteY1" fmla="*/ 0 h 696722"/>
                <a:gd name="connsiteX2" fmla="*/ 3254309 w 3254309"/>
                <a:gd name="connsiteY2" fmla="*/ 696722 h 696722"/>
                <a:gd name="connsiteX3" fmla="*/ 0 w 3254309"/>
                <a:gd name="connsiteY3" fmla="*/ 696722 h 696722"/>
                <a:gd name="connsiteX4" fmla="*/ 0 w 3254309"/>
                <a:gd name="connsiteY4" fmla="*/ 0 h 696722"/>
                <a:gd name="connsiteX0-1" fmla="*/ 0 w 3254309"/>
                <a:gd name="connsiteY0-2" fmla="*/ 2004 h 698726"/>
                <a:gd name="connsiteX1-3" fmla="*/ 206017 w 3254309"/>
                <a:gd name="connsiteY1-4" fmla="*/ 0 h 698726"/>
                <a:gd name="connsiteX2-5" fmla="*/ 3254309 w 3254309"/>
                <a:gd name="connsiteY2-6" fmla="*/ 2004 h 698726"/>
                <a:gd name="connsiteX3-7" fmla="*/ 3254309 w 3254309"/>
                <a:gd name="connsiteY3-8" fmla="*/ 698726 h 698726"/>
                <a:gd name="connsiteX4-9" fmla="*/ 0 w 3254309"/>
                <a:gd name="connsiteY4-10" fmla="*/ 698726 h 698726"/>
                <a:gd name="connsiteX5" fmla="*/ 0 w 3254309"/>
                <a:gd name="connsiteY5" fmla="*/ 2004 h 698726"/>
                <a:gd name="connsiteX0-11" fmla="*/ 11697 w 3266006"/>
                <a:gd name="connsiteY0-12" fmla="*/ 2004 h 698726"/>
                <a:gd name="connsiteX1-13" fmla="*/ 217714 w 3266006"/>
                <a:gd name="connsiteY1-14" fmla="*/ 0 h 698726"/>
                <a:gd name="connsiteX2-15" fmla="*/ 3266006 w 3266006"/>
                <a:gd name="connsiteY2-16" fmla="*/ 2004 h 698726"/>
                <a:gd name="connsiteX3-17" fmla="*/ 3266006 w 3266006"/>
                <a:gd name="connsiteY3-18" fmla="*/ 698726 h 698726"/>
                <a:gd name="connsiteX4-19" fmla="*/ 11697 w 3266006"/>
                <a:gd name="connsiteY4-20" fmla="*/ 698726 h 698726"/>
                <a:gd name="connsiteX5-21" fmla="*/ 0 w 3266006"/>
                <a:gd name="connsiteY5-22" fmla="*/ 203200 h 698726"/>
                <a:gd name="connsiteX6" fmla="*/ 11697 w 3266006"/>
                <a:gd name="connsiteY6" fmla="*/ 2004 h 698726"/>
                <a:gd name="connsiteX0-23" fmla="*/ 0 w 3266006"/>
                <a:gd name="connsiteY0-24" fmla="*/ 203200 h 698726"/>
                <a:gd name="connsiteX1-25" fmla="*/ 217714 w 3266006"/>
                <a:gd name="connsiteY1-26" fmla="*/ 0 h 698726"/>
                <a:gd name="connsiteX2-27" fmla="*/ 3266006 w 3266006"/>
                <a:gd name="connsiteY2-28" fmla="*/ 2004 h 698726"/>
                <a:gd name="connsiteX3-29" fmla="*/ 3266006 w 3266006"/>
                <a:gd name="connsiteY3-30" fmla="*/ 698726 h 698726"/>
                <a:gd name="connsiteX4-31" fmla="*/ 11697 w 3266006"/>
                <a:gd name="connsiteY4-32" fmla="*/ 698726 h 698726"/>
                <a:gd name="connsiteX5-33" fmla="*/ 0 w 3266006"/>
                <a:gd name="connsiteY5-34" fmla="*/ 203200 h 698726"/>
                <a:gd name="connsiteX0-35" fmla="*/ 217714 w 3266006"/>
                <a:gd name="connsiteY0-36" fmla="*/ 0 h 698726"/>
                <a:gd name="connsiteX1-37" fmla="*/ 3266006 w 3266006"/>
                <a:gd name="connsiteY1-38" fmla="*/ 2004 h 698726"/>
                <a:gd name="connsiteX2-39" fmla="*/ 3266006 w 3266006"/>
                <a:gd name="connsiteY2-40" fmla="*/ 698726 h 698726"/>
                <a:gd name="connsiteX3-41" fmla="*/ 11697 w 3266006"/>
                <a:gd name="connsiteY3-42" fmla="*/ 698726 h 698726"/>
                <a:gd name="connsiteX4-43" fmla="*/ 0 w 3266006"/>
                <a:gd name="connsiteY4-44" fmla="*/ 203200 h 698726"/>
                <a:gd name="connsiteX5-45" fmla="*/ 309154 w 3266006"/>
                <a:gd name="connsiteY5-46" fmla="*/ 91440 h 698726"/>
                <a:gd name="connsiteX0-47" fmla="*/ 217714 w 3266006"/>
                <a:gd name="connsiteY0-48" fmla="*/ 0 h 698726"/>
                <a:gd name="connsiteX1-49" fmla="*/ 3266006 w 3266006"/>
                <a:gd name="connsiteY1-50" fmla="*/ 2004 h 698726"/>
                <a:gd name="connsiteX2-51" fmla="*/ 3266006 w 3266006"/>
                <a:gd name="connsiteY2-52" fmla="*/ 698726 h 698726"/>
                <a:gd name="connsiteX3-53" fmla="*/ 11697 w 3266006"/>
                <a:gd name="connsiteY3-54" fmla="*/ 698726 h 698726"/>
                <a:gd name="connsiteX4-55" fmla="*/ 0 w 3266006"/>
                <a:gd name="connsiteY4-56" fmla="*/ 203200 h 698726"/>
                <a:gd name="connsiteX0-57" fmla="*/ 206017 w 3254309"/>
                <a:gd name="connsiteY0-58" fmla="*/ 0 h 698726"/>
                <a:gd name="connsiteX1-59" fmla="*/ 3254309 w 3254309"/>
                <a:gd name="connsiteY1-60" fmla="*/ 2004 h 698726"/>
                <a:gd name="connsiteX2-61" fmla="*/ 3254309 w 3254309"/>
                <a:gd name="connsiteY2-62" fmla="*/ 698726 h 698726"/>
                <a:gd name="connsiteX3-63" fmla="*/ 0 w 3254309"/>
                <a:gd name="connsiteY3-64" fmla="*/ 698726 h 698726"/>
                <a:gd name="connsiteX4-65" fmla="*/ 209 w 3254309"/>
                <a:gd name="connsiteY4-66" fmla="*/ 203200 h 69872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3254309" h="698726">
                  <a:moveTo>
                    <a:pt x="206017" y="0"/>
                  </a:moveTo>
                  <a:lnTo>
                    <a:pt x="3254309" y="2004"/>
                  </a:lnTo>
                  <a:lnTo>
                    <a:pt x="3254309" y="698726"/>
                  </a:lnTo>
                  <a:lnTo>
                    <a:pt x="0" y="698726"/>
                  </a:lnTo>
                  <a:cubicBezTo>
                    <a:pt x="70" y="533551"/>
                    <a:pt x="139" y="368375"/>
                    <a:pt x="209" y="203200"/>
                  </a:cubicBezTo>
                </a:path>
              </a:pathLst>
            </a:custGeom>
            <a:solidFill>
              <a:schemeClr val="bg1"/>
            </a:solidFill>
            <a:ln w="2540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zh-CN" sz="40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字魂141号-活力悦动体" panose="00000500000000000000" pitchFamily="2" charset="-122"/>
                  <a:cs typeface="Times New Roman" panose="02020603050405020304" pitchFamily="18" charset="0"/>
                </a:rPr>
                <a:t>Bài 2: Dòng nào dưới đây nêu đúng nét nghĩa chung của từ </a:t>
              </a:r>
              <a:r>
                <a:rPr lang="en-GB" altLang="en-US" sz="40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字魂141号-活力悦动体" panose="00000500000000000000" pitchFamily="2" charset="-122"/>
                  <a:cs typeface="Times New Roman" panose="02020603050405020304" pitchFamily="18" charset="0"/>
                </a:rPr>
                <a:t>“</a:t>
              </a:r>
              <a:r>
                <a:rPr lang="en-US" altLang="zh-CN" sz="40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字魂141号-活力悦动体" panose="00000500000000000000" pitchFamily="2" charset="-122"/>
                  <a:cs typeface="Times New Roman" panose="02020603050405020304" pitchFamily="18" charset="0"/>
                </a:rPr>
                <a:t>chạy</a:t>
              </a:r>
              <a:r>
                <a:rPr lang="en-GB" altLang="en-US" sz="40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字魂141号-活力悦动体" panose="00000500000000000000" pitchFamily="2" charset="-122"/>
                  <a:cs typeface="Times New Roman" panose="02020603050405020304" pitchFamily="18" charset="0"/>
                </a:rPr>
                <a:t>”</a:t>
              </a:r>
              <a:r>
                <a:rPr lang="en-US" altLang="zh-CN" sz="40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字魂141号-活力悦动体" panose="00000500000000000000" pitchFamily="2" charset="-122"/>
                  <a:cs typeface="Times New Roman" panose="02020603050405020304" pitchFamily="18" charset="0"/>
                </a:rPr>
                <a:t> có trong tất cả các câu trên? </a:t>
              </a:r>
            </a:p>
          </p:txBody>
        </p:sp>
        <p:sp>
          <p:nvSpPr>
            <p:cNvPr id="22" name="MH_Others_2"/>
            <p:cNvSpPr/>
            <p:nvPr>
              <p:custDataLst>
                <p:tags r:id="rId6"/>
              </p:custDataLst>
            </p:nvPr>
          </p:nvSpPr>
          <p:spPr>
            <a:xfrm rot="8275313">
              <a:off x="2404" y="-10"/>
              <a:ext cx="511" cy="1410"/>
            </a:xfrm>
            <a:prstGeom prst="triangl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05">
                <a:latin typeface="字魂141号-活力悦动体" panose="00000500000000000000" pitchFamily="2" charset="-122"/>
                <a:ea typeface="字魂141号-活力悦动体" panose="00000500000000000000" pitchFamily="2" charset="-122"/>
              </a:endParaRPr>
            </a:p>
          </p:txBody>
        </p:sp>
        <p:sp>
          <p:nvSpPr>
            <p:cNvPr id="23" name="MH_Others_3"/>
            <p:cNvSpPr/>
            <p:nvPr>
              <p:custDataLst>
                <p:tags r:id="rId7"/>
              </p:custDataLst>
            </p:nvPr>
          </p:nvSpPr>
          <p:spPr>
            <a:xfrm rot="5747767">
              <a:off x="2128" y="922"/>
              <a:ext cx="633" cy="1173"/>
            </a:xfrm>
            <a:prstGeom prst="triangl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05">
                <a:latin typeface="字魂141号-活力悦动体" panose="00000500000000000000" pitchFamily="2" charset="-122"/>
                <a:ea typeface="字魂141号-活力悦动体" panose="00000500000000000000" pitchFamily="2" charset="-122"/>
              </a:endParaRPr>
            </a:p>
          </p:txBody>
        </p:sp>
      </p:grpSp>
      <p:sp>
        <p:nvSpPr>
          <p:cNvPr id="6" name="Rectangles 5"/>
          <p:cNvSpPr/>
          <p:nvPr/>
        </p:nvSpPr>
        <p:spPr>
          <a:xfrm>
            <a:off x="4486275" y="3164840"/>
            <a:ext cx="788670" cy="78867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altLang="en-US"/>
          </a:p>
        </p:txBody>
      </p:sp>
      <p:sp>
        <p:nvSpPr>
          <p:cNvPr id="7" name="Rectangles 6"/>
          <p:cNvSpPr/>
          <p:nvPr/>
        </p:nvSpPr>
        <p:spPr>
          <a:xfrm>
            <a:off x="4486275" y="4316095"/>
            <a:ext cx="788670" cy="78867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altLang="en-US"/>
          </a:p>
        </p:txBody>
      </p:sp>
      <p:sp>
        <p:nvSpPr>
          <p:cNvPr id="8" name="Rectangles 7"/>
          <p:cNvSpPr/>
          <p:nvPr/>
        </p:nvSpPr>
        <p:spPr>
          <a:xfrm>
            <a:off x="4486275" y="5596255"/>
            <a:ext cx="788670" cy="78867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altLang="en-US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wipe/>
      </p:transition>
    </mc:Choice>
    <mc:Fallback xmlns="">
      <p:transition spd="slow">
        <p:wip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552449" y="215900"/>
            <a:ext cx="9402445" cy="6104255"/>
          </a:xfrm>
          <a:prstGeom prst="rect">
            <a:avLst/>
          </a:prstGeom>
        </p:spPr>
      </p:pic>
      <p:sp>
        <p:nvSpPr>
          <p:cNvPr id="2" name="Text Box 1"/>
          <p:cNvSpPr txBox="1"/>
          <p:nvPr/>
        </p:nvSpPr>
        <p:spPr>
          <a:xfrm>
            <a:off x="1793240" y="1304290"/>
            <a:ext cx="7200265" cy="30460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GB" altLang="en-US" sz="7200" b="1" dirty="0">
                <a:solidFill>
                  <a:srgbClr val="000000"/>
                </a:solidFill>
                <a:latin typeface="Times New Roman" panose="02020603050405020304" pitchFamily="18" charset="0"/>
                <a:ea typeface="字魂141号-活力悦动体" panose="00000500000000000000" pitchFamily="2" charset="-122"/>
                <a:cs typeface="Times New Roman" panose="02020603050405020304" pitchFamily="18" charset="0"/>
                <a:sym typeface="+mn-ea"/>
              </a:rPr>
              <a:t>chạy</a:t>
            </a:r>
            <a:r>
              <a:rPr lang="en-GB" alt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字魂141号-活力悦动体" panose="00000500000000000000" pitchFamily="2" charset="-122"/>
                <a:cs typeface="Times New Roman" panose="02020603050405020304" pitchFamily="18" charset="0"/>
                <a:sym typeface="+mn-ea"/>
              </a:rPr>
              <a:t> (động từ): người hoặc </a:t>
            </a:r>
          </a:p>
          <a:p>
            <a:pPr algn="ctr"/>
            <a:r>
              <a:rPr lang="en-GB" alt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字魂141号-活力悦动体" panose="00000500000000000000" pitchFamily="2" charset="-122"/>
                <a:cs typeface="Times New Roman" panose="02020603050405020304" pitchFamily="18" charset="0"/>
                <a:sym typeface="+mn-ea"/>
              </a:rPr>
              <a:t>động vật di chuyển bằng</a:t>
            </a:r>
          </a:p>
          <a:p>
            <a:pPr algn="ctr"/>
            <a:r>
              <a:rPr lang="en-GB" alt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字魂141号-活力悦动体" panose="00000500000000000000" pitchFamily="2" charset="-122"/>
                <a:cs typeface="Times New Roman" panose="02020603050405020304" pitchFamily="18" charset="0"/>
                <a:sym typeface="+mn-ea"/>
              </a:rPr>
              <a:t>những bước nhanh, mạnh</a:t>
            </a:r>
          </a:p>
          <a:p>
            <a:pPr algn="ctr"/>
            <a:r>
              <a:rPr lang="en-GB" alt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字魂141号-活力悦动体" panose="00000500000000000000" pitchFamily="2" charset="-122"/>
                <a:cs typeface="Times New Roman" panose="02020603050405020304" pitchFamily="18" charset="0"/>
                <a:sym typeface="+mn-ea"/>
              </a:rPr>
              <a:t> và liên tiếp.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1124" y="3022600"/>
            <a:ext cx="4642802" cy="4642802"/>
          </a:xfrm>
          <a:prstGeom prst="rect">
            <a:avLst/>
          </a:prstGeom>
        </p:spPr>
      </p:pic>
    </p:spTree>
  </p:cSld>
  <p:clrMapOvr>
    <a:masterClrMapping/>
  </p:clrMapOvr>
  <p:transition>
    <p:wip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606818" y="238550"/>
            <a:ext cx="4153788" cy="4153788"/>
          </a:xfrm>
          <a:prstGeom prst="rect">
            <a:avLst/>
          </a:prstGeom>
        </p:spPr>
      </p:pic>
      <p:sp>
        <p:nvSpPr>
          <p:cNvPr id="11" name="MH_Entry_2">
            <a:hlinkClick r:id="" action="ppaction://noaction"/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479415" y="4509135"/>
            <a:ext cx="8223250" cy="74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vi-VN" altLang="en-US" sz="4000" b="1" dirty="0">
                <a:solidFill>
                  <a:schemeClr val="tx1"/>
                </a:solidFill>
                <a:latin typeface="Times New Roman" panose="02020603050405020304" pitchFamily="18" charset="0"/>
                <a:sym typeface="+mn-ea"/>
              </a:rPr>
              <a:t>Sự vận động nhanh.</a:t>
            </a:r>
            <a:endParaRPr lang="vi-VN" altLang="en-US" sz="4000" b="1" kern="0" dirty="0">
              <a:solidFill>
                <a:schemeClr val="tx1"/>
              </a:solidFill>
              <a:latin typeface="Times New Roman" panose="02020603050405020304" pitchFamily="18" charset="0"/>
              <a:ea typeface="字魂141号-活力悦动体" panose="00000500000000000000" pitchFamily="2" charset="-122"/>
              <a:sym typeface="+mn-ea"/>
            </a:endParaRPr>
          </a:p>
        </p:txBody>
      </p:sp>
      <p:sp>
        <p:nvSpPr>
          <p:cNvPr id="5" name="MH_Entry_1">
            <a:hlinkClick r:id="" action="ppaction://noaction"/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479415" y="3273425"/>
            <a:ext cx="6993890" cy="74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000" b="1" dirty="0">
                <a:solidFill>
                  <a:schemeClr val="tx1"/>
                </a:solidFill>
                <a:latin typeface="Times New Roman" panose="02020603050405020304" pitchFamily="18" charset="0"/>
                <a:sym typeface="+mn-ea"/>
              </a:rPr>
              <a:t>Sự di chuyển.</a:t>
            </a:r>
            <a:endParaRPr lang="en-US" altLang="en-US" sz="4000" b="1" kern="0" dirty="0">
              <a:solidFill>
                <a:schemeClr val="tx1"/>
              </a:solidFill>
              <a:latin typeface="Times New Roman" panose="02020603050405020304" pitchFamily="18" charset="0"/>
              <a:ea typeface="字魂141号-活力悦动体" panose="00000500000000000000" pitchFamily="2" charset="-122"/>
              <a:sym typeface="+mn-ea"/>
            </a:endParaRPr>
          </a:p>
        </p:txBody>
      </p:sp>
      <p:sp>
        <p:nvSpPr>
          <p:cNvPr id="14" name="MH_Entry_3">
            <a:hlinkClick r:id="" action="ppaction://noaction"/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479415" y="5875020"/>
            <a:ext cx="6993890" cy="74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600" b="1" dirty="0">
                <a:solidFill>
                  <a:schemeClr val="tx1"/>
                </a:solidFill>
                <a:latin typeface="Times New Roman" panose="02020603050405020304" pitchFamily="18" charset="0"/>
                <a:sym typeface="+mn-ea"/>
              </a:rPr>
              <a:t>Di chuyển bằng chân.</a:t>
            </a:r>
            <a:endParaRPr lang="en-US" altLang="en-US" sz="3600" b="1" kern="0" dirty="0">
              <a:solidFill>
                <a:schemeClr val="tx1"/>
              </a:solidFill>
              <a:latin typeface="Times New Roman" panose="02020603050405020304" pitchFamily="18" charset="0"/>
              <a:ea typeface="字魂141号-活力悦动体" panose="00000500000000000000" pitchFamily="2" charset="-122"/>
              <a:sym typeface="+mn-ea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1179830" y="-6350"/>
            <a:ext cx="9079865" cy="2663825"/>
            <a:chOff x="1858" y="-10"/>
            <a:chExt cx="14299" cy="4195"/>
          </a:xfrm>
        </p:grpSpPr>
        <p:sp>
          <p:nvSpPr>
            <p:cNvPr id="21" name="MH_Others_1"/>
            <p:cNvSpPr/>
            <p:nvPr>
              <p:custDataLst>
                <p:tags r:id="rId5"/>
              </p:custDataLst>
            </p:nvPr>
          </p:nvSpPr>
          <p:spPr>
            <a:xfrm>
              <a:off x="2815" y="823"/>
              <a:ext cx="13343" cy="3362"/>
            </a:xfrm>
            <a:custGeom>
              <a:avLst/>
              <a:gdLst>
                <a:gd name="connsiteX0" fmla="*/ 0 w 3254309"/>
                <a:gd name="connsiteY0" fmla="*/ 0 h 696722"/>
                <a:gd name="connsiteX1" fmla="*/ 3254309 w 3254309"/>
                <a:gd name="connsiteY1" fmla="*/ 0 h 696722"/>
                <a:gd name="connsiteX2" fmla="*/ 3254309 w 3254309"/>
                <a:gd name="connsiteY2" fmla="*/ 696722 h 696722"/>
                <a:gd name="connsiteX3" fmla="*/ 0 w 3254309"/>
                <a:gd name="connsiteY3" fmla="*/ 696722 h 696722"/>
                <a:gd name="connsiteX4" fmla="*/ 0 w 3254309"/>
                <a:gd name="connsiteY4" fmla="*/ 0 h 696722"/>
                <a:gd name="connsiteX0-1" fmla="*/ 0 w 3254309"/>
                <a:gd name="connsiteY0-2" fmla="*/ 2004 h 698726"/>
                <a:gd name="connsiteX1-3" fmla="*/ 206017 w 3254309"/>
                <a:gd name="connsiteY1-4" fmla="*/ 0 h 698726"/>
                <a:gd name="connsiteX2-5" fmla="*/ 3254309 w 3254309"/>
                <a:gd name="connsiteY2-6" fmla="*/ 2004 h 698726"/>
                <a:gd name="connsiteX3-7" fmla="*/ 3254309 w 3254309"/>
                <a:gd name="connsiteY3-8" fmla="*/ 698726 h 698726"/>
                <a:gd name="connsiteX4-9" fmla="*/ 0 w 3254309"/>
                <a:gd name="connsiteY4-10" fmla="*/ 698726 h 698726"/>
                <a:gd name="connsiteX5" fmla="*/ 0 w 3254309"/>
                <a:gd name="connsiteY5" fmla="*/ 2004 h 698726"/>
                <a:gd name="connsiteX0-11" fmla="*/ 11697 w 3266006"/>
                <a:gd name="connsiteY0-12" fmla="*/ 2004 h 698726"/>
                <a:gd name="connsiteX1-13" fmla="*/ 217714 w 3266006"/>
                <a:gd name="connsiteY1-14" fmla="*/ 0 h 698726"/>
                <a:gd name="connsiteX2-15" fmla="*/ 3266006 w 3266006"/>
                <a:gd name="connsiteY2-16" fmla="*/ 2004 h 698726"/>
                <a:gd name="connsiteX3-17" fmla="*/ 3266006 w 3266006"/>
                <a:gd name="connsiteY3-18" fmla="*/ 698726 h 698726"/>
                <a:gd name="connsiteX4-19" fmla="*/ 11697 w 3266006"/>
                <a:gd name="connsiteY4-20" fmla="*/ 698726 h 698726"/>
                <a:gd name="connsiteX5-21" fmla="*/ 0 w 3266006"/>
                <a:gd name="connsiteY5-22" fmla="*/ 203200 h 698726"/>
                <a:gd name="connsiteX6" fmla="*/ 11697 w 3266006"/>
                <a:gd name="connsiteY6" fmla="*/ 2004 h 698726"/>
                <a:gd name="connsiteX0-23" fmla="*/ 0 w 3266006"/>
                <a:gd name="connsiteY0-24" fmla="*/ 203200 h 698726"/>
                <a:gd name="connsiteX1-25" fmla="*/ 217714 w 3266006"/>
                <a:gd name="connsiteY1-26" fmla="*/ 0 h 698726"/>
                <a:gd name="connsiteX2-27" fmla="*/ 3266006 w 3266006"/>
                <a:gd name="connsiteY2-28" fmla="*/ 2004 h 698726"/>
                <a:gd name="connsiteX3-29" fmla="*/ 3266006 w 3266006"/>
                <a:gd name="connsiteY3-30" fmla="*/ 698726 h 698726"/>
                <a:gd name="connsiteX4-31" fmla="*/ 11697 w 3266006"/>
                <a:gd name="connsiteY4-32" fmla="*/ 698726 h 698726"/>
                <a:gd name="connsiteX5-33" fmla="*/ 0 w 3266006"/>
                <a:gd name="connsiteY5-34" fmla="*/ 203200 h 698726"/>
                <a:gd name="connsiteX0-35" fmla="*/ 217714 w 3266006"/>
                <a:gd name="connsiteY0-36" fmla="*/ 0 h 698726"/>
                <a:gd name="connsiteX1-37" fmla="*/ 3266006 w 3266006"/>
                <a:gd name="connsiteY1-38" fmla="*/ 2004 h 698726"/>
                <a:gd name="connsiteX2-39" fmla="*/ 3266006 w 3266006"/>
                <a:gd name="connsiteY2-40" fmla="*/ 698726 h 698726"/>
                <a:gd name="connsiteX3-41" fmla="*/ 11697 w 3266006"/>
                <a:gd name="connsiteY3-42" fmla="*/ 698726 h 698726"/>
                <a:gd name="connsiteX4-43" fmla="*/ 0 w 3266006"/>
                <a:gd name="connsiteY4-44" fmla="*/ 203200 h 698726"/>
                <a:gd name="connsiteX5-45" fmla="*/ 309154 w 3266006"/>
                <a:gd name="connsiteY5-46" fmla="*/ 91440 h 698726"/>
                <a:gd name="connsiteX0-47" fmla="*/ 217714 w 3266006"/>
                <a:gd name="connsiteY0-48" fmla="*/ 0 h 698726"/>
                <a:gd name="connsiteX1-49" fmla="*/ 3266006 w 3266006"/>
                <a:gd name="connsiteY1-50" fmla="*/ 2004 h 698726"/>
                <a:gd name="connsiteX2-51" fmla="*/ 3266006 w 3266006"/>
                <a:gd name="connsiteY2-52" fmla="*/ 698726 h 698726"/>
                <a:gd name="connsiteX3-53" fmla="*/ 11697 w 3266006"/>
                <a:gd name="connsiteY3-54" fmla="*/ 698726 h 698726"/>
                <a:gd name="connsiteX4-55" fmla="*/ 0 w 3266006"/>
                <a:gd name="connsiteY4-56" fmla="*/ 203200 h 698726"/>
                <a:gd name="connsiteX0-57" fmla="*/ 206017 w 3254309"/>
                <a:gd name="connsiteY0-58" fmla="*/ 0 h 698726"/>
                <a:gd name="connsiteX1-59" fmla="*/ 3254309 w 3254309"/>
                <a:gd name="connsiteY1-60" fmla="*/ 2004 h 698726"/>
                <a:gd name="connsiteX2-61" fmla="*/ 3254309 w 3254309"/>
                <a:gd name="connsiteY2-62" fmla="*/ 698726 h 698726"/>
                <a:gd name="connsiteX3-63" fmla="*/ 0 w 3254309"/>
                <a:gd name="connsiteY3-64" fmla="*/ 698726 h 698726"/>
                <a:gd name="connsiteX4-65" fmla="*/ 209 w 3254309"/>
                <a:gd name="connsiteY4-66" fmla="*/ 203200 h 69872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3254309" h="698726">
                  <a:moveTo>
                    <a:pt x="206017" y="0"/>
                  </a:moveTo>
                  <a:lnTo>
                    <a:pt x="3254309" y="2004"/>
                  </a:lnTo>
                  <a:lnTo>
                    <a:pt x="3254309" y="698726"/>
                  </a:lnTo>
                  <a:lnTo>
                    <a:pt x="0" y="698726"/>
                  </a:lnTo>
                  <a:cubicBezTo>
                    <a:pt x="70" y="533551"/>
                    <a:pt x="139" y="368375"/>
                    <a:pt x="209" y="203200"/>
                  </a:cubicBezTo>
                </a:path>
              </a:pathLst>
            </a:custGeom>
            <a:solidFill>
              <a:schemeClr val="bg1"/>
            </a:solidFill>
            <a:ln w="2540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zh-CN" sz="40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字魂141号-活力悦动体" panose="00000500000000000000" pitchFamily="2" charset="-122"/>
                  <a:cs typeface="Times New Roman" panose="02020603050405020304" pitchFamily="18" charset="0"/>
                </a:rPr>
                <a:t>Bài 2: Dòng nào dưới đây nêu đúng nét nghĩa chung của từ </a:t>
              </a:r>
              <a:r>
                <a:rPr lang="en-GB" altLang="en-US" sz="40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字魂141号-活力悦动体" panose="00000500000000000000" pitchFamily="2" charset="-122"/>
                  <a:cs typeface="Times New Roman" panose="02020603050405020304" pitchFamily="18" charset="0"/>
                </a:rPr>
                <a:t>“</a:t>
              </a:r>
              <a:r>
                <a:rPr lang="en-US" altLang="zh-CN" sz="40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字魂141号-活力悦动体" panose="00000500000000000000" pitchFamily="2" charset="-122"/>
                  <a:cs typeface="Times New Roman" panose="02020603050405020304" pitchFamily="18" charset="0"/>
                </a:rPr>
                <a:t>chạy</a:t>
              </a:r>
              <a:r>
                <a:rPr lang="en-GB" altLang="en-US" sz="40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字魂141号-活力悦动体" panose="00000500000000000000" pitchFamily="2" charset="-122"/>
                  <a:cs typeface="Times New Roman" panose="02020603050405020304" pitchFamily="18" charset="0"/>
                </a:rPr>
                <a:t>”</a:t>
              </a:r>
              <a:r>
                <a:rPr lang="en-US" altLang="zh-CN" sz="40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字魂141号-活力悦动体" panose="00000500000000000000" pitchFamily="2" charset="-122"/>
                  <a:cs typeface="Times New Roman" panose="02020603050405020304" pitchFamily="18" charset="0"/>
                </a:rPr>
                <a:t> có trong tất cả các câu trên? </a:t>
              </a:r>
            </a:p>
          </p:txBody>
        </p:sp>
        <p:sp>
          <p:nvSpPr>
            <p:cNvPr id="22" name="MH_Others_2"/>
            <p:cNvSpPr/>
            <p:nvPr>
              <p:custDataLst>
                <p:tags r:id="rId6"/>
              </p:custDataLst>
            </p:nvPr>
          </p:nvSpPr>
          <p:spPr>
            <a:xfrm rot="8275313">
              <a:off x="2404" y="-10"/>
              <a:ext cx="511" cy="1410"/>
            </a:xfrm>
            <a:prstGeom prst="triangl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05">
                <a:latin typeface="字魂141号-活力悦动体" panose="00000500000000000000" pitchFamily="2" charset="-122"/>
                <a:ea typeface="字魂141号-活力悦动体" panose="00000500000000000000" pitchFamily="2" charset="-122"/>
              </a:endParaRPr>
            </a:p>
          </p:txBody>
        </p:sp>
        <p:sp>
          <p:nvSpPr>
            <p:cNvPr id="23" name="MH_Others_3"/>
            <p:cNvSpPr/>
            <p:nvPr>
              <p:custDataLst>
                <p:tags r:id="rId7"/>
              </p:custDataLst>
            </p:nvPr>
          </p:nvSpPr>
          <p:spPr>
            <a:xfrm rot="5747767">
              <a:off x="2128" y="922"/>
              <a:ext cx="633" cy="1173"/>
            </a:xfrm>
            <a:prstGeom prst="triangl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05">
                <a:latin typeface="字魂141号-活力悦动体" panose="00000500000000000000" pitchFamily="2" charset="-122"/>
                <a:ea typeface="字魂141号-活力悦动体" panose="00000500000000000000" pitchFamily="2" charset="-122"/>
              </a:endParaRPr>
            </a:p>
          </p:txBody>
        </p:sp>
      </p:grpSp>
      <p:sp>
        <p:nvSpPr>
          <p:cNvPr id="6" name="Rectangles 5"/>
          <p:cNvSpPr/>
          <p:nvPr/>
        </p:nvSpPr>
        <p:spPr>
          <a:xfrm>
            <a:off x="4486275" y="3164840"/>
            <a:ext cx="788670" cy="78867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altLang="en-US"/>
          </a:p>
        </p:txBody>
      </p:sp>
      <p:sp>
        <p:nvSpPr>
          <p:cNvPr id="7" name="Rectangles 6"/>
          <p:cNvSpPr/>
          <p:nvPr/>
        </p:nvSpPr>
        <p:spPr>
          <a:xfrm>
            <a:off x="4486275" y="4316095"/>
            <a:ext cx="788670" cy="78867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altLang="en-US"/>
          </a:p>
        </p:txBody>
      </p:sp>
      <p:sp>
        <p:nvSpPr>
          <p:cNvPr id="8" name="Rectangles 7"/>
          <p:cNvSpPr/>
          <p:nvPr/>
        </p:nvSpPr>
        <p:spPr>
          <a:xfrm>
            <a:off x="4486275" y="5596255"/>
            <a:ext cx="788670" cy="78867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altLang="en-US"/>
          </a:p>
        </p:txBody>
      </p:sp>
      <p:pic>
        <p:nvPicPr>
          <p:cNvPr id="12" name="图片 2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01"/>
          <a:stretch>
            <a:fillRect/>
          </a:stretch>
        </p:blipFill>
        <p:spPr>
          <a:xfrm>
            <a:off x="342900" y="3128010"/>
            <a:ext cx="3405505" cy="3164205"/>
          </a:xfrm>
          <a:prstGeom prst="rect">
            <a:avLst/>
          </a:prstGeom>
        </p:spPr>
      </p:pic>
      <p:pic>
        <p:nvPicPr>
          <p:cNvPr id="16" name="Picture 6" descr="Káº¿t quáº£ hÃ¬nh áº£nh cho right wrong tick icon">
            <a:extLst>
              <a:ext uri="{FF2B5EF4-FFF2-40B4-BE49-F238E27FC236}">
                <a16:creationId xmlns:a16="http://schemas.microsoft.com/office/drawing/2014/main" xmlns="" id="{8B70F04C-A8AE-4F75-9E69-72474DDB1F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4210811" y="4014470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1179830" y="-6350"/>
            <a:ext cx="9658985" cy="2153285"/>
            <a:chOff x="1858" y="-10"/>
            <a:chExt cx="15211" cy="3391"/>
          </a:xfrm>
        </p:grpSpPr>
        <p:sp>
          <p:nvSpPr>
            <p:cNvPr id="21" name="MH_Others_1"/>
            <p:cNvSpPr/>
            <p:nvPr>
              <p:custDataLst>
                <p:tags r:id="rId2"/>
              </p:custDataLst>
            </p:nvPr>
          </p:nvSpPr>
          <p:spPr>
            <a:xfrm>
              <a:off x="2815" y="823"/>
              <a:ext cx="14254" cy="2558"/>
            </a:xfrm>
            <a:custGeom>
              <a:avLst/>
              <a:gdLst>
                <a:gd name="connsiteX0" fmla="*/ 0 w 3254309"/>
                <a:gd name="connsiteY0" fmla="*/ 0 h 696722"/>
                <a:gd name="connsiteX1" fmla="*/ 3254309 w 3254309"/>
                <a:gd name="connsiteY1" fmla="*/ 0 h 696722"/>
                <a:gd name="connsiteX2" fmla="*/ 3254309 w 3254309"/>
                <a:gd name="connsiteY2" fmla="*/ 696722 h 696722"/>
                <a:gd name="connsiteX3" fmla="*/ 0 w 3254309"/>
                <a:gd name="connsiteY3" fmla="*/ 696722 h 696722"/>
                <a:gd name="connsiteX4" fmla="*/ 0 w 3254309"/>
                <a:gd name="connsiteY4" fmla="*/ 0 h 696722"/>
                <a:gd name="connsiteX0-1" fmla="*/ 0 w 3254309"/>
                <a:gd name="connsiteY0-2" fmla="*/ 2004 h 698726"/>
                <a:gd name="connsiteX1-3" fmla="*/ 206017 w 3254309"/>
                <a:gd name="connsiteY1-4" fmla="*/ 0 h 698726"/>
                <a:gd name="connsiteX2-5" fmla="*/ 3254309 w 3254309"/>
                <a:gd name="connsiteY2-6" fmla="*/ 2004 h 698726"/>
                <a:gd name="connsiteX3-7" fmla="*/ 3254309 w 3254309"/>
                <a:gd name="connsiteY3-8" fmla="*/ 698726 h 698726"/>
                <a:gd name="connsiteX4-9" fmla="*/ 0 w 3254309"/>
                <a:gd name="connsiteY4-10" fmla="*/ 698726 h 698726"/>
                <a:gd name="connsiteX5" fmla="*/ 0 w 3254309"/>
                <a:gd name="connsiteY5" fmla="*/ 2004 h 698726"/>
                <a:gd name="connsiteX0-11" fmla="*/ 11697 w 3266006"/>
                <a:gd name="connsiteY0-12" fmla="*/ 2004 h 698726"/>
                <a:gd name="connsiteX1-13" fmla="*/ 217714 w 3266006"/>
                <a:gd name="connsiteY1-14" fmla="*/ 0 h 698726"/>
                <a:gd name="connsiteX2-15" fmla="*/ 3266006 w 3266006"/>
                <a:gd name="connsiteY2-16" fmla="*/ 2004 h 698726"/>
                <a:gd name="connsiteX3-17" fmla="*/ 3266006 w 3266006"/>
                <a:gd name="connsiteY3-18" fmla="*/ 698726 h 698726"/>
                <a:gd name="connsiteX4-19" fmla="*/ 11697 w 3266006"/>
                <a:gd name="connsiteY4-20" fmla="*/ 698726 h 698726"/>
                <a:gd name="connsiteX5-21" fmla="*/ 0 w 3266006"/>
                <a:gd name="connsiteY5-22" fmla="*/ 203200 h 698726"/>
                <a:gd name="connsiteX6" fmla="*/ 11697 w 3266006"/>
                <a:gd name="connsiteY6" fmla="*/ 2004 h 698726"/>
                <a:gd name="connsiteX0-23" fmla="*/ 0 w 3266006"/>
                <a:gd name="connsiteY0-24" fmla="*/ 203200 h 698726"/>
                <a:gd name="connsiteX1-25" fmla="*/ 217714 w 3266006"/>
                <a:gd name="connsiteY1-26" fmla="*/ 0 h 698726"/>
                <a:gd name="connsiteX2-27" fmla="*/ 3266006 w 3266006"/>
                <a:gd name="connsiteY2-28" fmla="*/ 2004 h 698726"/>
                <a:gd name="connsiteX3-29" fmla="*/ 3266006 w 3266006"/>
                <a:gd name="connsiteY3-30" fmla="*/ 698726 h 698726"/>
                <a:gd name="connsiteX4-31" fmla="*/ 11697 w 3266006"/>
                <a:gd name="connsiteY4-32" fmla="*/ 698726 h 698726"/>
                <a:gd name="connsiteX5-33" fmla="*/ 0 w 3266006"/>
                <a:gd name="connsiteY5-34" fmla="*/ 203200 h 698726"/>
                <a:gd name="connsiteX0-35" fmla="*/ 217714 w 3266006"/>
                <a:gd name="connsiteY0-36" fmla="*/ 0 h 698726"/>
                <a:gd name="connsiteX1-37" fmla="*/ 3266006 w 3266006"/>
                <a:gd name="connsiteY1-38" fmla="*/ 2004 h 698726"/>
                <a:gd name="connsiteX2-39" fmla="*/ 3266006 w 3266006"/>
                <a:gd name="connsiteY2-40" fmla="*/ 698726 h 698726"/>
                <a:gd name="connsiteX3-41" fmla="*/ 11697 w 3266006"/>
                <a:gd name="connsiteY3-42" fmla="*/ 698726 h 698726"/>
                <a:gd name="connsiteX4-43" fmla="*/ 0 w 3266006"/>
                <a:gd name="connsiteY4-44" fmla="*/ 203200 h 698726"/>
                <a:gd name="connsiteX5-45" fmla="*/ 309154 w 3266006"/>
                <a:gd name="connsiteY5-46" fmla="*/ 91440 h 698726"/>
                <a:gd name="connsiteX0-47" fmla="*/ 217714 w 3266006"/>
                <a:gd name="connsiteY0-48" fmla="*/ 0 h 698726"/>
                <a:gd name="connsiteX1-49" fmla="*/ 3266006 w 3266006"/>
                <a:gd name="connsiteY1-50" fmla="*/ 2004 h 698726"/>
                <a:gd name="connsiteX2-51" fmla="*/ 3266006 w 3266006"/>
                <a:gd name="connsiteY2-52" fmla="*/ 698726 h 698726"/>
                <a:gd name="connsiteX3-53" fmla="*/ 11697 w 3266006"/>
                <a:gd name="connsiteY3-54" fmla="*/ 698726 h 698726"/>
                <a:gd name="connsiteX4-55" fmla="*/ 0 w 3266006"/>
                <a:gd name="connsiteY4-56" fmla="*/ 203200 h 698726"/>
                <a:gd name="connsiteX0-57" fmla="*/ 206017 w 3254309"/>
                <a:gd name="connsiteY0-58" fmla="*/ 0 h 698726"/>
                <a:gd name="connsiteX1-59" fmla="*/ 3254309 w 3254309"/>
                <a:gd name="connsiteY1-60" fmla="*/ 2004 h 698726"/>
                <a:gd name="connsiteX2-61" fmla="*/ 3254309 w 3254309"/>
                <a:gd name="connsiteY2-62" fmla="*/ 698726 h 698726"/>
                <a:gd name="connsiteX3-63" fmla="*/ 0 w 3254309"/>
                <a:gd name="connsiteY3-64" fmla="*/ 698726 h 698726"/>
                <a:gd name="connsiteX4-65" fmla="*/ 209 w 3254309"/>
                <a:gd name="connsiteY4-66" fmla="*/ 203200 h 69872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3254309" h="698726">
                  <a:moveTo>
                    <a:pt x="206017" y="0"/>
                  </a:moveTo>
                  <a:lnTo>
                    <a:pt x="3254309" y="2004"/>
                  </a:lnTo>
                  <a:lnTo>
                    <a:pt x="3254309" y="698726"/>
                  </a:lnTo>
                  <a:lnTo>
                    <a:pt x="0" y="698726"/>
                  </a:lnTo>
                  <a:cubicBezTo>
                    <a:pt x="70" y="533551"/>
                    <a:pt x="139" y="368375"/>
                    <a:pt x="209" y="203200"/>
                  </a:cubicBezTo>
                </a:path>
              </a:pathLst>
            </a:custGeom>
            <a:solidFill>
              <a:schemeClr val="bg1"/>
            </a:solidFill>
            <a:ln w="2540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sz="40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字魂141号-活力悦动体" panose="00000500000000000000" pitchFamily="2" charset="-122"/>
                  <a:cs typeface="Times New Roman" panose="02020603050405020304" pitchFamily="18" charset="0"/>
                </a:rPr>
                <a:t>Bài 3: Khoanh tròn vào chữ cái trước câu có từ </a:t>
              </a:r>
              <a:r>
                <a:rPr lang="en-GB" sz="40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字魂141号-活力悦动体" panose="00000500000000000000" pitchFamily="2" charset="-122"/>
                  <a:cs typeface="Times New Roman" panose="02020603050405020304" pitchFamily="18" charset="0"/>
                </a:rPr>
                <a:t>“</a:t>
              </a:r>
              <a:r>
                <a:rPr sz="40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字魂141号-活力悦动体" panose="00000500000000000000" pitchFamily="2" charset="-122"/>
                  <a:cs typeface="Times New Roman" panose="02020603050405020304" pitchFamily="18" charset="0"/>
                </a:rPr>
                <a:t>ăn</a:t>
              </a:r>
              <a:r>
                <a:rPr lang="en-GB" sz="40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字魂141号-活力悦动体" panose="00000500000000000000" pitchFamily="2" charset="-122"/>
                  <a:cs typeface="Times New Roman" panose="02020603050405020304" pitchFamily="18" charset="0"/>
                </a:rPr>
                <a:t>”</a:t>
              </a:r>
              <a:r>
                <a:rPr sz="40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字魂141号-活力悦动体" panose="00000500000000000000" pitchFamily="2" charset="-122"/>
                  <a:cs typeface="Times New Roman" panose="02020603050405020304" pitchFamily="18" charset="0"/>
                </a:rPr>
                <a:t> được dùng với nghĩa gốc.</a:t>
              </a:r>
            </a:p>
          </p:txBody>
        </p:sp>
        <p:sp>
          <p:nvSpPr>
            <p:cNvPr id="22" name="MH_Others_2"/>
            <p:cNvSpPr/>
            <p:nvPr>
              <p:custDataLst>
                <p:tags r:id="rId3"/>
              </p:custDataLst>
            </p:nvPr>
          </p:nvSpPr>
          <p:spPr>
            <a:xfrm rot="8275313">
              <a:off x="2404" y="-10"/>
              <a:ext cx="511" cy="1410"/>
            </a:xfrm>
            <a:prstGeom prst="triangl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05">
                <a:latin typeface="字魂141号-活力悦动体" panose="00000500000000000000" pitchFamily="2" charset="-122"/>
                <a:ea typeface="字魂141号-活力悦动体" panose="00000500000000000000" pitchFamily="2" charset="-122"/>
              </a:endParaRPr>
            </a:p>
          </p:txBody>
        </p:sp>
        <p:sp>
          <p:nvSpPr>
            <p:cNvPr id="23" name="MH_Others_3"/>
            <p:cNvSpPr/>
            <p:nvPr>
              <p:custDataLst>
                <p:tags r:id="rId4"/>
              </p:custDataLst>
            </p:nvPr>
          </p:nvSpPr>
          <p:spPr>
            <a:xfrm rot="5747767">
              <a:off x="2128" y="922"/>
              <a:ext cx="633" cy="1173"/>
            </a:xfrm>
            <a:prstGeom prst="triangl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05">
                <a:latin typeface="字魂141号-活力悦动体" panose="00000500000000000000" pitchFamily="2" charset="-122"/>
                <a:ea typeface="字魂141号-活力悦动体" panose="00000500000000000000" pitchFamily="2" charset="-122"/>
              </a:endParaRPr>
            </a:p>
          </p:txBody>
        </p:sp>
      </p:grpSp>
      <p:sp>
        <p:nvSpPr>
          <p:cNvPr id="104465" name="Text Box 17"/>
          <p:cNvSpPr txBox="1"/>
          <p:nvPr/>
        </p:nvSpPr>
        <p:spPr>
          <a:xfrm>
            <a:off x="1912620" y="2917825"/>
            <a:ext cx="9634855" cy="64389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38" tIns="45719" rIns="91438" bIns="45719"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vi-VN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A. </a:t>
            </a:r>
            <a:r>
              <a:rPr lang="vi-VN" altLang="en-US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Bác Lê lội ruộng nhiều nên bị nước </a:t>
            </a:r>
            <a:r>
              <a:rPr lang="vi-VN" altLang="en-US" sz="3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ăn</a:t>
            </a:r>
            <a:r>
              <a:rPr lang="vi-VN" altLang="en-US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chân.</a:t>
            </a:r>
          </a:p>
        </p:txBody>
      </p:sp>
      <p:sp>
        <p:nvSpPr>
          <p:cNvPr id="13" name="Text Box 17"/>
          <p:cNvSpPr txBox="1"/>
          <p:nvPr/>
        </p:nvSpPr>
        <p:spPr>
          <a:xfrm>
            <a:off x="1912620" y="3901440"/>
            <a:ext cx="9635490" cy="119761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38" tIns="45719" rIns="91438" bIns="45719"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vi-VN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B. </a:t>
            </a:r>
            <a:r>
              <a:rPr lang="vi-VN" altLang="en-US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Cứ chiều chiều,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vi-VN" altLang="en-US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Vũ lại nghe tiếng còi tàu vào cảng </a:t>
            </a:r>
            <a:r>
              <a:rPr lang="vi-VN" altLang="en-US" sz="3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ăn</a:t>
            </a:r>
            <a:r>
              <a:rPr lang="vi-VN" altLang="en-US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than.</a:t>
            </a:r>
          </a:p>
        </p:txBody>
      </p:sp>
      <p:sp>
        <p:nvSpPr>
          <p:cNvPr id="2" name="Text Box 17"/>
          <p:cNvSpPr txBox="1"/>
          <p:nvPr/>
        </p:nvSpPr>
        <p:spPr>
          <a:xfrm>
            <a:off x="1912620" y="5438775"/>
            <a:ext cx="9634855" cy="119761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38" tIns="45719" rIns="91438" bIns="45719"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vi-VN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C. </a:t>
            </a:r>
            <a:r>
              <a:rPr lang="vi-VN" altLang="en-US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Hôm nào cũng vậy,</a:t>
            </a:r>
            <a:r>
              <a:rPr lang="en-GB" altLang="vi-VN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vi-VN" altLang="en-US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cả gia đình tôi cùng </a:t>
            </a:r>
            <a:r>
              <a:rPr lang="vi-VN" altLang="en-US" sz="3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ăn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vi-VN" altLang="en-US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bữa cơm tối rất vui vẻ.</a:t>
            </a: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1615" y="2102485"/>
            <a:ext cx="2115185" cy="2115185"/>
          </a:xfrm>
          <a:prstGeom prst="rect">
            <a:avLst/>
          </a:prstGeom>
        </p:spPr>
      </p:pic>
      <p:pic>
        <p:nvPicPr>
          <p:cNvPr id="3" name="图片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1615" y="3442335"/>
            <a:ext cx="2115185" cy="2115185"/>
          </a:xfrm>
          <a:prstGeom prst="rect">
            <a:avLst/>
          </a:prstGeom>
        </p:spPr>
      </p:pic>
      <p:pic>
        <p:nvPicPr>
          <p:cNvPr id="4" name="图片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1615" y="4742815"/>
            <a:ext cx="2115185" cy="211518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4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65" grpId="0" bldLvl="0" animBg="1"/>
      <p:bldP spid="13" grpId="0" bldLvl="0" animBg="1"/>
      <p:bldP spid="2" grpId="0" bldLvl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">
            <a:extLst>
              <a:ext uri="{FF2B5EF4-FFF2-40B4-BE49-F238E27FC236}">
                <a16:creationId xmlns:a16="http://schemas.microsoft.com/office/drawing/2014/main" xmlns="" id="{3A83AA3C-C16C-48DE-91A4-B9C308CD061E}"/>
              </a:ext>
            </a:extLst>
          </p:cNvPr>
          <p:cNvSpPr/>
          <p:nvPr/>
        </p:nvSpPr>
        <p:spPr>
          <a:xfrm>
            <a:off x="828469" y="495935"/>
            <a:ext cx="10526172" cy="5895340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altLang="en-US"/>
          </a:p>
        </p:txBody>
      </p:sp>
      <p:grpSp>
        <p:nvGrpSpPr>
          <p:cNvPr id="10" name="Group 9"/>
          <p:cNvGrpSpPr/>
          <p:nvPr/>
        </p:nvGrpSpPr>
        <p:grpSpPr>
          <a:xfrm>
            <a:off x="1261117" y="4651216"/>
            <a:ext cx="1466850" cy="1224280"/>
            <a:chOff x="553" y="1772"/>
            <a:chExt cx="2310" cy="1928"/>
          </a:xfrm>
        </p:grpSpPr>
        <p:sp>
          <p:nvSpPr>
            <p:cNvPr id="4" name="Oval 3"/>
            <p:cNvSpPr/>
            <p:nvPr/>
          </p:nvSpPr>
          <p:spPr>
            <a:xfrm>
              <a:off x="553" y="1772"/>
              <a:ext cx="2144" cy="1928"/>
            </a:xfrm>
            <a:prstGeom prst="ellipse">
              <a:avLst/>
            </a:prstGeom>
            <a:solidFill>
              <a:srgbClr val="FFC000"/>
            </a:solidFill>
            <a:ln w="3810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altLang="en-US"/>
            </a:p>
          </p:txBody>
        </p:sp>
        <p:sp>
          <p:nvSpPr>
            <p:cNvPr id="5" name="MH_Entry_1">
              <a:hlinkClick r:id="" action="ppaction://noaction"/>
            </p:cNvPr>
            <p:cNvSpPr>
              <a:spLocks noChangeArrowheads="1"/>
            </p:cNvSpPr>
            <p:nvPr>
              <p:custDataLst>
                <p:tags r:id="rId1"/>
              </p:custDataLst>
            </p:nvPr>
          </p:nvSpPr>
          <p:spPr bwMode="auto">
            <a:xfrm>
              <a:off x="1143" y="2153"/>
              <a:ext cx="1720" cy="11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4000" b="1" kern="0" dirty="0">
                  <a:solidFill>
                    <a:srgbClr val="002060"/>
                  </a:solidFill>
                  <a:latin typeface="Times New Roman" panose="02020603050405020304" pitchFamily="18" charset="0"/>
                  <a:ea typeface="字魂141号-活力悦动体" panose="00000500000000000000" pitchFamily="2" charset="-122"/>
                  <a:sym typeface="+mn-ea"/>
                </a:rPr>
                <a:t>ăn</a:t>
              </a:r>
            </a:p>
          </p:txBody>
        </p:sp>
      </p:grpSp>
      <p:pic>
        <p:nvPicPr>
          <p:cNvPr id="12" name="Picture 11" descr="hat-nem-tezh-6014-14706441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19646" y="3580262"/>
            <a:ext cx="3387289" cy="2384928"/>
          </a:xfrm>
          <a:prstGeom prst="rect">
            <a:avLst/>
          </a:prstGeom>
        </p:spPr>
      </p:pic>
      <p:pic>
        <p:nvPicPr>
          <p:cNvPr id="13" name="Picture 12" descr="than_da_vov_ogbj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07376" y="800724"/>
            <a:ext cx="4213350" cy="2336811"/>
          </a:xfrm>
          <a:prstGeom prst="rect">
            <a:avLst/>
          </a:prstGeom>
        </p:spPr>
      </p:pic>
      <p:pic>
        <p:nvPicPr>
          <p:cNvPr id="15" name="Picture 14" descr="Unti2tled_resize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15541" y="761999"/>
            <a:ext cx="4213349" cy="2375535"/>
          </a:xfrm>
          <a:prstGeom prst="rect">
            <a:avLst/>
          </a:prstGeom>
        </p:spPr>
      </p:pic>
      <p:sp>
        <p:nvSpPr>
          <p:cNvPr id="19" name="Rounded Rectangle 18"/>
          <p:cNvSpPr/>
          <p:nvPr/>
        </p:nvSpPr>
        <p:spPr>
          <a:xfrm>
            <a:off x="2223995" y="2745105"/>
            <a:ext cx="2398395" cy="715645"/>
          </a:xfrm>
          <a:prstGeom prst="roundRect">
            <a:avLst/>
          </a:prstGeom>
          <a:solidFill>
            <a:schemeClr val="tx2"/>
          </a:solidFill>
          <a:ln>
            <a:gradFill>
              <a:gsLst>
                <a:gs pos="0">
                  <a:srgbClr val="012D86"/>
                </a:gs>
                <a:gs pos="100000">
                  <a:srgbClr val="0E2557"/>
                </a:gs>
              </a:gsLst>
            </a:gra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altLang="en-US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GB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ăn</a:t>
            </a:r>
            <a:r>
              <a:rPr lang="en-GB" altLang="en-US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chân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862035" y="2753741"/>
            <a:ext cx="2398395" cy="715645"/>
          </a:xfrm>
          <a:prstGeom prst="roundRect">
            <a:avLst/>
          </a:prstGeom>
          <a:solidFill>
            <a:schemeClr val="tx2"/>
          </a:solidFill>
          <a:ln>
            <a:gradFill>
              <a:gsLst>
                <a:gs pos="0">
                  <a:srgbClr val="012D86"/>
                </a:gs>
                <a:gs pos="100000">
                  <a:srgbClr val="0E2557"/>
                </a:gs>
              </a:gsLst>
            </a:gra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altLang="en-US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tàu</a:t>
            </a:r>
            <a:r>
              <a:rPr lang="en-GB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ăn</a:t>
            </a:r>
            <a:r>
              <a:rPr lang="en-GB" altLang="en-US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than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058687" y="5378418"/>
            <a:ext cx="1701800" cy="715645"/>
          </a:xfrm>
          <a:prstGeom prst="roundRect">
            <a:avLst/>
          </a:prstGeom>
          <a:solidFill>
            <a:schemeClr val="tx2"/>
          </a:solidFill>
          <a:ln>
            <a:gradFill>
              <a:gsLst>
                <a:gs pos="0">
                  <a:srgbClr val="012D86"/>
                </a:gs>
                <a:gs pos="100000">
                  <a:srgbClr val="0E2557"/>
                </a:gs>
              </a:gsLst>
            </a:gra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GB" altLang="en-US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tối</a:t>
            </a:r>
          </a:p>
        </p:txBody>
      </p:sp>
      <p:cxnSp>
        <p:nvCxnSpPr>
          <p:cNvPr id="22" name="Straight Arrow Connector 21"/>
          <p:cNvCxnSpPr>
            <a:cxnSpLocks/>
            <a:stCxn id="4" idx="7"/>
            <a:endCxn id="19" idx="2"/>
          </p:cNvCxnSpPr>
          <p:nvPr/>
        </p:nvCxnSpPr>
        <p:spPr>
          <a:xfrm flipV="1">
            <a:off x="2423179" y="3460750"/>
            <a:ext cx="1000014" cy="136975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cxnSpLocks/>
          </p:cNvCxnSpPr>
          <p:nvPr/>
        </p:nvCxnSpPr>
        <p:spPr>
          <a:xfrm flipV="1">
            <a:off x="2532982" y="3137534"/>
            <a:ext cx="4329053" cy="2136777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cxnSpLocks/>
            <a:stCxn id="4" idx="5"/>
            <a:endCxn id="21" idx="1"/>
          </p:cNvCxnSpPr>
          <p:nvPr/>
        </p:nvCxnSpPr>
        <p:spPr>
          <a:xfrm>
            <a:off x="2423179" y="5696204"/>
            <a:ext cx="3635508" cy="40037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330200" y="86995"/>
            <a:ext cx="11099800" cy="2153285"/>
            <a:chOff x="1858" y="-10"/>
            <a:chExt cx="15211" cy="3391"/>
          </a:xfrm>
        </p:grpSpPr>
        <p:sp>
          <p:nvSpPr>
            <p:cNvPr id="21" name="MH_Others_1"/>
            <p:cNvSpPr/>
            <p:nvPr>
              <p:custDataLst>
                <p:tags r:id="rId2"/>
              </p:custDataLst>
            </p:nvPr>
          </p:nvSpPr>
          <p:spPr>
            <a:xfrm>
              <a:off x="2815" y="823"/>
              <a:ext cx="14254" cy="2558"/>
            </a:xfrm>
            <a:custGeom>
              <a:avLst/>
              <a:gdLst>
                <a:gd name="connsiteX0" fmla="*/ 0 w 3254309"/>
                <a:gd name="connsiteY0" fmla="*/ 0 h 696722"/>
                <a:gd name="connsiteX1" fmla="*/ 3254309 w 3254309"/>
                <a:gd name="connsiteY1" fmla="*/ 0 h 696722"/>
                <a:gd name="connsiteX2" fmla="*/ 3254309 w 3254309"/>
                <a:gd name="connsiteY2" fmla="*/ 696722 h 696722"/>
                <a:gd name="connsiteX3" fmla="*/ 0 w 3254309"/>
                <a:gd name="connsiteY3" fmla="*/ 696722 h 696722"/>
                <a:gd name="connsiteX4" fmla="*/ 0 w 3254309"/>
                <a:gd name="connsiteY4" fmla="*/ 0 h 696722"/>
                <a:gd name="connsiteX0-1" fmla="*/ 0 w 3254309"/>
                <a:gd name="connsiteY0-2" fmla="*/ 2004 h 698726"/>
                <a:gd name="connsiteX1-3" fmla="*/ 206017 w 3254309"/>
                <a:gd name="connsiteY1-4" fmla="*/ 0 h 698726"/>
                <a:gd name="connsiteX2-5" fmla="*/ 3254309 w 3254309"/>
                <a:gd name="connsiteY2-6" fmla="*/ 2004 h 698726"/>
                <a:gd name="connsiteX3-7" fmla="*/ 3254309 w 3254309"/>
                <a:gd name="connsiteY3-8" fmla="*/ 698726 h 698726"/>
                <a:gd name="connsiteX4-9" fmla="*/ 0 w 3254309"/>
                <a:gd name="connsiteY4-10" fmla="*/ 698726 h 698726"/>
                <a:gd name="connsiteX5" fmla="*/ 0 w 3254309"/>
                <a:gd name="connsiteY5" fmla="*/ 2004 h 698726"/>
                <a:gd name="connsiteX0-11" fmla="*/ 11697 w 3266006"/>
                <a:gd name="connsiteY0-12" fmla="*/ 2004 h 698726"/>
                <a:gd name="connsiteX1-13" fmla="*/ 217714 w 3266006"/>
                <a:gd name="connsiteY1-14" fmla="*/ 0 h 698726"/>
                <a:gd name="connsiteX2-15" fmla="*/ 3266006 w 3266006"/>
                <a:gd name="connsiteY2-16" fmla="*/ 2004 h 698726"/>
                <a:gd name="connsiteX3-17" fmla="*/ 3266006 w 3266006"/>
                <a:gd name="connsiteY3-18" fmla="*/ 698726 h 698726"/>
                <a:gd name="connsiteX4-19" fmla="*/ 11697 w 3266006"/>
                <a:gd name="connsiteY4-20" fmla="*/ 698726 h 698726"/>
                <a:gd name="connsiteX5-21" fmla="*/ 0 w 3266006"/>
                <a:gd name="connsiteY5-22" fmla="*/ 203200 h 698726"/>
                <a:gd name="connsiteX6" fmla="*/ 11697 w 3266006"/>
                <a:gd name="connsiteY6" fmla="*/ 2004 h 698726"/>
                <a:gd name="connsiteX0-23" fmla="*/ 0 w 3266006"/>
                <a:gd name="connsiteY0-24" fmla="*/ 203200 h 698726"/>
                <a:gd name="connsiteX1-25" fmla="*/ 217714 w 3266006"/>
                <a:gd name="connsiteY1-26" fmla="*/ 0 h 698726"/>
                <a:gd name="connsiteX2-27" fmla="*/ 3266006 w 3266006"/>
                <a:gd name="connsiteY2-28" fmla="*/ 2004 h 698726"/>
                <a:gd name="connsiteX3-29" fmla="*/ 3266006 w 3266006"/>
                <a:gd name="connsiteY3-30" fmla="*/ 698726 h 698726"/>
                <a:gd name="connsiteX4-31" fmla="*/ 11697 w 3266006"/>
                <a:gd name="connsiteY4-32" fmla="*/ 698726 h 698726"/>
                <a:gd name="connsiteX5-33" fmla="*/ 0 w 3266006"/>
                <a:gd name="connsiteY5-34" fmla="*/ 203200 h 698726"/>
                <a:gd name="connsiteX0-35" fmla="*/ 217714 w 3266006"/>
                <a:gd name="connsiteY0-36" fmla="*/ 0 h 698726"/>
                <a:gd name="connsiteX1-37" fmla="*/ 3266006 w 3266006"/>
                <a:gd name="connsiteY1-38" fmla="*/ 2004 h 698726"/>
                <a:gd name="connsiteX2-39" fmla="*/ 3266006 w 3266006"/>
                <a:gd name="connsiteY2-40" fmla="*/ 698726 h 698726"/>
                <a:gd name="connsiteX3-41" fmla="*/ 11697 w 3266006"/>
                <a:gd name="connsiteY3-42" fmla="*/ 698726 h 698726"/>
                <a:gd name="connsiteX4-43" fmla="*/ 0 w 3266006"/>
                <a:gd name="connsiteY4-44" fmla="*/ 203200 h 698726"/>
                <a:gd name="connsiteX5-45" fmla="*/ 309154 w 3266006"/>
                <a:gd name="connsiteY5-46" fmla="*/ 91440 h 698726"/>
                <a:gd name="connsiteX0-47" fmla="*/ 217714 w 3266006"/>
                <a:gd name="connsiteY0-48" fmla="*/ 0 h 698726"/>
                <a:gd name="connsiteX1-49" fmla="*/ 3266006 w 3266006"/>
                <a:gd name="connsiteY1-50" fmla="*/ 2004 h 698726"/>
                <a:gd name="connsiteX2-51" fmla="*/ 3266006 w 3266006"/>
                <a:gd name="connsiteY2-52" fmla="*/ 698726 h 698726"/>
                <a:gd name="connsiteX3-53" fmla="*/ 11697 w 3266006"/>
                <a:gd name="connsiteY3-54" fmla="*/ 698726 h 698726"/>
                <a:gd name="connsiteX4-55" fmla="*/ 0 w 3266006"/>
                <a:gd name="connsiteY4-56" fmla="*/ 203200 h 698726"/>
                <a:gd name="connsiteX0-57" fmla="*/ 206017 w 3254309"/>
                <a:gd name="connsiteY0-58" fmla="*/ 0 h 698726"/>
                <a:gd name="connsiteX1-59" fmla="*/ 3254309 w 3254309"/>
                <a:gd name="connsiteY1-60" fmla="*/ 2004 h 698726"/>
                <a:gd name="connsiteX2-61" fmla="*/ 3254309 w 3254309"/>
                <a:gd name="connsiteY2-62" fmla="*/ 698726 h 698726"/>
                <a:gd name="connsiteX3-63" fmla="*/ 0 w 3254309"/>
                <a:gd name="connsiteY3-64" fmla="*/ 698726 h 698726"/>
                <a:gd name="connsiteX4-65" fmla="*/ 209 w 3254309"/>
                <a:gd name="connsiteY4-66" fmla="*/ 203200 h 69872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3254309" h="698726">
                  <a:moveTo>
                    <a:pt x="206017" y="0"/>
                  </a:moveTo>
                  <a:lnTo>
                    <a:pt x="3254309" y="2004"/>
                  </a:lnTo>
                  <a:lnTo>
                    <a:pt x="3254309" y="698726"/>
                  </a:lnTo>
                  <a:lnTo>
                    <a:pt x="0" y="698726"/>
                  </a:lnTo>
                  <a:cubicBezTo>
                    <a:pt x="70" y="533551"/>
                    <a:pt x="139" y="368375"/>
                    <a:pt x="209" y="203200"/>
                  </a:cubicBezTo>
                </a:path>
              </a:pathLst>
            </a:custGeom>
            <a:solidFill>
              <a:schemeClr val="bg1"/>
            </a:solidFill>
            <a:ln w="2540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sz="40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字魂141号-活力悦动体" panose="00000500000000000000" pitchFamily="2" charset="-122"/>
                  <a:cs typeface="Times New Roman" panose="02020603050405020304" pitchFamily="18" charset="0"/>
                </a:rPr>
                <a:t>Bài 3: Khoanh tròn vào chữ cái trước câu có từ </a:t>
              </a:r>
              <a:r>
                <a:rPr lang="en-GB" sz="40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字魂141号-活力悦动体" panose="00000500000000000000" pitchFamily="2" charset="-122"/>
                  <a:cs typeface="Times New Roman" panose="02020603050405020304" pitchFamily="18" charset="0"/>
                </a:rPr>
                <a:t>“</a:t>
              </a:r>
              <a:r>
                <a:rPr sz="40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字魂141号-活力悦动体" panose="00000500000000000000" pitchFamily="2" charset="-122"/>
                  <a:cs typeface="Times New Roman" panose="02020603050405020304" pitchFamily="18" charset="0"/>
                </a:rPr>
                <a:t>ăn</a:t>
              </a:r>
              <a:r>
                <a:rPr lang="en-GB" sz="40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字魂141号-活力悦动体" panose="00000500000000000000" pitchFamily="2" charset="-122"/>
                  <a:cs typeface="Times New Roman" panose="02020603050405020304" pitchFamily="18" charset="0"/>
                </a:rPr>
                <a:t>”</a:t>
              </a:r>
              <a:r>
                <a:rPr sz="40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字魂141号-活力悦动体" panose="00000500000000000000" pitchFamily="2" charset="-122"/>
                  <a:cs typeface="Times New Roman" panose="02020603050405020304" pitchFamily="18" charset="0"/>
                </a:rPr>
                <a:t> được dùng với nghĩa gốc.</a:t>
              </a:r>
            </a:p>
          </p:txBody>
        </p:sp>
        <p:sp>
          <p:nvSpPr>
            <p:cNvPr id="22" name="MH_Others_2"/>
            <p:cNvSpPr/>
            <p:nvPr>
              <p:custDataLst>
                <p:tags r:id="rId3"/>
              </p:custDataLst>
            </p:nvPr>
          </p:nvSpPr>
          <p:spPr>
            <a:xfrm rot="8275313">
              <a:off x="2404" y="-10"/>
              <a:ext cx="511" cy="1410"/>
            </a:xfrm>
            <a:prstGeom prst="triangl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05">
                <a:latin typeface="字魂141号-活力悦动体" panose="00000500000000000000" pitchFamily="2" charset="-122"/>
                <a:ea typeface="字魂141号-活力悦动体" panose="00000500000000000000" pitchFamily="2" charset="-122"/>
              </a:endParaRPr>
            </a:p>
          </p:txBody>
        </p:sp>
        <p:sp>
          <p:nvSpPr>
            <p:cNvPr id="23" name="MH_Others_3"/>
            <p:cNvSpPr/>
            <p:nvPr>
              <p:custDataLst>
                <p:tags r:id="rId4"/>
              </p:custDataLst>
            </p:nvPr>
          </p:nvSpPr>
          <p:spPr>
            <a:xfrm rot="5747767">
              <a:off x="2128" y="922"/>
              <a:ext cx="633" cy="1173"/>
            </a:xfrm>
            <a:prstGeom prst="triangl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05">
                <a:latin typeface="字魂141号-活力悦动体" panose="00000500000000000000" pitchFamily="2" charset="-122"/>
                <a:ea typeface="字魂141号-活力悦动体" panose="00000500000000000000" pitchFamily="2" charset="-122"/>
              </a:endParaRPr>
            </a:p>
          </p:txBody>
        </p:sp>
      </p:grpSp>
      <p:sp>
        <p:nvSpPr>
          <p:cNvPr id="104465" name="Text Box 17"/>
          <p:cNvSpPr txBox="1"/>
          <p:nvPr/>
        </p:nvSpPr>
        <p:spPr>
          <a:xfrm>
            <a:off x="1417320" y="2672080"/>
            <a:ext cx="9634855" cy="64389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38" tIns="45719" rIns="91438" bIns="45719"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vi-VN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A. </a:t>
            </a:r>
            <a:r>
              <a:rPr lang="vi-VN" altLang="en-US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Bác Lê lội ruộng nhiều nên bị nước </a:t>
            </a:r>
            <a:r>
              <a:rPr lang="vi-VN" altLang="en-US" sz="3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ăn</a:t>
            </a:r>
            <a:r>
              <a:rPr lang="vi-VN" altLang="en-US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chân.</a:t>
            </a:r>
          </a:p>
        </p:txBody>
      </p:sp>
      <p:sp>
        <p:nvSpPr>
          <p:cNvPr id="13" name="Text Box 17"/>
          <p:cNvSpPr txBox="1"/>
          <p:nvPr/>
        </p:nvSpPr>
        <p:spPr>
          <a:xfrm>
            <a:off x="1417320" y="3655695"/>
            <a:ext cx="9635490" cy="119761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38" tIns="45719" rIns="91438" bIns="45719"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vi-VN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B. </a:t>
            </a:r>
            <a:r>
              <a:rPr lang="vi-VN" altLang="en-US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Cứ chiều chiều,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vi-VN" altLang="en-US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Vũ lại nghe tiếng còi tàu vào cảng </a:t>
            </a:r>
            <a:r>
              <a:rPr lang="vi-VN" altLang="en-US" sz="3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ăn</a:t>
            </a:r>
            <a:r>
              <a:rPr lang="vi-VN" altLang="en-US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than.</a:t>
            </a:r>
          </a:p>
        </p:txBody>
      </p:sp>
      <p:sp>
        <p:nvSpPr>
          <p:cNvPr id="2" name="Text Box 17"/>
          <p:cNvSpPr txBox="1"/>
          <p:nvPr/>
        </p:nvSpPr>
        <p:spPr>
          <a:xfrm>
            <a:off x="1417320" y="5193030"/>
            <a:ext cx="9634855" cy="119761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38" tIns="45719" rIns="91438" bIns="45719"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vi-VN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C. </a:t>
            </a:r>
            <a:r>
              <a:rPr lang="vi-VN" altLang="en-US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Hôm nào cũng vậy,</a:t>
            </a:r>
            <a:r>
              <a:rPr lang="en-GB" altLang="vi-VN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vi-VN" altLang="en-US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cả gia đình tôi cùng </a:t>
            </a:r>
            <a:r>
              <a:rPr lang="vi-VN" altLang="en-US" sz="3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ăn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vi-VN" altLang="en-US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bữa cơm tối rất vui vẻ.</a:t>
            </a: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87246" y="2146935"/>
            <a:ext cx="2115185" cy="2115185"/>
          </a:xfrm>
          <a:prstGeom prst="rect">
            <a:avLst/>
          </a:prstGeom>
        </p:spPr>
      </p:pic>
      <p:pic>
        <p:nvPicPr>
          <p:cNvPr id="3" name="图片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87246" y="3486785"/>
            <a:ext cx="2115185" cy="2115185"/>
          </a:xfrm>
          <a:prstGeom prst="rect">
            <a:avLst/>
          </a:prstGeom>
        </p:spPr>
      </p:pic>
      <p:pic>
        <p:nvPicPr>
          <p:cNvPr id="4" name="图片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87246" y="4787265"/>
            <a:ext cx="2115185" cy="2115185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xmlns="" id="{C6ADA11F-2752-4A2A-9DD7-62EB949B47D9}"/>
              </a:ext>
            </a:extLst>
          </p:cNvPr>
          <p:cNvSpPr/>
          <p:nvPr/>
        </p:nvSpPr>
        <p:spPr>
          <a:xfrm>
            <a:off x="1417320" y="5220335"/>
            <a:ext cx="609600" cy="5715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xit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" dur="500"/>
                                        <p:tgtEl>
                                          <p:spTgt spid="1044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65" grpId="0" animBg="1"/>
      <p:bldP spid="13" grpId="0" animBg="1"/>
      <p:bldP spid="14" grpId="0" bldLvl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4994910" y="2146935"/>
            <a:ext cx="5555615" cy="4556125"/>
          </a:xfrm>
          <a:prstGeom prst="rect">
            <a:avLst/>
          </a:prstGeom>
        </p:spPr>
      </p:pic>
      <p:pic>
        <p:nvPicPr>
          <p:cNvPr id="42" name="图片 4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180" y="1604010"/>
            <a:ext cx="5415915" cy="5415915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1179830" y="-6350"/>
            <a:ext cx="10271125" cy="2153285"/>
            <a:chOff x="1858" y="-10"/>
            <a:chExt cx="16175" cy="3391"/>
          </a:xfrm>
        </p:grpSpPr>
        <p:sp>
          <p:nvSpPr>
            <p:cNvPr id="21" name="MH_Others_1"/>
            <p:cNvSpPr/>
            <p:nvPr>
              <p:custDataLst>
                <p:tags r:id="rId1"/>
              </p:custDataLst>
            </p:nvPr>
          </p:nvSpPr>
          <p:spPr>
            <a:xfrm>
              <a:off x="2815" y="823"/>
              <a:ext cx="15218" cy="2558"/>
            </a:xfrm>
            <a:custGeom>
              <a:avLst/>
              <a:gdLst>
                <a:gd name="connsiteX0" fmla="*/ 0 w 3254309"/>
                <a:gd name="connsiteY0" fmla="*/ 0 h 696722"/>
                <a:gd name="connsiteX1" fmla="*/ 3254309 w 3254309"/>
                <a:gd name="connsiteY1" fmla="*/ 0 h 696722"/>
                <a:gd name="connsiteX2" fmla="*/ 3254309 w 3254309"/>
                <a:gd name="connsiteY2" fmla="*/ 696722 h 696722"/>
                <a:gd name="connsiteX3" fmla="*/ 0 w 3254309"/>
                <a:gd name="connsiteY3" fmla="*/ 696722 h 696722"/>
                <a:gd name="connsiteX4" fmla="*/ 0 w 3254309"/>
                <a:gd name="connsiteY4" fmla="*/ 0 h 696722"/>
                <a:gd name="connsiteX0-1" fmla="*/ 0 w 3254309"/>
                <a:gd name="connsiteY0-2" fmla="*/ 2004 h 698726"/>
                <a:gd name="connsiteX1-3" fmla="*/ 206017 w 3254309"/>
                <a:gd name="connsiteY1-4" fmla="*/ 0 h 698726"/>
                <a:gd name="connsiteX2-5" fmla="*/ 3254309 w 3254309"/>
                <a:gd name="connsiteY2-6" fmla="*/ 2004 h 698726"/>
                <a:gd name="connsiteX3-7" fmla="*/ 3254309 w 3254309"/>
                <a:gd name="connsiteY3-8" fmla="*/ 698726 h 698726"/>
                <a:gd name="connsiteX4-9" fmla="*/ 0 w 3254309"/>
                <a:gd name="connsiteY4-10" fmla="*/ 698726 h 698726"/>
                <a:gd name="connsiteX5" fmla="*/ 0 w 3254309"/>
                <a:gd name="connsiteY5" fmla="*/ 2004 h 698726"/>
                <a:gd name="connsiteX0-11" fmla="*/ 11697 w 3266006"/>
                <a:gd name="connsiteY0-12" fmla="*/ 2004 h 698726"/>
                <a:gd name="connsiteX1-13" fmla="*/ 217714 w 3266006"/>
                <a:gd name="connsiteY1-14" fmla="*/ 0 h 698726"/>
                <a:gd name="connsiteX2-15" fmla="*/ 3266006 w 3266006"/>
                <a:gd name="connsiteY2-16" fmla="*/ 2004 h 698726"/>
                <a:gd name="connsiteX3-17" fmla="*/ 3266006 w 3266006"/>
                <a:gd name="connsiteY3-18" fmla="*/ 698726 h 698726"/>
                <a:gd name="connsiteX4-19" fmla="*/ 11697 w 3266006"/>
                <a:gd name="connsiteY4-20" fmla="*/ 698726 h 698726"/>
                <a:gd name="connsiteX5-21" fmla="*/ 0 w 3266006"/>
                <a:gd name="connsiteY5-22" fmla="*/ 203200 h 698726"/>
                <a:gd name="connsiteX6" fmla="*/ 11697 w 3266006"/>
                <a:gd name="connsiteY6" fmla="*/ 2004 h 698726"/>
                <a:gd name="connsiteX0-23" fmla="*/ 0 w 3266006"/>
                <a:gd name="connsiteY0-24" fmla="*/ 203200 h 698726"/>
                <a:gd name="connsiteX1-25" fmla="*/ 217714 w 3266006"/>
                <a:gd name="connsiteY1-26" fmla="*/ 0 h 698726"/>
                <a:gd name="connsiteX2-27" fmla="*/ 3266006 w 3266006"/>
                <a:gd name="connsiteY2-28" fmla="*/ 2004 h 698726"/>
                <a:gd name="connsiteX3-29" fmla="*/ 3266006 w 3266006"/>
                <a:gd name="connsiteY3-30" fmla="*/ 698726 h 698726"/>
                <a:gd name="connsiteX4-31" fmla="*/ 11697 w 3266006"/>
                <a:gd name="connsiteY4-32" fmla="*/ 698726 h 698726"/>
                <a:gd name="connsiteX5-33" fmla="*/ 0 w 3266006"/>
                <a:gd name="connsiteY5-34" fmla="*/ 203200 h 698726"/>
                <a:gd name="connsiteX0-35" fmla="*/ 217714 w 3266006"/>
                <a:gd name="connsiteY0-36" fmla="*/ 0 h 698726"/>
                <a:gd name="connsiteX1-37" fmla="*/ 3266006 w 3266006"/>
                <a:gd name="connsiteY1-38" fmla="*/ 2004 h 698726"/>
                <a:gd name="connsiteX2-39" fmla="*/ 3266006 w 3266006"/>
                <a:gd name="connsiteY2-40" fmla="*/ 698726 h 698726"/>
                <a:gd name="connsiteX3-41" fmla="*/ 11697 w 3266006"/>
                <a:gd name="connsiteY3-42" fmla="*/ 698726 h 698726"/>
                <a:gd name="connsiteX4-43" fmla="*/ 0 w 3266006"/>
                <a:gd name="connsiteY4-44" fmla="*/ 203200 h 698726"/>
                <a:gd name="connsiteX5-45" fmla="*/ 309154 w 3266006"/>
                <a:gd name="connsiteY5-46" fmla="*/ 91440 h 698726"/>
                <a:gd name="connsiteX0-47" fmla="*/ 217714 w 3266006"/>
                <a:gd name="connsiteY0-48" fmla="*/ 0 h 698726"/>
                <a:gd name="connsiteX1-49" fmla="*/ 3266006 w 3266006"/>
                <a:gd name="connsiteY1-50" fmla="*/ 2004 h 698726"/>
                <a:gd name="connsiteX2-51" fmla="*/ 3266006 w 3266006"/>
                <a:gd name="connsiteY2-52" fmla="*/ 698726 h 698726"/>
                <a:gd name="connsiteX3-53" fmla="*/ 11697 w 3266006"/>
                <a:gd name="connsiteY3-54" fmla="*/ 698726 h 698726"/>
                <a:gd name="connsiteX4-55" fmla="*/ 0 w 3266006"/>
                <a:gd name="connsiteY4-56" fmla="*/ 203200 h 698726"/>
                <a:gd name="connsiteX0-57" fmla="*/ 206017 w 3254309"/>
                <a:gd name="connsiteY0-58" fmla="*/ 0 h 698726"/>
                <a:gd name="connsiteX1-59" fmla="*/ 3254309 w 3254309"/>
                <a:gd name="connsiteY1-60" fmla="*/ 2004 h 698726"/>
                <a:gd name="connsiteX2-61" fmla="*/ 3254309 w 3254309"/>
                <a:gd name="connsiteY2-62" fmla="*/ 698726 h 698726"/>
                <a:gd name="connsiteX3-63" fmla="*/ 0 w 3254309"/>
                <a:gd name="connsiteY3-64" fmla="*/ 698726 h 698726"/>
                <a:gd name="connsiteX4-65" fmla="*/ 209 w 3254309"/>
                <a:gd name="connsiteY4-66" fmla="*/ 203200 h 69872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3254309" h="698726">
                  <a:moveTo>
                    <a:pt x="206017" y="0"/>
                  </a:moveTo>
                  <a:lnTo>
                    <a:pt x="3254309" y="2004"/>
                  </a:lnTo>
                  <a:lnTo>
                    <a:pt x="3254309" y="698726"/>
                  </a:lnTo>
                  <a:lnTo>
                    <a:pt x="0" y="698726"/>
                  </a:lnTo>
                  <a:cubicBezTo>
                    <a:pt x="70" y="533551"/>
                    <a:pt x="139" y="368375"/>
                    <a:pt x="209" y="203200"/>
                  </a:cubicBezTo>
                </a:path>
              </a:pathLst>
            </a:custGeom>
            <a:solidFill>
              <a:schemeClr val="bg1"/>
            </a:solidFill>
            <a:ln w="2540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sz="40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字魂141号-活力悦动体" panose="00000500000000000000" pitchFamily="2" charset="-122"/>
                  <a:cs typeface="Times New Roman" panose="02020603050405020304" pitchFamily="18" charset="0"/>
                </a:rPr>
                <a:t>Bài </a:t>
              </a:r>
              <a:r>
                <a:rPr lang="en-GB" sz="40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字魂141号-活力悦动体" panose="00000500000000000000" pitchFamily="2" charset="-122"/>
                  <a:cs typeface="Times New Roman" panose="02020603050405020304" pitchFamily="18" charset="0"/>
                </a:rPr>
                <a:t>4</a:t>
              </a:r>
              <a:r>
                <a:rPr sz="40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字魂141号-活力悦动体" panose="00000500000000000000" pitchFamily="2" charset="-122"/>
                  <a:cs typeface="Times New Roman" panose="02020603050405020304" pitchFamily="18" charset="0"/>
                </a:rPr>
                <a:t>: Chọn một trong hai từ đi hoặc đứng, đặt câu để phân biệt các nghĩa của từ ấy:</a:t>
              </a:r>
            </a:p>
          </p:txBody>
        </p:sp>
        <p:sp>
          <p:nvSpPr>
            <p:cNvPr id="22" name="MH_Others_2"/>
            <p:cNvSpPr/>
            <p:nvPr>
              <p:custDataLst>
                <p:tags r:id="rId2"/>
              </p:custDataLst>
            </p:nvPr>
          </p:nvSpPr>
          <p:spPr>
            <a:xfrm rot="8275313">
              <a:off x="2404" y="-10"/>
              <a:ext cx="511" cy="1410"/>
            </a:xfrm>
            <a:prstGeom prst="triangl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05">
                <a:latin typeface="字魂141号-活力悦动体" panose="00000500000000000000" pitchFamily="2" charset="-122"/>
                <a:ea typeface="字魂141号-活力悦动体" panose="00000500000000000000" pitchFamily="2" charset="-122"/>
              </a:endParaRPr>
            </a:p>
          </p:txBody>
        </p:sp>
        <p:sp>
          <p:nvSpPr>
            <p:cNvPr id="23" name="MH_Others_3"/>
            <p:cNvSpPr/>
            <p:nvPr>
              <p:custDataLst>
                <p:tags r:id="rId3"/>
              </p:custDataLst>
            </p:nvPr>
          </p:nvSpPr>
          <p:spPr>
            <a:xfrm rot="5747767">
              <a:off x="2128" y="922"/>
              <a:ext cx="633" cy="1173"/>
            </a:xfrm>
            <a:prstGeom prst="triangl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05">
                <a:latin typeface="字魂141号-活力悦动体" panose="00000500000000000000" pitchFamily="2" charset="-122"/>
                <a:ea typeface="字魂141号-活力悦动体" panose="00000500000000000000" pitchFamily="2" charset="-122"/>
              </a:endParaRPr>
            </a:p>
          </p:txBody>
        </p:sp>
      </p:grpSp>
      <p:sp>
        <p:nvSpPr>
          <p:cNvPr id="2" name="Text Box 1"/>
          <p:cNvSpPr txBox="1"/>
          <p:nvPr/>
        </p:nvSpPr>
        <p:spPr>
          <a:xfrm>
            <a:off x="5753735" y="3039110"/>
            <a:ext cx="4378325" cy="18148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b="1" i="1" u="sng" dirty="0">
                <a:solidFill>
                  <a:schemeClr val="tx2"/>
                </a:solidFill>
                <a:latin typeface="Times New Roman" panose="02020603050405020304" pitchFamily="18" charset="0"/>
                <a:sym typeface="+mn-ea"/>
              </a:rPr>
              <a:t>Chú ý: </a:t>
            </a:r>
            <a:r>
              <a:rPr lang="en-US" altLang="en-US" sz="2800" i="1" dirty="0">
                <a:solidFill>
                  <a:schemeClr val="tx2"/>
                </a:solidFill>
                <a:latin typeface="Times New Roman" panose="02020603050405020304" pitchFamily="18" charset="0"/>
                <a:sym typeface="+mn-ea"/>
              </a:rPr>
              <a:t>Chỉ đặt câu với các nghĩa đã cho của từ “đi” và “đứng”. Không đặt câu với các nghĩa khác.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wipe/>
      </p:transition>
    </mc:Choice>
    <mc:Fallback xmlns="">
      <p:transition spd="slow">
        <p:wip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">
            <a:extLst>
              <a:ext uri="{FF2B5EF4-FFF2-40B4-BE49-F238E27FC236}">
                <a16:creationId xmlns:a16="http://schemas.microsoft.com/office/drawing/2014/main" xmlns="" id="{7427C624-DBC6-45D9-9C1B-9DC82D286442}"/>
              </a:ext>
            </a:extLst>
          </p:cNvPr>
          <p:cNvSpPr/>
          <p:nvPr/>
        </p:nvSpPr>
        <p:spPr>
          <a:xfrm>
            <a:off x="828469" y="495935"/>
            <a:ext cx="10526172" cy="5895340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altLang="en-US"/>
          </a:p>
        </p:txBody>
      </p:sp>
      <p:pic>
        <p:nvPicPr>
          <p:cNvPr id="30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4362450" y="192405"/>
            <a:ext cx="3011805" cy="1289050"/>
          </a:xfrm>
          <a:prstGeom prst="rect">
            <a:avLst/>
          </a:prstGeom>
        </p:spPr>
      </p:pic>
      <p:sp>
        <p:nvSpPr>
          <p:cNvPr id="3" name="Text Box 11"/>
          <p:cNvSpPr txBox="1"/>
          <p:nvPr/>
        </p:nvSpPr>
        <p:spPr>
          <a:xfrm>
            <a:off x="5040630" y="422275"/>
            <a:ext cx="2110105" cy="828675"/>
          </a:xfrm>
          <a:prstGeom prst="rect">
            <a:avLst/>
          </a:prstGeom>
          <a:noFill/>
          <a:ln w="9525">
            <a:noFill/>
          </a:ln>
        </p:spPr>
        <p:txBody>
          <a:bodyPr wrap="square" lIns="91438" tIns="45719" rIns="91438" bIns="45719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48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a. Đi </a:t>
            </a:r>
          </a:p>
        </p:txBody>
      </p:sp>
      <p:sp>
        <p:nvSpPr>
          <p:cNvPr id="6" name="Text Box 13"/>
          <p:cNvSpPr txBox="1"/>
          <p:nvPr/>
        </p:nvSpPr>
        <p:spPr>
          <a:xfrm>
            <a:off x="1610995" y="1421765"/>
            <a:ext cx="10915650" cy="1197610"/>
          </a:xfrm>
          <a:prstGeom prst="rect">
            <a:avLst/>
          </a:prstGeom>
          <a:noFill/>
          <a:ln w="9525">
            <a:noFill/>
          </a:ln>
        </p:spPr>
        <p:txBody>
          <a:bodyPr wrap="square" lIns="91438" tIns="45719" rIns="91438" bIns="45719">
            <a:spAutoFit/>
          </a:bodyPr>
          <a:lstStyle/>
          <a:p>
            <a:r>
              <a:rPr lang="en-US" altLang="en-US" sz="36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Nghĩa 1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: tự di chuyển bằng bàn chân.</a:t>
            </a:r>
          </a:p>
          <a:p>
            <a:endParaRPr lang="en-US" altLang="en-US" sz="3600" b="1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" name="Text Box 16"/>
          <p:cNvSpPr txBox="1"/>
          <p:nvPr/>
        </p:nvSpPr>
        <p:spPr>
          <a:xfrm>
            <a:off x="1610995" y="3696335"/>
            <a:ext cx="7344410" cy="1197610"/>
          </a:xfrm>
          <a:prstGeom prst="rect">
            <a:avLst/>
          </a:prstGeom>
          <a:noFill/>
          <a:ln w="9525">
            <a:noFill/>
          </a:ln>
        </p:spPr>
        <p:txBody>
          <a:bodyPr wrap="square" lIns="91438" tIns="45719" rIns="91438" bIns="45719">
            <a:spAutoFit/>
          </a:bodyPr>
          <a:lstStyle/>
          <a:p>
            <a:pPr algn="l">
              <a:spcBef>
                <a:spcPct val="50000"/>
              </a:spcBef>
              <a:buClrTx/>
              <a:buSzTx/>
              <a:buFontTx/>
            </a:pPr>
            <a:r>
              <a:rPr lang="en-US" altLang="en-US" sz="36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Nghĩa 2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: mang (xỏ) vào chân hoặc tay để che, giữ.</a:t>
            </a:r>
          </a:p>
        </p:txBody>
      </p:sp>
      <p:sp>
        <p:nvSpPr>
          <p:cNvPr id="11" name="Text Box 29"/>
          <p:cNvSpPr txBox="1"/>
          <p:nvPr/>
        </p:nvSpPr>
        <p:spPr>
          <a:xfrm>
            <a:off x="2632710" y="2134870"/>
            <a:ext cx="6305550" cy="643890"/>
          </a:xfrm>
          <a:prstGeom prst="rect">
            <a:avLst/>
          </a:prstGeom>
          <a:noFill/>
          <a:ln w="9525">
            <a:noFill/>
          </a:ln>
        </p:spPr>
        <p:txBody>
          <a:bodyPr wrap="square" lIns="91438" tIns="45719" rIns="91438" bIns="45719">
            <a:spAutoFit/>
          </a:bodyPr>
          <a:lstStyle/>
          <a:p>
            <a:pPr algn="l">
              <a:spcBef>
                <a:spcPct val="50000"/>
              </a:spcBef>
              <a:buClrTx/>
              <a:buSzTx/>
              <a:buFontTx/>
            </a:pPr>
            <a:r>
              <a:rPr lang="en-GB" altLang="en-US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Ví dụ: 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Bé </a:t>
            </a:r>
            <a:r>
              <a:rPr lang="en-GB" altLang="en-US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Na 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đang tập </a:t>
            </a:r>
            <a:r>
              <a:rPr lang="en-US" altLang="en-US" sz="3600" b="1" u="sng" dirty="0">
                <a:solidFill>
                  <a:srgbClr val="FF0000"/>
                </a:solidFill>
                <a:latin typeface="Times New Roman" panose="02020603050405020304" pitchFamily="18" charset="0"/>
              </a:rPr>
              <a:t>đi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14" name="Text Box 30"/>
          <p:cNvSpPr txBox="1"/>
          <p:nvPr/>
        </p:nvSpPr>
        <p:spPr>
          <a:xfrm>
            <a:off x="2632710" y="5101590"/>
            <a:ext cx="6170930" cy="1197610"/>
          </a:xfrm>
          <a:prstGeom prst="rect">
            <a:avLst/>
          </a:prstGeom>
          <a:noFill/>
          <a:ln w="9525">
            <a:noFill/>
          </a:ln>
        </p:spPr>
        <p:txBody>
          <a:bodyPr wrap="square" lIns="91438" tIns="45719" rIns="91438" bIns="45719"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sym typeface="+mn-ea"/>
              </a:rPr>
              <a:t>Ví dụ: </a:t>
            </a:r>
            <a:r>
              <a:rPr lang="en-GB" altLang="en-US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Bé Na thích </a:t>
            </a:r>
            <a:r>
              <a:rPr lang="en-GB" altLang="en-US" sz="3600" b="1" u="sng" dirty="0">
                <a:solidFill>
                  <a:srgbClr val="FF0000"/>
                </a:solidFill>
                <a:latin typeface="Times New Roman" panose="02020603050405020304" pitchFamily="18" charset="0"/>
              </a:rPr>
              <a:t>đi</a:t>
            </a:r>
            <a:r>
              <a:rPr lang="en-GB" altLang="en-US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đôi giày màu hồng.</a:t>
            </a:r>
          </a:p>
        </p:txBody>
      </p:sp>
      <p:pic>
        <p:nvPicPr>
          <p:cNvPr id="18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8155113" y="2496694"/>
            <a:ext cx="3687890" cy="4114800"/>
          </a:xfrm>
          <a:prstGeom prst="rect">
            <a:avLst/>
          </a:prstGeom>
        </p:spPr>
      </p:pic>
      <p:pic>
        <p:nvPicPr>
          <p:cNvPr id="25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2073910" y="3124835"/>
            <a:ext cx="5795010" cy="246380"/>
          </a:xfrm>
          <a:prstGeom prst="rect">
            <a:avLst/>
          </a:prstGeom>
        </p:spPr>
      </p:pic>
      <p:pic>
        <p:nvPicPr>
          <p:cNvPr id="27" name="Picture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>
            <a:off x="0" y="4500245"/>
            <a:ext cx="1845945" cy="2357755"/>
          </a:xfrm>
          <a:prstGeom prst="rect">
            <a:avLst/>
          </a:prstGeom>
        </p:spPr>
      </p:pic>
      <p:pic>
        <p:nvPicPr>
          <p:cNvPr id="29" name="Picture 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>
            <a:off x="10497820" y="501650"/>
            <a:ext cx="1503680" cy="3037840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charRg st="0" end="3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6">
                                            <p:txEl>
                                              <p:charRg st="0" end="3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200"/>
                            </p:stCondLst>
                            <p:childTnLst>
                              <p:par>
                                <p:cTn id="2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11" grpId="0"/>
      <p:bldP spid="1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">
            <a:extLst>
              <a:ext uri="{FF2B5EF4-FFF2-40B4-BE49-F238E27FC236}">
                <a16:creationId xmlns:a16="http://schemas.microsoft.com/office/drawing/2014/main" xmlns="" id="{EB5E9295-6AB4-4DB1-8517-2B64C6EE20DD}"/>
              </a:ext>
            </a:extLst>
          </p:cNvPr>
          <p:cNvSpPr/>
          <p:nvPr/>
        </p:nvSpPr>
        <p:spPr>
          <a:xfrm>
            <a:off x="828469" y="495935"/>
            <a:ext cx="10526172" cy="5895340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altLang="en-US"/>
          </a:p>
        </p:txBody>
      </p:sp>
      <p:pic>
        <p:nvPicPr>
          <p:cNvPr id="30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4362450" y="192405"/>
            <a:ext cx="3011805" cy="1289050"/>
          </a:xfrm>
          <a:prstGeom prst="rect">
            <a:avLst/>
          </a:prstGeom>
        </p:spPr>
      </p:pic>
      <p:sp>
        <p:nvSpPr>
          <p:cNvPr id="3" name="Text Box 11"/>
          <p:cNvSpPr txBox="1"/>
          <p:nvPr/>
        </p:nvSpPr>
        <p:spPr>
          <a:xfrm>
            <a:off x="4545965" y="422275"/>
            <a:ext cx="2604770" cy="828675"/>
          </a:xfrm>
          <a:prstGeom prst="rect">
            <a:avLst/>
          </a:prstGeom>
          <a:noFill/>
          <a:ln w="9525">
            <a:noFill/>
          </a:ln>
        </p:spPr>
        <p:txBody>
          <a:bodyPr wrap="square" lIns="91438" tIns="45719" rIns="91438" bIns="45719"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sz="48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b</a:t>
            </a:r>
            <a:r>
              <a:rPr lang="en-US" altLang="en-US" sz="48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. Đ</a:t>
            </a:r>
            <a:r>
              <a:rPr lang="en-GB" altLang="en-US" sz="48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ứng</a:t>
            </a:r>
            <a:r>
              <a:rPr lang="en-US" altLang="en-US" sz="48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6" name="Text Box 13"/>
          <p:cNvSpPr txBox="1"/>
          <p:nvPr/>
        </p:nvSpPr>
        <p:spPr>
          <a:xfrm>
            <a:off x="1610995" y="1421765"/>
            <a:ext cx="6851015" cy="1751965"/>
          </a:xfrm>
          <a:prstGeom prst="rect">
            <a:avLst/>
          </a:prstGeom>
          <a:noFill/>
          <a:ln w="9525">
            <a:noFill/>
          </a:ln>
        </p:spPr>
        <p:txBody>
          <a:bodyPr wrap="square" lIns="91438" tIns="45719" rIns="91438" bIns="45719">
            <a:spAutoFit/>
          </a:bodyPr>
          <a:lstStyle/>
          <a:p>
            <a:r>
              <a:rPr lang="en-US" altLang="en-US" sz="36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Nghĩa 1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: ở tư thế thân thẳng, chân đặt trên mặt nền.</a:t>
            </a:r>
          </a:p>
          <a:p>
            <a:endParaRPr lang="en-US" altLang="en-US" sz="3600" b="1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" name="Text Box 16"/>
          <p:cNvSpPr txBox="1"/>
          <p:nvPr/>
        </p:nvSpPr>
        <p:spPr>
          <a:xfrm>
            <a:off x="1610995" y="4363085"/>
            <a:ext cx="6867525" cy="643890"/>
          </a:xfrm>
          <a:prstGeom prst="rect">
            <a:avLst/>
          </a:prstGeom>
          <a:noFill/>
          <a:ln w="9525">
            <a:noFill/>
          </a:ln>
        </p:spPr>
        <p:txBody>
          <a:bodyPr wrap="square" lIns="91438" tIns="45719" rIns="91438" bIns="45719">
            <a:spAutoFit/>
          </a:bodyPr>
          <a:lstStyle/>
          <a:p>
            <a:pPr algn="l">
              <a:spcBef>
                <a:spcPct val="50000"/>
              </a:spcBef>
              <a:buClrTx/>
              <a:buSzTx/>
              <a:buFontTx/>
            </a:pPr>
            <a:r>
              <a:rPr lang="en-US" altLang="en-US" sz="36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Nghĩa 2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: ngừng chuyển động</a:t>
            </a:r>
            <a:r>
              <a:rPr lang="en-GB" altLang="en-US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.   </a:t>
            </a:r>
          </a:p>
        </p:txBody>
      </p:sp>
      <p:sp>
        <p:nvSpPr>
          <p:cNvPr id="11" name="Text Box 29"/>
          <p:cNvSpPr txBox="1"/>
          <p:nvPr/>
        </p:nvSpPr>
        <p:spPr>
          <a:xfrm>
            <a:off x="2306955" y="2687955"/>
            <a:ext cx="7109460" cy="643890"/>
          </a:xfrm>
          <a:prstGeom prst="rect">
            <a:avLst/>
          </a:prstGeom>
          <a:noFill/>
          <a:ln w="9525">
            <a:noFill/>
          </a:ln>
        </p:spPr>
        <p:txBody>
          <a:bodyPr wrap="square" lIns="91438" tIns="45719" rIns="91438" bIns="45719">
            <a:spAutoFit/>
          </a:bodyPr>
          <a:lstStyle/>
          <a:p>
            <a:pPr algn="l">
              <a:spcBef>
                <a:spcPct val="50000"/>
              </a:spcBef>
              <a:buClrTx/>
              <a:buSzTx/>
              <a:buFontTx/>
            </a:pPr>
            <a:r>
              <a:rPr lang="en-GB" altLang="en-US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Ví dụ: 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B</a:t>
            </a:r>
            <a:r>
              <a:rPr lang="en-GB" altLang="en-US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ố </a:t>
            </a:r>
            <a:r>
              <a:rPr lang="en-GB" altLang="en-US" sz="3600" b="1" u="sng" dirty="0">
                <a:solidFill>
                  <a:srgbClr val="FF0000"/>
                </a:solidFill>
                <a:latin typeface="Times New Roman" panose="02020603050405020304" pitchFamily="18" charset="0"/>
              </a:rPr>
              <a:t>đứng</a:t>
            </a:r>
            <a:r>
              <a:rPr lang="en-GB" altLang="en-US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đợi bạn Nam ra về.</a:t>
            </a:r>
          </a:p>
        </p:txBody>
      </p:sp>
      <p:sp>
        <p:nvSpPr>
          <p:cNvPr id="14" name="Text Box 30"/>
          <p:cNvSpPr txBox="1"/>
          <p:nvPr/>
        </p:nvSpPr>
        <p:spPr>
          <a:xfrm>
            <a:off x="2306955" y="5006975"/>
            <a:ext cx="6170930" cy="643890"/>
          </a:xfrm>
          <a:prstGeom prst="rect">
            <a:avLst/>
          </a:prstGeom>
          <a:noFill/>
          <a:ln w="9525">
            <a:noFill/>
          </a:ln>
        </p:spPr>
        <p:txBody>
          <a:bodyPr wrap="square" lIns="91438" tIns="45719" rIns="91438" bIns="45719"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sym typeface="+mn-ea"/>
              </a:rPr>
              <a:t>Ví dụ: </a:t>
            </a:r>
            <a:r>
              <a:rPr lang="en-GB" altLang="en-US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Trời đang </a:t>
            </a:r>
            <a:r>
              <a:rPr lang="en-GB" altLang="en-US" sz="3600" b="1" u="sng" dirty="0">
                <a:solidFill>
                  <a:srgbClr val="FF0000"/>
                </a:solidFill>
                <a:latin typeface="Times New Roman" panose="02020603050405020304" pitchFamily="18" charset="0"/>
              </a:rPr>
              <a:t>đứng</a:t>
            </a:r>
            <a:r>
              <a:rPr lang="en-GB" altLang="en-US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gió.</a:t>
            </a:r>
          </a:p>
        </p:txBody>
      </p:sp>
      <p:pic>
        <p:nvPicPr>
          <p:cNvPr id="25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2073910" y="3664585"/>
            <a:ext cx="6500495" cy="276225"/>
          </a:xfrm>
          <a:prstGeom prst="rect">
            <a:avLst/>
          </a:prstGeom>
        </p:spPr>
      </p:pic>
      <p:pic>
        <p:nvPicPr>
          <p:cNvPr id="27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0" y="4500245"/>
            <a:ext cx="1845945" cy="2357755"/>
          </a:xfrm>
          <a:prstGeom prst="rect">
            <a:avLst/>
          </a:prstGeom>
        </p:spPr>
      </p:pic>
      <p:pic>
        <p:nvPicPr>
          <p:cNvPr id="29" name="Picture 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>
            <a:off x="10497820" y="501650"/>
            <a:ext cx="1503680" cy="3037840"/>
          </a:xfrm>
          <a:prstGeom prst="rect">
            <a:avLst/>
          </a:prstGeom>
        </p:spPr>
      </p:pic>
      <p:pic>
        <p:nvPicPr>
          <p:cNvPr id="8" name="Picture 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>
            <a:off x="8938149" y="2619375"/>
            <a:ext cx="2875216" cy="4114800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charRg st="0" end="3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6">
                                            <p:txEl>
                                              <p:charRg st="0" end="3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99"/>
                            </p:stCondLst>
                            <p:childTnLst>
                              <p:par>
                                <p:cTn id="2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11" grpId="0"/>
      <p:bldP spid="1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6" y="1724061"/>
            <a:ext cx="5487190" cy="6858000"/>
          </a:xfrm>
          <a:prstGeom prst="rect">
            <a:avLst/>
          </a:prstGeom>
        </p:spPr>
      </p:pic>
      <p:pic>
        <p:nvPicPr>
          <p:cNvPr id="2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4477385" y="952500"/>
            <a:ext cx="6938010" cy="4495165"/>
          </a:xfrm>
          <a:prstGeom prst="rect">
            <a:avLst/>
          </a:prstGeom>
        </p:spPr>
      </p:pic>
      <p:sp>
        <p:nvSpPr>
          <p:cNvPr id="5" name="Rectangles 4"/>
          <p:cNvSpPr/>
          <p:nvPr/>
        </p:nvSpPr>
        <p:spPr>
          <a:xfrm>
            <a:off x="5045710" y="2348865"/>
            <a:ext cx="5763260" cy="132207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en-GB" altLang="en-US" sz="4000" b="1">
                <a:ln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Thử xem câu mình đặt có đúng và hay không nhé!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wipe/>
      </p:transition>
    </mc:Choice>
    <mc:Fallback xmlns="">
      <p:transition spd="slow">
        <p:wip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6113780" y="575945"/>
            <a:ext cx="4643120" cy="1122680"/>
          </a:xfrm>
          <a:prstGeom prst="roundRect">
            <a:avLst/>
          </a:prstGeom>
          <a:ln w="38100">
            <a:solidFill>
              <a:srgbClr val="002060"/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altLang="en-US" sz="3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 ĐỒNG NGHĨA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113780" y="2174875"/>
            <a:ext cx="4643120" cy="1122680"/>
          </a:xfrm>
          <a:prstGeom prst="roundRect">
            <a:avLst/>
          </a:prstGeom>
          <a:ln w="38100">
            <a:solidFill>
              <a:srgbClr val="002060"/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altLang="en-US" sz="3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 TRÁI NGHĨA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113780" y="3773805"/>
            <a:ext cx="4643120" cy="1122680"/>
          </a:xfrm>
          <a:prstGeom prst="roundRect">
            <a:avLst/>
          </a:prstGeom>
          <a:ln w="38100">
            <a:solidFill>
              <a:srgbClr val="002060"/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altLang="en-US" sz="3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 ĐỒNG ÂM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113780" y="5372735"/>
            <a:ext cx="4643120" cy="1122680"/>
          </a:xfrm>
          <a:prstGeom prst="roundRect">
            <a:avLst/>
          </a:prstGeom>
          <a:ln w="38100">
            <a:solidFill>
              <a:srgbClr val="002060"/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altLang="en-US" sz="3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 NHIỀU NGHĨA</a:t>
            </a:r>
          </a:p>
        </p:txBody>
      </p:sp>
      <p:pic>
        <p:nvPicPr>
          <p:cNvPr id="8" name="图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899" y="-198438"/>
            <a:ext cx="5593715" cy="69919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00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4" presetClass="emph" presetSubtype="0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4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4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7" presetClass="emph" presetSubtype="0" fill="remove" grpId="3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54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5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6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mph" presetSubtype="2" fill="hold" grpId="4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6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6" grpId="0" animBg="1"/>
      <p:bldP spid="6" grpId="1" animBg="1"/>
      <p:bldP spid="7" grpId="0" animBg="1"/>
      <p:bldP spid="7" grpId="2" animBg="1"/>
      <p:bldP spid="7" grpId="3" animBg="1"/>
      <p:bldP spid="7" grpId="4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193;p47">
            <a:extLst>
              <a:ext uri="{FF2B5EF4-FFF2-40B4-BE49-F238E27FC236}">
                <a16:creationId xmlns:a16="http://schemas.microsoft.com/office/drawing/2014/main" xmlns="" id="{233F5C72-0AF1-4BE9-ADC6-8252B0057D17}"/>
              </a:ext>
            </a:extLst>
          </p:cNvPr>
          <p:cNvSpPr/>
          <p:nvPr/>
        </p:nvSpPr>
        <p:spPr>
          <a:xfrm rot="10171928">
            <a:off x="3417855" y="547785"/>
            <a:ext cx="8427501" cy="5591171"/>
          </a:xfrm>
          <a:custGeom>
            <a:avLst/>
            <a:gdLst/>
            <a:ahLst/>
            <a:cxnLst/>
            <a:rect l="l" t="t" r="r" b="b"/>
            <a:pathLst>
              <a:path w="48469" h="41838" extrusionOk="0">
                <a:moveTo>
                  <a:pt x="20413" y="1"/>
                </a:moveTo>
                <a:cubicBezTo>
                  <a:pt x="18987" y="1"/>
                  <a:pt x="17569" y="147"/>
                  <a:pt x="16179" y="464"/>
                </a:cubicBezTo>
                <a:cubicBezTo>
                  <a:pt x="9107" y="2065"/>
                  <a:pt x="3736" y="8070"/>
                  <a:pt x="1968" y="14975"/>
                </a:cubicBezTo>
                <a:cubicBezTo>
                  <a:pt x="0" y="22547"/>
                  <a:pt x="2002" y="31253"/>
                  <a:pt x="6272" y="37758"/>
                </a:cubicBezTo>
                <a:cubicBezTo>
                  <a:pt x="7072" y="38925"/>
                  <a:pt x="7939" y="40093"/>
                  <a:pt x="9107" y="40893"/>
                </a:cubicBezTo>
                <a:cubicBezTo>
                  <a:pt x="9947" y="41469"/>
                  <a:pt x="10994" y="41838"/>
                  <a:pt x="12013" y="41838"/>
                </a:cubicBezTo>
                <a:cubicBezTo>
                  <a:pt x="12410" y="41838"/>
                  <a:pt x="12802" y="41782"/>
                  <a:pt x="13176" y="41660"/>
                </a:cubicBezTo>
                <a:cubicBezTo>
                  <a:pt x="15511" y="40860"/>
                  <a:pt x="16345" y="38058"/>
                  <a:pt x="18013" y="36223"/>
                </a:cubicBezTo>
                <a:cubicBezTo>
                  <a:pt x="19838" y="34232"/>
                  <a:pt x="22557" y="33572"/>
                  <a:pt x="25341" y="33572"/>
                </a:cubicBezTo>
                <a:cubicBezTo>
                  <a:pt x="26475" y="33572"/>
                  <a:pt x="27620" y="33681"/>
                  <a:pt x="28721" y="33855"/>
                </a:cubicBezTo>
                <a:cubicBezTo>
                  <a:pt x="31320" y="34220"/>
                  <a:pt x="33950" y="34849"/>
                  <a:pt x="36526" y="34849"/>
                </a:cubicBezTo>
                <a:cubicBezTo>
                  <a:pt x="37719" y="34849"/>
                  <a:pt x="38901" y="34714"/>
                  <a:pt x="40062" y="34355"/>
                </a:cubicBezTo>
                <a:cubicBezTo>
                  <a:pt x="45399" y="32721"/>
                  <a:pt x="48468" y="26550"/>
                  <a:pt x="47801" y="21012"/>
                </a:cubicBezTo>
                <a:cubicBezTo>
                  <a:pt x="47167" y="15475"/>
                  <a:pt x="43465" y="10638"/>
                  <a:pt x="39062" y="7202"/>
                </a:cubicBezTo>
                <a:cubicBezTo>
                  <a:pt x="33949" y="3216"/>
                  <a:pt x="27091" y="1"/>
                  <a:pt x="2041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图片 43">
            <a:extLst>
              <a:ext uri="{FF2B5EF4-FFF2-40B4-BE49-F238E27FC236}">
                <a16:creationId xmlns:a16="http://schemas.microsoft.com/office/drawing/2014/main" xmlns="" id="{34E59147-7F58-4DA2-8919-C5E4769577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3832" y="-250307"/>
            <a:ext cx="7023100" cy="696802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82F8C554-0E62-4768-A2CD-337717D0108A}"/>
              </a:ext>
            </a:extLst>
          </p:cNvPr>
          <p:cNvSpPr/>
          <p:nvPr/>
        </p:nvSpPr>
        <p:spPr>
          <a:xfrm>
            <a:off x="4799249" y="1664044"/>
            <a:ext cx="70231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vi-VN" sz="9600" b="1" cap="none" spc="0">
                <a:ln w="57150">
                  <a:solidFill>
                    <a:sysClr val="windowText" lastClr="000000"/>
                  </a:solidFill>
                  <a:prstDash val="solid"/>
                </a:ln>
                <a:solidFill>
                  <a:srgbClr val="FFFF00"/>
                </a:solidFill>
                <a:effectLst/>
                <a:latin typeface="iCiel Gotham Ultra" pitchFamily="50" charset="0"/>
                <a:cs typeface="iCiel Gotham Ultra" pitchFamily="50" charset="0"/>
              </a:rPr>
              <a:t>Dặn dò</a:t>
            </a:r>
            <a:endParaRPr lang="en-US" sz="9600" b="1" cap="none" spc="0">
              <a:ln w="57150">
                <a:solidFill>
                  <a:sysClr val="windowText" lastClr="000000"/>
                </a:solidFill>
                <a:prstDash val="solid"/>
              </a:ln>
              <a:solidFill>
                <a:srgbClr val="FFFF00"/>
              </a:solidFill>
              <a:effectLst/>
              <a:latin typeface="iCiel Gotham Ultra" pitchFamily="50" charset="0"/>
              <a:cs typeface="iCiel Gotham Ultra" pitchFamily="50" charset="0"/>
            </a:endParaRPr>
          </a:p>
        </p:txBody>
      </p:sp>
      <p:sp>
        <p:nvSpPr>
          <p:cNvPr id="6" name="MH_Others_1">
            <a:extLst>
              <a:ext uri="{FF2B5EF4-FFF2-40B4-BE49-F238E27FC236}">
                <a16:creationId xmlns:a16="http://schemas.microsoft.com/office/drawing/2014/main" xmlns="" id="{F29F76D2-BE68-4725-9FB2-4F1AA1A3D0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4896524" y="3233704"/>
            <a:ext cx="7023100" cy="1624330"/>
          </a:xfrm>
          <a:custGeom>
            <a:avLst/>
            <a:gdLst>
              <a:gd name="connsiteX0" fmla="*/ 0 w 3254309"/>
              <a:gd name="connsiteY0" fmla="*/ 0 h 696722"/>
              <a:gd name="connsiteX1" fmla="*/ 3254309 w 3254309"/>
              <a:gd name="connsiteY1" fmla="*/ 0 h 696722"/>
              <a:gd name="connsiteX2" fmla="*/ 3254309 w 3254309"/>
              <a:gd name="connsiteY2" fmla="*/ 696722 h 696722"/>
              <a:gd name="connsiteX3" fmla="*/ 0 w 3254309"/>
              <a:gd name="connsiteY3" fmla="*/ 696722 h 696722"/>
              <a:gd name="connsiteX4" fmla="*/ 0 w 3254309"/>
              <a:gd name="connsiteY4" fmla="*/ 0 h 696722"/>
              <a:gd name="connsiteX0-1" fmla="*/ 0 w 3254309"/>
              <a:gd name="connsiteY0-2" fmla="*/ 2004 h 698726"/>
              <a:gd name="connsiteX1-3" fmla="*/ 206017 w 3254309"/>
              <a:gd name="connsiteY1-4" fmla="*/ 0 h 698726"/>
              <a:gd name="connsiteX2-5" fmla="*/ 3254309 w 3254309"/>
              <a:gd name="connsiteY2-6" fmla="*/ 2004 h 698726"/>
              <a:gd name="connsiteX3-7" fmla="*/ 3254309 w 3254309"/>
              <a:gd name="connsiteY3-8" fmla="*/ 698726 h 698726"/>
              <a:gd name="connsiteX4-9" fmla="*/ 0 w 3254309"/>
              <a:gd name="connsiteY4-10" fmla="*/ 698726 h 698726"/>
              <a:gd name="connsiteX5" fmla="*/ 0 w 3254309"/>
              <a:gd name="connsiteY5" fmla="*/ 2004 h 698726"/>
              <a:gd name="connsiteX0-11" fmla="*/ 11697 w 3266006"/>
              <a:gd name="connsiteY0-12" fmla="*/ 2004 h 698726"/>
              <a:gd name="connsiteX1-13" fmla="*/ 217714 w 3266006"/>
              <a:gd name="connsiteY1-14" fmla="*/ 0 h 698726"/>
              <a:gd name="connsiteX2-15" fmla="*/ 3266006 w 3266006"/>
              <a:gd name="connsiteY2-16" fmla="*/ 2004 h 698726"/>
              <a:gd name="connsiteX3-17" fmla="*/ 3266006 w 3266006"/>
              <a:gd name="connsiteY3-18" fmla="*/ 698726 h 698726"/>
              <a:gd name="connsiteX4-19" fmla="*/ 11697 w 3266006"/>
              <a:gd name="connsiteY4-20" fmla="*/ 698726 h 698726"/>
              <a:gd name="connsiteX5-21" fmla="*/ 0 w 3266006"/>
              <a:gd name="connsiteY5-22" fmla="*/ 203200 h 698726"/>
              <a:gd name="connsiteX6" fmla="*/ 11697 w 3266006"/>
              <a:gd name="connsiteY6" fmla="*/ 2004 h 698726"/>
              <a:gd name="connsiteX0-23" fmla="*/ 0 w 3266006"/>
              <a:gd name="connsiteY0-24" fmla="*/ 203200 h 698726"/>
              <a:gd name="connsiteX1-25" fmla="*/ 217714 w 3266006"/>
              <a:gd name="connsiteY1-26" fmla="*/ 0 h 698726"/>
              <a:gd name="connsiteX2-27" fmla="*/ 3266006 w 3266006"/>
              <a:gd name="connsiteY2-28" fmla="*/ 2004 h 698726"/>
              <a:gd name="connsiteX3-29" fmla="*/ 3266006 w 3266006"/>
              <a:gd name="connsiteY3-30" fmla="*/ 698726 h 698726"/>
              <a:gd name="connsiteX4-31" fmla="*/ 11697 w 3266006"/>
              <a:gd name="connsiteY4-32" fmla="*/ 698726 h 698726"/>
              <a:gd name="connsiteX5-33" fmla="*/ 0 w 3266006"/>
              <a:gd name="connsiteY5-34" fmla="*/ 203200 h 698726"/>
              <a:gd name="connsiteX0-35" fmla="*/ 217714 w 3266006"/>
              <a:gd name="connsiteY0-36" fmla="*/ 0 h 698726"/>
              <a:gd name="connsiteX1-37" fmla="*/ 3266006 w 3266006"/>
              <a:gd name="connsiteY1-38" fmla="*/ 2004 h 698726"/>
              <a:gd name="connsiteX2-39" fmla="*/ 3266006 w 3266006"/>
              <a:gd name="connsiteY2-40" fmla="*/ 698726 h 698726"/>
              <a:gd name="connsiteX3-41" fmla="*/ 11697 w 3266006"/>
              <a:gd name="connsiteY3-42" fmla="*/ 698726 h 698726"/>
              <a:gd name="connsiteX4-43" fmla="*/ 0 w 3266006"/>
              <a:gd name="connsiteY4-44" fmla="*/ 203200 h 698726"/>
              <a:gd name="connsiteX5-45" fmla="*/ 309154 w 3266006"/>
              <a:gd name="connsiteY5-46" fmla="*/ 91440 h 698726"/>
              <a:gd name="connsiteX0-47" fmla="*/ 217714 w 3266006"/>
              <a:gd name="connsiteY0-48" fmla="*/ 0 h 698726"/>
              <a:gd name="connsiteX1-49" fmla="*/ 3266006 w 3266006"/>
              <a:gd name="connsiteY1-50" fmla="*/ 2004 h 698726"/>
              <a:gd name="connsiteX2-51" fmla="*/ 3266006 w 3266006"/>
              <a:gd name="connsiteY2-52" fmla="*/ 698726 h 698726"/>
              <a:gd name="connsiteX3-53" fmla="*/ 11697 w 3266006"/>
              <a:gd name="connsiteY3-54" fmla="*/ 698726 h 698726"/>
              <a:gd name="connsiteX4-55" fmla="*/ 0 w 3266006"/>
              <a:gd name="connsiteY4-56" fmla="*/ 203200 h 698726"/>
              <a:gd name="connsiteX0-57" fmla="*/ 206017 w 3254309"/>
              <a:gd name="connsiteY0-58" fmla="*/ 0 h 698726"/>
              <a:gd name="connsiteX1-59" fmla="*/ 3254309 w 3254309"/>
              <a:gd name="connsiteY1-60" fmla="*/ 2004 h 698726"/>
              <a:gd name="connsiteX2-61" fmla="*/ 3254309 w 3254309"/>
              <a:gd name="connsiteY2-62" fmla="*/ 698726 h 698726"/>
              <a:gd name="connsiteX3-63" fmla="*/ 0 w 3254309"/>
              <a:gd name="connsiteY3-64" fmla="*/ 698726 h 698726"/>
              <a:gd name="connsiteX4-65" fmla="*/ 209 w 3254309"/>
              <a:gd name="connsiteY4-66" fmla="*/ 203200 h 69872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3254309" h="698726">
                <a:moveTo>
                  <a:pt x="206017" y="0"/>
                </a:moveTo>
                <a:lnTo>
                  <a:pt x="3254309" y="2004"/>
                </a:lnTo>
                <a:lnTo>
                  <a:pt x="3254309" y="698726"/>
                </a:lnTo>
                <a:lnTo>
                  <a:pt x="0" y="698726"/>
                </a:lnTo>
                <a:cubicBezTo>
                  <a:pt x="70" y="533551"/>
                  <a:pt x="139" y="368375"/>
                  <a:pt x="209" y="203200"/>
                </a:cubicBezTo>
              </a:path>
            </a:pathLst>
          </a:custGeom>
          <a:noFill/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vi-VN" sz="4000" b="1">
                <a:solidFill>
                  <a:srgbClr val="000000"/>
                </a:solidFill>
                <a:latin typeface="Times New Roman" panose="02020603050405020304" pitchFamily="18" charset="0"/>
                <a:ea typeface="字魂141号-活力悦动体" panose="00000500000000000000" pitchFamily="2" charset="-122"/>
                <a:cs typeface="Times New Roman" panose="02020603050405020304" pitchFamily="18" charset="0"/>
              </a:rPr>
              <a:t>- Ôn tập về Từ nhiều nghĩa</a:t>
            </a:r>
          </a:p>
          <a:p>
            <a:pPr algn="ctr"/>
            <a:r>
              <a:rPr lang="vi-VN" sz="4000" b="1">
                <a:solidFill>
                  <a:srgbClr val="000000"/>
                </a:solidFill>
                <a:latin typeface="Times New Roman" panose="02020603050405020304" pitchFamily="18" charset="0"/>
                <a:ea typeface="字魂141号-活力悦动体" panose="00000500000000000000" pitchFamily="2" charset="-122"/>
                <a:cs typeface="Times New Roman" panose="02020603050405020304" pitchFamily="18" charset="0"/>
              </a:rPr>
              <a:t>- Chuẩn bị bài mới</a:t>
            </a:r>
            <a:endParaRPr sz="4000" b="1" dirty="0">
              <a:solidFill>
                <a:srgbClr val="000000"/>
              </a:solidFill>
              <a:latin typeface="Times New Roman" panose="02020603050405020304" pitchFamily="18" charset="0"/>
              <a:ea typeface="字魂141号-活力悦动体" panose="00000500000000000000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1091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7075" y="1498600"/>
            <a:ext cx="5658485" cy="565848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530" y="1271270"/>
            <a:ext cx="11163300" cy="1571625"/>
          </a:xfrm>
          <a:prstGeom prst="rect">
            <a:avLst/>
          </a:prstGeom>
        </p:spPr>
      </p:pic>
    </p:spTree>
  </p:cSld>
  <p:clrMapOvr>
    <a:masterClrMapping/>
  </p:clrMapOvr>
  <p:transition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2824480" y="424815"/>
            <a:ext cx="8533130" cy="6005195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2854" y="2694354"/>
            <a:ext cx="4463859" cy="4463859"/>
          </a:xfrm>
          <a:prstGeom prst="rect">
            <a:avLst/>
          </a:prstGeom>
        </p:spPr>
      </p:pic>
      <p:sp>
        <p:nvSpPr>
          <p:cNvPr id="5" name="Text Box 4"/>
          <p:cNvSpPr txBox="1"/>
          <p:nvPr/>
        </p:nvSpPr>
        <p:spPr>
          <a:xfrm>
            <a:off x="4023360" y="2191385"/>
            <a:ext cx="7166610" cy="18637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defTabSz="684530">
              <a:spcBef>
                <a:spcPct val="20000"/>
              </a:spcBef>
              <a:buNone/>
            </a:pPr>
            <a:r>
              <a:rPr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Từ “đi” trong câu sau mang nghĩa gốc hay nghĩa chuyển?</a:t>
            </a:r>
          </a:p>
          <a:p>
            <a:pPr lvl="0" defTabSz="684530">
              <a:spcBef>
                <a:spcPct val="20000"/>
              </a:spcBef>
              <a:buNone/>
            </a:pPr>
            <a:r>
              <a:rPr lang="en-GB" alt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Bác Tư </a:t>
            </a:r>
            <a:r>
              <a:rPr lang="en-GB" altLang="en-US" sz="3600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đi</a:t>
            </a:r>
            <a:r>
              <a:rPr lang="en-GB" alt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nước cờ này thật cao tay!</a:t>
            </a:r>
          </a:p>
        </p:txBody>
      </p:sp>
      <p:sp>
        <p:nvSpPr>
          <p:cNvPr id="8" name="Text Box 7"/>
          <p:cNvSpPr txBox="1"/>
          <p:nvPr/>
        </p:nvSpPr>
        <p:spPr>
          <a:xfrm>
            <a:off x="5198745" y="4271645"/>
            <a:ext cx="4815840" cy="13093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 defTabSz="684530">
              <a:spcBef>
                <a:spcPct val="20000"/>
              </a:spcBef>
              <a:buClrTx/>
              <a:buSzTx/>
              <a:buFontTx/>
              <a:buNone/>
            </a:pPr>
            <a:r>
              <a:rPr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A. Nghĩa chuyển</a:t>
            </a:r>
            <a:endParaRPr sz="36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l" defTabSz="684530">
              <a:spcBef>
                <a:spcPct val="20000"/>
              </a:spcBef>
              <a:buClrTx/>
              <a:buSzTx/>
              <a:buFontTx/>
              <a:buNone/>
            </a:pPr>
            <a:r>
              <a:rPr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B. Nghĩa gốc</a:t>
            </a:r>
            <a:endParaRPr sz="36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5198745" y="4363085"/>
            <a:ext cx="609600" cy="5715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10953750" y="120015"/>
            <a:ext cx="1109345" cy="1258570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965960" y="382270"/>
            <a:ext cx="8987790" cy="6776085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3205" y="3285490"/>
            <a:ext cx="3872865" cy="3872865"/>
          </a:xfrm>
          <a:prstGeom prst="rect">
            <a:avLst/>
          </a:prstGeom>
        </p:spPr>
      </p:pic>
      <p:sp>
        <p:nvSpPr>
          <p:cNvPr id="5" name="Text Box 4"/>
          <p:cNvSpPr txBox="1"/>
          <p:nvPr/>
        </p:nvSpPr>
        <p:spPr>
          <a:xfrm>
            <a:off x="3451860" y="1522095"/>
            <a:ext cx="6015355" cy="13093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 defTabSz="684530">
              <a:spcBef>
                <a:spcPct val="20000"/>
              </a:spcBef>
              <a:buNone/>
            </a:pPr>
            <a:r>
              <a:rPr lang="en-GB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Dòng nào sau đây có từ </a:t>
            </a:r>
          </a:p>
          <a:p>
            <a:pPr lvl="0" algn="ctr" defTabSz="684530">
              <a:spcBef>
                <a:spcPct val="20000"/>
              </a:spcBef>
              <a:buNone/>
            </a:pPr>
            <a:r>
              <a:rPr lang="en-GB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“tay” mang </a:t>
            </a:r>
            <a:r>
              <a:rPr lang="en-GB" sz="36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nghĩa </a:t>
            </a:r>
            <a:r>
              <a:rPr lang="vi-VN" sz="36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gốc</a:t>
            </a:r>
            <a:r>
              <a:rPr lang="en-GB" sz="36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?</a:t>
            </a:r>
            <a:endParaRPr lang="en-GB" sz="36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8" name="Text Box 7"/>
          <p:cNvSpPr txBox="1"/>
          <p:nvPr/>
        </p:nvSpPr>
        <p:spPr>
          <a:xfrm>
            <a:off x="2323465" y="2831465"/>
            <a:ext cx="8272145" cy="26377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 defTabSz="684530">
              <a:spcBef>
                <a:spcPct val="20000"/>
              </a:spcBef>
              <a:buClrTx/>
              <a:buSzTx/>
              <a:buFontTx/>
              <a:buNone/>
            </a:pPr>
            <a:r>
              <a:rPr lang="en-GB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     </a:t>
            </a:r>
            <a:r>
              <a:rPr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A. </a:t>
            </a:r>
            <a:r>
              <a:rPr lang="en-GB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Tay áo của bố bị bẩn rồi ạ!</a:t>
            </a:r>
            <a:endParaRPr sz="36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l" defTabSz="684530">
              <a:spcBef>
                <a:spcPct val="20000"/>
              </a:spcBef>
              <a:buClrTx/>
              <a:buSzTx/>
              <a:buFontTx/>
              <a:buNone/>
            </a:pPr>
            <a:r>
              <a:rPr lang="en-GB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     </a:t>
            </a:r>
            <a:r>
              <a:rPr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B. </a:t>
            </a:r>
            <a:r>
              <a:rPr lang="en-GB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Anh ấy là một tay lái cừ khôi.</a:t>
            </a:r>
          </a:p>
          <a:p>
            <a:pPr lvl="0" algn="l" defTabSz="684530">
              <a:spcBef>
                <a:spcPct val="20000"/>
              </a:spcBef>
              <a:buClrTx/>
              <a:buSzTx/>
              <a:buFontTx/>
              <a:buNone/>
            </a:pPr>
            <a:r>
              <a:rPr lang="en-GB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     C. Em yêu đôi bàn tay chai sần của </a:t>
            </a:r>
          </a:p>
          <a:p>
            <a:pPr lvl="0" algn="l" defTabSz="684530">
              <a:spcBef>
                <a:spcPct val="20000"/>
              </a:spcBef>
              <a:buClrTx/>
              <a:buSzTx/>
              <a:buFontTx/>
              <a:buNone/>
            </a:pPr>
            <a:r>
              <a:rPr lang="en-GB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    mẹ vì đã vất vả nuôi em khôn lớn.</a:t>
            </a:r>
          </a:p>
        </p:txBody>
      </p:sp>
      <p:sp>
        <p:nvSpPr>
          <p:cNvPr id="9" name="Oval 8"/>
          <p:cNvSpPr/>
          <p:nvPr/>
        </p:nvSpPr>
        <p:spPr>
          <a:xfrm>
            <a:off x="3147060" y="4150360"/>
            <a:ext cx="609600" cy="5715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10953750" y="120015"/>
            <a:ext cx="1109345" cy="1258570"/>
          </a:xfrm>
          <a:prstGeom prst="rect">
            <a:avLst/>
          </a:prstGeom>
        </p:spPr>
      </p:pic>
      <p:pic>
        <p:nvPicPr>
          <p:cNvPr id="3" name="Picture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>
            <a:off x="9518015" y="0"/>
            <a:ext cx="1187450" cy="1378585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450" y="2857515"/>
            <a:ext cx="4019551" cy="402980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1702" y="281305"/>
            <a:ext cx="5438775" cy="12287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4787" y="1510030"/>
            <a:ext cx="11782425" cy="120015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80865"/>
            <a:ext cx="7957185" cy="2506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379968"/>
      </p:ext>
    </p:extLst>
  </p:cSld>
  <p:clrMapOvr>
    <a:masterClrMapping/>
  </p:clrMapOvr>
  <p:transition>
    <p:wedg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193;p47">
            <a:extLst>
              <a:ext uri="{FF2B5EF4-FFF2-40B4-BE49-F238E27FC236}">
                <a16:creationId xmlns:a16="http://schemas.microsoft.com/office/drawing/2014/main" xmlns="" id="{233F5C72-0AF1-4BE9-ADC6-8252B0057D17}"/>
              </a:ext>
            </a:extLst>
          </p:cNvPr>
          <p:cNvSpPr/>
          <p:nvPr/>
        </p:nvSpPr>
        <p:spPr>
          <a:xfrm rot="10171928">
            <a:off x="3417855" y="780283"/>
            <a:ext cx="8427501" cy="5591171"/>
          </a:xfrm>
          <a:custGeom>
            <a:avLst/>
            <a:gdLst/>
            <a:ahLst/>
            <a:cxnLst/>
            <a:rect l="l" t="t" r="r" b="b"/>
            <a:pathLst>
              <a:path w="48469" h="41838" extrusionOk="0">
                <a:moveTo>
                  <a:pt x="20413" y="1"/>
                </a:moveTo>
                <a:cubicBezTo>
                  <a:pt x="18987" y="1"/>
                  <a:pt x="17569" y="147"/>
                  <a:pt x="16179" y="464"/>
                </a:cubicBezTo>
                <a:cubicBezTo>
                  <a:pt x="9107" y="2065"/>
                  <a:pt x="3736" y="8070"/>
                  <a:pt x="1968" y="14975"/>
                </a:cubicBezTo>
                <a:cubicBezTo>
                  <a:pt x="0" y="22547"/>
                  <a:pt x="2002" y="31253"/>
                  <a:pt x="6272" y="37758"/>
                </a:cubicBezTo>
                <a:cubicBezTo>
                  <a:pt x="7072" y="38925"/>
                  <a:pt x="7939" y="40093"/>
                  <a:pt x="9107" y="40893"/>
                </a:cubicBezTo>
                <a:cubicBezTo>
                  <a:pt x="9947" y="41469"/>
                  <a:pt x="10994" y="41838"/>
                  <a:pt x="12013" y="41838"/>
                </a:cubicBezTo>
                <a:cubicBezTo>
                  <a:pt x="12410" y="41838"/>
                  <a:pt x="12802" y="41782"/>
                  <a:pt x="13176" y="41660"/>
                </a:cubicBezTo>
                <a:cubicBezTo>
                  <a:pt x="15511" y="40860"/>
                  <a:pt x="16345" y="38058"/>
                  <a:pt x="18013" y="36223"/>
                </a:cubicBezTo>
                <a:cubicBezTo>
                  <a:pt x="19838" y="34232"/>
                  <a:pt x="22557" y="33572"/>
                  <a:pt x="25341" y="33572"/>
                </a:cubicBezTo>
                <a:cubicBezTo>
                  <a:pt x="26475" y="33572"/>
                  <a:pt x="27620" y="33681"/>
                  <a:pt x="28721" y="33855"/>
                </a:cubicBezTo>
                <a:cubicBezTo>
                  <a:pt x="31320" y="34220"/>
                  <a:pt x="33950" y="34849"/>
                  <a:pt x="36526" y="34849"/>
                </a:cubicBezTo>
                <a:cubicBezTo>
                  <a:pt x="37719" y="34849"/>
                  <a:pt x="38901" y="34714"/>
                  <a:pt x="40062" y="34355"/>
                </a:cubicBezTo>
                <a:cubicBezTo>
                  <a:pt x="45399" y="32721"/>
                  <a:pt x="48468" y="26550"/>
                  <a:pt x="47801" y="21012"/>
                </a:cubicBezTo>
                <a:cubicBezTo>
                  <a:pt x="47167" y="15475"/>
                  <a:pt x="43465" y="10638"/>
                  <a:pt x="39062" y="7202"/>
                </a:cubicBezTo>
                <a:cubicBezTo>
                  <a:pt x="33949" y="3216"/>
                  <a:pt x="27091" y="1"/>
                  <a:pt x="2041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图片 43">
            <a:extLst>
              <a:ext uri="{FF2B5EF4-FFF2-40B4-BE49-F238E27FC236}">
                <a16:creationId xmlns:a16="http://schemas.microsoft.com/office/drawing/2014/main" xmlns="" id="{34E59147-7F58-4DA2-8919-C5E4769577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8745" y="-110021"/>
            <a:ext cx="7023100" cy="696802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82F8C554-0E62-4768-A2CD-337717D0108A}"/>
              </a:ext>
            </a:extLst>
          </p:cNvPr>
          <p:cNvSpPr/>
          <p:nvPr/>
        </p:nvSpPr>
        <p:spPr>
          <a:xfrm>
            <a:off x="5923831" y="2026079"/>
            <a:ext cx="4181978" cy="304698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9600" b="1" cap="none" spc="0">
                <a:ln w="57150">
                  <a:solidFill>
                    <a:sysClr val="windowText" lastClr="000000"/>
                  </a:solidFill>
                  <a:prstDash val="solid"/>
                </a:ln>
                <a:solidFill>
                  <a:srgbClr val="FFFF00"/>
                </a:solidFill>
                <a:effectLst/>
                <a:latin typeface="iCiel Gotham Ultra" pitchFamily="50" charset="0"/>
                <a:cs typeface="iCiel Gotham Ultra" pitchFamily="50" charset="0"/>
              </a:rPr>
              <a:t>KHÁM</a:t>
            </a:r>
          </a:p>
          <a:p>
            <a:pPr algn="ctr"/>
            <a:r>
              <a:rPr lang="vi-VN" sz="9600" b="1">
                <a:ln w="57150">
                  <a:solidFill>
                    <a:sysClr val="windowText" lastClr="000000"/>
                  </a:solidFill>
                  <a:prstDash val="solid"/>
                </a:ln>
                <a:solidFill>
                  <a:srgbClr val="FFFF00"/>
                </a:solidFill>
                <a:latin typeface="iCiel Gotham Ultra" pitchFamily="50" charset="0"/>
                <a:cs typeface="iCiel Gotham Ultra" pitchFamily="50" charset="0"/>
              </a:rPr>
              <a:t>PHÁ</a:t>
            </a:r>
            <a:endParaRPr lang="en-US" sz="9600" b="1" cap="none" spc="0">
              <a:ln w="57150">
                <a:solidFill>
                  <a:sysClr val="windowText" lastClr="000000"/>
                </a:solidFill>
                <a:prstDash val="solid"/>
              </a:ln>
              <a:solidFill>
                <a:srgbClr val="FFFF00"/>
              </a:solidFill>
              <a:effectLst/>
              <a:latin typeface="iCiel Gotham Ultra" pitchFamily="50" charset="0"/>
              <a:cs typeface="iCiel Gotham Ultra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9192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10585" y="73180"/>
            <a:ext cx="5673717" cy="5673717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2229485" y="4013037"/>
            <a:ext cx="4568190" cy="2827020"/>
            <a:chOff x="2011" y="5926"/>
            <a:chExt cx="7194" cy="4452"/>
          </a:xfrm>
        </p:grpSpPr>
        <p:pic>
          <p:nvPicPr>
            <p:cNvPr id="4" name="Picture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rcRect/>
            <a:stretch>
              <a:fillRect/>
            </a:stretch>
          </p:blipFill>
          <p:spPr>
            <a:xfrm rot="21300000" flipV="1">
              <a:off x="2011" y="5926"/>
              <a:ext cx="7195" cy="4452"/>
            </a:xfrm>
            <a:prstGeom prst="rect">
              <a:avLst/>
            </a:prstGeom>
          </p:spPr>
        </p:pic>
        <p:sp>
          <p:nvSpPr>
            <p:cNvPr id="6" name="Rectangles 5"/>
            <p:cNvSpPr/>
            <p:nvPr/>
          </p:nvSpPr>
          <p:spPr>
            <a:xfrm>
              <a:off x="3340" y="7111"/>
              <a:ext cx="5035" cy="208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t">
              <a:spAutoFit/>
            </a:bodyPr>
            <a:lstStyle/>
            <a:p>
              <a:pPr algn="ctr"/>
              <a:r>
                <a:rPr lang="en-GB" altLang="en-US" sz="4000" b="1">
                  <a:ln/>
                  <a:solidFill>
                    <a:srgbClr val="00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Thế nào là từ </a:t>
              </a:r>
            </a:p>
            <a:p>
              <a:pPr algn="ctr"/>
              <a:r>
                <a:rPr lang="en-GB" altLang="en-US" sz="4000" b="1">
                  <a:ln/>
                  <a:solidFill>
                    <a:srgbClr val="00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nhiều nghĩa?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5242019" y="-14170"/>
            <a:ext cx="6417814" cy="4940765"/>
            <a:chOff x="7135" y="146"/>
            <a:chExt cx="10654" cy="8202"/>
          </a:xfrm>
        </p:grpSpPr>
        <p:pic>
          <p:nvPicPr>
            <p:cNvPr id="14" name="Picture 10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/>
            <a:stretch>
              <a:fillRect/>
            </a:stretch>
          </p:blipFill>
          <p:spPr>
            <a:xfrm rot="1080000">
              <a:off x="7135" y="146"/>
              <a:ext cx="10654" cy="8203"/>
            </a:xfrm>
            <a:prstGeom prst="rect">
              <a:avLst/>
            </a:prstGeom>
          </p:spPr>
        </p:pic>
        <p:sp>
          <p:nvSpPr>
            <p:cNvPr id="11" name="Rectangles 10"/>
            <p:cNvSpPr/>
            <p:nvPr/>
          </p:nvSpPr>
          <p:spPr>
            <a:xfrm>
              <a:off x="9078" y="2339"/>
              <a:ext cx="8249" cy="305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t">
              <a:spAutoFit/>
            </a:bodyPr>
            <a:lstStyle/>
            <a:p>
              <a:pPr algn="ctr"/>
              <a:r>
                <a:rPr lang="en-GB" altLang="en-US" sz="4000" b="1">
                  <a:solidFill>
                    <a:srgbClr val="00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Từ nhiều nghĩa là từ có</a:t>
              </a:r>
            </a:p>
            <a:p>
              <a:pPr algn="ctr"/>
              <a:r>
                <a:rPr lang="en-GB" altLang="en-US" sz="4000" b="1">
                  <a:solidFill>
                    <a:srgbClr val="00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nghĩa gốc và </a:t>
              </a:r>
              <a:r>
                <a:rPr lang="en-GB" altLang="en-US" sz="4000" b="1">
                  <a:solidFill>
                    <a:srgbClr val="00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rPr>
                <a:t>một hay </a:t>
              </a:r>
            </a:p>
            <a:p>
              <a:pPr algn="ctr"/>
              <a:r>
                <a:rPr lang="en-GB" altLang="en-US" sz="4000" b="1">
                  <a:solidFill>
                    <a:srgbClr val="00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rPr>
                <a:t>một số nghĩa chuyển</a:t>
              </a: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3082925" y="104140"/>
            <a:ext cx="9109075" cy="4237355"/>
            <a:chOff x="3518" y="479"/>
            <a:chExt cx="12546" cy="6673"/>
          </a:xfrm>
        </p:grpSpPr>
        <p:pic>
          <p:nvPicPr>
            <p:cNvPr id="4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 rot="11460000" flipH="1" flipV="1">
              <a:off x="3518" y="479"/>
              <a:ext cx="12546" cy="6673"/>
            </a:xfrm>
            <a:prstGeom prst="rect">
              <a:avLst/>
            </a:prstGeom>
          </p:spPr>
        </p:pic>
        <p:sp>
          <p:nvSpPr>
            <p:cNvPr id="2" name="Rectangles 1"/>
            <p:cNvSpPr/>
            <p:nvPr/>
          </p:nvSpPr>
          <p:spPr>
            <a:xfrm>
              <a:off x="5595" y="1951"/>
              <a:ext cx="8391" cy="305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GB" altLang="en-US" sz="4000" b="1">
                  <a:solidFill>
                    <a:srgbClr val="00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Các nghĩa của từ nhiều </a:t>
              </a:r>
            </a:p>
            <a:p>
              <a:pPr algn="ctr"/>
              <a:r>
                <a:rPr lang="en-GB" altLang="en-US" sz="4000" b="1">
                  <a:solidFill>
                    <a:srgbClr val="00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nghĩa bao giờ cũng có </a:t>
              </a:r>
            </a:p>
            <a:p>
              <a:pPr algn="ctr"/>
              <a:r>
                <a:rPr lang="en-GB" altLang="en-US" sz="4000" b="1">
                  <a:solidFill>
                    <a:srgbClr val="00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mối liên hệ với nhau.</a:t>
              </a:r>
            </a:p>
          </p:txBody>
        </p:sp>
      </p:grpSp>
      <p:pic>
        <p:nvPicPr>
          <p:cNvPr id="7" name="图片 2">
            <a:extLst>
              <a:ext uri="{FF2B5EF4-FFF2-40B4-BE49-F238E27FC236}">
                <a16:creationId xmlns:a16="http://schemas.microsoft.com/office/drawing/2014/main" xmlns="" id="{8F66ABDC-A8BA-483C-9BBC-9A08B60A721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10585" y="73180"/>
            <a:ext cx="5673717" cy="5673717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英语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702174118"/>
  <p:tag name="MH_LIBRARY" val="CONTENTS"/>
  <p:tag name="MH_TYPE" val="OTHERS"/>
  <p:tag name="ID" val="54712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702174118"/>
  <p:tag name="MH_LIBRARY" val="CONTENTS"/>
  <p:tag name="MH_TYPE" val="OTHERS"/>
  <p:tag name="ID" val="54712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702174118"/>
  <p:tag name="MH_LIBRARY" val="CONTENTS"/>
  <p:tag name="MH_AUTOCOLOR" val="TRUE"/>
  <p:tag name="MH_TYPE" val="CONTENTS"/>
  <p:tag name="ID" val="54712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702174118"/>
  <p:tag name="MH_LIBRARY" val="CONTENTS"/>
  <p:tag name="MH_TYPE" val="ENTRY"/>
  <p:tag name="ID" val="547125"/>
  <p:tag name="MH_ORDER" val="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702174118"/>
  <p:tag name="MH_LIBRARY" val="CONTENTS"/>
  <p:tag name="MH_TYPE" val="ENTRY"/>
  <p:tag name="ID" val="547125"/>
  <p:tag name="MH_ORDER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702174118"/>
  <p:tag name="MH_LIBRARY" val="CONTENTS"/>
  <p:tag name="MH_TYPE" val="ENTRY"/>
  <p:tag name="ID" val="547125"/>
  <p:tag name="MH_ORDER" val="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702174118"/>
  <p:tag name="MH_LIBRARY" val="CONTENTS"/>
  <p:tag name="MH_TYPE" val="OTHERS"/>
  <p:tag name="ID" val="54712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702174118"/>
  <p:tag name="MH_LIBRARY" val="CONTENTS"/>
  <p:tag name="MH_TYPE" val="OTHERS"/>
  <p:tag name="ID" val="54712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702174118"/>
  <p:tag name="MH_LIBRARY" val="CONTENTS"/>
  <p:tag name="MH_TYPE" val="OTHERS"/>
  <p:tag name="ID" val="547125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702174118"/>
  <p:tag name="MH_LIBRARY" val="CONTENTS"/>
  <p:tag name="MH_AUTOCOLOR" val="TRUE"/>
  <p:tag name="MH_TYPE" val="CONTENTS"/>
  <p:tag name="ID" val="54712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702174118"/>
  <p:tag name="MH_LIBRARY" val="CONTENTS"/>
  <p:tag name="MH_TYPE" val="OTHERS"/>
  <p:tag name="ID" val="547125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702174118"/>
  <p:tag name="MH_LIBRARY" val="CONTENTS"/>
  <p:tag name="MH_TYPE" val="ENTRY"/>
  <p:tag name="ID" val="547125"/>
  <p:tag name="MH_ORDER" val="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702174118"/>
  <p:tag name="MH_LIBRARY" val="CONTENTS"/>
  <p:tag name="MH_TYPE" val="ENTRY"/>
  <p:tag name="ID" val="547125"/>
  <p:tag name="MH_ORDER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702174118"/>
  <p:tag name="MH_LIBRARY" val="CONTENTS"/>
  <p:tag name="MH_TYPE" val="ENTRY"/>
  <p:tag name="ID" val="547125"/>
  <p:tag name="MH_ORDER" val="3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702174118"/>
  <p:tag name="MH_LIBRARY" val="CONTENTS"/>
  <p:tag name="MH_TYPE" val="OTHERS"/>
  <p:tag name="ID" val="547125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702174118"/>
  <p:tag name="MH_LIBRARY" val="CONTENTS"/>
  <p:tag name="MH_TYPE" val="OTHERS"/>
  <p:tag name="ID" val="547125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702174118"/>
  <p:tag name="MH_LIBRARY" val="CONTENTS"/>
  <p:tag name="MH_TYPE" val="OTHERS"/>
  <p:tag name="ID" val="547125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702174118"/>
  <p:tag name="MH_LIBRARY" val="CONTENTS"/>
  <p:tag name="MH_AUTOCOLOR" val="TRUE"/>
  <p:tag name="MH_TYPE" val="CONTENTS"/>
  <p:tag name="ID" val="547125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702174118"/>
  <p:tag name="MH_LIBRARY" val="CONTENTS"/>
  <p:tag name="MH_TYPE" val="OTHERS"/>
  <p:tag name="ID" val="547125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702174118"/>
  <p:tag name="MH_LIBRARY" val="CONTENTS"/>
  <p:tag name="MH_TYPE" val="OTHERS"/>
  <p:tag name="ID" val="547125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702174118"/>
  <p:tag name="MH_LIBRARY" val="CONTENTS"/>
  <p:tag name="MH_TYPE" val="OTHERS"/>
  <p:tag name="ID" val="54712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702174118"/>
  <p:tag name="MH_LIBRARY" val="CONTENTS"/>
  <p:tag name="MH_TYPE" val="OTHERS"/>
  <p:tag name="ID" val="547125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702174118"/>
  <p:tag name="MH_LIBRARY" val="CONTENTS"/>
  <p:tag name="MH_TYPE" val="ENTRY"/>
  <p:tag name="ID" val="547125"/>
  <p:tag name="MH_ORDER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702174118"/>
  <p:tag name="MH_LIBRARY" val="CONTENTS"/>
  <p:tag name="MH_AUTOCOLOR" val="TRUE"/>
  <p:tag name="MH_TYPE" val="CONTENTS"/>
  <p:tag name="ID" val="547125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702174118"/>
  <p:tag name="MH_LIBRARY" val="CONTENTS"/>
  <p:tag name="MH_TYPE" val="OTHERS"/>
  <p:tag name="ID" val="547125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702174118"/>
  <p:tag name="MH_LIBRARY" val="CONTENTS"/>
  <p:tag name="MH_TYPE" val="OTHERS"/>
  <p:tag name="ID" val="547125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702174118"/>
  <p:tag name="MH_LIBRARY" val="CONTENTS"/>
  <p:tag name="MH_TYPE" val="OTHERS"/>
  <p:tag name="ID" val="547125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702174118"/>
  <p:tag name="MH_LIBRARY" val="CONTENTS"/>
  <p:tag name="MH_TYPE" val="OTHERS"/>
  <p:tag name="ID" val="547125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702174118"/>
  <p:tag name="MH_LIBRARY" val="CONTENTS"/>
  <p:tag name="MH_TYPE" val="OTHERS"/>
  <p:tag name="ID" val="547125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702174118"/>
  <p:tag name="MH_LIBRARY" val="CONTENTS"/>
  <p:tag name="MH_TYPE" val="OTHERS"/>
  <p:tag name="ID" val="547125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702174118"/>
  <p:tag name="MH_LIBRARY" val="CONTENTS"/>
  <p:tag name="MH_TYPE" val="OTHERS"/>
  <p:tag name="ID" val="54712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702174118"/>
  <p:tag name="MH_LIBRARY" val="CONTENTS"/>
  <p:tag name="MH_TYPE" val="OTHERS"/>
  <p:tag name="ID" val="54712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702174118"/>
  <p:tag name="MH_LIBRARY" val="CONTENTS"/>
  <p:tag name="MH_TYPE" val="OTHERS"/>
  <p:tag name="ID" val="54712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702174118"/>
  <p:tag name="MH_LIBRARY" val="CONTENTS"/>
  <p:tag name="MH_TYPE" val="OTHERS"/>
  <p:tag name="ID" val="54712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702174118"/>
  <p:tag name="MH_LIBRARY" val="CONTENTS"/>
  <p:tag name="MH_TYPE" val="OTHERS"/>
  <p:tag name="ID" val="54712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702174118"/>
  <p:tag name="MH_LIBRARY" val="CONTENTS"/>
  <p:tag name="MH_TYPE" val="OTHERS"/>
  <p:tag name="ID" val="54712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702174118"/>
  <p:tag name="MH_LIBRARY" val="CONTENTS"/>
  <p:tag name="MH_TYPE" val="OTHERS"/>
  <p:tag name="ID" val="547125"/>
</p:tagLst>
</file>

<file path=ppt/theme/theme1.xml><?xml version="1.0" encoding="utf-8"?>
<a:theme xmlns:a="http://schemas.openxmlformats.org/drawingml/2006/main" name="Office 主题​​">
  <a:themeElements>
    <a:clrScheme name="自定义 2456">
      <a:dk1>
        <a:srgbClr val="FFFFFF"/>
      </a:dk1>
      <a:lt1>
        <a:sysClr val="window" lastClr="FFFFFF"/>
      </a:lt1>
      <a:dk2>
        <a:srgbClr val="FFFFFF"/>
      </a:dk2>
      <a:lt2>
        <a:srgbClr val="FFFFFF"/>
      </a:lt2>
      <a:accent1>
        <a:srgbClr val="75BBE8"/>
      </a:accent1>
      <a:accent2>
        <a:srgbClr val="75BBE8"/>
      </a:accent2>
      <a:accent3>
        <a:srgbClr val="75BBE8"/>
      </a:accent3>
      <a:accent4>
        <a:srgbClr val="75BBE8"/>
      </a:accent4>
      <a:accent5>
        <a:srgbClr val="75BBE8"/>
      </a:accent5>
      <a:accent6>
        <a:srgbClr val="75BBE8"/>
      </a:accent6>
      <a:hlink>
        <a:srgbClr val="EFD600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自定义 2456">
      <a:dk1>
        <a:srgbClr val="FFFFFF"/>
      </a:dk1>
      <a:lt1>
        <a:sysClr val="window" lastClr="FFFFFF"/>
      </a:lt1>
      <a:dk2>
        <a:srgbClr val="FFFFFF"/>
      </a:dk2>
      <a:lt2>
        <a:srgbClr val="FFFFFF"/>
      </a:lt2>
      <a:accent1>
        <a:srgbClr val="75BBE8"/>
      </a:accent1>
      <a:accent2>
        <a:srgbClr val="75BBE8"/>
      </a:accent2>
      <a:accent3>
        <a:srgbClr val="75BBE8"/>
      </a:accent3>
      <a:accent4>
        <a:srgbClr val="75BBE8"/>
      </a:accent4>
      <a:accent5>
        <a:srgbClr val="75BBE8"/>
      </a:accent5>
      <a:accent6>
        <a:srgbClr val="75BBE8"/>
      </a:accent6>
      <a:hlink>
        <a:srgbClr val="EFD600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主题​​">
  <a:themeElements>
    <a:clrScheme name="自定义 2456">
      <a:dk1>
        <a:srgbClr val="FFFFFF"/>
      </a:dk1>
      <a:lt1>
        <a:sysClr val="window" lastClr="FFFFFF"/>
      </a:lt1>
      <a:dk2>
        <a:srgbClr val="FFFFFF"/>
      </a:dk2>
      <a:lt2>
        <a:srgbClr val="FFFFFF"/>
      </a:lt2>
      <a:accent1>
        <a:srgbClr val="75BBE8"/>
      </a:accent1>
      <a:accent2>
        <a:srgbClr val="75BBE8"/>
      </a:accent2>
      <a:accent3>
        <a:srgbClr val="75BBE8"/>
      </a:accent3>
      <a:accent4>
        <a:srgbClr val="75BBE8"/>
      </a:accent4>
      <a:accent5>
        <a:srgbClr val="75BBE8"/>
      </a:accent5>
      <a:accent6>
        <a:srgbClr val="75BBE8"/>
      </a:accent6>
      <a:hlink>
        <a:srgbClr val="EFD600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</TotalTime>
  <Words>1163</Words>
  <Application>Microsoft Office PowerPoint</Application>
  <PresentationFormat>Custom</PresentationFormat>
  <Paragraphs>149</Paragraphs>
  <Slides>31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31</vt:i4>
      </vt:variant>
    </vt:vector>
  </HeadingPairs>
  <TitlesOfParts>
    <vt:vector size="34" baseType="lpstr">
      <vt:lpstr>Office 主题​​</vt:lpstr>
      <vt:lpstr>1_Office 主题​​</vt:lpstr>
      <vt:lpstr>2_Office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英语</dc:title>
  <dc:creator>qqqqq</dc:creator>
  <cp:lastModifiedBy>Trà My</cp:lastModifiedBy>
  <cp:revision>49</cp:revision>
  <dcterms:created xsi:type="dcterms:W3CDTF">2020-04-17T07:28:00Z</dcterms:created>
  <dcterms:modified xsi:type="dcterms:W3CDTF">2023-07-20T13:11:04Z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B95C3DF80392469D8BBA403EBCC5CA85</vt:lpwstr>
  </property>
  <property fmtid="{D5CDD505-2E9C-101B-9397-08002B2CF9AE}" pid="3" name="KSOProductBuildVer">
    <vt:lpwstr>2057-11.2.0.10323</vt:lpwstr>
  </property>
</Properties>
</file>