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259" r:id="rId2"/>
    <p:sldId id="257" r:id="rId3"/>
    <p:sldId id="326" r:id="rId4"/>
    <p:sldId id="346" r:id="rId5"/>
    <p:sldId id="316" r:id="rId6"/>
    <p:sldId id="317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14" r:id="rId17"/>
    <p:sldId id="347" r:id="rId18"/>
    <p:sldId id="336" r:id="rId19"/>
    <p:sldId id="318" r:id="rId20"/>
    <p:sldId id="340" r:id="rId21"/>
    <p:sldId id="341" r:id="rId22"/>
    <p:sldId id="313" r:id="rId23"/>
    <p:sldId id="344" r:id="rId24"/>
    <p:sldId id="345" r:id="rId25"/>
    <p:sldId id="337" r:id="rId26"/>
    <p:sldId id="319" r:id="rId27"/>
    <p:sldId id="260" r:id="rId28"/>
    <p:sldId id="321" r:id="rId29"/>
    <p:sldId id="323" r:id="rId30"/>
  </p:sldIdLst>
  <p:sldSz cx="12192000" cy="6858000"/>
  <p:notesSz cx="6858000" cy="9144000"/>
  <p:embeddedFontLst>
    <p:embeddedFont>
      <p:font typeface="等线" panose="02010600030101010101" pitchFamily="2" charset="-122"/>
      <p:regular r:id="rId32"/>
      <p:bold r:id="rId33"/>
    </p:embeddedFont>
    <p:embeddedFont>
      <p:font typeface="等线 Light" panose="02010600030101010101" pitchFamily="2" charset="-122"/>
      <p:regular r:id="rId34"/>
    </p:embeddedFont>
    <p:embeddedFont>
      <p:font typeface="#9Slide05 SVNFlamingo Script" panose="00000500000000000000" pitchFamily="2" charset="0"/>
      <p:regular r:id="rId35"/>
    </p:embeddedFont>
    <p:embeddedFont>
      <p:font typeface="#9Slide07 Altus" pitchFamily="2" charset="0"/>
      <p:regular r:id="rId36"/>
    </p:embeddedFont>
    <p:embeddedFont>
      <p:font typeface="#9Slide07 FS North Land Sans" panose="00000500000000000000" pitchFamily="2" charset="0"/>
      <p:regular r:id="rId37"/>
    </p:embeddedFont>
    <p:embeddedFont>
      <p:font typeface="#9Slide07 HoneyCream" pitchFamily="2" charset="0"/>
      <p:regular r:id="rId38"/>
    </p:embeddedFont>
    <p:embeddedFont>
      <p:font typeface="SVN-Newton" panose="02040603050506020204" pitchFamily="18" charset="0"/>
      <p:regular r:id="rId39"/>
    </p:embeddedFont>
    <p:embeddedFont>
      <p:font typeface="UTM Avo" panose="02040603050506020204" pitchFamily="18" charset="0"/>
      <p:regular r:id="rId40"/>
      <p:bold r:id="rId41"/>
      <p:italic r:id="rId42"/>
      <p:boldItalic r:id="rId43"/>
    </p:embeddedFont>
    <p:embeddedFont>
      <p:font typeface="UTM Showcard" panose="02040603050506020204" pitchFamily="18" charset="0"/>
      <p:regular r:id="rId44"/>
    </p:embeddedFont>
    <p:embeddedFont>
      <p:font typeface="UVF Blenda Script" panose="02040603050506020204" pitchFamily="18" charset="0"/>
      <p:regular r:id="rId45"/>
    </p:embeddedFont>
  </p:embeddedFontLst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B49A"/>
    <a:srgbClr val="FF0066"/>
    <a:srgbClr val="392121"/>
    <a:srgbClr val="FFD8D9"/>
    <a:srgbClr val="599646"/>
    <a:srgbClr val="35AAAD"/>
    <a:srgbClr val="F3DC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2" d="100"/>
          <a:sy n="62" d="100"/>
        </p:scale>
        <p:origin x="812" y="-452"/>
      </p:cViewPr>
      <p:guideLst>
        <p:guide pos="416"/>
        <p:guide pos="7256"/>
        <p:guide orient="horz" pos="648"/>
        <p:guide orient="horz" pos="712"/>
        <p:guide orient="horz" pos="392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92516-7E7F-49AA-84DC-56A2E8DF07B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73DE1-6FE7-48C5-B2AE-3A14267D68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520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517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054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543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4123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485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954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395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9771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445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6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720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0060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8018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612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14975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47866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2219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8995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453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2277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095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018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318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9553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430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440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5639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73DE1-6FE7-48C5-B2AE-3A14267D68E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071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B766D6-7987-473D-8661-C09385AAA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6D8193D-3F25-4F00-B601-26050EDC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650B5B-5A8E-4B19-91C4-E1BA667B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E03EA0-CF04-437F-B8B4-0C607284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7DAAAA-DEFB-46E3-864D-6F6B47B2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559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37090C-1724-48F2-BECF-71A01FAA8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CE4F09-7AC0-472E-A35A-783162D4A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FB41A-D16F-4C54-B107-A2E5FDB8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E7788F-D73F-4012-BCD3-CA1CA57F9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99B3C2-BBFB-4ED9-8F3F-8D69CB70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60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11E860E-54D7-44B3-9410-18F2A3B17C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029AEA-2D7C-493A-BA4B-288F87F94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EFA4A5-06F1-4B03-B462-53FCFF4F5F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4681FA-6408-46D1-9189-DB388774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A3D781-904C-42C7-BA06-29143FB3F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973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385747-3EB1-4D83-B943-6FABF74A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141459-CE2D-4B2C-BF1A-D7FFE9F92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6FDC62-B0B0-421B-B356-45B14008C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15DF15-F391-4A50-A894-B59338EAA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82F58F-AA0A-4582-AB7B-68D799D1F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53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1864BE-8DEF-4758-9185-B3209486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3F8F15-3BBB-49BB-93AF-A90F4C04E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93DC75-18AA-4738-BD83-02C563C83E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AA0C4E-FA3F-48A3-A553-33874B62E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84C614-EF4B-4CC4-BA92-B1623331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77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844A4A-B204-4F7A-B8CC-997B82C90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417428-2EDB-4EC2-8C55-F81241794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6D785F-C047-4613-AE45-3E320DCCC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8AB721-4310-4F72-970D-8F891D2609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952ADF-6E71-47DE-B627-BFBC3ADB1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54DD86-550B-4F83-B752-6C8B24C3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5021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54EF69-3D88-491E-9295-99FB21725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96E61D-780B-41BA-876B-EA7D9A790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68B4426-53CF-4644-A828-754726FE6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3852C7C-578C-4864-96FB-80B1FE02A5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8293A92-59CC-433C-A67A-05546A81F8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D062D4B-A481-4F3B-BE8D-D73D1CB6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015D5C-EB73-4AB2-AAE1-534E6816D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7B149C-4B19-4D71-9F0C-731D2F771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889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370B76-BED2-4287-8354-EA544963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25F4B30-D0D4-41D7-AD46-03E65EFC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8E5DC7C-4894-4963-BB44-2E66213D6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C49055B-B1CB-445E-B1D0-9084890F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623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27AD828-E899-486D-A8E1-F5AE742E18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9897A97-F8FA-4037-9CC9-EFD64BE3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94C1D2-DB76-4142-B84A-AC17CE0B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147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13FBE5-C773-412D-A187-31450C9EF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E29E2B6-B27C-4EE8-AC9F-B149C50AB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57854AA-6367-4504-B9FC-E5E2ADD98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6561B0-4264-42E0-ABA8-012DFE43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7076ED-6930-439B-8E5F-BA21AF8E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2281C8-4930-43D8-86C4-C2974C165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83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41CFCC-B00D-4ED2-BD0C-9A83194B1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83E44E7-F2CA-4671-AEFC-F609545C3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E585D18-5A41-4CE3-8044-F0329EE1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6EDBBA7-D7B0-4ACA-ABE7-F54571408E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84125-59B0-4D54-9A5C-BE81F2B2843A}" type="datetimeFigureOut">
              <a:rPr lang="zh-CN" altLang="en-US" smtClean="0"/>
              <a:t>2022/6/30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FFE9FE-0508-44DE-BC85-86EAE355A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06F262-3F12-4B1B-A052-62BA2E965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BB7320-1E25-4E0B-A978-CD3C4BCE17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8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0D61D6-D5E0-4E40-1CEC-6813D0CFA4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30A4C5-CC5B-C6D2-4094-A2847D953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C50E8272-017E-7299-8A4C-B08D2FE335E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7995CA6-7004-9623-F7EC-8CE0C04B72AD}"/>
              </a:ext>
            </a:extLst>
          </p:cNvPr>
          <p:cNvSpPr txBox="1">
            <a:spLocks/>
          </p:cNvSpPr>
          <p:nvPr userDrawn="1"/>
        </p:nvSpPr>
        <p:spPr>
          <a:xfrm>
            <a:off x="10260676" y="-18529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40000"/>
                    <a:lumOff val="6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6">
                  <a:lumMod val="40000"/>
                  <a:lumOff val="6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545EB10-5C14-09DF-640C-A3B4C325318B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FDD0F29-AC16-2AE4-3F25-5EF1F83E256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EF810D-F4EA-EF5C-56D8-D69949BA55E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51EADB0-D930-593F-157C-2ADC22D241FC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 DIỆU HIỀN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A613025-94A4-F9A7-65A1-DD7C141C6351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rgbClr val="F1B49A"/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rgbClr val="F1B49A"/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318C267-F152-21C7-B448-8B79A5C025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4FF20E7-A351-0761-3FBC-D958AE6A26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C7691C-BD86-7A59-0CD5-1B0AC0A7BB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F58E3E-41C4-28F3-B0A0-95BA2CE391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B1F2C28-FA3C-D0C1-919F-FF00971F584E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err="1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>
              <a:solidFill>
                <a:srgbClr val="2E9733"/>
              </a:solidFill>
              <a:effectLst>
                <a:outerShdw dist="165100" dir="2700000" sx="99000" sy="99000" algn="tl" rotWithShape="0">
                  <a:schemeClr val="bg1">
                    <a:alpha val="63000"/>
                  </a:schemeClr>
                </a:outerShdw>
                <a:reflection blurRad="6350" stA="55000" endA="300" endPos="45500" dir="5400000" sy="-10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5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0.xml"/><Relationship Id="rId7" Type="http://schemas.microsoft.com/office/2007/relationships/hdphoto" Target="../media/hdphoto6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microsoft.com/office/2007/relationships/hdphoto" Target="../media/hdphoto7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2.xml"/><Relationship Id="rId7" Type="http://schemas.microsoft.com/office/2007/relationships/hdphoto" Target="../media/hdphoto8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3.xml"/><Relationship Id="rId7" Type="http://schemas.microsoft.com/office/2007/relationships/hdphoto" Target="../media/hdphoto9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4.xml"/><Relationship Id="rId7" Type="http://schemas.microsoft.com/office/2007/relationships/hdphoto" Target="../media/hdphoto10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25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5.xml"/><Relationship Id="rId7" Type="http://schemas.microsoft.com/office/2007/relationships/hdphoto" Target="../media/hdphoto1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7.jpe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6.pn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32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6.xml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7.xml"/><Relationship Id="rId7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8.xml"/><Relationship Id="rId7" Type="http://schemas.microsoft.com/office/2007/relationships/hdphoto" Target="../media/hdphoto4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9.xml"/><Relationship Id="rId7" Type="http://schemas.microsoft.com/office/2007/relationships/hdphoto" Target="../media/hdphoto5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16A8E7D-7514-4926-B8E4-B441A38C47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2BC1AB5-1CE5-45D1-9669-C2E453F005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951" y="3492632"/>
            <a:ext cx="3074850" cy="341085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E6E472-0EA8-4D04-A98B-950A476984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1357" y="4632046"/>
            <a:ext cx="1644188" cy="226103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3DC8E31-9973-4409-9099-C40E7A183575}"/>
              </a:ext>
            </a:extLst>
          </p:cNvPr>
          <p:cNvSpPr txBox="1"/>
          <p:nvPr/>
        </p:nvSpPr>
        <p:spPr>
          <a:xfrm>
            <a:off x="3206482" y="1107774"/>
            <a:ext cx="100701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0">
                <a:solidFill>
                  <a:schemeClr val="bg2">
                    <a:lumMod val="10000"/>
                  </a:scheme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#9Slide05 SVNFlamingo Script" panose="00000500000000000000" pitchFamily="2" charset="0"/>
                <a:ea typeface="字魂21号-不齐素圆体" panose="00000500000000000000" pitchFamily="2" charset="-122"/>
              </a:rPr>
              <a:t>Tập làm văn</a:t>
            </a:r>
            <a:endParaRPr lang="zh-CN" altLang="en-US" sz="5000" dirty="0">
              <a:solidFill>
                <a:schemeClr val="bg2">
                  <a:lumMod val="10000"/>
                </a:schemeClr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#9Slide05 SVNFlamingo Script" panose="00000500000000000000" pitchFamily="2" charset="0"/>
              <a:ea typeface="字魂21号-不齐素圆体" panose="00000500000000000000" pitchFamily="2" charset="-122"/>
            </a:endParaRPr>
          </a:p>
        </p:txBody>
      </p:sp>
      <p:sp>
        <p:nvSpPr>
          <p:cNvPr id="11" name="矩形 11">
            <a:extLst>
              <a:ext uri="{FF2B5EF4-FFF2-40B4-BE49-F238E27FC236}">
                <a16:creationId xmlns:a16="http://schemas.microsoft.com/office/drawing/2014/main" id="{21C7F6DF-A8B1-67A1-F38F-93F1B08ACD3F}"/>
              </a:ext>
            </a:extLst>
          </p:cNvPr>
          <p:cNvSpPr/>
          <p:nvPr/>
        </p:nvSpPr>
        <p:spPr>
          <a:xfrm>
            <a:off x="3676343" y="1775285"/>
            <a:ext cx="7343644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en-US" altLang="zh-CN" sz="8000" b="1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7 FS North Land Sans" panose="00000500000000000000" pitchFamily="2" charset="0"/>
              </a:rPr>
              <a:t>Luyện tập  </a:t>
            </a:r>
          </a:p>
          <a:p>
            <a:pPr algn="ctr">
              <a:buSzPct val="25000"/>
            </a:pPr>
            <a:r>
              <a:rPr lang="en-US" altLang="zh-CN" sz="8000" b="1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7 FS North Land Sans" panose="00000500000000000000" pitchFamily="2" charset="0"/>
              </a:rPr>
              <a:t>     phát triển</a:t>
            </a:r>
          </a:p>
          <a:p>
            <a:pPr algn="ctr">
              <a:buSzPct val="25000"/>
            </a:pPr>
            <a:r>
              <a:rPr lang="en-US" altLang="zh-CN" sz="8000" b="1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7 FS North Land Sans" panose="00000500000000000000" pitchFamily="2" charset="0"/>
              </a:rPr>
              <a:t> </a:t>
            </a:r>
            <a:r>
              <a:rPr lang="en-US" altLang="zh-CN" sz="9900" b="1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5 SVNFlamingo Script" panose="00000500000000000000" pitchFamily="2" charset="0"/>
              </a:rPr>
              <a:t>câu chuyện</a:t>
            </a:r>
            <a:endParaRPr lang="en-US" altLang="zh-CN" sz="9900" b="1" dirty="0">
              <a:ln>
                <a:solidFill>
                  <a:sysClr val="windowText" lastClr="000000"/>
                </a:solidFill>
              </a:ln>
              <a:solidFill>
                <a:srgbClr val="FF0066"/>
              </a:solidFill>
              <a:effectLst>
                <a:glow rad="63500">
                  <a:srgbClr val="FFFF00">
                    <a:alpha val="40000"/>
                  </a:srgbClr>
                </a:glow>
              </a:effectLst>
              <a:latin typeface="#9Slide05 SVNFlamingo Script" panose="00000500000000000000" pitchFamily="2" charset="0"/>
            </a:endParaRPr>
          </a:p>
        </p:txBody>
      </p:sp>
      <p:pic>
        <p:nvPicPr>
          <p:cNvPr id="16" name="图片 3">
            <a:extLst>
              <a:ext uri="{FF2B5EF4-FFF2-40B4-BE49-F238E27FC236}">
                <a16:creationId xmlns:a16="http://schemas.microsoft.com/office/drawing/2014/main" id="{39DAC70B-C1C4-B253-77E0-F63A4E6159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6438" flipH="1">
            <a:off x="-286896" y="-929788"/>
            <a:ext cx="4335972" cy="433597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2">
            <a:extLst>
              <a:ext uri="{FF2B5EF4-FFF2-40B4-BE49-F238E27FC236}">
                <a16:creationId xmlns:a16="http://schemas.microsoft.com/office/drawing/2014/main" id="{680EFEA1-A957-986F-5061-CB3ACE9CFF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11649">
            <a:off x="10094672" y="242735"/>
            <a:ext cx="1850630" cy="2591851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2B7E190-071A-C452-91EE-99878E5667E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 rot="882092">
            <a:off x="10543511" y="576410"/>
            <a:ext cx="1093124" cy="115870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66DF707-E148-2486-6EDE-E52B099EA039}"/>
              </a:ext>
            </a:extLst>
          </p:cNvPr>
          <p:cNvSpPr txBox="1"/>
          <p:nvPr/>
        </p:nvSpPr>
        <p:spPr>
          <a:xfrm>
            <a:off x="-637345" y="878762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err="1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>
              <a:solidFill>
                <a:srgbClr val="2E9733"/>
              </a:solidFill>
              <a:effectLst>
                <a:outerShdw dist="165100" dir="2700000" sx="99000" sy="99000" algn="tl" rotWithShape="0">
                  <a:schemeClr val="bg1">
                    <a:alpha val="63000"/>
                  </a:schemeClr>
                </a:outerShdw>
                <a:reflection blurRad="6350" stA="55000" endA="300" endPos="45500" dir="5400000" sy="-10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351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1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438" y="4176041"/>
            <a:ext cx="3291092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707005" y="967147"/>
            <a:ext cx="8777990" cy="1019308"/>
            <a:chOff x="1549350" y="1513180"/>
            <a:chExt cx="8777990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1549350" y="1603967"/>
              <a:ext cx="8777990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FFFF00"/>
                  </a:solidFill>
                  <a:latin typeface="UTM Avo" panose="02040603050506020204" pitchFamily="18" charset="0"/>
                </a:rPr>
                <a:t>Những hạt thóc giống</a:t>
              </a:r>
              <a:endParaRPr lang="en-US" altLang="zh-CN" sz="45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9585432-29AF-8BCF-0BB8-2285038AD5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50" y="2347318"/>
            <a:ext cx="6410698" cy="3543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8B801B51-CE01-B2C9-34B4-808422A1B4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012" y="-740091"/>
            <a:ext cx="3266896" cy="3266896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4054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322" y="4062105"/>
            <a:ext cx="3277874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482910" y="998678"/>
            <a:ext cx="9560351" cy="1019308"/>
            <a:chOff x="2060979" y="1513180"/>
            <a:chExt cx="9560351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929330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2060979" y="1603967"/>
              <a:ext cx="9560351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002060"/>
                  </a:solidFill>
                  <a:latin typeface="UTM Avo" panose="02040603050506020204" pitchFamily="18" charset="0"/>
                </a:rPr>
                <a:t>Nỗi dằn vặt của An – đrây - ca</a:t>
              </a:r>
              <a:endParaRPr lang="en-US" altLang="zh-CN" sz="45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935C0C1-BABD-C1D8-66E6-5477532315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93" y="2179848"/>
            <a:ext cx="6715257" cy="3764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4861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438" y="4176041"/>
            <a:ext cx="3291092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707005" y="967147"/>
            <a:ext cx="8777990" cy="1019308"/>
            <a:chOff x="1549350" y="1513180"/>
            <a:chExt cx="8777990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1549350" y="1603967"/>
              <a:ext cx="8777990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FFFF00"/>
                  </a:solidFill>
                  <a:latin typeface="UTM Avo" panose="02040603050506020204" pitchFamily="18" charset="0"/>
                </a:rPr>
                <a:t>Hai chị em</a:t>
              </a:r>
              <a:endParaRPr lang="en-US" altLang="zh-CN" sz="45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DF97268-8609-CC42-EC56-2B2E53FE9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9530" y="2231319"/>
            <a:ext cx="6265620" cy="3631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6DFB375B-0F6C-28A7-D09E-BE25CE701B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1952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426" y="4165530"/>
            <a:ext cx="3277874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482910" y="998678"/>
            <a:ext cx="9560351" cy="1019308"/>
            <a:chOff x="2060979" y="1513180"/>
            <a:chExt cx="9560351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929330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2060979" y="1603967"/>
              <a:ext cx="9560351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002060"/>
                  </a:solidFill>
                  <a:latin typeface="UTM Avo" panose="02040603050506020204" pitchFamily="18" charset="0"/>
                </a:rPr>
                <a:t>Điều ước dưới trăng</a:t>
              </a:r>
              <a:endParaRPr lang="en-US" altLang="zh-CN" sz="45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5972523-59CB-196C-F7AF-0D7074E822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990" y="2343611"/>
            <a:ext cx="6325332" cy="351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13570ADA-A938-D673-425E-9E69496A9C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7252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625" y="74758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438" y="4176041"/>
            <a:ext cx="3291092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2969766" y="1104964"/>
            <a:ext cx="7026111" cy="1019308"/>
            <a:chOff x="1549350" y="1562595"/>
            <a:chExt cx="8777990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52728" y="1562595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66"/>
                </a:solidFill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1549350" y="1603967"/>
              <a:ext cx="8777990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FF0066"/>
                  </a:solidFill>
                  <a:latin typeface="UTM Avo" panose="02040603050506020204" pitchFamily="18" charset="0"/>
                </a:rPr>
                <a:t>Vào nghề</a:t>
              </a:r>
              <a:endParaRPr lang="en-US" altLang="zh-CN" sz="4500" b="1" dirty="0">
                <a:solidFill>
                  <a:srgbClr val="FF0066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CF3B90A-BBFD-D32F-80EF-E450F69B5E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530" y="2368762"/>
            <a:ext cx="6554306" cy="3356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2BA5FA92-06D0-F4C2-AC17-7108538EB0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26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426" y="4165530"/>
            <a:ext cx="3277874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482910" y="998678"/>
            <a:ext cx="9560351" cy="1019308"/>
            <a:chOff x="2060979" y="1513180"/>
            <a:chExt cx="9560351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8893911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2060979" y="1603967"/>
              <a:ext cx="9560351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002060"/>
                  </a:solidFill>
                  <a:latin typeface="UTM Avo" panose="02040603050506020204" pitchFamily="18" charset="0"/>
                </a:rPr>
                <a:t>Đôi giày ba ta màu xanh</a:t>
              </a:r>
              <a:endParaRPr lang="en-US" altLang="zh-CN" sz="45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FD7EF6A-546E-4A34-70EC-E310FC43AC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45" y="2396440"/>
            <a:ext cx="6524943" cy="3462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FE29DDA6-9409-7542-BD3A-740D935375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6680" y="-603457"/>
            <a:ext cx="2882751" cy="2882751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436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5EDCA4-D477-467A-890A-79F0AB49F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9360" y="3253593"/>
            <a:ext cx="3532252" cy="3271523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pic>
        <p:nvPicPr>
          <p:cNvPr id="1026" name="Picture 2" descr="BA LƯỠI RÌU - Cùng Sống An Vui">
            <a:extLst>
              <a:ext uri="{FF2B5EF4-FFF2-40B4-BE49-F238E27FC236}">
                <a16:creationId xmlns:a16="http://schemas.microsoft.com/office/drawing/2014/main" id="{D5A0503E-63E7-FAF5-44A5-DADCCD9C3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085" y="2337873"/>
            <a:ext cx="6753225" cy="3484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39248CB-5F29-E5BD-2DC3-766D94B71856}"/>
              </a:ext>
            </a:extLst>
          </p:cNvPr>
          <p:cNvGrpSpPr/>
          <p:nvPr/>
        </p:nvGrpSpPr>
        <p:grpSpPr>
          <a:xfrm>
            <a:off x="1707005" y="1035783"/>
            <a:ext cx="8777990" cy="1019308"/>
            <a:chOff x="1549350" y="1562595"/>
            <a:chExt cx="8777990" cy="789324"/>
          </a:xfrm>
        </p:grpSpPr>
        <p:sp>
          <p:nvSpPr>
            <p:cNvPr id="15" name="矩形: 圆角 10">
              <a:extLst>
                <a:ext uri="{FF2B5EF4-FFF2-40B4-BE49-F238E27FC236}">
                  <a16:creationId xmlns:a16="http://schemas.microsoft.com/office/drawing/2014/main" id="{2875C484-A908-5724-B6A2-96B473C4AED5}"/>
                </a:ext>
              </a:extLst>
            </p:cNvPr>
            <p:cNvSpPr/>
            <p:nvPr/>
          </p:nvSpPr>
          <p:spPr>
            <a:xfrm>
              <a:off x="2152728" y="1562595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1">
              <a:extLst>
                <a:ext uri="{FF2B5EF4-FFF2-40B4-BE49-F238E27FC236}">
                  <a16:creationId xmlns:a16="http://schemas.microsoft.com/office/drawing/2014/main" id="{18F3B325-B68A-73FB-98F3-2CDF48E51CAF}"/>
                </a:ext>
              </a:extLst>
            </p:cNvPr>
            <p:cNvSpPr/>
            <p:nvPr/>
          </p:nvSpPr>
          <p:spPr>
            <a:xfrm>
              <a:off x="1549350" y="1653382"/>
              <a:ext cx="8777990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FFFF00"/>
                  </a:solidFill>
                  <a:latin typeface="UTM Avo" panose="02040603050506020204" pitchFamily="18" charset="0"/>
                </a:rPr>
                <a:t>Ba lưỡi rìu</a:t>
              </a:r>
              <a:endParaRPr lang="en-US" altLang="zh-CN" sz="45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7" name="图片 3">
            <a:extLst>
              <a:ext uri="{FF2B5EF4-FFF2-40B4-BE49-F238E27FC236}">
                <a16:creationId xmlns:a16="http://schemas.microsoft.com/office/drawing/2014/main" id="{BCB69475-A22D-DB2D-A5C6-33D1BF0F81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447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16A8E7D-7514-4926-B8E4-B441A38C47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2BC1AB5-1CE5-45D1-9669-C2E453F005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951" y="3492632"/>
            <a:ext cx="3074850" cy="341085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E6E472-0EA8-4D04-A98B-950A476984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1357" y="4632046"/>
            <a:ext cx="1644188" cy="226103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3DC8E31-9973-4409-9099-C40E7A183575}"/>
              </a:ext>
            </a:extLst>
          </p:cNvPr>
          <p:cNvSpPr txBox="1"/>
          <p:nvPr/>
        </p:nvSpPr>
        <p:spPr>
          <a:xfrm>
            <a:off x="3791957" y="1036604"/>
            <a:ext cx="100701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0">
                <a:solidFill>
                  <a:schemeClr val="bg2">
                    <a:lumMod val="10000"/>
                  </a:schemeClr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#9Slide05 SVNFlamingo Script" panose="00000500000000000000" pitchFamily="2" charset="0"/>
                <a:ea typeface="字魂21号-不齐素圆体" panose="00000500000000000000" pitchFamily="2" charset="-122"/>
              </a:rPr>
              <a:t>Tập làm văn</a:t>
            </a:r>
            <a:endParaRPr lang="zh-CN" altLang="en-US" sz="5000" dirty="0">
              <a:solidFill>
                <a:schemeClr val="bg2">
                  <a:lumMod val="10000"/>
                </a:schemeClr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#9Slide05 SVNFlamingo Script" panose="00000500000000000000" pitchFamily="2" charset="0"/>
              <a:ea typeface="字魂21号-不齐素圆体" panose="00000500000000000000" pitchFamily="2" charset="-122"/>
            </a:endParaRPr>
          </a:p>
        </p:txBody>
      </p:sp>
      <p:sp>
        <p:nvSpPr>
          <p:cNvPr id="11" name="矩形 11">
            <a:extLst>
              <a:ext uri="{FF2B5EF4-FFF2-40B4-BE49-F238E27FC236}">
                <a16:creationId xmlns:a16="http://schemas.microsoft.com/office/drawing/2014/main" id="{21C7F6DF-A8B1-67A1-F38F-93F1B08ACD3F}"/>
              </a:ext>
            </a:extLst>
          </p:cNvPr>
          <p:cNvSpPr/>
          <p:nvPr/>
        </p:nvSpPr>
        <p:spPr>
          <a:xfrm>
            <a:off x="3676343" y="1775285"/>
            <a:ext cx="7343644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25000"/>
            </a:pPr>
            <a:r>
              <a:rPr lang="en-US" altLang="zh-CN" sz="8000" b="1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7 FS North Land Sans" panose="00000500000000000000" pitchFamily="2" charset="0"/>
              </a:rPr>
              <a:t>Luyện tập  </a:t>
            </a:r>
          </a:p>
          <a:p>
            <a:pPr algn="ctr">
              <a:buSzPct val="25000"/>
            </a:pPr>
            <a:r>
              <a:rPr lang="en-US" altLang="zh-CN" sz="8000" b="1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7 FS North Land Sans" panose="00000500000000000000" pitchFamily="2" charset="0"/>
              </a:rPr>
              <a:t>     phát triển</a:t>
            </a:r>
          </a:p>
          <a:p>
            <a:pPr algn="ctr">
              <a:buSzPct val="25000"/>
            </a:pPr>
            <a:r>
              <a:rPr lang="en-US" altLang="zh-CN" sz="8000" b="1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7 FS North Land Sans" panose="00000500000000000000" pitchFamily="2" charset="0"/>
              </a:rPr>
              <a:t> </a:t>
            </a:r>
            <a:r>
              <a:rPr lang="en-US" altLang="zh-CN" sz="9900" b="1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glow rad="63500">
                    <a:srgbClr val="FFFF00">
                      <a:alpha val="40000"/>
                    </a:srgbClr>
                  </a:glow>
                </a:effectLst>
                <a:latin typeface="#9Slide05 SVNFlamingo Script" panose="00000500000000000000" pitchFamily="2" charset="0"/>
              </a:rPr>
              <a:t>câu chuyện</a:t>
            </a:r>
            <a:endParaRPr lang="en-US" altLang="zh-CN" sz="9900" b="1" dirty="0">
              <a:ln>
                <a:solidFill>
                  <a:sysClr val="windowText" lastClr="000000"/>
                </a:solidFill>
              </a:ln>
              <a:solidFill>
                <a:srgbClr val="FF0066"/>
              </a:solidFill>
              <a:effectLst>
                <a:glow rad="63500">
                  <a:srgbClr val="FFFF00">
                    <a:alpha val="40000"/>
                  </a:srgbClr>
                </a:glow>
              </a:effectLst>
              <a:latin typeface="#9Slide05 SVNFlamingo Script" panose="00000500000000000000" pitchFamily="2" charset="0"/>
            </a:endParaRPr>
          </a:p>
        </p:txBody>
      </p:sp>
      <p:pic>
        <p:nvPicPr>
          <p:cNvPr id="16" name="图片 3">
            <a:extLst>
              <a:ext uri="{FF2B5EF4-FFF2-40B4-BE49-F238E27FC236}">
                <a16:creationId xmlns:a16="http://schemas.microsoft.com/office/drawing/2014/main" id="{39DAC70B-C1C4-B253-77E0-F63A4E6159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6438" flipH="1">
            <a:off x="-286896" y="-929788"/>
            <a:ext cx="4335972" cy="433597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6733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16A8E7D-7514-4926-B8E4-B441A38C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3DC8E31-9973-4409-9099-C40E7A183575}"/>
              </a:ext>
            </a:extLst>
          </p:cNvPr>
          <p:cNvSpPr txBox="1"/>
          <p:nvPr/>
        </p:nvSpPr>
        <p:spPr>
          <a:xfrm>
            <a:off x="1334209" y="1382286"/>
            <a:ext cx="634679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字魂21号-不齐素圆体" panose="00000500000000000000" pitchFamily="2" charset="-122"/>
              </a:rPr>
              <a:t>LUYỆN</a:t>
            </a:r>
          </a:p>
          <a:p>
            <a:pPr algn="ctr"/>
            <a:r>
              <a:rPr lang="en-US" altLang="zh-CN" sz="1300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6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字魂21号-不齐素圆体" panose="00000500000000000000" pitchFamily="2" charset="-122"/>
              </a:rPr>
              <a:t>TẬP</a:t>
            </a:r>
            <a:endParaRPr lang="zh-CN" altLang="en-US" sz="13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66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Showcard" panose="02040603050506020204" pitchFamily="18" charset="0"/>
              <a:ea typeface="字魂21号-不齐素圆体" panose="00000500000000000000" pitchFamily="2" charset="-122"/>
            </a:endParaRPr>
          </a:p>
        </p:txBody>
      </p:sp>
      <p:pic>
        <p:nvPicPr>
          <p:cNvPr id="6" name="图形 4">
            <a:extLst>
              <a:ext uri="{FF2B5EF4-FFF2-40B4-BE49-F238E27FC236}">
                <a16:creationId xmlns:a16="http://schemas.microsoft.com/office/drawing/2014/main" id="{5220C89F-9AB4-6C4D-266D-EF4D2B1FE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1292" y="1616758"/>
            <a:ext cx="2749693" cy="3949798"/>
          </a:xfrm>
          <a:prstGeom prst="rect">
            <a:avLst/>
          </a:prstGeom>
          <a:effectLst>
            <a:outerShdw blurRad="25400" algn="ctr" rotWithShape="0">
              <a:prstClr val="black">
                <a:alpha val="70000"/>
              </a:prstClr>
            </a:outerShdw>
          </a:effectLst>
        </p:spPr>
      </p:pic>
      <p:sp>
        <p:nvSpPr>
          <p:cNvPr id="7" name="任意多边形: 形状 35">
            <a:extLst>
              <a:ext uri="{FF2B5EF4-FFF2-40B4-BE49-F238E27FC236}">
                <a16:creationId xmlns:a16="http://schemas.microsoft.com/office/drawing/2014/main" id="{783C69B7-C1C0-B541-9255-C82ABCCE6597}"/>
              </a:ext>
            </a:extLst>
          </p:cNvPr>
          <p:cNvSpPr/>
          <p:nvPr/>
        </p:nvSpPr>
        <p:spPr>
          <a:xfrm>
            <a:off x="8240111" y="3552496"/>
            <a:ext cx="1082565" cy="1229711"/>
          </a:xfrm>
          <a:custGeom>
            <a:avLst/>
            <a:gdLst/>
            <a:ahLst/>
            <a:cxnLst/>
            <a:rect l="l" t="t" r="r" b="b"/>
            <a:pathLst>
              <a:path w="236353" h="388290">
                <a:moveTo>
                  <a:pt x="46197" y="0"/>
                </a:moveTo>
                <a:lnTo>
                  <a:pt x="99178" y="0"/>
                </a:lnTo>
                <a:cubicBezTo>
                  <a:pt x="138300" y="0"/>
                  <a:pt x="170943" y="10537"/>
                  <a:pt x="197107" y="31611"/>
                </a:cubicBezTo>
                <a:cubicBezTo>
                  <a:pt x="223271" y="52684"/>
                  <a:pt x="236353" y="81534"/>
                  <a:pt x="236353" y="118161"/>
                </a:cubicBezTo>
                <a:cubicBezTo>
                  <a:pt x="236353" y="155414"/>
                  <a:pt x="223255" y="184588"/>
                  <a:pt x="197059" y="205682"/>
                </a:cubicBezTo>
                <a:cubicBezTo>
                  <a:pt x="170863" y="226777"/>
                  <a:pt x="138236" y="237325"/>
                  <a:pt x="99178" y="237325"/>
                </a:cubicBezTo>
                <a:lnTo>
                  <a:pt x="92378" y="237325"/>
                </a:lnTo>
                <a:lnTo>
                  <a:pt x="92378" y="293124"/>
                </a:lnTo>
                <a:cubicBezTo>
                  <a:pt x="92378" y="294175"/>
                  <a:pt x="92753" y="295075"/>
                  <a:pt x="93501" y="295824"/>
                </a:cubicBezTo>
                <a:cubicBezTo>
                  <a:pt x="94250" y="296572"/>
                  <a:pt x="95144" y="296946"/>
                  <a:pt x="96184" y="296946"/>
                </a:cubicBezTo>
                <a:lnTo>
                  <a:pt x="167160" y="296946"/>
                </a:lnTo>
                <a:cubicBezTo>
                  <a:pt x="180028" y="296946"/>
                  <a:pt x="190944" y="301214"/>
                  <a:pt x="199910" y="309750"/>
                </a:cubicBezTo>
                <a:cubicBezTo>
                  <a:pt x="208875" y="318285"/>
                  <a:pt x="213358" y="329072"/>
                  <a:pt x="213358" y="342109"/>
                </a:cubicBezTo>
                <a:cubicBezTo>
                  <a:pt x="213358" y="354222"/>
                  <a:pt x="208899" y="364947"/>
                  <a:pt x="199981" y="374284"/>
                </a:cubicBezTo>
                <a:cubicBezTo>
                  <a:pt x="191063" y="383621"/>
                  <a:pt x="180123" y="388290"/>
                  <a:pt x="167160" y="388290"/>
                </a:cubicBezTo>
                <a:lnTo>
                  <a:pt x="86184" y="388290"/>
                </a:lnTo>
                <a:cubicBezTo>
                  <a:pt x="60790" y="388290"/>
                  <a:pt x="40077" y="380848"/>
                  <a:pt x="24046" y="365964"/>
                </a:cubicBezTo>
                <a:cubicBezTo>
                  <a:pt x="8015" y="351079"/>
                  <a:pt x="0" y="331466"/>
                  <a:pt x="0" y="307122"/>
                </a:cubicBezTo>
                <a:lnTo>
                  <a:pt x="0" y="196144"/>
                </a:lnTo>
                <a:cubicBezTo>
                  <a:pt x="0" y="192078"/>
                  <a:pt x="382" y="189275"/>
                  <a:pt x="1146" y="187735"/>
                </a:cubicBezTo>
                <a:cubicBezTo>
                  <a:pt x="1890" y="178786"/>
                  <a:pt x="6149" y="170420"/>
                  <a:pt x="13926" y="162638"/>
                </a:cubicBezTo>
                <a:cubicBezTo>
                  <a:pt x="21702" y="154856"/>
                  <a:pt x="32460" y="150965"/>
                  <a:pt x="46197" y="150965"/>
                </a:cubicBezTo>
                <a:lnTo>
                  <a:pt x="99178" y="150965"/>
                </a:lnTo>
                <a:cubicBezTo>
                  <a:pt x="114211" y="150965"/>
                  <a:pt x="125937" y="147940"/>
                  <a:pt x="134356" y="141888"/>
                </a:cubicBezTo>
                <a:cubicBezTo>
                  <a:pt x="142775" y="135837"/>
                  <a:pt x="146984" y="127928"/>
                  <a:pt x="146984" y="118161"/>
                </a:cubicBezTo>
                <a:cubicBezTo>
                  <a:pt x="146984" y="109031"/>
                  <a:pt x="142785" y="101448"/>
                  <a:pt x="134388" y="95412"/>
                </a:cubicBezTo>
                <a:cubicBezTo>
                  <a:pt x="125990" y="89377"/>
                  <a:pt x="114254" y="86359"/>
                  <a:pt x="99178" y="86359"/>
                </a:cubicBezTo>
                <a:lnTo>
                  <a:pt x="46197" y="86359"/>
                </a:lnTo>
                <a:cubicBezTo>
                  <a:pt x="31780" y="86359"/>
                  <a:pt x="20476" y="82046"/>
                  <a:pt x="12286" y="73421"/>
                </a:cubicBezTo>
                <a:cubicBezTo>
                  <a:pt x="4095" y="64795"/>
                  <a:pt x="0" y="54377"/>
                  <a:pt x="0" y="42169"/>
                </a:cubicBezTo>
                <a:cubicBezTo>
                  <a:pt x="0" y="31202"/>
                  <a:pt x="4071" y="21432"/>
                  <a:pt x="12214" y="12859"/>
                </a:cubicBezTo>
                <a:cubicBezTo>
                  <a:pt x="20357" y="4287"/>
                  <a:pt x="31684" y="0"/>
                  <a:pt x="4619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381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>
              <a:latin typeface="UTM Avo" panose="02040603050506020204" pitchFamily="18" charset="0"/>
            </a:endParaRP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62994C83-9A66-1131-D735-869114823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3903" y="56887"/>
            <a:ext cx="2523892" cy="353477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5093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sp>
        <p:nvSpPr>
          <p:cNvPr id="13" name="矩形: 圆角 10">
            <a:extLst>
              <a:ext uri="{FF2B5EF4-FFF2-40B4-BE49-F238E27FC236}">
                <a16:creationId xmlns:a16="http://schemas.microsoft.com/office/drawing/2014/main" id="{56CA8293-51AB-2820-F144-A01CE418851E}"/>
              </a:ext>
            </a:extLst>
          </p:cNvPr>
          <p:cNvSpPr/>
          <p:nvPr/>
        </p:nvSpPr>
        <p:spPr>
          <a:xfrm>
            <a:off x="1450428" y="1004057"/>
            <a:ext cx="9356366" cy="1776053"/>
          </a:xfrm>
          <a:prstGeom prst="roundRect">
            <a:avLst>
              <a:gd name="adj" fmla="val 4999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ADCA98E-D97B-4F62-9C50-7D9A9B4852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8536" y="3741279"/>
            <a:ext cx="2866037" cy="311672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2A2DB05-C059-4F6F-9D0D-331CD8D4FEB6}"/>
              </a:ext>
            </a:extLst>
          </p:cNvPr>
          <p:cNvSpPr txBox="1"/>
          <p:nvPr/>
        </p:nvSpPr>
        <p:spPr>
          <a:xfrm>
            <a:off x="1734136" y="1177729"/>
            <a:ext cx="87889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000" b="1">
                <a:latin typeface="UTM Avo" panose="02040603050506020204" pitchFamily="18" charset="0"/>
              </a:rPr>
              <a:t>Bài 1:</a:t>
            </a:r>
            <a:r>
              <a:rPr lang="nl-NL" sz="3000" b="1" i="1">
                <a:latin typeface="UTM Avo" panose="02040603050506020204" pitchFamily="18" charset="0"/>
              </a:rPr>
              <a:t> </a:t>
            </a:r>
            <a:r>
              <a:rPr lang="nl-NL" sz="3000" b="1">
                <a:latin typeface="UTM Avo" panose="02040603050506020204" pitchFamily="18" charset="0"/>
              </a:rPr>
              <a:t>Dựa vào cốt truyện </a:t>
            </a:r>
            <a:r>
              <a:rPr lang="nl-NL" sz="3000" b="1">
                <a:solidFill>
                  <a:srgbClr val="FF0000"/>
                </a:solidFill>
                <a:latin typeface="UTM Avo" panose="02040603050506020204" pitchFamily="18" charset="0"/>
              </a:rPr>
              <a:t>Vào nghề</a:t>
            </a:r>
            <a:r>
              <a:rPr lang="nl-NL" sz="3000" b="1">
                <a:latin typeface="UTM Avo" panose="02040603050506020204" pitchFamily="18" charset="0"/>
              </a:rPr>
              <a:t>, hãy viết lại mở đầu cho từng đoạn văn (đã cho ở tiết TLV tuần 7).</a:t>
            </a:r>
            <a:endParaRPr lang="en-US" sz="3000" b="1">
              <a:latin typeface="UTM Avo" panose="02040603050506020204" pitchFamily="18" charset="0"/>
            </a:endParaRPr>
          </a:p>
          <a:p>
            <a:pPr algn="just"/>
            <a:endParaRPr lang="zh-CN" altLang="en-US" sz="3000" b="1" dirty="0">
              <a:latin typeface="UTM Avo" panose="02040603050506020204" pitchFamily="18" charset="0"/>
              <a:ea typeface="字魂107号-萌趣欢乐体" panose="00000500000000000000" pitchFamily="2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D308EB-D9A5-A266-B3C4-E1DF83ADE54B}"/>
              </a:ext>
            </a:extLst>
          </p:cNvPr>
          <p:cNvSpPr txBox="1"/>
          <p:nvPr/>
        </p:nvSpPr>
        <p:spPr>
          <a:xfrm>
            <a:off x="2617501" y="3024558"/>
            <a:ext cx="813421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3200" b="1">
                <a:solidFill>
                  <a:schemeClr val="accent6">
                    <a:lumMod val="50000"/>
                  </a:schemeClr>
                </a:solidFill>
                <a:effectLst/>
                <a:latin typeface="UVF Blenda Script" panose="02040603050506020204" pitchFamily="18" charset="0"/>
                <a:ea typeface="Times New Roman" panose="02020603050405020304" pitchFamily="18" charset="0"/>
              </a:rPr>
              <a:t>1. Tết Nô-en năm ấy, cô bé Va-li-a 11 tuổi được bố mẹ đưa đi xem xiếc.</a:t>
            </a:r>
          </a:p>
          <a:p>
            <a:pPr algn="just">
              <a:lnSpc>
                <a:spcPct val="150000"/>
              </a:lnSpc>
            </a:pPr>
            <a:r>
              <a:rPr lang="nl-NL" sz="3200" b="1">
                <a:solidFill>
                  <a:schemeClr val="accent2">
                    <a:lumMod val="75000"/>
                  </a:schemeClr>
                </a:solidFill>
                <a:effectLst/>
                <a:latin typeface="UVF Blenda Script" panose="02040603050506020204" pitchFamily="18" charset="0"/>
                <a:ea typeface="Times New Roman" panose="02020603050405020304" pitchFamily="18" charset="0"/>
              </a:rPr>
              <a:t>2. Tết ấy, Va-li-a tròn 11 tuổi, bố mẹ cho đi xem xiếc.</a:t>
            </a:r>
            <a:endParaRPr lang="en-US" sz="3200" b="1">
              <a:solidFill>
                <a:schemeClr val="accent2">
                  <a:lumMod val="75000"/>
                </a:schemeClr>
              </a:solidFill>
              <a:effectLst/>
              <a:latin typeface="UVF Blenda Script" panose="02040603050506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668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11456F4-9DF1-49D8-9757-07D1E9496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1616" y="1"/>
            <a:ext cx="12774804" cy="713884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9EBDCEF5-48DD-4949-BF54-E10FEA6F228B}"/>
              </a:ext>
            </a:extLst>
          </p:cNvPr>
          <p:cNvSpPr txBox="1"/>
          <p:nvPr/>
        </p:nvSpPr>
        <p:spPr>
          <a:xfrm>
            <a:off x="2178015" y="754665"/>
            <a:ext cx="7773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C00000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字魂21号-不齐素圆体" panose="00000500000000000000" pitchFamily="2" charset="-122"/>
              </a:rPr>
              <a:t>Yêu cầu cần đạt</a:t>
            </a:r>
            <a:endParaRPr lang="zh-CN" altLang="en-US" sz="6000" b="1" dirty="0">
              <a:solidFill>
                <a:srgbClr val="C00000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Avo" panose="02040603050506020204" pitchFamily="18" charset="0"/>
              <a:ea typeface="字魂21号-不齐素圆体" panose="00000500000000000000" pitchFamily="2" charset="-122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8B79D3-A562-E450-5734-D3355B848A19}"/>
              </a:ext>
            </a:extLst>
          </p:cNvPr>
          <p:cNvGrpSpPr/>
          <p:nvPr/>
        </p:nvGrpSpPr>
        <p:grpSpPr>
          <a:xfrm>
            <a:off x="852876" y="4320457"/>
            <a:ext cx="4344626" cy="1684149"/>
            <a:chOff x="852876" y="4320457"/>
            <a:chExt cx="4344626" cy="1684149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A0775EE-0E4F-42C5-ADE8-EA9B3B81C215}"/>
                </a:ext>
              </a:extLst>
            </p:cNvPr>
            <p:cNvSpPr txBox="1"/>
            <p:nvPr/>
          </p:nvSpPr>
          <p:spPr>
            <a:xfrm>
              <a:off x="2761199" y="4558056"/>
              <a:ext cx="243630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2200" b="1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3. Phẩm chất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l-NL" sz="2200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- Tự giác, làm việc nhóm tích cực.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596105-EED9-518B-E501-B49656ABC717}"/>
                </a:ext>
              </a:extLst>
            </p:cNvPr>
            <p:cNvGrpSpPr/>
            <p:nvPr/>
          </p:nvGrpSpPr>
          <p:grpSpPr>
            <a:xfrm>
              <a:off x="852876" y="4320457"/>
              <a:ext cx="1868023" cy="1294378"/>
              <a:chOff x="1110422" y="4023975"/>
              <a:chExt cx="1868023" cy="1294378"/>
            </a:xfrm>
          </p:grpSpPr>
          <p:pic>
            <p:nvPicPr>
              <p:cNvPr id="25" name="图片 24">
                <a:extLst>
                  <a:ext uri="{FF2B5EF4-FFF2-40B4-BE49-F238E27FC236}">
                    <a16:creationId xmlns:a16="http://schemas.microsoft.com/office/drawing/2014/main" id="{AAF76A41-334D-4B6E-BAFD-E0339FA186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0422" y="4023975"/>
                <a:ext cx="1868023" cy="1294378"/>
              </a:xfrm>
              <a:prstGeom prst="rect">
                <a:avLst/>
              </a:prstGeom>
            </p:spPr>
          </p:pic>
          <p:sp>
            <p:nvSpPr>
              <p:cNvPr id="35" name="任意多边形: 形状 34">
                <a:extLst>
                  <a:ext uri="{FF2B5EF4-FFF2-40B4-BE49-F238E27FC236}">
                    <a16:creationId xmlns:a16="http://schemas.microsoft.com/office/drawing/2014/main" id="{C1A106E3-3C05-4689-BCEB-A2F68F603466}"/>
                  </a:ext>
                </a:extLst>
              </p:cNvPr>
              <p:cNvSpPr/>
              <p:nvPr/>
            </p:nvSpPr>
            <p:spPr>
              <a:xfrm>
                <a:off x="1976983" y="4568059"/>
                <a:ext cx="296134" cy="508032"/>
              </a:xfrm>
              <a:custGeom>
                <a:avLst/>
                <a:gdLst/>
                <a:ahLst/>
                <a:cxnLst/>
                <a:rect l="l" t="t" r="r" b="b"/>
                <a:pathLst>
                  <a:path w="226336" h="388290">
                    <a:moveTo>
                      <a:pt x="46181" y="0"/>
                    </a:moveTo>
                    <a:lnTo>
                      <a:pt x="89178" y="0"/>
                    </a:lnTo>
                    <a:cubicBezTo>
                      <a:pt x="128299" y="0"/>
                      <a:pt x="160939" y="10537"/>
                      <a:pt x="187098" y="31610"/>
                    </a:cubicBezTo>
                    <a:cubicBezTo>
                      <a:pt x="213257" y="52684"/>
                      <a:pt x="226336" y="81534"/>
                      <a:pt x="226336" y="118160"/>
                    </a:cubicBezTo>
                    <a:cubicBezTo>
                      <a:pt x="226336" y="151729"/>
                      <a:pt x="216006" y="176869"/>
                      <a:pt x="195347" y="193579"/>
                    </a:cubicBezTo>
                    <a:cubicBezTo>
                      <a:pt x="216006" y="210311"/>
                      <a:pt x="226336" y="235493"/>
                      <a:pt x="226336" y="269126"/>
                    </a:cubicBezTo>
                    <a:cubicBezTo>
                      <a:pt x="226336" y="306379"/>
                      <a:pt x="213241" y="335552"/>
                      <a:pt x="187050" y="356647"/>
                    </a:cubicBezTo>
                    <a:cubicBezTo>
                      <a:pt x="160860" y="377742"/>
                      <a:pt x="128236" y="388290"/>
                      <a:pt x="89178" y="388290"/>
                    </a:cubicBezTo>
                    <a:lnTo>
                      <a:pt x="46181" y="388290"/>
                    </a:lnTo>
                    <a:cubicBezTo>
                      <a:pt x="31785" y="388290"/>
                      <a:pt x="20490" y="383979"/>
                      <a:pt x="12294" y="375359"/>
                    </a:cubicBezTo>
                    <a:cubicBezTo>
                      <a:pt x="4098" y="366738"/>
                      <a:pt x="0" y="356324"/>
                      <a:pt x="0" y="344115"/>
                    </a:cubicBezTo>
                    <a:cubicBezTo>
                      <a:pt x="0" y="333148"/>
                      <a:pt x="4071" y="323378"/>
                      <a:pt x="12214" y="314805"/>
                    </a:cubicBezTo>
                    <a:cubicBezTo>
                      <a:pt x="20357" y="306233"/>
                      <a:pt x="31679" y="301946"/>
                      <a:pt x="46181" y="301946"/>
                    </a:cubicBezTo>
                    <a:lnTo>
                      <a:pt x="89178" y="301946"/>
                    </a:lnTo>
                    <a:cubicBezTo>
                      <a:pt x="104200" y="301946"/>
                      <a:pt x="115920" y="298921"/>
                      <a:pt x="124339" y="292869"/>
                    </a:cubicBezTo>
                    <a:cubicBezTo>
                      <a:pt x="132758" y="286818"/>
                      <a:pt x="136968" y="278903"/>
                      <a:pt x="136968" y="269126"/>
                    </a:cubicBezTo>
                    <a:cubicBezTo>
                      <a:pt x="136968" y="259996"/>
                      <a:pt x="132769" y="252413"/>
                      <a:pt x="124371" y="246377"/>
                    </a:cubicBezTo>
                    <a:cubicBezTo>
                      <a:pt x="115973" y="240342"/>
                      <a:pt x="104242" y="237324"/>
                      <a:pt x="89178" y="237324"/>
                    </a:cubicBezTo>
                    <a:lnTo>
                      <a:pt x="46181" y="237324"/>
                    </a:lnTo>
                    <a:cubicBezTo>
                      <a:pt x="31775" y="237324"/>
                      <a:pt x="20476" y="233011"/>
                      <a:pt x="12286" y="224386"/>
                    </a:cubicBezTo>
                    <a:cubicBezTo>
                      <a:pt x="4095" y="215760"/>
                      <a:pt x="0" y="205342"/>
                      <a:pt x="0" y="193133"/>
                    </a:cubicBezTo>
                    <a:cubicBezTo>
                      <a:pt x="0" y="182167"/>
                      <a:pt x="4071" y="172397"/>
                      <a:pt x="12214" y="163824"/>
                    </a:cubicBezTo>
                    <a:cubicBezTo>
                      <a:pt x="20357" y="155251"/>
                      <a:pt x="31679" y="150965"/>
                      <a:pt x="46181" y="150965"/>
                    </a:cubicBezTo>
                    <a:lnTo>
                      <a:pt x="89178" y="150965"/>
                    </a:lnTo>
                    <a:cubicBezTo>
                      <a:pt x="104200" y="150965"/>
                      <a:pt x="115920" y="147939"/>
                      <a:pt x="124339" y="141888"/>
                    </a:cubicBezTo>
                    <a:cubicBezTo>
                      <a:pt x="132758" y="135837"/>
                      <a:pt x="136968" y="127928"/>
                      <a:pt x="136968" y="118160"/>
                    </a:cubicBezTo>
                    <a:cubicBezTo>
                      <a:pt x="136968" y="109030"/>
                      <a:pt x="132769" y="101448"/>
                      <a:pt x="124371" y="95412"/>
                    </a:cubicBezTo>
                    <a:cubicBezTo>
                      <a:pt x="115973" y="89377"/>
                      <a:pt x="104242" y="86359"/>
                      <a:pt x="89178" y="86359"/>
                    </a:cubicBezTo>
                    <a:lnTo>
                      <a:pt x="46181" y="86359"/>
                    </a:lnTo>
                    <a:cubicBezTo>
                      <a:pt x="31775" y="86359"/>
                      <a:pt x="20476" y="82046"/>
                      <a:pt x="12286" y="73420"/>
                    </a:cubicBezTo>
                    <a:cubicBezTo>
                      <a:pt x="4095" y="64794"/>
                      <a:pt x="0" y="54377"/>
                      <a:pt x="0" y="42168"/>
                    </a:cubicBezTo>
                    <a:cubicBezTo>
                      <a:pt x="0" y="31201"/>
                      <a:pt x="4071" y="21432"/>
                      <a:pt x="12214" y="12859"/>
                    </a:cubicBezTo>
                    <a:cubicBezTo>
                      <a:pt x="20357" y="4286"/>
                      <a:pt x="31679" y="0"/>
                      <a:pt x="4618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6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7B15DF-6A69-4D49-078B-33E793DF1EE8}"/>
              </a:ext>
            </a:extLst>
          </p:cNvPr>
          <p:cNvGrpSpPr/>
          <p:nvPr/>
        </p:nvGrpSpPr>
        <p:grpSpPr>
          <a:xfrm>
            <a:off x="911831" y="2853215"/>
            <a:ext cx="10300971" cy="1562988"/>
            <a:chOff x="911831" y="2853215"/>
            <a:chExt cx="10300971" cy="1562988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A160FF7-C397-4531-932A-AEADAA344FA5}"/>
                </a:ext>
              </a:extLst>
            </p:cNvPr>
            <p:cNvSpPr txBox="1"/>
            <p:nvPr/>
          </p:nvSpPr>
          <p:spPr>
            <a:xfrm>
              <a:off x="2839802" y="2969653"/>
              <a:ext cx="8373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2200" b="1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2. Kĩ năng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b-NO" sz="2200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-</a:t>
              </a:r>
              <a:r>
                <a:rPr lang="nl-NL" sz="2200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Biết viết câu mở đoạn và câu kết đoạn cho phù hợp.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l-NL" sz="2200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* HS năng khiếu thực hiện được đầy đủ yêu cầu của BT1 trong SGK.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47EF3BE-CE93-5B10-4065-7924CEE6506D}"/>
                </a:ext>
              </a:extLst>
            </p:cNvPr>
            <p:cNvGrpSpPr/>
            <p:nvPr/>
          </p:nvGrpSpPr>
          <p:grpSpPr>
            <a:xfrm>
              <a:off x="911831" y="2853215"/>
              <a:ext cx="1828800" cy="1289476"/>
              <a:chOff x="6204778" y="2507461"/>
              <a:chExt cx="1828800" cy="1289476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8DB2C700-168E-4D40-AF88-EC91FC7C0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04778" y="2507461"/>
                <a:ext cx="1828800" cy="1289476"/>
              </a:xfrm>
              <a:prstGeom prst="rect">
                <a:avLst/>
              </a:prstGeom>
            </p:spPr>
          </p:pic>
          <p:sp>
            <p:nvSpPr>
              <p:cNvPr id="36" name="任意多边形: 形状 35">
                <a:extLst>
                  <a:ext uri="{FF2B5EF4-FFF2-40B4-BE49-F238E27FC236}">
                    <a16:creationId xmlns:a16="http://schemas.microsoft.com/office/drawing/2014/main" id="{F65A48FA-3931-4FE6-81C4-252143B768EC}"/>
                  </a:ext>
                </a:extLst>
              </p:cNvPr>
              <p:cNvSpPr/>
              <p:nvPr/>
            </p:nvSpPr>
            <p:spPr>
              <a:xfrm>
                <a:off x="6964558" y="3075670"/>
                <a:ext cx="309240" cy="508032"/>
              </a:xfrm>
              <a:custGeom>
                <a:avLst/>
                <a:gdLst/>
                <a:ahLst/>
                <a:cxnLst/>
                <a:rect l="l" t="t" r="r" b="b"/>
                <a:pathLst>
                  <a:path w="236353" h="388290">
                    <a:moveTo>
                      <a:pt x="46197" y="0"/>
                    </a:moveTo>
                    <a:lnTo>
                      <a:pt x="99178" y="0"/>
                    </a:lnTo>
                    <a:cubicBezTo>
                      <a:pt x="138300" y="0"/>
                      <a:pt x="170943" y="10537"/>
                      <a:pt x="197107" y="31611"/>
                    </a:cubicBezTo>
                    <a:cubicBezTo>
                      <a:pt x="223271" y="52684"/>
                      <a:pt x="236353" y="81534"/>
                      <a:pt x="236353" y="118161"/>
                    </a:cubicBezTo>
                    <a:cubicBezTo>
                      <a:pt x="236353" y="155414"/>
                      <a:pt x="223255" y="184588"/>
                      <a:pt x="197059" y="205682"/>
                    </a:cubicBezTo>
                    <a:cubicBezTo>
                      <a:pt x="170863" y="226777"/>
                      <a:pt x="138236" y="237325"/>
                      <a:pt x="99178" y="237325"/>
                    </a:cubicBezTo>
                    <a:lnTo>
                      <a:pt x="92378" y="237325"/>
                    </a:lnTo>
                    <a:lnTo>
                      <a:pt x="92378" y="293124"/>
                    </a:lnTo>
                    <a:cubicBezTo>
                      <a:pt x="92378" y="294175"/>
                      <a:pt x="92753" y="295075"/>
                      <a:pt x="93501" y="295824"/>
                    </a:cubicBezTo>
                    <a:cubicBezTo>
                      <a:pt x="94250" y="296572"/>
                      <a:pt x="95144" y="296946"/>
                      <a:pt x="96184" y="296946"/>
                    </a:cubicBezTo>
                    <a:lnTo>
                      <a:pt x="167160" y="296946"/>
                    </a:lnTo>
                    <a:cubicBezTo>
                      <a:pt x="180028" y="296946"/>
                      <a:pt x="190944" y="301214"/>
                      <a:pt x="199910" y="309750"/>
                    </a:cubicBezTo>
                    <a:cubicBezTo>
                      <a:pt x="208875" y="318285"/>
                      <a:pt x="213358" y="329072"/>
                      <a:pt x="213358" y="342109"/>
                    </a:cubicBezTo>
                    <a:cubicBezTo>
                      <a:pt x="213358" y="354222"/>
                      <a:pt x="208899" y="364947"/>
                      <a:pt x="199981" y="374284"/>
                    </a:cubicBezTo>
                    <a:cubicBezTo>
                      <a:pt x="191063" y="383621"/>
                      <a:pt x="180123" y="388290"/>
                      <a:pt x="167160" y="388290"/>
                    </a:cubicBezTo>
                    <a:lnTo>
                      <a:pt x="86184" y="388290"/>
                    </a:lnTo>
                    <a:cubicBezTo>
                      <a:pt x="60790" y="388290"/>
                      <a:pt x="40077" y="380848"/>
                      <a:pt x="24046" y="365964"/>
                    </a:cubicBezTo>
                    <a:cubicBezTo>
                      <a:pt x="8015" y="351079"/>
                      <a:pt x="0" y="331466"/>
                      <a:pt x="0" y="307122"/>
                    </a:cubicBezTo>
                    <a:lnTo>
                      <a:pt x="0" y="196144"/>
                    </a:lnTo>
                    <a:cubicBezTo>
                      <a:pt x="0" y="192078"/>
                      <a:pt x="382" y="189275"/>
                      <a:pt x="1146" y="187735"/>
                    </a:cubicBezTo>
                    <a:cubicBezTo>
                      <a:pt x="1890" y="178786"/>
                      <a:pt x="6149" y="170420"/>
                      <a:pt x="13926" y="162638"/>
                    </a:cubicBezTo>
                    <a:cubicBezTo>
                      <a:pt x="21702" y="154856"/>
                      <a:pt x="32460" y="150965"/>
                      <a:pt x="46197" y="150965"/>
                    </a:cubicBezTo>
                    <a:lnTo>
                      <a:pt x="99178" y="150965"/>
                    </a:lnTo>
                    <a:cubicBezTo>
                      <a:pt x="114211" y="150965"/>
                      <a:pt x="125937" y="147940"/>
                      <a:pt x="134356" y="141888"/>
                    </a:cubicBezTo>
                    <a:cubicBezTo>
                      <a:pt x="142775" y="135837"/>
                      <a:pt x="146984" y="127928"/>
                      <a:pt x="146984" y="118161"/>
                    </a:cubicBezTo>
                    <a:cubicBezTo>
                      <a:pt x="146984" y="109031"/>
                      <a:pt x="142785" y="101448"/>
                      <a:pt x="134388" y="95412"/>
                    </a:cubicBezTo>
                    <a:cubicBezTo>
                      <a:pt x="125990" y="89377"/>
                      <a:pt x="114254" y="86359"/>
                      <a:pt x="99178" y="86359"/>
                    </a:cubicBezTo>
                    <a:lnTo>
                      <a:pt x="46197" y="86359"/>
                    </a:lnTo>
                    <a:cubicBezTo>
                      <a:pt x="31780" y="86359"/>
                      <a:pt x="20476" y="82046"/>
                      <a:pt x="12286" y="73421"/>
                    </a:cubicBezTo>
                    <a:cubicBezTo>
                      <a:pt x="4095" y="64795"/>
                      <a:pt x="0" y="54377"/>
                      <a:pt x="0" y="42169"/>
                    </a:cubicBezTo>
                    <a:cubicBezTo>
                      <a:pt x="0" y="31202"/>
                      <a:pt x="4071" y="21432"/>
                      <a:pt x="12214" y="12859"/>
                    </a:cubicBezTo>
                    <a:cubicBezTo>
                      <a:pt x="20357" y="4287"/>
                      <a:pt x="31684" y="0"/>
                      <a:pt x="4619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6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b="1">
                  <a:latin typeface="UTM Avo" panose="02040603050506020204" pitchFamily="18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862F86-D59D-B1AC-26D8-5DF194337DCB}"/>
              </a:ext>
            </a:extLst>
          </p:cNvPr>
          <p:cNvGrpSpPr/>
          <p:nvPr/>
        </p:nvGrpSpPr>
        <p:grpSpPr>
          <a:xfrm>
            <a:off x="5253328" y="4334823"/>
            <a:ext cx="6141622" cy="1460490"/>
            <a:chOff x="5197502" y="4184000"/>
            <a:chExt cx="6141622" cy="1460490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9AF598C-849C-4D76-8E76-EB7D48F01989}"/>
                </a:ext>
              </a:extLst>
            </p:cNvPr>
            <p:cNvSpPr txBox="1"/>
            <p:nvPr/>
          </p:nvSpPr>
          <p:spPr>
            <a:xfrm>
              <a:off x="6990208" y="4536494"/>
              <a:ext cx="434891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2200" b="1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4. Góp phần phát triển NL: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l-NL" sz="2200" b="1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- </a:t>
              </a:r>
              <a:r>
                <a:rPr lang="nl-NL" sz="2200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NL giải quyết vấn đề và sáng tạo, NL ngôn ngữ.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D21761B-D1A5-869C-C676-CBBA0B7DC0F8}"/>
                </a:ext>
              </a:extLst>
            </p:cNvPr>
            <p:cNvGrpSpPr/>
            <p:nvPr/>
          </p:nvGrpSpPr>
          <p:grpSpPr>
            <a:xfrm>
              <a:off x="5197502" y="4184000"/>
              <a:ext cx="1828800" cy="1294378"/>
              <a:chOff x="6204778" y="4023975"/>
              <a:chExt cx="1828800" cy="1294378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241A9575-4781-47BE-A943-6ABECF49CE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04778" y="4023975"/>
                <a:ext cx="1828800" cy="1294378"/>
              </a:xfrm>
              <a:prstGeom prst="rect">
                <a:avLst/>
              </a:prstGeom>
            </p:spPr>
          </p:pic>
          <p:sp>
            <p:nvSpPr>
              <p:cNvPr id="37" name="任意多边形: 形状 36">
                <a:extLst>
                  <a:ext uri="{FF2B5EF4-FFF2-40B4-BE49-F238E27FC236}">
                    <a16:creationId xmlns:a16="http://schemas.microsoft.com/office/drawing/2014/main" id="{227ABFB8-8F9B-4EA7-9444-DA0E0603F566}"/>
                  </a:ext>
                </a:extLst>
              </p:cNvPr>
              <p:cNvSpPr/>
              <p:nvPr/>
            </p:nvSpPr>
            <p:spPr>
              <a:xfrm>
                <a:off x="6879078" y="4663932"/>
                <a:ext cx="386415" cy="429634"/>
              </a:xfrm>
              <a:custGeom>
                <a:avLst/>
                <a:gdLst/>
                <a:ahLst/>
                <a:cxnLst/>
                <a:rect l="l" t="t" r="r" b="b"/>
                <a:pathLst>
                  <a:path w="295338" h="328370">
                    <a:moveTo>
                      <a:pt x="119180" y="0"/>
                    </a:moveTo>
                    <a:cubicBezTo>
                      <a:pt x="133671" y="0"/>
                      <a:pt x="145158" y="4664"/>
                      <a:pt x="153641" y="13990"/>
                    </a:cubicBezTo>
                    <a:cubicBezTo>
                      <a:pt x="162123" y="23317"/>
                      <a:pt x="166365" y="34042"/>
                      <a:pt x="166365" y="46166"/>
                    </a:cubicBezTo>
                    <a:cubicBezTo>
                      <a:pt x="166365" y="54563"/>
                      <a:pt x="164761" y="61560"/>
                      <a:pt x="161555" y="67154"/>
                    </a:cubicBezTo>
                    <a:lnTo>
                      <a:pt x="116377" y="146968"/>
                    </a:lnTo>
                    <a:lnTo>
                      <a:pt x="160106" y="146968"/>
                    </a:lnTo>
                    <a:lnTo>
                      <a:pt x="160982" y="81662"/>
                    </a:lnTo>
                    <a:cubicBezTo>
                      <a:pt x="159644" y="69463"/>
                      <a:pt x="163413" y="58465"/>
                      <a:pt x="172289" y="48666"/>
                    </a:cubicBezTo>
                    <a:cubicBezTo>
                      <a:pt x="181164" y="38867"/>
                      <a:pt x="192083" y="34673"/>
                      <a:pt x="205045" y="36085"/>
                    </a:cubicBezTo>
                    <a:cubicBezTo>
                      <a:pt x="217095" y="34673"/>
                      <a:pt x="227924" y="38495"/>
                      <a:pt x="237532" y="47551"/>
                    </a:cubicBezTo>
                    <a:cubicBezTo>
                      <a:pt x="247139" y="56607"/>
                      <a:pt x="252411" y="68115"/>
                      <a:pt x="253345" y="82076"/>
                    </a:cubicBezTo>
                    <a:lnTo>
                      <a:pt x="253345" y="146968"/>
                    </a:lnTo>
                    <a:lnTo>
                      <a:pt x="248153" y="146968"/>
                    </a:lnTo>
                    <a:cubicBezTo>
                      <a:pt x="261021" y="146968"/>
                      <a:pt x="272101" y="151406"/>
                      <a:pt x="281396" y="160281"/>
                    </a:cubicBezTo>
                    <a:cubicBezTo>
                      <a:pt x="290691" y="169157"/>
                      <a:pt x="295338" y="180108"/>
                      <a:pt x="295338" y="193134"/>
                    </a:cubicBezTo>
                    <a:cubicBezTo>
                      <a:pt x="295338" y="206765"/>
                      <a:pt x="290669" y="218037"/>
                      <a:pt x="281332" y="226950"/>
                    </a:cubicBezTo>
                    <a:cubicBezTo>
                      <a:pt x="271995" y="235862"/>
                      <a:pt x="260935" y="240319"/>
                      <a:pt x="248153" y="240319"/>
                    </a:cubicBezTo>
                    <a:lnTo>
                      <a:pt x="253345" y="240319"/>
                    </a:lnTo>
                    <a:lnTo>
                      <a:pt x="253345" y="280687"/>
                    </a:lnTo>
                    <a:cubicBezTo>
                      <a:pt x="252379" y="294053"/>
                      <a:pt x="247514" y="305331"/>
                      <a:pt x="238750" y="314519"/>
                    </a:cubicBezTo>
                    <a:cubicBezTo>
                      <a:pt x="229986" y="323708"/>
                      <a:pt x="219669" y="328302"/>
                      <a:pt x="207801" y="328302"/>
                    </a:cubicBezTo>
                    <a:cubicBezTo>
                      <a:pt x="195379" y="328971"/>
                      <a:pt x="184351" y="324751"/>
                      <a:pt x="174717" y="315642"/>
                    </a:cubicBezTo>
                    <a:cubicBezTo>
                      <a:pt x="165083" y="306533"/>
                      <a:pt x="159835" y="295880"/>
                      <a:pt x="158975" y="283681"/>
                    </a:cubicBezTo>
                    <a:lnTo>
                      <a:pt x="159979" y="240319"/>
                    </a:lnTo>
                    <a:lnTo>
                      <a:pt x="47185" y="240319"/>
                    </a:lnTo>
                    <a:cubicBezTo>
                      <a:pt x="32693" y="240319"/>
                      <a:pt x="21206" y="235655"/>
                      <a:pt x="12724" y="226329"/>
                    </a:cubicBezTo>
                    <a:cubicBezTo>
                      <a:pt x="4241" y="217002"/>
                      <a:pt x="0" y="205937"/>
                      <a:pt x="0" y="193134"/>
                    </a:cubicBezTo>
                    <a:cubicBezTo>
                      <a:pt x="0" y="187337"/>
                      <a:pt x="1598" y="180447"/>
                      <a:pt x="4793" y="172464"/>
                    </a:cubicBezTo>
                    <a:lnTo>
                      <a:pt x="73572" y="33936"/>
                    </a:lnTo>
                    <a:cubicBezTo>
                      <a:pt x="84071" y="11312"/>
                      <a:pt x="99274" y="0"/>
                      <a:pt x="11918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6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2000" b="1">
                  <a:latin typeface="UTM Avo" panose="02040603050506020204" pitchFamily="18" charset="0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0836E0-5075-880A-97F5-B2AC08D85898}"/>
              </a:ext>
            </a:extLst>
          </p:cNvPr>
          <p:cNvGrpSpPr/>
          <p:nvPr/>
        </p:nvGrpSpPr>
        <p:grpSpPr>
          <a:xfrm>
            <a:off x="845468" y="1474857"/>
            <a:ext cx="10549482" cy="1388729"/>
            <a:chOff x="845468" y="1474857"/>
            <a:chExt cx="10549482" cy="1388729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52AFC4A-B3E6-41F2-AADD-DABA62698B06}"/>
                </a:ext>
              </a:extLst>
            </p:cNvPr>
            <p:cNvSpPr txBox="1"/>
            <p:nvPr/>
          </p:nvSpPr>
          <p:spPr>
            <a:xfrm>
              <a:off x="2740631" y="1755590"/>
              <a:ext cx="865431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2200" b="1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1. Kiến thức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nl-NL" sz="2200">
                  <a:solidFill>
                    <a:srgbClr val="002060"/>
                  </a:solidFill>
                  <a:latin typeface="UTM Avo" panose="02040603050506020204" pitchFamily="18" charset="0"/>
                  <a:ea typeface="Times New Roman" panose="02020603050405020304" pitchFamily="18" charset="0"/>
                </a:rPr>
                <a:t>- Kể lại được câu chuyện đã học có các sự việc được sắp xếp theo trình tự thời gian (BT3).</a:t>
              </a:r>
              <a:endParaRPr lang="en-US" sz="220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398B919-99A8-6C0B-4724-3E856892C64E}"/>
                </a:ext>
              </a:extLst>
            </p:cNvPr>
            <p:cNvGrpSpPr/>
            <p:nvPr/>
          </p:nvGrpSpPr>
          <p:grpSpPr>
            <a:xfrm>
              <a:off x="845468" y="1474857"/>
              <a:ext cx="1868023" cy="1289475"/>
              <a:chOff x="1194166" y="2507462"/>
              <a:chExt cx="1868023" cy="1289475"/>
            </a:xfrm>
          </p:grpSpPr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F582C43E-975D-4FB6-AAD6-0DB9FE844A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4166" y="2507462"/>
                <a:ext cx="1868023" cy="1289475"/>
              </a:xfrm>
              <a:prstGeom prst="rect">
                <a:avLst/>
              </a:prstGeom>
            </p:spPr>
          </p:pic>
          <p:sp>
            <p:nvSpPr>
              <p:cNvPr id="38" name="任意多边形: 形状 37">
                <a:extLst>
                  <a:ext uri="{FF2B5EF4-FFF2-40B4-BE49-F238E27FC236}">
                    <a16:creationId xmlns:a16="http://schemas.microsoft.com/office/drawing/2014/main" id="{E8B76D11-FBB2-4AFF-A3C1-17D756AB655B}"/>
                  </a:ext>
                </a:extLst>
              </p:cNvPr>
              <p:cNvSpPr/>
              <p:nvPr/>
            </p:nvSpPr>
            <p:spPr>
              <a:xfrm>
                <a:off x="1954144" y="3152199"/>
                <a:ext cx="213731" cy="354975"/>
              </a:xfrm>
              <a:custGeom>
                <a:avLst/>
                <a:gdLst/>
                <a:ahLst/>
                <a:cxnLst/>
                <a:rect l="l" t="t" r="r" b="b"/>
                <a:pathLst>
                  <a:path w="163355" h="271308">
                    <a:moveTo>
                      <a:pt x="122174" y="0"/>
                    </a:moveTo>
                    <a:cubicBezTo>
                      <a:pt x="133905" y="0"/>
                      <a:pt x="143701" y="4146"/>
                      <a:pt x="151562" y="12437"/>
                    </a:cubicBezTo>
                    <a:cubicBezTo>
                      <a:pt x="159424" y="20728"/>
                      <a:pt x="163355" y="30305"/>
                      <a:pt x="163355" y="41165"/>
                    </a:cubicBezTo>
                    <a:lnTo>
                      <a:pt x="163355" y="230126"/>
                    </a:lnTo>
                    <a:cubicBezTo>
                      <a:pt x="163355" y="241656"/>
                      <a:pt x="159373" y="251402"/>
                      <a:pt x="151411" y="259364"/>
                    </a:cubicBezTo>
                    <a:cubicBezTo>
                      <a:pt x="143449" y="267326"/>
                      <a:pt x="133703" y="271308"/>
                      <a:pt x="122174" y="271308"/>
                    </a:cubicBezTo>
                    <a:cubicBezTo>
                      <a:pt x="110644" y="271308"/>
                      <a:pt x="100731" y="267379"/>
                      <a:pt x="92434" y="259523"/>
                    </a:cubicBezTo>
                    <a:cubicBezTo>
                      <a:pt x="84138" y="251667"/>
                      <a:pt x="79989" y="241868"/>
                      <a:pt x="79989" y="230126"/>
                    </a:cubicBezTo>
                    <a:lnTo>
                      <a:pt x="79989" y="111345"/>
                    </a:lnTo>
                    <a:lnTo>
                      <a:pt x="66581" y="131059"/>
                    </a:lnTo>
                    <a:cubicBezTo>
                      <a:pt x="60147" y="136580"/>
                      <a:pt x="52349" y="139340"/>
                      <a:pt x="43188" y="139340"/>
                    </a:cubicBezTo>
                    <a:cubicBezTo>
                      <a:pt x="29100" y="139340"/>
                      <a:pt x="17039" y="132949"/>
                      <a:pt x="7007" y="120167"/>
                    </a:cubicBezTo>
                    <a:cubicBezTo>
                      <a:pt x="2336" y="113925"/>
                      <a:pt x="0" y="106583"/>
                      <a:pt x="0" y="98143"/>
                    </a:cubicBezTo>
                    <a:cubicBezTo>
                      <a:pt x="0" y="84714"/>
                      <a:pt x="6216" y="73110"/>
                      <a:pt x="18648" y="63332"/>
                    </a:cubicBezTo>
                    <a:lnTo>
                      <a:pt x="96105" y="8313"/>
                    </a:lnTo>
                    <a:cubicBezTo>
                      <a:pt x="103038" y="2771"/>
                      <a:pt x="111727" y="0"/>
                      <a:pt x="12217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6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885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">
            <a:extLst>
              <a:ext uri="{FF2B5EF4-FFF2-40B4-BE49-F238E27FC236}">
                <a16:creationId xmlns:a16="http://schemas.microsoft.com/office/drawing/2014/main" id="{A4315E1F-543A-EDF2-C353-A7753F846BC6}"/>
              </a:ext>
            </a:extLst>
          </p:cNvPr>
          <p:cNvSpPr/>
          <p:nvPr/>
        </p:nvSpPr>
        <p:spPr>
          <a:xfrm>
            <a:off x="221292" y="116825"/>
            <a:ext cx="11749413" cy="3605048"/>
          </a:xfrm>
          <a:prstGeom prst="roundRect">
            <a:avLst/>
          </a:prstGeom>
          <a:solidFill>
            <a:srgbClr val="FFD8D9"/>
          </a:solidFill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1: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Nô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-en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11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tuyệt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gái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8D16BAC6-6C5B-9624-36C1-59658FFD6B4E}"/>
              </a:ext>
            </a:extLst>
          </p:cNvPr>
          <p:cNvSpPr/>
          <p:nvPr/>
        </p:nvSpPr>
        <p:spPr>
          <a:xfrm>
            <a:off x="221292" y="3878317"/>
            <a:ext cx="11749413" cy="2862858"/>
          </a:xfrm>
          <a:prstGeom prst="roundRect">
            <a:avLst/>
          </a:prstGeom>
          <a:solidFill>
            <a:srgbClr val="D3F6FD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2: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rạp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tuyển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giám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đốc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rạp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giám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đốc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54287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DB80B2BE-5C5E-5878-B679-2E411ABB5A8E}"/>
              </a:ext>
            </a:extLst>
          </p:cNvPr>
          <p:cNvSpPr/>
          <p:nvPr/>
        </p:nvSpPr>
        <p:spPr>
          <a:xfrm>
            <a:off x="221293" y="284330"/>
            <a:ext cx="11749413" cy="3108159"/>
          </a:xfrm>
          <a:prstGeom prst="roundRect">
            <a:avLst/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3: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nản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quen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50344654-C9B1-041B-9A34-1EDD59D746E2}"/>
              </a:ext>
            </a:extLst>
          </p:cNvPr>
          <p:cNvSpPr/>
          <p:nvPr/>
        </p:nvSpPr>
        <p:spPr>
          <a:xfrm>
            <a:off x="221293" y="3602147"/>
            <a:ext cx="11749413" cy="30716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4: 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bao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lâu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khấu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tràng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vỗ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thuở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76165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CC84530-B438-436C-BF66-55E172C690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5" t="37909" b="36222"/>
          <a:stretch>
            <a:fillRect/>
          </a:stretch>
        </p:blipFill>
        <p:spPr>
          <a:xfrm>
            <a:off x="9710400" y="5251938"/>
            <a:ext cx="2275686" cy="1606062"/>
          </a:xfrm>
          <a:custGeom>
            <a:avLst/>
            <a:gdLst>
              <a:gd name="connsiteX0" fmla="*/ 0 w 2275686"/>
              <a:gd name="connsiteY0" fmla="*/ 0 h 1606062"/>
              <a:gd name="connsiteX1" fmla="*/ 2275686 w 2275686"/>
              <a:gd name="connsiteY1" fmla="*/ 0 h 1606062"/>
              <a:gd name="connsiteX2" fmla="*/ 2275686 w 2275686"/>
              <a:gd name="connsiteY2" fmla="*/ 1606062 h 1606062"/>
              <a:gd name="connsiteX3" fmla="*/ 0 w 2275686"/>
              <a:gd name="connsiteY3" fmla="*/ 1606062 h 1606062"/>
              <a:gd name="connsiteX4" fmla="*/ 0 w 2275686"/>
              <a:gd name="connsiteY4" fmla="*/ 0 h 1606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5686" h="1606062">
                <a:moveTo>
                  <a:pt x="0" y="0"/>
                </a:moveTo>
                <a:lnTo>
                  <a:pt x="2275686" y="0"/>
                </a:lnTo>
                <a:lnTo>
                  <a:pt x="2275686" y="1606062"/>
                </a:lnTo>
                <a:lnTo>
                  <a:pt x="0" y="160606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905A9CA-BD40-17EE-A391-CCD012726B59}"/>
              </a:ext>
            </a:extLst>
          </p:cNvPr>
          <p:cNvGrpSpPr/>
          <p:nvPr/>
        </p:nvGrpSpPr>
        <p:grpSpPr>
          <a:xfrm>
            <a:off x="1192924" y="1029356"/>
            <a:ext cx="9806152" cy="1771145"/>
            <a:chOff x="1192924" y="1029356"/>
            <a:chExt cx="9806152" cy="1771145"/>
          </a:xfrm>
        </p:grpSpPr>
        <p:sp>
          <p:nvSpPr>
            <p:cNvPr id="12" name="矩形: 圆角 10">
              <a:extLst>
                <a:ext uri="{FF2B5EF4-FFF2-40B4-BE49-F238E27FC236}">
                  <a16:creationId xmlns:a16="http://schemas.microsoft.com/office/drawing/2014/main" id="{018374EE-E834-4CC2-77A6-C5818A4538E5}"/>
                </a:ext>
              </a:extLst>
            </p:cNvPr>
            <p:cNvSpPr/>
            <p:nvPr/>
          </p:nvSpPr>
          <p:spPr>
            <a:xfrm>
              <a:off x="1192924" y="1029356"/>
              <a:ext cx="9806152" cy="1771145"/>
            </a:xfrm>
            <a:prstGeom prst="roundRect">
              <a:avLst>
                <a:gd name="adj" fmla="val 4999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46D515E0-2A96-4565-BE14-53A73BAC26E1}"/>
                </a:ext>
              </a:extLst>
            </p:cNvPr>
            <p:cNvSpPr txBox="1"/>
            <p:nvPr/>
          </p:nvSpPr>
          <p:spPr>
            <a:xfrm>
              <a:off x="1639614" y="1229237"/>
              <a:ext cx="910352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nl-NL" sz="3000" b="1">
                  <a:solidFill>
                    <a:srgbClr val="000000"/>
                  </a:solidFill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Bài 2: Đọc lại toàn bộ đoạn văn trong truyện </a:t>
              </a:r>
              <a:r>
                <a:rPr lang="nl-NL" sz="3000" b="1">
                  <a:solidFill>
                    <a:srgbClr val="C00000"/>
                  </a:solidFill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Vào nghề </a:t>
              </a:r>
              <a:r>
                <a:rPr lang="nl-NL" sz="3000" b="1">
                  <a:solidFill>
                    <a:srgbClr val="000000"/>
                  </a:solidFill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mà em vừa hoàn chỉnh và cho biết.</a:t>
              </a: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020B5BC9-D5AD-456D-BBC4-9E2BA7B52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354" y="4596962"/>
            <a:ext cx="1644188" cy="2261038"/>
          </a:xfrm>
          <a:prstGeom prst="rect">
            <a:avLst/>
          </a:prstGeom>
        </p:spPr>
      </p:pic>
      <p:sp>
        <p:nvSpPr>
          <p:cNvPr id="13" name="文本框 10">
            <a:extLst>
              <a:ext uri="{FF2B5EF4-FFF2-40B4-BE49-F238E27FC236}">
                <a16:creationId xmlns:a16="http://schemas.microsoft.com/office/drawing/2014/main" id="{159EDC75-8EB5-8A80-C45B-DD4C7C697D10}"/>
              </a:ext>
            </a:extLst>
          </p:cNvPr>
          <p:cNvSpPr txBox="1"/>
          <p:nvPr/>
        </p:nvSpPr>
        <p:spPr>
          <a:xfrm>
            <a:off x="1767582" y="2584908"/>
            <a:ext cx="9103526" cy="323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30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3000" b="1" i="1">
                <a:solidFill>
                  <a:schemeClr val="accent6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+ Các đoạn văn được sắp xếp theo trình tự nào?</a:t>
            </a:r>
            <a:endParaRPr lang="en-US" sz="3000" b="1">
              <a:solidFill>
                <a:schemeClr val="accent6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3000" b="1" i="1">
                <a:solidFill>
                  <a:schemeClr val="accent6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+ Các câu mở đoạn đóng vai trò gì trong việc thể hiện trình tự ấy?</a:t>
            </a:r>
            <a:endParaRPr lang="en-US" sz="3000" b="1">
              <a:solidFill>
                <a:schemeClr val="accent6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58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">
            <a:extLst>
              <a:ext uri="{FF2B5EF4-FFF2-40B4-BE49-F238E27FC236}">
                <a16:creationId xmlns:a16="http://schemas.microsoft.com/office/drawing/2014/main" id="{A4315E1F-543A-EDF2-C353-A7753F846BC6}"/>
              </a:ext>
            </a:extLst>
          </p:cNvPr>
          <p:cNvSpPr/>
          <p:nvPr/>
        </p:nvSpPr>
        <p:spPr>
          <a:xfrm>
            <a:off x="221293" y="116825"/>
            <a:ext cx="11749413" cy="3605048"/>
          </a:xfrm>
          <a:prstGeom prst="roundRect">
            <a:avLst/>
          </a:prstGeom>
          <a:solidFill>
            <a:srgbClr val="FFD8D9"/>
          </a:solidFill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Tết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Nô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-en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11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tuyệt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gái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đàn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…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8D16BAC6-6C5B-9624-36C1-59658FFD6B4E}"/>
              </a:ext>
            </a:extLst>
          </p:cNvPr>
          <p:cNvSpPr/>
          <p:nvPr/>
        </p:nvSpPr>
        <p:spPr>
          <a:xfrm>
            <a:off x="221292" y="3878317"/>
            <a:ext cx="11749413" cy="2862858"/>
          </a:xfrm>
          <a:prstGeom prst="roundRect">
            <a:avLst/>
          </a:prstGeom>
          <a:solidFill>
            <a:srgbClr val="D3F6FD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rạp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tuyển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giám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đốc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rạp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xiếc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giám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đốc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26586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DB80B2BE-5C5E-5878-B679-2E411ABB5A8E}"/>
              </a:ext>
            </a:extLst>
          </p:cNvPr>
          <p:cNvSpPr/>
          <p:nvPr/>
        </p:nvSpPr>
        <p:spPr>
          <a:xfrm>
            <a:off x="221293" y="284330"/>
            <a:ext cx="11749413" cy="3108159"/>
          </a:xfrm>
          <a:prstGeom prst="roundRect">
            <a:avLst/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3: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nản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quen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50344654-C9B1-041B-9A34-1EDD59D746E2}"/>
              </a:ext>
            </a:extLst>
          </p:cNvPr>
          <p:cNvSpPr/>
          <p:nvPr/>
        </p:nvSpPr>
        <p:spPr>
          <a:xfrm>
            <a:off x="221293" y="3602147"/>
            <a:ext cx="11749413" cy="30716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4: 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bao</a:t>
            </a:r>
            <a:r>
              <a:rPr lang="en-US" sz="2800" b="1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lâu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khấu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tràng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vỗ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mơ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thuở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-li-a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83314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8" y="192722"/>
            <a:ext cx="11975123" cy="68609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20B5BC9-D5AD-456D-BBC4-9E2BA7B52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354" y="4596962"/>
            <a:ext cx="1644188" cy="226103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5C227A4-B149-587A-3BA7-4F5DABF90861}"/>
              </a:ext>
            </a:extLst>
          </p:cNvPr>
          <p:cNvGrpSpPr/>
          <p:nvPr/>
        </p:nvGrpSpPr>
        <p:grpSpPr>
          <a:xfrm>
            <a:off x="1292770" y="918395"/>
            <a:ext cx="9606457" cy="2085476"/>
            <a:chOff x="1292770" y="918395"/>
            <a:chExt cx="9606457" cy="2085476"/>
          </a:xfrm>
        </p:grpSpPr>
        <p:sp>
          <p:nvSpPr>
            <p:cNvPr id="12" name="矩形: 圆角 10">
              <a:extLst>
                <a:ext uri="{FF2B5EF4-FFF2-40B4-BE49-F238E27FC236}">
                  <a16:creationId xmlns:a16="http://schemas.microsoft.com/office/drawing/2014/main" id="{018374EE-E834-4CC2-77A6-C5818A4538E5}"/>
                </a:ext>
              </a:extLst>
            </p:cNvPr>
            <p:cNvSpPr/>
            <p:nvPr/>
          </p:nvSpPr>
          <p:spPr>
            <a:xfrm>
              <a:off x="1292770" y="1135591"/>
              <a:ext cx="9606457" cy="1868280"/>
            </a:xfrm>
            <a:prstGeom prst="roundRect">
              <a:avLst>
                <a:gd name="adj" fmla="val 4999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0">
              <a:extLst>
                <a:ext uri="{FF2B5EF4-FFF2-40B4-BE49-F238E27FC236}">
                  <a16:creationId xmlns:a16="http://schemas.microsoft.com/office/drawing/2014/main" id="{159EDC75-8EB5-8A80-C45B-DD4C7C697D10}"/>
                </a:ext>
              </a:extLst>
            </p:cNvPr>
            <p:cNvSpPr txBox="1"/>
            <p:nvPr/>
          </p:nvSpPr>
          <p:spPr>
            <a:xfrm>
              <a:off x="1544234" y="918395"/>
              <a:ext cx="9103526" cy="193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000" b="1" i="1">
                <a:effectLst/>
                <a:latin typeface="UTM Avo" panose="02040603050506020204" pitchFamily="18" charset="0"/>
                <a:ea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nl-NL" sz="3200" b="1">
                  <a:solidFill>
                    <a:schemeClr val="accent6">
                      <a:lumMod val="50000"/>
                    </a:schemeClr>
                  </a:solidFill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Các đoạn văn được sắp xếp theo </a:t>
              </a:r>
            </a:p>
            <a:p>
              <a:pPr algn="ctr">
                <a:lnSpc>
                  <a:spcPct val="150000"/>
                </a:lnSpc>
              </a:pPr>
              <a:r>
                <a:rPr lang="nl-NL" sz="3200" b="1">
                  <a:solidFill>
                    <a:schemeClr val="accent6">
                      <a:lumMod val="50000"/>
                    </a:schemeClr>
                  </a:solidFill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trình tự </a:t>
              </a:r>
              <a:r>
                <a:rPr lang="en-US" sz="3200" b="1">
                  <a:solidFill>
                    <a:schemeClr val="accent6">
                      <a:lumMod val="50000"/>
                    </a:schemeClr>
                  </a:solidFill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thời gian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8BC953A-544B-3B09-7483-E16F94E2571D}"/>
              </a:ext>
            </a:extLst>
          </p:cNvPr>
          <p:cNvGrpSpPr/>
          <p:nvPr/>
        </p:nvGrpSpPr>
        <p:grpSpPr>
          <a:xfrm>
            <a:off x="1351694" y="2953168"/>
            <a:ext cx="9488607" cy="2207411"/>
            <a:chOff x="1351694" y="2953168"/>
            <a:chExt cx="9488607" cy="2207411"/>
          </a:xfrm>
        </p:grpSpPr>
        <p:sp>
          <p:nvSpPr>
            <p:cNvPr id="9" name="矩形: 圆角 10">
              <a:extLst>
                <a:ext uri="{FF2B5EF4-FFF2-40B4-BE49-F238E27FC236}">
                  <a16:creationId xmlns:a16="http://schemas.microsoft.com/office/drawing/2014/main" id="{423F1D7E-54BF-1710-774D-93E08FFB98C7}"/>
                </a:ext>
              </a:extLst>
            </p:cNvPr>
            <p:cNvSpPr/>
            <p:nvPr/>
          </p:nvSpPr>
          <p:spPr>
            <a:xfrm>
              <a:off x="1351694" y="3221067"/>
              <a:ext cx="9488607" cy="1939512"/>
            </a:xfrm>
            <a:prstGeom prst="roundRect">
              <a:avLst>
                <a:gd name="adj" fmla="val 49993"/>
              </a:avLst>
            </a:prstGeom>
            <a:solidFill>
              <a:srgbClr val="F1B49A"/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10">
              <a:extLst>
                <a:ext uri="{FF2B5EF4-FFF2-40B4-BE49-F238E27FC236}">
                  <a16:creationId xmlns:a16="http://schemas.microsoft.com/office/drawing/2014/main" id="{317932B6-DD88-98E0-9550-D92C9CB642AC}"/>
                </a:ext>
              </a:extLst>
            </p:cNvPr>
            <p:cNvSpPr txBox="1"/>
            <p:nvPr/>
          </p:nvSpPr>
          <p:spPr>
            <a:xfrm>
              <a:off x="1635812" y="2953168"/>
              <a:ext cx="9103526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200" i="1">
                <a:effectLst/>
                <a:latin typeface="UTM Avo" panose="020406030505060202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nl-NL" sz="3200" b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Times New Roman" panose="02020603050405020304" pitchFamily="18" charset="0"/>
                </a:rPr>
                <a:t>Các câu mở đoạn giúp nối đoạn văn trước với đoạn văn sau bằng các cụm từ chỉ thời gian.</a:t>
              </a:r>
              <a:endParaRPr lang="en-US" sz="3200" b="1">
                <a:solidFill>
                  <a:srgbClr val="00206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15" name="图片 6">
            <a:extLst>
              <a:ext uri="{FF2B5EF4-FFF2-40B4-BE49-F238E27FC236}">
                <a16:creationId xmlns:a16="http://schemas.microsoft.com/office/drawing/2014/main" id="{B2F83965-144A-0B54-0911-D2EC74BFA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220128" y="4943823"/>
            <a:ext cx="1926429" cy="1914177"/>
          </a:xfrm>
          <a:prstGeom prst="rect">
            <a:avLst/>
          </a:prstGeom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C3E060DE-E523-E003-280C-32217FA7FF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7036" y="-31986"/>
            <a:ext cx="1798023" cy="2518173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847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sp>
        <p:nvSpPr>
          <p:cNvPr id="8" name="矩形 11">
            <a:extLst>
              <a:ext uri="{FF2B5EF4-FFF2-40B4-BE49-F238E27FC236}">
                <a16:creationId xmlns:a16="http://schemas.microsoft.com/office/drawing/2014/main" id="{FF276315-95FC-97A2-809A-09BECFB25C79}"/>
              </a:ext>
            </a:extLst>
          </p:cNvPr>
          <p:cNvSpPr/>
          <p:nvPr/>
        </p:nvSpPr>
        <p:spPr>
          <a:xfrm>
            <a:off x="1261600" y="1004468"/>
            <a:ext cx="9668800" cy="4139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SzPct val="25000"/>
            </a:pPr>
            <a:r>
              <a:rPr lang="en-US" altLang="zh-CN" sz="3600" b="1">
                <a:solidFill>
                  <a:srgbClr val="002060"/>
                </a:solidFill>
                <a:latin typeface="UTM Avo" panose="02040603050506020204" pitchFamily="18" charset="0"/>
              </a:rPr>
              <a:t>Bài 3:</a:t>
            </a:r>
          </a:p>
          <a:p>
            <a:pPr algn="ctr">
              <a:lnSpc>
                <a:spcPct val="150000"/>
              </a:lnSpc>
              <a:buSzPct val="25000"/>
            </a:pPr>
            <a:r>
              <a:rPr lang="en-US" altLang="zh-CN" sz="3600" b="1">
                <a:solidFill>
                  <a:srgbClr val="FF0066"/>
                </a:solidFill>
                <a:latin typeface="UTM Avo" panose="02040603050506020204" pitchFamily="18" charset="0"/>
              </a:rPr>
              <a:t>Kể lại câu chuyện em đã học </a:t>
            </a:r>
          </a:p>
          <a:p>
            <a:pPr algn="ctr">
              <a:lnSpc>
                <a:spcPct val="150000"/>
              </a:lnSpc>
              <a:buSzPct val="25000"/>
            </a:pPr>
            <a:r>
              <a:rPr lang="en-US" altLang="zh-CN" sz="3600" b="1">
                <a:solidFill>
                  <a:srgbClr val="FF0066"/>
                </a:solidFill>
                <a:latin typeface="UTM Avo" panose="02040603050506020204" pitchFamily="18" charset="0"/>
              </a:rPr>
              <a:t>(qua các bài tập đọc, kể chuyện, tập làm văn), trong đó các sự việc được sắp xếp theo trình tự thời gian.</a:t>
            </a:r>
            <a:endParaRPr lang="en-US" altLang="zh-CN" sz="3600" b="1" dirty="0">
              <a:solidFill>
                <a:srgbClr val="FF0066"/>
              </a:solidFill>
              <a:latin typeface="UTM Avo" panose="02040603050506020204" pitchFamily="18" charset="0"/>
            </a:endParaRPr>
          </a:p>
        </p:txBody>
      </p:sp>
      <p:pic>
        <p:nvPicPr>
          <p:cNvPr id="9" name="图片 13">
            <a:extLst>
              <a:ext uri="{FF2B5EF4-FFF2-40B4-BE49-F238E27FC236}">
                <a16:creationId xmlns:a16="http://schemas.microsoft.com/office/drawing/2014/main" id="{E68CDA03-00A2-E0DC-D037-FD8A9A594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354" y="4596962"/>
            <a:ext cx="1644188" cy="2261038"/>
          </a:xfrm>
          <a:prstGeom prst="rect">
            <a:avLst/>
          </a:prstGeom>
        </p:spPr>
      </p:pic>
      <p:pic>
        <p:nvPicPr>
          <p:cNvPr id="10" name="图片 13">
            <a:extLst>
              <a:ext uri="{FF2B5EF4-FFF2-40B4-BE49-F238E27FC236}">
                <a16:creationId xmlns:a16="http://schemas.microsoft.com/office/drawing/2014/main" id="{0AE15051-1371-7D3B-67D4-69021B3EE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6822" y="4734362"/>
            <a:ext cx="1644188" cy="2261038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id="{C8567256-D928-4398-FA48-99E43365BA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043" y="4851192"/>
            <a:ext cx="3795914" cy="2318823"/>
          </a:xfrm>
          <a:prstGeom prst="rect">
            <a:avLst/>
          </a:prstGeom>
        </p:spPr>
      </p:pic>
      <p:pic>
        <p:nvPicPr>
          <p:cNvPr id="18" name="图片 3">
            <a:extLst>
              <a:ext uri="{FF2B5EF4-FFF2-40B4-BE49-F238E27FC236}">
                <a16:creationId xmlns:a16="http://schemas.microsoft.com/office/drawing/2014/main" id="{69F0D070-F7DB-AA67-503C-411F64CDF9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7751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88" y="89887"/>
            <a:ext cx="11862624" cy="685011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20B5BC9-D5AD-456D-BBC4-9E2BA7B52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7811" y="4596962"/>
            <a:ext cx="1644188" cy="2261038"/>
          </a:xfrm>
          <a:prstGeom prst="rect">
            <a:avLst/>
          </a:prstGeom>
        </p:spPr>
      </p:pic>
      <p:sp>
        <p:nvSpPr>
          <p:cNvPr id="9" name="矩形 11">
            <a:extLst>
              <a:ext uri="{FF2B5EF4-FFF2-40B4-BE49-F238E27FC236}">
                <a16:creationId xmlns:a16="http://schemas.microsoft.com/office/drawing/2014/main" id="{1D32576F-4C6F-B9D1-0F6E-BD9AE8C16FF3}"/>
              </a:ext>
            </a:extLst>
          </p:cNvPr>
          <p:cNvSpPr/>
          <p:nvPr/>
        </p:nvSpPr>
        <p:spPr>
          <a:xfrm>
            <a:off x="2178793" y="759371"/>
            <a:ext cx="851126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en-US" altLang="zh-CN" sz="6500" b="1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UTM Showcard" panose="02040603050506020204" pitchFamily="18" charset="0"/>
              </a:rPr>
              <a:t>THI KỂ CHUYỆN</a:t>
            </a:r>
            <a:endParaRPr lang="en-US" altLang="zh-CN" sz="6500" b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UTM Showcard" panose="020406030505060202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1BC87A6-633C-AF83-6121-F42C313307F1}"/>
              </a:ext>
            </a:extLst>
          </p:cNvPr>
          <p:cNvGrpSpPr/>
          <p:nvPr/>
        </p:nvGrpSpPr>
        <p:grpSpPr>
          <a:xfrm>
            <a:off x="529144" y="4245102"/>
            <a:ext cx="9431024" cy="1294378"/>
            <a:chOff x="529144" y="4245102"/>
            <a:chExt cx="9431024" cy="1294378"/>
          </a:xfrm>
        </p:grpSpPr>
        <p:sp>
          <p:nvSpPr>
            <p:cNvPr id="16" name="Shape 1501">
              <a:extLst>
                <a:ext uri="{FF2B5EF4-FFF2-40B4-BE49-F238E27FC236}">
                  <a16:creationId xmlns:a16="http://schemas.microsoft.com/office/drawing/2014/main" id="{5AE03791-C333-533B-652E-0AB3388908AA}"/>
                </a:ext>
              </a:extLst>
            </p:cNvPr>
            <p:cNvSpPr/>
            <p:nvPr/>
          </p:nvSpPr>
          <p:spPr>
            <a:xfrm>
              <a:off x="2397167" y="4515161"/>
              <a:ext cx="7563001" cy="102431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9" tIns="35719" rIns="35719" bIns="35719" anchor="ctr">
              <a:spAutoFit/>
            </a:bodyPr>
            <a:lstStyle/>
            <a:p>
              <a:pPr algn="l">
                <a:lnSpc>
                  <a:spcPct val="150000"/>
                </a:lnSpc>
                <a:defRPr sz="2100">
                  <a:solidFill>
                    <a:srgbClr val="8B8C8C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lang="en-US" sz="4500">
                  <a:solidFill>
                    <a:srgbClr val="002060"/>
                  </a:solidFill>
                  <a:latin typeface="UVF Blenda Script" panose="02040603050506020204" pitchFamily="18" charset="0"/>
                </a:rPr>
                <a:t>Kể chuyện theo trình tự thời gian</a:t>
              </a:r>
              <a:endParaRPr sz="4500">
                <a:solidFill>
                  <a:srgbClr val="002060"/>
                </a:solidFill>
                <a:latin typeface="UVF Blenda Script" panose="02040603050506020204" pitchFamily="18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974A848-E2A9-C585-375D-256977EF0B0F}"/>
                </a:ext>
              </a:extLst>
            </p:cNvPr>
            <p:cNvGrpSpPr/>
            <p:nvPr/>
          </p:nvGrpSpPr>
          <p:grpSpPr>
            <a:xfrm>
              <a:off x="529144" y="4245102"/>
              <a:ext cx="1868023" cy="1294378"/>
              <a:chOff x="1110422" y="4023975"/>
              <a:chExt cx="1868023" cy="1294378"/>
            </a:xfrm>
          </p:grpSpPr>
          <p:pic>
            <p:nvPicPr>
              <p:cNvPr id="18" name="图片 24">
                <a:extLst>
                  <a:ext uri="{FF2B5EF4-FFF2-40B4-BE49-F238E27FC236}">
                    <a16:creationId xmlns:a16="http://schemas.microsoft.com/office/drawing/2014/main" id="{2BAC0400-D0DF-B4D1-66C6-9FE3344DF4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10422" y="4023975"/>
                <a:ext cx="1868023" cy="1294378"/>
              </a:xfrm>
              <a:prstGeom prst="rect">
                <a:avLst/>
              </a:prstGeom>
            </p:spPr>
          </p:pic>
          <p:sp>
            <p:nvSpPr>
              <p:cNvPr id="19" name="任意多边形: 形状 34">
                <a:extLst>
                  <a:ext uri="{FF2B5EF4-FFF2-40B4-BE49-F238E27FC236}">
                    <a16:creationId xmlns:a16="http://schemas.microsoft.com/office/drawing/2014/main" id="{3E3249D7-2314-EFBD-7BD1-AAE091739A10}"/>
                  </a:ext>
                </a:extLst>
              </p:cNvPr>
              <p:cNvSpPr/>
              <p:nvPr/>
            </p:nvSpPr>
            <p:spPr>
              <a:xfrm>
                <a:off x="1976983" y="4568059"/>
                <a:ext cx="296134" cy="508032"/>
              </a:xfrm>
              <a:custGeom>
                <a:avLst/>
                <a:gdLst/>
                <a:ahLst/>
                <a:cxnLst/>
                <a:rect l="l" t="t" r="r" b="b"/>
                <a:pathLst>
                  <a:path w="226336" h="388290">
                    <a:moveTo>
                      <a:pt x="46181" y="0"/>
                    </a:moveTo>
                    <a:lnTo>
                      <a:pt x="89178" y="0"/>
                    </a:lnTo>
                    <a:cubicBezTo>
                      <a:pt x="128299" y="0"/>
                      <a:pt x="160939" y="10537"/>
                      <a:pt x="187098" y="31610"/>
                    </a:cubicBezTo>
                    <a:cubicBezTo>
                      <a:pt x="213257" y="52684"/>
                      <a:pt x="226336" y="81534"/>
                      <a:pt x="226336" y="118160"/>
                    </a:cubicBezTo>
                    <a:cubicBezTo>
                      <a:pt x="226336" y="151729"/>
                      <a:pt x="216006" y="176869"/>
                      <a:pt x="195347" y="193579"/>
                    </a:cubicBezTo>
                    <a:cubicBezTo>
                      <a:pt x="216006" y="210311"/>
                      <a:pt x="226336" y="235493"/>
                      <a:pt x="226336" y="269126"/>
                    </a:cubicBezTo>
                    <a:cubicBezTo>
                      <a:pt x="226336" y="306379"/>
                      <a:pt x="213241" y="335552"/>
                      <a:pt x="187050" y="356647"/>
                    </a:cubicBezTo>
                    <a:cubicBezTo>
                      <a:pt x="160860" y="377742"/>
                      <a:pt x="128236" y="388290"/>
                      <a:pt x="89178" y="388290"/>
                    </a:cubicBezTo>
                    <a:lnTo>
                      <a:pt x="46181" y="388290"/>
                    </a:lnTo>
                    <a:cubicBezTo>
                      <a:pt x="31785" y="388290"/>
                      <a:pt x="20490" y="383979"/>
                      <a:pt x="12294" y="375359"/>
                    </a:cubicBezTo>
                    <a:cubicBezTo>
                      <a:pt x="4098" y="366738"/>
                      <a:pt x="0" y="356324"/>
                      <a:pt x="0" y="344115"/>
                    </a:cubicBezTo>
                    <a:cubicBezTo>
                      <a:pt x="0" y="333148"/>
                      <a:pt x="4071" y="323378"/>
                      <a:pt x="12214" y="314805"/>
                    </a:cubicBezTo>
                    <a:cubicBezTo>
                      <a:pt x="20357" y="306233"/>
                      <a:pt x="31679" y="301946"/>
                      <a:pt x="46181" y="301946"/>
                    </a:cubicBezTo>
                    <a:lnTo>
                      <a:pt x="89178" y="301946"/>
                    </a:lnTo>
                    <a:cubicBezTo>
                      <a:pt x="104200" y="301946"/>
                      <a:pt x="115920" y="298921"/>
                      <a:pt x="124339" y="292869"/>
                    </a:cubicBezTo>
                    <a:cubicBezTo>
                      <a:pt x="132758" y="286818"/>
                      <a:pt x="136968" y="278903"/>
                      <a:pt x="136968" y="269126"/>
                    </a:cubicBezTo>
                    <a:cubicBezTo>
                      <a:pt x="136968" y="259996"/>
                      <a:pt x="132769" y="252413"/>
                      <a:pt x="124371" y="246377"/>
                    </a:cubicBezTo>
                    <a:cubicBezTo>
                      <a:pt x="115973" y="240342"/>
                      <a:pt x="104242" y="237324"/>
                      <a:pt x="89178" y="237324"/>
                    </a:cubicBezTo>
                    <a:lnTo>
                      <a:pt x="46181" y="237324"/>
                    </a:lnTo>
                    <a:cubicBezTo>
                      <a:pt x="31775" y="237324"/>
                      <a:pt x="20476" y="233011"/>
                      <a:pt x="12286" y="224386"/>
                    </a:cubicBezTo>
                    <a:cubicBezTo>
                      <a:pt x="4095" y="215760"/>
                      <a:pt x="0" y="205342"/>
                      <a:pt x="0" y="193133"/>
                    </a:cubicBezTo>
                    <a:cubicBezTo>
                      <a:pt x="0" y="182167"/>
                      <a:pt x="4071" y="172397"/>
                      <a:pt x="12214" y="163824"/>
                    </a:cubicBezTo>
                    <a:cubicBezTo>
                      <a:pt x="20357" y="155251"/>
                      <a:pt x="31679" y="150965"/>
                      <a:pt x="46181" y="150965"/>
                    </a:cubicBezTo>
                    <a:lnTo>
                      <a:pt x="89178" y="150965"/>
                    </a:lnTo>
                    <a:cubicBezTo>
                      <a:pt x="104200" y="150965"/>
                      <a:pt x="115920" y="147939"/>
                      <a:pt x="124339" y="141888"/>
                    </a:cubicBezTo>
                    <a:cubicBezTo>
                      <a:pt x="132758" y="135837"/>
                      <a:pt x="136968" y="127928"/>
                      <a:pt x="136968" y="118160"/>
                    </a:cubicBezTo>
                    <a:cubicBezTo>
                      <a:pt x="136968" y="109030"/>
                      <a:pt x="132769" y="101448"/>
                      <a:pt x="124371" y="95412"/>
                    </a:cubicBezTo>
                    <a:cubicBezTo>
                      <a:pt x="115973" y="89377"/>
                      <a:pt x="104242" y="86359"/>
                      <a:pt x="89178" y="86359"/>
                    </a:cubicBezTo>
                    <a:lnTo>
                      <a:pt x="46181" y="86359"/>
                    </a:lnTo>
                    <a:cubicBezTo>
                      <a:pt x="31775" y="86359"/>
                      <a:pt x="20476" y="82046"/>
                      <a:pt x="12286" y="73420"/>
                    </a:cubicBezTo>
                    <a:cubicBezTo>
                      <a:pt x="4095" y="64794"/>
                      <a:pt x="0" y="54377"/>
                      <a:pt x="0" y="42168"/>
                    </a:cubicBezTo>
                    <a:cubicBezTo>
                      <a:pt x="0" y="31201"/>
                      <a:pt x="4071" y="21432"/>
                      <a:pt x="12214" y="12859"/>
                    </a:cubicBezTo>
                    <a:cubicBezTo>
                      <a:pt x="20357" y="4286"/>
                      <a:pt x="31679" y="0"/>
                      <a:pt x="4618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6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7533719-E6D3-4E98-0504-61913F515ED8}"/>
              </a:ext>
            </a:extLst>
          </p:cNvPr>
          <p:cNvGrpSpPr/>
          <p:nvPr/>
        </p:nvGrpSpPr>
        <p:grpSpPr>
          <a:xfrm>
            <a:off x="1463155" y="3005090"/>
            <a:ext cx="9411413" cy="1289476"/>
            <a:chOff x="1463155" y="3005090"/>
            <a:chExt cx="9411413" cy="1289476"/>
          </a:xfrm>
        </p:grpSpPr>
        <p:sp>
          <p:nvSpPr>
            <p:cNvPr id="15" name="Shape 1501">
              <a:extLst>
                <a:ext uri="{FF2B5EF4-FFF2-40B4-BE49-F238E27FC236}">
                  <a16:creationId xmlns:a16="http://schemas.microsoft.com/office/drawing/2014/main" id="{CC191C73-48A7-74E8-C1C2-DB0C326A74B9}"/>
                </a:ext>
              </a:extLst>
            </p:cNvPr>
            <p:cNvSpPr/>
            <p:nvPr/>
          </p:nvSpPr>
          <p:spPr>
            <a:xfrm>
              <a:off x="1463155" y="3248580"/>
              <a:ext cx="8008883" cy="102431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9" tIns="35719" rIns="35719" bIns="35719" anchor="ctr">
              <a:spAutoFit/>
            </a:bodyPr>
            <a:lstStyle/>
            <a:p>
              <a:pPr algn="ctr">
                <a:lnSpc>
                  <a:spcPct val="150000"/>
                </a:lnSpc>
                <a:defRPr sz="2100">
                  <a:solidFill>
                    <a:srgbClr val="8B8C8C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lang="en-US" sz="4500">
                  <a:solidFill>
                    <a:srgbClr val="FF0066"/>
                  </a:solidFill>
                  <a:latin typeface="UVF Blenda Script" panose="02040603050506020204" pitchFamily="18" charset="0"/>
                </a:rPr>
                <a:t>Ghi nhanh trình tự của sự việc</a:t>
              </a:r>
              <a:endParaRPr sz="4500">
                <a:solidFill>
                  <a:srgbClr val="FF0066"/>
                </a:solidFill>
                <a:latin typeface="UVF Blenda Script" panose="02040603050506020204" pitchFamily="18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E27724A-CD77-448E-1F0C-F454868567E4}"/>
                </a:ext>
              </a:extLst>
            </p:cNvPr>
            <p:cNvGrpSpPr/>
            <p:nvPr/>
          </p:nvGrpSpPr>
          <p:grpSpPr>
            <a:xfrm>
              <a:off x="9045768" y="3005090"/>
              <a:ext cx="1828800" cy="1289476"/>
              <a:chOff x="6204778" y="2507461"/>
              <a:chExt cx="1828800" cy="1289476"/>
            </a:xfrm>
          </p:grpSpPr>
          <p:pic>
            <p:nvPicPr>
              <p:cNvPr id="21" name="图片 25">
                <a:extLst>
                  <a:ext uri="{FF2B5EF4-FFF2-40B4-BE49-F238E27FC236}">
                    <a16:creationId xmlns:a16="http://schemas.microsoft.com/office/drawing/2014/main" id="{78488E95-9717-E822-BAC3-F8E5A54ADC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04778" y="2507461"/>
                <a:ext cx="1828800" cy="1289476"/>
              </a:xfrm>
              <a:prstGeom prst="rect">
                <a:avLst/>
              </a:prstGeom>
            </p:spPr>
          </p:pic>
          <p:sp>
            <p:nvSpPr>
              <p:cNvPr id="22" name="任意多边形: 形状 35">
                <a:extLst>
                  <a:ext uri="{FF2B5EF4-FFF2-40B4-BE49-F238E27FC236}">
                    <a16:creationId xmlns:a16="http://schemas.microsoft.com/office/drawing/2014/main" id="{94C094F1-39F2-9994-100F-0714C0244F80}"/>
                  </a:ext>
                </a:extLst>
              </p:cNvPr>
              <p:cNvSpPr/>
              <p:nvPr/>
            </p:nvSpPr>
            <p:spPr>
              <a:xfrm>
                <a:off x="6964558" y="3075670"/>
                <a:ext cx="309240" cy="508032"/>
              </a:xfrm>
              <a:custGeom>
                <a:avLst/>
                <a:gdLst/>
                <a:ahLst/>
                <a:cxnLst/>
                <a:rect l="l" t="t" r="r" b="b"/>
                <a:pathLst>
                  <a:path w="236353" h="388290">
                    <a:moveTo>
                      <a:pt x="46197" y="0"/>
                    </a:moveTo>
                    <a:lnTo>
                      <a:pt x="99178" y="0"/>
                    </a:lnTo>
                    <a:cubicBezTo>
                      <a:pt x="138300" y="0"/>
                      <a:pt x="170943" y="10537"/>
                      <a:pt x="197107" y="31611"/>
                    </a:cubicBezTo>
                    <a:cubicBezTo>
                      <a:pt x="223271" y="52684"/>
                      <a:pt x="236353" y="81534"/>
                      <a:pt x="236353" y="118161"/>
                    </a:cubicBezTo>
                    <a:cubicBezTo>
                      <a:pt x="236353" y="155414"/>
                      <a:pt x="223255" y="184588"/>
                      <a:pt x="197059" y="205682"/>
                    </a:cubicBezTo>
                    <a:cubicBezTo>
                      <a:pt x="170863" y="226777"/>
                      <a:pt x="138236" y="237325"/>
                      <a:pt x="99178" y="237325"/>
                    </a:cubicBezTo>
                    <a:lnTo>
                      <a:pt x="92378" y="237325"/>
                    </a:lnTo>
                    <a:lnTo>
                      <a:pt x="92378" y="293124"/>
                    </a:lnTo>
                    <a:cubicBezTo>
                      <a:pt x="92378" y="294175"/>
                      <a:pt x="92753" y="295075"/>
                      <a:pt x="93501" y="295824"/>
                    </a:cubicBezTo>
                    <a:cubicBezTo>
                      <a:pt x="94250" y="296572"/>
                      <a:pt x="95144" y="296946"/>
                      <a:pt x="96184" y="296946"/>
                    </a:cubicBezTo>
                    <a:lnTo>
                      <a:pt x="167160" y="296946"/>
                    </a:lnTo>
                    <a:cubicBezTo>
                      <a:pt x="180028" y="296946"/>
                      <a:pt x="190944" y="301214"/>
                      <a:pt x="199910" y="309750"/>
                    </a:cubicBezTo>
                    <a:cubicBezTo>
                      <a:pt x="208875" y="318285"/>
                      <a:pt x="213358" y="329072"/>
                      <a:pt x="213358" y="342109"/>
                    </a:cubicBezTo>
                    <a:cubicBezTo>
                      <a:pt x="213358" y="354222"/>
                      <a:pt x="208899" y="364947"/>
                      <a:pt x="199981" y="374284"/>
                    </a:cubicBezTo>
                    <a:cubicBezTo>
                      <a:pt x="191063" y="383621"/>
                      <a:pt x="180123" y="388290"/>
                      <a:pt x="167160" y="388290"/>
                    </a:cubicBezTo>
                    <a:lnTo>
                      <a:pt x="86184" y="388290"/>
                    </a:lnTo>
                    <a:cubicBezTo>
                      <a:pt x="60790" y="388290"/>
                      <a:pt x="40077" y="380848"/>
                      <a:pt x="24046" y="365964"/>
                    </a:cubicBezTo>
                    <a:cubicBezTo>
                      <a:pt x="8015" y="351079"/>
                      <a:pt x="0" y="331466"/>
                      <a:pt x="0" y="307122"/>
                    </a:cubicBezTo>
                    <a:lnTo>
                      <a:pt x="0" y="196144"/>
                    </a:lnTo>
                    <a:cubicBezTo>
                      <a:pt x="0" y="192078"/>
                      <a:pt x="382" y="189275"/>
                      <a:pt x="1146" y="187735"/>
                    </a:cubicBezTo>
                    <a:cubicBezTo>
                      <a:pt x="1890" y="178786"/>
                      <a:pt x="6149" y="170420"/>
                      <a:pt x="13926" y="162638"/>
                    </a:cubicBezTo>
                    <a:cubicBezTo>
                      <a:pt x="21702" y="154856"/>
                      <a:pt x="32460" y="150965"/>
                      <a:pt x="46197" y="150965"/>
                    </a:cubicBezTo>
                    <a:lnTo>
                      <a:pt x="99178" y="150965"/>
                    </a:lnTo>
                    <a:cubicBezTo>
                      <a:pt x="114211" y="150965"/>
                      <a:pt x="125937" y="147940"/>
                      <a:pt x="134356" y="141888"/>
                    </a:cubicBezTo>
                    <a:cubicBezTo>
                      <a:pt x="142775" y="135837"/>
                      <a:pt x="146984" y="127928"/>
                      <a:pt x="146984" y="118161"/>
                    </a:cubicBezTo>
                    <a:cubicBezTo>
                      <a:pt x="146984" y="109031"/>
                      <a:pt x="142785" y="101448"/>
                      <a:pt x="134388" y="95412"/>
                    </a:cubicBezTo>
                    <a:cubicBezTo>
                      <a:pt x="125990" y="89377"/>
                      <a:pt x="114254" y="86359"/>
                      <a:pt x="99178" y="86359"/>
                    </a:cubicBezTo>
                    <a:lnTo>
                      <a:pt x="46197" y="86359"/>
                    </a:lnTo>
                    <a:cubicBezTo>
                      <a:pt x="31780" y="86359"/>
                      <a:pt x="20476" y="82046"/>
                      <a:pt x="12286" y="73421"/>
                    </a:cubicBezTo>
                    <a:cubicBezTo>
                      <a:pt x="4095" y="64795"/>
                      <a:pt x="0" y="54377"/>
                      <a:pt x="0" y="42169"/>
                    </a:cubicBezTo>
                    <a:cubicBezTo>
                      <a:pt x="0" y="31202"/>
                      <a:pt x="4071" y="21432"/>
                      <a:pt x="12214" y="12859"/>
                    </a:cubicBezTo>
                    <a:cubicBezTo>
                      <a:pt x="20357" y="4287"/>
                      <a:pt x="31684" y="0"/>
                      <a:pt x="4619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6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b="1">
                  <a:latin typeface="UTM Avo" panose="02040603050506020204" pitchFamily="18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F84B97-20BC-1AB8-F6DB-B5B5E559E231}"/>
              </a:ext>
            </a:extLst>
          </p:cNvPr>
          <p:cNvGrpSpPr/>
          <p:nvPr/>
        </p:nvGrpSpPr>
        <p:grpSpPr>
          <a:xfrm>
            <a:off x="1670255" y="1694561"/>
            <a:ext cx="5935197" cy="1289475"/>
            <a:chOff x="1670255" y="1694561"/>
            <a:chExt cx="5935197" cy="1289475"/>
          </a:xfrm>
        </p:grpSpPr>
        <p:sp>
          <p:nvSpPr>
            <p:cNvPr id="13" name="Shape 1501">
              <a:extLst>
                <a:ext uri="{FF2B5EF4-FFF2-40B4-BE49-F238E27FC236}">
                  <a16:creationId xmlns:a16="http://schemas.microsoft.com/office/drawing/2014/main" id="{ECABD60C-0B0B-FEC2-244B-144727FE8CEE}"/>
                </a:ext>
              </a:extLst>
            </p:cNvPr>
            <p:cNvSpPr/>
            <p:nvPr/>
          </p:nvSpPr>
          <p:spPr>
            <a:xfrm>
              <a:off x="3700536" y="1951748"/>
              <a:ext cx="3904916" cy="102431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/>
            <a:p>
              <a:pPr algn="l">
                <a:lnSpc>
                  <a:spcPct val="150000"/>
                </a:lnSpc>
                <a:defRPr sz="2100">
                  <a:solidFill>
                    <a:srgbClr val="8B8C8C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lang="en-US" sz="4500">
                  <a:solidFill>
                    <a:schemeClr val="accent6">
                      <a:lumMod val="50000"/>
                    </a:schemeClr>
                  </a:solidFill>
                  <a:latin typeface="UVF Blenda Script" panose="02040603050506020204" pitchFamily="18" charset="0"/>
                </a:rPr>
                <a:t>Chọn câu chuyện</a:t>
              </a:r>
              <a:endParaRPr sz="4500">
                <a:solidFill>
                  <a:schemeClr val="accent6">
                    <a:lumMod val="50000"/>
                  </a:schemeClr>
                </a:solidFill>
                <a:latin typeface="UVF Blenda Script" panose="02040603050506020204" pitchFamily="18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00028DC-2728-6FEC-75B8-DD9953A81786}"/>
                </a:ext>
              </a:extLst>
            </p:cNvPr>
            <p:cNvGrpSpPr/>
            <p:nvPr/>
          </p:nvGrpSpPr>
          <p:grpSpPr>
            <a:xfrm>
              <a:off x="1670255" y="1694561"/>
              <a:ext cx="1868023" cy="1289475"/>
              <a:chOff x="1194166" y="2507462"/>
              <a:chExt cx="1868023" cy="1289475"/>
            </a:xfrm>
          </p:grpSpPr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FB7FB26D-22B1-4482-74C6-9633D16C6E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94166" y="2507462"/>
                <a:ext cx="1868023" cy="1289475"/>
              </a:xfrm>
              <a:prstGeom prst="rect">
                <a:avLst/>
              </a:prstGeom>
            </p:spPr>
          </p:pic>
          <p:sp>
            <p:nvSpPr>
              <p:cNvPr id="25" name="任意多边形: 形状 37">
                <a:extLst>
                  <a:ext uri="{FF2B5EF4-FFF2-40B4-BE49-F238E27FC236}">
                    <a16:creationId xmlns:a16="http://schemas.microsoft.com/office/drawing/2014/main" id="{F3DD1B1F-03AC-777C-D515-D1538100565F}"/>
                  </a:ext>
                </a:extLst>
              </p:cNvPr>
              <p:cNvSpPr/>
              <p:nvPr/>
            </p:nvSpPr>
            <p:spPr>
              <a:xfrm>
                <a:off x="1954144" y="3152199"/>
                <a:ext cx="213731" cy="354975"/>
              </a:xfrm>
              <a:custGeom>
                <a:avLst/>
                <a:gdLst/>
                <a:ahLst/>
                <a:cxnLst/>
                <a:rect l="l" t="t" r="r" b="b"/>
                <a:pathLst>
                  <a:path w="163355" h="271308">
                    <a:moveTo>
                      <a:pt x="122174" y="0"/>
                    </a:moveTo>
                    <a:cubicBezTo>
                      <a:pt x="133905" y="0"/>
                      <a:pt x="143701" y="4146"/>
                      <a:pt x="151562" y="12437"/>
                    </a:cubicBezTo>
                    <a:cubicBezTo>
                      <a:pt x="159424" y="20728"/>
                      <a:pt x="163355" y="30305"/>
                      <a:pt x="163355" y="41165"/>
                    </a:cubicBezTo>
                    <a:lnTo>
                      <a:pt x="163355" y="230126"/>
                    </a:lnTo>
                    <a:cubicBezTo>
                      <a:pt x="163355" y="241656"/>
                      <a:pt x="159373" y="251402"/>
                      <a:pt x="151411" y="259364"/>
                    </a:cubicBezTo>
                    <a:cubicBezTo>
                      <a:pt x="143449" y="267326"/>
                      <a:pt x="133703" y="271308"/>
                      <a:pt x="122174" y="271308"/>
                    </a:cubicBezTo>
                    <a:cubicBezTo>
                      <a:pt x="110644" y="271308"/>
                      <a:pt x="100731" y="267379"/>
                      <a:pt x="92434" y="259523"/>
                    </a:cubicBezTo>
                    <a:cubicBezTo>
                      <a:pt x="84138" y="251667"/>
                      <a:pt x="79989" y="241868"/>
                      <a:pt x="79989" y="230126"/>
                    </a:cubicBezTo>
                    <a:lnTo>
                      <a:pt x="79989" y="111345"/>
                    </a:lnTo>
                    <a:lnTo>
                      <a:pt x="66581" y="131059"/>
                    </a:lnTo>
                    <a:cubicBezTo>
                      <a:pt x="60147" y="136580"/>
                      <a:pt x="52349" y="139340"/>
                      <a:pt x="43188" y="139340"/>
                    </a:cubicBezTo>
                    <a:cubicBezTo>
                      <a:pt x="29100" y="139340"/>
                      <a:pt x="17039" y="132949"/>
                      <a:pt x="7007" y="120167"/>
                    </a:cubicBezTo>
                    <a:cubicBezTo>
                      <a:pt x="2336" y="113925"/>
                      <a:pt x="0" y="106583"/>
                      <a:pt x="0" y="98143"/>
                    </a:cubicBezTo>
                    <a:cubicBezTo>
                      <a:pt x="0" y="84714"/>
                      <a:pt x="6216" y="73110"/>
                      <a:pt x="18648" y="63332"/>
                    </a:cubicBezTo>
                    <a:lnTo>
                      <a:pt x="96105" y="8313"/>
                    </a:lnTo>
                    <a:cubicBezTo>
                      <a:pt x="103038" y="2771"/>
                      <a:pt x="111727" y="0"/>
                      <a:pt x="12217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8100" algn="ctr" rotWithShape="0">
                  <a:prstClr val="black">
                    <a:alpha val="6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5888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6" name="图形 5">
            <a:extLst>
              <a:ext uri="{FF2B5EF4-FFF2-40B4-BE49-F238E27FC236}">
                <a16:creationId xmlns:a16="http://schemas.microsoft.com/office/drawing/2014/main" id="{C81FA8BA-4C62-4A10-83AC-FFB5D044E5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7863" y="1702480"/>
            <a:ext cx="2907947" cy="3778353"/>
          </a:xfrm>
          <a:prstGeom prst="rect">
            <a:avLst/>
          </a:prstGeom>
          <a:effectLst>
            <a:outerShdw blurRad="25400" algn="ctr" rotWithShape="0">
              <a:prstClr val="black">
                <a:alpha val="70000"/>
              </a:prstClr>
            </a:outerShdw>
          </a:effectLst>
        </p:spPr>
      </p:pic>
      <p:sp>
        <p:nvSpPr>
          <p:cNvPr id="10" name="任意多边形: 形状 34">
            <a:extLst>
              <a:ext uri="{FF2B5EF4-FFF2-40B4-BE49-F238E27FC236}">
                <a16:creationId xmlns:a16="http://schemas.microsoft.com/office/drawing/2014/main" id="{AED893FE-7B06-9383-4A08-B3C684C2AE99}"/>
              </a:ext>
            </a:extLst>
          </p:cNvPr>
          <p:cNvSpPr/>
          <p:nvPr/>
        </p:nvSpPr>
        <p:spPr>
          <a:xfrm>
            <a:off x="2381589" y="3429000"/>
            <a:ext cx="1128866" cy="1389152"/>
          </a:xfrm>
          <a:custGeom>
            <a:avLst/>
            <a:gdLst/>
            <a:ahLst/>
            <a:cxnLst/>
            <a:rect l="l" t="t" r="r" b="b"/>
            <a:pathLst>
              <a:path w="226336" h="388290">
                <a:moveTo>
                  <a:pt x="46181" y="0"/>
                </a:moveTo>
                <a:lnTo>
                  <a:pt x="89178" y="0"/>
                </a:lnTo>
                <a:cubicBezTo>
                  <a:pt x="128299" y="0"/>
                  <a:pt x="160939" y="10537"/>
                  <a:pt x="187098" y="31610"/>
                </a:cubicBezTo>
                <a:cubicBezTo>
                  <a:pt x="213257" y="52684"/>
                  <a:pt x="226336" y="81534"/>
                  <a:pt x="226336" y="118160"/>
                </a:cubicBezTo>
                <a:cubicBezTo>
                  <a:pt x="226336" y="151729"/>
                  <a:pt x="216006" y="176869"/>
                  <a:pt x="195347" y="193579"/>
                </a:cubicBezTo>
                <a:cubicBezTo>
                  <a:pt x="216006" y="210311"/>
                  <a:pt x="226336" y="235493"/>
                  <a:pt x="226336" y="269126"/>
                </a:cubicBezTo>
                <a:cubicBezTo>
                  <a:pt x="226336" y="306379"/>
                  <a:pt x="213241" y="335552"/>
                  <a:pt x="187050" y="356647"/>
                </a:cubicBezTo>
                <a:cubicBezTo>
                  <a:pt x="160860" y="377742"/>
                  <a:pt x="128236" y="388290"/>
                  <a:pt x="89178" y="388290"/>
                </a:cubicBezTo>
                <a:lnTo>
                  <a:pt x="46181" y="388290"/>
                </a:lnTo>
                <a:cubicBezTo>
                  <a:pt x="31785" y="388290"/>
                  <a:pt x="20490" y="383979"/>
                  <a:pt x="12294" y="375359"/>
                </a:cubicBezTo>
                <a:cubicBezTo>
                  <a:pt x="4098" y="366738"/>
                  <a:pt x="0" y="356324"/>
                  <a:pt x="0" y="344115"/>
                </a:cubicBezTo>
                <a:cubicBezTo>
                  <a:pt x="0" y="333148"/>
                  <a:pt x="4071" y="323378"/>
                  <a:pt x="12214" y="314805"/>
                </a:cubicBezTo>
                <a:cubicBezTo>
                  <a:pt x="20357" y="306233"/>
                  <a:pt x="31679" y="301946"/>
                  <a:pt x="46181" y="301946"/>
                </a:cubicBezTo>
                <a:lnTo>
                  <a:pt x="89178" y="301946"/>
                </a:lnTo>
                <a:cubicBezTo>
                  <a:pt x="104200" y="301946"/>
                  <a:pt x="115920" y="298921"/>
                  <a:pt x="124339" y="292869"/>
                </a:cubicBezTo>
                <a:cubicBezTo>
                  <a:pt x="132758" y="286818"/>
                  <a:pt x="136968" y="278903"/>
                  <a:pt x="136968" y="269126"/>
                </a:cubicBezTo>
                <a:cubicBezTo>
                  <a:pt x="136968" y="259996"/>
                  <a:pt x="132769" y="252413"/>
                  <a:pt x="124371" y="246377"/>
                </a:cubicBezTo>
                <a:cubicBezTo>
                  <a:pt x="115973" y="240342"/>
                  <a:pt x="104242" y="237324"/>
                  <a:pt x="89178" y="237324"/>
                </a:cubicBezTo>
                <a:lnTo>
                  <a:pt x="46181" y="237324"/>
                </a:lnTo>
                <a:cubicBezTo>
                  <a:pt x="31775" y="237324"/>
                  <a:pt x="20476" y="233011"/>
                  <a:pt x="12286" y="224386"/>
                </a:cubicBezTo>
                <a:cubicBezTo>
                  <a:pt x="4095" y="215760"/>
                  <a:pt x="0" y="205342"/>
                  <a:pt x="0" y="193133"/>
                </a:cubicBezTo>
                <a:cubicBezTo>
                  <a:pt x="0" y="182167"/>
                  <a:pt x="4071" y="172397"/>
                  <a:pt x="12214" y="163824"/>
                </a:cubicBezTo>
                <a:cubicBezTo>
                  <a:pt x="20357" y="155251"/>
                  <a:pt x="31679" y="150965"/>
                  <a:pt x="46181" y="150965"/>
                </a:cubicBezTo>
                <a:lnTo>
                  <a:pt x="89178" y="150965"/>
                </a:lnTo>
                <a:cubicBezTo>
                  <a:pt x="104200" y="150965"/>
                  <a:pt x="115920" y="147939"/>
                  <a:pt x="124339" y="141888"/>
                </a:cubicBezTo>
                <a:cubicBezTo>
                  <a:pt x="132758" y="135837"/>
                  <a:pt x="136968" y="127928"/>
                  <a:pt x="136968" y="118160"/>
                </a:cubicBezTo>
                <a:cubicBezTo>
                  <a:pt x="136968" y="109030"/>
                  <a:pt x="132769" y="101448"/>
                  <a:pt x="124371" y="95412"/>
                </a:cubicBezTo>
                <a:cubicBezTo>
                  <a:pt x="115973" y="89377"/>
                  <a:pt x="104242" y="86359"/>
                  <a:pt x="89178" y="86359"/>
                </a:cubicBezTo>
                <a:lnTo>
                  <a:pt x="46181" y="86359"/>
                </a:lnTo>
                <a:cubicBezTo>
                  <a:pt x="31775" y="86359"/>
                  <a:pt x="20476" y="82046"/>
                  <a:pt x="12286" y="73420"/>
                </a:cubicBezTo>
                <a:cubicBezTo>
                  <a:pt x="4095" y="64794"/>
                  <a:pt x="0" y="54377"/>
                  <a:pt x="0" y="42168"/>
                </a:cubicBezTo>
                <a:cubicBezTo>
                  <a:pt x="0" y="31201"/>
                  <a:pt x="4071" y="21432"/>
                  <a:pt x="12214" y="12859"/>
                </a:cubicBezTo>
                <a:cubicBezTo>
                  <a:pt x="20357" y="4286"/>
                  <a:pt x="31679" y="0"/>
                  <a:pt x="46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81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1">
            <a:extLst>
              <a:ext uri="{FF2B5EF4-FFF2-40B4-BE49-F238E27FC236}">
                <a16:creationId xmlns:a16="http://schemas.microsoft.com/office/drawing/2014/main" id="{A261545E-4D0F-280A-257B-D3E3EBB0C004}"/>
              </a:ext>
            </a:extLst>
          </p:cNvPr>
          <p:cNvSpPr/>
          <p:nvPr/>
        </p:nvSpPr>
        <p:spPr>
          <a:xfrm>
            <a:off x="3600848" y="886872"/>
            <a:ext cx="742115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en-US" altLang="zh-CN" sz="10000" b="1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latin typeface="UTM Showcard" panose="02040603050506020204" pitchFamily="18" charset="0"/>
              </a:rPr>
              <a:t>DẶN DÒ</a:t>
            </a:r>
            <a:endParaRPr lang="en-US" altLang="zh-CN" sz="10000" b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latin typeface="UTM Showcard" panose="020406030505060202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5DD754B-F22F-C28A-A662-F7FDE5AD5BEB}"/>
              </a:ext>
            </a:extLst>
          </p:cNvPr>
          <p:cNvSpPr/>
          <p:nvPr/>
        </p:nvSpPr>
        <p:spPr>
          <a:xfrm>
            <a:off x="4536730" y="2626456"/>
            <a:ext cx="6485269" cy="3256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SzPct val="25000"/>
            </a:pPr>
            <a:r>
              <a:rPr lang="en-US" altLang="zh-CN" sz="3500">
                <a:solidFill>
                  <a:schemeClr val="accent6">
                    <a:lumMod val="50000"/>
                  </a:schemeClr>
                </a:solidFill>
                <a:latin typeface="UVF Blenda Script" panose="02040603050506020204" pitchFamily="18" charset="0"/>
              </a:rPr>
              <a:t>Kể lại câu chuyện theo trình tự thời gian cho hoàn chỉnh.</a:t>
            </a:r>
          </a:p>
          <a:p>
            <a:pPr algn="just">
              <a:lnSpc>
                <a:spcPct val="150000"/>
              </a:lnSpc>
              <a:buSzPct val="25000"/>
            </a:pPr>
            <a:r>
              <a:rPr lang="en-US" altLang="zh-CN" sz="3500">
                <a:solidFill>
                  <a:srgbClr val="FF0066"/>
                </a:solidFill>
                <a:latin typeface="UVF Blenda Script" panose="02040603050506020204" pitchFamily="18" charset="0"/>
              </a:rPr>
              <a:t>Chuẩn bị bài sau Luyện tập phát triển câu chuyện.</a:t>
            </a:r>
            <a:endParaRPr lang="en-US" altLang="zh-CN" sz="3500" dirty="0">
              <a:solidFill>
                <a:srgbClr val="FF0066"/>
              </a:solidFill>
              <a:latin typeface="UVF Blenda Scrip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155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5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877" y="182211"/>
            <a:ext cx="11975123" cy="686093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A5710F3-57D6-4A86-83F0-A1A4CB4B9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5694" y="856549"/>
            <a:ext cx="6934638" cy="5363911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9CDFD417-7E39-655D-ABA5-2C2423706E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1733" y="-906973"/>
            <a:ext cx="4335972" cy="4335972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矩形 11">
            <a:extLst>
              <a:ext uri="{FF2B5EF4-FFF2-40B4-BE49-F238E27FC236}">
                <a16:creationId xmlns:a16="http://schemas.microsoft.com/office/drawing/2014/main" id="{FC15D2EA-5586-EC5B-B4CC-739188AC855F}"/>
              </a:ext>
            </a:extLst>
          </p:cNvPr>
          <p:cNvSpPr/>
          <p:nvPr/>
        </p:nvSpPr>
        <p:spPr>
          <a:xfrm>
            <a:off x="2886145" y="4184978"/>
            <a:ext cx="742115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en-US" altLang="zh-CN" sz="5000" b="1">
                <a:ln>
                  <a:solidFill>
                    <a:srgbClr val="392121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Chúc các em</a:t>
            </a:r>
          </a:p>
          <a:p>
            <a:pPr algn="ctr">
              <a:buSzPct val="25000"/>
            </a:pPr>
            <a:r>
              <a:rPr lang="en-US" altLang="zh-CN" sz="5000" b="1">
                <a:ln>
                  <a:solidFill>
                    <a:srgbClr val="392121"/>
                  </a:solidFill>
                </a:ln>
                <a:solidFill>
                  <a:schemeClr val="bg1"/>
                </a:solidFill>
                <a:latin typeface="UTM Showcard" panose="02040603050506020204" pitchFamily="18" charset="0"/>
              </a:rPr>
              <a:t>Học tốt!</a:t>
            </a:r>
            <a:endParaRPr lang="en-US" altLang="zh-CN" sz="5000" b="1" dirty="0">
              <a:ln>
                <a:solidFill>
                  <a:srgbClr val="392121"/>
                </a:solidFill>
              </a:ln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13" name="图片 7">
            <a:extLst>
              <a:ext uri="{FF2B5EF4-FFF2-40B4-BE49-F238E27FC236}">
                <a16:creationId xmlns:a16="http://schemas.microsoft.com/office/drawing/2014/main" id="{5433F917-BDB7-51CB-BED8-C5D86DC0F8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2258" y="4596962"/>
            <a:ext cx="1644188" cy="22610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34CA19-53B2-0A9F-D30E-6E78F49CE76D}"/>
              </a:ext>
            </a:extLst>
          </p:cNvPr>
          <p:cNvSpPr txBox="1"/>
          <p:nvPr/>
        </p:nvSpPr>
        <p:spPr>
          <a:xfrm>
            <a:off x="8006614" y="3497280"/>
            <a:ext cx="3774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err="1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>
              <a:solidFill>
                <a:srgbClr val="2E9733"/>
              </a:solidFill>
              <a:effectLst>
                <a:outerShdw dist="165100" dir="2700000" sx="99000" sy="99000" algn="tl" rotWithShape="0">
                  <a:schemeClr val="bg1">
                    <a:alpha val="63000"/>
                  </a:schemeClr>
                </a:outerShdw>
                <a:reflection blurRad="6350" stA="55000" endA="300" endPos="45500" dir="5400000" sy="-10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61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16A8E7D-7514-4926-B8E4-B441A38C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3DC8E31-9973-4409-9099-C40E7A183575}"/>
              </a:ext>
            </a:extLst>
          </p:cNvPr>
          <p:cNvSpPr txBox="1"/>
          <p:nvPr/>
        </p:nvSpPr>
        <p:spPr>
          <a:xfrm>
            <a:off x="1449823" y="1676194"/>
            <a:ext cx="634679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599646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字魂21号-不齐素圆体" panose="00000500000000000000" pitchFamily="2" charset="-122"/>
              </a:rPr>
              <a:t>KHỞI ĐỘNG</a:t>
            </a:r>
            <a:endParaRPr lang="zh-CN" altLang="en-US" sz="13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599646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UTM Showcard" panose="02040603050506020204" pitchFamily="18" charset="0"/>
              <a:ea typeface="字魂21号-不齐素圆体" panose="00000500000000000000" pitchFamily="2" charset="-122"/>
            </a:endParaRPr>
          </a:p>
        </p:txBody>
      </p:sp>
      <p:pic>
        <p:nvPicPr>
          <p:cNvPr id="11" name="图形 3">
            <a:extLst>
              <a:ext uri="{FF2B5EF4-FFF2-40B4-BE49-F238E27FC236}">
                <a16:creationId xmlns:a16="http://schemas.microsoft.com/office/drawing/2014/main" id="{3A60D31E-2E77-949E-EE78-9EBD55303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72596" y="1577731"/>
            <a:ext cx="2888166" cy="4648760"/>
          </a:xfrm>
          <a:prstGeom prst="rect">
            <a:avLst/>
          </a:prstGeom>
          <a:effectLst>
            <a:outerShdw blurRad="25400" algn="ctr" rotWithShape="0">
              <a:prstClr val="black">
                <a:alpha val="70000"/>
              </a:prstClr>
            </a:outerShdw>
          </a:effectLst>
        </p:spPr>
      </p:pic>
      <p:sp>
        <p:nvSpPr>
          <p:cNvPr id="16" name="任意多边形: 形状 37">
            <a:extLst>
              <a:ext uri="{FF2B5EF4-FFF2-40B4-BE49-F238E27FC236}">
                <a16:creationId xmlns:a16="http://schemas.microsoft.com/office/drawing/2014/main" id="{8836E3CA-5650-C7DF-C37A-E00E10E96827}"/>
              </a:ext>
            </a:extLst>
          </p:cNvPr>
          <p:cNvSpPr/>
          <p:nvPr/>
        </p:nvSpPr>
        <p:spPr>
          <a:xfrm>
            <a:off x="8269702" y="3520966"/>
            <a:ext cx="779705" cy="1211317"/>
          </a:xfrm>
          <a:custGeom>
            <a:avLst/>
            <a:gdLst/>
            <a:ahLst/>
            <a:cxnLst/>
            <a:rect l="l" t="t" r="r" b="b"/>
            <a:pathLst>
              <a:path w="163355" h="271308">
                <a:moveTo>
                  <a:pt x="122174" y="0"/>
                </a:moveTo>
                <a:cubicBezTo>
                  <a:pt x="133905" y="0"/>
                  <a:pt x="143701" y="4146"/>
                  <a:pt x="151562" y="12437"/>
                </a:cubicBezTo>
                <a:cubicBezTo>
                  <a:pt x="159424" y="20728"/>
                  <a:pt x="163355" y="30305"/>
                  <a:pt x="163355" y="41165"/>
                </a:cubicBezTo>
                <a:lnTo>
                  <a:pt x="163355" y="230126"/>
                </a:lnTo>
                <a:cubicBezTo>
                  <a:pt x="163355" y="241656"/>
                  <a:pt x="159373" y="251402"/>
                  <a:pt x="151411" y="259364"/>
                </a:cubicBezTo>
                <a:cubicBezTo>
                  <a:pt x="143449" y="267326"/>
                  <a:pt x="133703" y="271308"/>
                  <a:pt x="122174" y="271308"/>
                </a:cubicBezTo>
                <a:cubicBezTo>
                  <a:pt x="110644" y="271308"/>
                  <a:pt x="100731" y="267379"/>
                  <a:pt x="92434" y="259523"/>
                </a:cubicBezTo>
                <a:cubicBezTo>
                  <a:pt x="84138" y="251667"/>
                  <a:pt x="79989" y="241868"/>
                  <a:pt x="79989" y="230126"/>
                </a:cubicBezTo>
                <a:lnTo>
                  <a:pt x="79989" y="111345"/>
                </a:lnTo>
                <a:lnTo>
                  <a:pt x="66581" y="131059"/>
                </a:lnTo>
                <a:cubicBezTo>
                  <a:pt x="60147" y="136580"/>
                  <a:pt x="52349" y="139340"/>
                  <a:pt x="43188" y="139340"/>
                </a:cubicBezTo>
                <a:cubicBezTo>
                  <a:pt x="29100" y="139340"/>
                  <a:pt x="17039" y="132949"/>
                  <a:pt x="7007" y="120167"/>
                </a:cubicBezTo>
                <a:cubicBezTo>
                  <a:pt x="2336" y="113925"/>
                  <a:pt x="0" y="106583"/>
                  <a:pt x="0" y="98143"/>
                </a:cubicBezTo>
                <a:cubicBezTo>
                  <a:pt x="0" y="84714"/>
                  <a:pt x="6216" y="73110"/>
                  <a:pt x="18648" y="63332"/>
                </a:cubicBezTo>
                <a:lnTo>
                  <a:pt x="96105" y="8313"/>
                </a:lnTo>
                <a:cubicBezTo>
                  <a:pt x="103038" y="2771"/>
                  <a:pt x="111727" y="0"/>
                  <a:pt x="1221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81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7" name="图片 2">
            <a:extLst>
              <a:ext uri="{FF2B5EF4-FFF2-40B4-BE49-F238E27FC236}">
                <a16:creationId xmlns:a16="http://schemas.microsoft.com/office/drawing/2014/main" id="{6B15A176-F849-5167-437A-61A46D4C8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5320" y="56887"/>
            <a:ext cx="2523892" cy="353477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7433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973" y="61761"/>
            <a:ext cx="9464082" cy="634954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5EDCA4-D477-467A-890A-79F0AB49F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911" y="2690649"/>
            <a:ext cx="4681043" cy="4335517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20B5BC9-D5AD-456D-BBC4-9E2BA7B52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94" y="4373617"/>
            <a:ext cx="1644188" cy="2261038"/>
          </a:xfrm>
          <a:prstGeom prst="rect">
            <a:avLst/>
          </a:prstGeom>
        </p:spPr>
      </p:pic>
      <p:sp>
        <p:nvSpPr>
          <p:cNvPr id="9" name="矩形 11">
            <a:extLst>
              <a:ext uri="{FF2B5EF4-FFF2-40B4-BE49-F238E27FC236}">
                <a16:creationId xmlns:a16="http://schemas.microsoft.com/office/drawing/2014/main" id="{1D32576F-4C6F-B9D1-0F6E-BD9AE8C16FF3}"/>
              </a:ext>
            </a:extLst>
          </p:cNvPr>
          <p:cNvSpPr/>
          <p:nvPr/>
        </p:nvSpPr>
        <p:spPr>
          <a:xfrm>
            <a:off x="2761872" y="1266765"/>
            <a:ext cx="566507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25000"/>
            </a:pPr>
            <a:r>
              <a:rPr lang="en-US" altLang="zh-CN" sz="5000" b="1">
                <a:solidFill>
                  <a:srgbClr val="002060"/>
                </a:solidFill>
                <a:latin typeface="UTM Avo" panose="02040603050506020204" pitchFamily="18" charset="0"/>
              </a:rPr>
              <a:t>Em đã học được những câu chuyện nào? </a:t>
            </a:r>
          </a:p>
          <a:p>
            <a:pPr algn="ctr">
              <a:buSzPct val="25000"/>
            </a:pPr>
            <a:r>
              <a:rPr lang="en-US" altLang="zh-CN" sz="5000" b="1">
                <a:solidFill>
                  <a:srgbClr val="FF0066"/>
                </a:solidFill>
                <a:latin typeface="UTM Avo" panose="02040603050506020204" pitchFamily="18" charset="0"/>
              </a:rPr>
              <a:t>Hãy cùng nhớ lại nhé!</a:t>
            </a:r>
            <a:endParaRPr lang="en-US" altLang="zh-CN" sz="5000" b="1" dirty="0">
              <a:solidFill>
                <a:srgbClr val="FF0066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513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8" y="237616"/>
            <a:ext cx="11975123" cy="68609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EE83566-CDD0-4515-1DC3-4A4FAC117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309" y="2477055"/>
            <a:ext cx="6462231" cy="3090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B70D430-AF26-4956-A7E9-3017BA49D310}"/>
              </a:ext>
            </a:extLst>
          </p:cNvPr>
          <p:cNvGrpSpPr/>
          <p:nvPr/>
        </p:nvGrpSpPr>
        <p:grpSpPr>
          <a:xfrm>
            <a:off x="1391694" y="1198916"/>
            <a:ext cx="8777990" cy="1037591"/>
            <a:chOff x="1707004" y="1178503"/>
            <a:chExt cx="8777990" cy="1037591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CD6C2E41-F10F-4890-BC20-9531C9883E79}"/>
                </a:ext>
              </a:extLst>
            </p:cNvPr>
            <p:cNvSpPr/>
            <p:nvPr/>
          </p:nvSpPr>
          <p:spPr>
            <a:xfrm>
              <a:off x="2530834" y="1178503"/>
              <a:ext cx="7571234" cy="1037591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1">
              <a:extLst>
                <a:ext uri="{FF2B5EF4-FFF2-40B4-BE49-F238E27FC236}">
                  <a16:creationId xmlns:a16="http://schemas.microsoft.com/office/drawing/2014/main" id="{3B31CD6E-4F17-ECA9-FF0A-911F3D0789B2}"/>
                </a:ext>
              </a:extLst>
            </p:cNvPr>
            <p:cNvSpPr/>
            <p:nvPr/>
          </p:nvSpPr>
          <p:spPr>
            <a:xfrm>
              <a:off x="1707004" y="1416108"/>
              <a:ext cx="8777990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3500" b="1">
                  <a:solidFill>
                    <a:srgbClr val="002060"/>
                  </a:solidFill>
                  <a:latin typeface="UTM Avo" panose="02040603050506020204" pitchFamily="18" charset="0"/>
                </a:rPr>
                <a:t>Dế Mèn bênh vực kẻ yếu</a:t>
              </a:r>
              <a:endParaRPr lang="en-US" altLang="zh-CN" sz="35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0" name="图片 9">
            <a:extLst>
              <a:ext uri="{FF2B5EF4-FFF2-40B4-BE49-F238E27FC236}">
                <a16:creationId xmlns:a16="http://schemas.microsoft.com/office/drawing/2014/main" id="{6F80403A-B722-D011-E030-A57D5776AC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4540" y="4141075"/>
            <a:ext cx="2933455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pic>
        <p:nvPicPr>
          <p:cNvPr id="21" name="图片 3">
            <a:extLst>
              <a:ext uri="{FF2B5EF4-FFF2-40B4-BE49-F238E27FC236}">
                <a16:creationId xmlns:a16="http://schemas.microsoft.com/office/drawing/2014/main" id="{A6D3533B-369B-D0CB-346E-07BCB2B12B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2989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91988" y="4141075"/>
            <a:ext cx="3238540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592810" y="967147"/>
            <a:ext cx="8777990" cy="1019308"/>
            <a:chOff x="1435155" y="1513180"/>
            <a:chExt cx="8777990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1435155" y="1671562"/>
              <a:ext cx="8777990" cy="548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000" b="1">
                  <a:solidFill>
                    <a:srgbClr val="FFFF00"/>
                  </a:solidFill>
                  <a:latin typeface="UTM Avo" panose="02040603050506020204" pitchFamily="18" charset="0"/>
                </a:rPr>
                <a:t>Sự tích Hồ Ba Bể</a:t>
              </a:r>
              <a:endParaRPr lang="en-US" altLang="zh-CN" sz="40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BD99F7C-3F93-7827-4501-CE25044363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03" y="2249172"/>
            <a:ext cx="4994544" cy="3783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FE944FFB-B916-BA0D-36CD-32C93D46FB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4034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540" y="4141075"/>
            <a:ext cx="2933455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592810" y="967147"/>
            <a:ext cx="8777990" cy="1019308"/>
            <a:chOff x="1435155" y="1513180"/>
            <a:chExt cx="8777990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1435155" y="1671562"/>
              <a:ext cx="8777990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002060"/>
                  </a:solidFill>
                  <a:latin typeface="UTM Avo" panose="02040603050506020204" pitchFamily="18" charset="0"/>
                </a:rPr>
                <a:t>Người ăn xin</a:t>
              </a:r>
              <a:endParaRPr lang="en-US" altLang="zh-CN" sz="45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8E58523-9651-9D25-A704-72AEA77966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756" y="2297681"/>
            <a:ext cx="6463351" cy="3388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73DBD7A3-1599-12F1-9D06-CB68847B65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4679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4208058"/>
            <a:ext cx="3291092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707005" y="967147"/>
            <a:ext cx="8777990" cy="1019308"/>
            <a:chOff x="1549350" y="1513180"/>
            <a:chExt cx="8777990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1549350" y="1603967"/>
              <a:ext cx="8777990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FFFF00"/>
                  </a:solidFill>
                  <a:latin typeface="UTM Avo" panose="02040603050506020204" pitchFamily="18" charset="0"/>
                </a:rPr>
                <a:t>Một người chính trực</a:t>
              </a:r>
              <a:endParaRPr lang="en-US" altLang="zh-CN" sz="45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80AD8B6-1B4D-8AF8-687A-243691AE4E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74"/>
          <a:stretch/>
        </p:blipFill>
        <p:spPr>
          <a:xfrm>
            <a:off x="3399531" y="2399142"/>
            <a:ext cx="6463390" cy="3491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4894CEFA-21D9-5FF0-4BDC-3B968F65AD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624478"/>
            <a:ext cx="3458884" cy="3458884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7787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B9C2BE-E2B7-46B4-9581-8F798C38A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39" y="161191"/>
            <a:ext cx="11975123" cy="686093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F7CCF345-EB78-8B99-098F-82FAC48E6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322" y="4062105"/>
            <a:ext cx="3277874" cy="2716925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2C2CAC3-2426-2DD2-4A18-278ADC047216}"/>
              </a:ext>
            </a:extLst>
          </p:cNvPr>
          <p:cNvGrpSpPr/>
          <p:nvPr/>
        </p:nvGrpSpPr>
        <p:grpSpPr>
          <a:xfrm>
            <a:off x="1748780" y="967147"/>
            <a:ext cx="8777990" cy="1019308"/>
            <a:chOff x="1591125" y="1513180"/>
            <a:chExt cx="8777990" cy="78932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F531D493-5234-88CD-97E1-52160634BE3F}"/>
                </a:ext>
              </a:extLst>
            </p:cNvPr>
            <p:cNvSpPr/>
            <p:nvPr/>
          </p:nvSpPr>
          <p:spPr>
            <a:xfrm>
              <a:off x="2194503" y="1513180"/>
              <a:ext cx="7571234" cy="789324"/>
            </a:xfrm>
            <a:prstGeom prst="roundRect">
              <a:avLst>
                <a:gd name="adj" fmla="val 49993"/>
              </a:avLst>
            </a:prstGeom>
            <a:solidFill>
              <a:srgbClr val="35AAAD"/>
            </a:solidFill>
            <a:ln>
              <a:noFill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E19E28D-B51C-3AE4-F8E5-A9904A97B062}"/>
                </a:ext>
              </a:extLst>
            </p:cNvPr>
            <p:cNvSpPr/>
            <p:nvPr/>
          </p:nvSpPr>
          <p:spPr>
            <a:xfrm>
              <a:off x="1591125" y="1614523"/>
              <a:ext cx="8777990" cy="607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SzPct val="25000"/>
              </a:pPr>
              <a:r>
                <a:rPr lang="en-US" altLang="zh-CN" sz="4500" b="1">
                  <a:solidFill>
                    <a:srgbClr val="002060"/>
                  </a:solidFill>
                  <a:latin typeface="UTM Avo" panose="02040603050506020204" pitchFamily="18" charset="0"/>
                </a:rPr>
                <a:t>Một nhà thơ chân chính</a:t>
              </a:r>
              <a:endParaRPr lang="en-US" altLang="zh-CN" sz="45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EA80300-D4E8-B63E-B314-41DC84793E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55" y="2495099"/>
            <a:ext cx="6881283" cy="3395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DA336F8B-07E0-BC18-D0F0-CDDBF192F4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489026"/>
            <a:ext cx="2912346" cy="2912346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9609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可爱教学通用PPT模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</TotalTime>
  <Words>1005</Words>
  <Application>Microsoft Office PowerPoint</Application>
  <PresentationFormat>Widescreen</PresentationFormat>
  <Paragraphs>122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SVN-Newton</vt:lpstr>
      <vt:lpstr>#9Slide07 Altus</vt:lpstr>
      <vt:lpstr>Times New Roman</vt:lpstr>
      <vt:lpstr>#9Slide07 HoneyCream</vt:lpstr>
      <vt:lpstr>#9Slide07 FS North Land Sans</vt:lpstr>
      <vt:lpstr>UTM Avo</vt:lpstr>
      <vt:lpstr>#9Slide05 SVNFlamingo Script</vt:lpstr>
      <vt:lpstr>UTM Showcard</vt:lpstr>
      <vt:lpstr>等线</vt:lpstr>
      <vt:lpstr>等线 Light</vt:lpstr>
      <vt:lpstr>UVF Blenda Script</vt:lpstr>
      <vt:lpstr>Arial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卡通可爱教学通用PPT模板</dc:title>
  <dc:creator>Diệu Hiền MNT</dc:creator>
  <cp:keywords>Diệu Hiền MNT</cp:keywords>
  <cp:lastModifiedBy>Nguyễn Thị Diệu Hiền_GV</cp:lastModifiedBy>
  <cp:revision>37</cp:revision>
  <dcterms:created xsi:type="dcterms:W3CDTF">2020-07-16T07:28:22Z</dcterms:created>
  <dcterms:modified xsi:type="dcterms:W3CDTF">2022-06-30T07:16:17Z</dcterms:modified>
</cp:coreProperties>
</file>