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16"/>
  </p:notesMasterIdLst>
  <p:handoutMasterIdLst>
    <p:handoutMasterId r:id="rId17"/>
  </p:handoutMasterIdLst>
  <p:sldIdLst>
    <p:sldId id="293" r:id="rId2"/>
    <p:sldId id="2403" r:id="rId3"/>
    <p:sldId id="2425" r:id="rId4"/>
    <p:sldId id="2426" r:id="rId5"/>
    <p:sldId id="2427" r:id="rId6"/>
    <p:sldId id="2428" r:id="rId7"/>
    <p:sldId id="2429" r:id="rId8"/>
    <p:sldId id="2412" r:id="rId9"/>
    <p:sldId id="2430" r:id="rId10"/>
    <p:sldId id="2431" r:id="rId11"/>
    <p:sldId id="2433" r:id="rId12"/>
    <p:sldId id="2417" r:id="rId13"/>
    <p:sldId id="2434" r:id="rId14"/>
    <p:sldId id="2435" r:id="rId15"/>
  </p:sldIdLst>
  <p:sldSz cx="12192000" cy="6858000"/>
  <p:notesSz cx="6858000" cy="9144000"/>
  <p:embeddedFontLst>
    <p:embeddedFont>
      <p:font typeface="等线" panose="02010600030101010101" pitchFamily="2" charset="-122"/>
      <p:regular r:id="rId18"/>
    </p:embeddedFont>
    <p:embeddedFont>
      <p:font typeface="#9Slide03 IcielNovecento sans E" panose="020B0604020202020204" charset="0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UVF Caviar Dreams" panose="020B0604020202020204" charset="0"/>
      <p:bold r:id="rId28"/>
    </p:embeddedFont>
  </p:embeddedFontLst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800"/>
    <a:srgbClr val="FF3B3B"/>
    <a:srgbClr val="36778B"/>
    <a:srgbClr val="FF7171"/>
    <a:srgbClr val="D46A12"/>
    <a:srgbClr val="3D869D"/>
    <a:srgbClr val="A66BD3"/>
    <a:srgbClr val="C2EDF0"/>
    <a:srgbClr val="B3E8EC"/>
    <a:srgbClr val="FFF5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8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A6229694-E4AE-42A1-B84C-F6EE0A163F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BD345E-2FB9-44AC-B4FA-2177172E47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E468F-BD7E-4487-8CDC-1687EC159380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3B14116-7B50-4602-A406-080E7044AB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6FF05F1-9BE4-4780-A45A-ED4B670F5F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C483B-7490-4C12-B185-80BB286019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488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6304B-D260-4008-9687-8565132F8B77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E1585-E18D-4A94-9F31-751F0F32B20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17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827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54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5879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625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789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35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643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666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821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648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742F3E-182A-4E42-99A7-A84D607325D2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1F91D6-B666-4B05-8BB0-A162590E57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48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376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1" name="副标题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71514" y="4322084"/>
            <a:ext cx="6406621" cy="51145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2000" i="1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802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671514" y="1028700"/>
            <a:ext cx="6406621" cy="314818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4000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69925" y="5147362"/>
            <a:ext cx="6406621" cy="29627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0" indent="0" algn="ctr">
              <a:buNone/>
              <a:defRPr sz="1500" b="0" i="1">
                <a:solidFill>
                  <a:schemeClr val="tx2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69925" y="5443633"/>
            <a:ext cx="6406621" cy="296271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0" indent="0" algn="ctr">
              <a:buNone/>
              <a:defRPr sz="1500" b="0" i="1">
                <a:solidFill>
                  <a:schemeClr val="tx2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3541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6096000" y="2018862"/>
            <a:ext cx="5419185" cy="895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1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6097116" y="2914212"/>
            <a:ext cx="5419185" cy="101562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100" i="1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5445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1C433A3-3AD5-4611-9AD0-FF9B13AC5653}"/>
              </a:ext>
            </a:extLst>
          </p:cNvPr>
          <p:cNvSpPr txBox="1"/>
          <p:nvPr userDrawn="1"/>
        </p:nvSpPr>
        <p:spPr>
          <a:xfrm>
            <a:off x="85788" y="6461774"/>
            <a:ext cx="867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4">
                    <a:lumMod val="20000"/>
                    <a:lumOff val="80000"/>
                  </a:schemeClr>
                </a:solidFill>
                <a:latin typeface="UVN Thoi Dai 2" panose="020F0400030106070C04" pitchFamily="34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82619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88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61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166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966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91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73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670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8" r:id="rId2"/>
    <p:sldLayoutId id="2147483709" r:id="rId3"/>
    <p:sldLayoutId id="2147483715" r:id="rId4"/>
    <p:sldLayoutId id="2147483714" r:id="rId5"/>
    <p:sldLayoutId id="2147483717" r:id="rId6"/>
    <p:sldLayoutId id="2147483718" r:id="rId7"/>
    <p:sldLayoutId id="2147483710" r:id="rId8"/>
    <p:sldLayoutId id="2147483719" r:id="rId9"/>
    <p:sldLayoutId id="2147483720" r:id="rId10"/>
    <p:sldLayoutId id="2147483697" r:id="rId11"/>
    <p:sldLayoutId id="2147483698" r:id="rId12"/>
    <p:sldLayoutId id="2147483700" r:id="rId13"/>
    <p:sldLayoutId id="2147483701" r:id="rId14"/>
    <p:sldLayoutId id="2147483702" r:id="rId15"/>
    <p:sldLayoutId id="2147483704" r:id="rId16"/>
    <p:sldLayoutId id="2147483705" r:id="rId17"/>
    <p:sldLayoutId id="2147483706" r:id="rId18"/>
    <p:sldLayoutId id="2147483707" r:id="rId19"/>
    <p:sldLayoutId id="2147483711" r:id="rId20"/>
    <p:sldLayoutId id="214748371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93080" y="653107"/>
            <a:ext cx="6477000" cy="4739640"/>
          </a:xfrm>
          <a:prstGeom prst="rect">
            <a:avLst/>
          </a:prstGeom>
          <a:solidFill>
            <a:schemeClr val="bg1">
              <a:alpha val="77000"/>
            </a:schemeClr>
          </a:solidFill>
          <a:ln w="38100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4" descr="ngoc-anh">
            <a:extLst>
              <a:ext uri="{FF2B5EF4-FFF2-40B4-BE49-F238E27FC236}">
                <a16:creationId xmlns:a16="http://schemas.microsoft.com/office/drawing/2014/main" id="{04F70C70-1A64-483C-A4F1-E44F91E9D3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227" y="-3944692"/>
            <a:ext cx="5106853" cy="287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7039595" y="1541741"/>
            <a:ext cx="4007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40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4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6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5230948" y="3022927"/>
            <a:ext cx="72012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115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115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60831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-91440" y="2443341"/>
            <a:ext cx="6365776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VIẾT CHÍNH TẢ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79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93080" y="653107"/>
            <a:ext cx="6477000" cy="4739640"/>
          </a:xfrm>
          <a:prstGeom prst="rect">
            <a:avLst/>
          </a:prstGeom>
          <a:solidFill>
            <a:schemeClr val="bg1">
              <a:alpha val="77000"/>
            </a:schemeClr>
          </a:solidFill>
          <a:ln w="38100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2" name="Picture 4" descr="ngoc-anh">
            <a:extLst>
              <a:ext uri="{FF2B5EF4-FFF2-40B4-BE49-F238E27FC236}">
                <a16:creationId xmlns:a16="http://schemas.microsoft.com/office/drawing/2014/main" id="{04F70C70-1A64-483C-A4F1-E44F91E9D3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227" y="-3944692"/>
            <a:ext cx="5106853" cy="287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5505268" y="1411297"/>
            <a:ext cx="720126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b="1" dirty="0">
                <a:ln w="38100">
                  <a:solidFill>
                    <a:prstClr val="white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LUYỆN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36778B"/>
                </a:solidFill>
                <a:effectLst/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cs typeface="+mn-cs"/>
                <a:sym typeface="inpin heiti" panose="00000500000000000000" pitchFamily="2" charset="-122"/>
              </a:rPr>
              <a:t>TẬP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06205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348815" y="279515"/>
            <a:ext cx="5441874" cy="646331"/>
          </a:xfrm>
          <a:prstGeom prst="rect">
            <a:avLst/>
          </a:prstGeom>
          <a:solidFill>
            <a:schemeClr val="bg1"/>
          </a:solidFill>
          <a:ln>
            <a:solidFill>
              <a:srgbClr val="36778B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trống</a:t>
            </a:r>
            <a:endParaRPr lang="en-US" sz="36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78602C-176E-4434-BA64-44E5F6F8D507}"/>
              </a:ext>
            </a:extLst>
          </p:cNvPr>
          <p:cNvSpPr txBox="1"/>
          <p:nvPr/>
        </p:nvSpPr>
        <p:spPr>
          <a:xfrm>
            <a:off x="1713753" y="2063703"/>
            <a:ext cx="7155928" cy="28007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bg1"/>
            </a:solidFill>
            <a:prstDash val="lgDash"/>
          </a:ln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ăm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...e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te</a:t>
            </a:r>
            <a:endParaRPr lang="en-US" alt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Ngõ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tối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đêm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sâu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đóm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ập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oè</a:t>
            </a:r>
            <a:endParaRPr lang="en-US" alt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ưng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giậu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phất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phơ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khói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nhạt</a:t>
            </a:r>
            <a:endParaRPr lang="en-US" alt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àn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ao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óng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ánh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...</a:t>
            </a:r>
            <a:r>
              <a:rPr lang="en-US" alt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oe</a:t>
            </a:r>
            <a:r>
              <a:rPr lang="en-US" alt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348815" y="1058318"/>
            <a:ext cx="2182501" cy="733842"/>
          </a:xfrm>
          <a:prstGeom prst="round2DiagRect">
            <a:avLst>
              <a:gd name="adj1" fmla="val 21462"/>
              <a:gd name="adj2" fmla="val 0"/>
            </a:avLst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none" rtlCol="0">
            <a:spAutoFit/>
          </a:bodyPr>
          <a:lstStyle/>
          <a:p>
            <a:r>
              <a:rPr lang="en-US" sz="3600" b="1" i="1" dirty="0">
                <a:solidFill>
                  <a:schemeClr val="accent2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l hay 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79463" y="2029413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04242" y="2029412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78487" y="2744323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4944" y="2744323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53894" y="3490435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13753" y="4218139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04042" y="4218139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99996" y="4218139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61660" y="4218138"/>
            <a:ext cx="6515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398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84232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18" grpId="0" animBg="1"/>
      <p:bldP spid="2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348815" y="279515"/>
            <a:ext cx="5441874" cy="646331"/>
          </a:xfrm>
          <a:prstGeom prst="rect">
            <a:avLst/>
          </a:prstGeom>
          <a:solidFill>
            <a:schemeClr val="bg1"/>
          </a:solidFill>
          <a:ln>
            <a:solidFill>
              <a:srgbClr val="36778B"/>
            </a:solidFill>
            <a:prstDash val="dashDot"/>
          </a:ln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2: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Điền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chỗ</a:t>
            </a:r>
            <a:r>
              <a:rPr lang="en-US" sz="3600" b="1" dirty="0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2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trống</a:t>
            </a:r>
            <a:endParaRPr lang="en-US" sz="3600" b="1" dirty="0">
              <a:solidFill>
                <a:schemeClr val="bg2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12F102-71E7-48B1-92BF-AA43F7A926D6}"/>
              </a:ext>
            </a:extLst>
          </p:cNvPr>
          <p:cNvSpPr txBox="1"/>
          <p:nvPr/>
        </p:nvSpPr>
        <p:spPr>
          <a:xfrm>
            <a:off x="348815" y="1058318"/>
            <a:ext cx="3633709" cy="733842"/>
          </a:xfrm>
          <a:prstGeom prst="round2DiagRect">
            <a:avLst>
              <a:gd name="adj1" fmla="val 21462"/>
              <a:gd name="adj2" fmla="val 0"/>
            </a:avLst>
          </a:prstGeom>
          <a:solidFill>
            <a:schemeClr val="bg1"/>
          </a:solidFill>
          <a:ln>
            <a:solidFill>
              <a:schemeClr val="tx1"/>
            </a:solidFill>
            <a:prstDash val="lgDash"/>
          </a:ln>
        </p:spPr>
        <p:txBody>
          <a:bodyPr wrap="none" rtlCol="0">
            <a:spAutoFit/>
          </a:bodyPr>
          <a:lstStyle/>
          <a:p>
            <a:r>
              <a:rPr lang="en-US" sz="3600" b="1" i="1" dirty="0">
                <a:solidFill>
                  <a:schemeClr val="accent2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</a:t>
            </a:r>
            <a:r>
              <a:rPr lang="en-US" sz="3600" b="1" i="1" dirty="0" err="1">
                <a:solidFill>
                  <a:schemeClr val="accent2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Uôn</a:t>
            </a:r>
            <a:r>
              <a:rPr lang="en-US" sz="3600" b="1" i="1" dirty="0">
                <a:solidFill>
                  <a:schemeClr val="accent2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b="1" i="1" dirty="0" err="1">
                <a:solidFill>
                  <a:schemeClr val="accent2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uông</a:t>
            </a:r>
            <a:endParaRPr lang="en-US" sz="3600" b="1" i="1" dirty="0">
              <a:solidFill>
                <a:schemeClr val="accent2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78602C-176E-4434-BA64-44E5F6F8D507}"/>
              </a:ext>
            </a:extLst>
          </p:cNvPr>
          <p:cNvSpPr txBox="1"/>
          <p:nvPr/>
        </p:nvSpPr>
        <p:spPr>
          <a:xfrm>
            <a:off x="1520266" y="1924632"/>
            <a:ext cx="9132494" cy="47212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marL="342891" indent="-342891">
              <a:spcBef>
                <a:spcPct val="40000"/>
              </a:spcBef>
              <a:buFontTx/>
              <a:buChar char="-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......... 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ng…...</a:t>
            </a:r>
          </a:p>
          <a:p>
            <a:pPr marL="342891" indent="-342891">
              <a:spcBef>
                <a:spcPct val="40000"/>
              </a:spcBef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quê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891" indent="-342891">
              <a:spcBef>
                <a:spcPct val="40000"/>
              </a:spcBef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rau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m….…..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dầm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tương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891" indent="-342891">
              <a:spcBef>
                <a:spcPct val="40000"/>
              </a:spcBef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Đố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lặn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x..........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sâu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891" indent="-342891">
              <a:spcBef>
                <a:spcPct val="40000"/>
              </a:spcBef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miệng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.........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marL="342891" indent="-342891">
              <a:spcBef>
                <a:spcPct val="40000"/>
              </a:spcBef>
              <a:buFontTx/>
              <a:buChar char="-"/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thanh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891" indent="-342891">
              <a:spcBef>
                <a:spcPct val="40000"/>
              </a:spcBef>
            </a:pP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…….. 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kêu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khẽ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kêu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8243" y="3284802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07248" y="1908247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uồn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83046" y="1924631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50543" y="3971630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uống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96766" y="4644972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uốn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54556" y="6020382"/>
            <a:ext cx="1492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uông</a:t>
            </a:r>
            <a:endParaRPr lang="en-US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413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3" grpId="0"/>
      <p:bldP spid="16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93080" y="653107"/>
            <a:ext cx="6477000" cy="4739640"/>
          </a:xfrm>
          <a:prstGeom prst="rect">
            <a:avLst/>
          </a:prstGeom>
          <a:solidFill>
            <a:schemeClr val="bg1">
              <a:alpha val="77000"/>
            </a:schemeClr>
          </a:solidFill>
          <a:ln w="38100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2" name="Picture 4" descr="ngoc-anh">
            <a:extLst>
              <a:ext uri="{FF2B5EF4-FFF2-40B4-BE49-F238E27FC236}">
                <a16:creationId xmlns:a16="http://schemas.microsoft.com/office/drawing/2014/main" id="{04F70C70-1A64-483C-A4F1-E44F91E9D3E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227" y="-3944692"/>
            <a:ext cx="5106853" cy="287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5505268" y="1411297"/>
            <a:ext cx="720126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36778B"/>
                </a:solidFill>
                <a:effectLst/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cs typeface="+mn-cs"/>
                <a:sym typeface="inpin heiti" panose="00000500000000000000" pitchFamily="2" charset="-122"/>
              </a:rPr>
              <a:t>TẠM</a:t>
            </a:r>
            <a:r>
              <a:rPr kumimoji="0" lang="en-US" altLang="zh-CN" sz="11500" b="1" i="0" u="none" strike="noStrike" kern="1200" cap="none" spc="0" normalizeH="0" noProof="0" dirty="0">
                <a:ln w="38100">
                  <a:solidFill>
                    <a:prstClr val="white"/>
                  </a:solidFill>
                </a:ln>
                <a:solidFill>
                  <a:srgbClr val="36778B"/>
                </a:solidFill>
                <a:effectLst/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cs typeface="+mn-cs"/>
                <a:sym typeface="inpin heiti" panose="00000500000000000000" pitchFamily="2" charset="-122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b="1" baseline="0" dirty="0">
                <a:ln w="38100">
                  <a:solidFill>
                    <a:prstClr val="white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BIỆT</a:t>
            </a:r>
            <a:endParaRPr kumimoji="0" lang="en-US" altLang="zh-CN" sz="11500" b="1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36778B"/>
              </a:solidFill>
              <a:effectLst/>
              <a:uLnTx/>
              <a:uFillTx/>
              <a:latin typeface="#9Slide03 IcielNovecento sans E" panose="00000900000000000000" pitchFamily="2" charset="0"/>
              <a:ea typeface="inpin heiti" panose="00000500000000000000"/>
              <a:cs typeface="+mn-cs"/>
              <a:sym typeface="inpin heiti" panose="00000500000000000000" pitchFamily="2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77327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6240" y="399960"/>
            <a:ext cx="7332272" cy="6248400"/>
          </a:xfrm>
          <a:prstGeom prst="roundRect">
            <a:avLst>
              <a:gd name="adj" fmla="val 7074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927808" y="568731"/>
            <a:ext cx="8656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làm nghề thợ rèn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Ngồi xuống nhọ lưng, quệt ngang nhọ mũi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Suốt tám giờ chân than mặt bụi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chọn nghề thợ rèn.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mùa hè có nực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Quai một trận, nước tu ừng 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 vai trần bóng nhẫy mồ hôi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Cũng có khi thấy thở qua tai.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vui như diễn kịch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Râu bằng than mọc lên bằng thíc</a:t>
            </a:r>
            <a:r>
              <a:rPr lang="en-US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Nghịch ở đây già trẻ như nhau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Nên nụ cười nào có tắt đâu.</a:t>
            </a:r>
          </a:p>
          <a:p>
            <a:pPr lvl="8"/>
            <a:r>
              <a:rPr lang="en-US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	</a:t>
            </a:r>
            <a:r>
              <a:rPr lang="vi-VN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Khánh Nguyên</a:t>
            </a:r>
            <a:endParaRPr lang="zh-CN" altLang="en-US" sz="2800" b="1" i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4F3AD-794A-4AE8-801D-352CA94BD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12" y="1433692"/>
            <a:ext cx="6003088" cy="6003088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7941040" y="380142"/>
            <a:ext cx="400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6344384" y="882705"/>
            <a:ext cx="7201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60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66910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6240" y="399960"/>
            <a:ext cx="7332272" cy="6248400"/>
          </a:xfrm>
          <a:prstGeom prst="roundRect">
            <a:avLst>
              <a:gd name="adj" fmla="val 7074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927808" y="568731"/>
            <a:ext cx="8656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làm nghề thợ rèn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Ngồi xuống nhọ lưng, quệt ngang nhọ mũi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Suốt tám giờ chân than mặt bụi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chọn nghề thợ rèn.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mùa hè có nực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Quai một trận, nước tu ừng 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 vai trần bóng nhẫy mồ hôi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Cũng có khi thấy thở qua tai.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vui như diễn kịch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Râu bằng than mọc lên bằng thíc</a:t>
            </a:r>
            <a:r>
              <a:rPr lang="en-US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Nghịch ở đây già trẻ như nhau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Nên nụ cười nào có tắt đâu.</a:t>
            </a:r>
          </a:p>
          <a:p>
            <a:pPr lvl="8"/>
            <a:r>
              <a:rPr lang="en-US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	</a:t>
            </a:r>
            <a:r>
              <a:rPr lang="vi-VN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Khánh Nguyên</a:t>
            </a:r>
            <a:endParaRPr lang="zh-CN" altLang="en-US" sz="2800" b="1" i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4F3AD-794A-4AE8-801D-352CA94BD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12" y="1550922"/>
            <a:ext cx="6003088" cy="6003088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7941040" y="286358"/>
            <a:ext cx="400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6344384" y="788921"/>
            <a:ext cx="7201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60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084320" y="3352800"/>
            <a:ext cx="381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Line Callout 1 3"/>
          <p:cNvSpPr/>
          <p:nvPr/>
        </p:nvSpPr>
        <p:spPr>
          <a:xfrm>
            <a:off x="5928360" y="4312920"/>
            <a:ext cx="5867400" cy="914400"/>
          </a:xfrm>
          <a:prstGeom prst="borderCallout1">
            <a:avLst>
              <a:gd name="adj1" fmla="val 53634"/>
              <a:gd name="adj2" fmla="val -1580"/>
              <a:gd name="adj3" fmla="val -93391"/>
              <a:gd name="adj4" fmla="val -23268"/>
            </a:avLst>
          </a:prstGeom>
          <a:solidFill>
            <a:srgbClr val="FF7171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uống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nhiều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liền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mạch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ngậm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miệng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chai hay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vòi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ấm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005840" y="3368040"/>
            <a:ext cx="64008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ine Callout 1 13"/>
          <p:cNvSpPr/>
          <p:nvPr/>
        </p:nvSpPr>
        <p:spPr>
          <a:xfrm>
            <a:off x="6784694" y="4366260"/>
            <a:ext cx="4535732" cy="914400"/>
          </a:xfrm>
          <a:prstGeom prst="borderCallout1">
            <a:avLst>
              <a:gd name="adj1" fmla="val 53634"/>
              <a:gd name="adj2" fmla="val -1580"/>
              <a:gd name="adj3" fmla="val -106724"/>
              <a:gd name="adj4" fmla="val -114324"/>
            </a:avLst>
          </a:prstGeom>
          <a:solidFill>
            <a:schemeClr val="accent2">
              <a:lumMod val="50000"/>
              <a:lumOff val="5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búa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):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vung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búa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cao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giáng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mạnh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.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862060" y="1688254"/>
            <a:ext cx="2308860" cy="2200311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382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0" grpId="0"/>
      <p:bldP spid="11" grpId="0"/>
      <p:bldP spid="4" grpId="0" animBg="1"/>
      <p:bldP spid="4" grpId="1" animBg="1"/>
      <p:bldP spid="1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6240" y="399960"/>
            <a:ext cx="7332272" cy="6248400"/>
          </a:xfrm>
          <a:prstGeom prst="roundRect">
            <a:avLst>
              <a:gd name="adj" fmla="val 7074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927808" y="568731"/>
            <a:ext cx="8656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làm nghề thợ rèn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Ngồi xuống nhọ lưng, quệt ngang nhọ mũi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Suốt tám giờ chân than mặt bụi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chọn nghề thợ rèn.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mùa hè có nực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Quai một trận, nước tu ừng 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 vai trần bóng nhẫy mồ hôi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Cũng có khi thấy thở qua tai.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vui như diễn kịch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Râu bằng than mọc lên bằng thíc</a:t>
            </a:r>
            <a:r>
              <a:rPr lang="en-US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Nghịch ở đây già trẻ như nhau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Nên nụ cười nào có tắt đâu.</a:t>
            </a:r>
          </a:p>
          <a:p>
            <a:pPr lvl="8"/>
            <a:r>
              <a:rPr lang="en-US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	</a:t>
            </a:r>
            <a:r>
              <a:rPr lang="vi-VN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Khánh Nguyên</a:t>
            </a:r>
            <a:endParaRPr lang="zh-CN" altLang="en-US" sz="2800" b="1" i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4F3AD-794A-4AE8-801D-352CA94BD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12" y="1433692"/>
            <a:ext cx="6003088" cy="6003088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7941040" y="333250"/>
            <a:ext cx="400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6344384" y="835813"/>
            <a:ext cx="7201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60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88912" y="4788515"/>
            <a:ext cx="5576368" cy="914400"/>
          </a:xfrm>
          <a:prstGeom prst="roundRect">
            <a:avLst/>
          </a:prstGeom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bao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alt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16472" y="5802822"/>
            <a:ext cx="6445048" cy="914400"/>
          </a:xfrm>
          <a:prstGeom prst="roundRect">
            <a:avLst/>
          </a:prstGeom>
          <a:ln>
            <a:prstDash val="dash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khổ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bao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dòng</a:t>
            </a:r>
            <a:r>
              <a:rPr lang="en-US" alt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12309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651743" y="362142"/>
            <a:ext cx="7332272" cy="6248400"/>
          </a:xfrm>
          <a:prstGeom prst="roundRect">
            <a:avLst>
              <a:gd name="adj" fmla="val 7074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327695" y="530913"/>
            <a:ext cx="8656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làm nghề thợ rèn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Ngồi xuống nhọ lưng, quệt ngang nhọ mũi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Suốt tám giờ chân than mặt bụi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chọn nghề thợ rèn.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mùa hè có nực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Quai một trận, nước tu ừng 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 vai trần bóng nhẫy mồ hôi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Cũng có khi thấy thở qua tai.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vui như diễn kịch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Râu bằng than mọc lên bằng thíc</a:t>
            </a:r>
            <a:r>
              <a:rPr lang="en-US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Nghịch ở đây già trẻ như nhau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Nên nụ cười nào có tắt đâu.</a:t>
            </a:r>
          </a:p>
          <a:p>
            <a:pPr lvl="8"/>
            <a:r>
              <a:rPr lang="en-US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	</a:t>
            </a:r>
            <a:r>
              <a:rPr lang="vi-VN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Khánh Nguyên</a:t>
            </a:r>
            <a:endParaRPr lang="zh-CN" altLang="en-US" sz="2800" b="1" i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  <p:sp>
        <p:nvSpPr>
          <p:cNvPr id="10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-18232" y="70452"/>
            <a:ext cx="400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-1614889" y="362142"/>
            <a:ext cx="7201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60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0326" y="4544674"/>
            <a:ext cx="4190714" cy="1928707"/>
          </a:xfrm>
          <a:prstGeom prst="roundRect">
            <a:avLst/>
          </a:prstGeom>
          <a:solidFill>
            <a:srgbClr val="FF3B3B"/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thấy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nghề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thợ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rèn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vất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vả</a:t>
            </a:r>
            <a:r>
              <a:rPr lang="en-US" alt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5196840" y="990600"/>
            <a:ext cx="6324600" cy="868680"/>
          </a:xfrm>
          <a:prstGeom prst="rect">
            <a:avLst/>
          </a:prstGeom>
          <a:solidFill>
            <a:srgbClr val="FF7171">
              <a:alpha val="5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91400" y="2927313"/>
            <a:ext cx="2545080" cy="471207"/>
          </a:xfrm>
          <a:prstGeom prst="rect">
            <a:avLst/>
          </a:prstGeom>
          <a:solidFill>
            <a:schemeClr val="accent4">
              <a:lumMod val="60000"/>
              <a:lumOff val="40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45338" y="3388463"/>
            <a:ext cx="2723501" cy="452017"/>
          </a:xfrm>
          <a:prstGeom prst="rect">
            <a:avLst/>
          </a:prstGeom>
          <a:solidFill>
            <a:schemeClr val="accent4">
              <a:lumMod val="60000"/>
              <a:lumOff val="40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655855" y="3859671"/>
            <a:ext cx="1945345" cy="441960"/>
          </a:xfrm>
          <a:prstGeom prst="rect">
            <a:avLst/>
          </a:prstGeom>
          <a:solidFill>
            <a:schemeClr val="accent4">
              <a:lumMod val="60000"/>
              <a:lumOff val="40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97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2" grpId="0" animBg="1"/>
      <p:bldP spid="12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1743" y="362142"/>
            <a:ext cx="7332272" cy="1683828"/>
          </a:xfrm>
          <a:prstGeom prst="roundRect">
            <a:avLst>
              <a:gd name="adj" fmla="val 7074"/>
            </a:avLst>
          </a:prstGeom>
          <a:solidFill>
            <a:schemeClr val="bg2"/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889" r="9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028700"/>
            <a:ext cx="2914650" cy="582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A06B4A-6441-46EE-A39F-A19E53223280}"/>
              </a:ext>
            </a:extLst>
          </p:cNvPr>
          <p:cNvSpPr txBox="1"/>
          <p:nvPr/>
        </p:nvSpPr>
        <p:spPr>
          <a:xfrm>
            <a:off x="4957459" y="603891"/>
            <a:ext cx="6720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	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Nghề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thợ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rèn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có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những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điểm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gì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vui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nhộn</a:t>
            </a:r>
            <a:r>
              <a:rPr lang="en-US" alt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B845D-0FA7-44F4-9C83-8DC3C27A6364}"/>
              </a:ext>
            </a:extLst>
          </p:cNvPr>
          <p:cNvSpPr txBox="1"/>
          <p:nvPr/>
        </p:nvSpPr>
        <p:spPr>
          <a:xfrm>
            <a:off x="4957459" y="2774458"/>
            <a:ext cx="6129641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Nghề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thợ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rèn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vui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diễn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kịch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già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trẻ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như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nhau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nụ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cười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không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bao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giờ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tắt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361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1743" y="362142"/>
            <a:ext cx="7332272" cy="1683828"/>
          </a:xfrm>
          <a:prstGeom prst="roundRect">
            <a:avLst>
              <a:gd name="adj" fmla="val 7074"/>
            </a:avLst>
          </a:prstGeom>
          <a:solidFill>
            <a:schemeClr val="bg2"/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889" r="9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70" y="1028700"/>
            <a:ext cx="2914650" cy="5829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A06B4A-6441-46EE-A39F-A19E53223280}"/>
              </a:ext>
            </a:extLst>
          </p:cNvPr>
          <p:cNvSpPr txBox="1"/>
          <p:nvPr/>
        </p:nvSpPr>
        <p:spPr>
          <a:xfrm>
            <a:off x="4957459" y="603891"/>
            <a:ext cx="6720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nghề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rèn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0B845D-0FA7-44F4-9C83-8DC3C27A6364}"/>
              </a:ext>
            </a:extLst>
          </p:cNvPr>
          <p:cNvSpPr txBox="1"/>
          <p:nvPr/>
        </p:nvSpPr>
        <p:spPr>
          <a:xfrm>
            <a:off x="4957459" y="2774458"/>
            <a:ext cx="6129641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57150">
            <a:solidFill>
              <a:schemeClr val="tx1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vất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vả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niềm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lao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thợ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rèn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95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3B1DCB4-6F1A-4548-B5B0-54E0BA9B7899}"/>
              </a:ext>
            </a:extLst>
          </p:cNvPr>
          <p:cNvSpPr txBox="1"/>
          <p:nvPr/>
        </p:nvSpPr>
        <p:spPr>
          <a:xfrm>
            <a:off x="712310" y="1506754"/>
            <a:ext cx="3995473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quệt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ACF2E2-9EB8-4F6E-9816-037F22069846}"/>
              </a:ext>
            </a:extLst>
          </p:cNvPr>
          <p:cNvSpPr txBox="1"/>
          <p:nvPr/>
        </p:nvSpPr>
        <p:spPr>
          <a:xfrm>
            <a:off x="7246462" y="1506753"/>
            <a:ext cx="3995473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bóng</a:t>
            </a:r>
            <a:r>
              <a:rPr lang="en-US" altLang="zh-CN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nhẫy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569A88-F0C8-4FF7-A496-1649CFEDF807}"/>
              </a:ext>
            </a:extLst>
          </p:cNvPr>
          <p:cNvSpPr txBox="1"/>
          <p:nvPr/>
        </p:nvSpPr>
        <p:spPr>
          <a:xfrm>
            <a:off x="712309" y="3063597"/>
            <a:ext cx="3995473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ừng</a:t>
            </a:r>
            <a:r>
              <a:rPr lang="en-US" altLang="zh-CN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ực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49B544-AC6A-432B-938C-DE3DB640BE81}"/>
              </a:ext>
            </a:extLst>
          </p:cNvPr>
          <p:cNvSpPr txBox="1"/>
          <p:nvPr/>
        </p:nvSpPr>
        <p:spPr>
          <a:xfrm>
            <a:off x="7246462" y="3010976"/>
            <a:ext cx="3995473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diễn</a:t>
            </a:r>
            <a:r>
              <a:rPr lang="en-US" altLang="zh-CN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kịch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160FD-2377-4A11-ACB3-453E07AEE045}"/>
              </a:ext>
            </a:extLst>
          </p:cNvPr>
          <p:cNvSpPr txBox="1"/>
          <p:nvPr/>
        </p:nvSpPr>
        <p:spPr>
          <a:xfrm>
            <a:off x="3160929" y="4983319"/>
            <a:ext cx="5181980" cy="101566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quai</a:t>
            </a:r>
            <a:r>
              <a:rPr lang="en-US" altLang="zh-CN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một</a:t>
            </a:r>
            <a:r>
              <a:rPr lang="en-US" altLang="zh-CN" sz="60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6000" b="1" dirty="0" err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inpin heiti" panose="00000500000000000000" pitchFamily="2" charset="-122"/>
              </a:rPr>
              <a:t>trận</a:t>
            </a:r>
            <a:endParaRPr lang="zh-CN" altLang="en-US" sz="60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29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4081695" y="322977"/>
            <a:ext cx="824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dirty="0">
                <a:ln w="38100">
                  <a:solidFill>
                    <a:schemeClr val="bg1"/>
                  </a:solidFill>
                </a:ln>
                <a:solidFill>
                  <a:srgbClr val="F39800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LUYỆN VIẾT TỪ KHÓ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F39800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167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 animBg="1"/>
      <p:bldP spid="20" grpId="0" animBg="1"/>
      <p:bldP spid="24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6240" y="399960"/>
            <a:ext cx="7332272" cy="6248400"/>
          </a:xfrm>
          <a:prstGeom prst="roundRect">
            <a:avLst>
              <a:gd name="adj" fmla="val 7074"/>
            </a:avLst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927808" y="568731"/>
            <a:ext cx="865632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làm nghề thợ rèn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Ngồi xuống nhọ lưng, quệt ngang nhọ mũi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Suốt tám giờ chân than mặt bụi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Giữa trăm nghề, chọn nghề thợ rèn.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mùa hè có nực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Quai một trận, nước tu ừng ực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 vai trần bóng nhẫy mồ hôi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Cũng có khi thấy thở qua tai.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endParaRPr lang="en-US" altLang="zh-CN" sz="16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 thợ rèn vui như diễn kịch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Râu bằng than mọc lên bằng thíc</a:t>
            </a:r>
            <a:r>
              <a:rPr lang="en-US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</a:t>
            </a: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Nghịch ở đây già trẻ như nhau</a:t>
            </a:r>
            <a:endParaRPr lang="en-US" altLang="zh-CN" sz="2800" b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  <a:p>
            <a:pPr lvl="4"/>
            <a:r>
              <a:rPr lang="vi-VN" altLang="zh-CN" sz="28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Nên nụ cười nào có tắt đâu.</a:t>
            </a:r>
          </a:p>
          <a:p>
            <a:pPr lvl="8"/>
            <a:r>
              <a:rPr lang="en-US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	</a:t>
            </a:r>
            <a:r>
              <a:rPr lang="vi-VN" altLang="zh-CN" sz="2800" b="1" i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Khánh Nguyên</a:t>
            </a:r>
            <a:endParaRPr lang="zh-CN" altLang="en-US" sz="2800" b="1" i="1" dirty="0">
              <a:latin typeface="Calibri" panose="020F0502020204030204" pitchFamily="34" charset="0"/>
              <a:ea typeface="inpin heiti" panose="00000500000000000000" pitchFamily="2" charset="-122"/>
              <a:cs typeface="Calibri" panose="020F0502020204030204" pitchFamily="34" charset="0"/>
              <a:sym typeface="inpin heiti" panose="00000500000000000000" pitchFamily="2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D4F3AD-794A-4AE8-801D-352CA94BD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12" y="1433692"/>
            <a:ext cx="6003088" cy="6003088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:a16="http://schemas.microsoft.com/office/drawing/2014/main" id="{0E3254DB-19DA-492D-9578-DC900CF36671}"/>
              </a:ext>
            </a:extLst>
          </p:cNvPr>
          <p:cNvSpPr txBox="1"/>
          <p:nvPr/>
        </p:nvSpPr>
        <p:spPr>
          <a:xfrm>
            <a:off x="7941040" y="169128"/>
            <a:ext cx="400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CHÍNH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TẢ (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 –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viết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VF Caviar Dreams" panose="020B0802020204020504" pitchFamily="34" charset="0"/>
                <a:ea typeface="inpin heiti" panose="00000500000000000000"/>
                <a:sym typeface="inpin heiti" panose="00000500000000000000" pitchFamily="2" charset="-122"/>
              </a:rPr>
              <a:t>)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UVF Caviar Dreams" panose="020B0802020204020504" pitchFamily="34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:a16="http://schemas.microsoft.com/office/drawing/2014/main" id="{CBD4AC5E-1B18-4557-9E8F-13ED46D3327F}"/>
              </a:ext>
            </a:extLst>
          </p:cNvPr>
          <p:cNvSpPr txBox="1"/>
          <p:nvPr/>
        </p:nvSpPr>
        <p:spPr>
          <a:xfrm>
            <a:off x="6344384" y="671691"/>
            <a:ext cx="7201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uLnTx/>
                <a:uFillTx/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THỢ</a:t>
            </a:r>
            <a:r>
              <a:rPr lang="en-US" altLang="zh-CN" sz="6000" b="1" noProof="0" dirty="0">
                <a:ln w="38100">
                  <a:solidFill>
                    <a:schemeClr val="bg1"/>
                  </a:solidFill>
                </a:ln>
                <a:solidFill>
                  <a:srgbClr val="36778B"/>
                </a:solidFill>
                <a:latin typeface="#9Slide03 IcielNovecento sans E" panose="00000900000000000000" pitchFamily="2" charset="0"/>
                <a:ea typeface="inpin heiti" panose="00000500000000000000"/>
                <a:sym typeface="inpin heiti" panose="00000500000000000000" pitchFamily="2" charset="-122"/>
              </a:rPr>
              <a:t> RÈN</a:t>
            </a:r>
            <a:endParaRPr kumimoji="0" lang="en-US" altLang="zh-CN" sz="6000" b="1" i="0" u="none" strike="noStrike" kern="1200" cap="none" spc="0" normalizeH="0" baseline="0" noProof="0" dirty="0">
              <a:ln w="38100">
                <a:solidFill>
                  <a:schemeClr val="bg1"/>
                </a:solidFill>
              </a:ln>
              <a:solidFill>
                <a:srgbClr val="36778B"/>
              </a:solidFill>
              <a:uLnTx/>
              <a:uFillTx/>
              <a:latin typeface="#9Slide03 IcielNovecento sans E" panose="00000900000000000000" pitchFamily="2" charset="0"/>
              <a:ea typeface="inpin heiti" panose="00000500000000000000"/>
              <a:sym typeface="inpin heiti" panose="00000500000000000000" pitchFamily="2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77232" y="990631"/>
            <a:ext cx="794818" cy="516583"/>
          </a:xfrm>
          <a:prstGeom prst="roundRect">
            <a:avLst/>
          </a:prstGeom>
          <a:solidFill>
            <a:srgbClr val="FF7171">
              <a:alpha val="40000"/>
            </a:srgbClr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30606" y="2926111"/>
            <a:ext cx="2166924" cy="516583"/>
          </a:xfrm>
          <a:prstGeom prst="roundRect">
            <a:avLst/>
          </a:prstGeom>
          <a:solidFill>
            <a:srgbClr val="FF7171">
              <a:alpha val="40000"/>
            </a:srgbClr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97019" y="2921543"/>
            <a:ext cx="1219453" cy="516583"/>
          </a:xfrm>
          <a:prstGeom prst="roundRect">
            <a:avLst/>
          </a:prstGeom>
          <a:solidFill>
            <a:srgbClr val="FF7171">
              <a:alpha val="40000"/>
            </a:srgbClr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82850" y="3403836"/>
            <a:ext cx="1738728" cy="516583"/>
          </a:xfrm>
          <a:prstGeom prst="roundRect">
            <a:avLst/>
          </a:prstGeom>
          <a:solidFill>
            <a:srgbClr val="FF7171">
              <a:alpha val="40000"/>
            </a:srgbClr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062376" y="4435236"/>
            <a:ext cx="1458314" cy="516583"/>
          </a:xfrm>
          <a:prstGeom prst="roundRect">
            <a:avLst/>
          </a:prstGeom>
          <a:solidFill>
            <a:srgbClr val="FF7171">
              <a:alpha val="40000"/>
            </a:srgbClr>
          </a:solidFill>
          <a:ln>
            <a:prstDash val="dash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alt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14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  <p:bldP spid="13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"/>
</p:tagLst>
</file>

<file path=ppt/theme/theme1.xml><?xml version="1.0" encoding="utf-8"?>
<a:theme xmlns:a="http://schemas.openxmlformats.org/drawingml/2006/main" name="Office Theme">
  <a:themeElements>
    <a:clrScheme name="自定义 309">
      <a:dk1>
        <a:srgbClr val="19252F"/>
      </a:dk1>
      <a:lt1>
        <a:sysClr val="window" lastClr="FFFFFF"/>
      </a:lt1>
      <a:dk2>
        <a:srgbClr val="FFFFFF"/>
      </a:dk2>
      <a:lt2>
        <a:srgbClr val="19252F"/>
      </a:lt2>
      <a:accent1>
        <a:srgbClr val="36778B"/>
      </a:accent1>
      <a:accent2>
        <a:srgbClr val="2E4616"/>
      </a:accent2>
      <a:accent3>
        <a:srgbClr val="EDBD3C"/>
      </a:accent3>
      <a:accent4>
        <a:srgbClr val="FFC000"/>
      </a:accent4>
      <a:accent5>
        <a:srgbClr val="525964"/>
      </a:accent5>
      <a:accent6>
        <a:srgbClr val="445469"/>
      </a:accent6>
      <a:hlink>
        <a:srgbClr val="EDBD3C"/>
      </a:hlink>
      <a:folHlink>
        <a:srgbClr val="FFC000"/>
      </a:folHlink>
    </a:clrScheme>
    <a:fontScheme name="思源黑体">
      <a:majorFont>
        <a:latin typeface="思源黑体 CN Heavy"/>
        <a:ea typeface="思源黑体"/>
        <a:cs typeface=""/>
      </a:majorFont>
      <a:minorFont>
        <a:latin typeface="思源黑体"/>
        <a:ea typeface="思源黑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894</TotalTime>
  <Words>800</Words>
  <Application>Microsoft Office PowerPoint</Application>
  <PresentationFormat>Widescreen</PresentationFormat>
  <Paragraphs>138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思源黑体 CN Heavy</vt:lpstr>
      <vt:lpstr>UVF Caviar Dreams</vt:lpstr>
      <vt:lpstr>Cambria</vt:lpstr>
      <vt:lpstr>UVN Thoi Dai 2</vt:lpstr>
      <vt:lpstr>Calibri</vt:lpstr>
      <vt:lpstr>Arial</vt:lpstr>
      <vt:lpstr>思源黑体</vt:lpstr>
      <vt:lpstr>Times New Roman</vt:lpstr>
      <vt:lpstr>#9Slide03 IcielNovecento sans E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 Ren</dc:title>
  <dc:subject>Chinh Ta</dc:subject>
  <dc:creator>KTUTS</dc:creator>
  <cp:keywords>YenVu</cp:keywords>
  <cp:lastModifiedBy>Lan Anh Dương</cp:lastModifiedBy>
  <cp:revision>129</cp:revision>
  <dcterms:created xsi:type="dcterms:W3CDTF">2019-07-11T04:52:53Z</dcterms:created>
  <dcterms:modified xsi:type="dcterms:W3CDTF">2023-07-20T16:32:56Z</dcterms:modified>
</cp:coreProperties>
</file>