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4" r:id="rId2"/>
  </p:sldMasterIdLst>
  <p:sldIdLst>
    <p:sldId id="257" r:id="rId3"/>
    <p:sldId id="258" r:id="rId4"/>
    <p:sldId id="259" r:id="rId5"/>
    <p:sldId id="260" r:id="rId6"/>
    <p:sldId id="261" r:id="rId7"/>
    <p:sldId id="290" r:id="rId8"/>
    <p:sldId id="264" r:id="rId9"/>
    <p:sldId id="282" r:id="rId10"/>
    <p:sldId id="283" r:id="rId11"/>
    <p:sldId id="284" r:id="rId12"/>
    <p:sldId id="285" r:id="rId13"/>
    <p:sldId id="286" r:id="rId14"/>
    <p:sldId id="265" r:id="rId15"/>
    <p:sldId id="287" r:id="rId16"/>
    <p:sldId id="266" r:id="rId17"/>
    <p:sldId id="279" r:id="rId18"/>
    <p:sldId id="269" r:id="rId19"/>
    <p:sldId id="270" r:id="rId20"/>
    <p:sldId id="288" r:id="rId21"/>
    <p:sldId id="289" r:id="rId22"/>
    <p:sldId id="280" r:id="rId23"/>
    <p:sldId id="281" r:id="rId24"/>
  </p:sldIdLst>
  <p:sldSz cx="12192000" cy="6858000"/>
  <p:notesSz cx="6858000" cy="9144000"/>
  <p:embeddedFontLst>
    <p:embeddedFont>
      <p:font typeface="Wingdings 2" panose="05020102010507070707" pitchFamily="18" charset="2"/>
      <p:regular r:id="rId25"/>
    </p:embeddedFont>
    <p:embeddedFont>
      <p:font typeface="UTM Ong Do Gia" panose="02040603050506020204" pitchFamily="18" charset="0"/>
      <p:regular r:id="rId26"/>
    </p:embeddedFont>
    <p:embeddedFont>
      <p:font typeface="UTM Arruba KT" panose="02040603050506020204" pitchFamily="18" charset="0"/>
      <p:regular r:id="rId27"/>
    </p:embeddedFont>
    <p:embeddedFont>
      <p:font typeface="UTM Androgyne" panose="02040603050506020204" pitchFamily="18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UTM Conestoga" panose="02040603050506020204" pitchFamily="18" charset="0"/>
      <p:regular r:id="rId33"/>
    </p:embeddedFont>
    <p:embeddedFont>
      <p:font typeface="#9Slide05 SVNMarpesia Pro" panose="02000506000000020003" pitchFamily="2" charset="0"/>
      <p:regular r:id="rId34"/>
    </p:embeddedFont>
    <p:embeddedFont>
      <p:font typeface="微软雅黑" panose="020B0503020204020204" pitchFamily="34" charset="-122"/>
      <p:regular r:id="rId35"/>
      <p:bold r:id="rId36"/>
    </p:embeddedFont>
    <p:embeddedFont>
      <p:font typeface="UTM ThuPhap Thien An" panose="02040603050506020204" pitchFamily="18" charset="0"/>
      <p:regular r:id="rId37"/>
    </p:embeddedFont>
    <p:embeddedFont>
      <p:font typeface="UTM American Sans" panose="02040603050506020204" pitchFamily="18" charset="0"/>
      <p:regular r:id="rId38"/>
    </p:embeddedFont>
    <p:embeddedFont>
      <p:font typeface="UTM Avo" panose="02040603050506020204" pitchFamily="18" charset="0"/>
      <p:regular r:id="rId39"/>
      <p:bold r:id="rId40"/>
      <p:italic r:id="rId41"/>
      <p:boldItalic r:id="rId42"/>
    </p:embeddedFont>
    <p:embeddedFont>
      <p:font typeface="Tahoma" panose="020B0604030504040204" pitchFamily="34" charset="0"/>
      <p:regular r:id="rId43"/>
      <p:bold r:id="rId44"/>
    </p:embeddedFont>
    <p:embeddedFont>
      <p:font typeface="UTM Deutsch Gothic" panose="02040603050506020204" pitchFamily="18" charset="0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A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6AD75C-1955-4BFF-8441-C9E5F407E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DBE0ADC-3C6F-4E94-89AA-43F100AE0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277AFC-7304-4E52-BF84-99E6BC20D2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D368AA-D7CF-473B-BB93-57C445D88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7DC652-A74B-4C3B-B20C-C996836E1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85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5BFA9F-6B1C-4351-900B-2EAD7114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F931C44-E879-4546-BDB5-3CB9549C3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A474A9-D053-4FF1-8CC4-B174A52B66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12DC502-991D-4115-8958-5A73CB093F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4AA2992-A25A-4EBC-9075-0551B9A7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874F15-1625-4222-A925-49E16FDF4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04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2985C9-4756-4556-809E-7CEBAFB5F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295DD8A-A424-4600-B183-C2ADF85FC2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3FD9C9-718A-4E1F-8369-225838B5C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F395991-AC76-473A-BECA-19240F0A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1EF60A4-3641-4C10-A1E4-F0FDFA935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00FF909-40B2-4AE1-AC44-9D439FDE9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23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7501F7-0927-49AD-908D-9EE1A0D3C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99B11C7-E725-48AF-B2AE-128BB63035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5A922A-BFD5-4AF7-B149-078B9881E9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79E5F9-DADA-45C4-BD2A-82F8C7995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EEC76C-5057-4396-BDFC-33226B7DD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10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B1A68A0-D947-4F93-9512-88AA2F9CE4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83D0C8-0D1E-463A-9870-5A376DF9B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151BB05-6E96-447E-B367-D68D79C2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9DF99B-B78E-447D-8F5D-15747DD3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A56D88-766C-43BE-91BD-E1CB2E638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38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5CA629-2EE7-4445-8B6B-D05212392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7F774A2-297F-4905-8119-D4B8B3A5D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328AE7-5D6C-4C63-BB00-CA5EEB9D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E9CEB6-9C28-476A-9E6F-9960F0857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93B1BA-51C5-4AE0-B6C1-8DE9EDF60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15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3" y="116115"/>
            <a:ext cx="12860386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4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15AA2F-A2C8-4033-ABB1-9676D9B4B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86B64E1-2010-49C4-B332-70C3A0647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8B5DFC-B13C-4C3C-BE11-E5060E3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D3C02C-D7B9-4FC5-9A0C-E47F51261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12A6E2-4736-4A5C-A049-0D1CCF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4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A17726-F5E0-449F-8842-C42058F87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EA88AA-091A-43A1-8814-68E884B23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F3DD6A-5FCE-41D3-BA04-C33B8E4C1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9094004-97B0-47BA-93CD-6D42579C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715CB2-E91A-433B-BDB0-B0382B0D0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959F244-1A56-4A7D-B702-39D21C3D0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46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AAF099-1E37-49B3-BF74-2103EA7A6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AA159F8-5B8C-4152-8B9F-FF1560B2F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675D9BF-A055-4A3B-AE81-5999D02EB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38CFBD4-9D91-4C78-8D50-A864FCD022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FFC61B4-F854-4403-AEF4-45DC5FE1A3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4C22695-E9A9-4465-9D47-BC9846669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784CD4C-0742-4A31-9389-634C1F538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2A32328-9D9F-4C59-BBE2-F25DD7332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64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D5A37C-E4AE-414B-B858-604AAC1D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B8EFC5F-FBEE-4E07-AC10-61052C21E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1331917-62D1-4DF8-A771-75E0E2FC3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ED1067D-BFD8-4B52-8F30-D98E95B22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11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D3E385-BB6B-4747-B290-D1624EA0F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EC0083-4864-421F-AEFA-34D10B4DF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1B1735-359B-48F1-819C-12A9EEE802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F1A0B0-349F-4F73-A811-7135E4875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B704E4-6193-4D0F-9A19-21DB069C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59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A6F7599-BAC8-4A3E-B81D-FD5E3DBD3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9F6AE5F-FCFA-40B0-A492-95AEE68A5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1E7BF91-B6EC-451F-BC26-B2D4AE1EE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77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C986DC-7857-45F3-A87A-E57B8C7B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ABE26D-EDA4-4A88-B324-32E57C368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C58D263-4469-4176-B80F-CE2D80600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4E0042-9343-435B-8AC7-108E1F68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FF64437-2F0F-496B-B89F-8FCA8CF1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4AD77E-82EE-4D1E-B1F4-235046D47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15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40DEF3-9E02-4A7A-B985-43C7AA85C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E8909E2-4391-48F1-AC76-7D846A630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538F403-E989-4C43-931E-392E028B24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CADC77-9A5F-495E-948A-5E8C599C0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68900D9-0F77-471E-9390-50CCA6F29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101B63-0006-4567-803B-62E593D5B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6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587A94-8BDA-473F-B641-7CE8954D7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7A35CAE-5BAD-493D-AA97-EDB575EE3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EDE0D6-C914-4C23-9A3B-B7280FBA7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D86029-451C-4A23-A726-40DE65D38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F042CE-3782-4E31-A71B-233724AC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99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8BEE589-2360-46CD-A48F-D0159C24B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5735D8-4E0F-42CA-85A9-109502420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289540-1779-4633-AAEA-C2E34948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E35222-434E-4293-B90C-EC2C759D8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42FE9F-C8C7-4A56-A1BD-6009904EC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35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71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880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6E4EB8-6473-4FF3-96F8-3A5BEA8C1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467016-97D5-48E7-B9B1-FFF0D7D54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AEC132-327B-4172-9D8C-3CD01491D0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7B60D0-C584-44C6-AE62-47918C0BD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7BFDA8-C599-4AE3-8F82-7434BBE90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00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F87F5D-87AA-4CF1-8BCB-93FA54594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F5CF34-009D-43E9-A302-8EBF4C1E7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E566C8D-0581-494E-A84A-977BE0F8B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DD3ABD8-C683-420C-B5B8-074C7038C6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D8D0FC-6048-4E31-BA7C-F3EC2D51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ECBDBF2-4BC5-463D-ADF8-4E7A51387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19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897DF6-7438-4AC8-8D2C-C592D4926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E6EAFDE-034E-471A-9ABE-FA92FD80F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7B8E06C-A86C-491C-A22C-CCEF04E81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8650DED-EE39-4858-B191-BC750DE8C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4F1F564-9757-423A-9F8D-125C1505E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392B830-ADEC-44E0-B905-B70CC7F514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0AD05F1-D7D6-4071-9093-495ADF16A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19DAFD7-9808-420F-8349-1DC5A5E6B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76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07D3B9-B5FE-46D7-B59C-FEBB75572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C34EE3D-8624-4EE2-8856-D129A9396A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8E105-E517-4B8F-9377-9367D2E51AF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010273F-CD1D-4F27-8BF1-3D813EA6F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4D5BC79-6BEB-4C09-A1AE-5B800493F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F5541-2AF4-4D1D-B8C1-86C41A35B6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03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5210230-1103-4843-9B52-76BC96993A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0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5210230-1103-4843-9B52-76BC96993A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6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5210230-1103-4843-9B52-76BC96993A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048000" y="6914572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-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Qùa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SĐT ZALO :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rPr>
              <a:t>0382348780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rPr>
              <a:t> -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rPr>
              <a:t>0984848929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0262" y="-466725"/>
            <a:ext cx="621907" cy="105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4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D16DB3D-8751-46C3-9D92-B6A66B356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81B940-43D1-4B9C-880A-9CDCAE7BC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B47934-06F7-464A-BD1B-592EA334EE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627D83-AD14-4F4A-BE87-4C38521AD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89853D-7AF8-4A87-AB31-363664C27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495" y="-67908"/>
            <a:ext cx="721045" cy="122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6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CA47FC2-74A0-488A-8295-8082CF36B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19" descr="框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81" y="574736"/>
            <a:ext cx="9616031" cy="3805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0"/>
          <p:cNvSpPr txBox="1">
            <a:spLocks noChangeArrowheads="1"/>
          </p:cNvSpPr>
          <p:nvPr/>
        </p:nvSpPr>
        <p:spPr bwMode="ltGray">
          <a:xfrm>
            <a:off x="2860885" y="1841913"/>
            <a:ext cx="6226868" cy="134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17" tIns="54408" rIns="108817" bIns="54408">
            <a:spAutoFit/>
          </a:bodyPr>
          <a:lstStyle>
            <a:lvl1pPr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815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rruba KT" panose="02040603050506020204" pitchFamily="18" charset="0"/>
                <a:ea typeface="汉仪颜楷繁" pitchFamily="49" charset="-122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41406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28610" y="701390"/>
            <a:ext cx="11053790" cy="5509200"/>
          </a:xfrm>
          <a:prstGeom prst="rect">
            <a:avLst/>
          </a:prstGeom>
          <a:solidFill>
            <a:schemeClr val="bg1"/>
          </a:solidFill>
          <a:ln w="149225" cap="flat" cmpd="thickThin" algn="ctr">
            <a:solidFill>
              <a:srgbClr val="D1A054"/>
            </a:solidFill>
            <a:prstDash val="solid"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32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Dựa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SGK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 “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Bấy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giờ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ở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vùng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Hoa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Lư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....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tôn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làm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anh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”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x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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defRPr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a.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Quê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hương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Đinh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Bộ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Lĩnh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ở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đâu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?</a:t>
            </a:r>
          </a:p>
          <a:p>
            <a:pPr>
              <a:defRPr/>
            </a:pPr>
            <a:r>
              <a:rPr lang="en-US" sz="32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Lâm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Nội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 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Lư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Ninh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Bình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 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Mê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Linh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Nội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b.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Hồi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còn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nhỏ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,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Đinh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Bộ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Lĩnh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là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người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như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thế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nào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?</a:t>
            </a:r>
          </a:p>
          <a:p>
            <a:pPr>
              <a:defRPr/>
            </a:pPr>
            <a:r>
              <a:rPr lang="en-US" sz="32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Đinh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Lĩnh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phi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 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Đinh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Lĩnh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trận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 2" pitchFamily="18" charset="2"/>
              </a:rPr>
              <a:t>  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Đinh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Lĩnh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tài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giỏi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mưu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chí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  <a:sym typeface="Wingdings 2" pitchFamily="18" charset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588" y="2873140"/>
            <a:ext cx="216024" cy="2160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588" y="5328944"/>
            <a:ext cx="216024" cy="21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5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HP\Desktop\imager_29_425_70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67" b="90000" l="26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412" y="2590060"/>
            <a:ext cx="11262529" cy="174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Tranh vẽ: Đinh Bộ Lĩnh chơi trò đánh trận cờ lau - Lịch sử 4 - Nguyễn Lương  Hùng - Thư viện Tư liệu giáo dụ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84" y="1600620"/>
            <a:ext cx="2735456" cy="3528392"/>
          </a:xfrm>
          <a:prstGeom prst="rect">
            <a:avLst/>
          </a:prstGeom>
          <a:noFill/>
          <a:ln w="79375" cmpd="thickThin">
            <a:solidFill>
              <a:schemeClr val="accent5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84646" y="427938"/>
            <a:ext cx="422904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dirty="0" err="1">
                <a:ln/>
                <a:solidFill>
                  <a:srgbClr val="002060"/>
                </a:solidFill>
              </a:rPr>
              <a:t>Đinh</a:t>
            </a:r>
            <a:r>
              <a:rPr lang="en-US" sz="6000" b="1" dirty="0">
                <a:ln/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ln/>
                <a:solidFill>
                  <a:srgbClr val="002060"/>
                </a:solidFill>
              </a:rPr>
              <a:t>Bộ</a:t>
            </a:r>
            <a:r>
              <a:rPr lang="en-US" sz="6000" b="1" dirty="0">
                <a:ln/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ln/>
                <a:solidFill>
                  <a:srgbClr val="002060"/>
                </a:solidFill>
              </a:rPr>
              <a:t>Lĩnh</a:t>
            </a:r>
            <a:endParaRPr lang="en-US" sz="6000" b="1" cap="none" spc="0" dirty="0">
              <a:ln/>
              <a:solidFill>
                <a:srgbClr val="002060"/>
              </a:solidFill>
              <a:effectLst/>
            </a:endParaRPr>
          </a:p>
        </p:txBody>
      </p:sp>
      <p:pic>
        <p:nvPicPr>
          <p:cNvPr id="4" name="Picture 2" descr="Đồi cỏ lau hồng ở Lâm Đồng - VietNamNe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832" y="4330348"/>
            <a:ext cx="3012448" cy="22367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977864" y="2395320"/>
            <a:ext cx="6071649" cy="182838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Đinh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Bộ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Lĩnh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dẹp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loạn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12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sứ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quân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0694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>
            <a:cxnSpLocks/>
            <a:stCxn id="8" idx="3"/>
          </p:cNvCxnSpPr>
          <p:nvPr/>
        </p:nvCxnSpPr>
        <p:spPr>
          <a:xfrm flipV="1">
            <a:off x="2884523" y="1551170"/>
            <a:ext cx="966713" cy="17413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cxnSpLocks/>
            <a:stCxn id="8" idx="3"/>
          </p:cNvCxnSpPr>
          <p:nvPr/>
        </p:nvCxnSpPr>
        <p:spPr>
          <a:xfrm flipV="1">
            <a:off x="2884523" y="2487274"/>
            <a:ext cx="966713" cy="8052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  <a:stCxn id="8" idx="3"/>
          </p:cNvCxnSpPr>
          <p:nvPr/>
        </p:nvCxnSpPr>
        <p:spPr>
          <a:xfrm>
            <a:off x="2884523" y="3292529"/>
            <a:ext cx="966713" cy="4188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2884523" y="3292529"/>
            <a:ext cx="966713" cy="171502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372355" y="1729833"/>
            <a:ext cx="1512168" cy="3125391"/>
          </a:xfrm>
          <a:prstGeom prst="rect">
            <a:avLst/>
          </a:prstGeom>
          <a:solidFill>
            <a:srgbClr val="E2FFF5"/>
          </a:solidFill>
          <a:ln w="12700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dẹp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1236" y="1088487"/>
            <a:ext cx="6304110" cy="834629"/>
          </a:xfrm>
          <a:prstGeom prst="rect">
            <a:avLst/>
          </a:prstGeom>
          <a:solidFill>
            <a:srgbClr val="E2FFF5"/>
          </a:solidFill>
          <a:ln w="19050" cmpd="dbl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Xây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dựng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đủ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mạnh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67904" y="3063338"/>
            <a:ext cx="6287442" cy="1375173"/>
          </a:xfrm>
          <a:prstGeom prst="rect">
            <a:avLst/>
          </a:prstGeom>
          <a:solidFill>
            <a:srgbClr val="E2FFF5"/>
          </a:solidFill>
          <a:ln w="19050" cmpd="dbl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Đem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quân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đánh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sứ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quân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giành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thắng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lợi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64333" y="2055226"/>
            <a:ext cx="6291013" cy="758429"/>
          </a:xfrm>
          <a:prstGeom prst="rect">
            <a:avLst/>
          </a:prstGeom>
          <a:solidFill>
            <a:srgbClr val="E2FFF5"/>
          </a:solidFill>
          <a:ln w="19050" cmpd="dbl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sứ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quân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3382" y="4631787"/>
            <a:ext cx="6271964" cy="759619"/>
          </a:xfrm>
          <a:prstGeom prst="rect">
            <a:avLst/>
          </a:prstGeom>
          <a:solidFill>
            <a:srgbClr val="E2FFF5"/>
          </a:solidFill>
          <a:ln w="19050" cmpd="dbl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Thống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đất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968.</a:t>
            </a:r>
          </a:p>
        </p:txBody>
      </p:sp>
    </p:spTree>
    <p:extLst>
      <p:ext uri="{BB962C8B-B14F-4D97-AF65-F5344CB8AC3E}">
        <p14:creationId xmlns:p14="http://schemas.microsoft.com/office/powerpoint/2010/main" val="223707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 descr="C:\Users\HP\Desktop\imager_29_425_70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67" b="90000" l="26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5147" y="2500767"/>
            <a:ext cx="14077786" cy="332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2159706" y="3133403"/>
            <a:ext cx="8028002" cy="2062103"/>
          </a:xfrm>
          <a:prstGeom prst="rect">
            <a:avLst/>
          </a:prstGeom>
          <a:noFill/>
          <a:ln w="133350" cmpd="thinThick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Sau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khi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thống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nhất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đất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nước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Đinh</a:t>
            </a:r>
            <a:r>
              <a:rPr lang="en-US" sz="3200" dirty="0" smtClean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Bộ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Lĩnh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lên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ngôi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Hoàng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đế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 (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Đinh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Tiên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Hoàng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),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đóng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đô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ở </a:t>
            </a:r>
            <a:r>
              <a:rPr lang="en-US" sz="3200" dirty="0" err="1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Hoa</a:t>
            </a:r>
            <a:r>
              <a:rPr lang="en-US" sz="3200" dirty="0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Lư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Đặt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tên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nước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Đại</a:t>
            </a:r>
            <a:r>
              <a:rPr lang="en-US" sz="3200" dirty="0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Cồ</a:t>
            </a:r>
            <a:r>
              <a:rPr lang="en-US" sz="3200" dirty="0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Việt</a:t>
            </a:r>
            <a:r>
              <a:rPr lang="en-US" sz="3200" dirty="0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UTM American Sans" panose="02040603050506020204" pitchFamily="18" charset="0"/>
                <a:ea typeface="微软雅黑"/>
              </a:rPr>
              <a:t>(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nước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Việt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lớn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),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niên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hiệu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Thái</a:t>
            </a:r>
            <a:r>
              <a:rPr lang="en-US" sz="3200" dirty="0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merican Sans" panose="02040603050506020204" pitchFamily="18" charset="0"/>
                <a:ea typeface="微软雅黑"/>
              </a:rPr>
              <a:t>Bình</a:t>
            </a:r>
            <a:r>
              <a:rPr lang="vi-VN" sz="3200" dirty="0" smtClean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.</a:t>
            </a:r>
            <a:endParaRPr lang="en-US" sz="3200" dirty="0">
              <a:solidFill>
                <a:prstClr val="black"/>
              </a:solidFill>
              <a:latin typeface="UTM American Sans" panose="02040603050506020204" pitchFamily="18" charset="0"/>
              <a:ea typeface="微软雅黑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213045" y="1406464"/>
            <a:ext cx="1020309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762000">
              <a:spcAft>
                <a:spcPts val="600"/>
              </a:spcAft>
            </a:pP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en-US" sz="5400" b="1" dirty="0" err="1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Sau</a:t>
            </a: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en-US" sz="5400" b="1" dirty="0" err="1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khi</a:t>
            </a: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en-US" sz="5400" b="1" dirty="0" err="1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thống</a:t>
            </a: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en-US" sz="5400" b="1" dirty="0" err="1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nhất</a:t>
            </a: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vi-VN" sz="5400" b="1" dirty="0" smtClean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, </a:t>
            </a:r>
            <a:r>
              <a:rPr lang="en-US" sz="5400" b="1" dirty="0" err="1" smtClean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Đinh</a:t>
            </a:r>
            <a:r>
              <a:rPr lang="en-US" sz="5400" b="1" dirty="0" smtClean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en-US" sz="5400" b="1" dirty="0" err="1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Bộ</a:t>
            </a: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en-US" sz="5400" b="1" dirty="0" err="1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Lĩnh</a:t>
            </a: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en-US" sz="5400" b="1" dirty="0" err="1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đã</a:t>
            </a: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en-US" sz="5400" b="1" dirty="0" err="1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làm</a:t>
            </a: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</a:t>
            </a:r>
            <a:r>
              <a:rPr lang="en-US" sz="5400" b="1" dirty="0" err="1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gì</a:t>
            </a:r>
            <a:r>
              <a:rPr lang="en-US" sz="5400" b="1" dirty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70364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740806" y="944006"/>
            <a:ext cx="7819643" cy="12512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57A11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05568" y="2389296"/>
            <a:ext cx="8640960" cy="3312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0285141"/>
              </p:ext>
            </p:extLst>
          </p:nvPr>
        </p:nvGraphicFramePr>
        <p:xfrm>
          <a:off x="1598210" y="2245280"/>
          <a:ext cx="8964489" cy="3626717"/>
        </p:xfrm>
        <a:graphic>
          <a:graphicData uri="http://schemas.openxmlformats.org/drawingml/2006/table">
            <a:tbl>
              <a:tblPr/>
              <a:tblGrid>
                <a:gridCol w="1857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4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2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Thời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loạn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12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sứ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quân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Thời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Đinh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Bộ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Lĩnh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Đất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nước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...........................................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.........................................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83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Làng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mạc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đồng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ruộng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...........................................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.........................................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9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Đời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sống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nhân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dân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..........................................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.........................................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277061" y="860285"/>
            <a:ext cx="8136904" cy="138499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 </a:t>
            </a:r>
            <a:r>
              <a:rPr lang="en-US" sz="28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(SGK/ </a:t>
            </a:r>
            <a:r>
              <a:rPr lang="en-US" sz="2800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26)</a:t>
            </a:r>
          </a:p>
        </p:txBody>
      </p:sp>
    </p:spTree>
    <p:extLst>
      <p:ext uri="{BB962C8B-B14F-4D97-AF65-F5344CB8AC3E}">
        <p14:creationId xmlns:p14="http://schemas.microsoft.com/office/powerpoint/2010/main" val="230001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882954"/>
              </p:ext>
            </p:extLst>
          </p:nvPr>
        </p:nvGraphicFramePr>
        <p:xfrm>
          <a:off x="1649611" y="1088575"/>
          <a:ext cx="8827757" cy="4688852"/>
        </p:xfrm>
        <a:graphic>
          <a:graphicData uri="http://schemas.openxmlformats.org/drawingml/2006/table">
            <a:tbl>
              <a:tblPr/>
              <a:tblGrid>
                <a:gridCol w="1703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9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4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1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b="1" dirty="0">
                        <a:solidFill>
                          <a:srgbClr val="0000FF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Thời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loạn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12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sứ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quân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Thời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Đinh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Bộ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Lĩnh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5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Đất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nước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Bị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chia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cắt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thành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12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vùng</a:t>
                      </a:r>
                      <a:endParaRPr kumimoji="0" lang="en-US" sz="3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UTM American Sans" panose="02040603050506020204" pitchFamily="18" charset="0"/>
                        <a:ea typeface="微软雅黑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Thống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nhất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thái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bình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7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Làng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mạc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đồng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ruộng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Bị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tàn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phá</a:t>
                      </a:r>
                      <a:endParaRPr kumimoji="0" lang="en-US" sz="3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UTM American Sans" panose="02040603050506020204" pitchFamily="18" charset="0"/>
                        <a:ea typeface="微软雅黑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Trở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lại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xanh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tươi</a:t>
                      </a:r>
                      <a:endParaRPr kumimoji="0" lang="en-US" sz="3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UTM American Sans" panose="02040603050506020204" pitchFamily="18" charset="0"/>
                        <a:ea typeface="微软雅黑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9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Đời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sống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nhân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dân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Khổ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cực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, li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tán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khắp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nơi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UTM American Sans" panose="02040603050506020204" pitchFamily="18" charset="0"/>
                        <a:ea typeface="微软雅黑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Dần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dần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ấm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no,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yên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ổn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,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người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người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xuôi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ngược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buôn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  <a:r>
                        <a:rPr kumimoji="0" lang="en-US" sz="3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bán</a:t>
                      </a:r>
                      <a:r>
                        <a:rPr kumimoji="0" lang="en-US" sz="3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UTM American Sans" panose="02040603050506020204" pitchFamily="18" charset="0"/>
                          <a:ea typeface="微软雅黑"/>
                          <a:cs typeface="+mn-cs"/>
                        </a:rPr>
                        <a:t> 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32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圆角矩形 1"/>
          <p:cNvSpPr/>
          <p:nvPr/>
        </p:nvSpPr>
        <p:spPr>
          <a:xfrm>
            <a:off x="466344" y="1362455"/>
            <a:ext cx="11323755" cy="4973689"/>
          </a:xfrm>
          <a:prstGeom prst="roundRect">
            <a:avLst>
              <a:gd name="adj" fmla="val 6102"/>
            </a:avLst>
          </a:prstGeom>
          <a:solidFill>
            <a:schemeClr val="bg1"/>
          </a:solidFill>
          <a:ln w="38100">
            <a:gradFill>
              <a:gsLst>
                <a:gs pos="0">
                  <a:srgbClr val="D8C0A1"/>
                </a:gs>
                <a:gs pos="37000">
                  <a:srgbClr val="614019"/>
                </a:gs>
                <a:gs pos="65000">
                  <a:srgbClr val="D8C0A1"/>
                </a:gs>
                <a:gs pos="100000">
                  <a:schemeClr val="accent4">
                    <a:lumMod val="75000"/>
                  </a:schemeClr>
                </a:gs>
              </a:gsLst>
              <a:lin ang="5400000" scaled="1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 panose="020F0502020204030204"/>
              <a:ea typeface="微软雅黑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4475" y="1468745"/>
            <a:ext cx="16421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 dirty="0" smtClean="0">
                <a:solidFill>
                  <a:srgbClr val="002060"/>
                </a:solidFill>
                <a:latin typeface="UTM Ong Do Gia" panose="02040603050506020204" pitchFamily="18" charset="0"/>
                <a:ea typeface="微软雅黑"/>
              </a:rPr>
              <a:t>GHI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Ong Do Gia" panose="02040603050506020204" pitchFamily="18" charset="0"/>
                <a:ea typeface="微软雅黑"/>
              </a:rPr>
              <a:t>NHỚ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Ong Do Gia" panose="02040603050506020204" pitchFamily="18" charset="0"/>
              <a:ea typeface="微软雅黑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976581" y="1348800"/>
            <a:ext cx="9813517" cy="483209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</a:rPr>
              <a:t>N</a:t>
            </a:r>
            <a:r>
              <a:rPr lang="vi-VN" sz="44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</a:rPr>
              <a:t>gô Quyền mất. Đất nước rơi vào cảnh loạn lạc do các thế lực phong kiến gây nên trong hơn hai mươi năm.</a:t>
            </a:r>
          </a:p>
          <a:p>
            <a:pPr algn="just"/>
            <a:r>
              <a:rPr lang="vi-VN" sz="44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</a:rPr>
              <a:t> Đinh Bộ Lĩnh đã tập hợp nhân dân </a:t>
            </a:r>
            <a:endParaRPr lang="en-US" sz="4400" dirty="0">
              <a:solidFill>
                <a:prstClr val="black"/>
              </a:solidFill>
              <a:latin typeface="UTM Androgyne" panose="02040603050506020204" pitchFamily="18" charset="0"/>
              <a:ea typeface="微软雅黑"/>
            </a:endParaRPr>
          </a:p>
          <a:p>
            <a:pPr algn="just"/>
            <a:r>
              <a:rPr lang="vi-VN" sz="44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</a:rPr>
              <a:t>dẹp loạn, thống nhất lại đất nước (năm 968)</a:t>
            </a:r>
          </a:p>
        </p:txBody>
      </p:sp>
    </p:spTree>
    <p:extLst>
      <p:ext uri="{BB962C8B-B14F-4D97-AF65-F5344CB8AC3E}">
        <p14:creationId xmlns:p14="http://schemas.microsoft.com/office/powerpoint/2010/main" val="101879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0"/>
          <p:cNvSpPr>
            <a:spLocks noChangeArrowheads="1"/>
          </p:cNvSpPr>
          <p:nvPr/>
        </p:nvSpPr>
        <p:spPr bwMode="auto">
          <a:xfrm>
            <a:off x="9042397" y="2728489"/>
            <a:ext cx="2771651" cy="93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1561" tIns="50780" rIns="101561" bIns="50780">
            <a:spAutoFit/>
          </a:bodyPr>
          <a:lstStyle>
            <a:lvl1pPr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762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5400" b="1" baseline="0" dirty="0" smtClean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Đinh Bộ Lĩnh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SVNMarpesia Pro" panose="02000506000000020003" pitchFamily="2" charset="0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4" name="Picture 2" descr="Hoàng đế dẹp loạn 12 sứ quân trong lịch sử VN - Đinh Tiên Hoà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17" y="849661"/>
            <a:ext cx="7981900" cy="51077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12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46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0"/>
          <p:cNvSpPr>
            <a:spLocks noChangeArrowheads="1"/>
          </p:cNvSpPr>
          <p:nvPr/>
        </p:nvSpPr>
        <p:spPr bwMode="auto">
          <a:xfrm>
            <a:off x="3871648" y="5571548"/>
            <a:ext cx="9090155" cy="93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1561" tIns="50780" rIns="101561" bIns="50780">
            <a:spAutoFit/>
          </a:bodyPr>
          <a:lstStyle>
            <a:lvl1pPr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762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5400" b="1" baseline="0" dirty="0" smtClean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Đền thờ Đinh Bộ Lĩnh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SVNMarpesia Pro" panose="02000506000000020003" pitchFamily="2" charset="0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1026" name="Picture 2" descr="Đúng, ngoài đền thờ Đinh Tiên Hoàng, trung tâm cố đô Hoa Lư còn có đền thờ  vua Lê Đại Hành - VnExp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327" y="548084"/>
            <a:ext cx="9302462" cy="486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63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46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0"/>
          <p:cNvSpPr>
            <a:spLocks noChangeArrowheads="1"/>
          </p:cNvSpPr>
          <p:nvPr/>
        </p:nvSpPr>
        <p:spPr bwMode="auto">
          <a:xfrm>
            <a:off x="3871648" y="5571548"/>
            <a:ext cx="9090155" cy="93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1561" tIns="50780" rIns="101561" bIns="50780">
            <a:spAutoFit/>
          </a:bodyPr>
          <a:lstStyle>
            <a:lvl1pPr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762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5400" b="1" baseline="0" dirty="0" smtClean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Cố đô Hoa Lư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SVNMarpesia Pro" panose="02000506000000020003" pitchFamily="2" charset="0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2050" name="Picture 2" descr="Cẩm nang du lịch Cố đô Hoa Lư Ninh Bình toàn tập - Vntrip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7" y="1859823"/>
            <a:ext cx="5107709" cy="330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inh nghiệm du lịch Hoa Lư, Ninh Bình (Cập nhật 07/202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758" y="1066100"/>
            <a:ext cx="5664170" cy="442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56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46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576919" y="1641097"/>
            <a:ext cx="12104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b="1" dirty="0" smtClean="0">
                <a:solidFill>
                  <a:srgbClr val="002060"/>
                </a:solidFill>
                <a:latin typeface="UTM Avo" panose="02040603050506020204" pitchFamily="18" charset="0"/>
                <a:ea typeface="微软雅黑"/>
              </a:rPr>
              <a:t>Hai Bà Trưng phất cờ khởi nghĩa vào năm nào?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微软雅黑"/>
              <a:cs typeface="+mn-cs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076420" y="3977401"/>
            <a:ext cx="4871357" cy="1126541"/>
            <a:chOff x="1251857" y="2068286"/>
            <a:chExt cx="3918858" cy="1126541"/>
          </a:xfrm>
        </p:grpSpPr>
        <p:sp>
          <p:nvSpPr>
            <p:cNvPr id="37" name="Rectangle 36"/>
            <p:cNvSpPr/>
            <p:nvPr/>
          </p:nvSpPr>
          <p:spPr>
            <a:xfrm>
              <a:off x="1251857" y="2068286"/>
              <a:ext cx="3810000" cy="10123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360715" y="2182456"/>
              <a:ext cx="3810000" cy="101237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B. </a:t>
              </a:r>
              <a:r>
                <a:rPr lang="vi-VN" sz="32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微软雅黑"/>
                </a:rPr>
                <a:t>Mùa xuân năm 45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微软雅黑"/>
                <a:cs typeface="+mn-cs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014582" y="2569144"/>
            <a:ext cx="4859715" cy="1126541"/>
            <a:chOff x="1251857" y="2068286"/>
            <a:chExt cx="3918858" cy="1126541"/>
          </a:xfrm>
        </p:grpSpPr>
        <p:sp>
          <p:nvSpPr>
            <p:cNvPr id="40" name="Rectangle 39"/>
            <p:cNvSpPr/>
            <p:nvPr/>
          </p:nvSpPr>
          <p:spPr>
            <a:xfrm>
              <a:off x="1251857" y="2068286"/>
              <a:ext cx="3810000" cy="10123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360715" y="2182456"/>
              <a:ext cx="3810000" cy="101237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A. </a:t>
              </a:r>
              <a:r>
                <a:rPr kumimoji="0" lang="vi-V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966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微软雅黑"/>
                <a:cs typeface="+mn-cs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274349" y="2569144"/>
            <a:ext cx="4871357" cy="1126541"/>
            <a:chOff x="1251857" y="2068286"/>
            <a:chExt cx="3918858" cy="1126541"/>
          </a:xfrm>
        </p:grpSpPr>
        <p:sp>
          <p:nvSpPr>
            <p:cNvPr id="43" name="Rectangle 42"/>
            <p:cNvSpPr/>
            <p:nvPr/>
          </p:nvSpPr>
          <p:spPr>
            <a:xfrm>
              <a:off x="1251857" y="2068286"/>
              <a:ext cx="3810000" cy="10123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360715" y="2182456"/>
              <a:ext cx="3810000" cy="101237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C. </a:t>
              </a:r>
              <a:r>
                <a:rPr kumimoji="0" lang="vi-V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Mùa</a:t>
              </a:r>
              <a:r>
                <a:rPr kumimoji="0" lang="vi-VN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 xuân năm 40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微软雅黑"/>
                <a:cs typeface="+mn-cs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274349" y="3977401"/>
            <a:ext cx="4871357" cy="1126541"/>
            <a:chOff x="1251857" y="2068286"/>
            <a:chExt cx="3918858" cy="1126541"/>
          </a:xfrm>
        </p:grpSpPr>
        <p:sp>
          <p:nvSpPr>
            <p:cNvPr id="46" name="Rectangle 45"/>
            <p:cNvSpPr/>
            <p:nvPr/>
          </p:nvSpPr>
          <p:spPr>
            <a:xfrm>
              <a:off x="1251857" y="2068286"/>
              <a:ext cx="3810000" cy="10123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360715" y="2182456"/>
              <a:ext cx="3810000" cy="101237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D. </a:t>
              </a:r>
              <a:r>
                <a:rPr kumimoji="0" lang="vi-V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938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58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Đường đinh bộ lĩnh - Đọc báo, tin tức mới nhất 24h qua - Afami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78" y="1807371"/>
            <a:ext cx="5339653" cy="3337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iến máu nhân đạo đợt I/2010 |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03" y="1207008"/>
            <a:ext cx="5538090" cy="4399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0"/>
          <p:cNvSpPr>
            <a:spLocks noChangeArrowheads="1"/>
          </p:cNvSpPr>
          <p:nvPr/>
        </p:nvSpPr>
        <p:spPr bwMode="auto">
          <a:xfrm>
            <a:off x="3659211" y="5606473"/>
            <a:ext cx="9090155" cy="93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1561" tIns="50780" rIns="101561" bIns="50780">
            <a:spAutoFit/>
          </a:bodyPr>
          <a:lstStyle>
            <a:lvl1pPr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62000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762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5400" b="1" baseline="0" dirty="0" smtClean="0">
                <a:solidFill>
                  <a:srgbClr val="ED7D31">
                    <a:lumMod val="50000"/>
                  </a:srgbClr>
                </a:solidFill>
                <a:latin typeface="#9Slide05 SVNMarpesia Pro" panose="02000506000000020003" pitchFamily="2" charset="0"/>
                <a:ea typeface="楷体" panose="02010609060101010101" pitchFamily="49" charset="-122"/>
              </a:rPr>
              <a:t>Trường tiểu học Đinh Bộ Lĩnh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SVNMarpesia Pro" panose="02000506000000020003" pitchFamily="2" charset="0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01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46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A3A1106-3F9E-46C6-B914-7FA28175F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069BABF8-A2FC-4B47-BD2E-0639E075DAC8}"/>
              </a:ext>
            </a:extLst>
          </p:cNvPr>
          <p:cNvGrpSpPr/>
          <p:nvPr/>
        </p:nvGrpSpPr>
        <p:grpSpPr>
          <a:xfrm rot="16200000">
            <a:off x="5514408" y="425135"/>
            <a:ext cx="3406123" cy="7284330"/>
            <a:chOff x="1793202" y="1534744"/>
            <a:chExt cx="1233533" cy="3685229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19AA6CD6-6B8F-4690-867B-BA895E826F6F}"/>
                </a:ext>
              </a:extLst>
            </p:cNvPr>
            <p:cNvGrpSpPr/>
            <p:nvPr/>
          </p:nvGrpSpPr>
          <p:grpSpPr>
            <a:xfrm>
              <a:off x="2056988" y="1534744"/>
              <a:ext cx="969747" cy="1120237"/>
              <a:chOff x="1397769" y="1583539"/>
              <a:chExt cx="969747" cy="1120237"/>
            </a:xfrm>
          </p:grpSpPr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7C6AA08E-E9E0-4FFD-8A9D-83BED72F40F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882643" y="1521458"/>
                <a:ext cx="0" cy="969747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组合 24">
                <a:extLst>
                  <a:ext uri="{FF2B5EF4-FFF2-40B4-BE49-F238E27FC236}">
                    <a16:creationId xmlns:a16="http://schemas.microsoft.com/office/drawing/2014/main" id="{54895837-8F4D-471F-9504-44A1F8102F1C}"/>
                  </a:ext>
                </a:extLst>
              </p:cNvPr>
              <p:cNvGrpSpPr/>
              <p:nvPr/>
            </p:nvGrpSpPr>
            <p:grpSpPr>
              <a:xfrm>
                <a:off x="2103731" y="1583539"/>
                <a:ext cx="108521" cy="1120237"/>
                <a:chOff x="2103731" y="1583539"/>
                <a:chExt cx="108521" cy="1120237"/>
              </a:xfrm>
            </p:grpSpPr>
            <p:cxnSp>
              <p:nvCxnSpPr>
                <p:cNvPr id="26" name="直接连接符 25">
                  <a:extLst>
                    <a:ext uri="{FF2B5EF4-FFF2-40B4-BE49-F238E27FC236}">
                      <a16:creationId xmlns:a16="http://schemas.microsoft.com/office/drawing/2014/main" id="{B28360B0-468B-4CCC-ADFF-A959E75AF5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2103731" y="1583539"/>
                  <a:ext cx="0" cy="969747"/>
                </a:xfrm>
                <a:prstGeom prst="line">
                  <a:avLst/>
                </a:prstGeom>
                <a:ln w="190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>
                  <a:extLst>
                    <a:ext uri="{FF2B5EF4-FFF2-40B4-BE49-F238E27FC236}">
                      <a16:creationId xmlns:a16="http://schemas.microsoft.com/office/drawing/2014/main" id="{FE7EB095-90E1-41FA-AE2C-18079B61BA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2212252" y="1734029"/>
                  <a:ext cx="0" cy="969747"/>
                </a:xfrm>
                <a:prstGeom prst="line">
                  <a:avLst/>
                </a:prstGeom>
                <a:ln w="190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56CFE747-7F73-4862-A61D-FA55B15A1397}"/>
                </a:ext>
              </a:extLst>
            </p:cNvPr>
            <p:cNvGrpSpPr/>
            <p:nvPr/>
          </p:nvGrpSpPr>
          <p:grpSpPr>
            <a:xfrm>
              <a:off x="1793202" y="4099736"/>
              <a:ext cx="969747" cy="1120237"/>
              <a:chOff x="1133982" y="3744596"/>
              <a:chExt cx="969747" cy="1120237"/>
            </a:xfrm>
          </p:grpSpPr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7FB7F04E-5D5F-4476-8525-D9082E8FA31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618856" y="3819842"/>
                <a:ext cx="0" cy="969747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588A321F-7CD2-46BA-9D6A-2F34CAB37957}"/>
                  </a:ext>
                </a:extLst>
              </p:cNvPr>
              <p:cNvGrpSpPr/>
              <p:nvPr/>
            </p:nvGrpSpPr>
            <p:grpSpPr>
              <a:xfrm flipH="1">
                <a:off x="1315042" y="3744596"/>
                <a:ext cx="108521" cy="1120237"/>
                <a:chOff x="2103731" y="1583539"/>
                <a:chExt cx="108521" cy="1120237"/>
              </a:xfrm>
            </p:grpSpPr>
            <p:cxnSp>
              <p:nvCxnSpPr>
                <p:cNvPr id="22" name="直接连接符 21">
                  <a:extLst>
                    <a:ext uri="{FF2B5EF4-FFF2-40B4-BE49-F238E27FC236}">
                      <a16:creationId xmlns:a16="http://schemas.microsoft.com/office/drawing/2014/main" id="{3F928670-34D1-47EB-915F-F242218810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2103731" y="1583539"/>
                  <a:ext cx="0" cy="969747"/>
                </a:xfrm>
                <a:prstGeom prst="line">
                  <a:avLst/>
                </a:prstGeom>
                <a:ln w="190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>
                  <a:extLst>
                    <a:ext uri="{FF2B5EF4-FFF2-40B4-BE49-F238E27FC236}">
                      <a16:creationId xmlns:a16="http://schemas.microsoft.com/office/drawing/2014/main" id="{89F96D5D-D12E-4C77-854F-7B8D5B5CFB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2212252" y="1734029"/>
                  <a:ext cx="0" cy="969747"/>
                </a:xfrm>
                <a:prstGeom prst="line">
                  <a:avLst/>
                </a:prstGeom>
                <a:ln w="190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4" name="图片 6" descr="图片包含 游戏机, 花, 桌子, 花瓶&#10;&#10;描述已自动生成">
            <a:extLst>
              <a:ext uri="{FF2B5EF4-FFF2-40B4-BE49-F238E27FC236}">
                <a16:creationId xmlns:a16="http://schemas.microsoft.com/office/drawing/2014/main" id="{A30ACF49-0612-42BB-BDE0-8CCBBC86CE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71" y="323087"/>
            <a:ext cx="3979763" cy="2185039"/>
          </a:xfrm>
          <a:prstGeom prst="rect">
            <a:avLst/>
          </a:prstGeom>
        </p:spPr>
      </p:pic>
      <p:pic>
        <p:nvPicPr>
          <p:cNvPr id="35" name="图片 10" descr="图片包含 游戏机, 斑马, 桌子, 食物&#10;&#10;描述已自动生成">
            <a:extLst>
              <a:ext uri="{FF2B5EF4-FFF2-40B4-BE49-F238E27FC236}">
                <a16:creationId xmlns:a16="http://schemas.microsoft.com/office/drawing/2014/main" id="{DFB131F8-C098-4E16-B816-179E2649BB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770" y="2131516"/>
            <a:ext cx="2108099" cy="1876208"/>
          </a:xfrm>
          <a:prstGeom prst="rect">
            <a:avLst/>
          </a:prstGeom>
        </p:spPr>
      </p:pic>
      <p:pic>
        <p:nvPicPr>
          <p:cNvPr id="36" name="图片 32">
            <a:extLst>
              <a:ext uri="{FF2B5EF4-FFF2-40B4-BE49-F238E27FC236}">
                <a16:creationId xmlns:a16="http://schemas.microsoft.com/office/drawing/2014/main" id="{20A2D921-959E-4D72-8C10-7FA708C195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417" y="670785"/>
            <a:ext cx="1521701" cy="1211224"/>
          </a:xfrm>
          <a:custGeom>
            <a:avLst/>
            <a:gdLst>
              <a:gd name="connsiteX0" fmla="*/ 0 w 1521701"/>
              <a:gd name="connsiteY0" fmla="*/ 0 h 1213959"/>
              <a:gd name="connsiteX1" fmla="*/ 1495280 w 1521701"/>
              <a:gd name="connsiteY1" fmla="*/ 0 h 1213959"/>
              <a:gd name="connsiteX2" fmla="*/ 1497371 w 1521701"/>
              <a:gd name="connsiteY2" fmla="*/ 6821 h 1213959"/>
              <a:gd name="connsiteX3" fmla="*/ 1521701 w 1521701"/>
              <a:gd name="connsiteY3" fmla="*/ 209296 h 1213959"/>
              <a:gd name="connsiteX4" fmla="*/ 324138 w 1521701"/>
              <a:gd name="connsiteY4" fmla="*/ 1213959 h 1213959"/>
              <a:gd name="connsiteX5" fmla="*/ 82787 w 1521701"/>
              <a:gd name="connsiteY5" fmla="*/ 1193548 h 1213959"/>
              <a:gd name="connsiteX6" fmla="*/ 0 w 1521701"/>
              <a:gd name="connsiteY6" fmla="*/ 1171989 h 121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1701" h="1213959">
                <a:moveTo>
                  <a:pt x="0" y="0"/>
                </a:moveTo>
                <a:lnTo>
                  <a:pt x="1495280" y="0"/>
                </a:lnTo>
                <a:lnTo>
                  <a:pt x="1497371" y="6821"/>
                </a:lnTo>
                <a:cubicBezTo>
                  <a:pt x="1513324" y="72223"/>
                  <a:pt x="1521701" y="139939"/>
                  <a:pt x="1521701" y="209296"/>
                </a:cubicBezTo>
                <a:cubicBezTo>
                  <a:pt x="1521701" y="764156"/>
                  <a:pt x="985534" y="1213959"/>
                  <a:pt x="324138" y="1213959"/>
                </a:cubicBezTo>
                <a:cubicBezTo>
                  <a:pt x="241464" y="1213959"/>
                  <a:pt x="160746" y="1206931"/>
                  <a:pt x="82787" y="1193548"/>
                </a:cubicBezTo>
                <a:lnTo>
                  <a:pt x="0" y="1171989"/>
                </a:lnTo>
                <a:close/>
              </a:path>
            </a:pathLst>
          </a:custGeom>
        </p:spPr>
      </p:pic>
      <p:sp>
        <p:nvSpPr>
          <p:cNvPr id="27" name="TextBox 26"/>
          <p:cNvSpPr txBox="1"/>
          <p:nvPr/>
        </p:nvSpPr>
        <p:spPr>
          <a:xfrm>
            <a:off x="5519529" y="3251693"/>
            <a:ext cx="37422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ndrogyne" panose="02040603050506020204" pitchFamily="18" charset="0"/>
                <a:ea typeface="微软雅黑"/>
                <a:cs typeface="+mn-cs"/>
              </a:rPr>
              <a:t>TẠM BIỆT CÁC EM</a:t>
            </a:r>
          </a:p>
        </p:txBody>
      </p:sp>
    </p:spTree>
    <p:extLst>
      <p:ext uri="{BB962C8B-B14F-4D97-AF65-F5344CB8AC3E}">
        <p14:creationId xmlns:p14="http://schemas.microsoft.com/office/powerpoint/2010/main" val="414479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 tặng tiếp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sẽ được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 nhật tại nhóm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– Tài liệu Tiểu học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 giảng điện tử lớp 4 và quà tặng hằng tuần </a:t>
            </a:r>
            <a:b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12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21280" y="1266043"/>
            <a:ext cx="10982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微软雅黑"/>
                <a:cs typeface="+mn-cs"/>
              </a:rPr>
              <a:t>Chiến</a:t>
            </a:r>
            <a:r>
              <a:rPr kumimoji="0" lang="vi-VN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微软雅黑"/>
                <a:cs typeface="+mn-cs"/>
              </a:rPr>
              <a:t> thắng Bạch Đằng diễn ra vào ngày tháng năm nào?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微软雅黑"/>
              <a:cs typeface="+mn-c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285234" y="2753522"/>
            <a:ext cx="4871357" cy="1126541"/>
            <a:chOff x="1251857" y="2068286"/>
            <a:chExt cx="3918858" cy="1126541"/>
          </a:xfrm>
          <a:solidFill>
            <a:schemeClr val="accent2">
              <a:lumMod val="75000"/>
            </a:schemeClr>
          </a:solidFill>
        </p:grpSpPr>
        <p:sp>
          <p:nvSpPr>
            <p:cNvPr id="17" name="Rectangle 16"/>
            <p:cNvSpPr/>
            <p:nvPr/>
          </p:nvSpPr>
          <p:spPr>
            <a:xfrm>
              <a:off x="1251857" y="2068286"/>
              <a:ext cx="3810000" cy="10123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360715" y="2182456"/>
              <a:ext cx="3810000" cy="1012371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C. </a:t>
              </a:r>
              <a:r>
                <a:rPr kumimoji="0" lang="vi-V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937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微软雅黑"/>
                <a:cs typeface="+mn-c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025467" y="2754201"/>
            <a:ext cx="4859715" cy="1126541"/>
            <a:chOff x="1251857" y="2068286"/>
            <a:chExt cx="3918858" cy="1126541"/>
          </a:xfrm>
          <a:solidFill>
            <a:schemeClr val="accent2">
              <a:lumMod val="75000"/>
            </a:schemeClr>
          </a:solidFill>
        </p:grpSpPr>
        <p:sp>
          <p:nvSpPr>
            <p:cNvPr id="20" name="Rectangle 19"/>
            <p:cNvSpPr/>
            <p:nvPr/>
          </p:nvSpPr>
          <p:spPr>
            <a:xfrm>
              <a:off x="1251857" y="2068286"/>
              <a:ext cx="3810000" cy="10123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360715" y="2182456"/>
              <a:ext cx="3810000" cy="1012371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A. </a:t>
              </a:r>
              <a:r>
                <a:rPr kumimoji="0" lang="vi-V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935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微软雅黑"/>
                <a:cs typeface="+mn-cs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85234" y="4247149"/>
            <a:ext cx="4871357" cy="1126541"/>
            <a:chOff x="1251857" y="2068286"/>
            <a:chExt cx="3918858" cy="1126541"/>
          </a:xfrm>
          <a:solidFill>
            <a:schemeClr val="accent2">
              <a:lumMod val="75000"/>
            </a:schemeClr>
          </a:solidFill>
        </p:grpSpPr>
        <p:sp>
          <p:nvSpPr>
            <p:cNvPr id="23" name="Rectangle 22"/>
            <p:cNvSpPr/>
            <p:nvPr/>
          </p:nvSpPr>
          <p:spPr>
            <a:xfrm>
              <a:off x="1251857" y="2068286"/>
              <a:ext cx="3810000" cy="10123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360715" y="2182456"/>
              <a:ext cx="3810000" cy="1012371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D. </a:t>
              </a:r>
              <a:r>
                <a:rPr kumimoji="0" lang="vi-V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938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微软雅黑"/>
                <a:cs typeface="+mn-cs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3825" y="4223790"/>
            <a:ext cx="4871357" cy="1126541"/>
            <a:chOff x="1251857" y="2068286"/>
            <a:chExt cx="3918858" cy="1126541"/>
          </a:xfrm>
          <a:solidFill>
            <a:schemeClr val="accent2">
              <a:lumMod val="75000"/>
            </a:schemeClr>
          </a:solidFill>
        </p:grpSpPr>
        <p:sp>
          <p:nvSpPr>
            <p:cNvPr id="26" name="Rectangle 25"/>
            <p:cNvSpPr/>
            <p:nvPr/>
          </p:nvSpPr>
          <p:spPr>
            <a:xfrm>
              <a:off x="1251857" y="2068286"/>
              <a:ext cx="3810000" cy="10123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F0502020204030204"/>
                <a:ea typeface="微软雅黑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360715" y="2182456"/>
              <a:ext cx="3810000" cy="1012371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B. </a:t>
              </a:r>
              <a:r>
                <a:rPr kumimoji="0" lang="vi-V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微软雅黑"/>
                  <a:cs typeface="+mn-cs"/>
                </a:rPr>
                <a:t>936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9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A3A1106-3F9E-46C6-B914-7FA28175F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069BABF8-A2FC-4B47-BD2E-0639E075DAC8}"/>
              </a:ext>
            </a:extLst>
          </p:cNvPr>
          <p:cNvGrpSpPr/>
          <p:nvPr/>
        </p:nvGrpSpPr>
        <p:grpSpPr>
          <a:xfrm rot="16200000">
            <a:off x="8141026" y="949036"/>
            <a:ext cx="3239226" cy="4436180"/>
            <a:chOff x="1793202" y="1534744"/>
            <a:chExt cx="1233533" cy="3685229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19AA6CD6-6B8F-4690-867B-BA895E826F6F}"/>
                </a:ext>
              </a:extLst>
            </p:cNvPr>
            <p:cNvGrpSpPr/>
            <p:nvPr/>
          </p:nvGrpSpPr>
          <p:grpSpPr>
            <a:xfrm>
              <a:off x="2056988" y="1534744"/>
              <a:ext cx="969747" cy="1120237"/>
              <a:chOff x="1397769" y="1583539"/>
              <a:chExt cx="969747" cy="1120237"/>
            </a:xfrm>
          </p:grpSpPr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7C6AA08E-E9E0-4FFD-8A9D-83BED72F40F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882643" y="1521458"/>
                <a:ext cx="0" cy="969747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组合 24">
                <a:extLst>
                  <a:ext uri="{FF2B5EF4-FFF2-40B4-BE49-F238E27FC236}">
                    <a16:creationId xmlns:a16="http://schemas.microsoft.com/office/drawing/2014/main" id="{54895837-8F4D-471F-9504-44A1F8102F1C}"/>
                  </a:ext>
                </a:extLst>
              </p:cNvPr>
              <p:cNvGrpSpPr/>
              <p:nvPr/>
            </p:nvGrpSpPr>
            <p:grpSpPr>
              <a:xfrm>
                <a:off x="2103731" y="1583539"/>
                <a:ext cx="108521" cy="1120237"/>
                <a:chOff x="2103731" y="1583539"/>
                <a:chExt cx="108521" cy="1120237"/>
              </a:xfrm>
            </p:grpSpPr>
            <p:cxnSp>
              <p:nvCxnSpPr>
                <p:cNvPr id="26" name="直接连接符 25">
                  <a:extLst>
                    <a:ext uri="{FF2B5EF4-FFF2-40B4-BE49-F238E27FC236}">
                      <a16:creationId xmlns:a16="http://schemas.microsoft.com/office/drawing/2014/main" id="{B28360B0-468B-4CCC-ADFF-A959E75AF5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2103731" y="1583539"/>
                  <a:ext cx="0" cy="969747"/>
                </a:xfrm>
                <a:prstGeom prst="line">
                  <a:avLst/>
                </a:prstGeom>
                <a:ln w="190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>
                  <a:extLst>
                    <a:ext uri="{FF2B5EF4-FFF2-40B4-BE49-F238E27FC236}">
                      <a16:creationId xmlns:a16="http://schemas.microsoft.com/office/drawing/2014/main" id="{FE7EB095-90E1-41FA-AE2C-18079B61BA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2212252" y="1734029"/>
                  <a:ext cx="0" cy="969747"/>
                </a:xfrm>
                <a:prstGeom prst="line">
                  <a:avLst/>
                </a:prstGeom>
                <a:ln w="190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56CFE747-7F73-4862-A61D-FA55B15A1397}"/>
                </a:ext>
              </a:extLst>
            </p:cNvPr>
            <p:cNvGrpSpPr/>
            <p:nvPr/>
          </p:nvGrpSpPr>
          <p:grpSpPr>
            <a:xfrm>
              <a:off x="1793202" y="4099736"/>
              <a:ext cx="969747" cy="1120237"/>
              <a:chOff x="1133982" y="3744596"/>
              <a:chExt cx="969747" cy="1120237"/>
            </a:xfrm>
          </p:grpSpPr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7FB7F04E-5D5F-4476-8525-D9082E8FA31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618856" y="3819842"/>
                <a:ext cx="0" cy="969747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588A321F-7CD2-46BA-9D6A-2F34CAB37957}"/>
                  </a:ext>
                </a:extLst>
              </p:cNvPr>
              <p:cNvGrpSpPr/>
              <p:nvPr/>
            </p:nvGrpSpPr>
            <p:grpSpPr>
              <a:xfrm flipH="1">
                <a:off x="1315042" y="3744596"/>
                <a:ext cx="108521" cy="1120237"/>
                <a:chOff x="2103731" y="1583539"/>
                <a:chExt cx="108521" cy="1120237"/>
              </a:xfrm>
            </p:grpSpPr>
            <p:cxnSp>
              <p:nvCxnSpPr>
                <p:cNvPr id="22" name="直接连接符 21">
                  <a:extLst>
                    <a:ext uri="{FF2B5EF4-FFF2-40B4-BE49-F238E27FC236}">
                      <a16:creationId xmlns:a16="http://schemas.microsoft.com/office/drawing/2014/main" id="{3F928670-34D1-47EB-915F-F242218810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2103731" y="1583539"/>
                  <a:ext cx="0" cy="969747"/>
                </a:xfrm>
                <a:prstGeom prst="line">
                  <a:avLst/>
                </a:prstGeom>
                <a:ln w="190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>
                  <a:extLst>
                    <a:ext uri="{FF2B5EF4-FFF2-40B4-BE49-F238E27FC236}">
                      <a16:creationId xmlns:a16="http://schemas.microsoft.com/office/drawing/2014/main" id="{89F96D5D-D12E-4C77-854F-7B8D5B5CFB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2212252" y="1734029"/>
                  <a:ext cx="0" cy="969747"/>
                </a:xfrm>
                <a:prstGeom prst="line">
                  <a:avLst/>
                </a:prstGeom>
                <a:ln w="190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4" name="图片 6" descr="图片包含 游戏机, 花, 桌子, 花瓶&#10;&#10;描述已自动生成">
            <a:extLst>
              <a:ext uri="{FF2B5EF4-FFF2-40B4-BE49-F238E27FC236}">
                <a16:creationId xmlns:a16="http://schemas.microsoft.com/office/drawing/2014/main" id="{A30ACF49-0612-42BB-BDE0-8CCBBC86CE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71" y="323087"/>
            <a:ext cx="3979763" cy="2185039"/>
          </a:xfrm>
          <a:prstGeom prst="rect">
            <a:avLst/>
          </a:prstGeom>
        </p:spPr>
      </p:pic>
      <p:pic>
        <p:nvPicPr>
          <p:cNvPr id="35" name="图片 10" descr="图片包含 游戏机, 斑马, 桌子, 食物&#10;&#10;描述已自动生成">
            <a:extLst>
              <a:ext uri="{FF2B5EF4-FFF2-40B4-BE49-F238E27FC236}">
                <a16:creationId xmlns:a16="http://schemas.microsoft.com/office/drawing/2014/main" id="{DFB131F8-C098-4E16-B816-179E2649BB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770" y="2131516"/>
            <a:ext cx="2108099" cy="1876208"/>
          </a:xfrm>
          <a:prstGeom prst="rect">
            <a:avLst/>
          </a:prstGeom>
        </p:spPr>
      </p:pic>
      <p:pic>
        <p:nvPicPr>
          <p:cNvPr id="36" name="图片 32">
            <a:extLst>
              <a:ext uri="{FF2B5EF4-FFF2-40B4-BE49-F238E27FC236}">
                <a16:creationId xmlns:a16="http://schemas.microsoft.com/office/drawing/2014/main" id="{20A2D921-959E-4D72-8C10-7FA708C195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417" y="670785"/>
            <a:ext cx="1521701" cy="1211224"/>
          </a:xfrm>
          <a:custGeom>
            <a:avLst/>
            <a:gdLst>
              <a:gd name="connsiteX0" fmla="*/ 0 w 1521701"/>
              <a:gd name="connsiteY0" fmla="*/ 0 h 1213959"/>
              <a:gd name="connsiteX1" fmla="*/ 1495280 w 1521701"/>
              <a:gd name="connsiteY1" fmla="*/ 0 h 1213959"/>
              <a:gd name="connsiteX2" fmla="*/ 1497371 w 1521701"/>
              <a:gd name="connsiteY2" fmla="*/ 6821 h 1213959"/>
              <a:gd name="connsiteX3" fmla="*/ 1521701 w 1521701"/>
              <a:gd name="connsiteY3" fmla="*/ 209296 h 1213959"/>
              <a:gd name="connsiteX4" fmla="*/ 324138 w 1521701"/>
              <a:gd name="connsiteY4" fmla="*/ 1213959 h 1213959"/>
              <a:gd name="connsiteX5" fmla="*/ 82787 w 1521701"/>
              <a:gd name="connsiteY5" fmla="*/ 1193548 h 1213959"/>
              <a:gd name="connsiteX6" fmla="*/ 0 w 1521701"/>
              <a:gd name="connsiteY6" fmla="*/ 1171989 h 121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1701" h="1213959">
                <a:moveTo>
                  <a:pt x="0" y="0"/>
                </a:moveTo>
                <a:lnTo>
                  <a:pt x="1495280" y="0"/>
                </a:lnTo>
                <a:lnTo>
                  <a:pt x="1497371" y="6821"/>
                </a:lnTo>
                <a:cubicBezTo>
                  <a:pt x="1513324" y="72223"/>
                  <a:pt x="1521701" y="139939"/>
                  <a:pt x="1521701" y="209296"/>
                </a:cubicBezTo>
                <a:cubicBezTo>
                  <a:pt x="1521701" y="764156"/>
                  <a:pt x="985534" y="1213959"/>
                  <a:pt x="324138" y="1213959"/>
                </a:cubicBezTo>
                <a:cubicBezTo>
                  <a:pt x="241464" y="1213959"/>
                  <a:pt x="160746" y="1206931"/>
                  <a:pt x="82787" y="1193548"/>
                </a:cubicBezTo>
                <a:lnTo>
                  <a:pt x="0" y="1171989"/>
                </a:lnTo>
                <a:close/>
              </a:path>
            </a:pathLst>
          </a:cu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371D8EEB-8078-4838-B1E6-4D7A201063AB}"/>
              </a:ext>
            </a:extLst>
          </p:cNvPr>
          <p:cNvGrpSpPr/>
          <p:nvPr/>
        </p:nvGrpSpPr>
        <p:grpSpPr>
          <a:xfrm>
            <a:off x="671147" y="4101299"/>
            <a:ext cx="10650971" cy="2162159"/>
            <a:chOff x="2132940" y="4129390"/>
            <a:chExt cx="9098434" cy="216215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CEC3C81-C681-4FD0-98AA-03FB38FEA9F8}"/>
                </a:ext>
              </a:extLst>
            </p:cNvPr>
            <p:cNvSpPr txBox="1"/>
            <p:nvPr/>
          </p:nvSpPr>
          <p:spPr>
            <a:xfrm>
              <a:off x="2132940" y="4167891"/>
              <a:ext cx="90972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6600" b="1" dirty="0" smtClean="0">
                  <a:solidFill>
                    <a:srgbClr val="002060"/>
                  </a:solidFill>
                  <a:latin typeface="UTM Deutsch Gothic" panose="02040603050506020204" pitchFamily="18" charset="0"/>
                  <a:ea typeface="微软雅黑"/>
                </a:rPr>
                <a:t>ĐINH BỘ LĨNH DẸP LOẠN 12 SỨ QUÂN 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Deutsch Gothic" panose="02040603050506020204" pitchFamily="18" charset="0"/>
                <a:ea typeface="微软雅黑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6EF027-EF29-40D3-B504-C1B6E16244B6}"/>
                </a:ext>
              </a:extLst>
            </p:cNvPr>
            <p:cNvSpPr txBox="1"/>
            <p:nvPr/>
          </p:nvSpPr>
          <p:spPr>
            <a:xfrm>
              <a:off x="2236245" y="4129390"/>
              <a:ext cx="899512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6600" b="1" dirty="0" smtClean="0">
                  <a:solidFill>
                    <a:srgbClr val="FFC000">
                      <a:lumMod val="50000"/>
                    </a:srgbClr>
                  </a:solidFill>
                  <a:latin typeface="UTM Deutsch Gothic" panose="02040603050506020204" pitchFamily="18" charset="0"/>
                  <a:ea typeface="微软雅黑"/>
                </a:rPr>
                <a:t>ĐINH BỘ LĨNH DẸP LOẠN 12 SỨ QUÂN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UTM Deutsch Gothic" panose="02040603050506020204" pitchFamily="18" charset="0"/>
                <a:ea typeface="微软雅黑"/>
                <a:cs typeface="+mn-cs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4645905" y="805717"/>
            <a:ext cx="29164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ThuPhap Thien An" panose="02040603050506020204" pitchFamily="18" charset="0"/>
                <a:ea typeface="微软雅黑"/>
                <a:cs typeface="+mn-cs"/>
              </a:rPr>
              <a:t>Lịch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ThuPhap Thien An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ThuPhap Thien An" panose="02040603050506020204" pitchFamily="18" charset="0"/>
                <a:ea typeface="微软雅黑"/>
                <a:cs typeface="+mn-cs"/>
              </a:rPr>
              <a:t>sử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ThuPhap Thien An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nestoga" panose="02040603050506020204" pitchFamily="18" charset="0"/>
                <a:ea typeface="微软雅黑"/>
                <a:cs typeface="+mn-cs"/>
              </a:rPr>
              <a:t>4</a:t>
            </a:r>
          </a:p>
        </p:txBody>
      </p:sp>
      <p:pic>
        <p:nvPicPr>
          <p:cNvPr id="28" name="Picture 2" descr="Hoàng đế dẹp loạn 12 sứ quân trong lịch sử VN - Đinh Tiên Hoà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76"/>
          <a:stretch/>
        </p:blipFill>
        <p:spPr bwMode="auto">
          <a:xfrm>
            <a:off x="8466922" y="2131516"/>
            <a:ext cx="2512990" cy="1799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76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CA47FC2-74A0-488A-8295-8082CF36B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9" descr="框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67" y="661703"/>
            <a:ext cx="9616031" cy="3805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2934376" y="1719924"/>
            <a:ext cx="6397992" cy="168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8817" tIns="54408" rIns="108817" bIns="54408" anchor="ctr">
            <a:spAutoFit/>
          </a:bodyPr>
          <a:lstStyle>
            <a:lvl1pPr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81597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ruba KT" panose="02040603050506020204" pitchFamily="18" charset="0"/>
                <a:ea typeface="楷体" panose="02010609060101010101" pitchFamily="49" charset="-122"/>
                <a:cs typeface="+mn-cs"/>
              </a:rPr>
              <a:t>KHÁM PHÁ</a:t>
            </a:r>
            <a:endParaRPr kumimoji="1" lang="en-US" altLang="zh-CN" sz="9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rruba KT" panose="02040603050506020204" pitchFamily="18" charset="0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18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CA47FC2-74A0-488A-8295-8082CF36B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3" descr="C:\Users\HP\Desktop\imager_29_425_7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67" b="90000" l="26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5240" y="1077830"/>
            <a:ext cx="14848325" cy="174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424102" y="1268789"/>
            <a:ext cx="8909639" cy="130753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SGK/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25)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08001" y="1450727"/>
            <a:ext cx="10072293" cy="124649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Sau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khi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Ngô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Quyền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mất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tình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hình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đất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nước</a:t>
            </a:r>
            <a:endParaRPr lang="en-US" altLang="en-US" sz="3000" dirty="0">
              <a:solidFill>
                <a:prstClr val="black"/>
              </a:solidFill>
              <a:latin typeface="UTM American Sans" panose="02040603050506020204" pitchFamily="18" charset="0"/>
              <a:ea typeface="微软雅黑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ta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như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thê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́ </a:t>
            </a:r>
            <a:r>
              <a:rPr lang="en-US" altLang="en-US" sz="3000" dirty="0" err="1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nào</a:t>
            </a:r>
            <a:r>
              <a:rPr lang="en-US" altLang="en-US" sz="3000" dirty="0">
                <a:solidFill>
                  <a:prstClr val="black"/>
                </a:solidFill>
                <a:latin typeface="UTM American Sans" panose="02040603050506020204" pitchFamily="18" charset="0"/>
                <a:ea typeface="微软雅黑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59696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4"/>
          <p:cNvGrpSpPr/>
          <p:nvPr/>
        </p:nvGrpSpPr>
        <p:grpSpPr>
          <a:xfrm>
            <a:off x="2712408" y="2021479"/>
            <a:ext cx="5882350" cy="501417"/>
            <a:chOff x="2227579" y="2336572"/>
            <a:chExt cx="4412337" cy="375976"/>
          </a:xfrm>
        </p:grpSpPr>
        <p:cxnSp>
          <p:nvCxnSpPr>
            <p:cNvPr id="13" name="AutoShape 19"/>
            <p:cNvCxnSpPr>
              <a:cxnSpLocks noChangeShapeType="1"/>
            </p:cNvCxnSpPr>
            <p:nvPr/>
          </p:nvCxnSpPr>
          <p:spPr bwMode="auto">
            <a:xfrm rot="5400000">
              <a:off x="3137493" y="1426658"/>
              <a:ext cx="375974" cy="2195801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AutoShape 19"/>
            <p:cNvCxnSpPr>
              <a:cxnSpLocks noChangeShapeType="1"/>
            </p:cNvCxnSpPr>
            <p:nvPr/>
          </p:nvCxnSpPr>
          <p:spPr bwMode="auto">
            <a:xfrm rot="16200000" flipH="1">
              <a:off x="5354029" y="1426660"/>
              <a:ext cx="375974" cy="2195801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16" name="Picture 2" descr="C:\Users\Thinkpad\Desktop\PNG\1_0004_图层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83" y="2522893"/>
            <a:ext cx="3530500" cy="318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Thinkpad\Desktop\PNG\1_0004_图层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983" y="2396653"/>
            <a:ext cx="7601526" cy="388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426327" y="3216995"/>
            <a:ext cx="2217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dirty="0" smtClean="0">
                <a:solidFill>
                  <a:prstClr val="black"/>
                </a:solidFill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Triều đình lục đục, tranh nhau ngai vàng.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ndrogyne" panose="02040603050506020204" pitchFamily="18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67405" y="3132668"/>
            <a:ext cx="463107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Các</a:t>
            </a:r>
            <a:r>
              <a:rPr kumimoji="0" lang="vi-VN" sz="2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thế lực các cứ địa phương nổi dậy, chia cắt đất nước thành 12 vùng, lập chính quyền riêng, sử cũ gọi là “loạn 12 sứ quân”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ndrogyne" panose="02040603050506020204" pitchFamily="18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159348" y="1205203"/>
            <a:ext cx="7596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SVNMarpesia Pro" panose="02000506000000020003" pitchFamily="2" charset="0"/>
                <a:ea typeface="微软雅黑"/>
                <a:cs typeface="+mn-cs"/>
              </a:rPr>
              <a:t>Tình</a:t>
            </a:r>
            <a:r>
              <a:rPr kumimoji="0" lang="vi-VN" sz="3600" b="0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SVNMarpesia Pro" panose="02000506000000020003" pitchFamily="2" charset="0"/>
                <a:ea typeface="微软雅黑"/>
                <a:cs typeface="+mn-cs"/>
              </a:rPr>
              <a:t> hình đất nước sau khi Ngô Quyền mất: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SVNMarpesia Pro" panose="02000506000000020003" pitchFamily="2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67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88277" y="1374795"/>
            <a:ext cx="5119688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700">
              <a:latin typeface="Times New Roman" panose="02020603050405020304" pitchFamily="18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464439" y="2060595"/>
            <a:ext cx="5738813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700">
              <a:latin typeface="Times New Roman" panose="02020603050405020304" pitchFamily="18" charset="0"/>
            </a:endParaRPr>
          </a:p>
        </p:txBody>
      </p:sp>
      <p:pic>
        <p:nvPicPr>
          <p:cNvPr id="5" name="Picture 12" descr="Luoc do 12 su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203" y="1052135"/>
            <a:ext cx="6890147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14"/>
          <p:cNvSpPr>
            <a:spLocks noChangeArrowheads="1"/>
          </p:cNvSpPr>
          <p:nvPr/>
        </p:nvSpPr>
        <p:spPr bwMode="auto">
          <a:xfrm>
            <a:off x="2459553" y="1109285"/>
            <a:ext cx="450056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7" name="Oval 15"/>
          <p:cNvSpPr>
            <a:spLocks noChangeArrowheads="1"/>
          </p:cNvSpPr>
          <p:nvPr/>
        </p:nvSpPr>
        <p:spPr bwMode="auto">
          <a:xfrm>
            <a:off x="3152496" y="1106904"/>
            <a:ext cx="450056" cy="516731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8" name="Oval 16"/>
          <p:cNvSpPr>
            <a:spLocks noChangeArrowheads="1"/>
          </p:cNvSpPr>
          <p:nvPr/>
        </p:nvSpPr>
        <p:spPr bwMode="auto">
          <a:xfrm>
            <a:off x="3602553" y="1623635"/>
            <a:ext cx="450056" cy="5000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9" name="Oval 17"/>
          <p:cNvSpPr>
            <a:spLocks noChangeArrowheads="1"/>
          </p:cNvSpPr>
          <p:nvPr/>
        </p:nvSpPr>
        <p:spPr bwMode="auto">
          <a:xfrm>
            <a:off x="4116903" y="1566485"/>
            <a:ext cx="450056" cy="47148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10" name="Oval 18"/>
          <p:cNvSpPr>
            <a:spLocks noChangeArrowheads="1"/>
          </p:cNvSpPr>
          <p:nvPr/>
        </p:nvSpPr>
        <p:spPr bwMode="auto">
          <a:xfrm>
            <a:off x="4345503" y="2080835"/>
            <a:ext cx="450056" cy="5143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11" name="Oval 19"/>
          <p:cNvSpPr>
            <a:spLocks noChangeArrowheads="1"/>
          </p:cNvSpPr>
          <p:nvPr/>
        </p:nvSpPr>
        <p:spPr bwMode="auto">
          <a:xfrm>
            <a:off x="5374203" y="2195135"/>
            <a:ext cx="450056" cy="44291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12" name="Oval 20"/>
          <p:cNvSpPr>
            <a:spLocks noChangeArrowheads="1"/>
          </p:cNvSpPr>
          <p:nvPr/>
        </p:nvSpPr>
        <p:spPr bwMode="auto">
          <a:xfrm>
            <a:off x="5831403" y="2366585"/>
            <a:ext cx="450056" cy="4857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13" name="Oval 21"/>
          <p:cNvSpPr>
            <a:spLocks noChangeArrowheads="1"/>
          </p:cNvSpPr>
          <p:nvPr/>
        </p:nvSpPr>
        <p:spPr bwMode="auto">
          <a:xfrm>
            <a:off x="6117153" y="2023685"/>
            <a:ext cx="450056" cy="4857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14" name="Oval 22"/>
          <p:cNvSpPr>
            <a:spLocks noChangeArrowheads="1"/>
          </p:cNvSpPr>
          <p:nvPr/>
        </p:nvSpPr>
        <p:spPr bwMode="auto">
          <a:xfrm>
            <a:off x="6631503" y="1737935"/>
            <a:ext cx="450056" cy="5000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15" name="Oval 23"/>
          <p:cNvSpPr>
            <a:spLocks noChangeArrowheads="1"/>
          </p:cNvSpPr>
          <p:nvPr/>
        </p:nvSpPr>
        <p:spPr bwMode="auto">
          <a:xfrm>
            <a:off x="6402903" y="2709485"/>
            <a:ext cx="450056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16" name="Oval 24"/>
          <p:cNvSpPr>
            <a:spLocks noChangeArrowheads="1"/>
          </p:cNvSpPr>
          <p:nvPr/>
        </p:nvSpPr>
        <p:spPr bwMode="auto">
          <a:xfrm>
            <a:off x="7374453" y="3509585"/>
            <a:ext cx="450056" cy="47148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17" name="Oval 25"/>
          <p:cNvSpPr>
            <a:spLocks noChangeArrowheads="1"/>
          </p:cNvSpPr>
          <p:nvPr/>
        </p:nvSpPr>
        <p:spPr bwMode="auto">
          <a:xfrm>
            <a:off x="4345503" y="5052635"/>
            <a:ext cx="450056" cy="4000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en-US" sz="1350" baseline="30000">
              <a:latin typeface="Arial" panose="020B0604020202020204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5509413" y="4965106"/>
            <a:ext cx="3289696" cy="773329"/>
          </a:xfrm>
          <a:prstGeom prst="rect">
            <a:avLst/>
          </a:prstGeom>
          <a:solidFill>
            <a:schemeClr val="bg1">
              <a:alpha val="79000"/>
            </a:schemeClr>
          </a:solidFill>
          <a:ln w="63500" cmpd="tri">
            <a:solidFill>
              <a:schemeClr val="accent4">
                <a:lumMod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endParaRPr lang="en-US" altLang="en-US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98" y="2833475"/>
            <a:ext cx="1884785" cy="359852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9413994" y="1675409"/>
            <a:ext cx="1798889" cy="3416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Loạn</a:t>
            </a:r>
            <a:r>
              <a:rPr lang="en-US" sz="5400" b="1" cap="none" spc="0" dirty="0">
                <a:ln/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 </a:t>
            </a:r>
          </a:p>
          <a:p>
            <a:pPr algn="ctr"/>
            <a:r>
              <a:rPr lang="en-US" sz="5400" b="1" cap="none" spc="0" dirty="0">
                <a:ln/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12</a:t>
            </a:r>
          </a:p>
          <a:p>
            <a:pPr algn="ctr"/>
            <a:r>
              <a:rPr lang="en-US" sz="5400" b="1" cap="none" spc="0" dirty="0">
                <a:ln/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 </a:t>
            </a:r>
            <a:r>
              <a:rPr lang="en-US" sz="5400" b="1" cap="none" spc="0" dirty="0" err="1">
                <a:ln/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sứ</a:t>
            </a:r>
            <a:endParaRPr lang="en-US" sz="5400" b="1" cap="none" spc="0" dirty="0">
              <a:ln/>
              <a:solidFill>
                <a:srgbClr val="FF000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  <a:p>
            <a:pPr algn="ctr"/>
            <a:r>
              <a:rPr lang="en-US" sz="5400" b="1" cap="none" spc="0" dirty="0">
                <a:ln/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 </a:t>
            </a:r>
            <a:r>
              <a:rPr lang="en-US" sz="5400" b="1" cap="none" spc="0" dirty="0" err="1">
                <a:ln/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quân</a:t>
            </a:r>
            <a:endParaRPr lang="en-US" sz="5400" b="1" cap="none" spc="0" dirty="0">
              <a:ln/>
              <a:solidFill>
                <a:srgbClr val="FF000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135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inh Bộ Lĩnh dẹp loạn 12 sứ quân - Phim hoạt hình cổ tích Việt Nam hay nhất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2268" y="667059"/>
            <a:ext cx="10963175" cy="55989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611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reqzj1o">
      <a:majorFont>
        <a:latin typeface="Adobe Arabic" panose="020F0302020204030204"/>
        <a:ea typeface="微软雅黑"/>
        <a:cs typeface=""/>
      </a:majorFont>
      <a:minorFont>
        <a:latin typeface="Adobe Arabic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666</Words>
  <Application>Microsoft Office PowerPoint</Application>
  <PresentationFormat>Widescreen</PresentationFormat>
  <Paragraphs>92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46" baseType="lpstr">
      <vt:lpstr>Wingdings 2</vt:lpstr>
      <vt:lpstr>Adobe Arabic</vt:lpstr>
      <vt:lpstr>UTM Ong Do Gia</vt:lpstr>
      <vt:lpstr>Times New Roman</vt:lpstr>
      <vt:lpstr>Arabia</vt:lpstr>
      <vt:lpstr>汉仪颜楷繁</vt:lpstr>
      <vt:lpstr>UTM Arruba KT</vt:lpstr>
      <vt:lpstr>Arial</vt:lpstr>
      <vt:lpstr>印品黑体</vt:lpstr>
      <vt:lpstr>UTM Androgyne</vt:lpstr>
      <vt:lpstr>Calibri</vt:lpstr>
      <vt:lpstr>UTM Conestoga</vt:lpstr>
      <vt:lpstr>楷体</vt:lpstr>
      <vt:lpstr>#9Slide05 SVNMarpesia Pro</vt:lpstr>
      <vt:lpstr>微软雅黑</vt:lpstr>
      <vt:lpstr>UTM ThuPhap Thien An</vt:lpstr>
      <vt:lpstr>UTM American Sans</vt:lpstr>
      <vt:lpstr>UTM Avo</vt:lpstr>
      <vt:lpstr>等线</vt:lpstr>
      <vt:lpstr>Tahoma</vt:lpstr>
      <vt:lpstr>UTM Deutsch Gothic</vt:lpstr>
      <vt:lpstr>Arial-Rounded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Mangnon</dc:creator>
  <cp:keywords>MANG NON</cp:keywords>
  <cp:lastModifiedBy>Windows User</cp:lastModifiedBy>
  <cp:revision>6</cp:revision>
  <dcterms:created xsi:type="dcterms:W3CDTF">2022-07-07T08:21:00Z</dcterms:created>
  <dcterms:modified xsi:type="dcterms:W3CDTF">2022-07-07T09:11:11Z</dcterms:modified>
</cp:coreProperties>
</file>