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738" r:id="rId3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91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90" r:id="rId19"/>
    <p:sldId id="271" r:id="rId20"/>
    <p:sldId id="272" r:id="rId21"/>
    <p:sldId id="273" r:id="rId22"/>
    <p:sldId id="274" r:id="rId23"/>
    <p:sldId id="284" r:id="rId24"/>
    <p:sldId id="285" r:id="rId25"/>
    <p:sldId id="286" r:id="rId26"/>
    <p:sldId id="287" r:id="rId27"/>
  </p:sldIdLst>
  <p:sldSz cx="12192000" cy="6858000"/>
  <p:notesSz cx="6858000" cy="9144000"/>
  <p:embeddedFontLst>
    <p:embeddedFont>
      <p:font typeface="Calibri Light" panose="020F0302020204030204" pitchFamily="34" charset="0"/>
      <p:regular r:id="rId29"/>
      <p:italic r:id="rId30"/>
    </p:embeddedFont>
    <p:embeddedFont>
      <p:font typeface="UTM Azuki" panose="02040603050506020204" pitchFamily="18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UVN Mua Thu" panose="03020702040507090A04" pitchFamily="66" charset="0"/>
      <p:regular r:id="rId36"/>
    </p:embeddedFont>
    <p:embeddedFont>
      <p:font typeface="SVN-Newton" panose="02040603050506020204" pitchFamily="18" charset="0"/>
      <p:regular r:id="rId37"/>
    </p:embeddedFont>
    <p:embeddedFont>
      <p:font typeface="UTM Mother" panose="02040603050506020204" pitchFamily="18" charset="0"/>
      <p:regular r:id="rId38"/>
    </p:embeddedFont>
    <p:embeddedFont>
      <p:font typeface="Berlin Sans FB Demi" panose="020E0802020502020306" pitchFamily="34" charset="0"/>
      <p:bold r:id="rId39"/>
    </p:embeddedFont>
    <p:embeddedFont>
      <p:font typeface="UTM Showcard" panose="02040603050506020204" pitchFamily="18" charset="0"/>
      <p:regular r:id="rId40"/>
    </p:embeddedFont>
    <p:embeddedFont>
      <p:font typeface="微软雅黑" panose="020B0503020204020204" pitchFamily="34" charset="-122"/>
      <p:regular r:id="rId41"/>
      <p:bold r:id="rId42"/>
    </p:embeddedFont>
    <p:embeddedFont>
      <p:font typeface="VNI-Times" panose="020B0604020202020204" charset="0"/>
      <p:regular r:id="rId43"/>
      <p:bold r:id="rId44"/>
      <p:italic r:id="rId45"/>
      <p:boldItalic r:id="rId46"/>
    </p:embeddedFont>
    <p:embeddedFont>
      <p:font typeface="UTM Cookies" panose="02040603050506020204" pitchFamily="18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90DD3-7DE7-4BF3-AB6D-CB53FE28064B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85EB7-2F93-46F5-8341-15CF093B5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59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5140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0198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24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56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405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128245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885116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86021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099358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0418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539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63663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014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439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4609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8635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4782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173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019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209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892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430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99129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355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4736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519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926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083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192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3916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5775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2200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3494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06551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983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669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501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791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112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640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546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8615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229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225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40505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48683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856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0170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528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036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625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252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95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849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887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71436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354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2684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436521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173248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057983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728193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500394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4239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590974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89355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04275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074360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247754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583971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084575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278519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018033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550751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42166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013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4412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9E4E2-2538-420E-A737-6F2F1F6CB9B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8A751-C60E-46F8-BD16-AB059D808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6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7D3A36-A6E8-4218-BCF5-C2FE394A0632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258" y="-960162"/>
            <a:ext cx="1129258" cy="192032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FF059262-A519-4ED5-8F9D-8AA4EE0134F3}"/>
              </a:ext>
            </a:extLst>
          </p:cNvPr>
          <p:cNvSpPr txBox="1"/>
          <p:nvPr userDrawn="1"/>
        </p:nvSpPr>
        <p:spPr>
          <a:xfrm>
            <a:off x="2359992" y="703738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28954" y="6307017"/>
            <a:ext cx="1641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+mn-ea"/>
                <a:cs typeface="+mn-cs"/>
              </a:rPr>
              <a:t>MăngNon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UVN Mua Thu" panose="03020702040507090A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23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5A28F3A-AF59-4062-BC74-47F024DA8CC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3175" y="29337000"/>
            <a:ext cx="1858108" cy="31624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3534F1-C284-4E25-AB57-2BE299D46DD0}"/>
              </a:ext>
            </a:extLst>
          </p:cNvPr>
          <p:cNvSpPr txBox="1"/>
          <p:nvPr userDrawn="1"/>
        </p:nvSpPr>
        <p:spPr>
          <a:xfrm>
            <a:off x="0" y="-8289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7D3A36-A6E8-4218-BCF5-C2FE394A063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258" y="-960162"/>
            <a:ext cx="1129258" cy="19203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30021B-FE8B-4278-90F8-99243282A3CA}"/>
              </a:ext>
            </a:extLst>
          </p:cNvPr>
          <p:cNvSpPr txBox="1"/>
          <p:nvPr userDrawn="1"/>
        </p:nvSpPr>
        <p:spPr>
          <a:xfrm>
            <a:off x="5138058" y="-400110"/>
            <a:ext cx="193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DIỆU HIỀN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FF059262-A519-4ED5-8F9D-8AA4EE0134F3}"/>
              </a:ext>
            </a:extLst>
          </p:cNvPr>
          <p:cNvSpPr txBox="1"/>
          <p:nvPr userDrawn="1"/>
        </p:nvSpPr>
        <p:spPr>
          <a:xfrm>
            <a:off x="2359992" y="703738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15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7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E3474C9-BCB5-4DF0-B973-979507DB0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2" t="7404" r="8816" b="64526"/>
          <a:stretch>
            <a:fillRect/>
          </a:stretch>
        </p:blipFill>
        <p:spPr>
          <a:xfrm>
            <a:off x="9986922" y="459440"/>
            <a:ext cx="1752190" cy="1946876"/>
          </a:xfrm>
          <a:custGeom>
            <a:avLst/>
            <a:gdLst>
              <a:gd name="connsiteX0" fmla="*/ 0 w 1443790"/>
              <a:gd name="connsiteY0" fmla="*/ 0 h 1604210"/>
              <a:gd name="connsiteX1" fmla="*/ 1443790 w 1443790"/>
              <a:gd name="connsiteY1" fmla="*/ 0 h 1604210"/>
              <a:gd name="connsiteX2" fmla="*/ 1443790 w 1443790"/>
              <a:gd name="connsiteY2" fmla="*/ 1604210 h 1604210"/>
              <a:gd name="connsiteX3" fmla="*/ 0 w 1443790"/>
              <a:gd name="connsiteY3" fmla="*/ 1604210 h 1604210"/>
              <a:gd name="connsiteX4" fmla="*/ 0 w 1443790"/>
              <a:gd name="connsiteY4" fmla="*/ 0 h 160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790" h="1604210">
                <a:moveTo>
                  <a:pt x="0" y="0"/>
                </a:moveTo>
                <a:lnTo>
                  <a:pt x="1443790" y="0"/>
                </a:lnTo>
                <a:lnTo>
                  <a:pt x="1443790" y="1604210"/>
                </a:lnTo>
                <a:lnTo>
                  <a:pt x="0" y="160421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515CAC1-49E5-478C-9730-4D4FDC43C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7" t="70000" r="68684" b="17930"/>
          <a:stretch>
            <a:fillRect/>
          </a:stretch>
        </p:blipFill>
        <p:spPr>
          <a:xfrm>
            <a:off x="9199287" y="5233637"/>
            <a:ext cx="593557" cy="689809"/>
          </a:xfrm>
          <a:custGeom>
            <a:avLst/>
            <a:gdLst>
              <a:gd name="connsiteX0" fmla="*/ 0 w 593557"/>
              <a:gd name="connsiteY0" fmla="*/ 0 h 689809"/>
              <a:gd name="connsiteX1" fmla="*/ 593557 w 593557"/>
              <a:gd name="connsiteY1" fmla="*/ 0 h 689809"/>
              <a:gd name="connsiteX2" fmla="*/ 593557 w 593557"/>
              <a:gd name="connsiteY2" fmla="*/ 689809 h 689809"/>
              <a:gd name="connsiteX3" fmla="*/ 0 w 593557"/>
              <a:gd name="connsiteY3" fmla="*/ 689809 h 689809"/>
              <a:gd name="connsiteX4" fmla="*/ 0 w 59355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557" h="689809">
                <a:moveTo>
                  <a:pt x="0" y="0"/>
                </a:moveTo>
                <a:lnTo>
                  <a:pt x="593557" y="0"/>
                </a:lnTo>
                <a:lnTo>
                  <a:pt x="59355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96B69B-EA98-4755-9064-088D0E96F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 rot="798467">
            <a:off x="2445821" y="712348"/>
            <a:ext cx="1171074" cy="1122946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4" name="Group 3"/>
          <p:cNvGrpSpPr/>
          <p:nvPr/>
        </p:nvGrpSpPr>
        <p:grpSpPr>
          <a:xfrm rot="21148407">
            <a:off x="2323501" y="1961219"/>
            <a:ext cx="8456986" cy="3785652"/>
            <a:chOff x="2815853" y="2184183"/>
            <a:chExt cx="8456986" cy="3785652"/>
          </a:xfrm>
        </p:grpSpPr>
        <p:sp>
          <p:nvSpPr>
            <p:cNvPr id="11" name="TextBox 10"/>
            <p:cNvSpPr txBox="1"/>
            <p:nvPr/>
          </p:nvSpPr>
          <p:spPr>
            <a:xfrm>
              <a:off x="2871396" y="2335826"/>
              <a:ext cx="8151502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Hai</a:t>
              </a:r>
              <a:r>
                <a:rPr kumimoji="0" lang="en-US" sz="6600" b="0" i="0" u="none" strike="noStrike" kern="1200" cap="none" spc="0" normalizeH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đường</a:t>
              </a:r>
              <a:r>
                <a:rPr kumimoji="0" lang="en-US" sz="6600" b="0" i="0" u="none" strike="noStrike" kern="1200" cap="none" spc="0" normalizeH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6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thẳng</a:t>
              </a:r>
              <a:r>
                <a:rPr kumimoji="0" lang="en-US" sz="6600" b="0" i="0" u="none" strike="noStrike" kern="1200" cap="none" spc="0" normalizeH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vuông</a:t>
              </a:r>
              <a:r>
                <a:rPr kumimoji="0" lang="en-US" sz="9600" b="0" i="0" u="none" strike="noStrike" kern="1200" cap="none" spc="0" normalizeH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góc</a:t>
              </a: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15853" y="2184183"/>
              <a:ext cx="8456986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 err="1">
                  <a:ln w="12700">
                    <a:solidFill>
                      <a:schemeClr val="tx1"/>
                    </a:solidFill>
                    <a:prstDash val="lgDash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UTM Showcard" panose="02040603050506020204" pitchFamily="18" charset="0"/>
                </a:rPr>
                <a:t>hai</a:t>
              </a:r>
              <a:r>
                <a:rPr kumimoji="0" lang="en-US" sz="7200" b="0" i="0" u="none" strike="noStrike" kern="1200" cap="none" spc="0" normalizeH="0" baseline="0" noProof="0" dirty="0">
                  <a:ln w="12700">
                    <a:solidFill>
                      <a:schemeClr val="tx1"/>
                    </a:solidFill>
                    <a:prstDash val="lgDash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UTM Showcard" panose="02040603050506020204" pitchFamily="18" charset="0"/>
                </a:rPr>
                <a:t> </a:t>
              </a:r>
              <a:endParaRPr kumimoji="0" lang="en-US" sz="7200" b="0" i="0" u="none" strike="noStrike" kern="1200" cap="none" spc="0" normalizeH="0" baseline="0" noProof="0" dirty="0" smtClean="0">
                <a:ln w="12700">
                  <a:solidFill>
                    <a:schemeClr val="tx1"/>
                  </a:solidFill>
                  <a:prstDash val="lgDash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Showcard" panose="020406030505060202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200" dirty="0" err="1" smtClean="0">
                  <a:ln w="12700">
                    <a:solidFill>
                      <a:schemeClr val="tx1"/>
                    </a:solidFill>
                    <a:prstDash val="lgDash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TM Showcard" panose="02040603050506020204" pitchFamily="18" charset="0"/>
                </a:rPr>
                <a:t>đường</a:t>
              </a:r>
              <a:r>
                <a:rPr lang="en-US" sz="7200" dirty="0" smtClean="0">
                  <a:ln w="12700">
                    <a:solidFill>
                      <a:schemeClr val="tx1"/>
                    </a:solidFill>
                    <a:prstDash val="lgDash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7200" dirty="0" err="1" smtClean="0">
                  <a:ln w="12700">
                    <a:solidFill>
                      <a:schemeClr val="tx1"/>
                    </a:solidFill>
                    <a:prstDash val="lgDash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TM Showcard" panose="02040603050506020204" pitchFamily="18" charset="0"/>
                </a:rPr>
                <a:t>thẳng</a:t>
              </a:r>
              <a:r>
                <a:rPr lang="en-US" sz="7200" dirty="0" smtClean="0">
                  <a:ln w="12700">
                    <a:solidFill>
                      <a:schemeClr val="tx1"/>
                    </a:solidFill>
                    <a:prstDash val="lgDash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TM Showcard" panose="020406030505060202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600" dirty="0" err="1" smtClean="0">
                  <a:ln w="38100">
                    <a:solidFill>
                      <a:schemeClr val="bg2">
                        <a:lumMod val="25000"/>
                      </a:schemeClr>
                    </a:solidFill>
                    <a:prstDash val="lgDash"/>
                  </a:ln>
                  <a:solidFill>
                    <a:schemeClr val="accent2">
                      <a:lumMod val="75000"/>
                    </a:schemeClr>
                  </a:solidFill>
                  <a:latin typeface="UTM Showcard" panose="02040603050506020204" pitchFamily="18" charset="0"/>
                </a:rPr>
                <a:t>vuông</a:t>
              </a:r>
              <a:r>
                <a:rPr lang="en-US" sz="9600" dirty="0" smtClean="0">
                  <a:ln w="38100">
                    <a:solidFill>
                      <a:schemeClr val="bg2">
                        <a:lumMod val="25000"/>
                      </a:schemeClr>
                    </a:solidFill>
                    <a:prstDash val="lgDash"/>
                  </a:ln>
                  <a:solidFill>
                    <a:schemeClr val="accent2">
                      <a:lumMod val="75000"/>
                    </a:schemeClr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9600" dirty="0" err="1" smtClean="0">
                  <a:ln w="38100">
                    <a:solidFill>
                      <a:schemeClr val="bg2">
                        <a:lumMod val="25000"/>
                      </a:schemeClr>
                    </a:solidFill>
                    <a:prstDash val="lgDash"/>
                  </a:ln>
                  <a:solidFill>
                    <a:schemeClr val="accent2">
                      <a:lumMod val="75000"/>
                    </a:schemeClr>
                  </a:solidFill>
                  <a:latin typeface="UTM Showcard" panose="02040603050506020204" pitchFamily="18" charset="0"/>
                </a:rPr>
                <a:t>góc</a:t>
              </a:r>
              <a:endParaRPr kumimoji="0" lang="en-US" sz="9600" b="0" i="0" u="none" strike="noStrike" kern="1200" cap="none" spc="0" normalizeH="0" baseline="0" noProof="0" dirty="0">
                <a:ln w="38100">
                  <a:solidFill>
                    <a:schemeClr val="bg2">
                      <a:lumMod val="25000"/>
                    </a:schemeClr>
                  </a:solidFill>
                  <a:prstDash val="lgDash"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Showcard" panose="020406030505060202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 rot="428499">
            <a:off x="4063355" y="581182"/>
            <a:ext cx="5016096" cy="1246124"/>
            <a:chOff x="1524140" y="1386756"/>
            <a:chExt cx="5016096" cy="1246124"/>
          </a:xfrm>
        </p:grpSpPr>
        <p:sp>
          <p:nvSpPr>
            <p:cNvPr id="2" name="TextBox 1"/>
            <p:cNvSpPr txBox="1"/>
            <p:nvPr/>
          </p:nvSpPr>
          <p:spPr>
            <a:xfrm rot="20634260">
              <a:off x="1524140" y="1432551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Mother" panose="02040603050506020204" pitchFamily="18" charset="0"/>
                </a:rPr>
                <a:t>Toán</a:t>
              </a:r>
              <a:r>
                <a:rPr kumimoji="0" lang="en-US" sz="7200" b="0" i="0" u="none" strike="noStrike" kern="1200" cap="none" spc="0" normalizeH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Mother" panose="02040603050506020204" pitchFamily="18" charset="0"/>
                </a:rPr>
                <a:t>  4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UTM Mother" panose="020406030505060202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20634260">
              <a:off x="1611923" y="1386756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UTM Mother" panose="02040603050506020204" pitchFamily="18" charset="0"/>
                </a:rPr>
                <a:t>Toán</a:t>
              </a:r>
              <a:r>
                <a:rPr kumimoji="0" lang="en-US" sz="7200" b="0" i="0" u="none" strike="noStrike" kern="1200" cap="none" spc="0" normalizeH="0" baseline="0" noProof="0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UTM Mother" panose="02040603050506020204" pitchFamily="18" charset="0"/>
                </a:rPr>
                <a:t> 4</a:t>
              </a:r>
              <a:endParaRPr kumimoji="0" lang="en-US" sz="7200" b="0" i="0" u="none" strike="noStrike" kern="1200" cap="none" spc="0" normalizeH="0" baseline="0" noProof="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UTM Mother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rot="12947749">
            <a:off x="10369298" y="2812757"/>
            <a:ext cx="787486" cy="1181544"/>
            <a:chOff x="2079166" y="4539555"/>
            <a:chExt cx="787486" cy="118154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Isosceles Triangle 5"/>
            <p:cNvSpPr/>
            <p:nvPr/>
          </p:nvSpPr>
          <p:spPr>
            <a:xfrm rot="2521914">
              <a:off x="2079166" y="4539555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 rot="216307">
              <a:off x="2509343" y="4849949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980850">
            <a:off x="450701" y="4310056"/>
            <a:ext cx="787486" cy="1181544"/>
            <a:chOff x="2079166" y="4539555"/>
            <a:chExt cx="787486" cy="1181544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0" name="Isosceles Triangle 29"/>
            <p:cNvSpPr/>
            <p:nvPr/>
          </p:nvSpPr>
          <p:spPr>
            <a:xfrm rot="2521914">
              <a:off x="2079166" y="4539555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Isosceles Triangle 30"/>
            <p:cNvSpPr/>
            <p:nvPr/>
          </p:nvSpPr>
          <p:spPr>
            <a:xfrm rot="216307">
              <a:off x="2509343" y="4849949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11913">
            <a:off x="7590901" y="306180"/>
            <a:ext cx="1698292" cy="21294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92" y="4953164"/>
            <a:ext cx="933657" cy="15890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85" b="93333" l="9833" r="89854">
                        <a14:foregroundMark x1="19351" y1="85697" x2="19351" y2="85697"/>
                        <a14:foregroundMark x1="60460" y1="87091" x2="60460" y2="87091"/>
                        <a14:foregroundMark x1="18201" y1="87333" x2="18201" y2="8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6492">
            <a:off x="1123740" y="2425995"/>
            <a:ext cx="2579914" cy="4451684"/>
          </a:xfrm>
          <a:prstGeom prst="rect">
            <a:avLst/>
          </a:prstGeom>
        </p:spPr>
      </p:pic>
      <p:pic>
        <p:nvPicPr>
          <p:cNvPr id="32" name="图片 21">
            <a:extLst>
              <a:ext uri="{FF2B5EF4-FFF2-40B4-BE49-F238E27FC236}">
                <a16:creationId xmlns:a16="http://schemas.microsoft.com/office/drawing/2014/main" id="{0E3474C9-BCB5-4DF0-B973-979507DB0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2" t="7404" r="8816" b="64526"/>
          <a:stretch>
            <a:fillRect/>
          </a:stretch>
        </p:blipFill>
        <p:spPr>
          <a:xfrm rot="18668627">
            <a:off x="2775561" y="1491796"/>
            <a:ext cx="1752190" cy="1946876"/>
          </a:xfrm>
          <a:custGeom>
            <a:avLst/>
            <a:gdLst>
              <a:gd name="connsiteX0" fmla="*/ 0 w 1443790"/>
              <a:gd name="connsiteY0" fmla="*/ 0 h 1604210"/>
              <a:gd name="connsiteX1" fmla="*/ 1443790 w 1443790"/>
              <a:gd name="connsiteY1" fmla="*/ 0 h 1604210"/>
              <a:gd name="connsiteX2" fmla="*/ 1443790 w 1443790"/>
              <a:gd name="connsiteY2" fmla="*/ 1604210 h 1604210"/>
              <a:gd name="connsiteX3" fmla="*/ 0 w 1443790"/>
              <a:gd name="connsiteY3" fmla="*/ 1604210 h 1604210"/>
              <a:gd name="connsiteX4" fmla="*/ 0 w 1443790"/>
              <a:gd name="connsiteY4" fmla="*/ 0 h 160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790" h="1604210">
                <a:moveTo>
                  <a:pt x="0" y="0"/>
                </a:moveTo>
                <a:lnTo>
                  <a:pt x="1443790" y="0"/>
                </a:lnTo>
                <a:lnTo>
                  <a:pt x="1443790" y="1604210"/>
                </a:lnTo>
                <a:lnTo>
                  <a:pt x="0" y="1604210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100803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124" y="4282077"/>
            <a:ext cx="3079475" cy="2496871"/>
          </a:xfrm>
          <a:prstGeom prst="rect">
            <a:avLst/>
          </a:prstGeom>
        </p:spPr>
      </p:pic>
      <p:grpSp>
        <p:nvGrpSpPr>
          <p:cNvPr id="10" name="Group 27"/>
          <p:cNvGrpSpPr>
            <a:grpSpLocks/>
          </p:cNvGrpSpPr>
          <p:nvPr/>
        </p:nvGrpSpPr>
        <p:grpSpPr bwMode="auto">
          <a:xfrm rot="5400000">
            <a:off x="6109204" y="4152135"/>
            <a:ext cx="2438400" cy="1676400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" name="AutoShape 28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>
                  <a:lumMod val="85000"/>
                  <a:lumOff val="15000"/>
                </a:schemeClr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2" name="AutoShape 29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>
                  <a:lumMod val="85000"/>
                  <a:lumOff val="15000"/>
                </a:schemeClr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 rot="16200000" flipV="1">
            <a:off x="6071104" y="1629198"/>
            <a:ext cx="2514600" cy="1676400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>
                  <a:lumMod val="85000"/>
                  <a:lumOff val="15000"/>
                </a:schemeClr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5" name="AutoShape 14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>
                  <a:lumMod val="85000"/>
                  <a:lumOff val="15000"/>
                </a:schemeClr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33"/>
          <p:cNvGrpSpPr>
            <a:grpSpLocks/>
          </p:cNvGrpSpPr>
          <p:nvPr/>
        </p:nvGrpSpPr>
        <p:grpSpPr bwMode="auto">
          <a:xfrm>
            <a:off x="765406" y="1315039"/>
            <a:ext cx="4495800" cy="2967038"/>
            <a:chOff x="336" y="864"/>
            <a:chExt cx="2832" cy="1869"/>
          </a:xfrm>
        </p:grpSpPr>
        <p:sp>
          <p:nvSpPr>
            <p:cNvPr id="19" name="Rectangle 3"/>
            <p:cNvSpPr>
              <a:spLocks noChangeArrowheads="1"/>
            </p:cNvSpPr>
            <p:nvPr/>
          </p:nvSpPr>
          <p:spPr bwMode="auto">
            <a:xfrm>
              <a:off x="624" y="1200"/>
              <a:ext cx="2208" cy="1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0">
              <a:solidFill>
                <a:schemeClr val="accent4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336" y="864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336" y="2335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2832" y="2368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2784" y="864"/>
              <a:ext cx="33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24" name="Line 8"/>
          <p:cNvSpPr>
            <a:spLocks noChangeShapeType="1"/>
          </p:cNvSpPr>
          <p:nvPr/>
        </p:nvSpPr>
        <p:spPr bwMode="auto">
          <a:xfrm>
            <a:off x="4727806" y="986428"/>
            <a:ext cx="0" cy="4138611"/>
          </a:xfrm>
          <a:prstGeom prst="lin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>
            <a:off x="461327" y="3753439"/>
            <a:ext cx="6247679" cy="0"/>
          </a:xfrm>
          <a:prstGeom prst="lin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grpSp>
        <p:nvGrpSpPr>
          <p:cNvPr id="26" name="Group 21"/>
          <p:cNvGrpSpPr>
            <a:grpSpLocks/>
          </p:cNvGrpSpPr>
          <p:nvPr/>
        </p:nvGrpSpPr>
        <p:grpSpPr bwMode="auto">
          <a:xfrm rot="10800000">
            <a:off x="1869481" y="4956194"/>
            <a:ext cx="2819400" cy="1476375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7" name="AutoShape 22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8" name="AutoShape 23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30"/>
          <p:cNvGrpSpPr>
            <a:grpSpLocks/>
          </p:cNvGrpSpPr>
          <p:nvPr/>
        </p:nvGrpSpPr>
        <p:grpSpPr bwMode="auto">
          <a:xfrm rot="10800000" flipV="1">
            <a:off x="1983210" y="982550"/>
            <a:ext cx="2743200" cy="1685925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0" name="AutoShape 31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>
                  <a:lumMod val="85000"/>
                  <a:lumOff val="1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1" name="AutoShape 32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>
                  <a:lumMod val="85000"/>
                  <a:lumOff val="1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32" name="Line 40"/>
          <p:cNvSpPr>
            <a:spLocks noChangeShapeType="1"/>
          </p:cNvSpPr>
          <p:nvPr/>
        </p:nvSpPr>
        <p:spPr bwMode="grayWhite">
          <a:xfrm>
            <a:off x="4727806" y="3448639"/>
            <a:ext cx="304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grayWhite">
          <a:xfrm>
            <a:off x="5019906" y="3448639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6381752" y="1088171"/>
            <a:ext cx="5377465" cy="1200329"/>
          </a:xfrm>
          <a:custGeom>
            <a:avLst/>
            <a:gdLst>
              <a:gd name="connsiteX0" fmla="*/ 0 w 5377465"/>
              <a:gd name="connsiteY0" fmla="*/ 0 h 1200329"/>
              <a:gd name="connsiteX1" fmla="*/ 543721 w 5377465"/>
              <a:gd name="connsiteY1" fmla="*/ 0 h 1200329"/>
              <a:gd name="connsiteX2" fmla="*/ 1033668 w 5377465"/>
              <a:gd name="connsiteY2" fmla="*/ 0 h 1200329"/>
              <a:gd name="connsiteX3" fmla="*/ 1523615 w 5377465"/>
              <a:gd name="connsiteY3" fmla="*/ 0 h 1200329"/>
              <a:gd name="connsiteX4" fmla="*/ 2013562 w 5377465"/>
              <a:gd name="connsiteY4" fmla="*/ 0 h 1200329"/>
              <a:gd name="connsiteX5" fmla="*/ 2449734 w 5377465"/>
              <a:gd name="connsiteY5" fmla="*/ 0 h 1200329"/>
              <a:gd name="connsiteX6" fmla="*/ 3101005 w 5377465"/>
              <a:gd name="connsiteY6" fmla="*/ 0 h 1200329"/>
              <a:gd name="connsiteX7" fmla="*/ 3590952 w 5377465"/>
              <a:gd name="connsiteY7" fmla="*/ 0 h 1200329"/>
              <a:gd name="connsiteX8" fmla="*/ 4134673 w 5377465"/>
              <a:gd name="connsiteY8" fmla="*/ 0 h 1200329"/>
              <a:gd name="connsiteX9" fmla="*/ 4570845 w 5377465"/>
              <a:gd name="connsiteY9" fmla="*/ 0 h 1200329"/>
              <a:gd name="connsiteX10" fmla="*/ 5377465 w 5377465"/>
              <a:gd name="connsiteY10" fmla="*/ 0 h 1200329"/>
              <a:gd name="connsiteX11" fmla="*/ 5377465 w 5377465"/>
              <a:gd name="connsiteY11" fmla="*/ 388106 h 1200329"/>
              <a:gd name="connsiteX12" fmla="*/ 5377465 w 5377465"/>
              <a:gd name="connsiteY12" fmla="*/ 812223 h 1200329"/>
              <a:gd name="connsiteX13" fmla="*/ 5377465 w 5377465"/>
              <a:gd name="connsiteY13" fmla="*/ 1200329 h 1200329"/>
              <a:gd name="connsiteX14" fmla="*/ 4833744 w 5377465"/>
              <a:gd name="connsiteY14" fmla="*/ 1200329 h 1200329"/>
              <a:gd name="connsiteX15" fmla="*/ 4128698 w 5377465"/>
              <a:gd name="connsiteY15" fmla="*/ 1200329 h 1200329"/>
              <a:gd name="connsiteX16" fmla="*/ 3692526 w 5377465"/>
              <a:gd name="connsiteY16" fmla="*/ 1200329 h 1200329"/>
              <a:gd name="connsiteX17" fmla="*/ 3202579 w 5377465"/>
              <a:gd name="connsiteY17" fmla="*/ 1200329 h 1200329"/>
              <a:gd name="connsiteX18" fmla="*/ 2551308 w 5377465"/>
              <a:gd name="connsiteY18" fmla="*/ 1200329 h 1200329"/>
              <a:gd name="connsiteX19" fmla="*/ 2061362 w 5377465"/>
              <a:gd name="connsiteY19" fmla="*/ 1200329 h 1200329"/>
              <a:gd name="connsiteX20" fmla="*/ 1517640 w 5377465"/>
              <a:gd name="connsiteY20" fmla="*/ 1200329 h 1200329"/>
              <a:gd name="connsiteX21" fmla="*/ 973919 w 5377465"/>
              <a:gd name="connsiteY21" fmla="*/ 1200329 h 1200329"/>
              <a:gd name="connsiteX22" fmla="*/ 0 w 5377465"/>
              <a:gd name="connsiteY22" fmla="*/ 1200329 h 1200329"/>
              <a:gd name="connsiteX23" fmla="*/ 0 w 5377465"/>
              <a:gd name="connsiteY23" fmla="*/ 812223 h 1200329"/>
              <a:gd name="connsiteX24" fmla="*/ 0 w 5377465"/>
              <a:gd name="connsiteY24" fmla="*/ 424116 h 1200329"/>
              <a:gd name="connsiteX25" fmla="*/ 0 w 5377465"/>
              <a:gd name="connsiteY25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77465" h="1200329" fill="none" extrusionOk="0">
                <a:moveTo>
                  <a:pt x="0" y="0"/>
                </a:moveTo>
                <a:cubicBezTo>
                  <a:pt x="109488" y="-58131"/>
                  <a:pt x="411721" y="15393"/>
                  <a:pt x="543721" y="0"/>
                </a:cubicBezTo>
                <a:cubicBezTo>
                  <a:pt x="675721" y="-15393"/>
                  <a:pt x="839369" y="5192"/>
                  <a:pt x="1033668" y="0"/>
                </a:cubicBezTo>
                <a:cubicBezTo>
                  <a:pt x="1227967" y="-5192"/>
                  <a:pt x="1411257" y="39832"/>
                  <a:pt x="1523615" y="0"/>
                </a:cubicBezTo>
                <a:cubicBezTo>
                  <a:pt x="1635973" y="-39832"/>
                  <a:pt x="1780569" y="4545"/>
                  <a:pt x="2013562" y="0"/>
                </a:cubicBezTo>
                <a:cubicBezTo>
                  <a:pt x="2246555" y="-4545"/>
                  <a:pt x="2349171" y="29433"/>
                  <a:pt x="2449734" y="0"/>
                </a:cubicBezTo>
                <a:cubicBezTo>
                  <a:pt x="2550297" y="-29433"/>
                  <a:pt x="2940924" y="25903"/>
                  <a:pt x="3101005" y="0"/>
                </a:cubicBezTo>
                <a:cubicBezTo>
                  <a:pt x="3261086" y="-25903"/>
                  <a:pt x="3412561" y="45075"/>
                  <a:pt x="3590952" y="0"/>
                </a:cubicBezTo>
                <a:cubicBezTo>
                  <a:pt x="3769343" y="-45075"/>
                  <a:pt x="3863782" y="8857"/>
                  <a:pt x="4134673" y="0"/>
                </a:cubicBezTo>
                <a:cubicBezTo>
                  <a:pt x="4405564" y="-8857"/>
                  <a:pt x="4359320" y="14154"/>
                  <a:pt x="4570845" y="0"/>
                </a:cubicBezTo>
                <a:cubicBezTo>
                  <a:pt x="4782370" y="-14154"/>
                  <a:pt x="5000279" y="87489"/>
                  <a:pt x="5377465" y="0"/>
                </a:cubicBezTo>
                <a:cubicBezTo>
                  <a:pt x="5389999" y="148407"/>
                  <a:pt x="5364238" y="222728"/>
                  <a:pt x="5377465" y="388106"/>
                </a:cubicBezTo>
                <a:cubicBezTo>
                  <a:pt x="5390692" y="553484"/>
                  <a:pt x="5344444" y="651766"/>
                  <a:pt x="5377465" y="812223"/>
                </a:cubicBezTo>
                <a:cubicBezTo>
                  <a:pt x="5410486" y="972680"/>
                  <a:pt x="5362014" y="1012916"/>
                  <a:pt x="5377465" y="1200329"/>
                </a:cubicBezTo>
                <a:cubicBezTo>
                  <a:pt x="5228425" y="1263354"/>
                  <a:pt x="4968482" y="1174711"/>
                  <a:pt x="4833744" y="1200329"/>
                </a:cubicBezTo>
                <a:cubicBezTo>
                  <a:pt x="4699006" y="1225947"/>
                  <a:pt x="4437881" y="1193692"/>
                  <a:pt x="4128698" y="1200329"/>
                </a:cubicBezTo>
                <a:cubicBezTo>
                  <a:pt x="3819515" y="1206966"/>
                  <a:pt x="3891796" y="1195272"/>
                  <a:pt x="3692526" y="1200329"/>
                </a:cubicBezTo>
                <a:cubicBezTo>
                  <a:pt x="3493256" y="1205386"/>
                  <a:pt x="3308985" y="1174500"/>
                  <a:pt x="3202579" y="1200329"/>
                </a:cubicBezTo>
                <a:cubicBezTo>
                  <a:pt x="3096173" y="1226158"/>
                  <a:pt x="2704719" y="1185846"/>
                  <a:pt x="2551308" y="1200329"/>
                </a:cubicBezTo>
                <a:cubicBezTo>
                  <a:pt x="2397897" y="1214812"/>
                  <a:pt x="2269327" y="1187726"/>
                  <a:pt x="2061362" y="1200329"/>
                </a:cubicBezTo>
                <a:cubicBezTo>
                  <a:pt x="1853397" y="1212932"/>
                  <a:pt x="1687871" y="1183878"/>
                  <a:pt x="1517640" y="1200329"/>
                </a:cubicBezTo>
                <a:cubicBezTo>
                  <a:pt x="1347409" y="1216780"/>
                  <a:pt x="1108313" y="1166081"/>
                  <a:pt x="973919" y="1200329"/>
                </a:cubicBezTo>
                <a:cubicBezTo>
                  <a:pt x="839525" y="1234577"/>
                  <a:pt x="305476" y="1140901"/>
                  <a:pt x="0" y="1200329"/>
                </a:cubicBezTo>
                <a:cubicBezTo>
                  <a:pt x="-24720" y="1096906"/>
                  <a:pt x="32837" y="917922"/>
                  <a:pt x="0" y="812223"/>
                </a:cubicBezTo>
                <a:cubicBezTo>
                  <a:pt x="-32837" y="706524"/>
                  <a:pt x="37747" y="539742"/>
                  <a:pt x="0" y="424116"/>
                </a:cubicBezTo>
                <a:cubicBezTo>
                  <a:pt x="-37747" y="308490"/>
                  <a:pt x="48776" y="121676"/>
                  <a:pt x="0" y="0"/>
                </a:cubicBezTo>
                <a:close/>
              </a:path>
              <a:path w="5377465" h="1200329" stroke="0" extrusionOk="0">
                <a:moveTo>
                  <a:pt x="0" y="0"/>
                </a:moveTo>
                <a:cubicBezTo>
                  <a:pt x="112866" y="-40979"/>
                  <a:pt x="378991" y="21106"/>
                  <a:pt x="543721" y="0"/>
                </a:cubicBezTo>
                <a:cubicBezTo>
                  <a:pt x="708451" y="-21106"/>
                  <a:pt x="911484" y="70759"/>
                  <a:pt x="1194992" y="0"/>
                </a:cubicBezTo>
                <a:cubicBezTo>
                  <a:pt x="1478500" y="-70759"/>
                  <a:pt x="1481144" y="28090"/>
                  <a:pt x="1738714" y="0"/>
                </a:cubicBezTo>
                <a:cubicBezTo>
                  <a:pt x="1996284" y="-28090"/>
                  <a:pt x="1981513" y="4755"/>
                  <a:pt x="2174886" y="0"/>
                </a:cubicBezTo>
                <a:cubicBezTo>
                  <a:pt x="2368259" y="-4755"/>
                  <a:pt x="2559868" y="53781"/>
                  <a:pt x="2772382" y="0"/>
                </a:cubicBezTo>
                <a:cubicBezTo>
                  <a:pt x="2984896" y="-53781"/>
                  <a:pt x="3191167" y="15498"/>
                  <a:pt x="3369878" y="0"/>
                </a:cubicBezTo>
                <a:cubicBezTo>
                  <a:pt x="3548589" y="-15498"/>
                  <a:pt x="3687452" y="25826"/>
                  <a:pt x="3806050" y="0"/>
                </a:cubicBezTo>
                <a:cubicBezTo>
                  <a:pt x="3924648" y="-25826"/>
                  <a:pt x="4085153" y="42790"/>
                  <a:pt x="4242222" y="0"/>
                </a:cubicBezTo>
                <a:cubicBezTo>
                  <a:pt x="4399291" y="-42790"/>
                  <a:pt x="4526325" y="38494"/>
                  <a:pt x="4678395" y="0"/>
                </a:cubicBezTo>
                <a:cubicBezTo>
                  <a:pt x="4830465" y="-38494"/>
                  <a:pt x="5077676" y="24461"/>
                  <a:pt x="5377465" y="0"/>
                </a:cubicBezTo>
                <a:cubicBezTo>
                  <a:pt x="5396910" y="123286"/>
                  <a:pt x="5343597" y="228217"/>
                  <a:pt x="5377465" y="364100"/>
                </a:cubicBezTo>
                <a:cubicBezTo>
                  <a:pt x="5411333" y="499983"/>
                  <a:pt x="5350247" y="631072"/>
                  <a:pt x="5377465" y="788216"/>
                </a:cubicBezTo>
                <a:cubicBezTo>
                  <a:pt x="5404683" y="945360"/>
                  <a:pt x="5363680" y="1086544"/>
                  <a:pt x="5377465" y="1200329"/>
                </a:cubicBezTo>
                <a:cubicBezTo>
                  <a:pt x="5114472" y="1270476"/>
                  <a:pt x="5021765" y="1172591"/>
                  <a:pt x="4779969" y="1200329"/>
                </a:cubicBezTo>
                <a:cubicBezTo>
                  <a:pt x="4538173" y="1228067"/>
                  <a:pt x="4290962" y="1135699"/>
                  <a:pt x="4128698" y="1200329"/>
                </a:cubicBezTo>
                <a:cubicBezTo>
                  <a:pt x="3966434" y="1264959"/>
                  <a:pt x="3720456" y="1173978"/>
                  <a:pt x="3584977" y="1200329"/>
                </a:cubicBezTo>
                <a:cubicBezTo>
                  <a:pt x="3449498" y="1226680"/>
                  <a:pt x="3238412" y="1183639"/>
                  <a:pt x="3148805" y="1200329"/>
                </a:cubicBezTo>
                <a:cubicBezTo>
                  <a:pt x="3059198" y="1217019"/>
                  <a:pt x="2835318" y="1190120"/>
                  <a:pt x="2605083" y="1200329"/>
                </a:cubicBezTo>
                <a:cubicBezTo>
                  <a:pt x="2374848" y="1210538"/>
                  <a:pt x="2299781" y="1192502"/>
                  <a:pt x="2007587" y="1200329"/>
                </a:cubicBezTo>
                <a:cubicBezTo>
                  <a:pt x="1715393" y="1208156"/>
                  <a:pt x="1528992" y="1136607"/>
                  <a:pt x="1302542" y="1200329"/>
                </a:cubicBezTo>
                <a:cubicBezTo>
                  <a:pt x="1076093" y="1264051"/>
                  <a:pt x="907539" y="1142718"/>
                  <a:pt x="705045" y="1200329"/>
                </a:cubicBezTo>
                <a:cubicBezTo>
                  <a:pt x="502551" y="1257940"/>
                  <a:pt x="288083" y="1167066"/>
                  <a:pt x="0" y="1200329"/>
                </a:cubicBezTo>
                <a:cubicBezTo>
                  <a:pt x="-42510" y="1113486"/>
                  <a:pt x="44763" y="874579"/>
                  <a:pt x="0" y="788216"/>
                </a:cubicBezTo>
                <a:cubicBezTo>
                  <a:pt x="-44763" y="701853"/>
                  <a:pt x="21702" y="562592"/>
                  <a:pt x="0" y="400110"/>
                </a:cubicBezTo>
                <a:cubicBezTo>
                  <a:pt x="-21702" y="237628"/>
                  <a:pt x="18421" y="106473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 cap="flat" cmpd="sng" algn="ctr">
            <a:solidFill>
              <a:srgbClr val="FFC000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xmlns="" sd="39740267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Em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hãy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kéo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-694544" y="262120"/>
            <a:ext cx="88377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Cho </a:t>
            </a:r>
            <a:r>
              <a:rPr lang="en-US" sz="4000" b="1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chữ</a:t>
            </a:r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nhật</a:t>
            </a:r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8544" y="5186544"/>
            <a:ext cx="9692323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thẳng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tạo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thành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…..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chung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đỉnh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…</a:t>
            </a:r>
            <a:endParaRPr lang="vi-VN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192454" y="5555858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/>
                <a:ea typeface="微软雅黑"/>
              </a:rPr>
              <a:t>4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25733" y="5555858"/>
            <a:ext cx="5549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/>
                <a:ea typeface="微软雅黑"/>
              </a:rPr>
              <a:t>C</a:t>
            </a:r>
          </a:p>
        </p:txBody>
      </p:sp>
      <p:sp>
        <p:nvSpPr>
          <p:cNvPr id="41" name="Rectangle 40"/>
          <p:cNvSpPr/>
          <p:nvPr/>
        </p:nvSpPr>
        <p:spPr>
          <a:xfrm>
            <a:off x="-997927" y="255324"/>
            <a:ext cx="88377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Kiểm</a:t>
            </a:r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tra</a:t>
            </a:r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4000" b="1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605019" y="4862910"/>
            <a:ext cx="979762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prstDash val="lgDashDot"/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Kéo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dài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chữ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nhật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 ta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thẳng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		BC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</a:t>
            </a:r>
            <a:endParaRPr lang="vi-VN" sz="3200" b="1" dirty="0">
              <a:solidFill>
                <a:srgbClr val="C00000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860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89 0.00139 L -0.14323 0.00139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89 -0.00278 L -0.14323 -0.0027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92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192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9" dur="192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1" dur="192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0.00417 L 0.00312 -0.17616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1111 L 0.00234 0.15509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/>
      <p:bldP spid="35" grpId="1"/>
      <p:bldP spid="37" grpId="0" animBg="1"/>
      <p:bldP spid="39" grpId="0"/>
      <p:bldP spid="40" grpId="0"/>
      <p:bldP spid="41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27"/>
          <p:cNvGrpSpPr>
            <a:grpSpLocks/>
          </p:cNvGrpSpPr>
          <p:nvPr/>
        </p:nvGrpSpPr>
        <p:grpSpPr bwMode="auto">
          <a:xfrm rot="5400000">
            <a:off x="4191914" y="4003565"/>
            <a:ext cx="2438400" cy="1676400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6" name="AutoShape 28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40" name="AutoShape 29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46" name="Group 12"/>
          <p:cNvGrpSpPr>
            <a:grpSpLocks/>
          </p:cNvGrpSpPr>
          <p:nvPr/>
        </p:nvGrpSpPr>
        <p:grpSpPr bwMode="auto">
          <a:xfrm rot="16200000" flipV="1">
            <a:off x="4153814" y="1477737"/>
            <a:ext cx="2514600" cy="1676400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7" name="AutoShape 13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48" name="AutoShape 14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49" name="Line 8"/>
          <p:cNvSpPr>
            <a:spLocks noChangeShapeType="1"/>
          </p:cNvSpPr>
          <p:nvPr/>
        </p:nvSpPr>
        <p:spPr bwMode="auto">
          <a:xfrm>
            <a:off x="2810516" y="855036"/>
            <a:ext cx="0" cy="4138611"/>
          </a:xfrm>
          <a:prstGeom prst="lin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" name="Line 9"/>
          <p:cNvSpPr>
            <a:spLocks noChangeShapeType="1"/>
          </p:cNvSpPr>
          <p:nvPr/>
        </p:nvSpPr>
        <p:spPr bwMode="auto">
          <a:xfrm>
            <a:off x="29607" y="3574451"/>
            <a:ext cx="5636611" cy="27069"/>
          </a:xfrm>
          <a:prstGeom prst="lin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" name="Group 21"/>
          <p:cNvGrpSpPr>
            <a:grpSpLocks/>
          </p:cNvGrpSpPr>
          <p:nvPr/>
        </p:nvGrpSpPr>
        <p:grpSpPr bwMode="auto">
          <a:xfrm rot="10800000">
            <a:off x="-52377" y="4841765"/>
            <a:ext cx="2819400" cy="1476375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2" name="AutoShape 22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53" name="AutoShape 23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54" name="Group 30"/>
          <p:cNvGrpSpPr>
            <a:grpSpLocks/>
          </p:cNvGrpSpPr>
          <p:nvPr/>
        </p:nvGrpSpPr>
        <p:grpSpPr bwMode="auto">
          <a:xfrm rot="10800000" flipV="1">
            <a:off x="39035" y="855036"/>
            <a:ext cx="2743200" cy="1685925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5" name="AutoShape 31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56" name="AutoShape 32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57" name="Line 40"/>
          <p:cNvSpPr>
            <a:spLocks noChangeShapeType="1"/>
          </p:cNvSpPr>
          <p:nvPr/>
        </p:nvSpPr>
        <p:spPr bwMode="grayWhite">
          <a:xfrm>
            <a:off x="2810516" y="3302499"/>
            <a:ext cx="304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Line 41"/>
          <p:cNvSpPr>
            <a:spLocks noChangeShapeType="1"/>
          </p:cNvSpPr>
          <p:nvPr/>
        </p:nvSpPr>
        <p:spPr bwMode="grayWhite">
          <a:xfrm>
            <a:off x="3102616" y="3287751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-452804" y="109864"/>
            <a:ext cx="111447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grayWhite">
          <a:xfrm>
            <a:off x="4000500" y="5639888"/>
            <a:ext cx="70866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400">
                <a:solidFill>
                  <a:schemeClr val="tx2"/>
                </a:solidFill>
                <a:latin typeface="+mj-lt"/>
              </a:rPr>
              <a:t> </a:t>
            </a:r>
            <a:endParaRPr lang="en-US" sz="2400">
              <a:solidFill>
                <a:srgbClr val="002570"/>
              </a:solidFill>
              <a:latin typeface="+mj-lt"/>
            </a:endParaRPr>
          </a:p>
        </p:txBody>
      </p:sp>
      <p:sp>
        <p:nvSpPr>
          <p:cNvPr id="62" name="矩形: 圆角 15"/>
          <p:cNvSpPr/>
          <p:nvPr/>
        </p:nvSpPr>
        <p:spPr>
          <a:xfrm>
            <a:off x="6302896" y="1466714"/>
            <a:ext cx="5672841" cy="844661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38100">
            <a:solidFill>
              <a:srgbClr val="F6D8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2400" b="1" u="sng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altLang="en-US" sz="2400" b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alt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ê-</a:t>
            </a:r>
            <a:r>
              <a:rPr lang="en-US" altLang="en-US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endParaRPr lang="en-US" altLang="en-US" sz="2400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矩形: 圆角 15"/>
          <p:cNvSpPr/>
          <p:nvPr/>
        </p:nvSpPr>
        <p:spPr>
          <a:xfrm>
            <a:off x="6284910" y="2557583"/>
            <a:ext cx="5709237" cy="1707136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38100">
            <a:solidFill>
              <a:srgbClr val="F6D8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altLang="en-US" sz="2400" b="1" u="sng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altLang="en-US" sz="2400" b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alt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ê-</a:t>
            </a:r>
            <a:r>
              <a:rPr lang="en-US" altLang="en-US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alt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ê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đỉnh,cạnh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ê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6" name="矩形: 圆角 15"/>
          <p:cNvSpPr/>
          <p:nvPr/>
        </p:nvSpPr>
        <p:spPr>
          <a:xfrm>
            <a:off x="6303108" y="4532251"/>
            <a:ext cx="5691039" cy="15696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38100">
            <a:solidFill>
              <a:srgbClr val="F6D8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2400" b="1" u="sng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altLang="en-US" sz="2400" b="1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alt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ê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altLang="en-US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8" name="Oval 67"/>
          <p:cNvSpPr/>
          <p:nvPr/>
        </p:nvSpPr>
        <p:spPr>
          <a:xfrm>
            <a:off x="4350937" y="3146395"/>
            <a:ext cx="698226" cy="712328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2941497" y="748312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70" name="Text Box 4"/>
          <p:cNvSpPr txBox="1">
            <a:spLocks noChangeArrowheads="1"/>
          </p:cNvSpPr>
          <p:nvPr/>
        </p:nvSpPr>
        <p:spPr bwMode="auto">
          <a:xfrm>
            <a:off x="5216675" y="3065755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71" name="Text Box 4"/>
          <p:cNvSpPr txBox="1">
            <a:spLocks noChangeArrowheads="1"/>
          </p:cNvSpPr>
          <p:nvPr/>
        </p:nvSpPr>
        <p:spPr bwMode="auto">
          <a:xfrm>
            <a:off x="2910490" y="3647393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348810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-1.48148E-6 L -0.14479 -1.48148E-6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68 -0.00556 L -0.14401 -0.00556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92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192" decel="100000"/>
                                        <p:tgtEl>
                                          <p:spTgt spid="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192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192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972 L -1.45833E-6 -0.18172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555 L 0.00078 0.14953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60" grpId="0"/>
      <p:bldP spid="62" grpId="0" animBg="1"/>
      <p:bldP spid="62" grpId="1" animBg="1"/>
      <p:bldP spid="64" grpId="0" animBg="1"/>
      <p:bldP spid="64" grpId="1" animBg="1"/>
      <p:bldP spid="66" grpId="0" animBg="1"/>
      <p:bldP spid="66" grpId="1" animBg="1"/>
      <p:bldP spid="68" grpId="0" animBg="1"/>
      <p:bldP spid="68" grpId="1" animBg="1"/>
      <p:bldP spid="68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913" y="2293795"/>
            <a:ext cx="2430313" cy="2430313"/>
          </a:xfrm>
          <a:prstGeom prst="rect">
            <a:avLst/>
          </a:prstGeom>
        </p:spPr>
      </p:pic>
      <p:sp>
        <p:nvSpPr>
          <p:cNvPr id="21" name="Text Box 19"/>
          <p:cNvSpPr txBox="1">
            <a:spLocks noChangeArrowheads="1"/>
          </p:cNvSpPr>
          <p:nvPr/>
        </p:nvSpPr>
        <p:spPr bwMode="grayWhite">
          <a:xfrm>
            <a:off x="3970893" y="5197437"/>
            <a:ext cx="70866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400">
                <a:solidFill>
                  <a:schemeClr val="tx2"/>
                </a:solidFill>
                <a:latin typeface="+mj-lt"/>
              </a:rPr>
              <a:t> </a:t>
            </a:r>
            <a:endParaRPr lang="en-US" sz="2400">
              <a:solidFill>
                <a:srgbClr val="002570"/>
              </a:solidFill>
              <a:latin typeface="+mj-lt"/>
            </a:endParaRPr>
          </a:p>
        </p:txBody>
      </p:sp>
      <p:grpSp>
        <p:nvGrpSpPr>
          <p:cNvPr id="33" name="Group 12"/>
          <p:cNvGrpSpPr>
            <a:grpSpLocks/>
          </p:cNvGrpSpPr>
          <p:nvPr/>
        </p:nvGrpSpPr>
        <p:grpSpPr bwMode="auto">
          <a:xfrm rot="16200000" flipV="1">
            <a:off x="2382347" y="2036001"/>
            <a:ext cx="1979319" cy="1122981"/>
            <a:chOff x="576" y="1008"/>
            <a:chExt cx="1584" cy="110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5" name="AutoShape 13"/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37" name="AutoShape 14"/>
            <p:cNvSpPr>
              <a:spLocks noChangeArrowheads="1"/>
            </p:cNvSpPr>
            <p:nvPr/>
          </p:nvSpPr>
          <p:spPr bwMode="auto">
            <a:xfrm>
              <a:off x="768" y="1392"/>
              <a:ext cx="768" cy="528"/>
            </a:xfrm>
            <a:prstGeom prst="rtTriangle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38" name="Line 8"/>
          <p:cNvSpPr>
            <a:spLocks noChangeShapeType="1"/>
          </p:cNvSpPr>
          <p:nvPr/>
        </p:nvSpPr>
        <p:spPr bwMode="auto">
          <a:xfrm>
            <a:off x="2810516" y="855036"/>
            <a:ext cx="0" cy="4138611"/>
          </a:xfrm>
          <a:prstGeom prst="lin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>
            <a:off x="29607" y="3574451"/>
            <a:ext cx="5636611" cy="27069"/>
          </a:xfrm>
          <a:prstGeom prst="lin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41"/>
          <p:cNvSpPr>
            <a:spLocks noChangeShapeType="1"/>
          </p:cNvSpPr>
          <p:nvPr/>
        </p:nvSpPr>
        <p:spPr bwMode="grayWhite">
          <a:xfrm>
            <a:off x="3102616" y="3287751"/>
            <a:ext cx="0" cy="304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-452804" y="109864"/>
            <a:ext cx="111447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2941497" y="748312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5216675" y="3065755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51" name="Line 40"/>
          <p:cNvSpPr>
            <a:spLocks noChangeShapeType="1"/>
          </p:cNvSpPr>
          <p:nvPr/>
        </p:nvSpPr>
        <p:spPr bwMode="grayWhite">
          <a:xfrm>
            <a:off x="2810516" y="3328773"/>
            <a:ext cx="304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372100" y="4157026"/>
            <a:ext cx="4986867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thẳng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OM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ON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tạo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thành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…..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chung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đỉnh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…</a:t>
            </a:r>
            <a:endParaRPr lang="vi-VN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514193" y="4999187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/>
                <a:ea typeface="微软雅黑"/>
              </a:rPr>
              <a:t>4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235106" y="5511243"/>
            <a:ext cx="5838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/>
                <a:ea typeface="微软雅黑"/>
              </a:rPr>
              <a:t>O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/>
              <a:ea typeface="微软雅黑"/>
            </a:endParaRP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2314512" y="3574451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3926758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/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D8F631AE-8693-4AE6-828F-9904BF2751C4}"/>
              </a:ext>
            </a:extLst>
          </p:cNvPr>
          <p:cNvSpPr/>
          <p:nvPr/>
        </p:nvSpPr>
        <p:spPr>
          <a:xfrm>
            <a:off x="1102568" y="6170888"/>
            <a:ext cx="10740788" cy="0"/>
          </a:xfrm>
          <a:custGeom>
            <a:avLst/>
            <a:gdLst>
              <a:gd name="connsiteX0" fmla="*/ 0 w 10740788"/>
              <a:gd name="connsiteY0" fmla="*/ 0 h 0"/>
              <a:gd name="connsiteX1" fmla="*/ 10740788 w 1074078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40788">
                <a:moveTo>
                  <a:pt x="0" y="0"/>
                </a:moveTo>
                <a:lnTo>
                  <a:pt x="10740788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478721" y="424253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0CA7EA3-96D8-4B0F-833A-5E762A3EE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3" t="10000" r="7255" b="50398"/>
          <a:stretch>
            <a:fillRect/>
          </a:stretch>
        </p:blipFill>
        <p:spPr>
          <a:xfrm>
            <a:off x="5521609" y="5695211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E0DBF19-46EF-445F-A88F-6A560A3CAB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10398" r="51725" b="50000"/>
          <a:stretch>
            <a:fillRect/>
          </a:stretch>
        </p:blipFill>
        <p:spPr>
          <a:xfrm>
            <a:off x="796844" y="5695211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EF29381-CA7F-4832-BFC3-861CD49B04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2" t="51542" r="5066" b="8856"/>
          <a:stretch>
            <a:fillRect/>
          </a:stretch>
        </p:blipFill>
        <p:spPr>
          <a:xfrm>
            <a:off x="11193160" y="5695210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sp>
        <p:nvSpPr>
          <p:cNvPr id="16" name="文本框 20">
            <a:extLst>
              <a:ext uri="{FF2B5EF4-FFF2-40B4-BE49-F238E27FC236}">
                <a16:creationId xmlns:a16="http://schemas.microsoft.com/office/drawing/2014/main" id="{08A66D47-3C03-45BC-BAA1-8CB1FEDD69CA}"/>
              </a:ext>
            </a:extLst>
          </p:cNvPr>
          <p:cNvSpPr txBox="1"/>
          <p:nvPr/>
        </p:nvSpPr>
        <p:spPr>
          <a:xfrm>
            <a:off x="-1146050" y="263984"/>
            <a:ext cx="7547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Ghi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nhớ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17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1102568" y="1410091"/>
            <a:ext cx="9609276" cy="4285119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ê-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182" y="3558912"/>
            <a:ext cx="3058835" cy="305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08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6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3067422" y="2927169"/>
            <a:ext cx="6602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03. 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Luyện</a:t>
            </a: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tập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081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-4401919" y="255708"/>
            <a:ext cx="10870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kumimoji="0" lang="en-US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1: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3795251" y="2316624"/>
            <a:ext cx="33981" cy="2931344"/>
          </a:xfrm>
          <a:prstGeom prst="line">
            <a:avLst/>
          </a:prstGeom>
          <a:noFill/>
          <a:ln w="57150">
            <a:solidFill>
              <a:schemeClr val="accent4">
                <a:lumMod val="20000"/>
                <a:lumOff val="8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1514168" y="4333568"/>
            <a:ext cx="4495800" cy="0"/>
          </a:xfrm>
          <a:prstGeom prst="line">
            <a:avLst/>
          </a:prstGeom>
          <a:noFill/>
          <a:ln w="57150">
            <a:solidFill>
              <a:schemeClr val="accent4">
                <a:lumMod val="20000"/>
                <a:lumOff val="8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266768" y="2352368"/>
            <a:ext cx="60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3419168" y="4257368"/>
            <a:ext cx="60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bg1"/>
                </a:solidFill>
                <a:latin typeface="VNI-Times" pitchFamily="2" charset="0"/>
              </a:rPr>
              <a:t>I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5781368" y="4257368"/>
            <a:ext cx="60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bg1"/>
                </a:solidFill>
              </a:rPr>
              <a:t>K</a:t>
            </a:r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>
            <a:off x="6771968" y="4333568"/>
            <a:ext cx="3429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auto">
          <a:xfrm flipH="1">
            <a:off x="7000568" y="3419168"/>
            <a:ext cx="2895600" cy="18288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8295968" y="4409768"/>
            <a:ext cx="60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9362768" y="2809568"/>
            <a:ext cx="60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9819968" y="4333568"/>
            <a:ext cx="60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224245" y="2271703"/>
            <a:ext cx="761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a.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752732" y="2271703"/>
            <a:ext cx="800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b.</a:t>
            </a: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3829233" y="2852003"/>
            <a:ext cx="835596" cy="1443073"/>
            <a:chOff x="864" y="288"/>
            <a:chExt cx="624" cy="1056"/>
          </a:xfrm>
          <a:solidFill>
            <a:srgbClr val="00B0F0"/>
          </a:solidFill>
        </p:grpSpPr>
        <p:sp>
          <p:nvSpPr>
            <p:cNvPr id="27" name="AutoShape 3"/>
            <p:cNvSpPr>
              <a:spLocks noChangeArrowheads="1"/>
            </p:cNvSpPr>
            <p:nvPr/>
          </p:nvSpPr>
          <p:spPr bwMode="auto">
            <a:xfrm>
              <a:off x="864" y="288"/>
              <a:ext cx="624" cy="105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8" name="AutoShape 4"/>
            <p:cNvSpPr>
              <a:spLocks noChangeArrowheads="1"/>
            </p:cNvSpPr>
            <p:nvPr/>
          </p:nvSpPr>
          <p:spPr bwMode="auto">
            <a:xfrm>
              <a:off x="960" y="672"/>
              <a:ext cx="336" cy="57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8555885" y="2858134"/>
            <a:ext cx="835596" cy="1443073"/>
            <a:chOff x="864" y="288"/>
            <a:chExt cx="624" cy="1056"/>
          </a:xfrm>
          <a:solidFill>
            <a:srgbClr val="00B0F0"/>
          </a:solidFill>
        </p:grpSpPr>
        <p:sp>
          <p:nvSpPr>
            <p:cNvPr id="30" name="AutoShape 3"/>
            <p:cNvSpPr>
              <a:spLocks noChangeArrowheads="1"/>
            </p:cNvSpPr>
            <p:nvPr/>
          </p:nvSpPr>
          <p:spPr bwMode="auto">
            <a:xfrm>
              <a:off x="864" y="288"/>
              <a:ext cx="624" cy="105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31" name="AutoShape 4"/>
            <p:cNvSpPr>
              <a:spLocks noChangeArrowheads="1"/>
            </p:cNvSpPr>
            <p:nvPr/>
          </p:nvSpPr>
          <p:spPr bwMode="auto">
            <a:xfrm>
              <a:off x="960" y="672"/>
              <a:ext cx="336" cy="57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1675057" y="5408910"/>
            <a:ext cx="4706079" cy="107721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3200" b="1" cap="none" spc="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cap="none" spc="0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IK </a:t>
            </a:r>
            <a:endParaRPr lang="en-US" sz="3200" b="1" cap="none" spc="0" dirty="0" smtClean="0">
              <a:ln w="0"/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cap="none" spc="0" dirty="0" err="1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200" b="1" cap="none" spc="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cap="none" spc="0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3200" b="1" cap="none" spc="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741769" y="5432877"/>
            <a:ext cx="4959654" cy="107721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MP</a:t>
            </a:r>
            <a:r>
              <a:rPr lang="en-US" sz="3200" b="1" cap="none" spc="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cap="none" spc="0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cap="none" spc="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MQ </a:t>
            </a:r>
          </a:p>
          <a:p>
            <a:pPr algn="ctr"/>
            <a:r>
              <a:rPr lang="en-US" sz="3200" b="1" cap="none" spc="0" dirty="0" err="1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b="1" cap="none" spc="0" dirty="0" smtClean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cap="none" spc="0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2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cap="none" spc="0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3200" b="1" cap="none" spc="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1667" y1="60833" x2="47667" y2="58667"/>
                        <a14:foregroundMark x1="63500" y1="37667" x2="49000" y2="48000"/>
                        <a14:foregroundMark x1="52833" y1="54833" x2="41333" y2="64833"/>
                        <a14:foregroundMark x1="33500" y1="53667" x2="42500" y2="61333"/>
                        <a14:foregroundMark x1="62667" y1="35500" x2="71333" y2="2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87" y="3087608"/>
            <a:ext cx="2152560" cy="21525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99667" l="1667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881" y="3376757"/>
            <a:ext cx="1427642" cy="14276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52025" y="280368"/>
            <a:ext cx="94334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ê-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520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  <p:bldP spid="13" grpId="0" animBg="1"/>
      <p:bldP spid="17" grpId="0" animBg="1"/>
      <p:bldP spid="19" grpId="0" animBg="1"/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67"/>
          <p:cNvSpPr txBox="1"/>
          <p:nvPr/>
        </p:nvSpPr>
        <p:spPr>
          <a:xfrm>
            <a:off x="415197" y="310804"/>
            <a:ext cx="11040203" cy="1508105"/>
          </a:xfrm>
          <a:prstGeom prst="rect">
            <a:avLst/>
          </a:prstGeom>
          <a:noFill/>
          <a:ln w="38100">
            <a:solidFill>
              <a:schemeClr val="bg1"/>
            </a:solidFill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>
            <a:spAutoFit/>
          </a:bodyPr>
          <a:lstStyle/>
          <a:p>
            <a:pPr lvl="1" algn="just"/>
            <a:r>
              <a:rPr lang="en-US" sz="36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ABCD, AB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-623579" y="2595001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38" name="Rectangle 15"/>
          <p:cNvSpPr>
            <a:spLocks noChangeArrowheads="1"/>
          </p:cNvSpPr>
          <p:nvPr/>
        </p:nvSpPr>
        <p:spPr bwMode="auto">
          <a:xfrm>
            <a:off x="698809" y="3225238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5312084" y="3185551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600384" y="5593788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41" name="Rectangle 18"/>
          <p:cNvSpPr>
            <a:spLocks noChangeArrowheads="1"/>
          </p:cNvSpPr>
          <p:nvPr/>
        </p:nvSpPr>
        <p:spPr bwMode="auto">
          <a:xfrm>
            <a:off x="5340659" y="5536638"/>
            <a:ext cx="44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chemeClr val="bg1"/>
                </a:solidFill>
              </a:rPr>
              <a:t>C</a:t>
            </a:r>
          </a:p>
        </p:txBody>
      </p:sp>
      <p:grpSp>
        <p:nvGrpSpPr>
          <p:cNvPr id="42" name="Group 20"/>
          <p:cNvGrpSpPr>
            <a:grpSpLocks/>
          </p:cNvGrpSpPr>
          <p:nvPr/>
        </p:nvGrpSpPr>
        <p:grpSpPr bwMode="auto">
          <a:xfrm>
            <a:off x="1310907" y="4860177"/>
            <a:ext cx="895350" cy="1052513"/>
            <a:chOff x="3552" y="-154"/>
            <a:chExt cx="624" cy="105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3" name="AutoShape 21"/>
            <p:cNvSpPr>
              <a:spLocks noChangeArrowheads="1"/>
            </p:cNvSpPr>
            <p:nvPr/>
          </p:nvSpPr>
          <p:spPr bwMode="auto">
            <a:xfrm>
              <a:off x="3552" y="-154"/>
              <a:ext cx="624" cy="105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44" name="AutoShape 22"/>
            <p:cNvSpPr>
              <a:spLocks noChangeArrowheads="1"/>
            </p:cNvSpPr>
            <p:nvPr/>
          </p:nvSpPr>
          <p:spPr bwMode="auto">
            <a:xfrm>
              <a:off x="3648" y="230"/>
              <a:ext cx="336" cy="57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45" name="Group 48"/>
          <p:cNvGrpSpPr>
            <a:grpSpLocks/>
          </p:cNvGrpSpPr>
          <p:nvPr/>
        </p:nvGrpSpPr>
        <p:grpSpPr bwMode="auto">
          <a:xfrm rot="-5400000">
            <a:off x="4241129" y="4836894"/>
            <a:ext cx="925513" cy="1241425"/>
            <a:chOff x="3552" y="144"/>
            <a:chExt cx="624" cy="105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6" name="AutoShape 49"/>
            <p:cNvSpPr>
              <a:spLocks noChangeArrowheads="1"/>
            </p:cNvSpPr>
            <p:nvPr/>
          </p:nvSpPr>
          <p:spPr bwMode="auto">
            <a:xfrm>
              <a:off x="3552" y="144"/>
              <a:ext cx="624" cy="105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47" name="AutoShape 50"/>
            <p:cNvSpPr>
              <a:spLocks noChangeArrowheads="1"/>
            </p:cNvSpPr>
            <p:nvPr/>
          </p:nvSpPr>
          <p:spPr bwMode="auto">
            <a:xfrm>
              <a:off x="3648" y="528"/>
              <a:ext cx="336" cy="57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48" name="Group 74"/>
          <p:cNvGrpSpPr>
            <a:grpSpLocks/>
          </p:cNvGrpSpPr>
          <p:nvPr/>
        </p:nvGrpSpPr>
        <p:grpSpPr bwMode="auto">
          <a:xfrm rot="5400000">
            <a:off x="1474293" y="3553713"/>
            <a:ext cx="862012" cy="1196975"/>
            <a:chOff x="3552" y="156"/>
            <a:chExt cx="624" cy="105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9" name="AutoShape 75"/>
            <p:cNvSpPr>
              <a:spLocks noChangeArrowheads="1"/>
            </p:cNvSpPr>
            <p:nvPr/>
          </p:nvSpPr>
          <p:spPr bwMode="auto">
            <a:xfrm>
              <a:off x="3552" y="156"/>
              <a:ext cx="624" cy="105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50" name="AutoShape 76"/>
            <p:cNvSpPr>
              <a:spLocks noChangeArrowheads="1"/>
            </p:cNvSpPr>
            <p:nvPr/>
          </p:nvSpPr>
          <p:spPr bwMode="auto">
            <a:xfrm>
              <a:off x="3648" y="528"/>
              <a:ext cx="336" cy="57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51" name="Group 74"/>
          <p:cNvGrpSpPr>
            <a:grpSpLocks/>
          </p:cNvGrpSpPr>
          <p:nvPr/>
        </p:nvGrpSpPr>
        <p:grpSpPr bwMode="auto">
          <a:xfrm rot="10800000">
            <a:off x="4235112" y="3721293"/>
            <a:ext cx="1103313" cy="1000125"/>
            <a:chOff x="3552" y="144"/>
            <a:chExt cx="624" cy="105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52" name="AutoShape 75"/>
            <p:cNvSpPr>
              <a:spLocks noChangeArrowheads="1"/>
            </p:cNvSpPr>
            <p:nvPr/>
          </p:nvSpPr>
          <p:spPr bwMode="auto">
            <a:xfrm>
              <a:off x="3552" y="144"/>
              <a:ext cx="624" cy="105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53" name="AutoShape 76"/>
            <p:cNvSpPr>
              <a:spLocks noChangeArrowheads="1"/>
            </p:cNvSpPr>
            <p:nvPr/>
          </p:nvSpPr>
          <p:spPr bwMode="auto">
            <a:xfrm>
              <a:off x="3648" y="528"/>
              <a:ext cx="336" cy="576"/>
            </a:xfrm>
            <a:prstGeom prst="rtTriangle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54" name="Rectangle 5"/>
          <p:cNvSpPr>
            <a:spLocks noChangeArrowheads="1"/>
          </p:cNvSpPr>
          <p:nvPr/>
        </p:nvSpPr>
        <p:spPr bwMode="auto">
          <a:xfrm>
            <a:off x="1281421" y="3701488"/>
            <a:ext cx="4078288" cy="2243138"/>
          </a:xfrm>
          <a:prstGeom prst="rect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vi-VN" altLang="en-US"/>
          </a:p>
        </p:txBody>
      </p:sp>
      <p:sp>
        <p:nvSpPr>
          <p:cNvPr id="55" name="Rounded Rectangle 54"/>
          <p:cNvSpPr/>
          <p:nvPr/>
        </p:nvSpPr>
        <p:spPr>
          <a:xfrm>
            <a:off x="7466181" y="3297659"/>
            <a:ext cx="3466868" cy="5909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466181" y="4038101"/>
            <a:ext cx="3466869" cy="563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CD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7471028" y="4751557"/>
            <a:ext cx="3462021" cy="5490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498839" y="5475016"/>
            <a:ext cx="3466871" cy="5429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98809" y="2152618"/>
            <a:ext cx="111447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cap="none" spc="0" dirty="0">
                <a:ln w="0"/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20773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9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9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9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9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8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8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  <p:bldP spid="39" grpId="0"/>
      <p:bldP spid="40" grpId="0"/>
      <p:bldP spid="41" grpId="0"/>
      <p:bldP spid="54" grpId="0" animBg="1"/>
      <p:bldP spid="55" grpId="0" animBg="1"/>
      <p:bldP spid="56" grpId="0" animBg="1"/>
      <p:bldP spid="57" grpId="0" animBg="1"/>
      <p:bldP spid="58" grpId="0" animBg="1"/>
      <p:bldP spid="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hlinkClick r:id="rId2" action="ppaction://hlinksldjump"/>
            <a:extLst>
              <a:ext uri="{FF2B5EF4-FFF2-40B4-BE49-F238E27FC236}">
                <a16:creationId xmlns:a16="http://schemas.microsoft.com/office/drawing/2014/main" id="{9EA41282-1863-4917-95A7-033A7F221A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52" y="3689189"/>
            <a:ext cx="3168811" cy="3168811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46898A93-F703-473A-9A29-88D0121187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08031"/>
            <a:ext cx="4872676" cy="48726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 rot="21148407">
            <a:off x="913698" y="439934"/>
            <a:ext cx="107640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smtClean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Ai </a:t>
            </a: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nhanh</a:t>
            </a:r>
            <a:endParaRPr kumimoji="0" lang="en-US" sz="9600" b="0" i="0" u="none" strike="noStrike" kern="1200" cap="none" spc="0" normalizeH="0" baseline="0" noProof="0" dirty="0" smtClean="0">
              <a:ln w="12700">
                <a:solidFill>
                  <a:srgbClr val="0070C0"/>
                </a:solidFill>
              </a:ln>
              <a:solidFill>
                <a:prstClr val="white"/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Sẽ</a:t>
            </a:r>
            <a:r>
              <a:rPr kumimoji="0" lang="en-US" sz="9600" b="0" i="0" u="none" strike="noStrike" kern="1200" cap="none" spc="0" normalizeH="0" baseline="0" noProof="0" dirty="0" smtClean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được</a:t>
            </a:r>
            <a:r>
              <a:rPr kumimoji="0" lang="en-US" sz="9600" b="0" i="0" u="none" strike="noStrike" kern="1200" cap="none" spc="0" normalizeH="0" baseline="0" noProof="0" dirty="0" smtClean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thưởng</a:t>
            </a:r>
            <a:endParaRPr kumimoji="0" lang="en-US" sz="9600" b="0" i="0" u="none" strike="noStrike" kern="1200" cap="none" spc="0" normalizeH="0" baseline="0" noProof="0" dirty="0">
              <a:ln w="12700">
                <a:solidFill>
                  <a:srgbClr val="0070C0"/>
                </a:solidFill>
              </a:ln>
              <a:solidFill>
                <a:prstClr val="white"/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8D96B69B-EA98-4755-9064-088D0E96F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 rot="798467">
            <a:off x="319546" y="201940"/>
            <a:ext cx="1660029" cy="1591806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3" name="TextBox 22"/>
          <p:cNvSpPr txBox="1"/>
          <p:nvPr/>
        </p:nvSpPr>
        <p:spPr>
          <a:xfrm rot="21148407">
            <a:off x="995761" y="451657"/>
            <a:ext cx="107640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smtClean="0">
                <a:ln w="12700">
                  <a:solidFill>
                    <a:prstClr val="black"/>
                  </a:solidFill>
                  <a:prstDash val="sysDash"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Ai </a:t>
            </a: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prstClr val="black"/>
                  </a:solidFill>
                  <a:prstDash val="sysDash"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nhanh</a:t>
            </a:r>
            <a:endParaRPr kumimoji="0" lang="en-US" sz="9600" b="0" i="0" u="none" strike="noStrike" kern="1200" cap="none" spc="0" normalizeH="0" baseline="0" noProof="0" dirty="0" smtClean="0">
              <a:ln w="12700">
                <a:solidFill>
                  <a:prstClr val="black"/>
                </a:solidFill>
                <a:prstDash val="sysDash"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prstClr val="black"/>
                  </a:solidFill>
                  <a:prstDash val="sysDash"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Sẽ</a:t>
            </a:r>
            <a:r>
              <a:rPr kumimoji="0" lang="en-US" sz="9600" b="0" i="0" u="none" strike="noStrike" kern="1200" cap="none" spc="0" normalizeH="0" baseline="0" noProof="0" dirty="0" smtClean="0">
                <a:ln w="12700">
                  <a:solidFill>
                    <a:prstClr val="black"/>
                  </a:solidFill>
                  <a:prstDash val="sysDash"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prstClr val="black"/>
                  </a:solidFill>
                  <a:prstDash val="sysDash"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được</a:t>
            </a:r>
            <a:r>
              <a:rPr kumimoji="0" lang="en-US" sz="9600" b="0" i="0" u="none" strike="noStrike" kern="1200" cap="none" spc="0" normalizeH="0" baseline="0" noProof="0" dirty="0" smtClean="0">
                <a:ln w="12700">
                  <a:solidFill>
                    <a:prstClr val="black"/>
                  </a:solidFill>
                  <a:prstDash val="sysDash"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 smtClean="0">
                <a:ln w="12700">
                  <a:solidFill>
                    <a:prstClr val="black"/>
                  </a:solidFill>
                  <a:prstDash val="sysDash"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thưởng</a:t>
            </a:r>
            <a:endParaRPr kumimoji="0" lang="en-US" sz="9600" b="0" i="0" u="none" strike="noStrike" kern="1200" cap="none" spc="0" normalizeH="0" baseline="0" noProof="0" dirty="0">
              <a:ln w="12700">
                <a:solidFill>
                  <a:prstClr val="black"/>
                </a:solidFill>
                <a:prstDash val="sysDash"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865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912000" y="272436"/>
            <a:ext cx="104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 Hai </a:t>
            </a:r>
            <a:r>
              <a:rPr lang="en-US" altLang="en-US" sz="48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đường</a:t>
            </a:r>
            <a:r>
              <a:rPr lang="en-US" altLang="en-US" sz="4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thẳng</a:t>
            </a:r>
            <a:r>
              <a:rPr lang="en-US" altLang="en-US" sz="4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en-US" sz="4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góc</a:t>
            </a:r>
            <a:r>
              <a:rPr lang="en-US" altLang="en-US" sz="4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là: </a:t>
            </a:r>
            <a:endParaRPr lang="vi-VN" altLang="en-US" sz="48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1438984" y="1215540"/>
            <a:ext cx="9903680" cy="1396851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Hai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đường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thẳng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cắt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tại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một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điểm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tạo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thành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góc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39952" y="1633772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13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1438983" y="2973534"/>
            <a:ext cx="9940217" cy="1615452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Hai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đường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thẳng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cắt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tại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một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điểm</a:t>
            </a:r>
            <a:r>
              <a:rPr lang="en-US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1438984" y="4915869"/>
            <a:ext cx="9903680" cy="1557227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Hai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đường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thẳng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cắt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tại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một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điểm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tạo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thành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góc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̀ .</a:t>
            </a:r>
            <a:endParaRPr lang="vi-V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802733" y="5406543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094" b="50691" l="49171" r="885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9781139" y="3119935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29018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0" grpId="0" animBg="1"/>
      <p:bldP spid="10" grpId="1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9137557" y="4864100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1871398" y="3890852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5286389" y="5123131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52D63E0-C85F-4079-9AAB-00EF14C533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t="32321" r="15989" b="2636"/>
          <a:stretch>
            <a:fillRect/>
          </a:stretch>
        </p:blipFill>
        <p:spPr>
          <a:xfrm>
            <a:off x="0" y="4704124"/>
            <a:ext cx="1903706" cy="2097688"/>
          </a:xfrm>
          <a:custGeom>
            <a:avLst/>
            <a:gdLst>
              <a:gd name="connsiteX0" fmla="*/ 0 w 4358640"/>
              <a:gd name="connsiteY0" fmla="*/ 0 h 4739640"/>
              <a:gd name="connsiteX1" fmla="*/ 4358640 w 4358640"/>
              <a:gd name="connsiteY1" fmla="*/ 0 h 4739640"/>
              <a:gd name="connsiteX2" fmla="*/ 4358640 w 4358640"/>
              <a:gd name="connsiteY2" fmla="*/ 4739640 h 4739640"/>
              <a:gd name="connsiteX3" fmla="*/ 0 w 4358640"/>
              <a:gd name="connsiteY3" fmla="*/ 4739640 h 4739640"/>
              <a:gd name="connsiteX4" fmla="*/ 0 w 4358640"/>
              <a:gd name="connsiteY4" fmla="*/ 0 h 473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8640" h="4739640">
                <a:moveTo>
                  <a:pt x="0" y="0"/>
                </a:moveTo>
                <a:lnTo>
                  <a:pt x="4358640" y="0"/>
                </a:lnTo>
                <a:lnTo>
                  <a:pt x="4358640" y="4739640"/>
                </a:lnTo>
                <a:lnTo>
                  <a:pt x="0" y="473964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4637010" y="2607313"/>
            <a:ext cx="2837699" cy="2585583"/>
            <a:chOff x="914400" y="2438400"/>
            <a:chExt cx="2514600" cy="2502090"/>
          </a:xfrm>
        </p:grpSpPr>
        <p:cxnSp>
          <p:nvCxnSpPr>
            <p:cNvPr id="21" name="Straight Connector 20"/>
            <p:cNvCxnSpPr/>
            <p:nvPr/>
          </p:nvCxnSpPr>
          <p:spPr bwMode="auto">
            <a:xfrm flipH="1">
              <a:off x="2197895" y="2438400"/>
              <a:ext cx="0" cy="2502090"/>
            </a:xfrm>
            <a:prstGeom prst="line">
              <a:avLst/>
            </a:prstGeom>
            <a:ln w="76200"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15"/>
            <p:cNvCxnSpPr>
              <a:cxnSpLocks noChangeShapeType="1"/>
            </p:cNvCxnSpPr>
            <p:nvPr/>
          </p:nvCxnSpPr>
          <p:spPr bwMode="auto">
            <a:xfrm>
              <a:off x="914400" y="3689445"/>
              <a:ext cx="2514600" cy="0"/>
            </a:xfrm>
            <a:prstGeom prst="line">
              <a:avLst/>
            </a:prstGeom>
            <a:noFill/>
            <a:ln w="76200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Group 25"/>
          <p:cNvGrpSpPr>
            <a:grpSpLocks/>
          </p:cNvGrpSpPr>
          <p:nvPr/>
        </p:nvGrpSpPr>
        <p:grpSpPr bwMode="auto">
          <a:xfrm>
            <a:off x="1550729" y="2436786"/>
            <a:ext cx="2474556" cy="1432055"/>
            <a:chOff x="1371600" y="2854656"/>
            <a:chExt cx="1355140" cy="1066800"/>
          </a:xfrm>
        </p:grpSpPr>
        <p:cxnSp>
          <p:nvCxnSpPr>
            <p:cNvPr id="24" name="Straight Connector 18"/>
            <p:cNvCxnSpPr>
              <a:cxnSpLocks noChangeShapeType="1"/>
            </p:cNvCxnSpPr>
            <p:nvPr/>
          </p:nvCxnSpPr>
          <p:spPr bwMode="auto">
            <a:xfrm>
              <a:off x="1371600" y="2854656"/>
              <a:ext cx="1066800" cy="1066800"/>
            </a:xfrm>
            <a:prstGeom prst="line">
              <a:avLst/>
            </a:prstGeom>
            <a:noFill/>
            <a:ln w="76200" algn="ctr">
              <a:solidFill>
                <a:schemeClr val="accent1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Connector 20"/>
            <p:cNvCxnSpPr>
              <a:cxnSpLocks noChangeShapeType="1"/>
            </p:cNvCxnSpPr>
            <p:nvPr/>
          </p:nvCxnSpPr>
          <p:spPr bwMode="auto">
            <a:xfrm flipV="1">
              <a:off x="1371600" y="3251401"/>
              <a:ext cx="1355140" cy="558599"/>
            </a:xfrm>
            <a:prstGeom prst="line">
              <a:avLst/>
            </a:prstGeom>
            <a:noFill/>
            <a:ln w="76200" algn="ctr">
              <a:solidFill>
                <a:schemeClr val="accent1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" name="Group 6"/>
          <p:cNvGrpSpPr/>
          <p:nvPr/>
        </p:nvGrpSpPr>
        <p:grpSpPr>
          <a:xfrm>
            <a:off x="8001233" y="2035521"/>
            <a:ext cx="3468800" cy="2828579"/>
            <a:chOff x="7543800" y="2975321"/>
            <a:chExt cx="1981200" cy="1728803"/>
          </a:xfrm>
        </p:grpSpPr>
        <p:cxnSp>
          <p:nvCxnSpPr>
            <p:cNvPr id="26" name="Straight Connector 27"/>
            <p:cNvCxnSpPr>
              <a:cxnSpLocks noChangeShapeType="1"/>
            </p:cNvCxnSpPr>
            <p:nvPr/>
          </p:nvCxnSpPr>
          <p:spPr bwMode="auto">
            <a:xfrm>
              <a:off x="7543800" y="3714750"/>
              <a:ext cx="1981200" cy="0"/>
            </a:xfrm>
            <a:prstGeom prst="line">
              <a:avLst/>
            </a:prstGeom>
            <a:noFill/>
            <a:ln w="76200" algn="ctr">
              <a:solidFill>
                <a:schemeClr val="accent2">
                  <a:lumMod val="40000"/>
                  <a:lumOff val="6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29"/>
            <p:cNvCxnSpPr>
              <a:cxnSpLocks noChangeShapeType="1"/>
            </p:cNvCxnSpPr>
            <p:nvPr/>
          </p:nvCxnSpPr>
          <p:spPr bwMode="auto">
            <a:xfrm flipH="1">
              <a:off x="8534400" y="2975321"/>
              <a:ext cx="114775" cy="1728803"/>
            </a:xfrm>
            <a:prstGeom prst="line">
              <a:avLst/>
            </a:prstGeom>
            <a:noFill/>
            <a:ln w="76200" algn="ctr">
              <a:solidFill>
                <a:schemeClr val="accent2">
                  <a:lumMod val="40000"/>
                  <a:lumOff val="6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8" name="TextBox 31"/>
          <p:cNvSpPr txBox="1">
            <a:spLocks noChangeArrowheads="1"/>
          </p:cNvSpPr>
          <p:nvPr/>
        </p:nvSpPr>
        <p:spPr bwMode="auto">
          <a:xfrm>
            <a:off x="453912" y="190500"/>
            <a:ext cx="1173808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2/ </a:t>
            </a:r>
            <a:r>
              <a:rPr lang="en-US" altLang="en-US" sz="44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Hình</a:t>
            </a:r>
            <a:r>
              <a:rPr lang="en-US" altLang="en-US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nào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sau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đây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có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hai</a:t>
            </a:r>
            <a:r>
              <a:rPr lang="en-US" altLang="en-US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đường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thẳng</a:t>
            </a:r>
            <a:endParaRPr lang="en-US" altLang="en-US" sz="4400" b="1" dirty="0" smtClean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US" altLang="en-US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vuông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góc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?</a:t>
            </a:r>
            <a:endParaRPr lang="vi-VN" altLang="en-US" sz="44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33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ABEB26F-7F2A-4C0B-B6E6-C407F92017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6" t="17980" r="18634" b="28016"/>
          <a:stretch>
            <a:fillRect/>
          </a:stretch>
        </p:blipFill>
        <p:spPr>
          <a:xfrm>
            <a:off x="218303" y="4570962"/>
            <a:ext cx="2048203" cy="1933067"/>
          </a:xfrm>
          <a:custGeom>
            <a:avLst/>
            <a:gdLst>
              <a:gd name="connsiteX0" fmla="*/ 1330778 w 2759528"/>
              <a:gd name="connsiteY0" fmla="*/ 0 h 2604407"/>
              <a:gd name="connsiteX1" fmla="*/ 1657350 w 2759528"/>
              <a:gd name="connsiteY1" fmla="*/ 122464 h 2604407"/>
              <a:gd name="connsiteX2" fmla="*/ 1845128 w 2759528"/>
              <a:gd name="connsiteY2" fmla="*/ 285750 h 2604407"/>
              <a:gd name="connsiteX3" fmla="*/ 2432957 w 2759528"/>
              <a:gd name="connsiteY3" fmla="*/ 195943 h 2604407"/>
              <a:gd name="connsiteX4" fmla="*/ 2677886 w 2759528"/>
              <a:gd name="connsiteY4" fmla="*/ 351064 h 2604407"/>
              <a:gd name="connsiteX5" fmla="*/ 2735036 w 2759528"/>
              <a:gd name="connsiteY5" fmla="*/ 767443 h 2604407"/>
              <a:gd name="connsiteX6" fmla="*/ 2759528 w 2759528"/>
              <a:gd name="connsiteY6" fmla="*/ 1191985 h 2604407"/>
              <a:gd name="connsiteX7" fmla="*/ 2718707 w 2759528"/>
              <a:gd name="connsiteY7" fmla="*/ 1779814 h 2604407"/>
              <a:gd name="connsiteX8" fmla="*/ 2530928 w 2759528"/>
              <a:gd name="connsiteY8" fmla="*/ 2041071 h 2604407"/>
              <a:gd name="connsiteX9" fmla="*/ 1869621 w 2759528"/>
              <a:gd name="connsiteY9" fmla="*/ 1934935 h 2604407"/>
              <a:gd name="connsiteX10" fmla="*/ 1624693 w 2759528"/>
              <a:gd name="connsiteY10" fmla="*/ 2563585 h 2604407"/>
              <a:gd name="connsiteX11" fmla="*/ 1298121 w 2759528"/>
              <a:gd name="connsiteY11" fmla="*/ 2604407 h 2604407"/>
              <a:gd name="connsiteX12" fmla="*/ 1061357 w 2759528"/>
              <a:gd name="connsiteY12" fmla="*/ 2457450 h 2604407"/>
              <a:gd name="connsiteX13" fmla="*/ 742950 w 2759528"/>
              <a:gd name="connsiteY13" fmla="*/ 2073728 h 2604407"/>
              <a:gd name="connsiteX14" fmla="*/ 122464 w 2759528"/>
              <a:gd name="connsiteY14" fmla="*/ 1918607 h 2604407"/>
              <a:gd name="connsiteX15" fmla="*/ 0 w 2759528"/>
              <a:gd name="connsiteY15" fmla="*/ 1330778 h 2604407"/>
              <a:gd name="connsiteX16" fmla="*/ 661307 w 2759528"/>
              <a:gd name="connsiteY16" fmla="*/ 800100 h 2604407"/>
              <a:gd name="connsiteX17" fmla="*/ 644978 w 2759528"/>
              <a:gd name="connsiteY17" fmla="*/ 481693 h 2604407"/>
              <a:gd name="connsiteX18" fmla="*/ 898071 w 2759528"/>
              <a:gd name="connsiteY18" fmla="*/ 65314 h 2604407"/>
              <a:gd name="connsiteX19" fmla="*/ 1102178 w 2759528"/>
              <a:gd name="connsiteY19" fmla="*/ 32657 h 2604407"/>
              <a:gd name="connsiteX20" fmla="*/ 1330778 w 2759528"/>
              <a:gd name="connsiteY20" fmla="*/ 0 h 260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59528" h="2604407">
                <a:moveTo>
                  <a:pt x="1330778" y="0"/>
                </a:moveTo>
                <a:lnTo>
                  <a:pt x="1657350" y="122464"/>
                </a:lnTo>
                <a:lnTo>
                  <a:pt x="1845128" y="285750"/>
                </a:lnTo>
                <a:lnTo>
                  <a:pt x="2432957" y="195943"/>
                </a:lnTo>
                <a:lnTo>
                  <a:pt x="2677886" y="351064"/>
                </a:lnTo>
                <a:lnTo>
                  <a:pt x="2735036" y="767443"/>
                </a:lnTo>
                <a:lnTo>
                  <a:pt x="2759528" y="1191985"/>
                </a:lnTo>
                <a:lnTo>
                  <a:pt x="2718707" y="1779814"/>
                </a:lnTo>
                <a:lnTo>
                  <a:pt x="2530928" y="2041071"/>
                </a:lnTo>
                <a:lnTo>
                  <a:pt x="1869621" y="1934935"/>
                </a:lnTo>
                <a:lnTo>
                  <a:pt x="1624693" y="2563585"/>
                </a:lnTo>
                <a:lnTo>
                  <a:pt x="1298121" y="2604407"/>
                </a:lnTo>
                <a:lnTo>
                  <a:pt x="1061357" y="2457450"/>
                </a:lnTo>
                <a:lnTo>
                  <a:pt x="742950" y="2073728"/>
                </a:lnTo>
                <a:lnTo>
                  <a:pt x="122464" y="1918607"/>
                </a:lnTo>
                <a:lnTo>
                  <a:pt x="0" y="1330778"/>
                </a:lnTo>
                <a:lnTo>
                  <a:pt x="661307" y="800100"/>
                </a:lnTo>
                <a:lnTo>
                  <a:pt x="644978" y="481693"/>
                </a:lnTo>
                <a:lnTo>
                  <a:pt x="898071" y="65314"/>
                </a:lnTo>
                <a:lnTo>
                  <a:pt x="1102178" y="32657"/>
                </a:lnTo>
                <a:lnTo>
                  <a:pt x="1330778" y="0"/>
                </a:lnTo>
                <a:close/>
              </a:path>
            </a:pathLst>
          </a:cu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08A66D47-3C03-45BC-BAA1-8CB1FEDD69CA}"/>
              </a:ext>
            </a:extLst>
          </p:cNvPr>
          <p:cNvSpPr txBox="1"/>
          <p:nvPr/>
        </p:nvSpPr>
        <p:spPr>
          <a:xfrm>
            <a:off x="-229527" y="201491"/>
            <a:ext cx="7547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Yêu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cầu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cần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đạt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5584F3B-8ED0-4523-A035-C7ADCA1C0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58" t="52596" r="26447" b="30000"/>
          <a:stretch>
            <a:fillRect/>
          </a:stretch>
        </p:blipFill>
        <p:spPr>
          <a:xfrm rot="5182450">
            <a:off x="93259" y="191422"/>
            <a:ext cx="1257275" cy="1299184"/>
          </a:xfrm>
          <a:custGeom>
            <a:avLst/>
            <a:gdLst>
              <a:gd name="connsiteX0" fmla="*/ 0 w 962527"/>
              <a:gd name="connsiteY0" fmla="*/ 0 h 994611"/>
              <a:gd name="connsiteX1" fmla="*/ 962527 w 962527"/>
              <a:gd name="connsiteY1" fmla="*/ 0 h 994611"/>
              <a:gd name="connsiteX2" fmla="*/ 962527 w 962527"/>
              <a:gd name="connsiteY2" fmla="*/ 994611 h 994611"/>
              <a:gd name="connsiteX3" fmla="*/ 0 w 962527"/>
              <a:gd name="connsiteY3" fmla="*/ 994611 h 994611"/>
              <a:gd name="connsiteX4" fmla="*/ 0 w 962527"/>
              <a:gd name="connsiteY4" fmla="*/ 0 h 994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7" h="994611">
                <a:moveTo>
                  <a:pt x="0" y="0"/>
                </a:moveTo>
                <a:lnTo>
                  <a:pt x="962527" y="0"/>
                </a:lnTo>
                <a:lnTo>
                  <a:pt x="962527" y="994611"/>
                </a:lnTo>
                <a:lnTo>
                  <a:pt x="0" y="99461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D53AD89-5D63-4E0A-A578-82A0EDC4D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1" t="35474" r="53684" b="52456"/>
          <a:stretch>
            <a:fillRect/>
          </a:stretch>
        </p:blipFill>
        <p:spPr>
          <a:xfrm>
            <a:off x="6110629" y="375193"/>
            <a:ext cx="1120835" cy="803263"/>
          </a:xfrm>
          <a:custGeom>
            <a:avLst/>
            <a:gdLst>
              <a:gd name="connsiteX0" fmla="*/ 0 w 962527"/>
              <a:gd name="connsiteY0" fmla="*/ 0 h 689809"/>
              <a:gd name="connsiteX1" fmla="*/ 962527 w 962527"/>
              <a:gd name="connsiteY1" fmla="*/ 0 h 689809"/>
              <a:gd name="connsiteX2" fmla="*/ 962527 w 962527"/>
              <a:gd name="connsiteY2" fmla="*/ 689809 h 689809"/>
              <a:gd name="connsiteX3" fmla="*/ 0 w 962527"/>
              <a:gd name="connsiteY3" fmla="*/ 689809 h 689809"/>
              <a:gd name="connsiteX4" fmla="*/ 0 w 96252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7" h="689809">
                <a:moveTo>
                  <a:pt x="0" y="0"/>
                </a:moveTo>
                <a:lnTo>
                  <a:pt x="962527" y="0"/>
                </a:lnTo>
                <a:lnTo>
                  <a:pt x="96252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2485291" y="1352158"/>
            <a:ext cx="918084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1. Kiến thức</a:t>
            </a:r>
            <a:endParaRPr lang="en-US" sz="2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nl-NL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- Có biểu tượng về hai đường thẳng vuông góc..</a:t>
            </a:r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nl-NL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2. Kĩ năng</a:t>
            </a:r>
            <a:endParaRPr lang="en-US" sz="2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nb-NO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- </a:t>
            </a:r>
            <a:r>
              <a:rPr lang="nl-NL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Kiểm tra được hai đường thẳng vuông góc với nhau bằng ê ke. </a:t>
            </a:r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nl-NL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3. Phẩm chất</a:t>
            </a:r>
            <a:endParaRPr lang="en-US" sz="2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nl-NL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- HS có phẩm chất học tập tích cực.</a:t>
            </a:r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nl-NL" sz="28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4. Góp phần phát triển năng lực: </a:t>
            </a:r>
            <a:endParaRPr lang="en-US" sz="2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nl-NL" sz="2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- </a:t>
            </a:r>
            <a:r>
              <a:rPr lang="nl-NL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Năng lực tự học, NL giải quyết vấn đề và sáng tạo, NL tư duy - lập luận logic.</a:t>
            </a:r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nl-NL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*Bài tập cần làm:   Bài 1, bài 2, bài 3 (a)</a:t>
            </a:r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4480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68C8BC03-1383-4754-845B-BF76C2BF01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623" y="2550249"/>
            <a:ext cx="4307751" cy="4307751"/>
          </a:xfrm>
          <a:prstGeom prst="rect">
            <a:avLst/>
          </a:prstGeom>
        </p:spPr>
      </p:pic>
      <p:sp>
        <p:nvSpPr>
          <p:cNvPr id="10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966871" y="2093537"/>
            <a:ext cx="2560320" cy="1030436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Berlin Sans FB Demi" panose="020E0802020502020306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1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Berlin Sans FB Demi" panose="020E0802020502020306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3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979933" y="3321622"/>
            <a:ext cx="2560320" cy="1114889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Berlin Sans FB Demi" panose="020E0802020502020306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Berlin Sans FB Demi" panose="020E0802020502020306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967910" y="4549707"/>
            <a:ext cx="2560320" cy="1030436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Berlin Sans FB Demi" panose="020E0802020502020306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Berlin Sans FB Demi" panose="020E0802020502020306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20" name="Group 23"/>
          <p:cNvGrpSpPr>
            <a:grpSpLocks/>
          </p:cNvGrpSpPr>
          <p:nvPr/>
        </p:nvGrpSpPr>
        <p:grpSpPr bwMode="auto">
          <a:xfrm>
            <a:off x="649867" y="1903917"/>
            <a:ext cx="2831982" cy="2827605"/>
            <a:chOff x="3415758" y="2073305"/>
            <a:chExt cx="2832642" cy="2829282"/>
          </a:xfrm>
        </p:grpSpPr>
        <p:sp>
          <p:nvSpPr>
            <p:cNvPr id="21" name="TextBox 9"/>
            <p:cNvSpPr txBox="1">
              <a:spLocks noChangeArrowheads="1"/>
            </p:cNvSpPr>
            <p:nvPr/>
          </p:nvSpPr>
          <p:spPr bwMode="auto">
            <a:xfrm>
              <a:off x="3415758" y="2087698"/>
              <a:ext cx="304800" cy="646714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3600" dirty="0">
                  <a:solidFill>
                    <a:schemeClr val="bg1"/>
                  </a:solidFill>
                </a:rPr>
                <a:t>A</a:t>
              </a:r>
              <a:endParaRPr lang="vi-VN" alt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6"/>
            <p:cNvSpPr txBox="1">
              <a:spLocks noChangeArrowheads="1"/>
            </p:cNvSpPr>
            <p:nvPr/>
          </p:nvSpPr>
          <p:spPr bwMode="auto">
            <a:xfrm>
              <a:off x="5065527" y="2073305"/>
              <a:ext cx="304800" cy="646714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3600" dirty="0">
                  <a:solidFill>
                    <a:schemeClr val="bg1"/>
                  </a:solidFill>
                </a:rPr>
                <a:t>B</a:t>
              </a:r>
              <a:endParaRPr lang="vi-VN" alt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8"/>
            <p:cNvSpPr txBox="1">
              <a:spLocks noChangeArrowheads="1"/>
            </p:cNvSpPr>
            <p:nvPr/>
          </p:nvSpPr>
          <p:spPr bwMode="auto">
            <a:xfrm>
              <a:off x="5943600" y="4253024"/>
              <a:ext cx="304800" cy="646714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3600">
                  <a:solidFill>
                    <a:schemeClr val="bg1"/>
                  </a:solidFill>
                </a:rPr>
                <a:t>C</a:t>
              </a:r>
              <a:endParaRPr lang="vi-VN" altLang="en-US" sz="3600">
                <a:solidFill>
                  <a:schemeClr val="bg1"/>
                </a:solidFill>
              </a:endParaRPr>
            </a:p>
          </p:txBody>
        </p:sp>
        <p:sp>
          <p:nvSpPr>
            <p:cNvPr id="24" name="TextBox 32"/>
            <p:cNvSpPr txBox="1">
              <a:spLocks noChangeArrowheads="1"/>
            </p:cNvSpPr>
            <p:nvPr/>
          </p:nvSpPr>
          <p:spPr bwMode="auto">
            <a:xfrm>
              <a:off x="3520439" y="4255873"/>
              <a:ext cx="304800" cy="646714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altLang="en-US" sz="3600">
                  <a:solidFill>
                    <a:schemeClr val="bg1"/>
                  </a:solidFill>
                </a:rPr>
                <a:t>D</a:t>
              </a:r>
              <a:endParaRPr lang="vi-VN" altLang="en-US" sz="3600">
                <a:solidFill>
                  <a:schemeClr val="bg1"/>
                </a:solidFill>
              </a:endParaRPr>
            </a:p>
          </p:txBody>
        </p:sp>
        <p:cxnSp>
          <p:nvCxnSpPr>
            <p:cNvPr id="25" name="Straight Connector 11"/>
            <p:cNvCxnSpPr>
              <a:cxnSpLocks noChangeShapeType="1"/>
            </p:cNvCxnSpPr>
            <p:nvPr/>
          </p:nvCxnSpPr>
          <p:spPr bwMode="auto">
            <a:xfrm flipV="1">
              <a:off x="3714747" y="2680502"/>
              <a:ext cx="1900661" cy="2849"/>
            </a:xfrm>
            <a:prstGeom prst="line">
              <a:avLst/>
            </a:prstGeom>
            <a:noFill/>
            <a:ln w="57150" algn="ctr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13"/>
            <p:cNvCxnSpPr>
              <a:cxnSpLocks noChangeShapeType="1"/>
            </p:cNvCxnSpPr>
            <p:nvPr/>
          </p:nvCxnSpPr>
          <p:spPr bwMode="auto">
            <a:xfrm flipH="1">
              <a:off x="3723652" y="2669062"/>
              <a:ext cx="0" cy="1586810"/>
            </a:xfrm>
            <a:prstGeom prst="line">
              <a:avLst/>
            </a:prstGeom>
            <a:noFill/>
            <a:ln w="57150" algn="ctr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17"/>
            <p:cNvCxnSpPr>
              <a:cxnSpLocks noChangeShapeType="1"/>
            </p:cNvCxnSpPr>
            <p:nvPr/>
          </p:nvCxnSpPr>
          <p:spPr bwMode="auto">
            <a:xfrm>
              <a:off x="3724273" y="4238735"/>
              <a:ext cx="2362201" cy="0"/>
            </a:xfrm>
            <a:prstGeom prst="line">
              <a:avLst/>
            </a:prstGeom>
            <a:noFill/>
            <a:ln w="57150" algn="ctr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21"/>
            <p:cNvCxnSpPr>
              <a:cxnSpLocks noChangeShapeType="1"/>
            </p:cNvCxnSpPr>
            <p:nvPr/>
          </p:nvCxnSpPr>
          <p:spPr bwMode="auto">
            <a:xfrm>
              <a:off x="5615408" y="2694604"/>
              <a:ext cx="470116" cy="1555402"/>
            </a:xfrm>
            <a:prstGeom prst="line">
              <a:avLst/>
            </a:prstGeom>
            <a:noFill/>
            <a:ln w="57150" algn="ctr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Box 24"/>
          <p:cNvSpPr txBox="1">
            <a:spLocks noChangeArrowheads="1"/>
          </p:cNvSpPr>
          <p:nvPr/>
        </p:nvSpPr>
        <p:spPr bwMode="auto">
          <a:xfrm>
            <a:off x="-432663" y="174633"/>
            <a:ext cx="1138078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en-US" altLang="en-US" sz="44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altLang="en-US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dưới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altLang="en-US" sz="44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mấy</a:t>
            </a:r>
            <a:endParaRPr lang="en-US" altLang="en-US" sz="44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44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góc</a:t>
            </a:r>
            <a:r>
              <a:rPr lang="en-US" altLang="en-US" sz="4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4400" b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821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2877670" y="1933907"/>
            <a:ext cx="6602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Dặn</a:t>
            </a: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dò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14" name="文本框 15">
            <a:extLst>
              <a:ext uri="{FF2B5EF4-FFF2-40B4-BE49-F238E27FC236}">
                <a16:creationId xmlns:a16="http://schemas.microsoft.com/office/drawing/2014/main" id="{84EB3720-6EA4-4111-A60E-BA9FC08CEA56}"/>
              </a:ext>
            </a:extLst>
          </p:cNvPr>
          <p:cNvSpPr txBox="1"/>
          <p:nvPr/>
        </p:nvSpPr>
        <p:spPr>
          <a:xfrm rot="21389971">
            <a:off x="3696718" y="3371115"/>
            <a:ext cx="5065406" cy="941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Hoàn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thành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các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BT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vào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vở</a:t>
            </a:r>
            <a:endParaRPr kumimoji="0" lang="en-US" altLang="zh-CN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Cookies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Chuẩn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bị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bài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sau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: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Luyện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tập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Cookies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5287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B582E1F-6DE8-4442-BC07-1205BDA94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BF67529-C476-4835-B2E5-B71180E580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2662">
            <a:off x="6672259" y="1938337"/>
            <a:ext cx="3600456" cy="360045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F4B57794-0EDD-4D1A-A87C-85A182F349F3}"/>
              </a:ext>
            </a:extLst>
          </p:cNvPr>
          <p:cNvSpPr txBox="1"/>
          <p:nvPr/>
        </p:nvSpPr>
        <p:spPr>
          <a:xfrm>
            <a:off x="1077743" y="2194598"/>
            <a:ext cx="5018257" cy="2642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Tạm</a:t>
            </a:r>
            <a:r>
              <a:rPr kumimoji="0" lang="en-US" altLang="zh-CN" sz="8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8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biệt</a:t>
            </a:r>
            <a:r>
              <a:rPr kumimoji="0" lang="en-US" altLang="zh-CN" sz="8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8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các</a:t>
            </a:r>
            <a:r>
              <a:rPr kumimoji="0" lang="en-US" altLang="zh-CN" sz="8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8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em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Showcard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79460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5285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87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D8F631AE-8693-4AE6-828F-9904BF2751C4}"/>
              </a:ext>
            </a:extLst>
          </p:cNvPr>
          <p:cNvSpPr/>
          <p:nvPr/>
        </p:nvSpPr>
        <p:spPr>
          <a:xfrm>
            <a:off x="1451212" y="5186149"/>
            <a:ext cx="10740788" cy="0"/>
          </a:xfrm>
          <a:custGeom>
            <a:avLst/>
            <a:gdLst>
              <a:gd name="connsiteX0" fmla="*/ 0 w 10740788"/>
              <a:gd name="connsiteY0" fmla="*/ 0 h 0"/>
              <a:gd name="connsiteX1" fmla="*/ 10740788 w 1074078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40788">
                <a:moveTo>
                  <a:pt x="0" y="0"/>
                </a:moveTo>
                <a:lnTo>
                  <a:pt x="10740788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478721" y="424253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A77A08C-A7F0-4132-AC36-3C0CC7924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3797">
            <a:off x="995713" y="1372318"/>
            <a:ext cx="3779848" cy="321287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08405BB-A913-4F21-A09C-C83EABBEF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3797">
            <a:off x="4129388" y="1313347"/>
            <a:ext cx="3779848" cy="321287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C422B5F-4C43-45DB-BA81-D80712C92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3797">
            <a:off x="7454344" y="1313347"/>
            <a:ext cx="3779848" cy="321287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0CA7EA3-96D8-4B0F-833A-5E762A3EE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3" t="10000" r="7255" b="50398"/>
          <a:stretch>
            <a:fillRect/>
          </a:stretch>
        </p:blipFill>
        <p:spPr>
          <a:xfrm>
            <a:off x="6670883" y="4719893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E0DBF19-46EF-445F-A88F-6A560A3CAB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10398" r="51725" b="50000"/>
          <a:stretch>
            <a:fillRect/>
          </a:stretch>
        </p:blipFill>
        <p:spPr>
          <a:xfrm>
            <a:off x="3787363" y="4719893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EF29381-CA7F-4832-BFC3-861CD49B04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2" t="51542" r="5066" b="8856"/>
          <a:stretch>
            <a:fillRect/>
          </a:stretch>
        </p:blipFill>
        <p:spPr>
          <a:xfrm>
            <a:off x="9875206" y="4719893"/>
            <a:ext cx="951353" cy="951353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A0CE5DD-EDB3-407D-9B74-DFC9B328C0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5" t="51542" r="52533" b="8856"/>
          <a:stretch>
            <a:fillRect/>
          </a:stretch>
        </p:blipFill>
        <p:spPr>
          <a:xfrm>
            <a:off x="361750" y="4259414"/>
            <a:ext cx="1872316" cy="1872312"/>
          </a:xfrm>
          <a:custGeom>
            <a:avLst/>
            <a:gdLst>
              <a:gd name="connsiteX0" fmla="*/ 1357952 w 2715904"/>
              <a:gd name="connsiteY0" fmla="*/ 0 h 2715904"/>
              <a:gd name="connsiteX1" fmla="*/ 2715904 w 2715904"/>
              <a:gd name="connsiteY1" fmla="*/ 1357952 h 2715904"/>
              <a:gd name="connsiteX2" fmla="*/ 1357952 w 2715904"/>
              <a:gd name="connsiteY2" fmla="*/ 2715904 h 2715904"/>
              <a:gd name="connsiteX3" fmla="*/ 0 w 2715904"/>
              <a:gd name="connsiteY3" fmla="*/ 1357952 h 2715904"/>
              <a:gd name="connsiteX4" fmla="*/ 1357952 w 2715904"/>
              <a:gd name="connsiteY4" fmla="*/ 0 h 271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5904" h="2715904">
                <a:moveTo>
                  <a:pt x="1357952" y="0"/>
                </a:moveTo>
                <a:cubicBezTo>
                  <a:pt x="2107928" y="0"/>
                  <a:pt x="2715904" y="607976"/>
                  <a:pt x="2715904" y="1357952"/>
                </a:cubicBezTo>
                <a:cubicBezTo>
                  <a:pt x="2715904" y="2107928"/>
                  <a:pt x="2107928" y="2715904"/>
                  <a:pt x="1357952" y="2715904"/>
                </a:cubicBezTo>
                <a:cubicBezTo>
                  <a:pt x="607976" y="2715904"/>
                  <a:pt x="0" y="2107928"/>
                  <a:pt x="0" y="1357952"/>
                </a:cubicBezTo>
                <a:cubicBezTo>
                  <a:pt x="0" y="607976"/>
                  <a:pt x="607976" y="0"/>
                  <a:pt x="1357952" y="0"/>
                </a:cubicBezTo>
                <a:close/>
              </a:path>
            </a:pathLst>
          </a:cu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D769928C-5647-4F7B-B91B-4D6CFC88355F}"/>
              </a:ext>
            </a:extLst>
          </p:cNvPr>
          <p:cNvSpPr txBox="1"/>
          <p:nvPr/>
        </p:nvSpPr>
        <p:spPr>
          <a:xfrm>
            <a:off x="1691710" y="2120286"/>
            <a:ext cx="1872317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Khởi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động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VN Mua Thu" panose="03020702040507090A04" pitchFamily="66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61DFD45-1B34-4941-968E-E339562C9FA2}"/>
              </a:ext>
            </a:extLst>
          </p:cNvPr>
          <p:cNvSpPr txBox="1"/>
          <p:nvPr/>
        </p:nvSpPr>
        <p:spPr>
          <a:xfrm>
            <a:off x="4835115" y="2120286"/>
            <a:ext cx="1872317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Khám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phá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VN Mua Thu" panose="03020702040507090A04" pitchFamily="66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9CECE18A-9288-4915-96D9-FDCEE7524C30}"/>
              </a:ext>
            </a:extLst>
          </p:cNvPr>
          <p:cNvSpPr txBox="1"/>
          <p:nvPr/>
        </p:nvSpPr>
        <p:spPr>
          <a:xfrm>
            <a:off x="8196155" y="2120286"/>
            <a:ext cx="1872317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Luyện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tập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VN Mua Thu" panose="03020702040507090A04" pitchFamily="66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16" name="文本框 20">
            <a:extLst>
              <a:ext uri="{FF2B5EF4-FFF2-40B4-BE49-F238E27FC236}">
                <a16:creationId xmlns:a16="http://schemas.microsoft.com/office/drawing/2014/main" id="{08A66D47-3C03-45BC-BAA1-8CB1FEDD69CA}"/>
              </a:ext>
            </a:extLst>
          </p:cNvPr>
          <p:cNvSpPr txBox="1"/>
          <p:nvPr/>
        </p:nvSpPr>
        <p:spPr>
          <a:xfrm>
            <a:off x="221338" y="213229"/>
            <a:ext cx="7547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Tiến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trình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bài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học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976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2" grpId="0"/>
      <p:bldP spid="33" grpId="0"/>
      <p:bldP spid="3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3067422" y="2927169"/>
            <a:ext cx="6602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01.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K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hởi</a:t>
            </a: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783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1914294" y="494779"/>
            <a:ext cx="10052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Điền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từ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thích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hợp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vào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chỗ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trống</a:t>
            </a:r>
            <a:endParaRPr lang="en-US" altLang="zh-CN" sz="4000" dirty="0" smtClean="0">
              <a:solidFill>
                <a:srgbClr val="ED7D31">
                  <a:lumMod val="60000"/>
                  <a:lumOff val="40000"/>
                </a:srgbClr>
              </a:solidFill>
              <a:latin typeface="UTM Azuki" panose="02040603050506020204" pitchFamily="18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Góc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nhọn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……….….. </a:t>
            </a:r>
            <a:r>
              <a:rPr kumimoji="0" lang="en-US" altLang="zh-CN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góc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vuông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UTM Azuki" panose="02040603050506020204" pitchFamily="18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380326" y="5726210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3B99494-2233-492A-BB7F-708AB9BF5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938" y="4114955"/>
            <a:ext cx="3222510" cy="322251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3906823" y="2260149"/>
            <a:ext cx="3193198" cy="729435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Nhỏ</a:t>
            </a:r>
            <a:r>
              <a:rPr lang="en-US" altLang="zh-CN" sz="3200" b="1" noProof="0" dirty="0" smtClean="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noProof="0" dirty="0" err="1" smtClean="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hơn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4022658" y="5093140"/>
            <a:ext cx="3193198" cy="729435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Bằng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3223627" y="4663520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17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3906823" y="3730583"/>
            <a:ext cx="3193198" cy="729435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Lớn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105号-简雅黑" panose="00000500000000000000" pitchFamily="2" charset="-122"/>
                <a:cs typeface="Arial" panose="020B0604020202020204" pitchFamily="34" charset="0"/>
              </a:rPr>
              <a:t>hơn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3013264" y="1806829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4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501633" y="3300963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25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68572" y="466600"/>
            <a:ext cx="1861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1: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710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  <p:bldP spid="12" grpId="1" animBg="1"/>
      <p:bldP spid="16" grpId="0" animBg="1"/>
      <p:bldP spid="16" grpId="1" animBg="1"/>
      <p:bldP spid="17" grpId="0" animBg="1"/>
      <p:bldP spid="17" grpId="1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058227" y="412033"/>
            <a:ext cx="100529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Điền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từ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thích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hợp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vào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chỗ</a:t>
            </a:r>
            <a:r>
              <a:rPr lang="en-US" altLang="zh-CN" sz="4000" dirty="0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dirty="0" err="1" smtClean="0">
                <a:solidFill>
                  <a:srgbClr val="ED7D31">
                    <a:lumMod val="60000"/>
                    <a:lumOff val="40000"/>
                  </a:srgbClr>
                </a:solidFill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trống</a:t>
            </a:r>
            <a:endParaRPr lang="en-US" altLang="zh-CN" sz="4000" dirty="0" smtClean="0">
              <a:solidFill>
                <a:srgbClr val="ED7D31">
                  <a:lumMod val="60000"/>
                  <a:lumOff val="40000"/>
                </a:srgbClr>
              </a:solidFill>
              <a:latin typeface="UTM Azuki" panose="02040603050506020204" pitchFamily="18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Góc</a:t>
            </a:r>
            <a:r>
              <a:rPr kumimoji="0" lang="en-US" altLang="zh-CN" sz="40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tù</a:t>
            </a:r>
            <a:r>
              <a:rPr kumimoji="0" lang="en-US" altLang="zh-CN" sz="40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 …………… </a:t>
            </a:r>
            <a:r>
              <a:rPr kumimoji="0" lang="en-US" altLang="zh-CN" sz="40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góc</a:t>
            </a:r>
            <a:r>
              <a:rPr kumimoji="0" lang="en-US" altLang="zh-CN" sz="40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vuông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uLnTx/>
              <a:uFillTx/>
              <a:latin typeface="UTM Azuki" panose="02040603050506020204" pitchFamily="18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380326" y="5726210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3B99494-2233-492A-BB7F-708AB9BF5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938" y="4114955"/>
            <a:ext cx="3222510" cy="322251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3634456" y="2012222"/>
            <a:ext cx="3103510" cy="1240030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字魂105号-简雅黑" panose="00000500000000000000" pitchFamily="2" charset="-122"/>
                <a:cs typeface="Arial" panose="020B0604020202020204" pitchFamily="34" charset="0"/>
              </a:rPr>
              <a:t>Bé</a:t>
            </a:r>
            <a:r>
              <a:rPr kumimoji="0" lang="en-US" altLang="zh-CN" sz="5400" b="1" i="0" u="none" strike="noStrike" kern="1200" cap="none" spc="0" normalizeH="0" noProof="0" dirty="0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字魂105号-简雅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5400" b="1" i="0" u="none" strike="noStrike" kern="1200" cap="none" spc="0" normalizeH="0" noProof="0" dirty="0" err="1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字魂105号-简雅黑" panose="00000500000000000000" pitchFamily="2" charset="-122"/>
                <a:cs typeface="Arial" panose="020B0604020202020204" pitchFamily="34" charset="0"/>
              </a:rPr>
              <a:t>hơn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字魂105号-简雅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3634456" y="4935606"/>
            <a:ext cx="3103510" cy="1240030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Bằng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2835425" y="4813079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21" name="文本框 11">
            <a:extLst>
              <a:ext uri="{FF2B5EF4-FFF2-40B4-BE49-F238E27FC236}">
                <a16:creationId xmlns:a16="http://schemas.microsoft.com/office/drawing/2014/main" id="{D74E43CB-1356-4E0F-89FD-B319BAC01F68}"/>
              </a:ext>
            </a:extLst>
          </p:cNvPr>
          <p:cNvSpPr txBox="1"/>
          <p:nvPr/>
        </p:nvSpPr>
        <p:spPr>
          <a:xfrm>
            <a:off x="3634456" y="3473914"/>
            <a:ext cx="3215077" cy="1151784"/>
          </a:xfrm>
          <a:prstGeom prst="snip2DiagRect">
            <a:avLst>
              <a:gd name="adj1" fmla="val 0"/>
              <a:gd name="adj2" fmla="val 19437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Lớn</a:t>
            </a:r>
            <a:r>
              <a: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字魂105号-简雅黑" panose="00000500000000000000" pitchFamily="2" charset="-122"/>
                <a:cs typeface="字魂105号-简雅黑" panose="00000500000000000000" pitchFamily="2" charset="-122"/>
              </a:rPr>
              <a:t>hơn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UTM Azuki" panose="02040603050506020204" pitchFamily="18" charset="0"/>
              <a:ea typeface="字魂105号-简雅黑" panose="00000500000000000000" pitchFamily="2" charset="-122"/>
              <a:cs typeface="字魂105号-简雅黑" panose="00000500000000000000" pitchFamily="2" charset="-122"/>
            </a:endParaRPr>
          </a:p>
        </p:txBody>
      </p:sp>
      <p:pic>
        <p:nvPicPr>
          <p:cNvPr id="22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6174026" y="3351387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id="{94A556BA-01F9-46A9-897F-009DBFD36D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4250" r="5250" b="45250"/>
          <a:stretch>
            <a:fillRect/>
          </a:stretch>
        </p:blipFill>
        <p:spPr>
          <a:xfrm>
            <a:off x="2835425" y="1950958"/>
            <a:ext cx="1598061" cy="1362557"/>
          </a:xfrm>
          <a:custGeom>
            <a:avLst/>
            <a:gdLst>
              <a:gd name="connsiteX0" fmla="*/ 1493520 w 2895600"/>
              <a:gd name="connsiteY0" fmla="*/ 0 h 2468880"/>
              <a:gd name="connsiteX1" fmla="*/ 1630680 w 2895600"/>
              <a:gd name="connsiteY1" fmla="*/ 30480 h 2468880"/>
              <a:gd name="connsiteX2" fmla="*/ 1905000 w 2895600"/>
              <a:gd name="connsiteY2" fmla="*/ 91440 h 2468880"/>
              <a:gd name="connsiteX3" fmla="*/ 2545080 w 2895600"/>
              <a:gd name="connsiteY3" fmla="*/ 335280 h 2468880"/>
              <a:gd name="connsiteX4" fmla="*/ 2895600 w 2895600"/>
              <a:gd name="connsiteY4" fmla="*/ 777240 h 2468880"/>
              <a:gd name="connsiteX5" fmla="*/ 2133600 w 2895600"/>
              <a:gd name="connsiteY5" fmla="*/ 2133600 h 2468880"/>
              <a:gd name="connsiteX6" fmla="*/ 1539240 w 2895600"/>
              <a:gd name="connsiteY6" fmla="*/ 2468880 h 2468880"/>
              <a:gd name="connsiteX7" fmla="*/ 624840 w 2895600"/>
              <a:gd name="connsiteY7" fmla="*/ 2057400 h 2468880"/>
              <a:gd name="connsiteX8" fmla="*/ 106680 w 2895600"/>
              <a:gd name="connsiteY8" fmla="*/ 1203960 h 2468880"/>
              <a:gd name="connsiteX9" fmla="*/ 0 w 2895600"/>
              <a:gd name="connsiteY9" fmla="*/ 396240 h 2468880"/>
              <a:gd name="connsiteX10" fmla="*/ 335280 w 2895600"/>
              <a:gd name="connsiteY10" fmla="*/ 213360 h 2468880"/>
              <a:gd name="connsiteX11" fmla="*/ 1264920 w 2895600"/>
              <a:gd name="connsiteY11" fmla="*/ 472440 h 2468880"/>
              <a:gd name="connsiteX12" fmla="*/ 1493520 w 2895600"/>
              <a:gd name="connsiteY12" fmla="*/ 0 h 246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95600" h="2468880">
                <a:moveTo>
                  <a:pt x="1493520" y="0"/>
                </a:moveTo>
                <a:lnTo>
                  <a:pt x="1630680" y="30480"/>
                </a:lnTo>
                <a:lnTo>
                  <a:pt x="1905000" y="91440"/>
                </a:lnTo>
                <a:lnTo>
                  <a:pt x="2545080" y="335280"/>
                </a:lnTo>
                <a:lnTo>
                  <a:pt x="2895600" y="777240"/>
                </a:lnTo>
                <a:lnTo>
                  <a:pt x="2133600" y="2133600"/>
                </a:lnTo>
                <a:lnTo>
                  <a:pt x="1539240" y="2468880"/>
                </a:lnTo>
                <a:lnTo>
                  <a:pt x="624840" y="2057400"/>
                </a:lnTo>
                <a:lnTo>
                  <a:pt x="106680" y="1203960"/>
                </a:lnTo>
                <a:lnTo>
                  <a:pt x="0" y="396240"/>
                </a:lnTo>
                <a:lnTo>
                  <a:pt x="335280" y="213360"/>
                </a:lnTo>
                <a:lnTo>
                  <a:pt x="1264920" y="472440"/>
                </a:lnTo>
                <a:lnTo>
                  <a:pt x="1493520" y="0"/>
                </a:lnTo>
                <a:close/>
              </a:path>
            </a:pathLst>
          </a:custGeom>
        </p:spPr>
      </p:pic>
      <p:sp>
        <p:nvSpPr>
          <p:cNvPr id="25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68572" y="412033"/>
            <a:ext cx="1861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2: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54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0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0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  <p:bldP spid="12" grpId="1" animBg="1"/>
      <p:bldP spid="16" grpId="0" animBg="1"/>
      <p:bldP spid="16" grpId="1" animBg="1"/>
      <p:bldP spid="21" grpId="0" animBg="1"/>
      <p:bldP spid="21" grpId="1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1935720" y="-16096"/>
            <a:ext cx="9346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Nối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D6A8451-AB0A-46E6-8E6D-CB1D8721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3" t="72153" r="37594" b="2792"/>
          <a:stretch>
            <a:fillRect/>
          </a:stretch>
        </p:blipFill>
        <p:spPr>
          <a:xfrm>
            <a:off x="10364563" y="5737854"/>
            <a:ext cx="819187" cy="734786"/>
          </a:xfrm>
          <a:custGeom>
            <a:avLst/>
            <a:gdLst>
              <a:gd name="connsiteX0" fmla="*/ 661307 w 1347107"/>
              <a:gd name="connsiteY0" fmla="*/ 0 h 1208314"/>
              <a:gd name="connsiteX1" fmla="*/ 865415 w 1347107"/>
              <a:gd name="connsiteY1" fmla="*/ 24493 h 1208314"/>
              <a:gd name="connsiteX2" fmla="*/ 1069522 w 1347107"/>
              <a:gd name="connsiteY2" fmla="*/ 155122 h 1208314"/>
              <a:gd name="connsiteX3" fmla="*/ 1338943 w 1347107"/>
              <a:gd name="connsiteY3" fmla="*/ 310243 h 1208314"/>
              <a:gd name="connsiteX4" fmla="*/ 1314450 w 1347107"/>
              <a:gd name="connsiteY4" fmla="*/ 563336 h 1208314"/>
              <a:gd name="connsiteX5" fmla="*/ 1265465 w 1347107"/>
              <a:gd name="connsiteY5" fmla="*/ 759279 h 1208314"/>
              <a:gd name="connsiteX6" fmla="*/ 1347107 w 1347107"/>
              <a:gd name="connsiteY6" fmla="*/ 1012372 h 1208314"/>
              <a:gd name="connsiteX7" fmla="*/ 832757 w 1347107"/>
              <a:gd name="connsiteY7" fmla="*/ 971550 h 1208314"/>
              <a:gd name="connsiteX8" fmla="*/ 595993 w 1347107"/>
              <a:gd name="connsiteY8" fmla="*/ 1208314 h 1208314"/>
              <a:gd name="connsiteX9" fmla="*/ 416379 w 1347107"/>
              <a:gd name="connsiteY9" fmla="*/ 1167493 h 1208314"/>
              <a:gd name="connsiteX10" fmla="*/ 351065 w 1347107"/>
              <a:gd name="connsiteY10" fmla="*/ 751114 h 1208314"/>
              <a:gd name="connsiteX11" fmla="*/ 155122 w 1347107"/>
              <a:gd name="connsiteY11" fmla="*/ 620486 h 1208314"/>
              <a:gd name="connsiteX12" fmla="*/ 0 w 1347107"/>
              <a:gd name="connsiteY12" fmla="*/ 293914 h 1208314"/>
              <a:gd name="connsiteX13" fmla="*/ 449036 w 1347107"/>
              <a:gd name="connsiteY13" fmla="*/ 236764 h 1208314"/>
              <a:gd name="connsiteX14" fmla="*/ 661307 w 1347107"/>
              <a:gd name="connsiteY14" fmla="*/ 0 h 120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47107" h="1208314">
                <a:moveTo>
                  <a:pt x="661307" y="0"/>
                </a:moveTo>
                <a:lnTo>
                  <a:pt x="865415" y="24493"/>
                </a:lnTo>
                <a:lnTo>
                  <a:pt x="1069522" y="155122"/>
                </a:lnTo>
                <a:lnTo>
                  <a:pt x="1338943" y="310243"/>
                </a:lnTo>
                <a:lnTo>
                  <a:pt x="1314450" y="563336"/>
                </a:lnTo>
                <a:lnTo>
                  <a:pt x="1265465" y="759279"/>
                </a:lnTo>
                <a:lnTo>
                  <a:pt x="1347107" y="1012372"/>
                </a:lnTo>
                <a:lnTo>
                  <a:pt x="832757" y="971550"/>
                </a:lnTo>
                <a:lnTo>
                  <a:pt x="595993" y="1208314"/>
                </a:lnTo>
                <a:lnTo>
                  <a:pt x="416379" y="1167493"/>
                </a:lnTo>
                <a:lnTo>
                  <a:pt x="351065" y="751114"/>
                </a:lnTo>
                <a:lnTo>
                  <a:pt x="155122" y="620486"/>
                </a:lnTo>
                <a:lnTo>
                  <a:pt x="0" y="293914"/>
                </a:lnTo>
                <a:lnTo>
                  <a:pt x="449036" y="236764"/>
                </a:lnTo>
                <a:lnTo>
                  <a:pt x="661307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3B99494-2233-492A-BB7F-708AB9BF51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478" y="4443444"/>
            <a:ext cx="2588820" cy="2588820"/>
          </a:xfrm>
          <a:prstGeom prst="rect">
            <a:avLst/>
          </a:prstGeom>
        </p:spPr>
      </p:pic>
      <p:sp>
        <p:nvSpPr>
          <p:cNvPr id="25" name="文本框 17">
            <a:extLst>
              <a:ext uri="{FF2B5EF4-FFF2-40B4-BE49-F238E27FC236}">
                <a16:creationId xmlns:a16="http://schemas.microsoft.com/office/drawing/2014/main" id="{1A6FD7DB-A3E5-43EF-A4A4-D558201B6CF2}"/>
              </a:ext>
            </a:extLst>
          </p:cNvPr>
          <p:cNvSpPr txBox="1"/>
          <p:nvPr/>
        </p:nvSpPr>
        <p:spPr>
          <a:xfrm>
            <a:off x="268572" y="216848"/>
            <a:ext cx="1861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Arial" panose="020B0604020202020204" pitchFamily="34" charset="0"/>
              </a:rPr>
              <a:t> 3: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2701849" y="1048622"/>
            <a:ext cx="740664" cy="1389888"/>
            <a:chOff x="864" y="288"/>
            <a:chExt cx="624" cy="1056"/>
          </a:xfrm>
        </p:grpSpPr>
        <p:sp>
          <p:nvSpPr>
            <p:cNvPr id="10" name="AutoShape 3"/>
            <p:cNvSpPr>
              <a:spLocks noChangeArrowheads="1"/>
            </p:cNvSpPr>
            <p:nvPr/>
          </p:nvSpPr>
          <p:spPr bwMode="auto">
            <a:xfrm>
              <a:off x="864" y="288"/>
              <a:ext cx="624" cy="1056"/>
            </a:xfrm>
            <a:prstGeom prst="rtTriangle">
              <a:avLst/>
            </a:prstGeom>
            <a:solidFill>
              <a:srgbClr val="2AADDA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" name="AutoShape 4"/>
            <p:cNvSpPr>
              <a:spLocks noChangeArrowheads="1"/>
            </p:cNvSpPr>
            <p:nvPr/>
          </p:nvSpPr>
          <p:spPr bwMode="auto">
            <a:xfrm>
              <a:off x="960" y="672"/>
              <a:ext cx="336" cy="576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2662806" y="803099"/>
            <a:ext cx="1248303" cy="1672876"/>
            <a:chOff x="3428999" y="1905000"/>
            <a:chExt cx="1993140" cy="2385131"/>
          </a:xfrm>
        </p:grpSpPr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5257800" y="1905000"/>
              <a:ext cx="7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3429000" y="2152652"/>
              <a:ext cx="0" cy="2133600"/>
            </a:xfrm>
            <a:prstGeom prst="line">
              <a:avLst/>
            </a:prstGeom>
            <a:noFill/>
            <a:ln w="38100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V="1">
              <a:off x="3428999" y="4290131"/>
              <a:ext cx="1993140" cy="0"/>
            </a:xfrm>
            <a:prstGeom prst="line">
              <a:avLst/>
            </a:prstGeom>
            <a:noFill/>
            <a:ln w="38100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</p:grpSp>
      <p:grpSp>
        <p:nvGrpSpPr>
          <p:cNvPr id="26" name="Group 216"/>
          <p:cNvGrpSpPr>
            <a:grpSpLocks/>
          </p:cNvGrpSpPr>
          <p:nvPr/>
        </p:nvGrpSpPr>
        <p:grpSpPr bwMode="auto">
          <a:xfrm>
            <a:off x="2714306" y="3028201"/>
            <a:ext cx="740664" cy="1389888"/>
            <a:chOff x="864" y="288"/>
            <a:chExt cx="624" cy="1056"/>
          </a:xfrm>
        </p:grpSpPr>
        <p:sp>
          <p:nvSpPr>
            <p:cNvPr id="27" name="AutoShape 213"/>
            <p:cNvSpPr>
              <a:spLocks noChangeArrowheads="1"/>
            </p:cNvSpPr>
            <p:nvPr/>
          </p:nvSpPr>
          <p:spPr bwMode="auto">
            <a:xfrm>
              <a:off x="864" y="288"/>
              <a:ext cx="624" cy="1056"/>
            </a:xfrm>
            <a:prstGeom prst="rtTriangle">
              <a:avLst/>
            </a:prstGeom>
            <a:solidFill>
              <a:srgbClr val="2AADDA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8" name="AutoShape 214"/>
            <p:cNvSpPr>
              <a:spLocks noChangeArrowheads="1"/>
            </p:cNvSpPr>
            <p:nvPr/>
          </p:nvSpPr>
          <p:spPr bwMode="auto">
            <a:xfrm>
              <a:off x="960" y="672"/>
              <a:ext cx="336" cy="576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17"/>
          <p:cNvGrpSpPr>
            <a:grpSpLocks/>
          </p:cNvGrpSpPr>
          <p:nvPr/>
        </p:nvGrpSpPr>
        <p:grpSpPr bwMode="auto">
          <a:xfrm>
            <a:off x="2630278" y="3390344"/>
            <a:ext cx="1665244" cy="1042416"/>
            <a:chOff x="864" y="624"/>
            <a:chExt cx="1260" cy="720"/>
          </a:xfrm>
        </p:grpSpPr>
        <p:sp>
          <p:nvSpPr>
            <p:cNvPr id="34" name="Line 210"/>
            <p:cNvSpPr>
              <a:spLocks noChangeShapeType="1"/>
            </p:cNvSpPr>
            <p:nvPr/>
          </p:nvSpPr>
          <p:spPr bwMode="auto">
            <a:xfrm flipV="1">
              <a:off x="876" y="624"/>
              <a:ext cx="1248" cy="720"/>
            </a:xfrm>
            <a:prstGeom prst="lin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35" name="Line 211"/>
            <p:cNvSpPr>
              <a:spLocks noChangeShapeType="1"/>
            </p:cNvSpPr>
            <p:nvPr/>
          </p:nvSpPr>
          <p:spPr bwMode="auto">
            <a:xfrm>
              <a:off x="864" y="1344"/>
              <a:ext cx="1248" cy="0"/>
            </a:xfrm>
            <a:prstGeom prst="lin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</p:grpSp>
      <p:grpSp>
        <p:nvGrpSpPr>
          <p:cNvPr id="36" name="Group 14"/>
          <p:cNvGrpSpPr>
            <a:grpSpLocks/>
          </p:cNvGrpSpPr>
          <p:nvPr/>
        </p:nvGrpSpPr>
        <p:grpSpPr bwMode="auto">
          <a:xfrm>
            <a:off x="2895764" y="4952444"/>
            <a:ext cx="736159" cy="1389086"/>
            <a:chOff x="3552" y="144"/>
            <a:chExt cx="624" cy="1056"/>
          </a:xfrm>
        </p:grpSpPr>
        <p:sp>
          <p:nvSpPr>
            <p:cNvPr id="37" name="AutoShape 8"/>
            <p:cNvSpPr>
              <a:spLocks noChangeArrowheads="1"/>
            </p:cNvSpPr>
            <p:nvPr/>
          </p:nvSpPr>
          <p:spPr bwMode="auto">
            <a:xfrm>
              <a:off x="3552" y="144"/>
              <a:ext cx="624" cy="1056"/>
            </a:xfrm>
            <a:prstGeom prst="rtTriangle">
              <a:avLst/>
            </a:prstGeom>
            <a:solidFill>
              <a:srgbClr val="2AADDA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8" name="AutoShape 9"/>
            <p:cNvSpPr>
              <a:spLocks noChangeArrowheads="1"/>
            </p:cNvSpPr>
            <p:nvPr/>
          </p:nvSpPr>
          <p:spPr bwMode="auto">
            <a:xfrm>
              <a:off x="3648" y="528"/>
              <a:ext cx="336" cy="576"/>
            </a:xfrm>
            <a:prstGeom prst="rtTriangle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"/>
          <p:cNvGrpSpPr>
            <a:grpSpLocks/>
          </p:cNvGrpSpPr>
          <p:nvPr/>
        </p:nvGrpSpPr>
        <p:grpSpPr bwMode="auto">
          <a:xfrm>
            <a:off x="2151614" y="5208861"/>
            <a:ext cx="2448088" cy="1176910"/>
            <a:chOff x="3213100" y="2832100"/>
            <a:chExt cx="3022600" cy="1371600"/>
          </a:xfrm>
        </p:grpSpPr>
        <p:sp>
          <p:nvSpPr>
            <p:cNvPr id="40" name="Line 5"/>
            <p:cNvSpPr>
              <a:spLocks noChangeShapeType="1"/>
            </p:cNvSpPr>
            <p:nvPr/>
          </p:nvSpPr>
          <p:spPr bwMode="auto">
            <a:xfrm>
              <a:off x="4102100" y="4191000"/>
              <a:ext cx="2133600" cy="0"/>
            </a:xfrm>
            <a:prstGeom prst="lin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 flipV="1">
              <a:off x="3213100" y="2832100"/>
              <a:ext cx="914400" cy="1371600"/>
            </a:xfrm>
            <a:prstGeom prst="lin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6843687" y="1112225"/>
            <a:ext cx="3108960" cy="10156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400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dirty="0" err="1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nhọn</a:t>
            </a:r>
            <a:endParaRPr lang="en-US" sz="4000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843687" y="3228090"/>
            <a:ext cx="3108960" cy="10156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400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dirty="0" err="1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tù</a:t>
            </a:r>
            <a:endParaRPr lang="en-US" sz="4000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855020" y="5370108"/>
            <a:ext cx="3108960" cy="10156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lang="en-US" sz="4000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4000" dirty="0" err="1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endParaRPr lang="en-US" sz="4000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4586326" y="1557424"/>
            <a:ext cx="1795289" cy="4185708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Straight Arrow Connector 57"/>
          <p:cNvCxnSpPr/>
          <p:nvPr/>
        </p:nvCxnSpPr>
        <p:spPr>
          <a:xfrm flipV="1">
            <a:off x="4604816" y="1695578"/>
            <a:ext cx="1776799" cy="2080642"/>
          </a:xfrm>
          <a:prstGeom prst="straightConnector1">
            <a:avLst/>
          </a:prstGeom>
          <a:noFill/>
          <a:ln w="38100" cap="flat" cmpd="sng" algn="ctr">
            <a:solidFill>
              <a:schemeClr val="accent4">
                <a:lumMod val="75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9" name="Straight Arrow Connector 58"/>
          <p:cNvCxnSpPr/>
          <p:nvPr/>
        </p:nvCxnSpPr>
        <p:spPr>
          <a:xfrm flipV="1">
            <a:off x="4604816" y="3878614"/>
            <a:ext cx="1893342" cy="2105189"/>
          </a:xfrm>
          <a:prstGeom prst="straightConnector1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63" name="图片 22">
            <a:extLst>
              <a:ext uri="{FF2B5EF4-FFF2-40B4-BE49-F238E27FC236}">
                <a16:creationId xmlns:a16="http://schemas.microsoft.com/office/drawing/2014/main" id="{DD15A236-B79D-42D7-8DC8-226453234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1" t="35474" r="53684" b="52456"/>
          <a:stretch>
            <a:fillRect/>
          </a:stretch>
        </p:blipFill>
        <p:spPr>
          <a:xfrm>
            <a:off x="9939251" y="-271430"/>
            <a:ext cx="2568351" cy="1840646"/>
          </a:xfrm>
          <a:custGeom>
            <a:avLst/>
            <a:gdLst>
              <a:gd name="connsiteX0" fmla="*/ 0 w 962527"/>
              <a:gd name="connsiteY0" fmla="*/ 0 h 689809"/>
              <a:gd name="connsiteX1" fmla="*/ 962527 w 962527"/>
              <a:gd name="connsiteY1" fmla="*/ 0 h 689809"/>
              <a:gd name="connsiteX2" fmla="*/ 962527 w 962527"/>
              <a:gd name="connsiteY2" fmla="*/ 689809 h 689809"/>
              <a:gd name="connsiteX3" fmla="*/ 0 w 962527"/>
              <a:gd name="connsiteY3" fmla="*/ 689809 h 689809"/>
              <a:gd name="connsiteX4" fmla="*/ 0 w 96252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7" h="689809">
                <a:moveTo>
                  <a:pt x="0" y="0"/>
                </a:moveTo>
                <a:lnTo>
                  <a:pt x="962527" y="0"/>
                </a:lnTo>
                <a:lnTo>
                  <a:pt x="96252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4" name="图片 25">
            <a:extLst>
              <a:ext uri="{FF2B5EF4-FFF2-40B4-BE49-F238E27FC236}">
                <a16:creationId xmlns:a16="http://schemas.microsoft.com/office/drawing/2014/main" id="{3E952333-4D63-4784-AC19-95DC5747DC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31" y="4873043"/>
            <a:ext cx="2137973" cy="21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37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E3474C9-BCB5-4DF0-B973-979507DB0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2" t="7404" r="8816" b="64526"/>
          <a:stretch>
            <a:fillRect/>
          </a:stretch>
        </p:blipFill>
        <p:spPr>
          <a:xfrm>
            <a:off x="9986922" y="459440"/>
            <a:ext cx="1752190" cy="1946876"/>
          </a:xfrm>
          <a:custGeom>
            <a:avLst/>
            <a:gdLst>
              <a:gd name="connsiteX0" fmla="*/ 0 w 1443790"/>
              <a:gd name="connsiteY0" fmla="*/ 0 h 1604210"/>
              <a:gd name="connsiteX1" fmla="*/ 1443790 w 1443790"/>
              <a:gd name="connsiteY1" fmla="*/ 0 h 1604210"/>
              <a:gd name="connsiteX2" fmla="*/ 1443790 w 1443790"/>
              <a:gd name="connsiteY2" fmla="*/ 1604210 h 1604210"/>
              <a:gd name="connsiteX3" fmla="*/ 0 w 1443790"/>
              <a:gd name="connsiteY3" fmla="*/ 1604210 h 1604210"/>
              <a:gd name="connsiteX4" fmla="*/ 0 w 1443790"/>
              <a:gd name="connsiteY4" fmla="*/ 0 h 160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790" h="1604210">
                <a:moveTo>
                  <a:pt x="0" y="0"/>
                </a:moveTo>
                <a:lnTo>
                  <a:pt x="1443790" y="0"/>
                </a:lnTo>
                <a:lnTo>
                  <a:pt x="1443790" y="1604210"/>
                </a:lnTo>
                <a:lnTo>
                  <a:pt x="0" y="160421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515CAC1-49E5-478C-9730-4D4FDC43C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7" t="70000" r="68684" b="17930"/>
          <a:stretch>
            <a:fillRect/>
          </a:stretch>
        </p:blipFill>
        <p:spPr>
          <a:xfrm>
            <a:off x="9199287" y="5233637"/>
            <a:ext cx="593557" cy="689809"/>
          </a:xfrm>
          <a:custGeom>
            <a:avLst/>
            <a:gdLst>
              <a:gd name="connsiteX0" fmla="*/ 0 w 593557"/>
              <a:gd name="connsiteY0" fmla="*/ 0 h 689809"/>
              <a:gd name="connsiteX1" fmla="*/ 593557 w 593557"/>
              <a:gd name="connsiteY1" fmla="*/ 0 h 689809"/>
              <a:gd name="connsiteX2" fmla="*/ 593557 w 593557"/>
              <a:gd name="connsiteY2" fmla="*/ 689809 h 689809"/>
              <a:gd name="connsiteX3" fmla="*/ 0 w 593557"/>
              <a:gd name="connsiteY3" fmla="*/ 689809 h 689809"/>
              <a:gd name="connsiteX4" fmla="*/ 0 w 593557"/>
              <a:gd name="connsiteY4" fmla="*/ 0 h 68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557" h="689809">
                <a:moveTo>
                  <a:pt x="0" y="0"/>
                </a:moveTo>
                <a:lnTo>
                  <a:pt x="593557" y="0"/>
                </a:lnTo>
                <a:lnTo>
                  <a:pt x="593557" y="689809"/>
                </a:lnTo>
                <a:lnTo>
                  <a:pt x="0" y="68980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96B69B-EA98-4755-9064-088D0E96F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 rot="798467">
            <a:off x="2445821" y="712348"/>
            <a:ext cx="1171074" cy="1122946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4" name="Group 3"/>
          <p:cNvGrpSpPr/>
          <p:nvPr/>
        </p:nvGrpSpPr>
        <p:grpSpPr>
          <a:xfrm rot="21148407">
            <a:off x="2323501" y="1961219"/>
            <a:ext cx="8456986" cy="3785652"/>
            <a:chOff x="2815853" y="2184183"/>
            <a:chExt cx="8456986" cy="3785652"/>
          </a:xfrm>
        </p:grpSpPr>
        <p:sp>
          <p:nvSpPr>
            <p:cNvPr id="11" name="TextBox 10"/>
            <p:cNvSpPr txBox="1"/>
            <p:nvPr/>
          </p:nvSpPr>
          <p:spPr>
            <a:xfrm>
              <a:off x="2871396" y="2335826"/>
              <a:ext cx="8151502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Hai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đường</a:t>
              </a:r>
              <a:r>
                <a:rPr kumimoji="0" lang="en-US" sz="6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6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thẳng</a:t>
              </a:r>
              <a:r>
                <a:rPr kumimoji="0" lang="en-US" sz="6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vuông</a:t>
              </a:r>
              <a:r>
                <a:rPr kumimoji="0" lang="en-US" sz="9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góc</a:t>
              </a: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15853" y="2184183"/>
              <a:ext cx="8456986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 err="1">
                  <a:ln w="12700">
                    <a:solidFill>
                      <a:prstClr val="black"/>
                    </a:solidFill>
                    <a:prstDash val="lgDash"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hai</a:t>
              </a:r>
              <a:r>
                <a:rPr kumimoji="0" lang="en-US" sz="7200" b="0" i="0" u="none" strike="noStrike" kern="1200" cap="none" spc="0" normalizeH="0" baseline="0" noProof="0" dirty="0">
                  <a:ln w="12700">
                    <a:solidFill>
                      <a:prstClr val="black"/>
                    </a:solidFill>
                    <a:prstDash val="lgDash"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endParaRPr kumimoji="0" lang="en-US" sz="7200" b="0" i="0" u="none" strike="noStrike" kern="1200" cap="none" spc="0" normalizeH="0" baseline="0" noProof="0" dirty="0" smtClean="0">
                <a:ln w="12700">
                  <a:solidFill>
                    <a:prstClr val="black"/>
                  </a:solidFill>
                  <a:prstDash val="lgDash"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 err="1" smtClean="0">
                  <a:ln w="12700">
                    <a:solidFill>
                      <a:prstClr val="black"/>
                    </a:solidFill>
                    <a:prstDash val="lgDash"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đường</a:t>
              </a:r>
              <a:r>
                <a:rPr kumimoji="0" lang="en-US" sz="7200" b="0" i="0" u="none" strike="noStrike" kern="1200" cap="none" spc="0" normalizeH="0" baseline="0" noProof="0" dirty="0" smtClean="0">
                  <a:ln w="12700">
                    <a:solidFill>
                      <a:prstClr val="black"/>
                    </a:solidFill>
                    <a:prstDash val="lgDash"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7200" b="0" i="0" u="none" strike="noStrike" kern="1200" cap="none" spc="0" normalizeH="0" baseline="0" noProof="0" dirty="0" err="1" smtClean="0">
                  <a:ln w="12700">
                    <a:solidFill>
                      <a:prstClr val="black"/>
                    </a:solidFill>
                    <a:prstDash val="lgDash"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thẳng</a:t>
              </a:r>
              <a:r>
                <a:rPr kumimoji="0" lang="en-US" sz="7200" b="0" i="0" u="none" strike="noStrike" kern="1200" cap="none" spc="0" normalizeH="0" baseline="0" noProof="0" dirty="0" smtClean="0">
                  <a:ln w="12700">
                    <a:solidFill>
                      <a:prstClr val="black"/>
                    </a:solidFill>
                    <a:prstDash val="lgDash"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 smtClean="0">
                  <a:ln w="38100">
                    <a:solidFill>
                      <a:srgbClr val="E7E6E6">
                        <a:lumMod val="25000"/>
                      </a:srgbClr>
                    </a:solidFill>
                    <a:prstDash val="lgDash"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vuông</a:t>
              </a:r>
              <a:r>
                <a:rPr kumimoji="0" lang="en-US" sz="9600" b="0" i="0" u="none" strike="noStrike" kern="1200" cap="none" spc="0" normalizeH="0" baseline="0" noProof="0" dirty="0" smtClean="0">
                  <a:ln w="38100">
                    <a:solidFill>
                      <a:srgbClr val="E7E6E6">
                        <a:lumMod val="25000"/>
                      </a:srgbClr>
                    </a:solidFill>
                    <a:prstDash val="lgDash"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 smtClean="0">
                  <a:ln w="38100">
                    <a:solidFill>
                      <a:srgbClr val="E7E6E6">
                        <a:lumMod val="25000"/>
                      </a:srgbClr>
                    </a:solidFill>
                    <a:prstDash val="lgDash"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góc</a:t>
              </a:r>
              <a:endParaRPr kumimoji="0" lang="en-US" sz="9600" b="0" i="0" u="none" strike="noStrike" kern="1200" cap="none" spc="0" normalizeH="0" baseline="0" noProof="0" dirty="0">
                <a:ln w="38100">
                  <a:solidFill>
                    <a:srgbClr val="E7E6E6">
                      <a:lumMod val="25000"/>
                    </a:srgbClr>
                  </a:solidFill>
                  <a:prstDash val="lgDash"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 rot="428499">
            <a:off x="4063355" y="581182"/>
            <a:ext cx="5016096" cy="1246124"/>
            <a:chOff x="1524140" y="1386756"/>
            <a:chExt cx="5016096" cy="1246124"/>
          </a:xfrm>
        </p:grpSpPr>
        <p:sp>
          <p:nvSpPr>
            <p:cNvPr id="2" name="TextBox 1"/>
            <p:cNvSpPr txBox="1"/>
            <p:nvPr/>
          </p:nvSpPr>
          <p:spPr>
            <a:xfrm rot="20634260">
              <a:off x="1524140" y="1432551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Mother" panose="02040603050506020204" pitchFamily="18" charset="0"/>
                  <a:ea typeface="+mn-ea"/>
                  <a:cs typeface="+mn-cs"/>
                </a:rPr>
                <a:t>Toán</a:t>
              </a:r>
              <a:r>
                <a:rPr kumimoji="0" lang="en-US" sz="7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8595A"/>
                  </a:solidFill>
                  <a:effectLst/>
                  <a:uLnTx/>
                  <a:uFillTx/>
                  <a:latin typeface="UTM Mother" panose="02040603050506020204" pitchFamily="18" charset="0"/>
                  <a:ea typeface="+mn-ea"/>
                  <a:cs typeface="+mn-cs"/>
                </a:rPr>
                <a:t>  4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58595A"/>
                </a:solidFill>
                <a:effectLst/>
                <a:uLnTx/>
                <a:uFillTx/>
                <a:latin typeface="UTM Mother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20634260">
              <a:off x="1611923" y="1386756"/>
              <a:ext cx="4928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 err="1" smtClean="0">
                  <a:ln>
                    <a:solidFill>
                      <a:srgbClr val="70AD47">
                        <a:lumMod val="7500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Mother" panose="02040603050506020204" pitchFamily="18" charset="0"/>
                  <a:ea typeface="+mn-ea"/>
                  <a:cs typeface="+mn-cs"/>
                </a:rPr>
                <a:t>Toán</a:t>
              </a:r>
              <a:r>
                <a:rPr kumimoji="0" lang="en-US" sz="7200" b="0" i="0" u="none" strike="noStrike" kern="1200" cap="none" spc="0" normalizeH="0" baseline="0" noProof="0" dirty="0" smtClean="0">
                  <a:ln>
                    <a:solidFill>
                      <a:srgbClr val="70AD47">
                        <a:lumMod val="7500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Mother" panose="02040603050506020204" pitchFamily="18" charset="0"/>
                  <a:ea typeface="+mn-ea"/>
                  <a:cs typeface="+mn-cs"/>
                </a:rPr>
                <a:t> 4</a:t>
              </a:r>
              <a:endParaRPr kumimoji="0" lang="en-US" sz="72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Mother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rot="12947749">
            <a:off x="10369298" y="2812757"/>
            <a:ext cx="787486" cy="1181544"/>
            <a:chOff x="2079166" y="4539555"/>
            <a:chExt cx="787486" cy="118154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Isosceles Triangle 5"/>
            <p:cNvSpPr/>
            <p:nvPr/>
          </p:nvSpPr>
          <p:spPr>
            <a:xfrm rot="2521914">
              <a:off x="2079166" y="4539555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Isosceles Triangle 18"/>
            <p:cNvSpPr/>
            <p:nvPr/>
          </p:nvSpPr>
          <p:spPr>
            <a:xfrm rot="216307">
              <a:off x="2509343" y="4849949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980850">
            <a:off x="450701" y="4310056"/>
            <a:ext cx="787486" cy="1181544"/>
            <a:chOff x="2079166" y="4539555"/>
            <a:chExt cx="787486" cy="1181544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0" name="Isosceles Triangle 29"/>
            <p:cNvSpPr/>
            <p:nvPr/>
          </p:nvSpPr>
          <p:spPr>
            <a:xfrm rot="2521914">
              <a:off x="2079166" y="4539555"/>
              <a:ext cx="357309" cy="1181544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Isosceles Triangle 30"/>
            <p:cNvSpPr/>
            <p:nvPr/>
          </p:nvSpPr>
          <p:spPr>
            <a:xfrm rot="216307">
              <a:off x="2509343" y="4849949"/>
              <a:ext cx="357309" cy="634617"/>
            </a:xfrm>
            <a:prstGeom prst="triangle">
              <a:avLst/>
            </a:prstGeom>
            <a:grpFill/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HeroicExtremeRigh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11913">
            <a:off x="7590901" y="306180"/>
            <a:ext cx="1698292" cy="21294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92" y="4953164"/>
            <a:ext cx="933657" cy="15890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85" b="93333" l="9833" r="89854">
                        <a14:foregroundMark x1="19351" y1="85697" x2="19351" y2="85697"/>
                        <a14:foregroundMark x1="60460" y1="87091" x2="60460" y2="87091"/>
                        <a14:foregroundMark x1="18201" y1="87333" x2="18201" y2="8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6492">
            <a:off x="1123740" y="2425995"/>
            <a:ext cx="2579914" cy="4451684"/>
          </a:xfrm>
          <a:prstGeom prst="rect">
            <a:avLst/>
          </a:prstGeom>
        </p:spPr>
      </p:pic>
      <p:pic>
        <p:nvPicPr>
          <p:cNvPr id="32" name="图片 21">
            <a:extLst>
              <a:ext uri="{FF2B5EF4-FFF2-40B4-BE49-F238E27FC236}">
                <a16:creationId xmlns:a16="http://schemas.microsoft.com/office/drawing/2014/main" id="{0E3474C9-BCB5-4DF0-B973-979507DB0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2" t="7404" r="8816" b="64526"/>
          <a:stretch>
            <a:fillRect/>
          </a:stretch>
        </p:blipFill>
        <p:spPr>
          <a:xfrm rot="18668627">
            <a:off x="2775561" y="1491796"/>
            <a:ext cx="1752190" cy="1946876"/>
          </a:xfrm>
          <a:custGeom>
            <a:avLst/>
            <a:gdLst>
              <a:gd name="connsiteX0" fmla="*/ 0 w 1443790"/>
              <a:gd name="connsiteY0" fmla="*/ 0 h 1604210"/>
              <a:gd name="connsiteX1" fmla="*/ 1443790 w 1443790"/>
              <a:gd name="connsiteY1" fmla="*/ 0 h 1604210"/>
              <a:gd name="connsiteX2" fmla="*/ 1443790 w 1443790"/>
              <a:gd name="connsiteY2" fmla="*/ 1604210 h 1604210"/>
              <a:gd name="connsiteX3" fmla="*/ 0 w 1443790"/>
              <a:gd name="connsiteY3" fmla="*/ 1604210 h 1604210"/>
              <a:gd name="connsiteX4" fmla="*/ 0 w 1443790"/>
              <a:gd name="connsiteY4" fmla="*/ 0 h 160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790" h="1604210">
                <a:moveTo>
                  <a:pt x="0" y="0"/>
                </a:moveTo>
                <a:lnTo>
                  <a:pt x="1443790" y="0"/>
                </a:lnTo>
                <a:lnTo>
                  <a:pt x="1443790" y="1604210"/>
                </a:lnTo>
                <a:lnTo>
                  <a:pt x="0" y="1604210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9458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2EC6F-6AB9-41A3-ADF9-C7C835E0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50BC05-D2BF-4BE2-8747-4B45F3263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4877" r="78553" b="57789"/>
          <a:stretch>
            <a:fillRect/>
          </a:stretch>
        </p:blipFill>
        <p:spPr>
          <a:xfrm>
            <a:off x="9528813" y="184484"/>
            <a:ext cx="1984218" cy="2489633"/>
          </a:xfrm>
          <a:custGeom>
            <a:avLst/>
            <a:gdLst>
              <a:gd name="connsiteX0" fmla="*/ 0 w 1700463"/>
              <a:gd name="connsiteY0" fmla="*/ 0 h 2133600"/>
              <a:gd name="connsiteX1" fmla="*/ 1700463 w 1700463"/>
              <a:gd name="connsiteY1" fmla="*/ 0 h 2133600"/>
              <a:gd name="connsiteX2" fmla="*/ 1700463 w 1700463"/>
              <a:gd name="connsiteY2" fmla="*/ 2133600 h 2133600"/>
              <a:gd name="connsiteX3" fmla="*/ 0 w 1700463"/>
              <a:gd name="connsiteY3" fmla="*/ 2133600 h 2133600"/>
              <a:gd name="connsiteX4" fmla="*/ 0 w 1700463"/>
              <a:gd name="connsiteY4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0463" h="2133600">
                <a:moveTo>
                  <a:pt x="0" y="0"/>
                </a:moveTo>
                <a:lnTo>
                  <a:pt x="1700463" y="0"/>
                </a:lnTo>
                <a:lnTo>
                  <a:pt x="1700463" y="2133600"/>
                </a:lnTo>
                <a:lnTo>
                  <a:pt x="0" y="2133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2B2525-08F9-4887-A18B-C2FC71C76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3" y="112294"/>
            <a:ext cx="9393174" cy="65612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F7432FB-508E-4315-9A9A-8750A0F810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8" y="4699854"/>
            <a:ext cx="2650373" cy="19868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F2666-7DBD-4EF7-A431-B5D1DC7B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3" y="2727898"/>
            <a:ext cx="1700931" cy="14022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542A57-457C-4B77-8898-D7A82D803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8" t="25088" r="64737" b="55263"/>
          <a:stretch>
            <a:fillRect/>
          </a:stretch>
        </p:blipFill>
        <p:spPr>
          <a:xfrm>
            <a:off x="2709483" y="2158146"/>
            <a:ext cx="1269807" cy="1217621"/>
          </a:xfrm>
          <a:custGeom>
            <a:avLst/>
            <a:gdLst>
              <a:gd name="connsiteX0" fmla="*/ 0 w 1171074"/>
              <a:gd name="connsiteY0" fmla="*/ 0 h 1122946"/>
              <a:gd name="connsiteX1" fmla="*/ 1171074 w 1171074"/>
              <a:gd name="connsiteY1" fmla="*/ 0 h 1122946"/>
              <a:gd name="connsiteX2" fmla="*/ 1171074 w 1171074"/>
              <a:gd name="connsiteY2" fmla="*/ 1122946 h 1122946"/>
              <a:gd name="connsiteX3" fmla="*/ 0 w 1171074"/>
              <a:gd name="connsiteY3" fmla="*/ 1122946 h 1122946"/>
              <a:gd name="connsiteX4" fmla="*/ 0 w 1171074"/>
              <a:gd name="connsiteY4" fmla="*/ 0 h 11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074" h="1122946">
                <a:moveTo>
                  <a:pt x="0" y="0"/>
                </a:moveTo>
                <a:lnTo>
                  <a:pt x="1171074" y="0"/>
                </a:lnTo>
                <a:lnTo>
                  <a:pt x="1171074" y="1122946"/>
                </a:lnTo>
                <a:lnTo>
                  <a:pt x="0" y="112294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8C301E-84EF-4E63-B74D-C803618F23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2596" r="82895" b="26351"/>
          <a:stretch>
            <a:fillRect/>
          </a:stretch>
        </p:blipFill>
        <p:spPr>
          <a:xfrm>
            <a:off x="991578" y="1202915"/>
            <a:ext cx="1106905" cy="1203159"/>
          </a:xfrm>
          <a:custGeom>
            <a:avLst/>
            <a:gdLst>
              <a:gd name="connsiteX0" fmla="*/ 0 w 1106905"/>
              <a:gd name="connsiteY0" fmla="*/ 0 h 1203159"/>
              <a:gd name="connsiteX1" fmla="*/ 1106905 w 1106905"/>
              <a:gd name="connsiteY1" fmla="*/ 0 h 1203159"/>
              <a:gd name="connsiteX2" fmla="*/ 1106905 w 1106905"/>
              <a:gd name="connsiteY2" fmla="*/ 1203159 h 1203159"/>
              <a:gd name="connsiteX3" fmla="*/ 0 w 1106905"/>
              <a:gd name="connsiteY3" fmla="*/ 1203159 h 1203159"/>
              <a:gd name="connsiteX4" fmla="*/ 0 w 1106905"/>
              <a:gd name="connsiteY4" fmla="*/ 0 h 1203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905" h="1203159">
                <a:moveTo>
                  <a:pt x="0" y="0"/>
                </a:moveTo>
                <a:lnTo>
                  <a:pt x="1106905" y="0"/>
                </a:lnTo>
                <a:lnTo>
                  <a:pt x="1106905" y="1203159"/>
                </a:lnTo>
                <a:lnTo>
                  <a:pt x="0" y="12031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CE8FEB-8277-4063-83DF-147F72BF24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8" t="66567" r="6614" b="4146"/>
          <a:stretch>
            <a:fillRect/>
          </a:stretch>
        </p:blipFill>
        <p:spPr>
          <a:xfrm>
            <a:off x="10467869" y="2040096"/>
            <a:ext cx="1404257" cy="1412421"/>
          </a:xfrm>
          <a:custGeom>
            <a:avLst/>
            <a:gdLst>
              <a:gd name="connsiteX0" fmla="*/ 628650 w 1404257"/>
              <a:gd name="connsiteY0" fmla="*/ 0 h 1412421"/>
              <a:gd name="connsiteX1" fmla="*/ 824592 w 1404257"/>
              <a:gd name="connsiteY1" fmla="*/ 163285 h 1412421"/>
              <a:gd name="connsiteX2" fmla="*/ 1216478 w 1404257"/>
              <a:gd name="connsiteY2" fmla="*/ 253093 h 1412421"/>
              <a:gd name="connsiteX3" fmla="*/ 1404257 w 1404257"/>
              <a:gd name="connsiteY3" fmla="*/ 612321 h 1412421"/>
              <a:gd name="connsiteX4" fmla="*/ 1085850 w 1404257"/>
              <a:gd name="connsiteY4" fmla="*/ 955221 h 1412421"/>
              <a:gd name="connsiteX5" fmla="*/ 1077685 w 1404257"/>
              <a:gd name="connsiteY5" fmla="*/ 1273628 h 1412421"/>
              <a:gd name="connsiteX6" fmla="*/ 849085 w 1404257"/>
              <a:gd name="connsiteY6" fmla="*/ 1412421 h 1412421"/>
              <a:gd name="connsiteX7" fmla="*/ 400050 w 1404257"/>
              <a:gd name="connsiteY7" fmla="*/ 1061357 h 1412421"/>
              <a:gd name="connsiteX8" fmla="*/ 114300 w 1404257"/>
              <a:gd name="connsiteY8" fmla="*/ 1061357 h 1412421"/>
              <a:gd name="connsiteX9" fmla="*/ 0 w 1404257"/>
              <a:gd name="connsiteY9" fmla="*/ 653143 h 1412421"/>
              <a:gd name="connsiteX10" fmla="*/ 359228 w 1404257"/>
              <a:gd name="connsiteY10" fmla="*/ 375557 h 1412421"/>
              <a:gd name="connsiteX11" fmla="*/ 489857 w 1404257"/>
              <a:gd name="connsiteY11" fmla="*/ 89807 h 1412421"/>
              <a:gd name="connsiteX12" fmla="*/ 628650 w 1404257"/>
              <a:gd name="connsiteY12" fmla="*/ 0 h 1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4257" h="1412421">
                <a:moveTo>
                  <a:pt x="628650" y="0"/>
                </a:moveTo>
                <a:lnTo>
                  <a:pt x="824592" y="163285"/>
                </a:lnTo>
                <a:lnTo>
                  <a:pt x="1216478" y="253093"/>
                </a:lnTo>
                <a:lnTo>
                  <a:pt x="1404257" y="612321"/>
                </a:lnTo>
                <a:lnTo>
                  <a:pt x="1085850" y="955221"/>
                </a:lnTo>
                <a:lnTo>
                  <a:pt x="1077685" y="1273628"/>
                </a:lnTo>
                <a:lnTo>
                  <a:pt x="849085" y="1412421"/>
                </a:lnTo>
                <a:lnTo>
                  <a:pt x="400050" y="1061357"/>
                </a:lnTo>
                <a:lnTo>
                  <a:pt x="114300" y="1061357"/>
                </a:lnTo>
                <a:lnTo>
                  <a:pt x="0" y="653143"/>
                </a:lnTo>
                <a:lnTo>
                  <a:pt x="359228" y="375557"/>
                </a:lnTo>
                <a:lnTo>
                  <a:pt x="489857" y="89807"/>
                </a:lnTo>
                <a:lnTo>
                  <a:pt x="62865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AE6BCA5-30C1-4009-AF7D-CA8775932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85" y="4380687"/>
            <a:ext cx="3777594" cy="367145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9A0D65-724D-4CB5-B997-36BF6E52F51D}"/>
              </a:ext>
            </a:extLst>
          </p:cNvPr>
          <p:cNvSpPr txBox="1"/>
          <p:nvPr/>
        </p:nvSpPr>
        <p:spPr>
          <a:xfrm rot="21315966">
            <a:off x="3067422" y="2927169"/>
            <a:ext cx="6602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02. 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Khám</a:t>
            </a:r>
            <a:r>
              <a:rPr kumimoji="0" lang="en-US" altLang="zh-CN" sz="8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Mua Thu" panose="03020702040507090A04" pitchFamily="66" charset="0"/>
                <a:ea typeface="字魂7号-温暖童稚体" panose="00000500000000000000" pitchFamily="2" charset="-122"/>
                <a:cs typeface="+mn-cs"/>
              </a:rPr>
              <a:t>phá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Mua Thu" panose="03020702040507090A04" pitchFamily="66" charset="0"/>
              <a:ea typeface="字魂7号-温暖童稚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1713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3932 0.01899 L 0.05091 -0.01527 L 0.10951 -0.00856 L 0.10951 -0.02893 L 0.17774 -0.01365 L 0.18359 -0.0375 L 0.23164 -0.02384 L 0.26719 -0.06319 L 0.28646 -0.04259 L 0.34323 -0.07152 " pathEditMode="relative" ptsTypes="AAAAAA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695</Words>
  <Application>Microsoft Office PowerPoint</Application>
  <PresentationFormat>Widescreen</PresentationFormat>
  <Paragraphs>137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46" baseType="lpstr">
      <vt:lpstr>Calibri Light</vt:lpstr>
      <vt:lpstr>UTM Azuki</vt:lpstr>
      <vt:lpstr>Calibri</vt:lpstr>
      <vt:lpstr>UVN Mua Thu</vt:lpstr>
      <vt:lpstr>SVN-Newton</vt:lpstr>
      <vt:lpstr>Wingdings</vt:lpstr>
      <vt:lpstr>UTM Mother</vt:lpstr>
      <vt:lpstr>Arial</vt:lpstr>
      <vt:lpstr>Times New Roman</vt:lpstr>
      <vt:lpstr>Berlin Sans FB Demi</vt:lpstr>
      <vt:lpstr>Arial-Rounded</vt:lpstr>
      <vt:lpstr>字魂105号-简雅黑</vt:lpstr>
      <vt:lpstr>UTM Showcard</vt:lpstr>
      <vt:lpstr>字魂7号-温暖童稚体</vt:lpstr>
      <vt:lpstr>Arabia</vt:lpstr>
      <vt:lpstr>#9Slide03 AmpleSoft Bold</vt:lpstr>
      <vt:lpstr>微软雅黑</vt:lpstr>
      <vt:lpstr>VNI-Times</vt:lpstr>
      <vt:lpstr>UTM Cookies</vt:lpstr>
      <vt:lpstr>Office Theme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11</cp:revision>
  <dcterms:created xsi:type="dcterms:W3CDTF">2022-05-21T01:00:54Z</dcterms:created>
  <dcterms:modified xsi:type="dcterms:W3CDTF">2022-07-02T13:56:47Z</dcterms:modified>
</cp:coreProperties>
</file>