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2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3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7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8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89" r:id="rId2"/>
    <p:sldId id="288" r:id="rId3"/>
    <p:sldId id="318" r:id="rId4"/>
    <p:sldId id="319" r:id="rId5"/>
    <p:sldId id="290" r:id="rId6"/>
    <p:sldId id="302" r:id="rId7"/>
    <p:sldId id="320" r:id="rId8"/>
    <p:sldId id="321" r:id="rId9"/>
    <p:sldId id="322" r:id="rId10"/>
    <p:sldId id="323" r:id="rId11"/>
    <p:sldId id="293" r:id="rId12"/>
    <p:sldId id="324" r:id="rId13"/>
    <p:sldId id="325" r:id="rId14"/>
    <p:sldId id="326" r:id="rId15"/>
    <p:sldId id="327" r:id="rId16"/>
    <p:sldId id="291" r:id="rId17"/>
    <p:sldId id="328" r:id="rId18"/>
    <p:sldId id="329" r:id="rId19"/>
    <p:sldId id="330" r:id="rId20"/>
    <p:sldId id="292" r:id="rId21"/>
    <p:sldId id="331" r:id="rId22"/>
    <p:sldId id="332" r:id="rId23"/>
    <p:sldId id="333" r:id="rId24"/>
    <p:sldId id="334" r:id="rId25"/>
    <p:sldId id="335" r:id="rId26"/>
    <p:sldId id="336" r:id="rId27"/>
  </p:sldIdLst>
  <p:sldSz cx="9144000" cy="5143500" type="screen16x9"/>
  <p:notesSz cx="6858000" cy="9144000"/>
  <p:custDataLst>
    <p:tags r:id="rId29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0050"/>
    <a:srgbClr val="990099"/>
    <a:srgbClr val="660066"/>
    <a:srgbClr val="9FD8F6"/>
    <a:srgbClr val="8BB8E1"/>
    <a:srgbClr val="FD8CB1"/>
    <a:srgbClr val="FBAFCA"/>
    <a:srgbClr val="F992B8"/>
    <a:srgbClr val="3A7AA9"/>
    <a:srgbClr val="90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3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9730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4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33898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5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27417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539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2368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9913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16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7587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20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3818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74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window dir="vert"/>
      </p:transition>
    </mc:Choice>
    <mc:Fallback xmlns=""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82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window dir="vert"/>
      </p:transition>
    </mc:Choice>
    <mc:Fallback xmlns=""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84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window dir="vert"/>
      </p:transition>
    </mc:Choice>
    <mc:Fallback xmlns=""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464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window dir="vert"/>
      </p:transition>
    </mc:Choice>
    <mc:Fallback xmlns="">
      <p:transition spd="slow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bg>
      <p:bgPr>
        <a:blipFill dpi="0" rotWithShape="1">
          <a:blip r:embed="rId2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348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window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bg>
      <p:bgPr>
        <a:blipFill dpi="0" rotWithShape="1">
          <a:blip r:embed="rId2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25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window dir="vert"/>
      </p:transition>
    </mc:Choice>
    <mc:Fallback xmlns="">
      <p:transition spd="slow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bg>
      <p:bgPr>
        <a:blipFill dpi="0" rotWithShape="1">
          <a:blip r:embed="rId2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294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window dir="vert"/>
      </p:transition>
    </mc:Choice>
    <mc:Fallback xmlns="">
      <p:transition spd="slow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10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window dir="vert"/>
      </p:transition>
    </mc:Choice>
    <mc:Fallback xmlns=""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window dir="vert"/>
      </p:transition>
    </mc:Choice>
    <mc:Fallback xmlns=""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5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window dir="vert"/>
      </p:transition>
    </mc:Choice>
    <mc:Fallback xmlns=""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9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window dir="vert"/>
      </p:transition>
    </mc:Choice>
    <mc:Fallback xmlns=""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05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window dir="vert"/>
      </p:transition>
    </mc:Choice>
    <mc:Fallback xmlns=""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62" b="41870"/>
          <a:stretch/>
        </p:blipFill>
        <p:spPr>
          <a:xfrm>
            <a:off x="1" y="3895271"/>
            <a:ext cx="9143999" cy="124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42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window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62" b="41870"/>
          <a:stretch/>
        </p:blipFill>
        <p:spPr>
          <a:xfrm>
            <a:off x="1" y="3895271"/>
            <a:ext cx="9143999" cy="124822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" t="69312" r="-159" b="16860"/>
          <a:stretch/>
        </p:blipFill>
        <p:spPr>
          <a:xfrm>
            <a:off x="0" y="0"/>
            <a:ext cx="9144000" cy="711200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/>
        </p:nvSpPr>
        <p:spPr>
          <a:xfrm>
            <a:off x="5675085" y="155545"/>
            <a:ext cx="3262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单击此处添加文字标题内容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2686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window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0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window dir="vert"/>
      </p:transition>
    </mc:Choice>
    <mc:Fallback xmlns=""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4" r:id="rId13"/>
    <p:sldLayoutId id="2147483675" r:id="rId14"/>
    <p:sldLayoutId id="2147483676" r:id="rId15"/>
  </p:sldLayoutIdLst>
  <mc:AlternateContent xmlns:mc="http://schemas.openxmlformats.org/markup-compatibility/2006" xmlns:p14="http://schemas.microsoft.com/office/powerpoint/2010/main">
    <mc:Choice Requires="p14">
      <p:transition spd="slow" p14:dur="2000" advTm="0">
        <p14:window dir="vert"/>
      </p:transition>
    </mc:Choice>
    <mc:Fallback xmlns="">
      <p:transition spd="slow" advTm="0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7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16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18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image" Target="../media/image19.pn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image" Target="../media/image22.pn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5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23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image" Target="../media/image4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image" Target="../media/image1.jpeg"/><Relationship Id="rId2" Type="http://schemas.openxmlformats.org/officeDocument/2006/relationships/tags" Target="../tags/tag3.xml"/><Relationship Id="rId16" Type="http://schemas.openxmlformats.org/officeDocument/2006/relationships/audio" Target="../media/audio1.wav"/><Relationship Id="rId20" Type="http://schemas.openxmlformats.org/officeDocument/2006/relationships/image" Target="../media/image7.jpe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notesSlide" Target="../notesSlides/notesSlide2.xml"/><Relationship Id="rId10" Type="http://schemas.openxmlformats.org/officeDocument/2006/relationships/tags" Target="../tags/tag11.xml"/><Relationship Id="rId19" Type="http://schemas.openxmlformats.org/officeDocument/2006/relationships/image" Target="../media/image5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13" Type="http://schemas.openxmlformats.org/officeDocument/2006/relationships/tags" Target="../tags/tag27.xml"/><Relationship Id="rId18" Type="http://schemas.openxmlformats.org/officeDocument/2006/relationships/image" Target="../media/image5.png"/><Relationship Id="rId3" Type="http://schemas.openxmlformats.org/officeDocument/2006/relationships/tags" Target="../tags/tag17.xml"/><Relationship Id="rId7" Type="http://schemas.openxmlformats.org/officeDocument/2006/relationships/tags" Target="../tags/tag21.xml"/><Relationship Id="rId12" Type="http://schemas.openxmlformats.org/officeDocument/2006/relationships/tags" Target="../tags/tag26.xml"/><Relationship Id="rId17" Type="http://schemas.openxmlformats.org/officeDocument/2006/relationships/image" Target="../media/image4.png"/><Relationship Id="rId2" Type="http://schemas.openxmlformats.org/officeDocument/2006/relationships/tags" Target="../tags/tag16.xml"/><Relationship Id="rId16" Type="http://schemas.openxmlformats.org/officeDocument/2006/relationships/image" Target="../media/image1.jpeg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tags" Target="../tags/tag25.xml"/><Relationship Id="rId5" Type="http://schemas.openxmlformats.org/officeDocument/2006/relationships/tags" Target="../tags/tag19.xml"/><Relationship Id="rId15" Type="http://schemas.openxmlformats.org/officeDocument/2006/relationships/audio" Target="../media/audio1.wav"/><Relationship Id="rId10" Type="http://schemas.openxmlformats.org/officeDocument/2006/relationships/tags" Target="../tags/tag24.xml"/><Relationship Id="rId19" Type="http://schemas.openxmlformats.org/officeDocument/2006/relationships/image" Target="../media/image7.jpeg"/><Relationship Id="rId4" Type="http://schemas.openxmlformats.org/officeDocument/2006/relationships/tags" Target="../tags/tag18.xml"/><Relationship Id="rId9" Type="http://schemas.openxmlformats.org/officeDocument/2006/relationships/tags" Target="../tags/tag23.xml"/><Relationship Id="rId1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4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" y="14496"/>
            <a:ext cx="9143999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82" y="1272301"/>
            <a:ext cx="2177198" cy="15370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154" y="2143589"/>
            <a:ext cx="871946" cy="30594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036" y="3369570"/>
            <a:ext cx="2711668" cy="14224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484582" y="397158"/>
            <a:ext cx="41751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b="1" smtClean="0">
                <a:solidFill>
                  <a:srgbClr val="EAB800"/>
                </a:solidFill>
                <a:latin typeface="UTM Bell" panose="02040603050506020204" pitchFamily="18" charset="0"/>
                <a:ea typeface="微软雅黑" panose="020B0503020204020204" pitchFamily="34" charset="-122"/>
              </a:rPr>
              <a:t>Toán lớp 5</a:t>
            </a:r>
            <a:endParaRPr lang="zh-CN" altLang="en-US" sz="5400" b="1" dirty="0">
              <a:solidFill>
                <a:srgbClr val="FD8CB1"/>
              </a:solidFill>
              <a:latin typeface="UTM Bell" panose="02040603050506020204" pitchFamily="18" charset="0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699" y="1485900"/>
            <a:ext cx="1578428" cy="160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03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02"/>
          <p:cNvSpPr>
            <a:spLocks noChangeArrowheads="1"/>
          </p:cNvSpPr>
          <p:nvPr/>
        </p:nvSpPr>
        <p:spPr bwMode="auto">
          <a:xfrm>
            <a:off x="0" y="42450"/>
            <a:ext cx="9011798" cy="1138756"/>
          </a:xfrm>
          <a:custGeom>
            <a:avLst/>
            <a:gdLst>
              <a:gd name="T0" fmla="*/ 1795 w 1795"/>
              <a:gd name="T1" fmla="*/ 0 h 647"/>
              <a:gd name="T2" fmla="*/ 1795 w 1795"/>
              <a:gd name="T3" fmla="*/ 647 h 647"/>
              <a:gd name="T4" fmla="*/ 234 w 1795"/>
              <a:gd name="T5" fmla="*/ 647 h 647"/>
              <a:gd name="T6" fmla="*/ 0 w 1795"/>
              <a:gd name="T7" fmla="*/ 330 h 647"/>
              <a:gd name="T8" fmla="*/ 234 w 1795"/>
              <a:gd name="T9" fmla="*/ 0 h 647"/>
              <a:gd name="T10" fmla="*/ 1795 w 1795"/>
              <a:gd name="T11" fmla="*/ 0 h 64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95"/>
              <a:gd name="T19" fmla="*/ 0 h 647"/>
              <a:gd name="T20" fmla="*/ 1795 w 1795"/>
              <a:gd name="T21" fmla="*/ 647 h 64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95" h="647">
                <a:moveTo>
                  <a:pt x="1795" y="0"/>
                </a:moveTo>
                <a:lnTo>
                  <a:pt x="1795" y="647"/>
                </a:lnTo>
                <a:lnTo>
                  <a:pt x="234" y="647"/>
                </a:lnTo>
                <a:lnTo>
                  <a:pt x="0" y="330"/>
                </a:lnTo>
                <a:lnTo>
                  <a:pt x="234" y="0"/>
                </a:lnTo>
                <a:lnTo>
                  <a:pt x="1795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  <a:extLst/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zh-CN" sz="1600">
              <a:solidFill>
                <a:srgbClr val="FFFFFF"/>
              </a:solidFill>
              <a:sym typeface="宋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34736" y="54892"/>
            <a:ext cx="78770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Viết các số đo sau dưới dạng số thập phân có đơn vị đo là mét.</a:t>
            </a:r>
            <a:endParaRPr lang="en-US" sz="3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组合 24"/>
          <p:cNvGrpSpPr/>
          <p:nvPr/>
        </p:nvGrpSpPr>
        <p:grpSpPr>
          <a:xfrm>
            <a:off x="1324656" y="1193648"/>
            <a:ext cx="5361806" cy="646331"/>
            <a:chOff x="4546978" y="1848291"/>
            <a:chExt cx="3422256" cy="861776"/>
          </a:xfrm>
        </p:grpSpPr>
        <p:sp>
          <p:nvSpPr>
            <p:cNvPr id="5" name="等腰三角形 25"/>
            <p:cNvSpPr/>
            <p:nvPr/>
          </p:nvSpPr>
          <p:spPr>
            <a:xfrm>
              <a:off x="4546978" y="2123000"/>
              <a:ext cx="404884" cy="322332"/>
            </a:xfrm>
            <a:prstGeom prst="triangle">
              <a:avLst/>
            </a:prstGeom>
            <a:solidFill>
              <a:srgbClr val="F9D8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矩形 26"/>
            <p:cNvSpPr/>
            <p:nvPr/>
          </p:nvSpPr>
          <p:spPr>
            <a:xfrm>
              <a:off x="5187386" y="1848291"/>
              <a:ext cx="2781848" cy="861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3600" b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ea typeface="Adobe 繁黑體 Std B" pitchFamily="34" charset="-128"/>
                  <a:cs typeface="Times New Roman" panose="02020603050405020304" pitchFamily="18" charset="0"/>
                </a:rPr>
                <a:t>d) 345cm =   …   m</a:t>
              </a:r>
              <a:endParaRPr lang="en-US" altLang="zh-CN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dobe 繁黑體 Std B" pitchFamily="34" charset="-128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45975" y="1623718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259" y="2179743"/>
            <a:ext cx="13444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345cm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79338" y="2210706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68860" y="2190814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415658" y="2183410"/>
            <a:ext cx="12273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300cm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643004" y="2179743"/>
            <a:ext cx="122734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45cm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456284" y="2210705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709265" y="2176058"/>
            <a:ext cx="122734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281578" y="2176694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173501" y="2168629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4457349" y="1841526"/>
                <a:ext cx="1070768" cy="11131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𝟒𝟓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349" y="1841526"/>
                <a:ext cx="1070768" cy="11131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7069947" y="2143643"/>
            <a:ext cx="146672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3,45m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715566" y="2165677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5546371" y="1857731"/>
                <a:ext cx="1503568" cy="10804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𝟒𝟓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</m:t>
                        </m:r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6371" y="1857731"/>
                <a:ext cx="1503568" cy="1080489"/>
              </a:xfrm>
              <a:prstGeom prst="rect">
                <a:avLst/>
              </a:prstGeom>
              <a:blipFill>
                <a:blip r:embed="rId4"/>
                <a:stretch>
                  <a:fillRect l="-6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tangle 35"/>
          <p:cNvSpPr/>
          <p:nvPr/>
        </p:nvSpPr>
        <p:spPr>
          <a:xfrm>
            <a:off x="33396" y="2613480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813470"/>
              </p:ext>
            </p:extLst>
          </p:nvPr>
        </p:nvGraphicFramePr>
        <p:xfrm>
          <a:off x="2798278" y="3104638"/>
          <a:ext cx="3888184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8" name="Rectangle 37"/>
          <p:cNvSpPr/>
          <p:nvPr/>
        </p:nvSpPr>
        <p:spPr>
          <a:xfrm>
            <a:off x="5003750" y="3697896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100367" y="3686879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117730" y="3697896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447655" y="3752676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71224" y="1004977"/>
            <a:ext cx="1689743" cy="823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3,45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21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20" grpId="0"/>
      <p:bldP spid="21" grpId="0"/>
      <p:bldP spid="26" grpId="0"/>
      <p:bldP spid="27" grpId="0"/>
      <p:bldP spid="28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8" grpId="0"/>
      <p:bldP spid="39" grpId="0"/>
      <p:bldP spid="40" grpId="0"/>
      <p:bldP spid="41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86" b="39813"/>
          <a:stretch/>
        </p:blipFill>
        <p:spPr>
          <a:xfrm>
            <a:off x="1" y="3888559"/>
            <a:ext cx="9143999" cy="1476260"/>
          </a:xfrm>
          <a:prstGeom prst="rect">
            <a:avLst/>
          </a:prstGeom>
        </p:spPr>
      </p:pic>
      <p:sp>
        <p:nvSpPr>
          <p:cNvPr id="24" name="标题 5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-1070366" y="0"/>
            <a:ext cx="3946922" cy="60841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tx2">
                    <a:lumMod val="75000"/>
                  </a:schemeClr>
                </a:solidFill>
                <a:effectLst>
                  <a:outerShdw dist="50800" dir="5400000" algn="t" rotWithShape="0">
                    <a:schemeClr val="bg1">
                      <a:alpha val="19000"/>
                    </a:schemeClr>
                  </a:outerShdw>
                </a:effectLst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pPr>
              <a:defRPr/>
            </a:pPr>
            <a:r>
              <a:rPr lang="en-US" altLang="zh-CN" sz="3000" smtClean="0">
                <a:solidFill>
                  <a:srgbClr val="EAB800"/>
                </a:solidFill>
                <a:effectLst>
                  <a:outerShdw dist="50800" dir="5400000" algn="t" rotWithShape="0">
                    <a:srgbClr val="FFFFFF">
                      <a:alpha val="19000"/>
                    </a:srgbClr>
                  </a:outerShdw>
                </a:effectLst>
              </a:rPr>
              <a:t>Bài 2: </a:t>
            </a:r>
            <a:endParaRPr lang="zh-CN" altLang="en-US" sz="3000" dirty="0">
              <a:solidFill>
                <a:srgbClr val="EAB800"/>
              </a:solidFill>
              <a:effectLst>
                <a:outerShdw dist="50800" dir="5400000" algn="t" rotWithShape="0">
                  <a:srgbClr val="FFFFFF">
                    <a:alpha val="19000"/>
                  </a:srgbClr>
                </a:outerShdw>
              </a:effectLst>
            </a:endParaRPr>
          </a:p>
        </p:txBody>
      </p:sp>
      <p:sp>
        <p:nvSpPr>
          <p:cNvPr id="25" name="文本占位符 6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1606733" y="0"/>
            <a:ext cx="7239812" cy="524596"/>
          </a:xfrm>
          <a:prstGeom prst="rect">
            <a:avLst/>
          </a:prstGeom>
          <a:solidFill>
            <a:srgbClr val="EAB800"/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358CC1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2800" smtClean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Viết số đo thích hợp vào chỗ chấm: (theo mẫu):</a:t>
            </a:r>
            <a:endParaRPr lang="en-US" altLang="zh-CN" sz="2800" dirty="0">
              <a:solidFill>
                <a:srgbClr val="FFFFF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045291"/>
              </p:ext>
            </p:extLst>
          </p:nvPr>
        </p:nvGraphicFramePr>
        <p:xfrm>
          <a:off x="1205710" y="705661"/>
          <a:ext cx="7333564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6782">
                  <a:extLst>
                    <a:ext uri="{9D8B030D-6E8A-4147-A177-3AD203B41FA5}">
                      <a16:colId xmlns:a16="http://schemas.microsoft.com/office/drawing/2014/main" val="2571258944"/>
                    </a:ext>
                  </a:extLst>
                </a:gridCol>
                <a:gridCol w="3666782">
                  <a:extLst>
                    <a:ext uri="{9D8B030D-6E8A-4147-A177-3AD203B41FA5}">
                      <a16:colId xmlns:a16="http://schemas.microsoft.com/office/drawing/2014/main" val="21842839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800" b="1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vị đo là tấn</a:t>
                      </a:r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800" b="1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vị đo là ki-lô-gam</a:t>
                      </a:r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77759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4123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047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92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123659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416051" y="1197131"/>
            <a:ext cx="17487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3,2 </a:t>
            </a: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63886" y="3324634"/>
            <a:ext cx="3474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3,2 </a:t>
            </a: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 =  …  kg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88158" y="3394689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367020" y="3945239"/>
            <a:ext cx="135832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3,2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431014" y="3990724"/>
            <a:ext cx="4119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2771196" y="3653561"/>
                <a:ext cx="1178089" cy="1070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𝟑𝟐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tấn</a:t>
                </a:r>
                <a:endPara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196" y="3653561"/>
                <a:ext cx="1178089" cy="10704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6119320" y="3952713"/>
            <a:ext cx="173316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3200kg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763111" y="4009974"/>
            <a:ext cx="4119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77141" y="3380689"/>
            <a:ext cx="169826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669279"/>
              </p:ext>
            </p:extLst>
          </p:nvPr>
        </p:nvGraphicFramePr>
        <p:xfrm>
          <a:off x="2725343" y="3995413"/>
          <a:ext cx="3888184" cy="1118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20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Rectangle 21"/>
          <p:cNvSpPr/>
          <p:nvPr/>
        </p:nvSpPr>
        <p:spPr>
          <a:xfrm>
            <a:off x="4062828" y="4641743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112794" y="4641744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958227" y="4621511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037136" y="4621511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304506" y="4714360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4092348" y="3613339"/>
                <a:ext cx="1916829" cy="11593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𝟑𝟐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 1000kg</a:t>
                </a:r>
                <a:endPara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2348" y="3613339"/>
                <a:ext cx="1916829" cy="115935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4929090" y="3241279"/>
            <a:ext cx="115720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3200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76484" y="1197131"/>
            <a:ext cx="181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3200kg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06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7" grpId="0"/>
      <p:bldP spid="13" grpId="0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2" grpId="0"/>
      <p:bldP spid="23" grpId="0"/>
      <p:bldP spid="26" grpId="0"/>
      <p:bldP spid="27" grpId="0"/>
      <p:bldP spid="28" grpId="0"/>
      <p:bldP spid="29" grpId="0"/>
      <p:bldP spid="29" grpId="1"/>
      <p:bldP spid="30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86" b="39813"/>
          <a:stretch/>
        </p:blipFill>
        <p:spPr>
          <a:xfrm>
            <a:off x="1" y="3888559"/>
            <a:ext cx="9143999" cy="1476260"/>
          </a:xfrm>
          <a:prstGeom prst="rect">
            <a:avLst/>
          </a:prstGeom>
        </p:spPr>
      </p:pic>
      <p:sp>
        <p:nvSpPr>
          <p:cNvPr id="2" name="标题 5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-1070366" y="0"/>
            <a:ext cx="3946922" cy="60841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tx2">
                    <a:lumMod val="75000"/>
                  </a:schemeClr>
                </a:solidFill>
                <a:effectLst>
                  <a:outerShdw dist="50800" dir="5400000" algn="t" rotWithShape="0">
                    <a:schemeClr val="bg1">
                      <a:alpha val="19000"/>
                    </a:schemeClr>
                  </a:outerShdw>
                </a:effectLst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pPr>
              <a:defRPr/>
            </a:pPr>
            <a:r>
              <a:rPr lang="en-US" altLang="zh-CN" sz="3000" smtClean="0">
                <a:solidFill>
                  <a:srgbClr val="EAB800"/>
                </a:solidFill>
                <a:effectLst>
                  <a:outerShdw dist="50800" dir="5400000" algn="t" rotWithShape="0">
                    <a:srgbClr val="FFFFFF">
                      <a:alpha val="19000"/>
                    </a:srgbClr>
                  </a:outerShdw>
                </a:effectLst>
              </a:rPr>
              <a:t>Bài 2: </a:t>
            </a:r>
            <a:endParaRPr lang="zh-CN" altLang="en-US" sz="3000" dirty="0">
              <a:solidFill>
                <a:srgbClr val="EAB800"/>
              </a:solidFill>
              <a:effectLst>
                <a:outerShdw dist="50800" dir="5400000" algn="t" rotWithShape="0">
                  <a:srgbClr val="FFFFFF">
                    <a:alpha val="19000"/>
                  </a:srgbClr>
                </a:outerShdw>
              </a:effectLst>
            </a:endParaRPr>
          </a:p>
        </p:txBody>
      </p:sp>
      <p:sp>
        <p:nvSpPr>
          <p:cNvPr id="3" name="文本占位符 6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1606733" y="0"/>
            <a:ext cx="7239812" cy="524596"/>
          </a:xfrm>
          <a:prstGeom prst="rect">
            <a:avLst/>
          </a:prstGeom>
          <a:solidFill>
            <a:srgbClr val="EAB800"/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358CC1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2800" smtClean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Viết số đo thích hợp vào chỗ chấm: (theo mẫu):</a:t>
            </a:r>
            <a:endParaRPr lang="en-US" altLang="zh-CN" sz="2800" dirty="0">
              <a:solidFill>
                <a:srgbClr val="FFFFF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862484"/>
              </p:ext>
            </p:extLst>
          </p:nvPr>
        </p:nvGraphicFramePr>
        <p:xfrm>
          <a:off x="1205710" y="705661"/>
          <a:ext cx="7333564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6782">
                  <a:extLst>
                    <a:ext uri="{9D8B030D-6E8A-4147-A177-3AD203B41FA5}">
                      <a16:colId xmlns:a16="http://schemas.microsoft.com/office/drawing/2014/main" val="2571258944"/>
                    </a:ext>
                  </a:extLst>
                </a:gridCol>
                <a:gridCol w="3666782">
                  <a:extLst>
                    <a:ext uri="{9D8B030D-6E8A-4147-A177-3AD203B41FA5}">
                      <a16:colId xmlns:a16="http://schemas.microsoft.com/office/drawing/2014/main" val="21842839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800" b="1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vị đo là tấn</a:t>
                      </a:r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800" b="1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vị đo là ki-lô-gam</a:t>
                      </a:r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77759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4123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047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92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12365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76484" y="1197131"/>
            <a:ext cx="181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3200kg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55276" y="3393712"/>
            <a:ext cx="3474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3200 kg =  …  tấn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98283" y="3496828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35867" y="3967684"/>
            <a:ext cx="181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3200kg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41441" y="3939310"/>
            <a:ext cx="4119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732480" y="3607916"/>
                <a:ext cx="1309749" cy="1070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𝟑𝟐𝟎𝟎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tấn</a:t>
                </a:r>
                <a:endPara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2480" y="3607916"/>
                <a:ext cx="1309749" cy="1070486"/>
              </a:xfrm>
              <a:prstGeom prst="rect">
                <a:avLst/>
              </a:prstGeom>
              <a:blipFill>
                <a:blip r:embed="rId5"/>
                <a:stretch>
                  <a:fillRect r="-4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4953035" y="3967684"/>
            <a:ext cx="3439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49812" y="4029239"/>
            <a:ext cx="181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3,2 tấn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16051" y="1197131"/>
            <a:ext cx="17487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3,2 </a:t>
            </a: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81294" y="3481359"/>
            <a:ext cx="169826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55247" y="3311900"/>
            <a:ext cx="115720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3,2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029879"/>
              </p:ext>
            </p:extLst>
          </p:nvPr>
        </p:nvGraphicFramePr>
        <p:xfrm>
          <a:off x="2725343" y="3995413"/>
          <a:ext cx="3888184" cy="1118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20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5958227" y="4621511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31079" y="4580188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048800" y="4569385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085999" y="4569385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32381" y="4597758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00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7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6" grpId="0"/>
      <p:bldP spid="17" grpId="0"/>
      <p:bldP spid="19" grpId="0"/>
      <p:bldP spid="20" grpId="0"/>
      <p:bldP spid="21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86" b="39813"/>
          <a:stretch/>
        </p:blipFill>
        <p:spPr>
          <a:xfrm>
            <a:off x="1" y="3888559"/>
            <a:ext cx="9143999" cy="1476260"/>
          </a:xfrm>
          <a:prstGeom prst="rect">
            <a:avLst/>
          </a:prstGeom>
        </p:spPr>
      </p:pic>
      <p:sp>
        <p:nvSpPr>
          <p:cNvPr id="2" name="标题 5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-1070366" y="0"/>
            <a:ext cx="3946922" cy="60841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tx2">
                    <a:lumMod val="75000"/>
                  </a:schemeClr>
                </a:solidFill>
                <a:effectLst>
                  <a:outerShdw dist="50800" dir="5400000" algn="t" rotWithShape="0">
                    <a:schemeClr val="bg1">
                      <a:alpha val="19000"/>
                    </a:schemeClr>
                  </a:outerShdw>
                </a:effectLst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pPr>
              <a:defRPr/>
            </a:pPr>
            <a:r>
              <a:rPr lang="en-US" altLang="zh-CN" sz="3000" smtClean="0">
                <a:solidFill>
                  <a:srgbClr val="EAB800"/>
                </a:solidFill>
                <a:effectLst>
                  <a:outerShdw dist="50800" dir="5400000" algn="t" rotWithShape="0">
                    <a:srgbClr val="FFFFFF">
                      <a:alpha val="19000"/>
                    </a:srgbClr>
                  </a:outerShdw>
                </a:effectLst>
              </a:rPr>
              <a:t>Bài 2: </a:t>
            </a:r>
            <a:endParaRPr lang="zh-CN" altLang="en-US" sz="3000" dirty="0">
              <a:solidFill>
                <a:srgbClr val="EAB800"/>
              </a:solidFill>
              <a:effectLst>
                <a:outerShdw dist="50800" dir="5400000" algn="t" rotWithShape="0">
                  <a:srgbClr val="FFFFFF">
                    <a:alpha val="19000"/>
                  </a:srgbClr>
                </a:outerShdw>
              </a:effectLst>
            </a:endParaRPr>
          </a:p>
        </p:txBody>
      </p:sp>
      <p:sp>
        <p:nvSpPr>
          <p:cNvPr id="3" name="文本占位符 6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1606733" y="0"/>
            <a:ext cx="7239812" cy="524596"/>
          </a:xfrm>
          <a:prstGeom prst="rect">
            <a:avLst/>
          </a:prstGeom>
          <a:solidFill>
            <a:srgbClr val="EAB800"/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358CC1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2800" smtClean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Viết số đo thích hợp vào chỗ chấm: (theo mẫu):</a:t>
            </a:r>
            <a:endParaRPr lang="en-US" altLang="zh-CN" sz="2800" dirty="0">
              <a:solidFill>
                <a:srgbClr val="FFFFF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657431"/>
              </p:ext>
            </p:extLst>
          </p:nvPr>
        </p:nvGraphicFramePr>
        <p:xfrm>
          <a:off x="1205710" y="705661"/>
          <a:ext cx="7333564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6782">
                  <a:extLst>
                    <a:ext uri="{9D8B030D-6E8A-4147-A177-3AD203B41FA5}">
                      <a16:colId xmlns:a16="http://schemas.microsoft.com/office/drawing/2014/main" val="2571258944"/>
                    </a:ext>
                  </a:extLst>
                </a:gridCol>
                <a:gridCol w="3666782">
                  <a:extLst>
                    <a:ext uri="{9D8B030D-6E8A-4147-A177-3AD203B41FA5}">
                      <a16:colId xmlns:a16="http://schemas.microsoft.com/office/drawing/2014/main" val="21842839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800" b="1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vị đo là tấn</a:t>
                      </a:r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800" b="1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vị đo là ki-lô-gam</a:t>
                      </a:r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77759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4123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047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92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12365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87914" y="1208561"/>
            <a:ext cx="181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3200kg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6051" y="1197131"/>
            <a:ext cx="17487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3,2 </a:t>
            </a: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33634" y="1739451"/>
            <a:ext cx="181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502kg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55276" y="3393712"/>
            <a:ext cx="3474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502kg =  …  tấn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98283" y="3473968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16649" y="3916932"/>
            <a:ext cx="181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502kg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59900" y="3916932"/>
            <a:ext cx="4119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66505" y="3904898"/>
            <a:ext cx="4119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380014" y="3580054"/>
                <a:ext cx="1358974" cy="10804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𝟓𝟎𝟐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tấn</a:t>
                </a:r>
                <a:endPara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0014" y="3580054"/>
                <a:ext cx="1358974" cy="1080489"/>
              </a:xfrm>
              <a:prstGeom prst="rect">
                <a:avLst/>
              </a:prstGeom>
              <a:blipFill>
                <a:blip r:embed="rId5"/>
                <a:stretch>
                  <a:fillRect r="-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4825230" y="3964942"/>
            <a:ext cx="181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0,502tấn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459753" y="3297712"/>
            <a:ext cx="115720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0,502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178344" y="1591601"/>
            <a:ext cx="1756829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0,502 tấn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81294" y="3481359"/>
            <a:ext cx="169826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969725"/>
              </p:ext>
            </p:extLst>
          </p:nvPr>
        </p:nvGraphicFramePr>
        <p:xfrm>
          <a:off x="2725343" y="3995413"/>
          <a:ext cx="3888184" cy="1118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20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Rectangle 21"/>
          <p:cNvSpPr/>
          <p:nvPr/>
        </p:nvSpPr>
        <p:spPr>
          <a:xfrm>
            <a:off x="5964357" y="4580188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931079" y="4580188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048800" y="4569385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85999" y="4569385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332381" y="4597758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71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9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7" grpId="0"/>
      <p:bldP spid="18" grpId="0"/>
      <p:bldP spid="20" grpId="0"/>
      <p:bldP spid="22" grpId="0"/>
      <p:bldP spid="23" grpId="0"/>
      <p:bldP spid="24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86" b="39813"/>
          <a:stretch/>
        </p:blipFill>
        <p:spPr>
          <a:xfrm>
            <a:off x="1" y="3888559"/>
            <a:ext cx="9143999" cy="1476260"/>
          </a:xfrm>
          <a:prstGeom prst="rect">
            <a:avLst/>
          </a:prstGeom>
        </p:spPr>
      </p:pic>
      <p:sp>
        <p:nvSpPr>
          <p:cNvPr id="2" name="标题 5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-1070366" y="0"/>
            <a:ext cx="3946922" cy="60841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tx2">
                    <a:lumMod val="75000"/>
                  </a:schemeClr>
                </a:solidFill>
                <a:effectLst>
                  <a:outerShdw dist="50800" dir="5400000" algn="t" rotWithShape="0">
                    <a:schemeClr val="bg1">
                      <a:alpha val="19000"/>
                    </a:schemeClr>
                  </a:outerShdw>
                </a:effectLst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pPr>
              <a:defRPr/>
            </a:pPr>
            <a:r>
              <a:rPr lang="en-US" altLang="zh-CN" sz="3000" smtClean="0">
                <a:solidFill>
                  <a:srgbClr val="EAB800"/>
                </a:solidFill>
                <a:effectLst>
                  <a:outerShdw dist="50800" dir="5400000" algn="t" rotWithShape="0">
                    <a:srgbClr val="FFFFFF">
                      <a:alpha val="19000"/>
                    </a:srgbClr>
                  </a:outerShdw>
                </a:effectLst>
              </a:rPr>
              <a:t>Bài 2: </a:t>
            </a:r>
            <a:endParaRPr lang="zh-CN" altLang="en-US" sz="3000" dirty="0">
              <a:solidFill>
                <a:srgbClr val="EAB800"/>
              </a:solidFill>
              <a:effectLst>
                <a:outerShdw dist="50800" dir="5400000" algn="t" rotWithShape="0">
                  <a:srgbClr val="FFFFFF">
                    <a:alpha val="19000"/>
                  </a:srgbClr>
                </a:outerShdw>
              </a:effectLst>
            </a:endParaRPr>
          </a:p>
        </p:txBody>
      </p:sp>
      <p:sp>
        <p:nvSpPr>
          <p:cNvPr id="3" name="文本占位符 6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1606733" y="0"/>
            <a:ext cx="7239812" cy="524596"/>
          </a:xfrm>
          <a:prstGeom prst="rect">
            <a:avLst/>
          </a:prstGeom>
          <a:solidFill>
            <a:srgbClr val="EAB800"/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358CC1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2800" smtClean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Viết số đo thích hợp vào chỗ chấm: (theo mẫu):</a:t>
            </a:r>
            <a:endParaRPr lang="en-US" altLang="zh-CN" sz="2800" dirty="0">
              <a:solidFill>
                <a:srgbClr val="FFFFF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473373"/>
              </p:ext>
            </p:extLst>
          </p:nvPr>
        </p:nvGraphicFramePr>
        <p:xfrm>
          <a:off x="1205710" y="705661"/>
          <a:ext cx="7333564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6782">
                  <a:extLst>
                    <a:ext uri="{9D8B030D-6E8A-4147-A177-3AD203B41FA5}">
                      <a16:colId xmlns:a16="http://schemas.microsoft.com/office/drawing/2014/main" val="2571258944"/>
                    </a:ext>
                  </a:extLst>
                </a:gridCol>
                <a:gridCol w="3666782">
                  <a:extLst>
                    <a:ext uri="{9D8B030D-6E8A-4147-A177-3AD203B41FA5}">
                      <a16:colId xmlns:a16="http://schemas.microsoft.com/office/drawing/2014/main" val="21842839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800" b="1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vị đo là tấn</a:t>
                      </a:r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800" b="1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vị đo là ki-lô-gam</a:t>
                      </a:r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77759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4123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047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92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12365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87914" y="1208561"/>
            <a:ext cx="181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3200kg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6051" y="1197131"/>
            <a:ext cx="17487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3,2 </a:t>
            </a: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33634" y="1739451"/>
            <a:ext cx="181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502kg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78344" y="1591601"/>
            <a:ext cx="1756829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0,502 tấn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6051" y="2262671"/>
            <a:ext cx="181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2,5tấn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39900" y="3285292"/>
            <a:ext cx="2997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2,5tấn =    …    kg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88158" y="3394689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67020" y="3945239"/>
            <a:ext cx="135832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2,5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31014" y="3990724"/>
            <a:ext cx="4119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771196" y="3653561"/>
                <a:ext cx="1178089" cy="1070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tấn</a:t>
                </a:r>
                <a:endPara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196" y="3653561"/>
                <a:ext cx="1178089" cy="1070486"/>
              </a:xfrm>
              <a:prstGeom prst="rect">
                <a:avLst/>
              </a:prstGeom>
              <a:blipFill>
                <a:blip r:embed="rId5"/>
                <a:stretch>
                  <a:fillRect b="-5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6119320" y="3952713"/>
            <a:ext cx="173316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2500kg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63111" y="4009974"/>
            <a:ext cx="4119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97753" y="3430007"/>
            <a:ext cx="169826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17220"/>
              </p:ext>
            </p:extLst>
          </p:nvPr>
        </p:nvGraphicFramePr>
        <p:xfrm>
          <a:off x="2894578" y="3922272"/>
          <a:ext cx="3888184" cy="1118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20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4232063" y="4568602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82029" y="4568603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27462" y="4548370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06371" y="4548370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73741" y="4641219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4092348" y="3613339"/>
                <a:ext cx="1916829" cy="1070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 1000kg</a:t>
                </a:r>
                <a:endPara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2348" y="3613339"/>
                <a:ext cx="1916829" cy="1070486"/>
              </a:xfrm>
              <a:prstGeom prst="rect">
                <a:avLst/>
              </a:prstGeom>
              <a:blipFill>
                <a:blip r:embed="rId6"/>
                <a:stretch>
                  <a:fillRect b="-1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4234575" y="3198585"/>
            <a:ext cx="115720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2500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66098" y="2090507"/>
            <a:ext cx="1756829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2500kg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72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21" grpId="0"/>
      <p:bldP spid="22" grpId="0"/>
      <p:bldP spid="23" grpId="0"/>
      <p:bldP spid="24" grpId="0"/>
      <p:bldP spid="25" grpId="0"/>
      <p:bldP spid="26" grpId="0"/>
      <p:bldP spid="26" grpId="1"/>
      <p:bldP spid="27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86" b="39813"/>
          <a:stretch/>
        </p:blipFill>
        <p:spPr>
          <a:xfrm>
            <a:off x="1" y="3888559"/>
            <a:ext cx="9143999" cy="1476260"/>
          </a:xfrm>
          <a:prstGeom prst="rect">
            <a:avLst/>
          </a:prstGeom>
        </p:spPr>
      </p:pic>
      <p:sp>
        <p:nvSpPr>
          <p:cNvPr id="2" name="标题 5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-1070366" y="0"/>
            <a:ext cx="3946922" cy="60841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tx2">
                    <a:lumMod val="75000"/>
                  </a:schemeClr>
                </a:solidFill>
                <a:effectLst>
                  <a:outerShdw dist="50800" dir="5400000" algn="t" rotWithShape="0">
                    <a:schemeClr val="bg1">
                      <a:alpha val="19000"/>
                    </a:schemeClr>
                  </a:outerShdw>
                </a:effectLst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pPr>
              <a:defRPr/>
            </a:pPr>
            <a:r>
              <a:rPr lang="en-US" altLang="zh-CN" sz="3000" smtClean="0">
                <a:solidFill>
                  <a:srgbClr val="EAB800"/>
                </a:solidFill>
                <a:effectLst>
                  <a:outerShdw dist="50800" dir="5400000" algn="t" rotWithShape="0">
                    <a:srgbClr val="FFFFFF">
                      <a:alpha val="19000"/>
                    </a:srgbClr>
                  </a:outerShdw>
                </a:effectLst>
              </a:rPr>
              <a:t>Bài 2: </a:t>
            </a:r>
            <a:endParaRPr lang="zh-CN" altLang="en-US" sz="3000" dirty="0">
              <a:solidFill>
                <a:srgbClr val="EAB800"/>
              </a:solidFill>
              <a:effectLst>
                <a:outerShdw dist="50800" dir="5400000" algn="t" rotWithShape="0">
                  <a:srgbClr val="FFFFFF">
                    <a:alpha val="19000"/>
                  </a:srgbClr>
                </a:outerShdw>
              </a:effectLst>
            </a:endParaRPr>
          </a:p>
        </p:txBody>
      </p:sp>
      <p:sp>
        <p:nvSpPr>
          <p:cNvPr id="3" name="文本占位符 6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1606733" y="0"/>
            <a:ext cx="7239812" cy="524596"/>
          </a:xfrm>
          <a:prstGeom prst="rect">
            <a:avLst/>
          </a:prstGeom>
          <a:solidFill>
            <a:srgbClr val="EAB800"/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358CC1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2800" smtClean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Viết số đo thích hợp vào chỗ chấm: (theo mẫu):</a:t>
            </a:r>
            <a:endParaRPr lang="en-US" altLang="zh-CN" sz="2800" dirty="0">
              <a:solidFill>
                <a:srgbClr val="FFFFF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800050"/>
              </p:ext>
            </p:extLst>
          </p:nvPr>
        </p:nvGraphicFramePr>
        <p:xfrm>
          <a:off x="1205710" y="705661"/>
          <a:ext cx="7333564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6782">
                  <a:extLst>
                    <a:ext uri="{9D8B030D-6E8A-4147-A177-3AD203B41FA5}">
                      <a16:colId xmlns:a16="http://schemas.microsoft.com/office/drawing/2014/main" val="2571258944"/>
                    </a:ext>
                  </a:extLst>
                </a:gridCol>
                <a:gridCol w="3666782">
                  <a:extLst>
                    <a:ext uri="{9D8B030D-6E8A-4147-A177-3AD203B41FA5}">
                      <a16:colId xmlns:a16="http://schemas.microsoft.com/office/drawing/2014/main" val="21842839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800" b="1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vị đo là tấn</a:t>
                      </a:r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800" b="1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vị đo là ki-lô-gam</a:t>
                      </a:r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77759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4123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047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92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12365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87914" y="1208561"/>
            <a:ext cx="181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3200kg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6051" y="1197131"/>
            <a:ext cx="17487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3,2 </a:t>
            </a: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33634" y="1739451"/>
            <a:ext cx="181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502kg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78344" y="1591601"/>
            <a:ext cx="1756829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0,502 tấn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6051" y="2262671"/>
            <a:ext cx="181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2,5tấn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66098" y="2090507"/>
            <a:ext cx="1756829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2500kg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33634" y="2762477"/>
            <a:ext cx="181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21kg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55276" y="3393712"/>
            <a:ext cx="3474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21kg =  …   tấn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98283" y="3473968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16649" y="3916932"/>
            <a:ext cx="181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21kg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59900" y="3916932"/>
            <a:ext cx="4119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66505" y="3904898"/>
            <a:ext cx="4119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3380014" y="3580054"/>
                <a:ext cx="1358974" cy="1070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tấn</a:t>
                </a:r>
                <a:endPara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0014" y="3580054"/>
                <a:ext cx="1358974" cy="1070486"/>
              </a:xfrm>
              <a:prstGeom prst="rect">
                <a:avLst/>
              </a:prstGeom>
              <a:blipFill>
                <a:blip r:embed="rId5"/>
                <a:stretch>
                  <a:fillRect r="-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4825230" y="3964942"/>
            <a:ext cx="181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0,021tấn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72812" y="3308592"/>
            <a:ext cx="115720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0,021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88505" y="3473968"/>
            <a:ext cx="169826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223654"/>
              </p:ext>
            </p:extLst>
          </p:nvPr>
        </p:nvGraphicFramePr>
        <p:xfrm>
          <a:off x="2760126" y="3964942"/>
          <a:ext cx="3888184" cy="1118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20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Rectangle 21"/>
          <p:cNvSpPr/>
          <p:nvPr/>
        </p:nvSpPr>
        <p:spPr>
          <a:xfrm>
            <a:off x="5999140" y="4549717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965862" y="4549717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083583" y="4538914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120782" y="4538914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367164" y="4567287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376861" y="2638362"/>
            <a:ext cx="175682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0,021 tấn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93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20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4482"/>
            <a:ext cx="9143999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822" y="4007538"/>
            <a:ext cx="2711668" cy="1422400"/>
          </a:xfrm>
          <a:prstGeom prst="rect">
            <a:avLst/>
          </a:prstGeom>
        </p:spPr>
      </p:pic>
      <p:sp>
        <p:nvSpPr>
          <p:cNvPr id="24" name="标题 5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515900" y="41482"/>
            <a:ext cx="3946922" cy="60841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tx2">
                    <a:lumMod val="75000"/>
                  </a:schemeClr>
                </a:solidFill>
                <a:effectLst>
                  <a:outerShdw dist="50800" dir="5400000" algn="t" rotWithShape="0">
                    <a:schemeClr val="bg1">
                      <a:alpha val="19000"/>
                    </a:schemeClr>
                  </a:outerShdw>
                </a:effectLst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pPr>
              <a:defRPr/>
            </a:pPr>
            <a:r>
              <a:rPr lang="en-US" altLang="zh-CN" sz="3000" smtClean="0">
                <a:solidFill>
                  <a:srgbClr val="5CD2EA"/>
                </a:solidFill>
                <a:effectLst>
                  <a:outerShdw dist="50800" dir="5400000" algn="t" rotWithShape="0">
                    <a:srgbClr val="FFFFFF">
                      <a:alpha val="19000"/>
                    </a:srgbClr>
                  </a:outerShdw>
                </a:effectLst>
              </a:rPr>
              <a:t>Bài 3</a:t>
            </a:r>
            <a:endParaRPr lang="zh-CN" altLang="en-US" sz="3000" dirty="0">
              <a:solidFill>
                <a:srgbClr val="5CD2EA"/>
              </a:solidFill>
              <a:effectLst>
                <a:outerShdw dist="50800" dir="5400000" algn="t" rotWithShape="0">
                  <a:srgbClr val="FFFFFF">
                    <a:alpha val="19000"/>
                  </a:srgbClr>
                </a:outerShdw>
              </a:effectLst>
            </a:endParaRPr>
          </a:p>
        </p:txBody>
      </p:sp>
      <p:sp>
        <p:nvSpPr>
          <p:cNvPr id="25" name="文本占位符 6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510512" y="649892"/>
            <a:ext cx="8220149" cy="524596"/>
          </a:xfrm>
          <a:prstGeom prst="rect">
            <a:avLst/>
          </a:prstGeom>
          <a:solidFill>
            <a:srgbClr val="5CD2EA"/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358CC1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3200" b="1" smtClean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Viết số thập phân thích hợp vào chỗ chấm: </a:t>
            </a:r>
            <a:endParaRPr lang="en-US" altLang="zh-CN" sz="3200" b="1" dirty="0">
              <a:solidFill>
                <a:srgbClr val="FFFFF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12695" y="1174482"/>
            <a:ext cx="46053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42dm 4cm =  …  dm     </a:t>
            </a:r>
          </a:p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56cm 9mm =   …  cm      </a:t>
            </a:r>
          </a:p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26m 2cm =  …  m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029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5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-267297" y="41482"/>
            <a:ext cx="1794562" cy="60841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tx2">
                    <a:lumMod val="75000"/>
                  </a:schemeClr>
                </a:solidFill>
                <a:effectLst>
                  <a:outerShdw dist="50800" dir="5400000" algn="t" rotWithShape="0">
                    <a:schemeClr val="bg1">
                      <a:alpha val="19000"/>
                    </a:schemeClr>
                  </a:outerShdw>
                </a:effectLst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pPr>
              <a:defRPr/>
            </a:pPr>
            <a:r>
              <a:rPr lang="en-US" altLang="zh-CN" sz="3000" smtClean="0">
                <a:solidFill>
                  <a:srgbClr val="5CD2EA"/>
                </a:solidFill>
                <a:effectLst>
                  <a:outerShdw dist="50800" dir="5400000" algn="t" rotWithShape="0">
                    <a:srgbClr val="FFFFFF">
                      <a:alpha val="19000"/>
                    </a:srgbClr>
                  </a:outerShdw>
                </a:effectLst>
              </a:rPr>
              <a:t>Bài 3</a:t>
            </a:r>
            <a:endParaRPr lang="zh-CN" altLang="en-US" sz="3000" dirty="0">
              <a:solidFill>
                <a:srgbClr val="5CD2EA"/>
              </a:solidFill>
              <a:effectLst>
                <a:outerShdw dist="50800" dir="5400000" algn="t" rotWithShape="0">
                  <a:srgbClr val="FFFFFF">
                    <a:alpha val="19000"/>
                  </a:srgbClr>
                </a:outerShdw>
              </a:effectLst>
            </a:endParaRPr>
          </a:p>
        </p:txBody>
      </p:sp>
      <p:sp>
        <p:nvSpPr>
          <p:cNvPr id="3" name="文本占位符 6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1244906" y="125193"/>
            <a:ext cx="7540839" cy="524596"/>
          </a:xfrm>
          <a:prstGeom prst="rect">
            <a:avLst/>
          </a:prstGeom>
          <a:solidFill>
            <a:srgbClr val="5CD2EA"/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358CC1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3200" b="1" smtClean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Viết số thập phân thích hợp vào chỗ chấm: </a:t>
            </a:r>
            <a:endParaRPr lang="en-US" altLang="zh-CN" sz="3200" b="1" dirty="0">
              <a:solidFill>
                <a:srgbClr val="FFFFF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77948" y="733500"/>
            <a:ext cx="4605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42dm 4cm =  …  dm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3770" y="163322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754028" y="1637397"/>
            <a:ext cx="173316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42dm 4cm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37286" y="1663908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281578" y="1680929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173501" y="1661847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417462" y="1633223"/>
            <a:ext cx="10650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42dm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4457349" y="1323727"/>
                <a:ext cx="1070768" cy="10686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</a:t>
                </a:r>
                <a:endPara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349" y="1323727"/>
                <a:ext cx="1070768" cy="10686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5625307" y="1325841"/>
                <a:ext cx="1503568" cy="11574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</a:t>
                </a:r>
                <a:endPara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5307" y="1325841"/>
                <a:ext cx="1503568" cy="1157433"/>
              </a:xfrm>
              <a:prstGeom prst="rect">
                <a:avLst/>
              </a:prstGeom>
              <a:blipFill>
                <a:blip r:embed="rId5"/>
                <a:stretch>
                  <a:fillRect l="-6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7183274" y="1653804"/>
            <a:ext cx="173316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42,4dm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814146" y="1661847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52207" y="227306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861716"/>
              </p:ext>
            </p:extLst>
          </p:nvPr>
        </p:nvGraphicFramePr>
        <p:xfrm>
          <a:off x="2641328" y="2919393"/>
          <a:ext cx="3888184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4921002" y="3592543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55086" y="3592542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049123" y="3613360"/>
            <a:ext cx="2868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246558" y="3580916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871122" y="656127"/>
            <a:ext cx="115720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42,4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25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17" grpId="0"/>
      <p:bldP spid="18" grpId="0"/>
      <p:bldP spid="30" grpId="0"/>
      <p:bldP spid="31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5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-267297" y="41482"/>
            <a:ext cx="1794562" cy="60841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tx2">
                    <a:lumMod val="75000"/>
                  </a:schemeClr>
                </a:solidFill>
                <a:effectLst>
                  <a:outerShdw dist="50800" dir="5400000" algn="t" rotWithShape="0">
                    <a:schemeClr val="bg1">
                      <a:alpha val="19000"/>
                    </a:schemeClr>
                  </a:outerShdw>
                </a:effectLst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pPr>
              <a:defRPr/>
            </a:pPr>
            <a:r>
              <a:rPr lang="en-US" altLang="zh-CN" sz="3000" smtClean="0">
                <a:solidFill>
                  <a:srgbClr val="5CD2EA"/>
                </a:solidFill>
                <a:effectLst>
                  <a:outerShdw dist="50800" dir="5400000" algn="t" rotWithShape="0">
                    <a:srgbClr val="FFFFFF">
                      <a:alpha val="19000"/>
                    </a:srgbClr>
                  </a:outerShdw>
                </a:effectLst>
              </a:rPr>
              <a:t>Bài 3</a:t>
            </a:r>
            <a:endParaRPr lang="zh-CN" altLang="en-US" sz="3000" dirty="0">
              <a:solidFill>
                <a:srgbClr val="5CD2EA"/>
              </a:solidFill>
              <a:effectLst>
                <a:outerShdw dist="50800" dir="5400000" algn="t" rotWithShape="0">
                  <a:srgbClr val="FFFFFF">
                    <a:alpha val="19000"/>
                  </a:srgbClr>
                </a:outerShdw>
              </a:effectLst>
            </a:endParaRPr>
          </a:p>
        </p:txBody>
      </p:sp>
      <p:sp>
        <p:nvSpPr>
          <p:cNvPr id="3" name="文本占位符 6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1244906" y="125193"/>
            <a:ext cx="7540839" cy="524596"/>
          </a:xfrm>
          <a:prstGeom prst="rect">
            <a:avLst/>
          </a:prstGeom>
          <a:solidFill>
            <a:srgbClr val="5CD2EA"/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358CC1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3200" b="1" smtClean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Viết số thập phân thích hợp vào chỗ chấm: </a:t>
            </a:r>
            <a:endParaRPr lang="en-US" altLang="zh-CN" sz="3200" b="1" dirty="0">
              <a:solidFill>
                <a:srgbClr val="FFFFF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4728" y="733500"/>
            <a:ext cx="4605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56cm 9mm =   …  cm      </a:t>
            </a:r>
          </a:p>
        </p:txBody>
      </p:sp>
      <p:sp>
        <p:nvSpPr>
          <p:cNvPr id="5" name="Rectangle 4"/>
          <p:cNvSpPr/>
          <p:nvPr/>
        </p:nvSpPr>
        <p:spPr>
          <a:xfrm>
            <a:off x="574617" y="163322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65892" y="1637397"/>
            <a:ext cx="173316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56cm 9</a:t>
            </a:r>
            <a:r>
              <a:rPr 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37286" y="1663908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81578" y="1680929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73501" y="1661847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17462" y="1633223"/>
            <a:ext cx="106509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56cm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457349" y="1323727"/>
                <a:ext cx="1070768" cy="1070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cm</a:t>
                </a:r>
                <a:endPara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349" y="1323727"/>
                <a:ext cx="1070768" cy="10704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600562" y="1297800"/>
                <a:ext cx="1503568" cy="11593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cm</a:t>
                </a:r>
                <a:endPara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562" y="1297800"/>
                <a:ext cx="1503568" cy="1159356"/>
              </a:xfrm>
              <a:prstGeom prst="rect">
                <a:avLst/>
              </a:prstGeom>
              <a:blipFill>
                <a:blip r:embed="rId5"/>
                <a:stretch>
                  <a:fillRect l="-6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7052584" y="1626731"/>
            <a:ext cx="173316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56,9cm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66554" y="1660959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5088" y="227306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449076"/>
              </p:ext>
            </p:extLst>
          </p:nvPr>
        </p:nvGraphicFramePr>
        <p:xfrm>
          <a:off x="3049781" y="2919393"/>
          <a:ext cx="3888184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6303065" y="3565911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326127" y="3596360"/>
            <a:ext cx="270438" cy="457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420164" y="3584127"/>
            <a:ext cx="2868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606581" y="3584734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871122" y="656127"/>
            <a:ext cx="115720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56,9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57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5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-267297" y="41482"/>
            <a:ext cx="1794562" cy="60841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tx2">
                    <a:lumMod val="75000"/>
                  </a:schemeClr>
                </a:solidFill>
                <a:effectLst>
                  <a:outerShdw dist="50800" dir="5400000" algn="t" rotWithShape="0">
                    <a:schemeClr val="bg1">
                      <a:alpha val="19000"/>
                    </a:schemeClr>
                  </a:outerShdw>
                </a:effectLst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pPr>
              <a:defRPr/>
            </a:pPr>
            <a:r>
              <a:rPr lang="en-US" altLang="zh-CN" sz="3000" smtClean="0">
                <a:solidFill>
                  <a:srgbClr val="5CD2EA"/>
                </a:solidFill>
                <a:effectLst>
                  <a:outerShdw dist="50800" dir="5400000" algn="t" rotWithShape="0">
                    <a:srgbClr val="FFFFFF">
                      <a:alpha val="19000"/>
                    </a:srgbClr>
                  </a:outerShdw>
                </a:effectLst>
              </a:rPr>
              <a:t>Bài 3</a:t>
            </a:r>
            <a:endParaRPr lang="zh-CN" altLang="en-US" sz="3000" dirty="0">
              <a:solidFill>
                <a:srgbClr val="5CD2EA"/>
              </a:solidFill>
              <a:effectLst>
                <a:outerShdw dist="50800" dir="5400000" algn="t" rotWithShape="0">
                  <a:srgbClr val="FFFFFF">
                    <a:alpha val="19000"/>
                  </a:srgbClr>
                </a:outerShdw>
              </a:effectLst>
            </a:endParaRPr>
          </a:p>
        </p:txBody>
      </p:sp>
      <p:sp>
        <p:nvSpPr>
          <p:cNvPr id="3" name="文本占位符 6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1244906" y="125193"/>
            <a:ext cx="7540839" cy="524596"/>
          </a:xfrm>
          <a:prstGeom prst="rect">
            <a:avLst/>
          </a:prstGeom>
          <a:solidFill>
            <a:srgbClr val="5CD2EA"/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358CC1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3200" b="1" smtClean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Viết số thập phân thích hợp vào chỗ chấm: </a:t>
            </a:r>
            <a:endParaRPr lang="en-US" altLang="zh-CN" sz="3200" b="1" dirty="0">
              <a:solidFill>
                <a:srgbClr val="FFFFF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12662" y="733500"/>
            <a:ext cx="4605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26m 2cm =  …  m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3770" y="163322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65045" y="1637397"/>
            <a:ext cx="173316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26m 2cm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37286" y="1663908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81578" y="1680929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73501" y="1661847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17462" y="1633223"/>
            <a:ext cx="106509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457349" y="1323727"/>
                <a:ext cx="1070768" cy="1070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𝟏𝟎</m:t>
                        </m:r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349" y="1323727"/>
                <a:ext cx="1070768" cy="10704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600562" y="1297800"/>
                <a:ext cx="1503568" cy="1070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𝟏𝟎</m:t>
                        </m:r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562" y="1297800"/>
                <a:ext cx="1503568" cy="1070486"/>
              </a:xfrm>
              <a:prstGeom prst="rect">
                <a:avLst/>
              </a:prstGeom>
              <a:blipFill>
                <a:blip r:embed="rId5"/>
                <a:stretch>
                  <a:fillRect l="-6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7052584" y="1626731"/>
            <a:ext cx="173316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26,02m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66554" y="1660959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780760"/>
              </p:ext>
            </p:extLst>
          </p:nvPr>
        </p:nvGraphicFramePr>
        <p:xfrm>
          <a:off x="1324655" y="3034053"/>
          <a:ext cx="6804322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652207" y="227306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512388" y="3654047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557539" y="3660467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580115" y="3660467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487537" y="3660467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882779" y="3666782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760952" y="656127"/>
            <a:ext cx="115720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26,02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93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460"/>
            <a:ext cx="9143999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154" y="2738500"/>
            <a:ext cx="871946" cy="30594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587" y="3721100"/>
            <a:ext cx="2711668" cy="1422400"/>
          </a:xfrm>
          <a:prstGeom prst="rect">
            <a:avLst/>
          </a:prstGeom>
        </p:spPr>
      </p:pic>
      <p:grpSp>
        <p:nvGrpSpPr>
          <p:cNvPr id="39" name="组合 38"/>
          <p:cNvGrpSpPr/>
          <p:nvPr/>
        </p:nvGrpSpPr>
        <p:grpSpPr>
          <a:xfrm>
            <a:off x="1426755" y="1616486"/>
            <a:ext cx="3008160" cy="558403"/>
            <a:chOff x="1384299" y="984716"/>
            <a:chExt cx="3008160" cy="558403"/>
          </a:xfrm>
        </p:grpSpPr>
        <p:sp>
          <p:nvSpPr>
            <p:cNvPr id="11" name="任意多边形 10"/>
            <p:cNvSpPr>
              <a:spLocks/>
            </p:cNvSpPr>
            <p:nvPr>
              <p:custDataLst>
                <p:tags r:id="rId11"/>
              </p:custDataLst>
            </p:nvPr>
          </p:nvSpPr>
          <p:spPr bwMode="auto">
            <a:xfrm flipH="1">
              <a:off x="1414226" y="984716"/>
              <a:ext cx="2951402" cy="475059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3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FD8CB1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rmAutofit fontScale="92500" lnSpcReduction="10000"/>
            </a:bodyPr>
            <a:lstStyle/>
            <a:p>
              <a:pPr algn="ctr">
                <a:defRPr/>
              </a:pPr>
              <a:r>
                <a:rPr lang="en-US" altLang="zh-CN" sz="2800" kern="0" smtClean="0">
                  <a:solidFill>
                    <a:srgbClr val="FFFFF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a) 43,2</a:t>
              </a:r>
              <a:endParaRPr lang="zh-CN" altLang="zh-CN" sz="2800" kern="0" dirty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2" name="Freeform 4"/>
            <p:cNvSpPr>
              <a:spLocks/>
            </p:cNvSpPr>
            <p:nvPr>
              <p:custDataLst>
                <p:tags r:id="rId12"/>
              </p:custDataLst>
            </p:nvPr>
          </p:nvSpPr>
          <p:spPr bwMode="auto">
            <a:xfrm flipH="1">
              <a:off x="1384299" y="1002575"/>
              <a:ext cx="179561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B0CA"/>
                </a:gs>
                <a:gs pos="100000">
                  <a:srgbClr val="FC5A9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28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Freeform 16"/>
            <p:cNvSpPr>
              <a:spLocks/>
            </p:cNvSpPr>
            <p:nvPr>
              <p:custDataLst>
                <p:tags r:id="rId13"/>
              </p:custDataLst>
            </p:nvPr>
          </p:nvSpPr>
          <p:spPr bwMode="auto">
            <a:xfrm>
              <a:off x="4226313" y="1002575"/>
              <a:ext cx="166146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B0CA"/>
                </a:gs>
                <a:gs pos="100000">
                  <a:srgbClr val="FC5A9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28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1426755" y="2389201"/>
            <a:ext cx="3008160" cy="559594"/>
            <a:chOff x="1384299" y="1757431"/>
            <a:chExt cx="3008160" cy="559594"/>
          </a:xfrm>
        </p:grpSpPr>
        <p:sp>
          <p:nvSpPr>
            <p:cNvPr id="14" name="任意多边形 13"/>
            <p:cNvSpPr>
              <a:spLocks/>
            </p:cNvSpPr>
            <p:nvPr>
              <p:custDataLst>
                <p:tags r:id="rId8"/>
              </p:custDataLst>
            </p:nvPr>
          </p:nvSpPr>
          <p:spPr bwMode="auto">
            <a:xfrm flipH="1">
              <a:off x="1414226" y="1757431"/>
              <a:ext cx="2951402" cy="475060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3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5CD2EA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Autofit/>
            </a:bodyPr>
            <a:lstStyle/>
            <a:p>
              <a:pPr lvl="0" algn="ctr">
                <a:defRPr/>
              </a:pPr>
              <a:r>
                <a:rPr lang="en-US" altLang="zh-CN" sz="2800" kern="0" smtClean="0">
                  <a:solidFill>
                    <a:srgbClr val="FFFFF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c) 0,432</a:t>
              </a:r>
              <a:endParaRPr lang="zh-CN" altLang="zh-CN" sz="2800" kern="0" dirty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5" name="Freeform 7"/>
            <p:cNvSpPr>
              <a:spLocks/>
            </p:cNvSpPr>
            <p:nvPr>
              <p:custDataLst>
                <p:tags r:id="rId9"/>
              </p:custDataLst>
            </p:nvPr>
          </p:nvSpPr>
          <p:spPr bwMode="auto">
            <a:xfrm flipH="1">
              <a:off x="1384299" y="1776481"/>
              <a:ext cx="179561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1EAF5"/>
                </a:gs>
                <a:gs pos="100000">
                  <a:srgbClr val="14859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1013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" name="Freeform 19"/>
            <p:cNvSpPr>
              <a:spLocks/>
            </p:cNvSpPr>
            <p:nvPr>
              <p:custDataLst>
                <p:tags r:id="rId10"/>
              </p:custDataLst>
            </p:nvPr>
          </p:nvSpPr>
          <p:spPr bwMode="auto">
            <a:xfrm>
              <a:off x="4226313" y="1776481"/>
              <a:ext cx="166146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1EAF5"/>
                </a:gs>
                <a:gs pos="100000">
                  <a:srgbClr val="14859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1013" kern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4793995" y="1616485"/>
            <a:ext cx="3008159" cy="559593"/>
            <a:chOff x="4751539" y="984715"/>
            <a:chExt cx="3008159" cy="559593"/>
          </a:xfrm>
        </p:grpSpPr>
        <p:sp>
          <p:nvSpPr>
            <p:cNvPr id="17" name="任意多边形 16"/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 flipH="1">
              <a:off x="4781466" y="984715"/>
              <a:ext cx="2951402" cy="475060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3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92D050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Autofit/>
            </a:bodyPr>
            <a:lstStyle/>
            <a:p>
              <a:pPr lvl="0">
                <a:defRPr/>
              </a:pPr>
              <a:r>
                <a:rPr lang="en-US" altLang="zh-CN" sz="2800" kern="0" smtClean="0">
                  <a:solidFill>
                    <a:srgbClr val="FFFFF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b) 4,32</a:t>
              </a:r>
              <a:endParaRPr lang="zh-CN" altLang="zh-CN" sz="2800" kern="0" dirty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8" name="Freeform 10"/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 flipH="1">
              <a:off x="4751539" y="1002574"/>
              <a:ext cx="179561" cy="54173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7E6A4"/>
                </a:gs>
                <a:gs pos="100000">
                  <a:srgbClr val="6CA62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1013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" name="Freeform 22"/>
            <p:cNvSpPr>
              <a:spLocks/>
            </p:cNvSpPr>
            <p:nvPr>
              <p:custDataLst>
                <p:tags r:id="rId7"/>
              </p:custDataLst>
            </p:nvPr>
          </p:nvSpPr>
          <p:spPr bwMode="auto">
            <a:xfrm>
              <a:off x="7593552" y="1002574"/>
              <a:ext cx="166146" cy="54173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7E6A4"/>
                </a:gs>
                <a:gs pos="100000">
                  <a:srgbClr val="6CA62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1013" kern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4793995" y="2389200"/>
            <a:ext cx="3008159" cy="559595"/>
            <a:chOff x="4751539" y="1757430"/>
            <a:chExt cx="3008159" cy="559595"/>
          </a:xfrm>
        </p:grpSpPr>
        <p:sp>
          <p:nvSpPr>
            <p:cNvPr id="20" name="任意多边形 19"/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 flipH="1">
              <a:off x="4781466" y="1757430"/>
              <a:ext cx="2951402" cy="475059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4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EAB800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Autofit/>
            </a:bodyPr>
            <a:lstStyle/>
            <a:p>
              <a:pPr lvl="0" algn="ctr">
                <a:defRPr/>
              </a:pPr>
              <a:r>
                <a:rPr lang="en-US" altLang="zh-CN" sz="2800" kern="0" smtClean="0">
                  <a:solidFill>
                    <a:srgbClr val="FFFFF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d) 0,0432 </a:t>
              </a:r>
              <a:endParaRPr lang="zh-CN" altLang="zh-CN" sz="2800" kern="0" dirty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21" name="Freeform 13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4751539" y="1776481"/>
              <a:ext cx="179561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A9B"/>
                </a:gs>
                <a:gs pos="100000">
                  <a:srgbClr val="DAAB0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1013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" name="Freeform 25"/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7593552" y="1776481"/>
              <a:ext cx="166146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A9B"/>
                </a:gs>
                <a:gs pos="100000">
                  <a:srgbClr val="DAAB0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1013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38" name="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84816" y="-872"/>
            <a:ext cx="29980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 smtClean="0">
                <a:solidFill>
                  <a:srgbClr val="C00000"/>
                </a:solidFill>
                <a:latin typeface="UTM Cool Blue" panose="02040603050506020204" pitchFamily="18" charset="0"/>
                <a:ea typeface="微软雅黑" panose="020B0503020204020204" pitchFamily="34" charset="-122"/>
              </a:rPr>
              <a:t>KHỞI ĐỘNG</a:t>
            </a:r>
            <a:endParaRPr lang="zh-CN" altLang="en-US" sz="2400" b="1">
              <a:solidFill>
                <a:srgbClr val="C00000"/>
              </a:solidFill>
              <a:latin typeface="UTM Cool Blue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2161" y="326214"/>
            <a:ext cx="78432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 số thập phân thích hợp vào chỗ trống: </a:t>
            </a:r>
          </a:p>
          <a:p>
            <a:pPr algn="ctr"/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432g = ….kg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841218" y="1485517"/>
            <a:ext cx="744858" cy="75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512885" y="1476587"/>
            <a:ext cx="744858" cy="75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429725" y="2221174"/>
            <a:ext cx="744858" cy="75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63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320" y="3831269"/>
            <a:ext cx="2711668" cy="1422400"/>
          </a:xfrm>
          <a:prstGeom prst="rect">
            <a:avLst/>
          </a:prstGeom>
        </p:spPr>
      </p:pic>
      <p:sp>
        <p:nvSpPr>
          <p:cNvPr id="12" name="Freeform 297"/>
          <p:cNvSpPr>
            <a:spLocks noChangeArrowheads="1"/>
          </p:cNvSpPr>
          <p:nvPr/>
        </p:nvSpPr>
        <p:spPr bwMode="auto">
          <a:xfrm>
            <a:off x="11017" y="22034"/>
            <a:ext cx="9144000" cy="1027113"/>
          </a:xfrm>
          <a:custGeom>
            <a:avLst/>
            <a:gdLst>
              <a:gd name="T0" fmla="*/ 0 w 1795"/>
              <a:gd name="T1" fmla="*/ 0 h 647"/>
              <a:gd name="T2" fmla="*/ 0 w 1795"/>
              <a:gd name="T3" fmla="*/ 647 h 647"/>
              <a:gd name="T4" fmla="*/ 1558 w 1795"/>
              <a:gd name="T5" fmla="*/ 647 h 647"/>
              <a:gd name="T6" fmla="*/ 1795 w 1795"/>
              <a:gd name="T7" fmla="*/ 328 h 647"/>
              <a:gd name="T8" fmla="*/ 1558 w 1795"/>
              <a:gd name="T9" fmla="*/ 0 h 647"/>
              <a:gd name="T10" fmla="*/ 0 w 1795"/>
              <a:gd name="T11" fmla="*/ 0 h 64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95"/>
              <a:gd name="T19" fmla="*/ 0 h 647"/>
              <a:gd name="T20" fmla="*/ 1795 w 1795"/>
              <a:gd name="T21" fmla="*/ 647 h 64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95" h="647">
                <a:moveTo>
                  <a:pt x="0" y="0"/>
                </a:moveTo>
                <a:lnTo>
                  <a:pt x="0" y="647"/>
                </a:lnTo>
                <a:lnTo>
                  <a:pt x="1558" y="647"/>
                </a:lnTo>
                <a:lnTo>
                  <a:pt x="1795" y="328"/>
                </a:lnTo>
                <a:lnTo>
                  <a:pt x="1558" y="0"/>
                </a:lnTo>
                <a:lnTo>
                  <a:pt x="0" y="0"/>
                </a:lnTo>
                <a:close/>
              </a:path>
            </a:pathLst>
          </a:custGeom>
          <a:solidFill>
            <a:srgbClr val="FD8CB1"/>
          </a:solidFill>
          <a:ln>
            <a:noFill/>
          </a:ln>
          <a:extLst/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zh-CN" sz="1600">
              <a:solidFill>
                <a:srgbClr val="000000"/>
              </a:solidFill>
              <a:sym typeface="宋体" pitchFamily="2" charset="-122"/>
            </a:endParaRPr>
          </a:p>
        </p:txBody>
      </p:sp>
      <p:sp>
        <p:nvSpPr>
          <p:cNvPr id="13" name="矩形 14"/>
          <p:cNvSpPr>
            <a:spLocks noChangeArrowheads="1"/>
          </p:cNvSpPr>
          <p:nvPr/>
        </p:nvSpPr>
        <p:spPr bwMode="auto">
          <a:xfrm>
            <a:off x="119310" y="-71119"/>
            <a:ext cx="768284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algn="just"/>
            <a:r>
              <a:rPr lang="en-US" altLang="zh-CN" sz="3600" b="1" smtClean="0">
                <a:solidFill>
                  <a:srgbClr val="FFFFFF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Bài 4: Viết số thập phân thích hợp vào chỗ chấm: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  <a:sym typeface="微软雅黑" pitchFamily="34" charset="-122"/>
            </a:endParaRPr>
          </a:p>
        </p:txBody>
      </p:sp>
      <p:grpSp>
        <p:nvGrpSpPr>
          <p:cNvPr id="14" name="组合 2"/>
          <p:cNvGrpSpPr/>
          <p:nvPr/>
        </p:nvGrpSpPr>
        <p:grpSpPr>
          <a:xfrm>
            <a:off x="1687032" y="1227421"/>
            <a:ext cx="4759288" cy="913226"/>
            <a:chOff x="2465785" y="1929280"/>
            <a:chExt cx="5642628" cy="1217635"/>
          </a:xfrm>
        </p:grpSpPr>
        <p:sp>
          <p:nvSpPr>
            <p:cNvPr id="15" name="任意多边形 15"/>
            <p:cNvSpPr/>
            <p:nvPr/>
          </p:nvSpPr>
          <p:spPr>
            <a:xfrm>
              <a:off x="2465785" y="1929280"/>
              <a:ext cx="5642628" cy="1217635"/>
            </a:xfrm>
            <a:custGeom>
              <a:avLst/>
              <a:gdLst>
                <a:gd name="connsiteX0" fmla="*/ 819515 w 3156937"/>
                <a:gd name="connsiteY0" fmla="*/ 0 h 1639030"/>
                <a:gd name="connsiteX1" fmla="*/ 903306 w 3156937"/>
                <a:gd name="connsiteY1" fmla="*/ 4231 h 1639030"/>
                <a:gd name="connsiteX2" fmla="*/ 905462 w 3156937"/>
                <a:gd name="connsiteY2" fmla="*/ 4560 h 1639030"/>
                <a:gd name="connsiteX3" fmla="*/ 920763 w 3156937"/>
                <a:gd name="connsiteY3" fmla="*/ 1471 h 1639030"/>
                <a:gd name="connsiteX4" fmla="*/ 2996374 w 3156937"/>
                <a:gd name="connsiteY4" fmla="*/ 1471 h 1639030"/>
                <a:gd name="connsiteX5" fmla="*/ 3156937 w 3156937"/>
                <a:gd name="connsiteY5" fmla="*/ 162034 h 1639030"/>
                <a:gd name="connsiteX6" fmla="*/ 3156937 w 3156937"/>
                <a:gd name="connsiteY6" fmla="*/ 1478466 h 1639030"/>
                <a:gd name="connsiteX7" fmla="*/ 2996374 w 3156937"/>
                <a:gd name="connsiteY7" fmla="*/ 1639029 h 1639030"/>
                <a:gd name="connsiteX8" fmla="*/ 920763 w 3156937"/>
                <a:gd name="connsiteY8" fmla="*/ 1639029 h 1639030"/>
                <a:gd name="connsiteX9" fmla="*/ 900510 w 3156937"/>
                <a:gd name="connsiteY9" fmla="*/ 1634940 h 1639030"/>
                <a:gd name="connsiteX10" fmla="*/ 819515 w 3156937"/>
                <a:gd name="connsiteY10" fmla="*/ 1639030 h 1639030"/>
                <a:gd name="connsiteX11" fmla="*/ 0 w 3156937"/>
                <a:gd name="connsiteY11" fmla="*/ 819515 h 1639030"/>
                <a:gd name="connsiteX12" fmla="*/ 819515 w 3156937"/>
                <a:gd name="connsiteY12" fmla="*/ 0 h 1639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56937" h="1639030">
                  <a:moveTo>
                    <a:pt x="819515" y="0"/>
                  </a:moveTo>
                  <a:cubicBezTo>
                    <a:pt x="847803" y="0"/>
                    <a:pt x="875756" y="1433"/>
                    <a:pt x="903306" y="4231"/>
                  </a:cubicBezTo>
                  <a:lnTo>
                    <a:pt x="905462" y="4560"/>
                  </a:lnTo>
                  <a:lnTo>
                    <a:pt x="920763" y="1471"/>
                  </a:lnTo>
                  <a:lnTo>
                    <a:pt x="2996374" y="1471"/>
                  </a:lnTo>
                  <a:cubicBezTo>
                    <a:pt x="3085050" y="1471"/>
                    <a:pt x="3156937" y="73358"/>
                    <a:pt x="3156937" y="162034"/>
                  </a:cubicBezTo>
                  <a:lnTo>
                    <a:pt x="3156937" y="1478466"/>
                  </a:lnTo>
                  <a:cubicBezTo>
                    <a:pt x="3156937" y="1567142"/>
                    <a:pt x="3085050" y="1639029"/>
                    <a:pt x="2996374" y="1639029"/>
                  </a:cubicBezTo>
                  <a:lnTo>
                    <a:pt x="920763" y="1639029"/>
                  </a:lnTo>
                  <a:lnTo>
                    <a:pt x="900510" y="1634940"/>
                  </a:lnTo>
                  <a:lnTo>
                    <a:pt x="819515" y="1639030"/>
                  </a:lnTo>
                  <a:cubicBezTo>
                    <a:pt x="366909" y="1639030"/>
                    <a:pt x="0" y="1272121"/>
                    <a:pt x="0" y="819515"/>
                  </a:cubicBezTo>
                  <a:cubicBezTo>
                    <a:pt x="0" y="366909"/>
                    <a:pt x="366909" y="0"/>
                    <a:pt x="819515" y="0"/>
                  </a:cubicBezTo>
                  <a:close/>
                </a:path>
              </a:pathLst>
            </a:custGeom>
            <a:solidFill>
              <a:srgbClr val="FBAF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61000" rIns="108000" anchor="ctr"/>
            <a:lstStyle/>
            <a:p>
              <a:pPr algn="ctr">
                <a:defRPr/>
              </a:pPr>
              <a:r>
                <a:rPr lang="en-US" altLang="zh-CN" sz="3200" b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ea typeface="Adobe 繁黑體 Std B" pitchFamily="34" charset="-128"/>
                  <a:cs typeface="Times New Roman" panose="02020603050405020304" pitchFamily="18" charset="0"/>
                </a:rPr>
                <a:t>3kg 5g =  …  kg</a:t>
              </a:r>
              <a:endParaRPr lang="en-US" altLang="zh-CN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繁黑體 Std B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2728911" y="2024815"/>
              <a:ext cx="1315640" cy="1028375"/>
            </a:xfrm>
            <a:prstGeom prst="ellipse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bIns="108000" anchor="ctr"/>
            <a:lstStyle/>
            <a:p>
              <a:pPr algn="ctr">
                <a:defRPr/>
              </a:pPr>
              <a:r>
                <a:rPr lang="en-US" sz="4050" dirty="0">
                  <a:solidFill>
                    <a:srgbClr val="F992B8"/>
                  </a:solidFill>
                  <a:cs typeface="+mn-ea"/>
                  <a:sym typeface="+mn-lt"/>
                </a:rPr>
                <a:t>A</a:t>
              </a:r>
            </a:p>
          </p:txBody>
        </p:sp>
      </p:grpSp>
      <p:grpSp>
        <p:nvGrpSpPr>
          <p:cNvPr id="17" name="组合 3"/>
          <p:cNvGrpSpPr/>
          <p:nvPr/>
        </p:nvGrpSpPr>
        <p:grpSpPr>
          <a:xfrm flipH="1">
            <a:off x="1687032" y="2345648"/>
            <a:ext cx="4803356" cy="924273"/>
            <a:chOff x="4858167" y="2107079"/>
            <a:chExt cx="4882739" cy="1426885"/>
          </a:xfrm>
        </p:grpSpPr>
        <p:sp>
          <p:nvSpPr>
            <p:cNvPr id="18" name="任意多边形 17"/>
            <p:cNvSpPr/>
            <p:nvPr/>
          </p:nvSpPr>
          <p:spPr>
            <a:xfrm>
              <a:off x="4858167" y="2107079"/>
              <a:ext cx="4882739" cy="1426885"/>
            </a:xfrm>
            <a:custGeom>
              <a:avLst/>
              <a:gdLst>
                <a:gd name="connsiteX0" fmla="*/ 2316740 w 3136255"/>
                <a:gd name="connsiteY0" fmla="*/ 0 h 1639030"/>
                <a:gd name="connsiteX1" fmla="*/ 3136255 w 3136255"/>
                <a:gd name="connsiteY1" fmla="*/ 819515 h 1639030"/>
                <a:gd name="connsiteX2" fmla="*/ 2316740 w 3136255"/>
                <a:gd name="connsiteY2" fmla="*/ 1639030 h 1639030"/>
                <a:gd name="connsiteX3" fmla="*/ 2252289 w 3136255"/>
                <a:gd name="connsiteY3" fmla="*/ 1635776 h 1639030"/>
                <a:gd name="connsiteX4" fmla="*/ 2236174 w 3136255"/>
                <a:gd name="connsiteY4" fmla="*/ 1639029 h 1639030"/>
                <a:gd name="connsiteX5" fmla="*/ 160563 w 3136255"/>
                <a:gd name="connsiteY5" fmla="*/ 1639029 h 1639030"/>
                <a:gd name="connsiteX6" fmla="*/ 0 w 3136255"/>
                <a:gd name="connsiteY6" fmla="*/ 1478466 h 1639030"/>
                <a:gd name="connsiteX7" fmla="*/ 0 w 3136255"/>
                <a:gd name="connsiteY7" fmla="*/ 162034 h 1639030"/>
                <a:gd name="connsiteX8" fmla="*/ 160563 w 3136255"/>
                <a:gd name="connsiteY8" fmla="*/ 1471 h 1639030"/>
                <a:gd name="connsiteX9" fmla="*/ 2236174 w 3136255"/>
                <a:gd name="connsiteY9" fmla="*/ 1471 h 1639030"/>
                <a:gd name="connsiteX10" fmla="*/ 2246465 w 3136255"/>
                <a:gd name="connsiteY10" fmla="*/ 3549 h 1639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36255" h="1639030">
                  <a:moveTo>
                    <a:pt x="2316740" y="0"/>
                  </a:moveTo>
                  <a:cubicBezTo>
                    <a:pt x="2769346" y="0"/>
                    <a:pt x="3136255" y="366909"/>
                    <a:pt x="3136255" y="819515"/>
                  </a:cubicBezTo>
                  <a:cubicBezTo>
                    <a:pt x="3136255" y="1272121"/>
                    <a:pt x="2769346" y="1639030"/>
                    <a:pt x="2316740" y="1639030"/>
                  </a:cubicBezTo>
                  <a:lnTo>
                    <a:pt x="2252289" y="1635776"/>
                  </a:lnTo>
                  <a:lnTo>
                    <a:pt x="2236174" y="1639029"/>
                  </a:lnTo>
                  <a:lnTo>
                    <a:pt x="160563" y="1639029"/>
                  </a:lnTo>
                  <a:cubicBezTo>
                    <a:pt x="71887" y="1639029"/>
                    <a:pt x="0" y="1567142"/>
                    <a:pt x="0" y="1478466"/>
                  </a:cubicBezTo>
                  <a:lnTo>
                    <a:pt x="0" y="162034"/>
                  </a:lnTo>
                  <a:cubicBezTo>
                    <a:pt x="0" y="73358"/>
                    <a:pt x="71887" y="1471"/>
                    <a:pt x="160563" y="1471"/>
                  </a:cubicBezTo>
                  <a:lnTo>
                    <a:pt x="2236174" y="1471"/>
                  </a:lnTo>
                  <a:lnTo>
                    <a:pt x="2246465" y="3549"/>
                  </a:lnTo>
                  <a:close/>
                </a:path>
              </a:pathLst>
            </a:custGeom>
            <a:solidFill>
              <a:srgbClr val="F9D8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rIns="1161000" anchor="ctr"/>
            <a:lstStyle/>
            <a:p>
              <a:pPr algn="ctr">
                <a:defRPr/>
              </a:pPr>
              <a:r>
                <a:rPr lang="en-US" altLang="zh-CN" sz="3200" b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ea typeface="Adobe 繁黑體 Std B" pitchFamily="34" charset="-128"/>
                  <a:cs typeface="Times New Roman" panose="02020603050405020304" pitchFamily="18" charset="0"/>
                </a:rPr>
                <a:t>             30g =  …  kg</a:t>
              </a:r>
              <a:endParaRPr lang="en-US" altLang="zh-CN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繁黑體 Std B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9" name="Freeform 12"/>
            <p:cNvSpPr>
              <a:spLocks/>
            </p:cNvSpPr>
            <p:nvPr/>
          </p:nvSpPr>
          <p:spPr bwMode="auto">
            <a:xfrm>
              <a:off x="8387285" y="2243141"/>
              <a:ext cx="1188827" cy="1154759"/>
            </a:xfrm>
            <a:prstGeom prst="ellipse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bIns="108000" anchor="ctr"/>
            <a:lstStyle/>
            <a:p>
              <a:pPr algn="ctr">
                <a:defRPr/>
              </a:pPr>
              <a:r>
                <a:rPr lang="en-US" sz="4050" dirty="0">
                  <a:solidFill>
                    <a:srgbClr val="F9D841"/>
                  </a:solidFill>
                  <a:cs typeface="+mn-ea"/>
                  <a:sym typeface="+mn-lt"/>
                </a:rPr>
                <a:t>B</a:t>
              </a:r>
            </a:p>
          </p:txBody>
        </p:sp>
      </p:grpSp>
      <p:grpSp>
        <p:nvGrpSpPr>
          <p:cNvPr id="20" name="组合 4"/>
          <p:cNvGrpSpPr/>
          <p:nvPr/>
        </p:nvGrpSpPr>
        <p:grpSpPr>
          <a:xfrm>
            <a:off x="1805079" y="3478584"/>
            <a:ext cx="4641241" cy="909564"/>
            <a:chOff x="2465785" y="3824754"/>
            <a:chExt cx="3157538" cy="1638300"/>
          </a:xfrm>
        </p:grpSpPr>
        <p:sp>
          <p:nvSpPr>
            <p:cNvPr id="21" name="任意多边形 21"/>
            <p:cNvSpPr/>
            <p:nvPr/>
          </p:nvSpPr>
          <p:spPr>
            <a:xfrm>
              <a:off x="2465785" y="3824754"/>
              <a:ext cx="3157538" cy="1638300"/>
            </a:xfrm>
            <a:custGeom>
              <a:avLst/>
              <a:gdLst>
                <a:gd name="connsiteX0" fmla="*/ 819515 w 3156937"/>
                <a:gd name="connsiteY0" fmla="*/ 0 h 1639030"/>
                <a:gd name="connsiteX1" fmla="*/ 903306 w 3156937"/>
                <a:gd name="connsiteY1" fmla="*/ 4231 h 1639030"/>
                <a:gd name="connsiteX2" fmla="*/ 905462 w 3156937"/>
                <a:gd name="connsiteY2" fmla="*/ 4560 h 1639030"/>
                <a:gd name="connsiteX3" fmla="*/ 920763 w 3156937"/>
                <a:gd name="connsiteY3" fmla="*/ 1471 h 1639030"/>
                <a:gd name="connsiteX4" fmla="*/ 2996374 w 3156937"/>
                <a:gd name="connsiteY4" fmla="*/ 1471 h 1639030"/>
                <a:gd name="connsiteX5" fmla="*/ 3156937 w 3156937"/>
                <a:gd name="connsiteY5" fmla="*/ 162034 h 1639030"/>
                <a:gd name="connsiteX6" fmla="*/ 3156937 w 3156937"/>
                <a:gd name="connsiteY6" fmla="*/ 1478466 h 1639030"/>
                <a:gd name="connsiteX7" fmla="*/ 2996374 w 3156937"/>
                <a:gd name="connsiteY7" fmla="*/ 1639029 h 1639030"/>
                <a:gd name="connsiteX8" fmla="*/ 920763 w 3156937"/>
                <a:gd name="connsiteY8" fmla="*/ 1639029 h 1639030"/>
                <a:gd name="connsiteX9" fmla="*/ 900510 w 3156937"/>
                <a:gd name="connsiteY9" fmla="*/ 1634940 h 1639030"/>
                <a:gd name="connsiteX10" fmla="*/ 819515 w 3156937"/>
                <a:gd name="connsiteY10" fmla="*/ 1639030 h 1639030"/>
                <a:gd name="connsiteX11" fmla="*/ 0 w 3156937"/>
                <a:gd name="connsiteY11" fmla="*/ 819515 h 1639030"/>
                <a:gd name="connsiteX12" fmla="*/ 819515 w 3156937"/>
                <a:gd name="connsiteY12" fmla="*/ 0 h 1639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56937" h="1639030">
                  <a:moveTo>
                    <a:pt x="819515" y="0"/>
                  </a:moveTo>
                  <a:cubicBezTo>
                    <a:pt x="847803" y="0"/>
                    <a:pt x="875756" y="1433"/>
                    <a:pt x="903306" y="4231"/>
                  </a:cubicBezTo>
                  <a:lnTo>
                    <a:pt x="905462" y="4560"/>
                  </a:lnTo>
                  <a:lnTo>
                    <a:pt x="920763" y="1471"/>
                  </a:lnTo>
                  <a:lnTo>
                    <a:pt x="2996374" y="1471"/>
                  </a:lnTo>
                  <a:cubicBezTo>
                    <a:pt x="3085050" y="1471"/>
                    <a:pt x="3156937" y="73358"/>
                    <a:pt x="3156937" y="162034"/>
                  </a:cubicBezTo>
                  <a:lnTo>
                    <a:pt x="3156937" y="1478466"/>
                  </a:lnTo>
                  <a:cubicBezTo>
                    <a:pt x="3156937" y="1567142"/>
                    <a:pt x="3085050" y="1639029"/>
                    <a:pt x="2996374" y="1639029"/>
                  </a:cubicBezTo>
                  <a:lnTo>
                    <a:pt x="920763" y="1639029"/>
                  </a:lnTo>
                  <a:lnTo>
                    <a:pt x="900510" y="1634940"/>
                  </a:lnTo>
                  <a:lnTo>
                    <a:pt x="819515" y="1639030"/>
                  </a:lnTo>
                  <a:cubicBezTo>
                    <a:pt x="366909" y="1639030"/>
                    <a:pt x="0" y="1272121"/>
                    <a:pt x="0" y="819515"/>
                  </a:cubicBezTo>
                  <a:cubicBezTo>
                    <a:pt x="0" y="366909"/>
                    <a:pt x="366909" y="0"/>
                    <a:pt x="819515" y="0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61000" rIns="108000" anchor="ctr"/>
            <a:lstStyle/>
            <a:p>
              <a:pPr algn="ctr">
                <a:defRPr/>
              </a:pPr>
              <a:r>
                <a:rPr lang="en-US" altLang="zh-CN" sz="3200" b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ea typeface="Adobe 繁黑體 Std B" pitchFamily="34" charset="-128"/>
                  <a:cs typeface="Times New Roman" panose="02020603050405020304" pitchFamily="18" charset="0"/>
                </a:rPr>
                <a:t>1103g =  …  kg</a:t>
              </a:r>
              <a:endParaRPr lang="en-US" altLang="zh-CN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繁黑體 Std B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>
              <a:off x="2567934" y="3989947"/>
              <a:ext cx="769410" cy="1246996"/>
            </a:xfrm>
            <a:prstGeom prst="ellipse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bIns="108000" anchor="ctr"/>
            <a:lstStyle/>
            <a:p>
              <a:pPr algn="ctr">
                <a:defRPr/>
              </a:pPr>
              <a:r>
                <a:rPr lang="en-US" sz="4050" dirty="0">
                  <a:solidFill>
                    <a:srgbClr val="5B9BD5"/>
                  </a:solidFill>
                  <a:cs typeface="+mn-ea"/>
                  <a:sym typeface="+mn-lt"/>
                </a:rPr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360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97"/>
          <p:cNvSpPr>
            <a:spLocks noChangeArrowheads="1"/>
          </p:cNvSpPr>
          <p:nvPr/>
        </p:nvSpPr>
        <p:spPr bwMode="auto">
          <a:xfrm>
            <a:off x="11017" y="22034"/>
            <a:ext cx="9144000" cy="1027113"/>
          </a:xfrm>
          <a:custGeom>
            <a:avLst/>
            <a:gdLst>
              <a:gd name="T0" fmla="*/ 0 w 1795"/>
              <a:gd name="T1" fmla="*/ 0 h 647"/>
              <a:gd name="T2" fmla="*/ 0 w 1795"/>
              <a:gd name="T3" fmla="*/ 647 h 647"/>
              <a:gd name="T4" fmla="*/ 1558 w 1795"/>
              <a:gd name="T5" fmla="*/ 647 h 647"/>
              <a:gd name="T6" fmla="*/ 1795 w 1795"/>
              <a:gd name="T7" fmla="*/ 328 h 647"/>
              <a:gd name="T8" fmla="*/ 1558 w 1795"/>
              <a:gd name="T9" fmla="*/ 0 h 647"/>
              <a:gd name="T10" fmla="*/ 0 w 1795"/>
              <a:gd name="T11" fmla="*/ 0 h 64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95"/>
              <a:gd name="T19" fmla="*/ 0 h 647"/>
              <a:gd name="T20" fmla="*/ 1795 w 1795"/>
              <a:gd name="T21" fmla="*/ 647 h 64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95" h="647">
                <a:moveTo>
                  <a:pt x="0" y="0"/>
                </a:moveTo>
                <a:lnTo>
                  <a:pt x="0" y="647"/>
                </a:lnTo>
                <a:lnTo>
                  <a:pt x="1558" y="647"/>
                </a:lnTo>
                <a:lnTo>
                  <a:pt x="1795" y="328"/>
                </a:lnTo>
                <a:lnTo>
                  <a:pt x="1558" y="0"/>
                </a:lnTo>
                <a:lnTo>
                  <a:pt x="0" y="0"/>
                </a:lnTo>
                <a:close/>
              </a:path>
            </a:pathLst>
          </a:custGeom>
          <a:solidFill>
            <a:srgbClr val="FD8CB1"/>
          </a:solidFill>
          <a:ln>
            <a:noFill/>
          </a:ln>
          <a:extLst/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zh-CN" sz="1600">
              <a:solidFill>
                <a:srgbClr val="000000"/>
              </a:solidFill>
              <a:sym typeface="宋体" pitchFamily="2" charset="-122"/>
            </a:endParaRPr>
          </a:p>
        </p:txBody>
      </p:sp>
      <p:sp>
        <p:nvSpPr>
          <p:cNvPr id="3" name="矩形 14"/>
          <p:cNvSpPr>
            <a:spLocks noChangeArrowheads="1"/>
          </p:cNvSpPr>
          <p:nvPr/>
        </p:nvSpPr>
        <p:spPr bwMode="auto">
          <a:xfrm>
            <a:off x="119310" y="-71119"/>
            <a:ext cx="768284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algn="just"/>
            <a:r>
              <a:rPr lang="en-US" altLang="zh-CN" sz="3600" b="1" smtClean="0">
                <a:solidFill>
                  <a:srgbClr val="FFFFFF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Bài 4: Viết số thập phân thích hợp vào chỗ chấm: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  <a:sym typeface="微软雅黑" pitchFamily="34" charset="-122"/>
            </a:endParaRPr>
          </a:p>
        </p:txBody>
      </p:sp>
      <p:grpSp>
        <p:nvGrpSpPr>
          <p:cNvPr id="4" name="组合 2"/>
          <p:cNvGrpSpPr/>
          <p:nvPr/>
        </p:nvGrpSpPr>
        <p:grpSpPr>
          <a:xfrm>
            <a:off x="1687032" y="1227421"/>
            <a:ext cx="4759288" cy="913226"/>
            <a:chOff x="2465785" y="1929280"/>
            <a:chExt cx="5642628" cy="1217635"/>
          </a:xfrm>
        </p:grpSpPr>
        <p:sp>
          <p:nvSpPr>
            <p:cNvPr id="5" name="任意多边形 15"/>
            <p:cNvSpPr/>
            <p:nvPr/>
          </p:nvSpPr>
          <p:spPr>
            <a:xfrm>
              <a:off x="2465785" y="1929280"/>
              <a:ext cx="5642628" cy="1217635"/>
            </a:xfrm>
            <a:custGeom>
              <a:avLst/>
              <a:gdLst>
                <a:gd name="connsiteX0" fmla="*/ 819515 w 3156937"/>
                <a:gd name="connsiteY0" fmla="*/ 0 h 1639030"/>
                <a:gd name="connsiteX1" fmla="*/ 903306 w 3156937"/>
                <a:gd name="connsiteY1" fmla="*/ 4231 h 1639030"/>
                <a:gd name="connsiteX2" fmla="*/ 905462 w 3156937"/>
                <a:gd name="connsiteY2" fmla="*/ 4560 h 1639030"/>
                <a:gd name="connsiteX3" fmla="*/ 920763 w 3156937"/>
                <a:gd name="connsiteY3" fmla="*/ 1471 h 1639030"/>
                <a:gd name="connsiteX4" fmla="*/ 2996374 w 3156937"/>
                <a:gd name="connsiteY4" fmla="*/ 1471 h 1639030"/>
                <a:gd name="connsiteX5" fmla="*/ 3156937 w 3156937"/>
                <a:gd name="connsiteY5" fmla="*/ 162034 h 1639030"/>
                <a:gd name="connsiteX6" fmla="*/ 3156937 w 3156937"/>
                <a:gd name="connsiteY6" fmla="*/ 1478466 h 1639030"/>
                <a:gd name="connsiteX7" fmla="*/ 2996374 w 3156937"/>
                <a:gd name="connsiteY7" fmla="*/ 1639029 h 1639030"/>
                <a:gd name="connsiteX8" fmla="*/ 920763 w 3156937"/>
                <a:gd name="connsiteY8" fmla="*/ 1639029 h 1639030"/>
                <a:gd name="connsiteX9" fmla="*/ 900510 w 3156937"/>
                <a:gd name="connsiteY9" fmla="*/ 1634940 h 1639030"/>
                <a:gd name="connsiteX10" fmla="*/ 819515 w 3156937"/>
                <a:gd name="connsiteY10" fmla="*/ 1639030 h 1639030"/>
                <a:gd name="connsiteX11" fmla="*/ 0 w 3156937"/>
                <a:gd name="connsiteY11" fmla="*/ 819515 h 1639030"/>
                <a:gd name="connsiteX12" fmla="*/ 819515 w 3156937"/>
                <a:gd name="connsiteY12" fmla="*/ 0 h 1639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56937" h="1639030">
                  <a:moveTo>
                    <a:pt x="819515" y="0"/>
                  </a:moveTo>
                  <a:cubicBezTo>
                    <a:pt x="847803" y="0"/>
                    <a:pt x="875756" y="1433"/>
                    <a:pt x="903306" y="4231"/>
                  </a:cubicBezTo>
                  <a:lnTo>
                    <a:pt x="905462" y="4560"/>
                  </a:lnTo>
                  <a:lnTo>
                    <a:pt x="920763" y="1471"/>
                  </a:lnTo>
                  <a:lnTo>
                    <a:pt x="2996374" y="1471"/>
                  </a:lnTo>
                  <a:cubicBezTo>
                    <a:pt x="3085050" y="1471"/>
                    <a:pt x="3156937" y="73358"/>
                    <a:pt x="3156937" y="162034"/>
                  </a:cubicBezTo>
                  <a:lnTo>
                    <a:pt x="3156937" y="1478466"/>
                  </a:lnTo>
                  <a:cubicBezTo>
                    <a:pt x="3156937" y="1567142"/>
                    <a:pt x="3085050" y="1639029"/>
                    <a:pt x="2996374" y="1639029"/>
                  </a:cubicBezTo>
                  <a:lnTo>
                    <a:pt x="920763" y="1639029"/>
                  </a:lnTo>
                  <a:lnTo>
                    <a:pt x="900510" y="1634940"/>
                  </a:lnTo>
                  <a:lnTo>
                    <a:pt x="819515" y="1639030"/>
                  </a:lnTo>
                  <a:cubicBezTo>
                    <a:pt x="366909" y="1639030"/>
                    <a:pt x="0" y="1272121"/>
                    <a:pt x="0" y="819515"/>
                  </a:cubicBezTo>
                  <a:cubicBezTo>
                    <a:pt x="0" y="366909"/>
                    <a:pt x="366909" y="0"/>
                    <a:pt x="819515" y="0"/>
                  </a:cubicBezTo>
                  <a:close/>
                </a:path>
              </a:pathLst>
            </a:custGeom>
            <a:solidFill>
              <a:srgbClr val="FBAF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61000" rIns="108000" anchor="ctr"/>
            <a:lstStyle/>
            <a:p>
              <a:pPr algn="ctr">
                <a:defRPr/>
              </a:pPr>
              <a:r>
                <a:rPr lang="en-US" altLang="zh-CN" sz="3200" b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ea typeface="Adobe 繁黑體 Std B" pitchFamily="34" charset="-128"/>
                  <a:cs typeface="Times New Roman" panose="02020603050405020304" pitchFamily="18" charset="0"/>
                </a:rPr>
                <a:t>3kg 5g =   …   kg</a:t>
              </a:r>
              <a:endParaRPr lang="en-US" altLang="zh-CN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繁黑體 Std B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6" name="Freeform 12"/>
            <p:cNvSpPr>
              <a:spLocks/>
            </p:cNvSpPr>
            <p:nvPr/>
          </p:nvSpPr>
          <p:spPr bwMode="auto">
            <a:xfrm>
              <a:off x="2728911" y="2024815"/>
              <a:ext cx="1315640" cy="1028375"/>
            </a:xfrm>
            <a:prstGeom prst="ellipse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bIns="108000" anchor="ctr"/>
            <a:lstStyle/>
            <a:p>
              <a:pPr algn="ctr">
                <a:defRPr/>
              </a:pPr>
              <a:r>
                <a:rPr lang="en-US" sz="4050" dirty="0">
                  <a:solidFill>
                    <a:srgbClr val="FD8CB1"/>
                  </a:solidFill>
                  <a:cs typeface="+mn-ea"/>
                  <a:sym typeface="+mn-lt"/>
                </a:rPr>
                <a:t>A</a:t>
              </a:r>
            </a:p>
          </p:txBody>
        </p:sp>
      </p:grpSp>
      <p:sp>
        <p:nvSpPr>
          <p:cNvPr id="7" name="Rectangle 6"/>
          <p:cNvSpPr/>
          <p:nvPr/>
        </p:nvSpPr>
        <p:spPr>
          <a:xfrm>
            <a:off x="543482" y="221615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34758" y="2220327"/>
            <a:ext cx="1231284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3kg 5g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44704" y="2262351"/>
            <a:ext cx="4119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50443" y="2263859"/>
            <a:ext cx="4119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19267" y="2290554"/>
            <a:ext cx="4119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85524" y="2249333"/>
            <a:ext cx="767258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3kg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901271" y="1955643"/>
                <a:ext cx="1349172" cy="1170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𝟏</m:t>
                        </m:r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𝟎𝟎</m:t>
                        </m:r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kg</a:t>
                </a:r>
                <a:endPara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1271" y="1955643"/>
                <a:ext cx="1349172" cy="11703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569427" y="1880730"/>
                <a:ext cx="1503568" cy="1170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𝟏</m:t>
                        </m:r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𝟎𝟎</m:t>
                        </m:r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kg</a:t>
                </a:r>
                <a:endPara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427" y="1880730"/>
                <a:ext cx="1503568" cy="1170320"/>
              </a:xfrm>
              <a:prstGeom prst="rect">
                <a:avLst/>
              </a:prstGeom>
              <a:blipFill>
                <a:blip r:embed="rId3"/>
                <a:stretch>
                  <a:fillRect l="-6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7021449" y="2209661"/>
            <a:ext cx="173316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3,005kg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35419" y="2243889"/>
            <a:ext cx="4119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43953" y="285599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335169"/>
              </p:ext>
            </p:extLst>
          </p:nvPr>
        </p:nvGraphicFramePr>
        <p:xfrm>
          <a:off x="3018646" y="3502323"/>
          <a:ext cx="3888184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6271930" y="4148841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373082" y="4145930"/>
            <a:ext cx="270438" cy="457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211989" y="4132767"/>
            <a:ext cx="2868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603448" y="4173626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260885" y="4173625"/>
            <a:ext cx="256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575857" y="1204494"/>
            <a:ext cx="11572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3,005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2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97"/>
          <p:cNvSpPr>
            <a:spLocks noChangeArrowheads="1"/>
          </p:cNvSpPr>
          <p:nvPr/>
        </p:nvSpPr>
        <p:spPr bwMode="auto">
          <a:xfrm>
            <a:off x="11017" y="22034"/>
            <a:ext cx="9144000" cy="1027113"/>
          </a:xfrm>
          <a:custGeom>
            <a:avLst/>
            <a:gdLst>
              <a:gd name="T0" fmla="*/ 0 w 1795"/>
              <a:gd name="T1" fmla="*/ 0 h 647"/>
              <a:gd name="T2" fmla="*/ 0 w 1795"/>
              <a:gd name="T3" fmla="*/ 647 h 647"/>
              <a:gd name="T4" fmla="*/ 1558 w 1795"/>
              <a:gd name="T5" fmla="*/ 647 h 647"/>
              <a:gd name="T6" fmla="*/ 1795 w 1795"/>
              <a:gd name="T7" fmla="*/ 328 h 647"/>
              <a:gd name="T8" fmla="*/ 1558 w 1795"/>
              <a:gd name="T9" fmla="*/ 0 h 647"/>
              <a:gd name="T10" fmla="*/ 0 w 1795"/>
              <a:gd name="T11" fmla="*/ 0 h 64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95"/>
              <a:gd name="T19" fmla="*/ 0 h 647"/>
              <a:gd name="T20" fmla="*/ 1795 w 1795"/>
              <a:gd name="T21" fmla="*/ 647 h 64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95" h="647">
                <a:moveTo>
                  <a:pt x="0" y="0"/>
                </a:moveTo>
                <a:lnTo>
                  <a:pt x="0" y="647"/>
                </a:lnTo>
                <a:lnTo>
                  <a:pt x="1558" y="647"/>
                </a:lnTo>
                <a:lnTo>
                  <a:pt x="1795" y="328"/>
                </a:lnTo>
                <a:lnTo>
                  <a:pt x="1558" y="0"/>
                </a:lnTo>
                <a:lnTo>
                  <a:pt x="0" y="0"/>
                </a:lnTo>
                <a:close/>
              </a:path>
            </a:pathLst>
          </a:custGeom>
          <a:solidFill>
            <a:srgbClr val="FD8CB1"/>
          </a:solidFill>
          <a:ln>
            <a:noFill/>
          </a:ln>
          <a:extLst/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zh-CN" sz="1600">
              <a:solidFill>
                <a:srgbClr val="000000"/>
              </a:solidFill>
              <a:sym typeface="宋体" pitchFamily="2" charset="-122"/>
            </a:endParaRPr>
          </a:p>
        </p:txBody>
      </p:sp>
      <p:sp>
        <p:nvSpPr>
          <p:cNvPr id="3" name="矩形 14"/>
          <p:cNvSpPr>
            <a:spLocks noChangeArrowheads="1"/>
          </p:cNvSpPr>
          <p:nvPr/>
        </p:nvSpPr>
        <p:spPr bwMode="auto">
          <a:xfrm>
            <a:off x="119310" y="-71119"/>
            <a:ext cx="768284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algn="just"/>
            <a:r>
              <a:rPr lang="en-US" altLang="zh-CN" sz="3600" b="1" smtClean="0">
                <a:solidFill>
                  <a:srgbClr val="FFFFFF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Bài 4: Viết số thập phân thích hợp vào chỗ chấm: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  <a:sym typeface="微软雅黑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 flipH="1">
            <a:off x="1721323" y="1222363"/>
            <a:ext cx="5121544" cy="924273"/>
            <a:chOff x="4534720" y="2107079"/>
            <a:chExt cx="5206186" cy="1426885"/>
          </a:xfrm>
        </p:grpSpPr>
        <p:sp>
          <p:nvSpPr>
            <p:cNvPr id="5" name="任意多边形 17"/>
            <p:cNvSpPr/>
            <p:nvPr/>
          </p:nvSpPr>
          <p:spPr>
            <a:xfrm>
              <a:off x="4534720" y="2107079"/>
              <a:ext cx="5206186" cy="1426885"/>
            </a:xfrm>
            <a:custGeom>
              <a:avLst/>
              <a:gdLst>
                <a:gd name="connsiteX0" fmla="*/ 2316740 w 3136255"/>
                <a:gd name="connsiteY0" fmla="*/ 0 h 1639030"/>
                <a:gd name="connsiteX1" fmla="*/ 3136255 w 3136255"/>
                <a:gd name="connsiteY1" fmla="*/ 819515 h 1639030"/>
                <a:gd name="connsiteX2" fmla="*/ 2316740 w 3136255"/>
                <a:gd name="connsiteY2" fmla="*/ 1639030 h 1639030"/>
                <a:gd name="connsiteX3" fmla="*/ 2252289 w 3136255"/>
                <a:gd name="connsiteY3" fmla="*/ 1635776 h 1639030"/>
                <a:gd name="connsiteX4" fmla="*/ 2236174 w 3136255"/>
                <a:gd name="connsiteY4" fmla="*/ 1639029 h 1639030"/>
                <a:gd name="connsiteX5" fmla="*/ 160563 w 3136255"/>
                <a:gd name="connsiteY5" fmla="*/ 1639029 h 1639030"/>
                <a:gd name="connsiteX6" fmla="*/ 0 w 3136255"/>
                <a:gd name="connsiteY6" fmla="*/ 1478466 h 1639030"/>
                <a:gd name="connsiteX7" fmla="*/ 0 w 3136255"/>
                <a:gd name="connsiteY7" fmla="*/ 162034 h 1639030"/>
                <a:gd name="connsiteX8" fmla="*/ 160563 w 3136255"/>
                <a:gd name="connsiteY8" fmla="*/ 1471 h 1639030"/>
                <a:gd name="connsiteX9" fmla="*/ 2236174 w 3136255"/>
                <a:gd name="connsiteY9" fmla="*/ 1471 h 1639030"/>
                <a:gd name="connsiteX10" fmla="*/ 2246465 w 3136255"/>
                <a:gd name="connsiteY10" fmla="*/ 3549 h 1639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36255" h="1639030">
                  <a:moveTo>
                    <a:pt x="2316740" y="0"/>
                  </a:moveTo>
                  <a:cubicBezTo>
                    <a:pt x="2769346" y="0"/>
                    <a:pt x="3136255" y="366909"/>
                    <a:pt x="3136255" y="819515"/>
                  </a:cubicBezTo>
                  <a:cubicBezTo>
                    <a:pt x="3136255" y="1272121"/>
                    <a:pt x="2769346" y="1639030"/>
                    <a:pt x="2316740" y="1639030"/>
                  </a:cubicBezTo>
                  <a:lnTo>
                    <a:pt x="2252289" y="1635776"/>
                  </a:lnTo>
                  <a:lnTo>
                    <a:pt x="2236174" y="1639029"/>
                  </a:lnTo>
                  <a:lnTo>
                    <a:pt x="160563" y="1639029"/>
                  </a:lnTo>
                  <a:cubicBezTo>
                    <a:pt x="71887" y="1639029"/>
                    <a:pt x="0" y="1567142"/>
                    <a:pt x="0" y="1478466"/>
                  </a:cubicBezTo>
                  <a:lnTo>
                    <a:pt x="0" y="162034"/>
                  </a:lnTo>
                  <a:cubicBezTo>
                    <a:pt x="0" y="73358"/>
                    <a:pt x="71887" y="1471"/>
                    <a:pt x="160563" y="1471"/>
                  </a:cubicBezTo>
                  <a:lnTo>
                    <a:pt x="2236174" y="1471"/>
                  </a:lnTo>
                  <a:lnTo>
                    <a:pt x="2246465" y="3549"/>
                  </a:lnTo>
                  <a:close/>
                </a:path>
              </a:pathLst>
            </a:custGeom>
            <a:solidFill>
              <a:srgbClr val="F9D8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rIns="1161000" anchor="ctr"/>
            <a:lstStyle/>
            <a:p>
              <a:pPr algn="ctr">
                <a:defRPr/>
              </a:pPr>
              <a:r>
                <a:rPr lang="en-US" altLang="zh-CN" sz="3200" b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ea typeface="Adobe 繁黑體 Std B" pitchFamily="34" charset="-128"/>
                  <a:cs typeface="Times New Roman" panose="02020603050405020304" pitchFamily="18" charset="0"/>
                </a:rPr>
                <a:t>             30g =   …   kg</a:t>
              </a:r>
              <a:endParaRPr lang="en-US" altLang="zh-CN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繁黑體 Std B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6" name="Freeform 12"/>
            <p:cNvSpPr>
              <a:spLocks/>
            </p:cNvSpPr>
            <p:nvPr/>
          </p:nvSpPr>
          <p:spPr bwMode="auto">
            <a:xfrm>
              <a:off x="8387285" y="2243141"/>
              <a:ext cx="1188827" cy="1154759"/>
            </a:xfrm>
            <a:prstGeom prst="ellipse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bIns="108000" anchor="ctr"/>
            <a:lstStyle/>
            <a:p>
              <a:pPr algn="ctr">
                <a:defRPr/>
              </a:pPr>
              <a:r>
                <a:rPr lang="en-US" sz="4050" dirty="0">
                  <a:solidFill>
                    <a:srgbClr val="F9D841"/>
                  </a:solidFill>
                  <a:cs typeface="+mn-ea"/>
                  <a:sym typeface="+mn-lt"/>
                </a:rPr>
                <a:t>B</a:t>
              </a:r>
            </a:p>
          </p:txBody>
        </p:sp>
      </p:grpSp>
      <p:sp>
        <p:nvSpPr>
          <p:cNvPr id="7" name="Rectangle 6"/>
          <p:cNvSpPr/>
          <p:nvPr/>
        </p:nvSpPr>
        <p:spPr>
          <a:xfrm>
            <a:off x="543482" y="221615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14644" y="2283448"/>
            <a:ext cx="7652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565" y="2281400"/>
            <a:ext cx="4119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97786" y="2327908"/>
            <a:ext cx="4119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539164" y="1964563"/>
                <a:ext cx="1349172" cy="1070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𝟑𝟎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𝟏</m:t>
                        </m:r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𝟎𝟎</m:t>
                        </m:r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kg</a:t>
                </a:r>
                <a:endPara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164" y="1964563"/>
                <a:ext cx="1349172" cy="10704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5109705" y="2332103"/>
            <a:ext cx="173316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0,03kg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43953" y="285599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08812"/>
              </p:ext>
            </p:extLst>
          </p:nvPr>
        </p:nvGraphicFramePr>
        <p:xfrm>
          <a:off x="2636494" y="3349529"/>
          <a:ext cx="3888184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5889778" y="3996047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36103" y="3999865"/>
            <a:ext cx="270438" cy="457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988130" y="3990330"/>
            <a:ext cx="259258" cy="47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21296" y="4020832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983658" y="3988060"/>
            <a:ext cx="256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213750" y="1251599"/>
            <a:ext cx="1157206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0,03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21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  <p:bldP spid="8" grpId="0"/>
      <p:bldP spid="9" grpId="0"/>
      <p:bldP spid="10" grpId="0"/>
      <p:bldP spid="13" grpId="0"/>
      <p:bldP spid="15" grpId="0"/>
      <p:bldP spid="17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97"/>
          <p:cNvSpPr>
            <a:spLocks noChangeArrowheads="1"/>
          </p:cNvSpPr>
          <p:nvPr/>
        </p:nvSpPr>
        <p:spPr bwMode="auto">
          <a:xfrm>
            <a:off x="11017" y="22034"/>
            <a:ext cx="9144000" cy="1027113"/>
          </a:xfrm>
          <a:custGeom>
            <a:avLst/>
            <a:gdLst>
              <a:gd name="T0" fmla="*/ 0 w 1795"/>
              <a:gd name="T1" fmla="*/ 0 h 647"/>
              <a:gd name="T2" fmla="*/ 0 w 1795"/>
              <a:gd name="T3" fmla="*/ 647 h 647"/>
              <a:gd name="T4" fmla="*/ 1558 w 1795"/>
              <a:gd name="T5" fmla="*/ 647 h 647"/>
              <a:gd name="T6" fmla="*/ 1795 w 1795"/>
              <a:gd name="T7" fmla="*/ 328 h 647"/>
              <a:gd name="T8" fmla="*/ 1558 w 1795"/>
              <a:gd name="T9" fmla="*/ 0 h 647"/>
              <a:gd name="T10" fmla="*/ 0 w 1795"/>
              <a:gd name="T11" fmla="*/ 0 h 64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95"/>
              <a:gd name="T19" fmla="*/ 0 h 647"/>
              <a:gd name="T20" fmla="*/ 1795 w 1795"/>
              <a:gd name="T21" fmla="*/ 647 h 64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95" h="647">
                <a:moveTo>
                  <a:pt x="0" y="0"/>
                </a:moveTo>
                <a:lnTo>
                  <a:pt x="0" y="647"/>
                </a:lnTo>
                <a:lnTo>
                  <a:pt x="1558" y="647"/>
                </a:lnTo>
                <a:lnTo>
                  <a:pt x="1795" y="328"/>
                </a:lnTo>
                <a:lnTo>
                  <a:pt x="1558" y="0"/>
                </a:lnTo>
                <a:lnTo>
                  <a:pt x="0" y="0"/>
                </a:lnTo>
                <a:close/>
              </a:path>
            </a:pathLst>
          </a:custGeom>
          <a:solidFill>
            <a:srgbClr val="FD8CB1"/>
          </a:solidFill>
          <a:ln>
            <a:noFill/>
          </a:ln>
          <a:extLst/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zh-CN" sz="1600">
              <a:solidFill>
                <a:srgbClr val="000000"/>
              </a:solidFill>
              <a:sym typeface="宋体" pitchFamily="2" charset="-122"/>
            </a:endParaRPr>
          </a:p>
        </p:txBody>
      </p:sp>
      <p:sp>
        <p:nvSpPr>
          <p:cNvPr id="3" name="矩形 14"/>
          <p:cNvSpPr>
            <a:spLocks noChangeArrowheads="1"/>
          </p:cNvSpPr>
          <p:nvPr/>
        </p:nvSpPr>
        <p:spPr bwMode="auto">
          <a:xfrm>
            <a:off x="119310" y="-71119"/>
            <a:ext cx="768284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algn="just"/>
            <a:r>
              <a:rPr lang="en-US" altLang="zh-CN" sz="3600" b="1" smtClean="0">
                <a:solidFill>
                  <a:srgbClr val="FFFFFF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Bài 4: Viết số thập phân thích hợp vào chỗ chấm: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  <a:sym typeface="微软雅黑" pitchFamily="3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058467" y="1222363"/>
            <a:ext cx="4641241" cy="909564"/>
            <a:chOff x="2465785" y="3824754"/>
            <a:chExt cx="3157538" cy="1638300"/>
          </a:xfrm>
        </p:grpSpPr>
        <p:sp>
          <p:nvSpPr>
            <p:cNvPr id="6" name="任意多边形 21"/>
            <p:cNvSpPr/>
            <p:nvPr/>
          </p:nvSpPr>
          <p:spPr>
            <a:xfrm>
              <a:off x="2465785" y="3824754"/>
              <a:ext cx="3157538" cy="1638300"/>
            </a:xfrm>
            <a:custGeom>
              <a:avLst/>
              <a:gdLst>
                <a:gd name="connsiteX0" fmla="*/ 819515 w 3156937"/>
                <a:gd name="connsiteY0" fmla="*/ 0 h 1639030"/>
                <a:gd name="connsiteX1" fmla="*/ 903306 w 3156937"/>
                <a:gd name="connsiteY1" fmla="*/ 4231 h 1639030"/>
                <a:gd name="connsiteX2" fmla="*/ 905462 w 3156937"/>
                <a:gd name="connsiteY2" fmla="*/ 4560 h 1639030"/>
                <a:gd name="connsiteX3" fmla="*/ 920763 w 3156937"/>
                <a:gd name="connsiteY3" fmla="*/ 1471 h 1639030"/>
                <a:gd name="connsiteX4" fmla="*/ 2996374 w 3156937"/>
                <a:gd name="connsiteY4" fmla="*/ 1471 h 1639030"/>
                <a:gd name="connsiteX5" fmla="*/ 3156937 w 3156937"/>
                <a:gd name="connsiteY5" fmla="*/ 162034 h 1639030"/>
                <a:gd name="connsiteX6" fmla="*/ 3156937 w 3156937"/>
                <a:gd name="connsiteY6" fmla="*/ 1478466 h 1639030"/>
                <a:gd name="connsiteX7" fmla="*/ 2996374 w 3156937"/>
                <a:gd name="connsiteY7" fmla="*/ 1639029 h 1639030"/>
                <a:gd name="connsiteX8" fmla="*/ 920763 w 3156937"/>
                <a:gd name="connsiteY8" fmla="*/ 1639029 h 1639030"/>
                <a:gd name="connsiteX9" fmla="*/ 900510 w 3156937"/>
                <a:gd name="connsiteY9" fmla="*/ 1634940 h 1639030"/>
                <a:gd name="connsiteX10" fmla="*/ 819515 w 3156937"/>
                <a:gd name="connsiteY10" fmla="*/ 1639030 h 1639030"/>
                <a:gd name="connsiteX11" fmla="*/ 0 w 3156937"/>
                <a:gd name="connsiteY11" fmla="*/ 819515 h 1639030"/>
                <a:gd name="connsiteX12" fmla="*/ 819515 w 3156937"/>
                <a:gd name="connsiteY12" fmla="*/ 0 h 1639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56937" h="1639030">
                  <a:moveTo>
                    <a:pt x="819515" y="0"/>
                  </a:moveTo>
                  <a:cubicBezTo>
                    <a:pt x="847803" y="0"/>
                    <a:pt x="875756" y="1433"/>
                    <a:pt x="903306" y="4231"/>
                  </a:cubicBezTo>
                  <a:lnTo>
                    <a:pt x="905462" y="4560"/>
                  </a:lnTo>
                  <a:lnTo>
                    <a:pt x="920763" y="1471"/>
                  </a:lnTo>
                  <a:lnTo>
                    <a:pt x="2996374" y="1471"/>
                  </a:lnTo>
                  <a:cubicBezTo>
                    <a:pt x="3085050" y="1471"/>
                    <a:pt x="3156937" y="73358"/>
                    <a:pt x="3156937" y="162034"/>
                  </a:cubicBezTo>
                  <a:lnTo>
                    <a:pt x="3156937" y="1478466"/>
                  </a:lnTo>
                  <a:cubicBezTo>
                    <a:pt x="3156937" y="1567142"/>
                    <a:pt x="3085050" y="1639029"/>
                    <a:pt x="2996374" y="1639029"/>
                  </a:cubicBezTo>
                  <a:lnTo>
                    <a:pt x="920763" y="1639029"/>
                  </a:lnTo>
                  <a:lnTo>
                    <a:pt x="900510" y="1634940"/>
                  </a:lnTo>
                  <a:lnTo>
                    <a:pt x="819515" y="1639030"/>
                  </a:lnTo>
                  <a:cubicBezTo>
                    <a:pt x="366909" y="1639030"/>
                    <a:pt x="0" y="1272121"/>
                    <a:pt x="0" y="819515"/>
                  </a:cubicBezTo>
                  <a:cubicBezTo>
                    <a:pt x="0" y="366909"/>
                    <a:pt x="366909" y="0"/>
                    <a:pt x="819515" y="0"/>
                  </a:cubicBezTo>
                  <a:close/>
                </a:path>
              </a:pathLst>
            </a:custGeom>
            <a:solidFill>
              <a:srgbClr val="8BB8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61000" rIns="108000" anchor="ctr"/>
            <a:lstStyle/>
            <a:p>
              <a:pPr algn="ctr">
                <a:defRPr/>
              </a:pPr>
              <a:r>
                <a:rPr lang="en-US" altLang="zh-CN" sz="3200" b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ea typeface="Adobe 繁黑體 Std B" pitchFamily="34" charset="-128"/>
                  <a:cs typeface="Times New Roman" panose="02020603050405020304" pitchFamily="18" charset="0"/>
                </a:rPr>
                <a:t>1103g =    …    kg</a:t>
              </a:r>
              <a:endParaRPr lang="en-US" altLang="zh-CN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繁黑體 Std B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/>
          </p:nvSpPr>
          <p:spPr bwMode="auto">
            <a:xfrm>
              <a:off x="2567934" y="3989947"/>
              <a:ext cx="769410" cy="1246996"/>
            </a:xfrm>
            <a:prstGeom prst="ellipse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bIns="108000" anchor="ctr"/>
            <a:lstStyle/>
            <a:p>
              <a:pPr algn="ctr">
                <a:defRPr/>
              </a:pPr>
              <a:r>
                <a:rPr lang="en-US" sz="4050" dirty="0">
                  <a:solidFill>
                    <a:srgbClr val="5B9BD5"/>
                  </a:solidFill>
                  <a:cs typeface="+mn-ea"/>
                  <a:sym typeface="+mn-lt"/>
                </a:rPr>
                <a:t>C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543482" y="221615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50312" y="2283448"/>
            <a:ext cx="1129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1103g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87565" y="2281400"/>
            <a:ext cx="4119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97786" y="2327908"/>
            <a:ext cx="4119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539164" y="1964563"/>
                <a:ext cx="1349172" cy="1070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𝟏𝟏𝟎𝟑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𝟏</m:t>
                        </m:r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𝟎𝟎</m:t>
                        </m:r>
                        <m:r>
                          <a:rPr lang="en-US" sz="3200" b="1" i="1" spc="-150" dirty="0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kg</a:t>
                </a:r>
                <a:endPara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164" y="1964563"/>
                <a:ext cx="1349172" cy="10704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5109705" y="2332103"/>
            <a:ext cx="173316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1,103kg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3953" y="285599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325664"/>
              </p:ext>
            </p:extLst>
          </p:nvPr>
        </p:nvGraphicFramePr>
        <p:xfrm>
          <a:off x="2636494" y="3349529"/>
          <a:ext cx="3888184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5889778" y="3996047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936103" y="3999865"/>
            <a:ext cx="270438" cy="457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88130" y="3990330"/>
            <a:ext cx="259258" cy="47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221296" y="4020832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983658" y="3988060"/>
            <a:ext cx="256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732572" y="1236890"/>
            <a:ext cx="1157206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1,103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35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对角圆角矩形 22"/>
          <p:cNvSpPr/>
          <p:nvPr/>
        </p:nvSpPr>
        <p:spPr>
          <a:xfrm flipH="1" flipV="1">
            <a:off x="1264772" y="60647"/>
            <a:ext cx="1081796" cy="864771"/>
          </a:xfrm>
          <a:prstGeom prst="round2DiagRect">
            <a:avLst>
              <a:gd name="adj1" fmla="val 31271"/>
              <a:gd name="adj2" fmla="val 0"/>
            </a:avLst>
          </a:prstGeom>
          <a:solidFill>
            <a:srgbClr val="99009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13">
              <a:cs typeface="+mn-ea"/>
              <a:sym typeface="+mn-lt"/>
            </a:endParaRPr>
          </a:p>
        </p:txBody>
      </p:sp>
      <p:sp>
        <p:nvSpPr>
          <p:cNvPr id="3" name="任意多边形 35"/>
          <p:cNvSpPr/>
          <p:nvPr/>
        </p:nvSpPr>
        <p:spPr>
          <a:xfrm>
            <a:off x="1399176" y="1"/>
            <a:ext cx="1081796" cy="826265"/>
          </a:xfrm>
          <a:custGeom>
            <a:avLst/>
            <a:gdLst>
              <a:gd name="connsiteX0" fmla="*/ 327642 w 1047750"/>
              <a:gd name="connsiteY0" fmla="*/ 0 h 1047750"/>
              <a:gd name="connsiteX1" fmla="*/ 1047750 w 1047750"/>
              <a:gd name="connsiteY1" fmla="*/ 0 h 1047750"/>
              <a:gd name="connsiteX2" fmla="*/ 1047750 w 1047750"/>
              <a:gd name="connsiteY2" fmla="*/ 720108 h 1047750"/>
              <a:gd name="connsiteX3" fmla="*/ 720108 w 1047750"/>
              <a:gd name="connsiteY3" fmla="*/ 1047750 h 1047750"/>
              <a:gd name="connsiteX4" fmla="*/ 0 w 1047750"/>
              <a:gd name="connsiteY4" fmla="*/ 1047750 h 1047750"/>
              <a:gd name="connsiteX5" fmla="*/ 0 w 1047750"/>
              <a:gd name="connsiteY5" fmla="*/ 327642 h 1047750"/>
              <a:gd name="connsiteX6" fmla="*/ 327642 w 1047750"/>
              <a:gd name="connsiteY6" fmla="*/ 0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7750" h="1047750">
                <a:moveTo>
                  <a:pt x="327642" y="0"/>
                </a:moveTo>
                <a:lnTo>
                  <a:pt x="1047750" y="0"/>
                </a:lnTo>
                <a:lnTo>
                  <a:pt x="1047750" y="720108"/>
                </a:lnTo>
                <a:cubicBezTo>
                  <a:pt x="1047750" y="901060"/>
                  <a:pt x="901060" y="1047750"/>
                  <a:pt x="720108" y="1047750"/>
                </a:cubicBezTo>
                <a:lnTo>
                  <a:pt x="0" y="1047750"/>
                </a:lnTo>
                <a:lnTo>
                  <a:pt x="0" y="327642"/>
                </a:lnTo>
                <a:cubicBezTo>
                  <a:pt x="0" y="146690"/>
                  <a:pt x="146690" y="0"/>
                  <a:pt x="327642" y="0"/>
                </a:cubicBezTo>
                <a:close/>
              </a:path>
            </a:pathLst>
          </a:cu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en-US" altLang="zh-CN" sz="2800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Bài 5</a:t>
            </a:r>
            <a:endParaRPr lang="zh-CN" altLang="en-US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" name="对角圆角矩形 22"/>
          <p:cNvSpPr/>
          <p:nvPr/>
        </p:nvSpPr>
        <p:spPr>
          <a:xfrm rot="10800000" flipH="1" flipV="1">
            <a:off x="2615376" y="0"/>
            <a:ext cx="5129484" cy="1024570"/>
          </a:xfrm>
          <a:prstGeom prst="round2DiagRect">
            <a:avLst>
              <a:gd name="adj1" fmla="val 31271"/>
              <a:gd name="adj2" fmla="val 0"/>
            </a:avLst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Viết số thích hợp vào chỗ chấm:</a:t>
            </a:r>
          </a:p>
          <a:p>
            <a:pPr>
              <a:defRPr/>
            </a:pP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Túi cam cân nặng:</a:t>
            </a:r>
          </a:p>
        </p:txBody>
      </p:sp>
      <p:sp>
        <p:nvSpPr>
          <p:cNvPr id="5" name="Freeform 297"/>
          <p:cNvSpPr>
            <a:spLocks noChangeArrowheads="1"/>
          </p:cNvSpPr>
          <p:nvPr/>
        </p:nvSpPr>
        <p:spPr bwMode="auto">
          <a:xfrm>
            <a:off x="4117749" y="1239184"/>
            <a:ext cx="3748499" cy="1027113"/>
          </a:xfrm>
          <a:custGeom>
            <a:avLst/>
            <a:gdLst>
              <a:gd name="T0" fmla="*/ 0 w 1795"/>
              <a:gd name="T1" fmla="*/ 0 h 647"/>
              <a:gd name="T2" fmla="*/ 0 w 1795"/>
              <a:gd name="T3" fmla="*/ 647 h 647"/>
              <a:gd name="T4" fmla="*/ 1558 w 1795"/>
              <a:gd name="T5" fmla="*/ 647 h 647"/>
              <a:gd name="T6" fmla="*/ 1795 w 1795"/>
              <a:gd name="T7" fmla="*/ 328 h 647"/>
              <a:gd name="T8" fmla="*/ 1558 w 1795"/>
              <a:gd name="T9" fmla="*/ 0 h 647"/>
              <a:gd name="T10" fmla="*/ 0 w 1795"/>
              <a:gd name="T11" fmla="*/ 0 h 64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95"/>
              <a:gd name="T19" fmla="*/ 0 h 647"/>
              <a:gd name="T20" fmla="*/ 1795 w 1795"/>
              <a:gd name="T21" fmla="*/ 647 h 64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95" h="647">
                <a:moveTo>
                  <a:pt x="0" y="0"/>
                </a:moveTo>
                <a:lnTo>
                  <a:pt x="0" y="647"/>
                </a:lnTo>
                <a:lnTo>
                  <a:pt x="1558" y="647"/>
                </a:lnTo>
                <a:lnTo>
                  <a:pt x="1795" y="328"/>
                </a:lnTo>
                <a:lnTo>
                  <a:pt x="1558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/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marL="342900" indent="-342900">
              <a:buAutoNum type="alphaLcParenR"/>
            </a:pP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宋体" pitchFamily="2" charset="-122"/>
              </a:rPr>
              <a:t>… kg</a:t>
            </a:r>
          </a:p>
          <a:p>
            <a:pPr marL="342900" indent="-342900">
              <a:buAutoNum type="alphaLcParenR"/>
            </a:pP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宋体" pitchFamily="2" charset="-122"/>
              </a:rPr>
              <a:t>… g</a:t>
            </a:r>
            <a:endParaRPr lang="zh-CN" altLang="zh-CN" sz="28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宋体" pitchFamily="2" charset="-12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999" y="1024571"/>
            <a:ext cx="2798074" cy="21749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0675" y="2112058"/>
            <a:ext cx="5475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500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 cam cân nặng bao nhiêu?</a:t>
            </a:r>
            <a:endParaRPr lang="en-US" sz="2800" b="1">
              <a:solidFill>
                <a:srgbClr val="500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0674" y="2633668"/>
            <a:ext cx="5475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Túi cam nặng: 1kg 800g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244" y="3092174"/>
            <a:ext cx="4761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500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 bài yêu cầu ta làm gì?</a:t>
            </a:r>
            <a:endParaRPr lang="en-US" sz="2800" b="1">
              <a:solidFill>
                <a:srgbClr val="500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244" y="3625252"/>
            <a:ext cx="9033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 cân nặng của túi cam về đơn vị kg và đơn vị g.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74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8" grpId="0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对角圆角矩形 22"/>
          <p:cNvSpPr/>
          <p:nvPr/>
        </p:nvSpPr>
        <p:spPr>
          <a:xfrm flipH="1" flipV="1">
            <a:off x="1264772" y="60647"/>
            <a:ext cx="1081796" cy="864771"/>
          </a:xfrm>
          <a:prstGeom prst="round2DiagRect">
            <a:avLst>
              <a:gd name="adj1" fmla="val 31271"/>
              <a:gd name="adj2" fmla="val 0"/>
            </a:avLst>
          </a:prstGeom>
          <a:solidFill>
            <a:srgbClr val="99009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13">
              <a:cs typeface="+mn-ea"/>
              <a:sym typeface="+mn-lt"/>
            </a:endParaRPr>
          </a:p>
        </p:txBody>
      </p:sp>
      <p:sp>
        <p:nvSpPr>
          <p:cNvPr id="3" name="任意多边形 35"/>
          <p:cNvSpPr/>
          <p:nvPr/>
        </p:nvSpPr>
        <p:spPr>
          <a:xfrm>
            <a:off x="1399176" y="1"/>
            <a:ext cx="1081796" cy="826265"/>
          </a:xfrm>
          <a:custGeom>
            <a:avLst/>
            <a:gdLst>
              <a:gd name="connsiteX0" fmla="*/ 327642 w 1047750"/>
              <a:gd name="connsiteY0" fmla="*/ 0 h 1047750"/>
              <a:gd name="connsiteX1" fmla="*/ 1047750 w 1047750"/>
              <a:gd name="connsiteY1" fmla="*/ 0 h 1047750"/>
              <a:gd name="connsiteX2" fmla="*/ 1047750 w 1047750"/>
              <a:gd name="connsiteY2" fmla="*/ 720108 h 1047750"/>
              <a:gd name="connsiteX3" fmla="*/ 720108 w 1047750"/>
              <a:gd name="connsiteY3" fmla="*/ 1047750 h 1047750"/>
              <a:gd name="connsiteX4" fmla="*/ 0 w 1047750"/>
              <a:gd name="connsiteY4" fmla="*/ 1047750 h 1047750"/>
              <a:gd name="connsiteX5" fmla="*/ 0 w 1047750"/>
              <a:gd name="connsiteY5" fmla="*/ 327642 h 1047750"/>
              <a:gd name="connsiteX6" fmla="*/ 327642 w 1047750"/>
              <a:gd name="connsiteY6" fmla="*/ 0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7750" h="1047750">
                <a:moveTo>
                  <a:pt x="327642" y="0"/>
                </a:moveTo>
                <a:lnTo>
                  <a:pt x="1047750" y="0"/>
                </a:lnTo>
                <a:lnTo>
                  <a:pt x="1047750" y="720108"/>
                </a:lnTo>
                <a:cubicBezTo>
                  <a:pt x="1047750" y="901060"/>
                  <a:pt x="901060" y="1047750"/>
                  <a:pt x="720108" y="1047750"/>
                </a:cubicBezTo>
                <a:lnTo>
                  <a:pt x="0" y="1047750"/>
                </a:lnTo>
                <a:lnTo>
                  <a:pt x="0" y="327642"/>
                </a:lnTo>
                <a:cubicBezTo>
                  <a:pt x="0" y="146690"/>
                  <a:pt x="146690" y="0"/>
                  <a:pt x="327642" y="0"/>
                </a:cubicBezTo>
                <a:close/>
              </a:path>
            </a:pathLst>
          </a:cu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en-US" altLang="zh-CN" sz="2800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Bài 5</a:t>
            </a:r>
            <a:endParaRPr lang="zh-CN" altLang="en-US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" name="对角圆角矩形 22"/>
          <p:cNvSpPr/>
          <p:nvPr/>
        </p:nvSpPr>
        <p:spPr>
          <a:xfrm rot="10800000" flipH="1" flipV="1">
            <a:off x="2615376" y="0"/>
            <a:ext cx="5129484" cy="1024570"/>
          </a:xfrm>
          <a:prstGeom prst="round2DiagRect">
            <a:avLst>
              <a:gd name="adj1" fmla="val 31271"/>
              <a:gd name="adj2" fmla="val 0"/>
            </a:avLst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Viết số thích hợp vào chỗ chấm:</a:t>
            </a:r>
          </a:p>
          <a:p>
            <a:pPr>
              <a:defRPr/>
            </a:pP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Túi cam cân nặng:</a:t>
            </a:r>
          </a:p>
        </p:txBody>
      </p:sp>
      <p:sp>
        <p:nvSpPr>
          <p:cNvPr id="5" name="Freeform 297"/>
          <p:cNvSpPr>
            <a:spLocks noChangeArrowheads="1"/>
          </p:cNvSpPr>
          <p:nvPr/>
        </p:nvSpPr>
        <p:spPr bwMode="auto">
          <a:xfrm>
            <a:off x="4117749" y="1239184"/>
            <a:ext cx="3748499" cy="1027113"/>
          </a:xfrm>
          <a:custGeom>
            <a:avLst/>
            <a:gdLst>
              <a:gd name="T0" fmla="*/ 0 w 1795"/>
              <a:gd name="T1" fmla="*/ 0 h 647"/>
              <a:gd name="T2" fmla="*/ 0 w 1795"/>
              <a:gd name="T3" fmla="*/ 647 h 647"/>
              <a:gd name="T4" fmla="*/ 1558 w 1795"/>
              <a:gd name="T5" fmla="*/ 647 h 647"/>
              <a:gd name="T6" fmla="*/ 1795 w 1795"/>
              <a:gd name="T7" fmla="*/ 328 h 647"/>
              <a:gd name="T8" fmla="*/ 1558 w 1795"/>
              <a:gd name="T9" fmla="*/ 0 h 647"/>
              <a:gd name="T10" fmla="*/ 0 w 1795"/>
              <a:gd name="T11" fmla="*/ 0 h 64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95"/>
              <a:gd name="T19" fmla="*/ 0 h 647"/>
              <a:gd name="T20" fmla="*/ 1795 w 1795"/>
              <a:gd name="T21" fmla="*/ 647 h 64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95" h="647">
                <a:moveTo>
                  <a:pt x="0" y="0"/>
                </a:moveTo>
                <a:lnTo>
                  <a:pt x="0" y="647"/>
                </a:lnTo>
                <a:lnTo>
                  <a:pt x="1558" y="647"/>
                </a:lnTo>
                <a:lnTo>
                  <a:pt x="1795" y="328"/>
                </a:lnTo>
                <a:lnTo>
                  <a:pt x="1558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/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marL="342900" indent="-342900">
              <a:buAutoNum type="alphaLcParenR"/>
            </a:pP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宋体" pitchFamily="2" charset="-122"/>
              </a:rPr>
              <a:t>… kg</a:t>
            </a:r>
          </a:p>
          <a:p>
            <a:pPr marL="342900" indent="-342900">
              <a:buAutoNum type="alphaLcParenR"/>
            </a:pP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宋体" pitchFamily="2" charset="-122"/>
              </a:rPr>
              <a:t>… g</a:t>
            </a:r>
            <a:endParaRPr lang="zh-CN" altLang="zh-CN" sz="28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宋体" pitchFamily="2" charset="-12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689" y="1101482"/>
            <a:ext cx="2798074" cy="217497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21986" y="2219300"/>
            <a:ext cx="3474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1kg 800g =  …   kg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221910" y="2081313"/>
            <a:ext cx="1157206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1,8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083016"/>
              </p:ext>
            </p:extLst>
          </p:nvPr>
        </p:nvGraphicFramePr>
        <p:xfrm>
          <a:off x="2769478" y="3050936"/>
          <a:ext cx="3888184" cy="1118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209"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Rectangle 21"/>
          <p:cNvSpPr/>
          <p:nvPr/>
        </p:nvSpPr>
        <p:spPr>
          <a:xfrm>
            <a:off x="6008492" y="3635711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975214" y="3635711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092935" y="3624908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130134" y="3624908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376516" y="3653281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80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11" grpId="0"/>
      <p:bldP spid="19" grpId="0"/>
      <p:bldP spid="22" grpId="0"/>
      <p:bldP spid="23" grpId="0"/>
      <p:bldP spid="24" grpId="0"/>
      <p:bldP spid="25" grpId="0"/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对角圆角矩形 22"/>
          <p:cNvSpPr/>
          <p:nvPr/>
        </p:nvSpPr>
        <p:spPr>
          <a:xfrm flipH="1" flipV="1">
            <a:off x="1264772" y="60647"/>
            <a:ext cx="1081796" cy="864771"/>
          </a:xfrm>
          <a:prstGeom prst="round2DiagRect">
            <a:avLst>
              <a:gd name="adj1" fmla="val 31271"/>
              <a:gd name="adj2" fmla="val 0"/>
            </a:avLst>
          </a:prstGeom>
          <a:solidFill>
            <a:srgbClr val="99009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13">
              <a:cs typeface="+mn-ea"/>
              <a:sym typeface="+mn-lt"/>
            </a:endParaRPr>
          </a:p>
        </p:txBody>
      </p:sp>
      <p:sp>
        <p:nvSpPr>
          <p:cNvPr id="3" name="任意多边形 35"/>
          <p:cNvSpPr/>
          <p:nvPr/>
        </p:nvSpPr>
        <p:spPr>
          <a:xfrm>
            <a:off x="1399176" y="1"/>
            <a:ext cx="1081796" cy="826265"/>
          </a:xfrm>
          <a:custGeom>
            <a:avLst/>
            <a:gdLst>
              <a:gd name="connsiteX0" fmla="*/ 327642 w 1047750"/>
              <a:gd name="connsiteY0" fmla="*/ 0 h 1047750"/>
              <a:gd name="connsiteX1" fmla="*/ 1047750 w 1047750"/>
              <a:gd name="connsiteY1" fmla="*/ 0 h 1047750"/>
              <a:gd name="connsiteX2" fmla="*/ 1047750 w 1047750"/>
              <a:gd name="connsiteY2" fmla="*/ 720108 h 1047750"/>
              <a:gd name="connsiteX3" fmla="*/ 720108 w 1047750"/>
              <a:gd name="connsiteY3" fmla="*/ 1047750 h 1047750"/>
              <a:gd name="connsiteX4" fmla="*/ 0 w 1047750"/>
              <a:gd name="connsiteY4" fmla="*/ 1047750 h 1047750"/>
              <a:gd name="connsiteX5" fmla="*/ 0 w 1047750"/>
              <a:gd name="connsiteY5" fmla="*/ 327642 h 1047750"/>
              <a:gd name="connsiteX6" fmla="*/ 327642 w 1047750"/>
              <a:gd name="connsiteY6" fmla="*/ 0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7750" h="1047750">
                <a:moveTo>
                  <a:pt x="327642" y="0"/>
                </a:moveTo>
                <a:lnTo>
                  <a:pt x="1047750" y="0"/>
                </a:lnTo>
                <a:lnTo>
                  <a:pt x="1047750" y="720108"/>
                </a:lnTo>
                <a:cubicBezTo>
                  <a:pt x="1047750" y="901060"/>
                  <a:pt x="901060" y="1047750"/>
                  <a:pt x="720108" y="1047750"/>
                </a:cubicBezTo>
                <a:lnTo>
                  <a:pt x="0" y="1047750"/>
                </a:lnTo>
                <a:lnTo>
                  <a:pt x="0" y="327642"/>
                </a:lnTo>
                <a:cubicBezTo>
                  <a:pt x="0" y="146690"/>
                  <a:pt x="146690" y="0"/>
                  <a:pt x="327642" y="0"/>
                </a:cubicBezTo>
                <a:close/>
              </a:path>
            </a:pathLst>
          </a:cu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en-US" altLang="zh-CN" sz="2800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Bài 5</a:t>
            </a:r>
            <a:endParaRPr lang="zh-CN" altLang="en-US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" name="对角圆角矩形 22"/>
          <p:cNvSpPr/>
          <p:nvPr/>
        </p:nvSpPr>
        <p:spPr>
          <a:xfrm rot="10800000" flipH="1" flipV="1">
            <a:off x="2615376" y="0"/>
            <a:ext cx="5129484" cy="1024570"/>
          </a:xfrm>
          <a:prstGeom prst="round2DiagRect">
            <a:avLst>
              <a:gd name="adj1" fmla="val 31271"/>
              <a:gd name="adj2" fmla="val 0"/>
            </a:avLst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Viết số thích hợp vào chỗ chấm:</a:t>
            </a:r>
          </a:p>
          <a:p>
            <a:pPr>
              <a:defRPr/>
            </a:pP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Túi cam cân nặng:</a:t>
            </a:r>
          </a:p>
        </p:txBody>
      </p:sp>
      <p:sp>
        <p:nvSpPr>
          <p:cNvPr id="5" name="Freeform 297"/>
          <p:cNvSpPr>
            <a:spLocks noChangeArrowheads="1"/>
          </p:cNvSpPr>
          <p:nvPr/>
        </p:nvSpPr>
        <p:spPr bwMode="auto">
          <a:xfrm>
            <a:off x="4117749" y="1239184"/>
            <a:ext cx="3748499" cy="1027113"/>
          </a:xfrm>
          <a:custGeom>
            <a:avLst/>
            <a:gdLst>
              <a:gd name="T0" fmla="*/ 0 w 1795"/>
              <a:gd name="T1" fmla="*/ 0 h 647"/>
              <a:gd name="T2" fmla="*/ 0 w 1795"/>
              <a:gd name="T3" fmla="*/ 647 h 647"/>
              <a:gd name="T4" fmla="*/ 1558 w 1795"/>
              <a:gd name="T5" fmla="*/ 647 h 647"/>
              <a:gd name="T6" fmla="*/ 1795 w 1795"/>
              <a:gd name="T7" fmla="*/ 328 h 647"/>
              <a:gd name="T8" fmla="*/ 1558 w 1795"/>
              <a:gd name="T9" fmla="*/ 0 h 647"/>
              <a:gd name="T10" fmla="*/ 0 w 1795"/>
              <a:gd name="T11" fmla="*/ 0 h 64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95"/>
              <a:gd name="T19" fmla="*/ 0 h 647"/>
              <a:gd name="T20" fmla="*/ 1795 w 1795"/>
              <a:gd name="T21" fmla="*/ 647 h 64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95" h="647">
                <a:moveTo>
                  <a:pt x="0" y="0"/>
                </a:moveTo>
                <a:lnTo>
                  <a:pt x="0" y="647"/>
                </a:lnTo>
                <a:lnTo>
                  <a:pt x="1558" y="647"/>
                </a:lnTo>
                <a:lnTo>
                  <a:pt x="1795" y="328"/>
                </a:lnTo>
                <a:lnTo>
                  <a:pt x="1558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/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marL="342900" indent="-342900">
              <a:buAutoNum type="alphaLcParenR"/>
            </a:pP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宋体" pitchFamily="2" charset="-122"/>
              </a:rPr>
              <a:t>… kg</a:t>
            </a:r>
          </a:p>
          <a:p>
            <a:pPr marL="342900" indent="-342900">
              <a:buAutoNum type="alphaLcParenR"/>
            </a:pP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宋体" pitchFamily="2" charset="-122"/>
              </a:rPr>
              <a:t>… g</a:t>
            </a:r>
            <a:endParaRPr lang="zh-CN" altLang="zh-CN" sz="28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宋体" pitchFamily="2" charset="-12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689" y="1101482"/>
            <a:ext cx="2798074" cy="217497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1986" y="2219300"/>
            <a:ext cx="3474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1kg 800g =  …   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1526" y="3014846"/>
            <a:ext cx="2608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1kg =  1000 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407354" y="2958099"/>
            <a:ext cx="4119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19273" y="3027594"/>
            <a:ext cx="13420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800g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744609" y="2958098"/>
            <a:ext cx="4119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115477" y="3024604"/>
            <a:ext cx="13420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1800g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122757" y="2081313"/>
            <a:ext cx="1157206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1800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89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15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460"/>
            <a:ext cx="9143999" cy="5143500"/>
          </a:xfrm>
          <a:prstGeom prst="rect">
            <a:avLst/>
          </a:prstGeom>
        </p:spPr>
      </p:pic>
      <p:pic>
        <p:nvPicPr>
          <p:cNvPr id="3" name="图片 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154" y="2738500"/>
            <a:ext cx="871946" cy="3059460"/>
          </a:xfrm>
          <a:prstGeom prst="rect">
            <a:avLst/>
          </a:prstGeom>
        </p:spPr>
      </p:pic>
      <p:pic>
        <p:nvPicPr>
          <p:cNvPr id="4" name="图片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587" y="3721100"/>
            <a:ext cx="2711668" cy="1422400"/>
          </a:xfrm>
          <a:prstGeom prst="rect">
            <a:avLst/>
          </a:prstGeom>
        </p:spPr>
      </p:pic>
      <p:grpSp>
        <p:nvGrpSpPr>
          <p:cNvPr id="5" name="组合 38"/>
          <p:cNvGrpSpPr/>
          <p:nvPr/>
        </p:nvGrpSpPr>
        <p:grpSpPr>
          <a:xfrm>
            <a:off x="1426755" y="1616486"/>
            <a:ext cx="3008160" cy="558403"/>
            <a:chOff x="1384299" y="984716"/>
            <a:chExt cx="3008160" cy="558403"/>
          </a:xfrm>
        </p:grpSpPr>
        <p:sp>
          <p:nvSpPr>
            <p:cNvPr id="6" name="任意多边形 10"/>
            <p:cNvSpPr>
              <a:spLocks/>
            </p:cNvSpPr>
            <p:nvPr>
              <p:custDataLst>
                <p:tags r:id="rId11"/>
              </p:custDataLst>
            </p:nvPr>
          </p:nvSpPr>
          <p:spPr bwMode="auto">
            <a:xfrm flipH="1">
              <a:off x="1414226" y="984716"/>
              <a:ext cx="2951402" cy="475059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3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FD8CB1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rmAutofit fontScale="92500" lnSpcReduction="10000"/>
            </a:bodyPr>
            <a:lstStyle/>
            <a:p>
              <a:pPr algn="ctr">
                <a:defRPr/>
              </a:pPr>
              <a:r>
                <a:rPr lang="en-US" altLang="zh-CN" sz="2800" kern="0" smtClean="0">
                  <a:solidFill>
                    <a:srgbClr val="FFFFF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a) 0,612</a:t>
              </a:r>
              <a:endParaRPr lang="zh-CN" altLang="zh-CN" sz="2800" kern="0" dirty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4"/>
            <p:cNvSpPr>
              <a:spLocks/>
            </p:cNvSpPr>
            <p:nvPr>
              <p:custDataLst>
                <p:tags r:id="rId12"/>
              </p:custDataLst>
            </p:nvPr>
          </p:nvSpPr>
          <p:spPr bwMode="auto">
            <a:xfrm flipH="1">
              <a:off x="1384299" y="1002575"/>
              <a:ext cx="179561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B0CA"/>
                </a:gs>
                <a:gs pos="100000">
                  <a:srgbClr val="FC5A9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28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16"/>
            <p:cNvSpPr>
              <a:spLocks/>
            </p:cNvSpPr>
            <p:nvPr>
              <p:custDataLst>
                <p:tags r:id="rId13"/>
              </p:custDataLst>
            </p:nvPr>
          </p:nvSpPr>
          <p:spPr bwMode="auto">
            <a:xfrm>
              <a:off x="4226313" y="1002575"/>
              <a:ext cx="166146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B0CA"/>
                </a:gs>
                <a:gs pos="100000">
                  <a:srgbClr val="FC5A9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28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组合 39"/>
          <p:cNvGrpSpPr/>
          <p:nvPr/>
        </p:nvGrpSpPr>
        <p:grpSpPr>
          <a:xfrm>
            <a:off x="1426755" y="2389201"/>
            <a:ext cx="3008160" cy="559594"/>
            <a:chOff x="1384299" y="1757431"/>
            <a:chExt cx="3008160" cy="559594"/>
          </a:xfrm>
        </p:grpSpPr>
        <p:sp>
          <p:nvSpPr>
            <p:cNvPr id="10" name="任意多边形 13"/>
            <p:cNvSpPr>
              <a:spLocks/>
            </p:cNvSpPr>
            <p:nvPr>
              <p:custDataLst>
                <p:tags r:id="rId8"/>
              </p:custDataLst>
            </p:nvPr>
          </p:nvSpPr>
          <p:spPr bwMode="auto">
            <a:xfrm flipH="1">
              <a:off x="1414226" y="1757431"/>
              <a:ext cx="2951402" cy="475060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3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5CD2EA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Autofit/>
            </a:bodyPr>
            <a:lstStyle/>
            <a:p>
              <a:pPr lvl="0" algn="ctr">
                <a:defRPr/>
              </a:pPr>
              <a:r>
                <a:rPr lang="en-US" altLang="zh-CN" sz="2800" kern="0" smtClean="0">
                  <a:solidFill>
                    <a:srgbClr val="FFFFF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c) 60,12</a:t>
              </a:r>
              <a:endParaRPr lang="zh-CN" altLang="zh-CN" sz="2800" kern="0" dirty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1" name="Freeform 7"/>
            <p:cNvSpPr>
              <a:spLocks/>
            </p:cNvSpPr>
            <p:nvPr>
              <p:custDataLst>
                <p:tags r:id="rId9"/>
              </p:custDataLst>
            </p:nvPr>
          </p:nvSpPr>
          <p:spPr bwMode="auto">
            <a:xfrm flipH="1">
              <a:off x="1384299" y="1776481"/>
              <a:ext cx="179561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1EAF5"/>
                </a:gs>
                <a:gs pos="100000">
                  <a:srgbClr val="14859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1013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" name="Freeform 19"/>
            <p:cNvSpPr>
              <a:spLocks/>
            </p:cNvSpPr>
            <p:nvPr>
              <p:custDataLst>
                <p:tags r:id="rId10"/>
              </p:custDataLst>
            </p:nvPr>
          </p:nvSpPr>
          <p:spPr bwMode="auto">
            <a:xfrm>
              <a:off x="4226313" y="1776481"/>
              <a:ext cx="166146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1EAF5"/>
                </a:gs>
                <a:gs pos="100000">
                  <a:srgbClr val="14859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1013" kern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3" name="组合 40"/>
          <p:cNvGrpSpPr/>
          <p:nvPr/>
        </p:nvGrpSpPr>
        <p:grpSpPr>
          <a:xfrm>
            <a:off x="4793995" y="1616485"/>
            <a:ext cx="3008159" cy="559593"/>
            <a:chOff x="4751539" y="984715"/>
            <a:chExt cx="3008159" cy="559593"/>
          </a:xfrm>
        </p:grpSpPr>
        <p:sp>
          <p:nvSpPr>
            <p:cNvPr id="14" name="任意多边形 16"/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 flipH="1">
              <a:off x="4781466" y="984715"/>
              <a:ext cx="2951402" cy="475060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3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92D050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Autofit/>
            </a:bodyPr>
            <a:lstStyle/>
            <a:p>
              <a:pPr lvl="0">
                <a:defRPr/>
              </a:pPr>
              <a:r>
                <a:rPr lang="en-US" altLang="zh-CN" sz="2800" kern="0" smtClean="0">
                  <a:solidFill>
                    <a:srgbClr val="FFFFF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b) 6,012</a:t>
              </a:r>
              <a:endParaRPr lang="zh-CN" altLang="zh-CN" sz="2800" kern="0" dirty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5" name="Freeform 10"/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 flipH="1">
              <a:off x="4751539" y="1002574"/>
              <a:ext cx="179561" cy="54173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7E6A4"/>
                </a:gs>
                <a:gs pos="100000">
                  <a:srgbClr val="6CA62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1013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" name="Freeform 22"/>
            <p:cNvSpPr>
              <a:spLocks/>
            </p:cNvSpPr>
            <p:nvPr>
              <p:custDataLst>
                <p:tags r:id="rId7"/>
              </p:custDataLst>
            </p:nvPr>
          </p:nvSpPr>
          <p:spPr bwMode="auto">
            <a:xfrm>
              <a:off x="7593552" y="1002574"/>
              <a:ext cx="166146" cy="54173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7E6A4"/>
                </a:gs>
                <a:gs pos="100000">
                  <a:srgbClr val="6CA62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1013" kern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7" name="组合 41"/>
          <p:cNvGrpSpPr/>
          <p:nvPr/>
        </p:nvGrpSpPr>
        <p:grpSpPr>
          <a:xfrm>
            <a:off x="4793995" y="2389200"/>
            <a:ext cx="3008159" cy="559595"/>
            <a:chOff x="4751539" y="1757430"/>
            <a:chExt cx="3008159" cy="559595"/>
          </a:xfrm>
        </p:grpSpPr>
        <p:sp>
          <p:nvSpPr>
            <p:cNvPr id="18" name="任意多边形 19"/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 flipH="1">
              <a:off x="4781466" y="1757430"/>
              <a:ext cx="2951402" cy="475059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4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EAB800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Autofit/>
            </a:bodyPr>
            <a:lstStyle/>
            <a:p>
              <a:pPr lvl="0" algn="ctr">
                <a:defRPr/>
              </a:pPr>
              <a:r>
                <a:rPr lang="en-US" altLang="zh-CN" sz="2800" kern="0" smtClean="0">
                  <a:solidFill>
                    <a:srgbClr val="FFFFF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d) 612</a:t>
              </a:r>
              <a:endParaRPr lang="zh-CN" altLang="zh-CN" sz="2800" kern="0" dirty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4751539" y="1776481"/>
              <a:ext cx="179561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A9B"/>
                </a:gs>
                <a:gs pos="100000">
                  <a:srgbClr val="DAAB0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1013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" name="Freeform 25"/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7593552" y="1776481"/>
              <a:ext cx="166146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A9B"/>
                </a:gs>
                <a:gs pos="100000">
                  <a:srgbClr val="DAAB0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1013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1" name="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84816" y="-872"/>
            <a:ext cx="29980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 smtClean="0">
                <a:solidFill>
                  <a:srgbClr val="C00000"/>
                </a:solidFill>
                <a:latin typeface="UTM Cool Blue" panose="02040603050506020204" pitchFamily="18" charset="0"/>
                <a:ea typeface="微软雅黑" panose="020B0503020204020204" pitchFamily="34" charset="-122"/>
              </a:rPr>
              <a:t>KHỞI ĐỘNG</a:t>
            </a:r>
            <a:endParaRPr lang="zh-CN" altLang="en-US" sz="2400" b="1">
              <a:solidFill>
                <a:srgbClr val="C00000"/>
              </a:solidFill>
              <a:latin typeface="UTM Cool Blue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62161" y="326214"/>
            <a:ext cx="78432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 số thập phân thích hợp vào chỗ trống: </a:t>
            </a:r>
          </a:p>
          <a:p>
            <a:pPr algn="ctr"/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6m12mm = ….m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841218" y="1485517"/>
            <a:ext cx="744858" cy="75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773163" y="2285212"/>
            <a:ext cx="744858" cy="75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429725" y="2221174"/>
            <a:ext cx="744858" cy="75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982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417" y="1375079"/>
            <a:ext cx="2177198" cy="15370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154" y="2143589"/>
            <a:ext cx="871946" cy="30594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587" y="3721100"/>
            <a:ext cx="2711668" cy="14224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33182" y="214514"/>
            <a:ext cx="78476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b="1" smtClean="0">
                <a:solidFill>
                  <a:srgbClr val="EAB800"/>
                </a:solidFill>
                <a:latin typeface="UTM Bell" panose="02040603050506020204" pitchFamily="18" charset="0"/>
                <a:ea typeface="微软雅黑" panose="020B0503020204020204" pitchFamily="34" charset="-122"/>
              </a:rPr>
              <a:t>LUYỆN TẬP CHUNG</a:t>
            </a:r>
            <a:endParaRPr lang="zh-CN" altLang="en-US" sz="5400" b="1" dirty="0">
              <a:solidFill>
                <a:srgbClr val="FD8CB1"/>
              </a:solidFill>
              <a:latin typeface="UTM Bell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563024" y="1137844"/>
            <a:ext cx="22565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mtClean="0">
                <a:solidFill>
                  <a:srgbClr val="6EC2EE"/>
                </a:solidFill>
                <a:latin typeface="UTM Bell" panose="02040603050506020204" pitchFamily="18" charset="0"/>
                <a:ea typeface="微软雅黑" panose="020B0503020204020204" pitchFamily="34" charset="-122"/>
              </a:rPr>
              <a:t>Trang 48</a:t>
            </a:r>
            <a:endParaRPr lang="zh-CN" altLang="en-US" sz="3200" b="1" dirty="0">
              <a:solidFill>
                <a:srgbClr val="6EC2EE"/>
              </a:solidFill>
              <a:latin typeface="UTM Bell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960679" y="1851201"/>
            <a:ext cx="34612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smtClean="0">
                <a:solidFill>
                  <a:srgbClr val="6EC2EE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Thực hiện: EduFive</a:t>
            </a:r>
            <a:endParaRPr lang="zh-CN" altLang="en-US" sz="3200" dirty="0">
              <a:solidFill>
                <a:srgbClr val="6EC2EE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699" y="1485900"/>
            <a:ext cx="1578428" cy="16099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0612" y="4681835"/>
            <a:ext cx="44322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CV 3969: Không dạy bài này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08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34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154" y="2143589"/>
            <a:ext cx="871946" cy="30594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587" y="3721100"/>
            <a:ext cx="2711668" cy="1422400"/>
          </a:xfrm>
          <a:prstGeom prst="rect">
            <a:avLst/>
          </a:prstGeom>
        </p:spPr>
      </p:pic>
      <p:sp>
        <p:nvSpPr>
          <p:cNvPr id="24" name="标题 5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278762" y="0"/>
            <a:ext cx="3946922" cy="60841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tx2">
                    <a:lumMod val="75000"/>
                  </a:schemeClr>
                </a:solidFill>
                <a:effectLst>
                  <a:outerShdw dist="50800" dir="5400000" algn="t" rotWithShape="0">
                    <a:schemeClr val="bg1">
                      <a:alpha val="19000"/>
                    </a:schemeClr>
                  </a:outerShdw>
                </a:effectLst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FD8CB1"/>
                </a:solidFill>
                <a:effectLst>
                  <a:outerShdw dist="50800" dir="5400000" algn="t" rotWithShape="0">
                    <a:srgbClr val="FFFFFF">
                      <a:alpha val="19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Mục tiêu</a:t>
            </a:r>
            <a:endParaRPr lang="zh-CN" altLang="en-US" dirty="0">
              <a:solidFill>
                <a:srgbClr val="FD8CB1"/>
              </a:solidFill>
              <a:effectLst>
                <a:outerShdw dist="50800" dir="5400000" algn="t" rotWithShape="0">
                  <a:srgbClr val="FFFFFF">
                    <a:alpha val="19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占位符 6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1199973" y="692276"/>
            <a:ext cx="6744052" cy="1168274"/>
          </a:xfrm>
          <a:prstGeom prst="rect">
            <a:avLst/>
          </a:prstGeom>
          <a:solidFill>
            <a:srgbClr val="FD8CB1"/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358CC1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2400" smtClean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Viết các số đo độ dài, khối lượng, diện tích dưới dạng số thập phân với các đơn vị khác nhau.</a:t>
            </a:r>
            <a:endParaRPr lang="en-US" altLang="zh-CN" sz="2400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6130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1415269" y="1132110"/>
            <a:ext cx="4893713" cy="646331"/>
            <a:chOff x="4546978" y="1782187"/>
            <a:chExt cx="3123489" cy="861776"/>
          </a:xfrm>
        </p:grpSpPr>
        <p:sp>
          <p:nvSpPr>
            <p:cNvPr id="19" name="等腰三角形 18"/>
            <p:cNvSpPr/>
            <p:nvPr/>
          </p:nvSpPr>
          <p:spPr>
            <a:xfrm>
              <a:off x="4546978" y="2123000"/>
              <a:ext cx="404884" cy="322332"/>
            </a:xfrm>
            <a:prstGeom prst="triangle">
              <a:avLst/>
            </a:prstGeom>
            <a:solidFill>
              <a:srgbClr val="F992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5185806" y="1782187"/>
              <a:ext cx="2484661" cy="861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3600" b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ea typeface="Adobe 繁黑體 Std B" pitchFamily="34" charset="-128"/>
                  <a:cs typeface="Times New Roman" panose="02020603050405020304" pitchFamily="18" charset="0"/>
                </a:rPr>
                <a:t>a) 3m 6dm</a:t>
              </a:r>
              <a:endParaRPr lang="en-US" altLang="zh-CN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dobe 繁黑體 Std B" pitchFamily="34" charset="-128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1412790" y="2045731"/>
            <a:ext cx="5066005" cy="646331"/>
            <a:chOff x="4546978" y="1853276"/>
            <a:chExt cx="3233458" cy="861776"/>
          </a:xfrm>
        </p:grpSpPr>
        <p:sp>
          <p:nvSpPr>
            <p:cNvPr id="29" name="等腰三角形 28"/>
            <p:cNvSpPr/>
            <p:nvPr/>
          </p:nvSpPr>
          <p:spPr>
            <a:xfrm>
              <a:off x="4546978" y="2123000"/>
              <a:ext cx="404884" cy="322332"/>
            </a:xfrm>
            <a:prstGeom prst="triangl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5185806" y="1853276"/>
              <a:ext cx="2594630" cy="861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3600" b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ea typeface="Adobe 繁黑體 Std B" pitchFamily="34" charset="-128"/>
                  <a:cs typeface="Times New Roman" panose="02020603050405020304" pitchFamily="18" charset="0"/>
                </a:rPr>
                <a:t>b) 4dm</a:t>
              </a:r>
              <a:endParaRPr lang="en-US" altLang="zh-CN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dobe 繁黑體 Std B" pitchFamily="34" charset="-128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1412790" y="2915348"/>
            <a:ext cx="4076396" cy="646331"/>
            <a:chOff x="4546978" y="1751961"/>
            <a:chExt cx="2601823" cy="861776"/>
          </a:xfrm>
        </p:grpSpPr>
        <p:sp>
          <p:nvSpPr>
            <p:cNvPr id="32" name="等腰三角形 31"/>
            <p:cNvSpPr/>
            <p:nvPr/>
          </p:nvSpPr>
          <p:spPr>
            <a:xfrm>
              <a:off x="4546978" y="2123000"/>
              <a:ext cx="404884" cy="322332"/>
            </a:xfrm>
            <a:prstGeom prst="triangle">
              <a:avLst/>
            </a:prstGeom>
            <a:solidFill>
              <a:srgbClr val="90BE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5185804" y="1751961"/>
              <a:ext cx="1962997" cy="861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3600" b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ea typeface="Adobe 繁黑體 Std B" pitchFamily="34" charset="-128"/>
                  <a:cs typeface="Times New Roman" panose="02020603050405020304" pitchFamily="18" charset="0"/>
                </a:rPr>
                <a:t>c) 34m 5cm</a:t>
              </a:r>
              <a:endParaRPr lang="en-US" altLang="zh-CN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dobe 繁黑體 Std B" pitchFamily="34" charset="-128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1412790" y="3784965"/>
            <a:ext cx="4383238" cy="646331"/>
            <a:chOff x="4546978" y="1848291"/>
            <a:chExt cx="2797670" cy="861776"/>
          </a:xfrm>
        </p:grpSpPr>
        <p:sp>
          <p:nvSpPr>
            <p:cNvPr id="26" name="等腰三角形 25"/>
            <p:cNvSpPr/>
            <p:nvPr/>
          </p:nvSpPr>
          <p:spPr>
            <a:xfrm>
              <a:off x="4546978" y="2123000"/>
              <a:ext cx="404884" cy="322332"/>
            </a:xfrm>
            <a:prstGeom prst="triangle">
              <a:avLst/>
            </a:prstGeom>
            <a:solidFill>
              <a:srgbClr val="F9D8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5187387" y="1848291"/>
              <a:ext cx="2157261" cy="861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3600" b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ea typeface="Adobe 繁黑體 Std B" pitchFamily="34" charset="-128"/>
                  <a:cs typeface="Times New Roman" panose="02020603050405020304" pitchFamily="18" charset="0"/>
                </a:rPr>
                <a:t>d) 345cm</a:t>
              </a:r>
              <a:endParaRPr lang="en-US" altLang="zh-CN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dobe 繁黑體 Std B" pitchFamily="34" charset="-128"/>
                <a:cs typeface="Times New Roman" panose="02020603050405020304" pitchFamily="18" charset="0"/>
              </a:endParaRPr>
            </a:p>
          </p:txBody>
        </p:sp>
      </p:grpSp>
      <p:sp>
        <p:nvSpPr>
          <p:cNvPr id="41" name="Freeform 302"/>
          <p:cNvSpPr>
            <a:spLocks noChangeArrowheads="1"/>
          </p:cNvSpPr>
          <p:nvPr/>
        </p:nvSpPr>
        <p:spPr bwMode="auto">
          <a:xfrm>
            <a:off x="0" y="42450"/>
            <a:ext cx="9011798" cy="1138756"/>
          </a:xfrm>
          <a:custGeom>
            <a:avLst/>
            <a:gdLst>
              <a:gd name="T0" fmla="*/ 1795 w 1795"/>
              <a:gd name="T1" fmla="*/ 0 h 647"/>
              <a:gd name="T2" fmla="*/ 1795 w 1795"/>
              <a:gd name="T3" fmla="*/ 647 h 647"/>
              <a:gd name="T4" fmla="*/ 234 w 1795"/>
              <a:gd name="T5" fmla="*/ 647 h 647"/>
              <a:gd name="T6" fmla="*/ 0 w 1795"/>
              <a:gd name="T7" fmla="*/ 330 h 647"/>
              <a:gd name="T8" fmla="*/ 234 w 1795"/>
              <a:gd name="T9" fmla="*/ 0 h 647"/>
              <a:gd name="T10" fmla="*/ 1795 w 1795"/>
              <a:gd name="T11" fmla="*/ 0 h 64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95"/>
              <a:gd name="T19" fmla="*/ 0 h 647"/>
              <a:gd name="T20" fmla="*/ 1795 w 1795"/>
              <a:gd name="T21" fmla="*/ 647 h 64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95" h="647">
                <a:moveTo>
                  <a:pt x="1795" y="0"/>
                </a:moveTo>
                <a:lnTo>
                  <a:pt x="1795" y="647"/>
                </a:lnTo>
                <a:lnTo>
                  <a:pt x="234" y="647"/>
                </a:lnTo>
                <a:lnTo>
                  <a:pt x="0" y="330"/>
                </a:lnTo>
                <a:lnTo>
                  <a:pt x="234" y="0"/>
                </a:lnTo>
                <a:lnTo>
                  <a:pt x="1795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  <a:extLst/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zh-CN" sz="1600">
              <a:solidFill>
                <a:srgbClr val="FFFFFF"/>
              </a:solidFill>
              <a:sym typeface="宋体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34736" y="54892"/>
            <a:ext cx="78770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Viết các số đo sau dưới dạng số thập phân có đơn vị đo là mét.</a:t>
            </a:r>
            <a:endParaRPr lang="en-US" sz="3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489" y="3721100"/>
            <a:ext cx="2711668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87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3"/>
          <p:cNvGrpSpPr/>
          <p:nvPr/>
        </p:nvGrpSpPr>
        <p:grpSpPr>
          <a:xfrm>
            <a:off x="1415269" y="1132110"/>
            <a:ext cx="5360102" cy="646331"/>
            <a:chOff x="4546978" y="1782187"/>
            <a:chExt cx="3421169" cy="861776"/>
          </a:xfrm>
        </p:grpSpPr>
        <p:sp>
          <p:nvSpPr>
            <p:cNvPr id="3" name="等腰三角形 18"/>
            <p:cNvSpPr/>
            <p:nvPr/>
          </p:nvSpPr>
          <p:spPr>
            <a:xfrm>
              <a:off x="4546978" y="2123000"/>
              <a:ext cx="404884" cy="322332"/>
            </a:xfrm>
            <a:prstGeom prst="triangle">
              <a:avLst/>
            </a:prstGeom>
            <a:solidFill>
              <a:srgbClr val="F992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矩形 20"/>
            <p:cNvSpPr/>
            <p:nvPr/>
          </p:nvSpPr>
          <p:spPr>
            <a:xfrm>
              <a:off x="5185805" y="1782187"/>
              <a:ext cx="2782342" cy="861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3600" b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ea typeface="Adobe 繁黑體 Std B" pitchFamily="34" charset="-128"/>
                  <a:cs typeface="Times New Roman" panose="02020603050405020304" pitchFamily="18" charset="0"/>
                </a:rPr>
                <a:t>a) 3m 6dm =   …   m</a:t>
              </a:r>
              <a:endParaRPr lang="en-US" altLang="zh-CN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dobe 繁黑體 Std B" pitchFamily="34" charset="-128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Freeform 302"/>
          <p:cNvSpPr>
            <a:spLocks noChangeArrowheads="1"/>
          </p:cNvSpPr>
          <p:nvPr/>
        </p:nvSpPr>
        <p:spPr bwMode="auto">
          <a:xfrm>
            <a:off x="0" y="42450"/>
            <a:ext cx="9011798" cy="1138756"/>
          </a:xfrm>
          <a:custGeom>
            <a:avLst/>
            <a:gdLst>
              <a:gd name="T0" fmla="*/ 1795 w 1795"/>
              <a:gd name="T1" fmla="*/ 0 h 647"/>
              <a:gd name="T2" fmla="*/ 1795 w 1795"/>
              <a:gd name="T3" fmla="*/ 647 h 647"/>
              <a:gd name="T4" fmla="*/ 234 w 1795"/>
              <a:gd name="T5" fmla="*/ 647 h 647"/>
              <a:gd name="T6" fmla="*/ 0 w 1795"/>
              <a:gd name="T7" fmla="*/ 330 h 647"/>
              <a:gd name="T8" fmla="*/ 234 w 1795"/>
              <a:gd name="T9" fmla="*/ 0 h 647"/>
              <a:gd name="T10" fmla="*/ 1795 w 1795"/>
              <a:gd name="T11" fmla="*/ 0 h 64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95"/>
              <a:gd name="T19" fmla="*/ 0 h 647"/>
              <a:gd name="T20" fmla="*/ 1795 w 1795"/>
              <a:gd name="T21" fmla="*/ 647 h 64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95" h="647">
                <a:moveTo>
                  <a:pt x="1795" y="0"/>
                </a:moveTo>
                <a:lnTo>
                  <a:pt x="1795" y="647"/>
                </a:lnTo>
                <a:lnTo>
                  <a:pt x="234" y="647"/>
                </a:lnTo>
                <a:lnTo>
                  <a:pt x="0" y="330"/>
                </a:lnTo>
                <a:lnTo>
                  <a:pt x="234" y="0"/>
                </a:lnTo>
                <a:lnTo>
                  <a:pt x="1795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  <a:extLst/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zh-CN" sz="1600">
              <a:solidFill>
                <a:srgbClr val="FFFFFF"/>
              </a:solidFill>
              <a:sym typeface="宋体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4736" y="54892"/>
            <a:ext cx="78770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Viết các số đo sau dưới dạng số thập phân có đơn vị đo là mét.</a:t>
            </a:r>
            <a:endParaRPr lang="en-US" sz="3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3312" y="1908134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81766" y="1900759"/>
            <a:ext cx="173316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6dm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36520" y="1945337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81578" y="1945337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73501" y="1926255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83565" y="1897631"/>
            <a:ext cx="819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457349" y="1588135"/>
                <a:ext cx="1070768" cy="11593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349" y="1588135"/>
                <a:ext cx="1070768" cy="115935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590133" y="1545706"/>
                <a:ext cx="1503568" cy="11593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0133" y="1545706"/>
                <a:ext cx="1503568" cy="1159356"/>
              </a:xfrm>
              <a:prstGeom prst="rect">
                <a:avLst/>
              </a:prstGeom>
              <a:blipFill>
                <a:blip r:embed="rId3"/>
                <a:stretch>
                  <a:fillRect l="-60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6742726" y="1868624"/>
            <a:ext cx="17331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3,6m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90350" y="1891139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83311" y="2827025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285212"/>
              </p:ext>
            </p:extLst>
          </p:nvPr>
        </p:nvGraphicFramePr>
        <p:xfrm>
          <a:off x="2798278" y="3104638"/>
          <a:ext cx="3888184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" name="Rectangle 19"/>
          <p:cNvSpPr/>
          <p:nvPr/>
        </p:nvSpPr>
        <p:spPr>
          <a:xfrm>
            <a:off x="3236520" y="3807456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119968" y="3807456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523366" y="3808834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140715" y="938559"/>
            <a:ext cx="11668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3,6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77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0" grpId="0"/>
      <p:bldP spid="21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7"/>
          <p:cNvGrpSpPr/>
          <p:nvPr/>
        </p:nvGrpSpPr>
        <p:grpSpPr>
          <a:xfrm>
            <a:off x="1412790" y="1428787"/>
            <a:ext cx="5066005" cy="646331"/>
            <a:chOff x="4546978" y="1853276"/>
            <a:chExt cx="3233458" cy="861776"/>
          </a:xfrm>
        </p:grpSpPr>
        <p:sp>
          <p:nvSpPr>
            <p:cNvPr id="3" name="等腰三角形 28"/>
            <p:cNvSpPr/>
            <p:nvPr/>
          </p:nvSpPr>
          <p:spPr>
            <a:xfrm>
              <a:off x="4546978" y="2123000"/>
              <a:ext cx="404884" cy="322332"/>
            </a:xfrm>
            <a:prstGeom prst="triangl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矩形 29"/>
            <p:cNvSpPr/>
            <p:nvPr/>
          </p:nvSpPr>
          <p:spPr>
            <a:xfrm>
              <a:off x="5185806" y="1853276"/>
              <a:ext cx="2594630" cy="861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3600" b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ea typeface="Adobe 繁黑體 Std B" pitchFamily="34" charset="-128"/>
                  <a:cs typeface="Times New Roman" panose="02020603050405020304" pitchFamily="18" charset="0"/>
                </a:rPr>
                <a:t>b) 4dm =    …   m</a:t>
              </a:r>
              <a:endParaRPr lang="en-US" altLang="zh-CN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dobe 繁黑體 Std B" pitchFamily="34" charset="-128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Freeform 302"/>
          <p:cNvSpPr>
            <a:spLocks noChangeArrowheads="1"/>
          </p:cNvSpPr>
          <p:nvPr/>
        </p:nvSpPr>
        <p:spPr bwMode="auto">
          <a:xfrm>
            <a:off x="0" y="42450"/>
            <a:ext cx="9011798" cy="1138756"/>
          </a:xfrm>
          <a:custGeom>
            <a:avLst/>
            <a:gdLst>
              <a:gd name="T0" fmla="*/ 1795 w 1795"/>
              <a:gd name="T1" fmla="*/ 0 h 647"/>
              <a:gd name="T2" fmla="*/ 1795 w 1795"/>
              <a:gd name="T3" fmla="*/ 647 h 647"/>
              <a:gd name="T4" fmla="*/ 234 w 1795"/>
              <a:gd name="T5" fmla="*/ 647 h 647"/>
              <a:gd name="T6" fmla="*/ 0 w 1795"/>
              <a:gd name="T7" fmla="*/ 330 h 647"/>
              <a:gd name="T8" fmla="*/ 234 w 1795"/>
              <a:gd name="T9" fmla="*/ 0 h 647"/>
              <a:gd name="T10" fmla="*/ 1795 w 1795"/>
              <a:gd name="T11" fmla="*/ 0 h 64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95"/>
              <a:gd name="T19" fmla="*/ 0 h 647"/>
              <a:gd name="T20" fmla="*/ 1795 w 1795"/>
              <a:gd name="T21" fmla="*/ 647 h 64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95" h="647">
                <a:moveTo>
                  <a:pt x="1795" y="0"/>
                </a:moveTo>
                <a:lnTo>
                  <a:pt x="1795" y="647"/>
                </a:lnTo>
                <a:lnTo>
                  <a:pt x="234" y="647"/>
                </a:lnTo>
                <a:lnTo>
                  <a:pt x="0" y="330"/>
                </a:lnTo>
                <a:lnTo>
                  <a:pt x="234" y="0"/>
                </a:lnTo>
                <a:lnTo>
                  <a:pt x="1795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  <a:extLst/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zh-CN" sz="1600">
              <a:solidFill>
                <a:srgbClr val="FFFFFF"/>
              </a:solidFill>
              <a:sym typeface="宋体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4736" y="54892"/>
            <a:ext cx="78770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Viết các số đo sau dưới dạng số thập phân có đơn vị đo là mét.</a:t>
            </a:r>
            <a:endParaRPr lang="en-US" sz="3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83312" y="2073389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081767" y="2066014"/>
            <a:ext cx="7637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851185" y="2110592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948568" y="2099210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3263104" y="1783835"/>
                <a:ext cx="1070768" cy="10686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3104" y="1783835"/>
                <a:ext cx="1070768" cy="106869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/>
          <p:cNvSpPr/>
          <p:nvPr/>
        </p:nvSpPr>
        <p:spPr>
          <a:xfrm>
            <a:off x="4289245" y="2099195"/>
            <a:ext cx="173316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0,4m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83311" y="2827025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675361"/>
              </p:ext>
            </p:extLst>
          </p:nvPr>
        </p:nvGraphicFramePr>
        <p:xfrm>
          <a:off x="2798278" y="3104638"/>
          <a:ext cx="3888184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2" name="Rectangle 31"/>
          <p:cNvSpPr/>
          <p:nvPr/>
        </p:nvSpPr>
        <p:spPr>
          <a:xfrm>
            <a:off x="3236520" y="3807456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119968" y="3807456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smtClean="0">
                <a:solidFill>
                  <a:srgbClr val="3A7A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400" b="1" dirty="0">
              <a:solidFill>
                <a:srgbClr val="3A7A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523366" y="3808834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500287" y="1248912"/>
            <a:ext cx="1166876" cy="823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0,4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44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6" grpId="0"/>
      <p:bldP spid="28" grpId="0"/>
      <p:bldP spid="30" grpId="0"/>
      <p:bldP spid="32" grpId="0"/>
      <p:bldP spid="33" grpId="0"/>
      <p:bldP spid="34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02"/>
          <p:cNvSpPr>
            <a:spLocks noChangeArrowheads="1"/>
          </p:cNvSpPr>
          <p:nvPr/>
        </p:nvSpPr>
        <p:spPr bwMode="auto">
          <a:xfrm>
            <a:off x="0" y="42450"/>
            <a:ext cx="9011798" cy="1138756"/>
          </a:xfrm>
          <a:custGeom>
            <a:avLst/>
            <a:gdLst>
              <a:gd name="T0" fmla="*/ 1795 w 1795"/>
              <a:gd name="T1" fmla="*/ 0 h 647"/>
              <a:gd name="T2" fmla="*/ 1795 w 1795"/>
              <a:gd name="T3" fmla="*/ 647 h 647"/>
              <a:gd name="T4" fmla="*/ 234 w 1795"/>
              <a:gd name="T5" fmla="*/ 647 h 647"/>
              <a:gd name="T6" fmla="*/ 0 w 1795"/>
              <a:gd name="T7" fmla="*/ 330 h 647"/>
              <a:gd name="T8" fmla="*/ 234 w 1795"/>
              <a:gd name="T9" fmla="*/ 0 h 647"/>
              <a:gd name="T10" fmla="*/ 1795 w 1795"/>
              <a:gd name="T11" fmla="*/ 0 h 64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95"/>
              <a:gd name="T19" fmla="*/ 0 h 647"/>
              <a:gd name="T20" fmla="*/ 1795 w 1795"/>
              <a:gd name="T21" fmla="*/ 647 h 64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95" h="647">
                <a:moveTo>
                  <a:pt x="1795" y="0"/>
                </a:moveTo>
                <a:lnTo>
                  <a:pt x="1795" y="647"/>
                </a:lnTo>
                <a:lnTo>
                  <a:pt x="234" y="647"/>
                </a:lnTo>
                <a:lnTo>
                  <a:pt x="0" y="330"/>
                </a:lnTo>
                <a:lnTo>
                  <a:pt x="234" y="0"/>
                </a:lnTo>
                <a:lnTo>
                  <a:pt x="1795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  <a:extLst/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zh-CN" sz="1600">
              <a:solidFill>
                <a:srgbClr val="FFFFFF"/>
              </a:solidFill>
              <a:sym typeface="宋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34736" y="54892"/>
            <a:ext cx="78770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Viết các số đo sau dưới dạng số thập phân có đơn vị đo là mét.</a:t>
            </a:r>
            <a:endParaRPr lang="en-US" sz="3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组合 30"/>
          <p:cNvGrpSpPr/>
          <p:nvPr/>
        </p:nvGrpSpPr>
        <p:grpSpPr>
          <a:xfrm>
            <a:off x="1401773" y="1284852"/>
            <a:ext cx="5803259" cy="646331"/>
            <a:chOff x="4546978" y="1751961"/>
            <a:chExt cx="3704020" cy="861776"/>
          </a:xfrm>
        </p:grpSpPr>
        <p:sp>
          <p:nvSpPr>
            <p:cNvPr id="5" name="等腰三角形 31"/>
            <p:cNvSpPr/>
            <p:nvPr/>
          </p:nvSpPr>
          <p:spPr>
            <a:xfrm>
              <a:off x="4546978" y="2123000"/>
              <a:ext cx="404884" cy="322332"/>
            </a:xfrm>
            <a:prstGeom prst="triangle">
              <a:avLst/>
            </a:prstGeom>
            <a:solidFill>
              <a:srgbClr val="90BE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矩形 32"/>
            <p:cNvSpPr/>
            <p:nvPr/>
          </p:nvSpPr>
          <p:spPr>
            <a:xfrm>
              <a:off x="5185804" y="1751961"/>
              <a:ext cx="3065194" cy="861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3600" b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ea typeface="Adobe 繁黑體 Std B" pitchFamily="34" charset="-128"/>
                  <a:cs typeface="Times New Roman" panose="02020603050405020304" pitchFamily="18" charset="0"/>
                </a:rPr>
                <a:t>c) 34m 5cm =    …    m</a:t>
              </a:r>
              <a:endParaRPr lang="en-US" altLang="zh-CN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Adobe 繁黑體 Std B" pitchFamily="34" charset="-128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883312" y="2106440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71596" y="2121099"/>
            <a:ext cx="173316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34m 5cm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36520" y="2143643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81578" y="2143643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73501" y="2124561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83565" y="2117971"/>
            <a:ext cx="819232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457349" y="1786441"/>
                <a:ext cx="1070768" cy="11131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349" y="1786441"/>
                <a:ext cx="1070768" cy="11131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7069947" y="2143643"/>
            <a:ext cx="14667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34,05m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15566" y="2143643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69449" y="2602184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5546371" y="1835697"/>
                <a:ext cx="1503568" cy="10804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</m:t>
                        </m:r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6371" y="1835697"/>
                <a:ext cx="1503568" cy="1080489"/>
              </a:xfrm>
              <a:prstGeom prst="rect">
                <a:avLst/>
              </a:prstGeom>
              <a:blipFill>
                <a:blip r:embed="rId3"/>
                <a:stretch>
                  <a:fillRect l="-6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691175"/>
              </p:ext>
            </p:extLst>
          </p:nvPr>
        </p:nvGraphicFramePr>
        <p:xfrm>
          <a:off x="1401773" y="3360471"/>
          <a:ext cx="6804322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5582529" y="3986122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644329" y="4010599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588715" y="4024594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576344" y="3987225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900260" y="4030191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140714" y="1103814"/>
            <a:ext cx="16897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34,05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22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1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幼儿园小学生儿童暑假班培训招生PPT模板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文本框 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2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文本框 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2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标题 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文本占位符 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标题 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文本占位符 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标题 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文本占位符 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标题 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文本占位符 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标题 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文本占位符 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标题 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文本占位符 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标题 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文本占位符 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标题 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文本占位符 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标题 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文本占位符 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标题 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559"/>
  <p:tag name="MH_LIBRARY" val="GRAPHIC"/>
  <p:tag name="MH_ORDER" val="文本占位符 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2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2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492</TotalTime>
  <Words>1079</Words>
  <Application>Microsoft Office PowerPoint</Application>
  <PresentationFormat>On-screen Show (16:9)</PresentationFormat>
  <Paragraphs>445</Paragraphs>
  <Slides>26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41" baseType="lpstr">
      <vt:lpstr>微软雅黑</vt:lpstr>
      <vt:lpstr>宋体</vt:lpstr>
      <vt:lpstr>Adobe 繁黑體 Std B</vt:lpstr>
      <vt:lpstr>Arial</vt:lpstr>
      <vt:lpstr>Arial Black</vt:lpstr>
      <vt:lpstr>Calibri</vt:lpstr>
      <vt:lpstr>Calibri Light</vt:lpstr>
      <vt:lpstr>Cambria Math</vt:lpstr>
      <vt:lpstr>等线</vt:lpstr>
      <vt:lpstr>等线 Light</vt:lpstr>
      <vt:lpstr>Times New Roman</vt:lpstr>
      <vt:lpstr>UTM Bell</vt:lpstr>
      <vt:lpstr>UTM Cool Blue</vt:lpstr>
      <vt:lpstr>Wingdings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幼儿园小学生儿童暑假班培训招生PPT模板</dc:title>
  <dc:creator>User</dc:creator>
  <cp:lastModifiedBy>Techsi.vn</cp:lastModifiedBy>
  <cp:revision>82</cp:revision>
  <dcterms:created xsi:type="dcterms:W3CDTF">2017-03-04T06:55:50Z</dcterms:created>
  <dcterms:modified xsi:type="dcterms:W3CDTF">2023-07-21T04:05:15Z</dcterms:modified>
</cp:coreProperties>
</file>