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705" r:id="rId3"/>
    <p:sldMasterId id="2147483707" r:id="rId4"/>
  </p:sldMasterIdLst>
  <p:notesMasterIdLst>
    <p:notesMasterId r:id="rId21"/>
  </p:notesMasterIdLst>
  <p:sldIdLst>
    <p:sldId id="256" r:id="rId5"/>
    <p:sldId id="284" r:id="rId6"/>
    <p:sldId id="298" r:id="rId7"/>
    <p:sldId id="299" r:id="rId8"/>
    <p:sldId id="301" r:id="rId9"/>
    <p:sldId id="300" r:id="rId10"/>
    <p:sldId id="285" r:id="rId11"/>
    <p:sldId id="280" r:id="rId12"/>
    <p:sldId id="311" r:id="rId13"/>
    <p:sldId id="312" r:id="rId14"/>
    <p:sldId id="281" r:id="rId15"/>
    <p:sldId id="283" r:id="rId16"/>
    <p:sldId id="279" r:id="rId17"/>
    <p:sldId id="282" r:id="rId18"/>
    <p:sldId id="288" r:id="rId19"/>
    <p:sldId id="296" r:id="rId20"/>
  </p:sldIdLst>
  <p:sldSz cx="12192000" cy="6858000"/>
  <p:notesSz cx="6858000" cy="9144000"/>
  <p:embeddedFontLst>
    <p:embeddedFont>
      <p:font typeface="UTM Avo" panose="02040603050506020204" pitchFamily="18" charset="0"/>
      <p:regular r:id="rId22"/>
      <p:bold r:id="rId23"/>
      <p:italic r:id="rId24"/>
      <p:boldItalic r:id="rId25"/>
    </p:embeddedFont>
    <p:embeddedFont>
      <p:font typeface="SVN-Dancing Script" panose="02040603050506020204" pitchFamily="18" charset="0"/>
      <p:regular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#9Slide07 HoneyCream" pitchFamily="2" charset="0"/>
      <p:regular r:id="rId29"/>
    </p:embeddedFont>
    <p:embeddedFont>
      <p:font typeface="#9Slide07 Altus" pitchFamily="2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#9Slide05 Aquarelle" panose="02040603050506020204" pitchFamily="18" charset="0"/>
      <p:regular r:id="rId35"/>
    </p:embeddedFont>
    <p:embeddedFont>
      <p:font typeface="等线" panose="020B0604020202020204" charset="0"/>
      <p:regular r:id="rId36"/>
      <p:bold r:id="rId37"/>
    </p:embeddedFont>
    <p:embeddedFont>
      <p:font typeface="#9Slide03 Arima Madurai" panose="020B0604020202020204" charset="0"/>
      <p:regular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#9Slide07 IcielKoni" pitchFamily="2" charset="0"/>
      <p:bold r:id="rId43"/>
    </p:embeddedFont>
    <p:embeddedFont>
      <p:font typeface="#9Slide05 Aphrodite Pro" panose="02000000000000000000" pitchFamily="2" charset="0"/>
      <p:regular r:id="rId44"/>
    </p:embeddedFont>
    <p:embeddedFont>
      <p:font typeface="等线 Light" panose="020B0604020202020204" charset="0"/>
      <p:regular r:id="rId45"/>
    </p:embeddedFont>
    <p:embeddedFont>
      <p:font typeface="#9Slide05 Bodega Script" pitchFamily="2" charset="0"/>
      <p:regular r:id="rId46"/>
    </p:embeddedFont>
    <p:embeddedFont>
      <p:font typeface="#9Slide07 IcielSoup of Justice" pitchFamily="2" charset="0"/>
      <p:regular r:id="rId47"/>
    </p:embeddedFont>
    <p:embeddedFont>
      <p:font typeface="SVN-Newton" panose="02040603050506020204" pitchFamily="18" charset="0"/>
      <p:regular r:id="rId48"/>
    </p:embeddedFont>
  </p:embeddedFontLst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66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667" autoAdjust="0"/>
  </p:normalViewPr>
  <p:slideViewPr>
    <p:cSldViewPr snapToGrid="0">
      <p:cViewPr varScale="1">
        <p:scale>
          <a:sx n="77" d="100"/>
          <a:sy n="77" d="100"/>
        </p:scale>
        <p:origin x="3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font" Target="fonts/font26.fntdata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8.fntdata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font" Target="fonts/font27.fntdata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font" Target="fonts/font25.fntdata"/><Relationship Id="rId20" Type="http://schemas.openxmlformats.org/officeDocument/2006/relationships/slide" Target="slides/slide16.xml"/><Relationship Id="rId41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DC343-94C1-4B25-8BA5-499096BEDAA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D84B0-30EB-4FFD-BEAE-38972944A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20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NhNA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Vò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dụng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cụ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smtClean="0"/>
              <a:t>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BB9BDD-991F-4E73-AD6C-B75089BFD1D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480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467D-A780-4A76-B248-1220D0B21E5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4AD0-3C15-401C-9FF3-16472AC08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8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467D-A780-4A76-B248-1220D0B21E5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4AD0-3C15-401C-9FF3-16472AC08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92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467D-A780-4A76-B248-1220D0B21E5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4AD0-3C15-401C-9FF3-16472AC08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17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30DFFB-A23B-455B-93BF-C7B63385D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507CDEF-1CF5-4AF6-A9AE-05C0DA80A7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5210FFB-EA06-48CF-991E-448CFBF13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69C369-D400-4249-8D19-398CB2A33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636C7B-3E4A-4090-954E-D08937AC6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36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D17523-8383-44AC-BDFD-8A2C5AE07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C8D0ED-7BA0-4BE9-ACEB-6DDD4E719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D83BE8D-1969-45E5-B875-21DB9DDA1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5BE1D4-4229-4B87-9514-7C8D24BAD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493DA0-F622-49C8-8C6C-F4C25F6D6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26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7CDDA5-FE3E-405A-A817-C6556347D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7929182-5206-4004-B6D2-98E7DD445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4359BE-F7AB-486A-8A94-E141BADB9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046E29-F047-49DF-9CD4-2BF5AA698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B1F642-4609-4FE3-92BF-0E875D287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69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3FC48C-8A4D-41C1-88C1-900BED294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2370943-0CB4-4C80-981E-63ED23988C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8589BE3-605A-481B-8E1C-DD9642BABD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F47DFE2-5611-442C-B133-7E0E03447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ED3381E-77B8-4A0B-9317-725760492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60FD80B-B963-47CF-A009-F246213C9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8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99FAE8-F9F8-4383-B6D9-5CC223F59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80F299-06AF-4C13-9A3A-DA55D5019A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57FCFE5-B2A0-4945-8D50-B9671A282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1C02EDE-2E5E-47DB-8D09-97A659AFB2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7A8BF1D-252B-429C-B6F0-E7141FD71B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5A550D3-36B8-4303-81E6-6AAAAA15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B13AF3A-303C-45CB-8798-6201DBF15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B65EF07-B92B-490E-A690-24F5A97C1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88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4CA53B-5C6E-4A6A-85C2-57A4B01B8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58CC0C4-7B31-4D04-A3E5-FBD7581A9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3E4F695-B7B1-412F-960C-C7341FAF5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27C1431-5046-4CB1-AA78-A9638B909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42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26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33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467D-A780-4A76-B248-1220D0B21E5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4AD0-3C15-401C-9FF3-16472AC08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83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1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46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247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04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354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33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62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894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663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AD739B-3841-436A-8194-CA6DD09A6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E5BE5F-D121-4150-9F8E-8E2A35CDA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4C075F-C0FF-4864-8C43-9F06DE9609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987A047-360E-44C3-991A-E6792756D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7D2B4F-A71B-45FA-8ED7-4E1D46720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976287-E04D-461B-988C-D250E8AF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423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467D-A780-4A76-B248-1220D0B21E5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4AD0-3C15-401C-9FF3-16472AC08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11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F907EF-BDFA-4AE9-A4E4-78AEBF4C0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D9EB539-1DC4-4398-8967-CF4706505E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291FADD-F515-4A5D-8C0D-F25C698AE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B051DC-8B6F-4901-A3E8-306750A89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3901F76-A76B-42C9-932E-B7ABC1C6D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36CF9DB-FDEB-418E-AACB-24FE36EE6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37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D9A06D-873E-4B3F-A9F2-8203F6A8A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CE42919-19EB-4218-8BEA-AA25DE194D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4F875D5-0CA4-4322-BC48-6CE1095B6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2A709DD-8EA4-45D6-9406-8E2316AE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02A9D4-F4A0-48C2-8019-2B6A2CA4A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199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CB57059-7976-42A0-8389-793A393735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2E833C-FB21-4336-B453-87B6CB484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CA5356-D990-40D2-9186-FC461705A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B59A9A-BA8D-4B61-9ED2-8E0EB0BF1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E34EBBB-C83D-4B92-8E9E-5EB1CEA4F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08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5680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DA8482-1F54-4DBD-B90B-0983A24660A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7E22D-5469-4C5D-BD9A-775577DBA1D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0789842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467D-A780-4A76-B248-1220D0B21E5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4AD0-3C15-401C-9FF3-16472AC08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63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467D-A780-4A76-B248-1220D0B21E5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4AD0-3C15-401C-9FF3-16472AC08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5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467D-A780-4A76-B248-1220D0B21E5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4AD0-3C15-401C-9FF3-16472AC08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5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467D-A780-4A76-B248-1220D0B21E5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4AD0-3C15-401C-9FF3-16472AC08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4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467D-A780-4A76-B248-1220D0B21E5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4AD0-3C15-401C-9FF3-16472AC08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74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467D-A780-4A76-B248-1220D0B21E5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4AD0-3C15-401C-9FF3-16472AC08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05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Relationship Id="rId27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3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2467D-A780-4A76-B248-1220D0B21E5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44AD0-3C15-401C-9FF3-16472AC085B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FE8243-83E5-426B-A7E1-94B84D650C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041B13-6C57-DC72-D1E1-0064908C5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364C5802-F4D0-11B5-3176-DBF6CEF9BA8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EA0EA1-3426-B3F7-55AA-D584BD1AD262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D1C2627-D998-7652-BDCA-33CA5237DBBA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5303BA3-EB86-C325-12E5-03FDFB282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9C0193A-A4B7-D5E3-8D66-70E5D7B41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F02182-2262-7D36-52C1-66316AAEB567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A229FA-3DF9-10C6-2AC8-D1C697149FA4}"/>
              </a:ext>
            </a:extLst>
          </p:cNvPr>
          <p:cNvSpPr txBox="1"/>
          <p:nvPr userDrawn="1"/>
        </p:nvSpPr>
        <p:spPr>
          <a:xfrm>
            <a:off x="8246049" y="-431771"/>
            <a:ext cx="2746978" cy="113776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 Non</a:t>
            </a:r>
            <a:endParaRPr kumimoji="0" lang="id-ID" sz="1600" b="0" i="0" u="none" strike="noStrike" kern="0" cap="none" spc="0" normalizeH="0" baseline="0" noProof="0" dirty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493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951D869-83A6-4AD4-9E6C-DF2CF14B6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CA14BB1-83F1-4696-A110-3F5DB7C51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3791984-FBD0-4391-8836-7D92B33BAA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80FA7B1-47DD-4757-917E-809B1D7F0B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763A75-1BE6-49CA-B5E2-87E6BD63EB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FE8243-83E5-426B-A7E1-94B84D650C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041B13-6C57-DC72-D1E1-0064908C5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364C5802-F4D0-11B5-3176-DBF6CEF9BA8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EA0EA1-3426-B3F7-55AA-D584BD1AD262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D1C2627-D998-7652-BDCA-33CA5237DBBA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5303BA3-EB86-C325-12E5-03FDFB282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9C0193A-A4B7-D5E3-8D66-70E5D7B41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F02182-2262-7D36-52C1-66316AAEB567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A229FA-3DF9-10C6-2AC8-D1C697149FA4}"/>
              </a:ext>
            </a:extLst>
          </p:cNvPr>
          <p:cNvSpPr txBox="1"/>
          <p:nvPr userDrawn="1"/>
        </p:nvSpPr>
        <p:spPr>
          <a:xfrm>
            <a:off x="7368225" y="-590617"/>
            <a:ext cx="2746978" cy="113776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 Non</a:t>
            </a:r>
            <a:endParaRPr kumimoji="0" lang="id-ID" sz="1600" b="0" i="0" u="none" strike="noStrike" kern="0" cap="none" spc="0" normalizeH="0" baseline="0" noProof="0" dirty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136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704" r:id="rId8"/>
    <p:sldLayoutId id="2147483700" r:id="rId9"/>
    <p:sldLayoutId id="2147483696" r:id="rId10"/>
    <p:sldLayoutId id="2147483693" r:id="rId11"/>
    <p:sldLayoutId id="2147483692" r:id="rId12"/>
    <p:sldLayoutId id="2147483691" r:id="rId13"/>
    <p:sldLayoutId id="2147483676" r:id="rId14"/>
    <p:sldLayoutId id="2147483675" r:id="rId15"/>
    <p:sldLayoutId id="2147483674" r:id="rId16"/>
    <p:sldLayoutId id="2147483673" r:id="rId17"/>
    <p:sldLayoutId id="2147483668" r:id="rId18"/>
    <p:sldLayoutId id="2147483669" r:id="rId19"/>
    <p:sldLayoutId id="2147483670" r:id="rId20"/>
    <p:sldLayoutId id="2147483671" r:id="rId2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BFE8243-83E5-426B-A7E1-94B84D650C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5041B13-6C57-DC72-D1E1-0064908C5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22" name="TextBox 3">
            <a:extLst>
              <a:ext uri="{FF2B5EF4-FFF2-40B4-BE49-F238E27FC236}">
                <a16:creationId xmlns:a16="http://schemas.microsoft.com/office/drawing/2014/main" id="{364C5802-F4D0-11B5-3176-DBF6CEF9BA8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8EA0EA1-3426-B3F7-55AA-D584BD1AD262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273FEA2-DCE8-F6CA-0E55-FAA315957C17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ED1C2627-D998-7652-BDCA-33CA5237DBBA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5303BA3-EB86-C325-12E5-03FDFB282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9C0193A-A4B7-D5E3-8D66-70E5D7B41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8F02182-2262-7D36-52C1-66316AAEB567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7A229FA-3DF9-10C6-2AC8-D1C697149FA4}"/>
              </a:ext>
            </a:extLst>
          </p:cNvPr>
          <p:cNvSpPr txBox="1"/>
          <p:nvPr userDrawn="1"/>
        </p:nvSpPr>
        <p:spPr>
          <a:xfrm>
            <a:off x="9699945" y="-789958"/>
            <a:ext cx="2746978" cy="113776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 Non</a:t>
            </a:r>
            <a:endParaRPr kumimoji="0" lang="id-ID" sz="1600" b="0" i="0" u="none" strike="noStrike" kern="0" cap="none" spc="0" normalizeH="0" baseline="0" noProof="0" dirty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34274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</p:sldLayoutIdLst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2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DA8482-1F54-4DBD-B90B-0983A24660A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7E22D-5469-4C5D-BD9A-775577DBA1D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1706359" y="-2596800"/>
            <a:ext cx="2683409" cy="276871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063B1E0-5ACA-4E07-AD21-35A927BF927F}"/>
              </a:ext>
            </a:extLst>
          </p:cNvPr>
          <p:cNvSpPr txBox="1">
            <a:spLocks/>
          </p:cNvSpPr>
          <p:nvPr userDrawn="1"/>
        </p:nvSpPr>
        <p:spPr>
          <a:xfrm>
            <a:off x="4608144" y="-1002379"/>
            <a:ext cx="9391150" cy="787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: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D60093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By: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Yến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Nhi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-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503505" y="-5365517"/>
            <a:ext cx="2683409" cy="27687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3944536" y="1232577"/>
            <a:ext cx="2683409" cy="27687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4233294" y="8090577"/>
            <a:ext cx="2683409" cy="27687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6811695" y="8090577"/>
            <a:ext cx="2683409" cy="2768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3284685" y="7392746"/>
            <a:ext cx="2683409" cy="2768717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10798198" y="6356350"/>
            <a:ext cx="1111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</a:rPr>
              <a:t>Măng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</a:rPr>
              <a:t> Non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#9Slide07 HoneyCream" pitchFamily="2" charset="0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3999" y="6311900"/>
            <a:ext cx="1111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</a:rPr>
              <a:t>Măng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</a:rPr>
              <a:t> Non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#9Slide07 HoneyCrea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65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transition spd="slow">
    <p:cover dir="l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E71E657-1DCC-4C29-B295-5150A19CA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FFD83C9-4C61-4B1F-8B57-BF8AC95B6C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22301" y="1939690"/>
            <a:ext cx="5392421" cy="52179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21143855">
            <a:off x="2496333" y="1167268"/>
            <a:ext cx="18784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bg2">
                    <a:lumMod val="25000"/>
                  </a:schemeClr>
                </a:solidFill>
                <a:latin typeface="#9Slide05 Aquarelle" panose="02040603050506020204" pitchFamily="18" charset="0"/>
              </a:rPr>
              <a:t>Toán</a:t>
            </a:r>
            <a:r>
              <a:rPr lang="en-US" sz="4400" dirty="0" smtClean="0">
                <a:solidFill>
                  <a:schemeClr val="bg2">
                    <a:lumMod val="25000"/>
                  </a:schemeClr>
                </a:solidFill>
                <a:latin typeface="#9Slide05 Aquarelle" panose="02040603050506020204" pitchFamily="18" charset="0"/>
              </a:rPr>
              <a:t> 4</a:t>
            </a:r>
            <a:endParaRPr lang="en-US" sz="4400" dirty="0">
              <a:solidFill>
                <a:schemeClr val="bg2">
                  <a:lumMod val="25000"/>
                </a:schemeClr>
              </a:solidFill>
              <a:latin typeface="#9Slide05 Aquarelle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1143855">
            <a:off x="8880733" y="4831998"/>
            <a:ext cx="25372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bg2">
                    <a:lumMod val="25000"/>
                  </a:schemeClr>
                </a:solidFill>
                <a:latin typeface="#9Slide05 Aquarelle" panose="02040603050506020204" pitchFamily="18" charset="0"/>
              </a:rPr>
              <a:t>Trang</a:t>
            </a:r>
            <a:r>
              <a:rPr lang="en-US" sz="4400" dirty="0" smtClean="0">
                <a:solidFill>
                  <a:schemeClr val="bg2">
                    <a:lumMod val="25000"/>
                  </a:schemeClr>
                </a:solidFill>
                <a:latin typeface="#9Slide05 Aquarelle" panose="02040603050506020204" pitchFamily="18" charset="0"/>
              </a:rPr>
              <a:t> 53</a:t>
            </a:r>
            <a:endParaRPr lang="en-US" sz="4400" dirty="0">
              <a:solidFill>
                <a:schemeClr val="bg2">
                  <a:lumMod val="25000"/>
                </a:schemeClr>
              </a:solidFill>
              <a:latin typeface="#9Slide05 Aquarelle" panose="020406030505060202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6" y="4667545"/>
            <a:ext cx="952597" cy="16194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8021" y="114600"/>
            <a:ext cx="7907496" cy="546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58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02610DF-432E-40CB-B403-C863332B9F94}"/>
              </a:ext>
            </a:extLst>
          </p:cNvPr>
          <p:cNvSpPr/>
          <p:nvPr/>
        </p:nvSpPr>
        <p:spPr>
          <a:xfrm>
            <a:off x="1003900" y="546101"/>
            <a:ext cx="22580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300" normalizeH="0" baseline="0" noProof="0" dirty="0" smtClean="0">
                <a:ln w="38100"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等线" panose="020B0604020202020204" charset="-122"/>
                <a:sym typeface="字魂58号-创中黑" panose="00000500000000000000" pitchFamily="2" charset="-122"/>
              </a:rPr>
              <a:t>KHÁM</a:t>
            </a:r>
            <a:r>
              <a:rPr kumimoji="0" lang="en-US" altLang="zh-CN" sz="2400" b="1" i="0" u="none" strike="noStrike" kern="1200" cap="none" spc="300" normalizeH="0" noProof="0" dirty="0" smtClean="0">
                <a:ln w="38100"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等线" panose="020B0604020202020204" charset="-122"/>
                <a:sym typeface="字魂58号-创中黑" panose="00000500000000000000" pitchFamily="2" charset="-122"/>
              </a:rPr>
              <a:t> PHÁ</a:t>
            </a:r>
            <a:endParaRPr kumimoji="0" lang="zh-CN" altLang="en-US" sz="2400" b="1" i="0" u="none" strike="noStrike" kern="1200" cap="none" spc="300" normalizeH="0" baseline="0" noProof="0" dirty="0">
              <a:ln w="38100"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字魂151号-联盟综艺体" panose="00000500000000000000" pitchFamily="2" charset="-122"/>
              <a:cs typeface="等线" panose="020B0604020202020204" charset="-122"/>
              <a:sym typeface="字魂58号-创中黑" panose="000005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ECE4C39-4F47-4F91-B576-9CCD722088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01" y="396875"/>
            <a:ext cx="760116" cy="760116"/>
          </a:xfrm>
          <a:prstGeom prst="rect">
            <a:avLst/>
          </a:prstGeom>
        </p:spPr>
      </p:pic>
      <p:sp>
        <p:nvSpPr>
          <p:cNvPr id="31" name="Line 2">
            <a:extLst>
              <a:ext uri="{FF2B5EF4-FFF2-40B4-BE49-F238E27FC236}">
                <a16:creationId xmlns:a16="http://schemas.microsoft.com/office/drawing/2014/main" id="{83AB7ECF-97D9-420D-9B81-07FDD22EEA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838" y="4764511"/>
            <a:ext cx="471859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2" name="Text Box 3">
            <a:extLst>
              <a:ext uri="{FF2B5EF4-FFF2-40B4-BE49-F238E27FC236}">
                <a16:creationId xmlns:a16="http://schemas.microsoft.com/office/drawing/2014/main" id="{66125D30-3CB2-44BE-BA3C-71310047C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62" y="4778159"/>
            <a:ext cx="551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0" name="Line 5">
            <a:extLst>
              <a:ext uri="{FF2B5EF4-FFF2-40B4-BE49-F238E27FC236}">
                <a16:creationId xmlns:a16="http://schemas.microsoft.com/office/drawing/2014/main" id="{83535E66-0727-40DD-B1A9-C505FA4CC8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662897" y="3189752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1" name="Line 6">
            <a:extLst>
              <a:ext uri="{FF2B5EF4-FFF2-40B4-BE49-F238E27FC236}">
                <a16:creationId xmlns:a16="http://schemas.microsoft.com/office/drawing/2014/main" id="{04CE30EE-C273-4EBE-842A-29CE867F02BC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6697" y="3037352"/>
            <a:ext cx="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2" name="Line 7">
            <a:extLst>
              <a:ext uri="{FF2B5EF4-FFF2-40B4-BE49-F238E27FC236}">
                <a16:creationId xmlns:a16="http://schemas.microsoft.com/office/drawing/2014/main" id="{5F2A794B-96DE-4109-9F10-11987298274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6697" y="3418352"/>
            <a:ext cx="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3" name="Text Box 23">
            <a:extLst>
              <a:ext uri="{FF2B5EF4-FFF2-40B4-BE49-F238E27FC236}">
                <a16:creationId xmlns:a16="http://schemas.microsoft.com/office/drawing/2014/main" id="{16D5E6EC-E69D-45D4-9ED1-C2B7F25D8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5549" y="2815670"/>
            <a:ext cx="660234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Oval 8">
            <a:extLst>
              <a:ext uri="{FF2B5EF4-FFF2-40B4-BE49-F238E27FC236}">
                <a16:creationId xmlns:a16="http://schemas.microsoft.com/office/drawing/2014/main" id="{DF1B600E-DFE1-421F-9E35-5A43D8C57BB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128379" y="2821135"/>
            <a:ext cx="178718" cy="178718"/>
          </a:xfrm>
          <a:prstGeom prst="ellipse">
            <a:avLst/>
          </a:prstGeom>
          <a:solidFill>
            <a:srgbClr val="C00000"/>
          </a:solidFill>
          <a:ln w="9525">
            <a:noFill/>
            <a:round/>
            <a:headEnd/>
            <a:tailEnd/>
          </a:ln>
        </p:spPr>
        <p:txBody>
          <a:bodyPr rot="10800000"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500" b="1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5" name="Text Box 4">
            <a:extLst>
              <a:ext uri="{FF2B5EF4-FFF2-40B4-BE49-F238E27FC236}">
                <a16:creationId xmlns:a16="http://schemas.microsoft.com/office/drawing/2014/main" id="{3CACFD97-7A8B-4A45-92E6-AD6087932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41" y="5766940"/>
            <a:ext cx="6900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46" name="Text Box 3">
            <a:extLst>
              <a:ext uri="{FF2B5EF4-FFF2-40B4-BE49-F238E27FC236}">
                <a16:creationId xmlns:a16="http://schemas.microsoft.com/office/drawing/2014/main" id="{EBFCB573-49E3-4069-BB01-3732696EB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1563" y="4821701"/>
            <a:ext cx="551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BA2920B-7AA3-420A-AF29-F8E22948A11C}"/>
              </a:ext>
            </a:extLst>
          </p:cNvPr>
          <p:cNvCxnSpPr>
            <a:cxnSpLocks/>
          </p:cNvCxnSpPr>
          <p:nvPr/>
        </p:nvCxnSpPr>
        <p:spPr>
          <a:xfrm flipV="1">
            <a:off x="3206560" y="2056498"/>
            <a:ext cx="0" cy="424270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4">
            <a:extLst>
              <a:ext uri="{FF2B5EF4-FFF2-40B4-BE49-F238E27FC236}">
                <a16:creationId xmlns:a16="http://schemas.microsoft.com/office/drawing/2014/main" id="{44BD4E45-EDF9-46DD-A5C9-682B86E70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2307" y="2090919"/>
            <a:ext cx="6900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51" name="Text Box 19">
            <a:extLst>
              <a:ext uri="{FF2B5EF4-FFF2-40B4-BE49-F238E27FC236}">
                <a16:creationId xmlns:a16="http://schemas.microsoft.com/office/drawing/2014/main" id="{26B478F3-D177-4FB6-AB93-49498D9DB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1954" y="773428"/>
            <a:ext cx="5980430" cy="107478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14000"/>
              </a:lnSpc>
            </a:pP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Bước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4: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Đặt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một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cạnh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góc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vuông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của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ê-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ke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trùng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với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đường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thẳng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MN.</a:t>
            </a:r>
            <a:endParaRPr lang="vi-VN" altLang="en-US" sz="2800" dirty="0">
              <a:latin typeface="Cambria" panose="02040503050406030204" pitchFamily="18" charset="0"/>
              <a:ea typeface="Cambria" panose="02040503050406030204" pitchFamily="18" charset="0"/>
              <a:cs typeface="#9Slide03 Arima Madurai" panose="00000500000000000000" pitchFamily="2" charset="0"/>
            </a:endParaRPr>
          </a:p>
        </p:txBody>
      </p:sp>
      <p:sp>
        <p:nvSpPr>
          <p:cNvPr id="62" name="Text Box 20">
            <a:extLst>
              <a:ext uri="{FF2B5EF4-FFF2-40B4-BE49-F238E27FC236}">
                <a16:creationId xmlns:a16="http://schemas.microsoft.com/office/drawing/2014/main" id="{739F1BBE-41FA-4750-8CDA-4273ECF4C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7629" y="2029221"/>
            <a:ext cx="5984649" cy="15660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14000"/>
              </a:lnSpc>
            </a:pP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Bước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5: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Chuyển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dịch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ê-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ke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trượt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theo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đường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thẳng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MN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sao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cho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cạnh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góc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vuông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thứ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hai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của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ê-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ke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gặp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điểm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E.</a:t>
            </a:r>
          </a:p>
        </p:txBody>
      </p:sp>
      <p:sp>
        <p:nvSpPr>
          <p:cNvPr id="67" name="Text Box 20">
            <a:extLst>
              <a:ext uri="{FF2B5EF4-FFF2-40B4-BE49-F238E27FC236}">
                <a16:creationId xmlns:a16="http://schemas.microsoft.com/office/drawing/2014/main" id="{0AD34AA5-C7A9-40F2-9CC1-9B761BA8A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7629" y="3848178"/>
            <a:ext cx="5984649" cy="25484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14000"/>
              </a:lnSpc>
            </a:pP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Bước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6: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Vạch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một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đường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thẳng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theo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cạnh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đó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thì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được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đường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thẳng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CD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đi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qua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điểm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E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vuông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góc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với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đường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thẳng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MN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và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song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song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với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đường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thẳng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AB.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E58C509E-36BC-481C-808E-91165A47AB09}"/>
              </a:ext>
            </a:extLst>
          </p:cNvPr>
          <p:cNvGrpSpPr/>
          <p:nvPr/>
        </p:nvGrpSpPr>
        <p:grpSpPr>
          <a:xfrm>
            <a:off x="3213889" y="4480966"/>
            <a:ext cx="256619" cy="274638"/>
            <a:chOff x="4628385" y="3602037"/>
            <a:chExt cx="256619" cy="274638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BC0EF78-8127-4A79-91C1-C1755E19983F}"/>
                </a:ext>
              </a:extLst>
            </p:cNvPr>
            <p:cNvCxnSpPr/>
            <p:nvPr/>
          </p:nvCxnSpPr>
          <p:spPr>
            <a:xfrm>
              <a:off x="4628385" y="3611563"/>
              <a:ext cx="25661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F9A31DE5-4A09-4A7E-B459-E645DE3BDE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71486" y="3602037"/>
              <a:ext cx="1" cy="274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8506ECCF-E94A-47F2-A7B8-B310817DA5F4}"/>
              </a:ext>
            </a:extLst>
          </p:cNvPr>
          <p:cNvCxnSpPr>
            <a:cxnSpLocks/>
          </p:cNvCxnSpPr>
          <p:nvPr/>
        </p:nvCxnSpPr>
        <p:spPr>
          <a:xfrm>
            <a:off x="301263" y="2858486"/>
            <a:ext cx="2913759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56112D6-CF8D-4E2F-B419-D7473E70DCE1}"/>
              </a:ext>
            </a:extLst>
          </p:cNvPr>
          <p:cNvCxnSpPr>
            <a:cxnSpLocks/>
          </p:cNvCxnSpPr>
          <p:nvPr/>
        </p:nvCxnSpPr>
        <p:spPr>
          <a:xfrm flipV="1">
            <a:off x="3116452" y="2870719"/>
            <a:ext cx="1817498" cy="1363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 Box 3">
            <a:extLst>
              <a:ext uri="{FF2B5EF4-FFF2-40B4-BE49-F238E27FC236}">
                <a16:creationId xmlns:a16="http://schemas.microsoft.com/office/drawing/2014/main" id="{8BCBF655-8A2B-4BE0-822B-038F06039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338" y="2188789"/>
            <a:ext cx="551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81" name="Text Box 3">
            <a:extLst>
              <a:ext uri="{FF2B5EF4-FFF2-40B4-BE49-F238E27FC236}">
                <a16:creationId xmlns:a16="http://schemas.microsoft.com/office/drawing/2014/main" id="{9DF8F49C-8923-4C97-AF4F-DD58DE518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0539" y="2232331"/>
            <a:ext cx="551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82" name="Picture 13">
            <a:extLst>
              <a:ext uri="{FF2B5EF4-FFF2-40B4-BE49-F238E27FC236}">
                <a16:creationId xmlns:a16="http://schemas.microsoft.com/office/drawing/2014/main" id="{E7F9D97E-E443-48D2-83F8-E03D0F78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 flipV="1">
            <a:off x="828151" y="3206839"/>
            <a:ext cx="1822223" cy="2997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E0386822-F3B0-45F5-90F1-6201F98BEFDA}"/>
              </a:ext>
            </a:extLst>
          </p:cNvPr>
          <p:cNvGrpSpPr/>
          <p:nvPr/>
        </p:nvGrpSpPr>
        <p:grpSpPr>
          <a:xfrm rot="5400000">
            <a:off x="3231402" y="2876266"/>
            <a:ext cx="256619" cy="274638"/>
            <a:chOff x="4628385" y="3602037"/>
            <a:chExt cx="256619" cy="274638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944EC69A-3B2A-4AEE-A4E7-6D343CC0FD4A}"/>
                </a:ext>
              </a:extLst>
            </p:cNvPr>
            <p:cNvCxnSpPr/>
            <p:nvPr/>
          </p:nvCxnSpPr>
          <p:spPr>
            <a:xfrm>
              <a:off x="4628385" y="3611563"/>
              <a:ext cx="25661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57D03AA7-8F40-4446-BFF0-56C1F332BC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71486" y="3602037"/>
              <a:ext cx="1" cy="274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Line 2">
            <a:extLst>
              <a:ext uri="{FF2B5EF4-FFF2-40B4-BE49-F238E27FC236}">
                <a16:creationId xmlns:a16="http://schemas.microsoft.com/office/drawing/2014/main" id="{A129F260-6A49-4584-B83A-E14C20A279B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8512" y="4767140"/>
            <a:ext cx="471859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288525">
            <a:off x="484526" y="2867257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158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1.66667E-6 -0.131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44444E-6 L 0.23542 4.44444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71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13125 L 0.18229 -0.133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15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542 4.44444E-6 L 0.37448 -0.0002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53" y="-23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229 -0.1338 L 0.18229 0.4810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02610DF-432E-40CB-B403-C863332B9F94}"/>
              </a:ext>
            </a:extLst>
          </p:cNvPr>
          <p:cNvSpPr/>
          <p:nvPr/>
        </p:nvSpPr>
        <p:spPr>
          <a:xfrm>
            <a:off x="1003900" y="546101"/>
            <a:ext cx="22580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300" normalizeH="0" baseline="0" noProof="0" dirty="0" smtClean="0">
                <a:ln w="38100"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#9Slide07 IcielKoni" pitchFamily="2" charset="0"/>
                <a:ea typeface="Cambria" panose="02040503050406030204" pitchFamily="18" charset="0"/>
                <a:cs typeface="等线" panose="020B0604020202020204" charset="-122"/>
                <a:sym typeface="字魂58号-创中黑" panose="00000500000000000000" pitchFamily="2" charset="-122"/>
              </a:rPr>
              <a:t>KHÁM</a:t>
            </a:r>
            <a:r>
              <a:rPr kumimoji="0" lang="en-US" altLang="zh-CN" sz="2400" b="1" i="0" u="none" strike="noStrike" kern="1200" cap="none" spc="300" normalizeH="0" noProof="0" dirty="0" smtClean="0">
                <a:ln w="38100"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#9Slide07 IcielKoni" pitchFamily="2" charset="0"/>
                <a:ea typeface="Cambria" panose="02040503050406030204" pitchFamily="18" charset="0"/>
                <a:cs typeface="等线" panose="020B0604020202020204" charset="-122"/>
                <a:sym typeface="字魂58号-创中黑" panose="00000500000000000000" pitchFamily="2" charset="-122"/>
              </a:rPr>
              <a:t> PHÁ</a:t>
            </a:r>
            <a:endParaRPr kumimoji="0" lang="zh-CN" altLang="en-US" sz="2400" b="1" i="0" u="none" strike="noStrike" kern="1200" cap="none" spc="300" normalizeH="0" baseline="0" noProof="0" dirty="0">
              <a:ln w="38100"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#9Slide07 IcielKoni" pitchFamily="2" charset="0"/>
              <a:ea typeface="字魂151号-联盟综艺体" panose="00000500000000000000" pitchFamily="2" charset="-122"/>
              <a:cs typeface="等线" panose="020B0604020202020204" charset="-122"/>
              <a:sym typeface="字魂58号-创中黑" panose="000005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ECE4C39-4F47-4F91-B576-9CCD722088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01" y="396875"/>
            <a:ext cx="760116" cy="760116"/>
          </a:xfrm>
          <a:prstGeom prst="rect">
            <a:avLst/>
          </a:prstGeom>
        </p:spPr>
      </p:pic>
      <p:sp>
        <p:nvSpPr>
          <p:cNvPr id="25" name="文本框 2">
            <a:extLst>
              <a:ext uri="{FF2B5EF4-FFF2-40B4-BE49-F238E27FC236}">
                <a16:creationId xmlns:a16="http://schemas.microsoft.com/office/drawing/2014/main" id="{7108E436-FDD3-494B-AE09-C26F4052F8EB}"/>
              </a:ext>
            </a:extLst>
          </p:cNvPr>
          <p:cNvSpPr txBox="1">
            <a:spLocks/>
          </p:cNvSpPr>
          <p:nvPr/>
        </p:nvSpPr>
        <p:spPr>
          <a:xfrm>
            <a:off x="1154417" y="1259256"/>
            <a:ext cx="9819183" cy="60968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wrap="none" lIns="0" tIns="0" rIns="0" bIns="0" anchor="ctr">
            <a:noAutofit/>
          </a:bodyPr>
          <a:lstStyle/>
          <a:p>
            <a:pPr defTabSz="508000" eaLnBrk="0">
              <a:lnSpc>
                <a:spcPct val="114000"/>
              </a:lnSpc>
            </a:pPr>
            <a:r>
              <a:rPr lang="en-US" altLang="zh-CN" sz="3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</a:t>
            </a:r>
            <a:r>
              <a:rPr lang="vi-VN" altLang="zh-CN" sz="3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ường thẳng CD </a:t>
            </a:r>
            <a:r>
              <a:rPr lang="en-US" altLang="zh-CN" sz="3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song </a:t>
            </a:r>
            <a:r>
              <a:rPr lang="en-US" altLang="zh-CN" sz="3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song</a:t>
            </a:r>
            <a:r>
              <a:rPr lang="en-US" altLang="zh-CN" sz="3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vi-VN" altLang="zh-CN" sz="3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với đường thẳng AB.</a:t>
            </a:r>
            <a:endParaRPr lang="en-US" altLang="zh-CN" sz="35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#9Slide03 Arima Madurai" panose="00000500000000000000" pitchFamily="2" charset="0"/>
            </a:endParaRPr>
          </a:p>
        </p:txBody>
      </p:sp>
      <p:sp>
        <p:nvSpPr>
          <p:cNvPr id="26" name="Line 2">
            <a:extLst>
              <a:ext uri="{FF2B5EF4-FFF2-40B4-BE49-F238E27FC236}">
                <a16:creationId xmlns:a16="http://schemas.microsoft.com/office/drawing/2014/main" id="{83AB7ECF-97D9-420D-9B81-07FDD22EEA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37143" y="4917635"/>
            <a:ext cx="667512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Text Box 3">
            <a:extLst>
              <a:ext uri="{FF2B5EF4-FFF2-40B4-BE49-F238E27FC236}">
                <a16:creationId xmlns:a16="http://schemas.microsoft.com/office/drawing/2014/main" id="{66125D30-3CB2-44BE-BA3C-71310047C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30" y="5085500"/>
            <a:ext cx="551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Line 5">
            <a:extLst>
              <a:ext uri="{FF2B5EF4-FFF2-40B4-BE49-F238E27FC236}">
                <a16:creationId xmlns:a16="http://schemas.microsoft.com/office/drawing/2014/main" id="{83535E66-0727-40DD-B1A9-C505FA4CC80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71656" y="3357392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Line 6">
            <a:extLst>
              <a:ext uri="{FF2B5EF4-FFF2-40B4-BE49-F238E27FC236}">
                <a16:creationId xmlns:a16="http://schemas.microsoft.com/office/drawing/2014/main" id="{04CE30EE-C273-4EBE-842A-29CE867F02BC}"/>
              </a:ext>
            </a:extLst>
          </p:cNvPr>
          <p:cNvSpPr>
            <a:spLocks noChangeShapeType="1"/>
          </p:cNvSpPr>
          <p:nvPr/>
        </p:nvSpPr>
        <p:spPr bwMode="auto">
          <a:xfrm>
            <a:off x="5095456" y="3204992"/>
            <a:ext cx="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Line 7">
            <a:extLst>
              <a:ext uri="{FF2B5EF4-FFF2-40B4-BE49-F238E27FC236}">
                <a16:creationId xmlns:a16="http://schemas.microsoft.com/office/drawing/2014/main" id="{5F2A794B-96DE-4109-9F10-11987298274E}"/>
              </a:ext>
            </a:extLst>
          </p:cNvPr>
          <p:cNvSpPr>
            <a:spLocks noChangeShapeType="1"/>
          </p:cNvSpPr>
          <p:nvPr/>
        </p:nvSpPr>
        <p:spPr bwMode="auto">
          <a:xfrm>
            <a:off x="5095456" y="3585992"/>
            <a:ext cx="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Text Box 23">
            <a:extLst>
              <a:ext uri="{FF2B5EF4-FFF2-40B4-BE49-F238E27FC236}">
                <a16:creationId xmlns:a16="http://schemas.microsoft.com/office/drawing/2014/main" id="{16D5E6EC-E69D-45D4-9ED1-C2B7F25D8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4308" y="2983310"/>
            <a:ext cx="660234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32" name="Oval 8">
            <a:extLst>
              <a:ext uri="{FF2B5EF4-FFF2-40B4-BE49-F238E27FC236}">
                <a16:creationId xmlns:a16="http://schemas.microsoft.com/office/drawing/2014/main" id="{DF1B600E-DFE1-421F-9E35-5A43D8C57BB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637138" y="2988775"/>
            <a:ext cx="178718" cy="178718"/>
          </a:xfrm>
          <a:prstGeom prst="ellipse">
            <a:avLst/>
          </a:prstGeom>
          <a:solidFill>
            <a:srgbClr val="C00000"/>
          </a:solidFill>
          <a:ln w="9525">
            <a:noFill/>
            <a:round/>
            <a:headEnd/>
            <a:tailEnd/>
          </a:ln>
        </p:spPr>
        <p:txBody>
          <a:bodyPr rot="10800000"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500" b="1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3" name="Text Box 4">
            <a:extLst>
              <a:ext uri="{FF2B5EF4-FFF2-40B4-BE49-F238E27FC236}">
                <a16:creationId xmlns:a16="http://schemas.microsoft.com/office/drawing/2014/main" id="{3CACFD97-7A8B-4A45-92E6-AD6087932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7951" y="5250917"/>
            <a:ext cx="6900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4" name="Text Box 3">
            <a:extLst>
              <a:ext uri="{FF2B5EF4-FFF2-40B4-BE49-F238E27FC236}">
                <a16:creationId xmlns:a16="http://schemas.microsoft.com/office/drawing/2014/main" id="{EBFCB573-49E3-4069-BB01-3732696EB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155" y="5037567"/>
            <a:ext cx="551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BA2920B-7AA3-420A-AF29-F8E22948A11C}"/>
              </a:ext>
            </a:extLst>
          </p:cNvPr>
          <p:cNvCxnSpPr>
            <a:cxnSpLocks/>
          </p:cNvCxnSpPr>
          <p:nvPr/>
        </p:nvCxnSpPr>
        <p:spPr>
          <a:xfrm flipV="1">
            <a:off x="4715319" y="2224137"/>
            <a:ext cx="0" cy="374904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Box 4">
            <a:extLst>
              <a:ext uri="{FF2B5EF4-FFF2-40B4-BE49-F238E27FC236}">
                <a16:creationId xmlns:a16="http://schemas.microsoft.com/office/drawing/2014/main" id="{44BD4E45-EDF9-46DD-A5C9-682B86E70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7951" y="2288070"/>
            <a:ext cx="6900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58C509E-36BC-481C-808E-91165A47AB09}"/>
              </a:ext>
            </a:extLst>
          </p:cNvPr>
          <p:cNvGrpSpPr/>
          <p:nvPr/>
        </p:nvGrpSpPr>
        <p:grpSpPr>
          <a:xfrm>
            <a:off x="4722648" y="4648606"/>
            <a:ext cx="256619" cy="274638"/>
            <a:chOff x="4628385" y="3602037"/>
            <a:chExt cx="256619" cy="274638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BC0EF78-8127-4A79-91C1-C1755E19983F}"/>
                </a:ext>
              </a:extLst>
            </p:cNvPr>
            <p:cNvCxnSpPr/>
            <p:nvPr/>
          </p:nvCxnSpPr>
          <p:spPr>
            <a:xfrm>
              <a:off x="4628385" y="3611563"/>
              <a:ext cx="256619" cy="0"/>
            </a:xfrm>
            <a:prstGeom prst="line">
              <a:avLst/>
            </a:prstGeom>
            <a:ln w="28575">
              <a:solidFill>
                <a:srgbClr val="8D33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9A31DE5-4A09-4A7E-B459-E645DE3BDE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71486" y="3602037"/>
              <a:ext cx="1" cy="274638"/>
            </a:xfrm>
            <a:prstGeom prst="line">
              <a:avLst/>
            </a:prstGeom>
            <a:ln w="28575">
              <a:solidFill>
                <a:srgbClr val="8D33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506ECCF-E94A-47F2-A7B8-B310817DA5F4}"/>
              </a:ext>
            </a:extLst>
          </p:cNvPr>
          <p:cNvCxnSpPr>
            <a:cxnSpLocks/>
          </p:cNvCxnSpPr>
          <p:nvPr/>
        </p:nvCxnSpPr>
        <p:spPr>
          <a:xfrm>
            <a:off x="2777427" y="3052915"/>
            <a:ext cx="6492240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Box 3">
            <a:extLst>
              <a:ext uri="{FF2B5EF4-FFF2-40B4-BE49-F238E27FC236}">
                <a16:creationId xmlns:a16="http://schemas.microsoft.com/office/drawing/2014/main" id="{8BCBF655-8A2B-4BE0-822B-038F06039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30" y="2421973"/>
            <a:ext cx="551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7" name="Text Box 3">
            <a:extLst>
              <a:ext uri="{FF2B5EF4-FFF2-40B4-BE49-F238E27FC236}">
                <a16:creationId xmlns:a16="http://schemas.microsoft.com/office/drawing/2014/main" id="{9DF8F49C-8923-4C97-AF4F-DD58DE518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5839" y="2364784"/>
            <a:ext cx="551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48" name="Picture 13">
            <a:extLst>
              <a:ext uri="{FF2B5EF4-FFF2-40B4-BE49-F238E27FC236}">
                <a16:creationId xmlns:a16="http://schemas.microsoft.com/office/drawing/2014/main" id="{E7F9D97E-E443-48D2-83F8-E03D0F78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 flipV="1">
            <a:off x="4973914" y="3855509"/>
            <a:ext cx="816717" cy="1343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F6E77D1D-8B40-4A78-8AA2-F0F6AF0300FD}"/>
              </a:ext>
            </a:extLst>
          </p:cNvPr>
          <p:cNvGrpSpPr/>
          <p:nvPr/>
        </p:nvGrpSpPr>
        <p:grpSpPr>
          <a:xfrm rot="5400000">
            <a:off x="4727461" y="3043906"/>
            <a:ext cx="256619" cy="274638"/>
            <a:chOff x="4628385" y="3602037"/>
            <a:chExt cx="256619" cy="274638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F5FA2664-D682-4A06-9292-0EBE09C165F4}"/>
                </a:ext>
              </a:extLst>
            </p:cNvPr>
            <p:cNvCxnSpPr/>
            <p:nvPr/>
          </p:nvCxnSpPr>
          <p:spPr>
            <a:xfrm>
              <a:off x="4628385" y="3611563"/>
              <a:ext cx="256619" cy="0"/>
            </a:xfrm>
            <a:prstGeom prst="line">
              <a:avLst/>
            </a:prstGeom>
            <a:ln w="28575">
              <a:solidFill>
                <a:srgbClr val="8D33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663E038A-660A-42CF-A67A-D3DC305F63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71486" y="3602037"/>
              <a:ext cx="1" cy="274638"/>
            </a:xfrm>
            <a:prstGeom prst="line">
              <a:avLst/>
            </a:prstGeom>
            <a:ln w="28575">
              <a:solidFill>
                <a:srgbClr val="8D33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2" name="Picture 13">
            <a:extLst>
              <a:ext uri="{FF2B5EF4-FFF2-40B4-BE49-F238E27FC236}">
                <a16:creationId xmlns:a16="http://schemas.microsoft.com/office/drawing/2014/main" id="{5FB3A2A7-D94E-4FF5-88D3-1948AB16F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 flipH="1" flipV="1">
            <a:off x="4978127" y="2784793"/>
            <a:ext cx="816716" cy="134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821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/>
      <p:bldP spid="28" grpId="0" animBg="1"/>
      <p:bldP spid="29" grpId="0" animBg="1"/>
      <p:bldP spid="30" grpId="0" animBg="1"/>
      <p:bldP spid="31" grpId="0"/>
      <p:bldP spid="32" grpId="0" animBg="1"/>
      <p:bldP spid="33" grpId="0"/>
      <p:bldP spid="34" grpId="0"/>
      <p:bldP spid="40" grpId="0"/>
      <p:bldP spid="46" grpId="0"/>
      <p:bldP spid="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457200" y="411480"/>
            <a:ext cx="11323320" cy="5943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717A1CD9-B579-4411-B263-CD0086AF29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4047"/>
            <a:ext cx="7312793" cy="5850234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93BA16EA-FBCE-43AD-BA6B-410870137E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2326" y="349267"/>
            <a:ext cx="5598193" cy="55981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14" y="2136526"/>
            <a:ext cx="4060963" cy="402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3" name="文本框 17">
            <a:extLst>
              <a:ext uri="{FF2B5EF4-FFF2-40B4-BE49-F238E27FC236}">
                <a16:creationId xmlns:a16="http://schemas.microsoft.com/office/drawing/2014/main" id="{D3EADE14-A23A-4C5B-B2E6-831C27122334}"/>
              </a:ext>
            </a:extLst>
          </p:cNvPr>
          <p:cNvSpPr txBox="1"/>
          <p:nvPr/>
        </p:nvSpPr>
        <p:spPr>
          <a:xfrm>
            <a:off x="491942" y="419665"/>
            <a:ext cx="11208116" cy="10772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Bài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1: </a:t>
            </a:r>
            <a:r>
              <a:rPr lang="vi-VN" altLang="zh-C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Hãy vẽ đường thẳng AB đi qua điểm 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M </a:t>
            </a:r>
            <a:r>
              <a:rPr lang="vi-VN" altLang="zh-C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và 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song </a:t>
            </a:r>
            <a:r>
              <a:rPr lang="en-US" altLang="zh-CN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song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vi-VN" altLang="zh-C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với đường </a:t>
            </a:r>
            <a:r>
              <a:rPr lang="vi-VN" altLang="zh-CN" sz="32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thẳng</a:t>
            </a:r>
            <a:r>
              <a:rPr lang="en-US" altLang="zh-CN" sz="32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CD</a:t>
            </a:r>
            <a:endParaRPr lang="zh-CN" altLang="en-US" sz="3200" b="1" dirty="0">
              <a:solidFill>
                <a:schemeClr val="bg1"/>
              </a:solidFill>
              <a:latin typeface="Cambria" panose="02040503050406030204" pitchFamily="18" charset="0"/>
              <a:ea typeface="杨任东竹石体-Semibold" panose="02000000000000000000" pitchFamily="2" charset="-122"/>
              <a:cs typeface="#9Slide03 Arima Madurai" panose="000005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598558" y="3072871"/>
            <a:ext cx="4718592" cy="1403120"/>
            <a:chOff x="3598558" y="3072871"/>
            <a:chExt cx="4718592" cy="1403120"/>
          </a:xfrm>
        </p:grpSpPr>
        <p:sp>
          <p:nvSpPr>
            <p:cNvPr id="24" name="Line 2">
              <a:extLst>
                <a:ext uri="{FF2B5EF4-FFF2-40B4-BE49-F238E27FC236}">
                  <a16:creationId xmlns:a16="http://schemas.microsoft.com/office/drawing/2014/main" id="{83AB7ECF-97D9-420D-9B81-07FDD22EEA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98558" y="3072871"/>
              <a:ext cx="4718592" cy="0"/>
            </a:xfrm>
            <a:prstGeom prst="line">
              <a:avLst/>
            </a:prstGeom>
            <a:noFill/>
            <a:ln w="5715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5" name="Text Box 3">
              <a:extLst>
                <a:ext uri="{FF2B5EF4-FFF2-40B4-BE49-F238E27FC236}">
                  <a16:creationId xmlns:a16="http://schemas.microsoft.com/office/drawing/2014/main" id="{66125D30-3CB2-44BE-BA3C-71310047C2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9082" y="3086519"/>
              <a:ext cx="551350" cy="630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500" b="1" dirty="0" smtClean="0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</a:t>
              </a:r>
              <a:endPara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7" name="Text Box 23">
              <a:extLst>
                <a:ext uri="{FF2B5EF4-FFF2-40B4-BE49-F238E27FC236}">
                  <a16:creationId xmlns:a16="http://schemas.microsoft.com/office/drawing/2014/main" id="{16D5E6EC-E69D-45D4-9ED1-C2B7F25D8B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6689" y="3845049"/>
              <a:ext cx="660234" cy="630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500" b="1" dirty="0" smtClean="0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M</a:t>
              </a:r>
              <a:endPara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3" name="Text Box 3">
              <a:extLst>
                <a:ext uri="{FF2B5EF4-FFF2-40B4-BE49-F238E27FC236}">
                  <a16:creationId xmlns:a16="http://schemas.microsoft.com/office/drawing/2014/main" id="{EBFCB573-49E3-4069-BB01-3732696EB6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6283" y="3130061"/>
              <a:ext cx="551350" cy="630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500" b="1" dirty="0" smtClean="0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D</a:t>
              </a:r>
              <a:endPara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" name="Oval 1"/>
            <p:cNvSpPr/>
            <p:nvPr/>
          </p:nvSpPr>
          <p:spPr>
            <a:xfrm>
              <a:off x="6155818" y="3967740"/>
              <a:ext cx="107821" cy="19278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" name="Straight Connector 7"/>
          <p:cNvCxnSpPr/>
          <p:nvPr/>
        </p:nvCxnSpPr>
        <p:spPr>
          <a:xfrm>
            <a:off x="6186298" y="2392680"/>
            <a:ext cx="0" cy="301752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13">
            <a:extLst>
              <a:ext uri="{FF2B5EF4-FFF2-40B4-BE49-F238E27FC236}">
                <a16:creationId xmlns:a16="http://schemas.microsoft.com/office/drawing/2014/main" id="{E7F9D97E-E443-48D2-83F8-E03D0F78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V="1">
            <a:off x="-1464124" y="3067262"/>
            <a:ext cx="1586589" cy="260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13">
            <a:extLst>
              <a:ext uri="{FF2B5EF4-FFF2-40B4-BE49-F238E27FC236}">
                <a16:creationId xmlns:a16="http://schemas.microsoft.com/office/drawing/2014/main" id="{E7F9D97E-E443-48D2-83F8-E03D0F78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 flipV="1">
            <a:off x="6667356" y="2087923"/>
            <a:ext cx="1586589" cy="260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913247" y="3064532"/>
            <a:ext cx="265779" cy="25778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288525">
            <a:off x="7910336" y="4145256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 flipH="1" flipV="1">
            <a:off x="6209728" y="4125090"/>
            <a:ext cx="182790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288525">
            <a:off x="6052714" y="3076845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3">
            <a:extLst>
              <a:ext uri="{FF2B5EF4-FFF2-40B4-BE49-F238E27FC236}">
                <a16:creationId xmlns:a16="http://schemas.microsoft.com/office/drawing/2014/main" id="{E7F9D97E-E443-48D2-83F8-E03D0F78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4111601" y="2097157"/>
            <a:ext cx="1586589" cy="260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288525">
            <a:off x="5983094" y="4120589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0" name="Straight Connector 49"/>
          <p:cNvCxnSpPr/>
          <p:nvPr/>
        </p:nvCxnSpPr>
        <p:spPr>
          <a:xfrm flipH="1" flipV="1">
            <a:off x="3451960" y="4130040"/>
            <a:ext cx="27432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834715" y="3828907"/>
            <a:ext cx="344311" cy="2657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598558" y="4173140"/>
            <a:ext cx="333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637545" y="4186050"/>
            <a:ext cx="333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18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0 L 0.62617 -0.0166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02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-0.00339 0.3571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1784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-0.15455 -0.00232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34" y="-116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-0.20781 0.0051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91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0" grpId="0" animBg="1"/>
      <p:bldP spid="14" grpId="0" animBg="1"/>
      <p:bldP spid="15" grpId="0"/>
      <p:bldP spid="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5455920" y="4936636"/>
            <a:ext cx="178308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7">
            <a:extLst>
              <a:ext uri="{FF2B5EF4-FFF2-40B4-BE49-F238E27FC236}">
                <a16:creationId xmlns:a16="http://schemas.microsoft.com/office/drawing/2014/main" id="{D3EADE14-A23A-4C5B-B2E6-831C27122334}"/>
              </a:ext>
            </a:extLst>
          </p:cNvPr>
          <p:cNvSpPr txBox="1"/>
          <p:nvPr/>
        </p:nvSpPr>
        <p:spPr>
          <a:xfrm>
            <a:off x="505708" y="450145"/>
            <a:ext cx="1118058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Bài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3: </a:t>
            </a:r>
            <a:r>
              <a:rPr lang="vi-VN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Cho hình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tứ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giác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vi-VN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ABCD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có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góc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đỉnh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A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và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góc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đỉnh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D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là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các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góc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vuông</a:t>
            </a:r>
            <a:r>
              <a:rPr lang="vi-VN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.</a:t>
            </a:r>
          </a:p>
          <a:p>
            <a:pPr marL="514350" indent="-514350" algn="just">
              <a:buAutoNum type="alphaLcParenR"/>
            </a:pPr>
            <a:r>
              <a:rPr lang="vi-VN" altLang="zh-CN" sz="32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Hãy </a:t>
            </a:r>
            <a:r>
              <a:rPr lang="vi-VN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vẽ đường thẳng đi qua điểm 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B</a:t>
            </a:r>
            <a:r>
              <a:rPr lang="vi-VN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và 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song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song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vi-VN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với cạnh 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AD</a:t>
            </a:r>
            <a:r>
              <a:rPr lang="vi-VN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, cắt cạnh DC tại điểm 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E</a:t>
            </a:r>
            <a:r>
              <a:rPr lang="vi-VN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. </a:t>
            </a:r>
            <a:endParaRPr lang="en-US" altLang="zh-CN" sz="3200" b="1" dirty="0" smtClean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#9Slide03 Arima Madurai" panose="00000500000000000000" pitchFamily="2" charset="0"/>
            </a:endParaRPr>
          </a:p>
          <a:p>
            <a:pPr marL="514350" indent="-514350" algn="just">
              <a:buFontTx/>
              <a:buAutoNum type="alphaLcParenR"/>
            </a:pPr>
            <a:r>
              <a:rPr lang="en-US" altLang="zh-CN" sz="32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Dùng</a:t>
            </a:r>
            <a:r>
              <a:rPr lang="en-US" altLang="zh-CN" sz="32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ê-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ke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kiểm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tra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xem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góc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đỉnh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E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của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hình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tứ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giác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BEDA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có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là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góc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vuông</a:t>
            </a:r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hay </a:t>
            </a:r>
            <a:r>
              <a:rPr lang="en-US" altLang="zh-CN" sz="32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không</a:t>
            </a:r>
            <a:r>
              <a:rPr lang="vi-VN" altLang="zh-C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.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949440" y="3435184"/>
            <a:ext cx="3314700" cy="3168816"/>
            <a:chOff x="6949440" y="3435184"/>
            <a:chExt cx="3314700" cy="3168816"/>
          </a:xfrm>
        </p:grpSpPr>
        <p:sp>
          <p:nvSpPr>
            <p:cNvPr id="13" name="Rectangle 1">
              <a:extLst>
                <a:ext uri="{FF2B5EF4-FFF2-40B4-BE49-F238E27FC236}">
                  <a16:creationId xmlns:a16="http://schemas.microsoft.com/office/drawing/2014/main" id="{2EEBF64F-F56F-4C73-9399-88369B5A3C03}"/>
                </a:ext>
              </a:extLst>
            </p:cNvPr>
            <p:cNvSpPr/>
            <p:nvPr/>
          </p:nvSpPr>
          <p:spPr>
            <a:xfrm>
              <a:off x="7239000" y="3693278"/>
              <a:ext cx="2727960" cy="2477099"/>
            </a:xfrm>
            <a:custGeom>
              <a:avLst/>
              <a:gdLst>
                <a:gd name="connsiteX0" fmla="*/ 0 w 4229100"/>
                <a:gd name="connsiteY0" fmla="*/ 0 h 2806976"/>
                <a:gd name="connsiteX1" fmla="*/ 4229100 w 4229100"/>
                <a:gd name="connsiteY1" fmla="*/ 0 h 2806976"/>
                <a:gd name="connsiteX2" fmla="*/ 4229100 w 4229100"/>
                <a:gd name="connsiteY2" fmla="*/ 2806976 h 2806976"/>
                <a:gd name="connsiteX3" fmla="*/ 0 w 4229100"/>
                <a:gd name="connsiteY3" fmla="*/ 2806976 h 2806976"/>
                <a:gd name="connsiteX4" fmla="*/ 0 w 4229100"/>
                <a:gd name="connsiteY4" fmla="*/ 0 h 2806976"/>
                <a:gd name="connsiteX0" fmla="*/ 0 w 4242352"/>
                <a:gd name="connsiteY0" fmla="*/ 901148 h 2806976"/>
                <a:gd name="connsiteX1" fmla="*/ 4242352 w 4242352"/>
                <a:gd name="connsiteY1" fmla="*/ 0 h 2806976"/>
                <a:gd name="connsiteX2" fmla="*/ 4242352 w 4242352"/>
                <a:gd name="connsiteY2" fmla="*/ 2806976 h 2806976"/>
                <a:gd name="connsiteX3" fmla="*/ 13252 w 4242352"/>
                <a:gd name="connsiteY3" fmla="*/ 2806976 h 2806976"/>
                <a:gd name="connsiteX4" fmla="*/ 0 w 4242352"/>
                <a:gd name="connsiteY4" fmla="*/ 901148 h 2806976"/>
                <a:gd name="connsiteX0" fmla="*/ 0 w 4242352"/>
                <a:gd name="connsiteY0" fmla="*/ 1683027 h 3588855"/>
                <a:gd name="connsiteX1" fmla="*/ 4229100 w 4242352"/>
                <a:gd name="connsiteY1" fmla="*/ 0 h 3588855"/>
                <a:gd name="connsiteX2" fmla="*/ 4242352 w 4242352"/>
                <a:gd name="connsiteY2" fmla="*/ 3588855 h 3588855"/>
                <a:gd name="connsiteX3" fmla="*/ 13252 w 4242352"/>
                <a:gd name="connsiteY3" fmla="*/ 3588855 h 3588855"/>
                <a:gd name="connsiteX4" fmla="*/ 0 w 4242352"/>
                <a:gd name="connsiteY4" fmla="*/ 1683027 h 3588855"/>
                <a:gd name="connsiteX0" fmla="*/ 0 w 4242352"/>
                <a:gd name="connsiteY0" fmla="*/ 1842053 h 3747881"/>
                <a:gd name="connsiteX1" fmla="*/ 4215847 w 4242352"/>
                <a:gd name="connsiteY1" fmla="*/ 0 h 3747881"/>
                <a:gd name="connsiteX2" fmla="*/ 4242352 w 4242352"/>
                <a:gd name="connsiteY2" fmla="*/ 3747881 h 3747881"/>
                <a:gd name="connsiteX3" fmla="*/ 13252 w 4242352"/>
                <a:gd name="connsiteY3" fmla="*/ 3747881 h 3747881"/>
                <a:gd name="connsiteX4" fmla="*/ 0 w 4242352"/>
                <a:gd name="connsiteY4" fmla="*/ 1842053 h 3747881"/>
                <a:gd name="connsiteX0" fmla="*/ 0 w 4255604"/>
                <a:gd name="connsiteY0" fmla="*/ 1815549 h 3747881"/>
                <a:gd name="connsiteX1" fmla="*/ 4229099 w 4255604"/>
                <a:gd name="connsiteY1" fmla="*/ 0 h 3747881"/>
                <a:gd name="connsiteX2" fmla="*/ 4255604 w 4255604"/>
                <a:gd name="connsiteY2" fmla="*/ 3747881 h 3747881"/>
                <a:gd name="connsiteX3" fmla="*/ 26504 w 4255604"/>
                <a:gd name="connsiteY3" fmla="*/ 3747881 h 3747881"/>
                <a:gd name="connsiteX4" fmla="*/ 0 w 4255604"/>
                <a:gd name="connsiteY4" fmla="*/ 1815549 h 3747881"/>
                <a:gd name="connsiteX0" fmla="*/ 172359 w 4229180"/>
                <a:gd name="connsiteY0" fmla="*/ 1789044 h 3747881"/>
                <a:gd name="connsiteX1" fmla="*/ 4202675 w 4229180"/>
                <a:gd name="connsiteY1" fmla="*/ 0 h 3747881"/>
                <a:gd name="connsiteX2" fmla="*/ 4229180 w 4229180"/>
                <a:gd name="connsiteY2" fmla="*/ 3747881 h 3747881"/>
                <a:gd name="connsiteX3" fmla="*/ 80 w 4229180"/>
                <a:gd name="connsiteY3" fmla="*/ 3747881 h 3747881"/>
                <a:gd name="connsiteX4" fmla="*/ 172359 w 4229180"/>
                <a:gd name="connsiteY4" fmla="*/ 1789044 h 3747881"/>
                <a:gd name="connsiteX0" fmla="*/ 2015 w 4230286"/>
                <a:gd name="connsiteY0" fmla="*/ 1874769 h 3747881"/>
                <a:gd name="connsiteX1" fmla="*/ 4203781 w 4230286"/>
                <a:gd name="connsiteY1" fmla="*/ 0 h 3747881"/>
                <a:gd name="connsiteX2" fmla="*/ 4230286 w 4230286"/>
                <a:gd name="connsiteY2" fmla="*/ 3747881 h 3747881"/>
                <a:gd name="connsiteX3" fmla="*/ 1186 w 4230286"/>
                <a:gd name="connsiteY3" fmla="*/ 3747881 h 3747881"/>
                <a:gd name="connsiteX4" fmla="*/ 2015 w 4230286"/>
                <a:gd name="connsiteY4" fmla="*/ 1874769 h 3747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0286" h="3747881">
                  <a:moveTo>
                    <a:pt x="2015" y="1874769"/>
                  </a:moveTo>
                  <a:lnTo>
                    <a:pt x="4203781" y="0"/>
                  </a:lnTo>
                  <a:cubicBezTo>
                    <a:pt x="4208198" y="1196285"/>
                    <a:pt x="4225869" y="2551596"/>
                    <a:pt x="4230286" y="3747881"/>
                  </a:cubicBezTo>
                  <a:lnTo>
                    <a:pt x="1186" y="3747881"/>
                  </a:lnTo>
                  <a:cubicBezTo>
                    <a:pt x="-3231" y="3112605"/>
                    <a:pt x="6432" y="2510045"/>
                    <a:pt x="2015" y="1874769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239000" y="5943600"/>
              <a:ext cx="213360" cy="2115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738360" y="5943600"/>
              <a:ext cx="213360" cy="2115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949440" y="6170377"/>
              <a:ext cx="289560" cy="433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</a:t>
              </a:r>
              <a:endPara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949440" y="4674105"/>
              <a:ext cx="289560" cy="433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</a:t>
              </a:r>
              <a:endPara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951720" y="6170377"/>
              <a:ext cx="289560" cy="433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</a:t>
              </a:r>
              <a:endPara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9974580" y="3435184"/>
              <a:ext cx="289560" cy="433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</a:t>
              </a:r>
              <a:endPara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21" name="Picture 13">
            <a:extLst>
              <a:ext uri="{FF2B5EF4-FFF2-40B4-BE49-F238E27FC236}">
                <a16:creationId xmlns:a16="http://schemas.microsoft.com/office/drawing/2014/main" id="{E7F9D97E-E443-48D2-83F8-E03D0F78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 flipV="1">
            <a:off x="8104758" y="2452348"/>
            <a:ext cx="1586589" cy="3539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7239000" y="4939389"/>
            <a:ext cx="3429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288525">
            <a:off x="7047299" y="4929068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288525">
            <a:off x="7054920" y="4944308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10009859" y="4511308"/>
            <a:ext cx="289560" cy="4336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1" name="Picture 13">
            <a:extLst>
              <a:ext uri="{FF2B5EF4-FFF2-40B4-BE49-F238E27FC236}">
                <a16:creationId xmlns:a16="http://schemas.microsoft.com/office/drawing/2014/main" id="{E7F9D97E-E443-48D2-83F8-E03D0F78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 flipV="1">
            <a:off x="7911732" y="4371444"/>
            <a:ext cx="1586589" cy="260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9738360" y="4689299"/>
            <a:ext cx="213360" cy="2115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56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7.40741E-7 L -0.14167 0.0025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83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-0.11745 0.0076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72" y="37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0" grpId="0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E71E657-1DCC-4C29-B295-5150A19CA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FFD83C9-4C61-4B1F-8B57-BF8AC95B6C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22301" y="1222002"/>
            <a:ext cx="6134101" cy="5935671"/>
          </a:xfrm>
          <a:prstGeom prst="rect">
            <a:avLst/>
          </a:prstGeom>
        </p:spPr>
      </p:pic>
      <p:sp>
        <p:nvSpPr>
          <p:cNvPr id="11" name="矩形 6">
            <a:extLst>
              <a:ext uri="{FF2B5EF4-FFF2-40B4-BE49-F238E27FC236}">
                <a16:creationId xmlns:a16="http://schemas.microsoft.com/office/drawing/2014/main" id="{AF038A5A-7482-490A-872F-8D39DA9242CB}"/>
              </a:ext>
            </a:extLst>
          </p:cNvPr>
          <p:cNvSpPr/>
          <p:nvPr/>
        </p:nvSpPr>
        <p:spPr>
          <a:xfrm rot="21147058">
            <a:off x="4961679" y="779091"/>
            <a:ext cx="746676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0" normalizeH="0" baseline="0" noProof="0" dirty="0" err="1" smtClean="0">
                <a:ln w="38100">
                  <a:solidFill>
                    <a:srgbClr val="450016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Soup of Justice" pitchFamily="2" charset="0"/>
                <a:ea typeface="字魂151号-联盟综艺体" panose="00000500000000000000" pitchFamily="2" charset="-122"/>
                <a:cs typeface="等线" panose="020B0604020202020204" charset="-122"/>
                <a:sym typeface="字魂58号-创中黑" panose="00000500000000000000" pitchFamily="2" charset="-122"/>
              </a:rPr>
              <a:t>Tạm</a:t>
            </a:r>
            <a:r>
              <a:rPr kumimoji="0" lang="en-US" altLang="zh-CN" sz="13800" b="1" i="0" u="none" strike="noStrike" kern="1200" cap="none" spc="0" normalizeH="0" baseline="0" noProof="0" dirty="0" smtClean="0">
                <a:ln w="38100">
                  <a:solidFill>
                    <a:srgbClr val="450016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Soup of Justice" pitchFamily="2" charset="0"/>
                <a:ea typeface="字魂151号-联盟综艺体" panose="00000500000000000000" pitchFamily="2" charset="-122"/>
                <a:cs typeface="等线" panose="020B0604020202020204" charset="-122"/>
                <a:sym typeface="字魂58号-创中黑" panose="00000500000000000000" pitchFamily="2" charset="-122"/>
              </a:rPr>
              <a:t> </a:t>
            </a:r>
            <a:r>
              <a:rPr kumimoji="0" lang="en-US" altLang="zh-CN" sz="13800" b="1" i="0" u="none" strike="noStrike" kern="1200" cap="none" spc="0" normalizeH="0" baseline="0" noProof="0" dirty="0" err="1" smtClean="0">
                <a:ln w="38100">
                  <a:solidFill>
                    <a:srgbClr val="450016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Soup of Justice" pitchFamily="2" charset="0"/>
                <a:ea typeface="字魂151号-联盟综艺体" panose="00000500000000000000" pitchFamily="2" charset="-122"/>
                <a:cs typeface="等线" panose="020B0604020202020204" charset="-122"/>
                <a:sym typeface="字魂58号-创中黑" panose="00000500000000000000" pitchFamily="2" charset="-122"/>
              </a:rPr>
              <a:t>biệt</a:t>
            </a:r>
            <a:r>
              <a:rPr kumimoji="0" lang="en-US" altLang="zh-CN" sz="13800" b="1" i="0" u="none" strike="noStrike" kern="1200" cap="none" spc="0" normalizeH="0" noProof="0" dirty="0" smtClean="0">
                <a:ln w="38100">
                  <a:solidFill>
                    <a:srgbClr val="450016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Soup of Justice" pitchFamily="2" charset="0"/>
                <a:ea typeface="字魂151号-联盟综艺体" panose="00000500000000000000" pitchFamily="2" charset="-122"/>
                <a:cs typeface="等线" panose="020B0604020202020204" charset="-122"/>
                <a:sym typeface="字魂58号-创中黑" panose="00000500000000000000" pitchFamily="2" charset="-122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0" normalizeH="0" noProof="0" dirty="0" err="1" smtClean="0">
                <a:ln w="38100">
                  <a:solidFill>
                    <a:srgbClr val="450016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Soup of Justice" pitchFamily="2" charset="0"/>
                <a:ea typeface="字魂151号-联盟综艺体" panose="00000500000000000000" pitchFamily="2" charset="-122"/>
                <a:cs typeface="等线" panose="020B0604020202020204" charset="-122"/>
                <a:sym typeface="字魂58号-创中黑" panose="00000500000000000000" pitchFamily="2" charset="-122"/>
              </a:rPr>
              <a:t>nhé</a:t>
            </a:r>
            <a:r>
              <a:rPr kumimoji="0" lang="en-US" altLang="zh-CN" sz="13800" b="1" i="0" u="none" strike="noStrike" kern="1200" cap="none" spc="0" normalizeH="0" noProof="0" dirty="0" smtClean="0">
                <a:ln w="38100">
                  <a:solidFill>
                    <a:srgbClr val="450016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Soup of Justice" pitchFamily="2" charset="0"/>
                <a:ea typeface="字魂151号-联盟综艺体" panose="00000500000000000000" pitchFamily="2" charset="-122"/>
                <a:cs typeface="等线" panose="020B0604020202020204" charset="-122"/>
                <a:sym typeface="字魂58号-创中黑" panose="00000500000000000000" pitchFamily="2" charset="-122"/>
              </a:rPr>
              <a:t>!</a:t>
            </a:r>
            <a:endParaRPr kumimoji="0" lang="zh-CN" altLang="en-US" sz="13800" b="1" i="0" u="none" strike="noStrike" kern="1200" cap="none" spc="0" normalizeH="0" baseline="0" noProof="0" dirty="0">
              <a:ln w="38100">
                <a:solidFill>
                  <a:srgbClr val="450016"/>
                </a:solidFill>
              </a:ln>
              <a:solidFill>
                <a:srgbClr val="FF99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7 IcielSoup of Justice" pitchFamily="2" charset="0"/>
              <a:ea typeface="字魂151号-联盟综艺体" panose="00000500000000000000" pitchFamily="2" charset="-122"/>
              <a:cs typeface="等线" panose="020B0604020202020204" charset="-122"/>
              <a:sym typeface="字魂58号-创中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990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Mời truy cập: 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26084" y="594520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3208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335280" y="411480"/>
            <a:ext cx="11475720" cy="6102801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F6E31FD1-8CC5-40AA-8220-5F5B163576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9129" y="1069975"/>
            <a:ext cx="4718050" cy="4718050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717A1CD9-B579-4411-B263-CD0086AF29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4047"/>
            <a:ext cx="7312793" cy="58502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4612" y="1958493"/>
            <a:ext cx="3615241" cy="28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2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âu hỏi"/>
          <p:cNvSpPr/>
          <p:nvPr/>
        </p:nvSpPr>
        <p:spPr>
          <a:xfrm>
            <a:off x="2620676" y="143037"/>
            <a:ext cx="7132320" cy="177252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4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Hai </a:t>
            </a:r>
            <a:r>
              <a:rPr kumimoji="0" lang="en-GB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đường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thẳng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song </a:t>
            </a:r>
            <a:r>
              <a:rPr kumimoji="0" lang="en-GB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song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là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hai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đường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thẳng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…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2" name="A"/>
          <p:cNvGrpSpPr/>
          <p:nvPr/>
        </p:nvGrpSpPr>
        <p:grpSpPr>
          <a:xfrm>
            <a:off x="464231" y="2355461"/>
            <a:ext cx="5359793" cy="1473589"/>
            <a:chOff x="464231" y="2355461"/>
            <a:chExt cx="5359793" cy="1473589"/>
          </a:xfrm>
        </p:grpSpPr>
        <p:sp>
          <p:nvSpPr>
            <p:cNvPr id="5" name="Rounded Rectangle 4"/>
            <p:cNvSpPr/>
            <p:nvPr/>
          </p:nvSpPr>
          <p:spPr>
            <a:xfrm>
              <a:off x="1448972" y="2599009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1674054" y="2538781"/>
              <a:ext cx="4149970" cy="1106951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" r="78596" b="84410"/>
            <a:stretch/>
          </p:blipFill>
          <p:spPr>
            <a:xfrm>
              <a:off x="464231" y="2355461"/>
              <a:ext cx="1570535" cy="1473589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2313896" y="2598997"/>
              <a:ext cx="2675732" cy="10772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Không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bao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giờ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cắt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nhau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21" name="B"/>
          <p:cNvGrpSpPr/>
          <p:nvPr/>
        </p:nvGrpSpPr>
        <p:grpSpPr>
          <a:xfrm>
            <a:off x="6026734" y="2243358"/>
            <a:ext cx="5382603" cy="1667899"/>
            <a:chOff x="6026734" y="2243358"/>
            <a:chExt cx="5382603" cy="1667899"/>
          </a:xfrm>
        </p:grpSpPr>
        <p:sp>
          <p:nvSpPr>
            <p:cNvPr id="6" name="Rounded Rectangle 5"/>
            <p:cNvSpPr/>
            <p:nvPr/>
          </p:nvSpPr>
          <p:spPr>
            <a:xfrm>
              <a:off x="7033847" y="2570873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261455" y="2587937"/>
              <a:ext cx="3722970" cy="1077218"/>
            </a:xfrm>
            <a:prstGeom prst="rect">
              <a:avLst/>
            </a:prstGeom>
            <a:ln w="38100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Gặp</a:t>
              </a:r>
              <a:r>
                <a:rPr kumimoji="0" lang="en-GB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nhau</a:t>
              </a:r>
              <a:r>
                <a:rPr kumimoji="0" lang="en-GB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và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tạo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thành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góc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vuông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7104624" y="2501827"/>
              <a:ext cx="4304713" cy="1111347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34" t="-410" r="63173" b="84820"/>
            <a:stretch/>
          </p:blipFill>
          <p:spPr>
            <a:xfrm>
              <a:off x="6026734" y="2243358"/>
              <a:ext cx="1330669" cy="1667899"/>
            </a:xfrm>
            <a:prstGeom prst="rect">
              <a:avLst/>
            </a:prstGeom>
            <a:ln w="38100">
              <a:noFill/>
            </a:ln>
          </p:spPr>
        </p:pic>
      </p:grpSp>
      <p:grpSp>
        <p:nvGrpSpPr>
          <p:cNvPr id="25" name="C"/>
          <p:cNvGrpSpPr/>
          <p:nvPr/>
        </p:nvGrpSpPr>
        <p:grpSpPr>
          <a:xfrm>
            <a:off x="529503" y="4096574"/>
            <a:ext cx="5294521" cy="1556748"/>
            <a:chOff x="529503" y="4096574"/>
            <a:chExt cx="5294521" cy="1556748"/>
          </a:xfrm>
        </p:grpSpPr>
        <p:sp>
          <p:nvSpPr>
            <p:cNvPr id="8" name="Rounded Rectangle 7"/>
            <p:cNvSpPr/>
            <p:nvPr/>
          </p:nvSpPr>
          <p:spPr>
            <a:xfrm>
              <a:off x="1448971" y="4269546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92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832149" y="4268727"/>
              <a:ext cx="367903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Gặp</a:t>
              </a:r>
              <a:r>
                <a:rPr kumimoji="0" lang="en-GB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nhau</a:t>
              </a:r>
              <a:r>
                <a:rPr kumimoji="0" lang="en-GB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và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tạo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thành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góc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nhọn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1519311" y="4199650"/>
              <a:ext cx="4304713" cy="1111347"/>
            </a:xfrm>
            <a:prstGeom prst="roundRect">
              <a:avLst/>
            </a:prstGeom>
            <a:noFill/>
            <a:ln w="38100">
              <a:solidFill>
                <a:srgbClr val="92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49" t="-1026" r="49486" b="84616"/>
            <a:stretch/>
          </p:blipFill>
          <p:spPr>
            <a:xfrm rot="20512849">
              <a:off x="529503" y="4096574"/>
              <a:ext cx="1439992" cy="1556748"/>
            </a:xfrm>
            <a:prstGeom prst="rect">
              <a:avLst/>
            </a:prstGeom>
          </p:spPr>
        </p:pic>
      </p:grpSp>
      <p:grpSp>
        <p:nvGrpSpPr>
          <p:cNvPr id="29" name="D"/>
          <p:cNvGrpSpPr/>
          <p:nvPr/>
        </p:nvGrpSpPr>
        <p:grpSpPr>
          <a:xfrm>
            <a:off x="6207202" y="4021354"/>
            <a:ext cx="5269040" cy="1607727"/>
            <a:chOff x="6207202" y="4021354"/>
            <a:chExt cx="5269040" cy="1607727"/>
          </a:xfrm>
        </p:grpSpPr>
        <p:sp>
          <p:nvSpPr>
            <p:cNvPr id="7" name="Rounded Rectangle 6"/>
            <p:cNvSpPr/>
            <p:nvPr/>
          </p:nvSpPr>
          <p:spPr>
            <a:xfrm>
              <a:off x="7033847" y="4269545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896163" y="4238772"/>
              <a:ext cx="4580079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Gặp</a:t>
              </a:r>
              <a:r>
                <a:rPr kumimoji="0" lang="en-GB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nhau</a:t>
              </a:r>
              <a:r>
                <a:rPr kumimoji="0" lang="en-GB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và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tạo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thành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góc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bẹt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7104624" y="4199650"/>
              <a:ext cx="4304713" cy="1111347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28" r="33678" b="84615"/>
            <a:stretch/>
          </p:blipFill>
          <p:spPr>
            <a:xfrm>
              <a:off x="6207202" y="4021354"/>
              <a:ext cx="1169715" cy="1607727"/>
            </a:xfrm>
            <a:prstGeom prst="rect">
              <a:avLst/>
            </a:prstGeom>
          </p:spPr>
        </p:pic>
      </p:grpSp>
      <p:grpSp>
        <p:nvGrpSpPr>
          <p:cNvPr id="30" name="mattroi">
            <a:extLst>
              <a:ext uri="{FF2B5EF4-FFF2-40B4-BE49-F238E27FC236}">
                <a16:creationId xmlns:a16="http://schemas.microsoft.com/office/drawing/2014/main" id="{C2478A37-2BF7-8F3F-2FAE-9BDF35EBD811}"/>
              </a:ext>
            </a:extLst>
          </p:cNvPr>
          <p:cNvGrpSpPr/>
          <p:nvPr/>
        </p:nvGrpSpPr>
        <p:grpSpPr>
          <a:xfrm flipH="1">
            <a:off x="5024329" y="1967619"/>
            <a:ext cx="1242915" cy="1262779"/>
            <a:chOff x="2178000" y="1370575"/>
            <a:chExt cx="1417475" cy="1417450"/>
          </a:xfrm>
        </p:grpSpPr>
        <p:sp>
          <p:nvSpPr>
            <p:cNvPr id="31" name="Google Shape;1409;p39">
              <a:extLst>
                <a:ext uri="{FF2B5EF4-FFF2-40B4-BE49-F238E27FC236}">
                  <a16:creationId xmlns:a16="http://schemas.microsoft.com/office/drawing/2014/main" id="{923CF08C-51B5-9B08-EF5C-A88775363AE9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1410;p39">
              <a:extLst>
                <a:ext uri="{FF2B5EF4-FFF2-40B4-BE49-F238E27FC236}">
                  <a16:creationId xmlns:a16="http://schemas.microsoft.com/office/drawing/2014/main" id="{2FDCAC83-7D47-E4A9-3C29-DE80A449ACA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1411;p39">
              <a:extLst>
                <a:ext uri="{FF2B5EF4-FFF2-40B4-BE49-F238E27FC236}">
                  <a16:creationId xmlns:a16="http://schemas.microsoft.com/office/drawing/2014/main" id="{CC9204C5-5B65-B813-6C15-D65230266348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1412;p39">
              <a:extLst>
                <a:ext uri="{FF2B5EF4-FFF2-40B4-BE49-F238E27FC236}">
                  <a16:creationId xmlns:a16="http://schemas.microsoft.com/office/drawing/2014/main" id="{D993A3E6-F277-E022-28DC-3167A141616C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1413;p39">
              <a:extLst>
                <a:ext uri="{FF2B5EF4-FFF2-40B4-BE49-F238E27FC236}">
                  <a16:creationId xmlns:a16="http://schemas.microsoft.com/office/drawing/2014/main" id="{151538D1-D9C2-614A-DB41-347D3C9F9F3E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1414;p39">
              <a:extLst>
                <a:ext uri="{FF2B5EF4-FFF2-40B4-BE49-F238E27FC236}">
                  <a16:creationId xmlns:a16="http://schemas.microsoft.com/office/drawing/2014/main" id="{3C3BDB25-46A9-07A9-9506-3910AC067692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1415;p39">
              <a:extLst>
                <a:ext uri="{FF2B5EF4-FFF2-40B4-BE49-F238E27FC236}">
                  <a16:creationId xmlns:a16="http://schemas.microsoft.com/office/drawing/2014/main" id="{9D006B52-9AAE-BC5D-663C-510CA32C3459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1416;p39">
              <a:extLst>
                <a:ext uri="{FF2B5EF4-FFF2-40B4-BE49-F238E27FC236}">
                  <a16:creationId xmlns:a16="http://schemas.microsoft.com/office/drawing/2014/main" id="{009C6E80-8E63-E29D-DB38-11B87E4FD718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1417;p39">
              <a:extLst>
                <a:ext uri="{FF2B5EF4-FFF2-40B4-BE49-F238E27FC236}">
                  <a16:creationId xmlns:a16="http://schemas.microsoft.com/office/drawing/2014/main" id="{61FF8998-C631-5AB6-CFA3-800AEEF00A98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1418;p39">
              <a:extLst>
                <a:ext uri="{FF2B5EF4-FFF2-40B4-BE49-F238E27FC236}">
                  <a16:creationId xmlns:a16="http://schemas.microsoft.com/office/drawing/2014/main" id="{3F837775-817E-E8E4-951A-360675708F7C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1419;p39">
              <a:extLst>
                <a:ext uri="{FF2B5EF4-FFF2-40B4-BE49-F238E27FC236}">
                  <a16:creationId xmlns:a16="http://schemas.microsoft.com/office/drawing/2014/main" id="{04574DF9-3B2B-DE36-1F63-7DB2855A00B1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1420;p39">
              <a:extLst>
                <a:ext uri="{FF2B5EF4-FFF2-40B4-BE49-F238E27FC236}">
                  <a16:creationId xmlns:a16="http://schemas.microsoft.com/office/drawing/2014/main" id="{465385CD-0C09-5114-0301-7A8C67A50A6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1421;p39">
              <a:extLst>
                <a:ext uri="{FF2B5EF4-FFF2-40B4-BE49-F238E27FC236}">
                  <a16:creationId xmlns:a16="http://schemas.microsoft.com/office/drawing/2014/main" id="{9AC9F5C6-8E9B-17F1-938E-F09CE58FC90B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1422;p39">
              <a:extLst>
                <a:ext uri="{FF2B5EF4-FFF2-40B4-BE49-F238E27FC236}">
                  <a16:creationId xmlns:a16="http://schemas.microsoft.com/office/drawing/2014/main" id="{700E90A0-D9DB-ECD0-47A7-743A1B927B3D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5" name="saib">
            <a:extLst>
              <a:ext uri="{FF2B5EF4-FFF2-40B4-BE49-F238E27FC236}">
                <a16:creationId xmlns:a16="http://schemas.microsoft.com/office/drawing/2014/main" id="{1E0F6780-2ABA-DF79-611B-5BF2C3008B53}"/>
              </a:ext>
            </a:extLst>
          </p:cNvPr>
          <p:cNvSpPr/>
          <p:nvPr/>
        </p:nvSpPr>
        <p:spPr>
          <a:xfrm rot="19980337">
            <a:off x="10789287" y="2068876"/>
            <a:ext cx="1139606" cy="106024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6" name="said">
            <a:extLst>
              <a:ext uri="{FF2B5EF4-FFF2-40B4-BE49-F238E27FC236}">
                <a16:creationId xmlns:a16="http://schemas.microsoft.com/office/drawing/2014/main" id="{1E0F6780-2ABA-DF79-611B-5BF2C3008B53}"/>
              </a:ext>
            </a:extLst>
          </p:cNvPr>
          <p:cNvSpPr/>
          <p:nvPr/>
        </p:nvSpPr>
        <p:spPr>
          <a:xfrm rot="19980337">
            <a:off x="10837598" y="4722828"/>
            <a:ext cx="1139606" cy="106024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7" name="saic">
            <a:extLst>
              <a:ext uri="{FF2B5EF4-FFF2-40B4-BE49-F238E27FC236}">
                <a16:creationId xmlns:a16="http://schemas.microsoft.com/office/drawing/2014/main" id="{1E0F6780-2ABA-DF79-611B-5BF2C3008B53}"/>
              </a:ext>
            </a:extLst>
          </p:cNvPr>
          <p:cNvSpPr/>
          <p:nvPr/>
        </p:nvSpPr>
        <p:spPr>
          <a:xfrm rot="19980337">
            <a:off x="5097802" y="4722828"/>
            <a:ext cx="1139606" cy="106024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5756907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" grpId="0" animBg="1"/>
      <p:bldP spid="45" grpId="0" animBg="1"/>
      <p:bldP spid="46" grpId="0" animBg="1"/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âu hỏi"/>
          <p:cNvSpPr/>
          <p:nvPr/>
        </p:nvSpPr>
        <p:spPr>
          <a:xfrm>
            <a:off x="2476110" y="100781"/>
            <a:ext cx="8134632" cy="153952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4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Trong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một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hình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chữ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nhật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GB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những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cặp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cạnh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nào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song </a:t>
            </a:r>
            <a:r>
              <a:rPr kumimoji="0" lang="en-GB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song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với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nhau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rPr>
              <a:t>?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2" name="A"/>
          <p:cNvGrpSpPr/>
          <p:nvPr/>
        </p:nvGrpSpPr>
        <p:grpSpPr>
          <a:xfrm>
            <a:off x="3613791" y="2325644"/>
            <a:ext cx="5359793" cy="1473589"/>
            <a:chOff x="464231" y="2355461"/>
            <a:chExt cx="5359793" cy="1473589"/>
          </a:xfrm>
        </p:grpSpPr>
        <p:sp>
          <p:nvSpPr>
            <p:cNvPr id="5" name="Rounded Rectangle 4"/>
            <p:cNvSpPr/>
            <p:nvPr/>
          </p:nvSpPr>
          <p:spPr>
            <a:xfrm>
              <a:off x="1448972" y="2599009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1674054" y="2538781"/>
              <a:ext cx="4149970" cy="1106951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" r="78596" b="84410"/>
            <a:stretch/>
          </p:blipFill>
          <p:spPr>
            <a:xfrm>
              <a:off x="464231" y="2355461"/>
              <a:ext cx="1570535" cy="1473589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939935" y="2790464"/>
              <a:ext cx="327595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Liền</a:t>
              </a:r>
              <a:r>
                <a:rPr kumimoji="0" lang="en-GB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kề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nhau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25" name="C"/>
          <p:cNvGrpSpPr/>
          <p:nvPr/>
        </p:nvGrpSpPr>
        <p:grpSpPr>
          <a:xfrm>
            <a:off x="4598531" y="4169833"/>
            <a:ext cx="4375053" cy="1181242"/>
            <a:chOff x="1448971" y="4199650"/>
            <a:chExt cx="4375053" cy="1181242"/>
          </a:xfrm>
        </p:grpSpPr>
        <p:sp>
          <p:nvSpPr>
            <p:cNvPr id="8" name="Rounded Rectangle 7"/>
            <p:cNvSpPr/>
            <p:nvPr/>
          </p:nvSpPr>
          <p:spPr>
            <a:xfrm>
              <a:off x="1448971" y="4269545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92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781754" y="4546230"/>
              <a:ext cx="367903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3200" dirty="0" err="1" smtClean="0">
                  <a:solidFill>
                    <a:srgbClr val="663300"/>
                  </a:solidFill>
                </a:rPr>
                <a:t>Đối</a:t>
              </a:r>
              <a:r>
                <a:rPr lang="en-GB" sz="3200" dirty="0" smtClean="0">
                  <a:solidFill>
                    <a:srgbClr val="663300"/>
                  </a:solidFill>
                </a:rPr>
                <a:t> </a:t>
              </a:r>
              <a:r>
                <a:rPr lang="en-GB" sz="3200" dirty="0" err="1" smtClean="0">
                  <a:solidFill>
                    <a:srgbClr val="663300"/>
                  </a:solidFill>
                </a:rPr>
                <a:t>diện</a:t>
              </a:r>
              <a:r>
                <a:rPr lang="en-GB" sz="3200" dirty="0" smtClean="0">
                  <a:solidFill>
                    <a:srgbClr val="663300"/>
                  </a:solidFill>
                </a:rPr>
                <a:t> </a:t>
              </a:r>
              <a:r>
                <a:rPr lang="en-GB" sz="3200" dirty="0" err="1" smtClean="0">
                  <a:solidFill>
                    <a:srgbClr val="663300"/>
                  </a:solidFill>
                </a:rPr>
                <a:t>nhau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1519311" y="4199650"/>
              <a:ext cx="4304713" cy="1111347"/>
            </a:xfrm>
            <a:prstGeom prst="roundRect">
              <a:avLst/>
            </a:prstGeom>
            <a:noFill/>
            <a:ln w="38100">
              <a:solidFill>
                <a:srgbClr val="92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30" name="mattroi">
            <a:extLst>
              <a:ext uri="{FF2B5EF4-FFF2-40B4-BE49-F238E27FC236}">
                <a16:creationId xmlns:a16="http://schemas.microsoft.com/office/drawing/2014/main" id="{C2478A37-2BF7-8F3F-2FAE-9BDF35EBD811}"/>
              </a:ext>
            </a:extLst>
          </p:cNvPr>
          <p:cNvGrpSpPr/>
          <p:nvPr/>
        </p:nvGrpSpPr>
        <p:grpSpPr>
          <a:xfrm flipH="1">
            <a:off x="8132965" y="4572319"/>
            <a:ext cx="1242915" cy="1262779"/>
            <a:chOff x="2178000" y="1370575"/>
            <a:chExt cx="1417475" cy="1417450"/>
          </a:xfrm>
        </p:grpSpPr>
        <p:sp>
          <p:nvSpPr>
            <p:cNvPr id="31" name="Google Shape;1409;p39">
              <a:extLst>
                <a:ext uri="{FF2B5EF4-FFF2-40B4-BE49-F238E27FC236}">
                  <a16:creationId xmlns:a16="http://schemas.microsoft.com/office/drawing/2014/main" id="{923CF08C-51B5-9B08-EF5C-A88775363AE9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1410;p39">
              <a:extLst>
                <a:ext uri="{FF2B5EF4-FFF2-40B4-BE49-F238E27FC236}">
                  <a16:creationId xmlns:a16="http://schemas.microsoft.com/office/drawing/2014/main" id="{2FDCAC83-7D47-E4A9-3C29-DE80A449ACA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1411;p39">
              <a:extLst>
                <a:ext uri="{FF2B5EF4-FFF2-40B4-BE49-F238E27FC236}">
                  <a16:creationId xmlns:a16="http://schemas.microsoft.com/office/drawing/2014/main" id="{CC9204C5-5B65-B813-6C15-D65230266348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1412;p39">
              <a:extLst>
                <a:ext uri="{FF2B5EF4-FFF2-40B4-BE49-F238E27FC236}">
                  <a16:creationId xmlns:a16="http://schemas.microsoft.com/office/drawing/2014/main" id="{D993A3E6-F277-E022-28DC-3167A141616C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1413;p39">
              <a:extLst>
                <a:ext uri="{FF2B5EF4-FFF2-40B4-BE49-F238E27FC236}">
                  <a16:creationId xmlns:a16="http://schemas.microsoft.com/office/drawing/2014/main" id="{151538D1-D9C2-614A-DB41-347D3C9F9F3E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1414;p39">
              <a:extLst>
                <a:ext uri="{FF2B5EF4-FFF2-40B4-BE49-F238E27FC236}">
                  <a16:creationId xmlns:a16="http://schemas.microsoft.com/office/drawing/2014/main" id="{3C3BDB25-46A9-07A9-9506-3910AC067692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1415;p39">
              <a:extLst>
                <a:ext uri="{FF2B5EF4-FFF2-40B4-BE49-F238E27FC236}">
                  <a16:creationId xmlns:a16="http://schemas.microsoft.com/office/drawing/2014/main" id="{9D006B52-9AAE-BC5D-663C-510CA32C3459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1416;p39">
              <a:extLst>
                <a:ext uri="{FF2B5EF4-FFF2-40B4-BE49-F238E27FC236}">
                  <a16:creationId xmlns:a16="http://schemas.microsoft.com/office/drawing/2014/main" id="{009C6E80-8E63-E29D-DB38-11B87E4FD718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1417;p39">
              <a:extLst>
                <a:ext uri="{FF2B5EF4-FFF2-40B4-BE49-F238E27FC236}">
                  <a16:creationId xmlns:a16="http://schemas.microsoft.com/office/drawing/2014/main" id="{61FF8998-C631-5AB6-CFA3-800AEEF00A98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1418;p39">
              <a:extLst>
                <a:ext uri="{FF2B5EF4-FFF2-40B4-BE49-F238E27FC236}">
                  <a16:creationId xmlns:a16="http://schemas.microsoft.com/office/drawing/2014/main" id="{3F837775-817E-E8E4-951A-360675708F7C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1419;p39">
              <a:extLst>
                <a:ext uri="{FF2B5EF4-FFF2-40B4-BE49-F238E27FC236}">
                  <a16:creationId xmlns:a16="http://schemas.microsoft.com/office/drawing/2014/main" id="{04574DF9-3B2B-DE36-1F63-7DB2855A00B1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1420;p39">
              <a:extLst>
                <a:ext uri="{FF2B5EF4-FFF2-40B4-BE49-F238E27FC236}">
                  <a16:creationId xmlns:a16="http://schemas.microsoft.com/office/drawing/2014/main" id="{465385CD-0C09-5114-0301-7A8C67A50A6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1421;p39">
              <a:extLst>
                <a:ext uri="{FF2B5EF4-FFF2-40B4-BE49-F238E27FC236}">
                  <a16:creationId xmlns:a16="http://schemas.microsoft.com/office/drawing/2014/main" id="{9AC9F5C6-8E9B-17F1-938E-F09CE58FC90B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1422;p39">
              <a:extLst>
                <a:ext uri="{FF2B5EF4-FFF2-40B4-BE49-F238E27FC236}">
                  <a16:creationId xmlns:a16="http://schemas.microsoft.com/office/drawing/2014/main" id="{700E90A0-D9DB-ECD0-47A7-743A1B927B3D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7" name="saic">
            <a:extLst>
              <a:ext uri="{FF2B5EF4-FFF2-40B4-BE49-F238E27FC236}">
                <a16:creationId xmlns:a16="http://schemas.microsoft.com/office/drawing/2014/main" id="{1E0F6780-2ABA-DF79-611B-5BF2C3008B53}"/>
              </a:ext>
            </a:extLst>
          </p:cNvPr>
          <p:cNvSpPr/>
          <p:nvPr/>
        </p:nvSpPr>
        <p:spPr>
          <a:xfrm rot="19980337">
            <a:off x="8311509" y="2485088"/>
            <a:ext cx="1139606" cy="106024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4" t="-410" r="63173" b="84820"/>
          <a:stretch/>
        </p:blipFill>
        <p:spPr>
          <a:xfrm>
            <a:off x="3828848" y="3738369"/>
            <a:ext cx="1330669" cy="1667899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1437404012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âu hỏi"/>
          <p:cNvSpPr/>
          <p:nvPr/>
        </p:nvSpPr>
        <p:spPr>
          <a:xfrm>
            <a:off x="2849793" y="156201"/>
            <a:ext cx="7132320" cy="177252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4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Hai </a:t>
            </a:r>
            <a:r>
              <a:rPr kumimoji="0" lang="en-GB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đường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thẳng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vuông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góc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tạo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với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nhau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góc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gì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?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12" name="A"/>
          <p:cNvGrpSpPr/>
          <p:nvPr/>
        </p:nvGrpSpPr>
        <p:grpSpPr>
          <a:xfrm>
            <a:off x="464231" y="2355461"/>
            <a:ext cx="5359793" cy="1473589"/>
            <a:chOff x="464231" y="2355461"/>
            <a:chExt cx="5359793" cy="1473589"/>
          </a:xfrm>
        </p:grpSpPr>
        <p:sp>
          <p:nvSpPr>
            <p:cNvPr id="5" name="Rounded Rectangle 4"/>
            <p:cNvSpPr/>
            <p:nvPr/>
          </p:nvSpPr>
          <p:spPr>
            <a:xfrm>
              <a:off x="1448972" y="2599009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1674054" y="2538781"/>
              <a:ext cx="4149970" cy="1106951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" r="78596" b="84410"/>
            <a:stretch/>
          </p:blipFill>
          <p:spPr>
            <a:xfrm>
              <a:off x="464231" y="2355461"/>
              <a:ext cx="1570535" cy="1473589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861294" y="2789396"/>
              <a:ext cx="380571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Góc</a:t>
              </a:r>
              <a:r>
                <a:rPr kumimoji="0" lang="en-GB" sz="36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GB" sz="36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vuông</a:t>
              </a:r>
              <a:endPara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21" name="B"/>
          <p:cNvGrpSpPr/>
          <p:nvPr/>
        </p:nvGrpSpPr>
        <p:grpSpPr>
          <a:xfrm>
            <a:off x="6026734" y="2243358"/>
            <a:ext cx="5382603" cy="1667899"/>
            <a:chOff x="6026734" y="2243358"/>
            <a:chExt cx="5382603" cy="1667899"/>
          </a:xfrm>
        </p:grpSpPr>
        <p:sp>
          <p:nvSpPr>
            <p:cNvPr id="6" name="Rounded Rectangle 5"/>
            <p:cNvSpPr/>
            <p:nvPr/>
          </p:nvSpPr>
          <p:spPr>
            <a:xfrm>
              <a:off x="7033847" y="2570873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522049" y="2784919"/>
              <a:ext cx="3454890" cy="646331"/>
            </a:xfrm>
            <a:prstGeom prst="rect">
              <a:avLst/>
            </a:prstGeom>
            <a:ln w="38100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Góc</a:t>
              </a:r>
              <a:r>
                <a:rPr kumimoji="0" lang="en-GB" sz="36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GB" sz="36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nhọn</a:t>
              </a:r>
              <a:endPara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7104624" y="2501827"/>
              <a:ext cx="4304713" cy="1111347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34" t="-410" r="63173" b="84820"/>
            <a:stretch/>
          </p:blipFill>
          <p:spPr>
            <a:xfrm>
              <a:off x="6026734" y="2243358"/>
              <a:ext cx="1330669" cy="1667899"/>
            </a:xfrm>
            <a:prstGeom prst="rect">
              <a:avLst/>
            </a:prstGeom>
            <a:ln w="38100">
              <a:noFill/>
            </a:ln>
          </p:spPr>
        </p:pic>
      </p:grpSp>
      <p:grpSp>
        <p:nvGrpSpPr>
          <p:cNvPr id="25" name="C"/>
          <p:cNvGrpSpPr/>
          <p:nvPr/>
        </p:nvGrpSpPr>
        <p:grpSpPr>
          <a:xfrm>
            <a:off x="529503" y="4096574"/>
            <a:ext cx="5294521" cy="1556748"/>
            <a:chOff x="529503" y="4096574"/>
            <a:chExt cx="5294521" cy="1556748"/>
          </a:xfrm>
        </p:grpSpPr>
        <p:sp>
          <p:nvSpPr>
            <p:cNvPr id="8" name="Rounded Rectangle 7"/>
            <p:cNvSpPr/>
            <p:nvPr/>
          </p:nvSpPr>
          <p:spPr>
            <a:xfrm>
              <a:off x="1448971" y="4269546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92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906100" y="4449278"/>
              <a:ext cx="367903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Góc</a:t>
              </a:r>
              <a:r>
                <a:rPr kumimoji="0" lang="en-GB" sz="36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GB" sz="36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bẹt</a:t>
              </a:r>
              <a:endPara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1519311" y="4199650"/>
              <a:ext cx="4304713" cy="1111347"/>
            </a:xfrm>
            <a:prstGeom prst="roundRect">
              <a:avLst/>
            </a:prstGeom>
            <a:noFill/>
            <a:ln w="38100">
              <a:solidFill>
                <a:srgbClr val="92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49" t="-1026" r="49486" b="84616"/>
            <a:stretch/>
          </p:blipFill>
          <p:spPr>
            <a:xfrm rot="20512849">
              <a:off x="529503" y="4096574"/>
              <a:ext cx="1439992" cy="1556748"/>
            </a:xfrm>
            <a:prstGeom prst="rect">
              <a:avLst/>
            </a:prstGeom>
          </p:spPr>
        </p:pic>
      </p:grpSp>
      <p:grpSp>
        <p:nvGrpSpPr>
          <p:cNvPr id="29" name="D"/>
          <p:cNvGrpSpPr/>
          <p:nvPr/>
        </p:nvGrpSpPr>
        <p:grpSpPr>
          <a:xfrm>
            <a:off x="6207202" y="4021354"/>
            <a:ext cx="5269040" cy="1607727"/>
            <a:chOff x="6207202" y="4021354"/>
            <a:chExt cx="5269040" cy="1607727"/>
          </a:xfrm>
        </p:grpSpPr>
        <p:sp>
          <p:nvSpPr>
            <p:cNvPr id="7" name="Rounded Rectangle 6"/>
            <p:cNvSpPr/>
            <p:nvPr/>
          </p:nvSpPr>
          <p:spPr>
            <a:xfrm>
              <a:off x="7056265" y="4269546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896163" y="4498289"/>
              <a:ext cx="458007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Góc</a:t>
              </a:r>
              <a:r>
                <a:rPr kumimoji="0" lang="en-GB" sz="36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GB" sz="36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tù</a:t>
              </a:r>
              <a:endPara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7104624" y="4199650"/>
              <a:ext cx="4304713" cy="1111347"/>
            </a:xfrm>
            <a:prstGeom prst="round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28" r="33678" b="84615"/>
            <a:stretch/>
          </p:blipFill>
          <p:spPr>
            <a:xfrm>
              <a:off x="6207202" y="4021354"/>
              <a:ext cx="1169715" cy="1607727"/>
            </a:xfrm>
            <a:prstGeom prst="rect">
              <a:avLst/>
            </a:prstGeom>
          </p:spPr>
        </p:pic>
      </p:grpSp>
      <p:grpSp>
        <p:nvGrpSpPr>
          <p:cNvPr id="30" name="mattroi">
            <a:extLst>
              <a:ext uri="{FF2B5EF4-FFF2-40B4-BE49-F238E27FC236}">
                <a16:creationId xmlns:a16="http://schemas.microsoft.com/office/drawing/2014/main" id="{C2478A37-2BF7-8F3F-2FAE-9BDF35EBD811}"/>
              </a:ext>
            </a:extLst>
          </p:cNvPr>
          <p:cNvGrpSpPr/>
          <p:nvPr/>
        </p:nvGrpSpPr>
        <p:grpSpPr>
          <a:xfrm flipH="1">
            <a:off x="5024329" y="1967619"/>
            <a:ext cx="1242915" cy="1262779"/>
            <a:chOff x="2178000" y="1370575"/>
            <a:chExt cx="1417475" cy="1417450"/>
          </a:xfrm>
        </p:grpSpPr>
        <p:sp>
          <p:nvSpPr>
            <p:cNvPr id="31" name="Google Shape;1409;p39">
              <a:extLst>
                <a:ext uri="{FF2B5EF4-FFF2-40B4-BE49-F238E27FC236}">
                  <a16:creationId xmlns:a16="http://schemas.microsoft.com/office/drawing/2014/main" id="{923CF08C-51B5-9B08-EF5C-A88775363AE9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1410;p39">
              <a:extLst>
                <a:ext uri="{FF2B5EF4-FFF2-40B4-BE49-F238E27FC236}">
                  <a16:creationId xmlns:a16="http://schemas.microsoft.com/office/drawing/2014/main" id="{2FDCAC83-7D47-E4A9-3C29-DE80A449ACA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1411;p39">
              <a:extLst>
                <a:ext uri="{FF2B5EF4-FFF2-40B4-BE49-F238E27FC236}">
                  <a16:creationId xmlns:a16="http://schemas.microsoft.com/office/drawing/2014/main" id="{CC9204C5-5B65-B813-6C15-D65230266348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1412;p39">
              <a:extLst>
                <a:ext uri="{FF2B5EF4-FFF2-40B4-BE49-F238E27FC236}">
                  <a16:creationId xmlns:a16="http://schemas.microsoft.com/office/drawing/2014/main" id="{D993A3E6-F277-E022-28DC-3167A141616C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1413;p39">
              <a:extLst>
                <a:ext uri="{FF2B5EF4-FFF2-40B4-BE49-F238E27FC236}">
                  <a16:creationId xmlns:a16="http://schemas.microsoft.com/office/drawing/2014/main" id="{151538D1-D9C2-614A-DB41-347D3C9F9F3E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1414;p39">
              <a:extLst>
                <a:ext uri="{FF2B5EF4-FFF2-40B4-BE49-F238E27FC236}">
                  <a16:creationId xmlns:a16="http://schemas.microsoft.com/office/drawing/2014/main" id="{3C3BDB25-46A9-07A9-9506-3910AC067692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1415;p39">
              <a:extLst>
                <a:ext uri="{FF2B5EF4-FFF2-40B4-BE49-F238E27FC236}">
                  <a16:creationId xmlns:a16="http://schemas.microsoft.com/office/drawing/2014/main" id="{9D006B52-9AAE-BC5D-663C-510CA32C3459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1416;p39">
              <a:extLst>
                <a:ext uri="{FF2B5EF4-FFF2-40B4-BE49-F238E27FC236}">
                  <a16:creationId xmlns:a16="http://schemas.microsoft.com/office/drawing/2014/main" id="{009C6E80-8E63-E29D-DB38-11B87E4FD718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1417;p39">
              <a:extLst>
                <a:ext uri="{FF2B5EF4-FFF2-40B4-BE49-F238E27FC236}">
                  <a16:creationId xmlns:a16="http://schemas.microsoft.com/office/drawing/2014/main" id="{61FF8998-C631-5AB6-CFA3-800AEEF00A98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1418;p39">
              <a:extLst>
                <a:ext uri="{FF2B5EF4-FFF2-40B4-BE49-F238E27FC236}">
                  <a16:creationId xmlns:a16="http://schemas.microsoft.com/office/drawing/2014/main" id="{3F837775-817E-E8E4-951A-360675708F7C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1419;p39">
              <a:extLst>
                <a:ext uri="{FF2B5EF4-FFF2-40B4-BE49-F238E27FC236}">
                  <a16:creationId xmlns:a16="http://schemas.microsoft.com/office/drawing/2014/main" id="{04574DF9-3B2B-DE36-1F63-7DB2855A00B1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1420;p39">
              <a:extLst>
                <a:ext uri="{FF2B5EF4-FFF2-40B4-BE49-F238E27FC236}">
                  <a16:creationId xmlns:a16="http://schemas.microsoft.com/office/drawing/2014/main" id="{465385CD-0C09-5114-0301-7A8C67A50A6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1421;p39">
              <a:extLst>
                <a:ext uri="{FF2B5EF4-FFF2-40B4-BE49-F238E27FC236}">
                  <a16:creationId xmlns:a16="http://schemas.microsoft.com/office/drawing/2014/main" id="{9AC9F5C6-8E9B-17F1-938E-F09CE58FC90B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1422;p39">
              <a:extLst>
                <a:ext uri="{FF2B5EF4-FFF2-40B4-BE49-F238E27FC236}">
                  <a16:creationId xmlns:a16="http://schemas.microsoft.com/office/drawing/2014/main" id="{700E90A0-D9DB-ECD0-47A7-743A1B927B3D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5" name="saib">
            <a:extLst>
              <a:ext uri="{FF2B5EF4-FFF2-40B4-BE49-F238E27FC236}">
                <a16:creationId xmlns:a16="http://schemas.microsoft.com/office/drawing/2014/main" id="{1E0F6780-2ABA-DF79-611B-5BF2C3008B53}"/>
              </a:ext>
            </a:extLst>
          </p:cNvPr>
          <p:cNvSpPr/>
          <p:nvPr/>
        </p:nvSpPr>
        <p:spPr>
          <a:xfrm rot="19980337">
            <a:off x="10789287" y="2068876"/>
            <a:ext cx="1139606" cy="106024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6" name="said">
            <a:extLst>
              <a:ext uri="{FF2B5EF4-FFF2-40B4-BE49-F238E27FC236}">
                <a16:creationId xmlns:a16="http://schemas.microsoft.com/office/drawing/2014/main" id="{1E0F6780-2ABA-DF79-611B-5BF2C3008B53}"/>
              </a:ext>
            </a:extLst>
          </p:cNvPr>
          <p:cNvSpPr/>
          <p:nvPr/>
        </p:nvSpPr>
        <p:spPr>
          <a:xfrm rot="19980337">
            <a:off x="10837598" y="4722828"/>
            <a:ext cx="1139606" cy="106024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7" name="saic">
            <a:extLst>
              <a:ext uri="{FF2B5EF4-FFF2-40B4-BE49-F238E27FC236}">
                <a16:creationId xmlns:a16="http://schemas.microsoft.com/office/drawing/2014/main" id="{1E0F6780-2ABA-DF79-611B-5BF2C3008B53}"/>
              </a:ext>
            </a:extLst>
          </p:cNvPr>
          <p:cNvSpPr/>
          <p:nvPr/>
        </p:nvSpPr>
        <p:spPr>
          <a:xfrm rot="19980337">
            <a:off x="5097802" y="4722828"/>
            <a:ext cx="1139606" cy="106024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912460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" grpId="0" animBg="1"/>
      <p:bldP spid="45" grpId="0" animBg="1"/>
      <p:bldP spid="46" grpId="0" animBg="1"/>
      <p:bldP spid="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âu hỏi"/>
          <p:cNvSpPr/>
          <p:nvPr/>
        </p:nvSpPr>
        <p:spPr>
          <a:xfrm>
            <a:off x="2849793" y="156201"/>
            <a:ext cx="7132320" cy="177252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4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 err="1" smtClean="0">
                <a:solidFill>
                  <a:srgbClr val="663300"/>
                </a:solidFill>
              </a:rPr>
              <a:t>Để</a:t>
            </a:r>
            <a:r>
              <a:rPr lang="en-GB" sz="3600" dirty="0" smtClean="0">
                <a:solidFill>
                  <a:srgbClr val="663300"/>
                </a:solidFill>
              </a:rPr>
              <a:t> </a:t>
            </a:r>
            <a:r>
              <a:rPr lang="en-GB" sz="3600" dirty="0" err="1" smtClean="0">
                <a:solidFill>
                  <a:srgbClr val="663300"/>
                </a:solidFill>
              </a:rPr>
              <a:t>vẽ</a:t>
            </a:r>
            <a:r>
              <a:rPr lang="en-GB" sz="3600" dirty="0" smtClean="0">
                <a:solidFill>
                  <a:srgbClr val="663300"/>
                </a:solidFill>
              </a:rPr>
              <a:t> </a:t>
            </a:r>
            <a:r>
              <a:rPr lang="en-GB" sz="3600" dirty="0" err="1" smtClean="0">
                <a:solidFill>
                  <a:srgbClr val="663300"/>
                </a:solidFill>
              </a:rPr>
              <a:t>hai</a:t>
            </a:r>
            <a:r>
              <a:rPr lang="en-GB" sz="3600" dirty="0" smtClean="0">
                <a:solidFill>
                  <a:srgbClr val="663300"/>
                </a:solidFill>
              </a:rPr>
              <a:t> </a:t>
            </a:r>
            <a:r>
              <a:rPr lang="en-GB" sz="3600" dirty="0" err="1" smtClean="0">
                <a:solidFill>
                  <a:srgbClr val="663300"/>
                </a:solidFill>
              </a:rPr>
              <a:t>đường</a:t>
            </a:r>
            <a:r>
              <a:rPr lang="en-GB" sz="3600" dirty="0" smtClean="0">
                <a:solidFill>
                  <a:srgbClr val="663300"/>
                </a:solidFill>
              </a:rPr>
              <a:t> </a:t>
            </a:r>
            <a:r>
              <a:rPr lang="en-GB" sz="3600" dirty="0" err="1" smtClean="0">
                <a:solidFill>
                  <a:srgbClr val="663300"/>
                </a:solidFill>
              </a:rPr>
              <a:t>thẳng</a:t>
            </a:r>
            <a:r>
              <a:rPr lang="en-GB" sz="3600" dirty="0" smtClean="0">
                <a:solidFill>
                  <a:srgbClr val="663300"/>
                </a:solidFill>
              </a:rPr>
              <a:t> </a:t>
            </a:r>
            <a:r>
              <a:rPr lang="en-GB" sz="3600" dirty="0" err="1" smtClean="0">
                <a:solidFill>
                  <a:srgbClr val="663300"/>
                </a:solidFill>
              </a:rPr>
              <a:t>vuông</a:t>
            </a:r>
            <a:r>
              <a:rPr lang="en-GB" sz="3600" dirty="0" smtClean="0">
                <a:solidFill>
                  <a:srgbClr val="663300"/>
                </a:solidFill>
              </a:rPr>
              <a:t> </a:t>
            </a:r>
            <a:r>
              <a:rPr lang="en-GB" sz="3600" dirty="0" err="1" smtClean="0">
                <a:solidFill>
                  <a:srgbClr val="663300"/>
                </a:solidFill>
              </a:rPr>
              <a:t>góc</a:t>
            </a:r>
            <a:r>
              <a:rPr lang="en-GB" sz="3600" dirty="0" smtClean="0">
                <a:solidFill>
                  <a:srgbClr val="663300"/>
                </a:solidFill>
              </a:rPr>
              <a:t>, </a:t>
            </a:r>
            <a:r>
              <a:rPr lang="en-GB" sz="3600" dirty="0" err="1" smtClean="0">
                <a:solidFill>
                  <a:srgbClr val="663300"/>
                </a:solidFill>
              </a:rPr>
              <a:t>chúng</a:t>
            </a:r>
            <a:r>
              <a:rPr lang="en-GB" sz="3600" dirty="0" smtClean="0">
                <a:solidFill>
                  <a:srgbClr val="663300"/>
                </a:solidFill>
              </a:rPr>
              <a:t> ta </a:t>
            </a:r>
            <a:r>
              <a:rPr lang="en-GB" sz="3600" dirty="0" err="1" smtClean="0">
                <a:solidFill>
                  <a:srgbClr val="663300"/>
                </a:solidFill>
              </a:rPr>
              <a:t>cần</a:t>
            </a:r>
            <a:r>
              <a:rPr lang="en-GB" sz="3600" dirty="0" smtClean="0">
                <a:solidFill>
                  <a:srgbClr val="663300"/>
                </a:solidFill>
              </a:rPr>
              <a:t> …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</a:endParaRPr>
          </a:p>
        </p:txBody>
      </p:sp>
      <p:grpSp>
        <p:nvGrpSpPr>
          <p:cNvPr id="12" name="A"/>
          <p:cNvGrpSpPr/>
          <p:nvPr/>
        </p:nvGrpSpPr>
        <p:grpSpPr>
          <a:xfrm>
            <a:off x="464231" y="2355461"/>
            <a:ext cx="5359793" cy="1473589"/>
            <a:chOff x="464231" y="2355461"/>
            <a:chExt cx="5359793" cy="1473589"/>
          </a:xfrm>
        </p:grpSpPr>
        <p:sp>
          <p:nvSpPr>
            <p:cNvPr id="5" name="Rounded Rectangle 4"/>
            <p:cNvSpPr/>
            <p:nvPr/>
          </p:nvSpPr>
          <p:spPr>
            <a:xfrm>
              <a:off x="1448972" y="2599009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1674054" y="2538781"/>
              <a:ext cx="4149970" cy="1106951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" r="78596" b="84410"/>
            <a:stretch/>
          </p:blipFill>
          <p:spPr>
            <a:xfrm>
              <a:off x="464231" y="2355461"/>
              <a:ext cx="1570535" cy="1473589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2783267" y="2814467"/>
              <a:ext cx="193155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Thước</a:t>
              </a:r>
              <a:r>
                <a:rPr kumimoji="0" lang="en-GB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êke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21" name="B"/>
          <p:cNvGrpSpPr/>
          <p:nvPr/>
        </p:nvGrpSpPr>
        <p:grpSpPr>
          <a:xfrm>
            <a:off x="6026734" y="2243358"/>
            <a:ext cx="5382603" cy="1667899"/>
            <a:chOff x="6026734" y="2243358"/>
            <a:chExt cx="5382603" cy="1667899"/>
          </a:xfrm>
        </p:grpSpPr>
        <p:sp>
          <p:nvSpPr>
            <p:cNvPr id="6" name="Rounded Rectangle 5"/>
            <p:cNvSpPr/>
            <p:nvPr/>
          </p:nvSpPr>
          <p:spPr>
            <a:xfrm>
              <a:off x="7033847" y="2570873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529535" y="2779746"/>
              <a:ext cx="3454890" cy="584775"/>
            </a:xfrm>
            <a:prstGeom prst="rect">
              <a:avLst/>
            </a:prstGeom>
            <a:ln w="38100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Compa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7104624" y="2501827"/>
              <a:ext cx="4304713" cy="1111347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34" t="-410" r="63173" b="84820"/>
            <a:stretch/>
          </p:blipFill>
          <p:spPr>
            <a:xfrm>
              <a:off x="6026734" y="2243358"/>
              <a:ext cx="1330669" cy="1667899"/>
            </a:xfrm>
            <a:prstGeom prst="rect">
              <a:avLst/>
            </a:prstGeom>
            <a:ln w="38100">
              <a:noFill/>
            </a:ln>
          </p:spPr>
        </p:pic>
      </p:grpSp>
      <p:grpSp>
        <p:nvGrpSpPr>
          <p:cNvPr id="25" name="C"/>
          <p:cNvGrpSpPr/>
          <p:nvPr/>
        </p:nvGrpSpPr>
        <p:grpSpPr>
          <a:xfrm>
            <a:off x="529503" y="4096574"/>
            <a:ext cx="5294521" cy="1556748"/>
            <a:chOff x="529503" y="4096574"/>
            <a:chExt cx="5294521" cy="1556748"/>
          </a:xfrm>
        </p:grpSpPr>
        <p:sp>
          <p:nvSpPr>
            <p:cNvPr id="8" name="Rounded Rectangle 7"/>
            <p:cNvSpPr/>
            <p:nvPr/>
          </p:nvSpPr>
          <p:spPr>
            <a:xfrm>
              <a:off x="1448971" y="4269546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92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881551" y="4428298"/>
              <a:ext cx="367903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Bút</a:t>
              </a:r>
              <a:r>
                <a:rPr kumimoji="0" lang="en-GB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chì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1519311" y="4199650"/>
              <a:ext cx="4304713" cy="1111347"/>
            </a:xfrm>
            <a:prstGeom prst="roundRect">
              <a:avLst/>
            </a:prstGeom>
            <a:noFill/>
            <a:ln w="38100">
              <a:solidFill>
                <a:srgbClr val="92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49" t="-1026" r="49486" b="84616"/>
            <a:stretch/>
          </p:blipFill>
          <p:spPr>
            <a:xfrm rot="20512849">
              <a:off x="529503" y="4096574"/>
              <a:ext cx="1439992" cy="1556748"/>
            </a:xfrm>
            <a:prstGeom prst="rect">
              <a:avLst/>
            </a:prstGeom>
          </p:spPr>
        </p:pic>
      </p:grpSp>
      <p:grpSp>
        <p:nvGrpSpPr>
          <p:cNvPr id="29" name="D"/>
          <p:cNvGrpSpPr/>
          <p:nvPr/>
        </p:nvGrpSpPr>
        <p:grpSpPr>
          <a:xfrm>
            <a:off x="6207202" y="4021354"/>
            <a:ext cx="5322736" cy="1607727"/>
            <a:chOff x="6207202" y="4021354"/>
            <a:chExt cx="5322736" cy="1607727"/>
          </a:xfrm>
        </p:grpSpPr>
        <p:sp>
          <p:nvSpPr>
            <p:cNvPr id="7" name="Rounded Rectangle 6"/>
            <p:cNvSpPr/>
            <p:nvPr/>
          </p:nvSpPr>
          <p:spPr>
            <a:xfrm>
              <a:off x="7033847" y="4269545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949859" y="4457292"/>
              <a:ext cx="458007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Thước</a:t>
              </a:r>
              <a:r>
                <a:rPr kumimoji="0" lang="en-GB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ea typeface="+mn-ea"/>
                  <a:cs typeface="+mn-cs"/>
                </a:rPr>
                <a:t>thẳng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7104624" y="4199650"/>
              <a:ext cx="4304713" cy="1111347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28" r="33678" b="84615"/>
            <a:stretch/>
          </p:blipFill>
          <p:spPr>
            <a:xfrm>
              <a:off x="6207202" y="4021354"/>
              <a:ext cx="1169715" cy="1607727"/>
            </a:xfrm>
            <a:prstGeom prst="rect">
              <a:avLst/>
            </a:prstGeom>
          </p:spPr>
        </p:pic>
      </p:grpSp>
      <p:grpSp>
        <p:nvGrpSpPr>
          <p:cNvPr id="30" name="mattroi">
            <a:extLst>
              <a:ext uri="{FF2B5EF4-FFF2-40B4-BE49-F238E27FC236}">
                <a16:creationId xmlns:a16="http://schemas.microsoft.com/office/drawing/2014/main" id="{C2478A37-2BF7-8F3F-2FAE-9BDF35EBD811}"/>
              </a:ext>
            </a:extLst>
          </p:cNvPr>
          <p:cNvGrpSpPr/>
          <p:nvPr/>
        </p:nvGrpSpPr>
        <p:grpSpPr>
          <a:xfrm flipH="1">
            <a:off x="5024329" y="1967619"/>
            <a:ext cx="1242915" cy="1262779"/>
            <a:chOff x="2178000" y="1370575"/>
            <a:chExt cx="1417475" cy="1417450"/>
          </a:xfrm>
        </p:grpSpPr>
        <p:sp>
          <p:nvSpPr>
            <p:cNvPr id="31" name="Google Shape;1409;p39">
              <a:extLst>
                <a:ext uri="{FF2B5EF4-FFF2-40B4-BE49-F238E27FC236}">
                  <a16:creationId xmlns:a16="http://schemas.microsoft.com/office/drawing/2014/main" id="{923CF08C-51B5-9B08-EF5C-A88775363AE9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1410;p39">
              <a:extLst>
                <a:ext uri="{FF2B5EF4-FFF2-40B4-BE49-F238E27FC236}">
                  <a16:creationId xmlns:a16="http://schemas.microsoft.com/office/drawing/2014/main" id="{2FDCAC83-7D47-E4A9-3C29-DE80A449ACA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1411;p39">
              <a:extLst>
                <a:ext uri="{FF2B5EF4-FFF2-40B4-BE49-F238E27FC236}">
                  <a16:creationId xmlns:a16="http://schemas.microsoft.com/office/drawing/2014/main" id="{CC9204C5-5B65-B813-6C15-D65230266348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1412;p39">
              <a:extLst>
                <a:ext uri="{FF2B5EF4-FFF2-40B4-BE49-F238E27FC236}">
                  <a16:creationId xmlns:a16="http://schemas.microsoft.com/office/drawing/2014/main" id="{D993A3E6-F277-E022-28DC-3167A141616C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1413;p39">
              <a:extLst>
                <a:ext uri="{FF2B5EF4-FFF2-40B4-BE49-F238E27FC236}">
                  <a16:creationId xmlns:a16="http://schemas.microsoft.com/office/drawing/2014/main" id="{151538D1-D9C2-614A-DB41-347D3C9F9F3E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1414;p39">
              <a:extLst>
                <a:ext uri="{FF2B5EF4-FFF2-40B4-BE49-F238E27FC236}">
                  <a16:creationId xmlns:a16="http://schemas.microsoft.com/office/drawing/2014/main" id="{3C3BDB25-46A9-07A9-9506-3910AC067692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1415;p39">
              <a:extLst>
                <a:ext uri="{FF2B5EF4-FFF2-40B4-BE49-F238E27FC236}">
                  <a16:creationId xmlns:a16="http://schemas.microsoft.com/office/drawing/2014/main" id="{9D006B52-9AAE-BC5D-663C-510CA32C3459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1416;p39">
              <a:extLst>
                <a:ext uri="{FF2B5EF4-FFF2-40B4-BE49-F238E27FC236}">
                  <a16:creationId xmlns:a16="http://schemas.microsoft.com/office/drawing/2014/main" id="{009C6E80-8E63-E29D-DB38-11B87E4FD718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1417;p39">
              <a:extLst>
                <a:ext uri="{FF2B5EF4-FFF2-40B4-BE49-F238E27FC236}">
                  <a16:creationId xmlns:a16="http://schemas.microsoft.com/office/drawing/2014/main" id="{61FF8998-C631-5AB6-CFA3-800AEEF00A98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1418;p39">
              <a:extLst>
                <a:ext uri="{FF2B5EF4-FFF2-40B4-BE49-F238E27FC236}">
                  <a16:creationId xmlns:a16="http://schemas.microsoft.com/office/drawing/2014/main" id="{3F837775-817E-E8E4-951A-360675708F7C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1419;p39">
              <a:extLst>
                <a:ext uri="{FF2B5EF4-FFF2-40B4-BE49-F238E27FC236}">
                  <a16:creationId xmlns:a16="http://schemas.microsoft.com/office/drawing/2014/main" id="{04574DF9-3B2B-DE36-1F63-7DB2855A00B1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1420;p39">
              <a:extLst>
                <a:ext uri="{FF2B5EF4-FFF2-40B4-BE49-F238E27FC236}">
                  <a16:creationId xmlns:a16="http://schemas.microsoft.com/office/drawing/2014/main" id="{465385CD-0C09-5114-0301-7A8C67A50A6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1421;p39">
              <a:extLst>
                <a:ext uri="{FF2B5EF4-FFF2-40B4-BE49-F238E27FC236}">
                  <a16:creationId xmlns:a16="http://schemas.microsoft.com/office/drawing/2014/main" id="{9AC9F5C6-8E9B-17F1-938E-F09CE58FC90B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1422;p39">
              <a:extLst>
                <a:ext uri="{FF2B5EF4-FFF2-40B4-BE49-F238E27FC236}">
                  <a16:creationId xmlns:a16="http://schemas.microsoft.com/office/drawing/2014/main" id="{700E90A0-D9DB-ECD0-47A7-743A1B927B3D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5" name="saib">
            <a:extLst>
              <a:ext uri="{FF2B5EF4-FFF2-40B4-BE49-F238E27FC236}">
                <a16:creationId xmlns:a16="http://schemas.microsoft.com/office/drawing/2014/main" id="{1E0F6780-2ABA-DF79-611B-5BF2C3008B53}"/>
              </a:ext>
            </a:extLst>
          </p:cNvPr>
          <p:cNvSpPr/>
          <p:nvPr/>
        </p:nvSpPr>
        <p:spPr>
          <a:xfrm rot="19980337">
            <a:off x="10789287" y="2068876"/>
            <a:ext cx="1139606" cy="106024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49" name="mattroi">
            <a:extLst>
              <a:ext uri="{FF2B5EF4-FFF2-40B4-BE49-F238E27FC236}">
                <a16:creationId xmlns:a16="http://schemas.microsoft.com/office/drawing/2014/main" id="{C2478A37-2BF7-8F3F-2FAE-9BDF35EBD811}"/>
              </a:ext>
            </a:extLst>
          </p:cNvPr>
          <p:cNvGrpSpPr/>
          <p:nvPr/>
        </p:nvGrpSpPr>
        <p:grpSpPr>
          <a:xfrm flipH="1">
            <a:off x="10910055" y="4490612"/>
            <a:ext cx="1242915" cy="1262779"/>
            <a:chOff x="2178000" y="1370575"/>
            <a:chExt cx="1417475" cy="1417450"/>
          </a:xfrm>
        </p:grpSpPr>
        <p:sp>
          <p:nvSpPr>
            <p:cNvPr id="50" name="Google Shape;1409;p39">
              <a:extLst>
                <a:ext uri="{FF2B5EF4-FFF2-40B4-BE49-F238E27FC236}">
                  <a16:creationId xmlns:a16="http://schemas.microsoft.com/office/drawing/2014/main" id="{923CF08C-51B5-9B08-EF5C-A88775363AE9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1410;p39">
              <a:extLst>
                <a:ext uri="{FF2B5EF4-FFF2-40B4-BE49-F238E27FC236}">
                  <a16:creationId xmlns:a16="http://schemas.microsoft.com/office/drawing/2014/main" id="{2FDCAC83-7D47-E4A9-3C29-DE80A449ACA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1411;p39">
              <a:extLst>
                <a:ext uri="{FF2B5EF4-FFF2-40B4-BE49-F238E27FC236}">
                  <a16:creationId xmlns:a16="http://schemas.microsoft.com/office/drawing/2014/main" id="{CC9204C5-5B65-B813-6C15-D65230266348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1412;p39">
              <a:extLst>
                <a:ext uri="{FF2B5EF4-FFF2-40B4-BE49-F238E27FC236}">
                  <a16:creationId xmlns:a16="http://schemas.microsoft.com/office/drawing/2014/main" id="{D993A3E6-F277-E022-28DC-3167A141616C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1413;p39">
              <a:extLst>
                <a:ext uri="{FF2B5EF4-FFF2-40B4-BE49-F238E27FC236}">
                  <a16:creationId xmlns:a16="http://schemas.microsoft.com/office/drawing/2014/main" id="{151538D1-D9C2-614A-DB41-347D3C9F9F3E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1414;p39">
              <a:extLst>
                <a:ext uri="{FF2B5EF4-FFF2-40B4-BE49-F238E27FC236}">
                  <a16:creationId xmlns:a16="http://schemas.microsoft.com/office/drawing/2014/main" id="{3C3BDB25-46A9-07A9-9506-3910AC067692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1415;p39">
              <a:extLst>
                <a:ext uri="{FF2B5EF4-FFF2-40B4-BE49-F238E27FC236}">
                  <a16:creationId xmlns:a16="http://schemas.microsoft.com/office/drawing/2014/main" id="{9D006B52-9AAE-BC5D-663C-510CA32C3459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1416;p39">
              <a:extLst>
                <a:ext uri="{FF2B5EF4-FFF2-40B4-BE49-F238E27FC236}">
                  <a16:creationId xmlns:a16="http://schemas.microsoft.com/office/drawing/2014/main" id="{009C6E80-8E63-E29D-DB38-11B87E4FD718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1417;p39">
              <a:extLst>
                <a:ext uri="{FF2B5EF4-FFF2-40B4-BE49-F238E27FC236}">
                  <a16:creationId xmlns:a16="http://schemas.microsoft.com/office/drawing/2014/main" id="{61FF8998-C631-5AB6-CFA3-800AEEF00A98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1418;p39">
              <a:extLst>
                <a:ext uri="{FF2B5EF4-FFF2-40B4-BE49-F238E27FC236}">
                  <a16:creationId xmlns:a16="http://schemas.microsoft.com/office/drawing/2014/main" id="{3F837775-817E-E8E4-951A-360675708F7C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1419;p39">
              <a:extLst>
                <a:ext uri="{FF2B5EF4-FFF2-40B4-BE49-F238E27FC236}">
                  <a16:creationId xmlns:a16="http://schemas.microsoft.com/office/drawing/2014/main" id="{04574DF9-3B2B-DE36-1F63-7DB2855A00B1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1420;p39">
              <a:extLst>
                <a:ext uri="{FF2B5EF4-FFF2-40B4-BE49-F238E27FC236}">
                  <a16:creationId xmlns:a16="http://schemas.microsoft.com/office/drawing/2014/main" id="{465385CD-0C09-5114-0301-7A8C67A50A6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1421;p39">
              <a:extLst>
                <a:ext uri="{FF2B5EF4-FFF2-40B4-BE49-F238E27FC236}">
                  <a16:creationId xmlns:a16="http://schemas.microsoft.com/office/drawing/2014/main" id="{9AC9F5C6-8E9B-17F1-938E-F09CE58FC90B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1422;p39">
              <a:extLst>
                <a:ext uri="{FF2B5EF4-FFF2-40B4-BE49-F238E27FC236}">
                  <a16:creationId xmlns:a16="http://schemas.microsoft.com/office/drawing/2014/main" id="{700E90A0-D9DB-ECD0-47A7-743A1B927B3D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4" name="mattroi">
            <a:extLst>
              <a:ext uri="{FF2B5EF4-FFF2-40B4-BE49-F238E27FC236}">
                <a16:creationId xmlns:a16="http://schemas.microsoft.com/office/drawing/2014/main" id="{C2478A37-2BF7-8F3F-2FAE-9BDF35EBD811}"/>
              </a:ext>
            </a:extLst>
          </p:cNvPr>
          <p:cNvGrpSpPr/>
          <p:nvPr/>
        </p:nvGrpSpPr>
        <p:grpSpPr>
          <a:xfrm flipH="1">
            <a:off x="5087306" y="4564867"/>
            <a:ext cx="1242915" cy="1262779"/>
            <a:chOff x="2178000" y="1370575"/>
            <a:chExt cx="1417475" cy="1417450"/>
          </a:xfrm>
        </p:grpSpPr>
        <p:sp>
          <p:nvSpPr>
            <p:cNvPr id="65" name="Google Shape;1409;p39">
              <a:extLst>
                <a:ext uri="{FF2B5EF4-FFF2-40B4-BE49-F238E27FC236}">
                  <a16:creationId xmlns:a16="http://schemas.microsoft.com/office/drawing/2014/main" id="{923CF08C-51B5-9B08-EF5C-A88775363AE9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1410;p39">
              <a:extLst>
                <a:ext uri="{FF2B5EF4-FFF2-40B4-BE49-F238E27FC236}">
                  <a16:creationId xmlns:a16="http://schemas.microsoft.com/office/drawing/2014/main" id="{2FDCAC83-7D47-E4A9-3C29-DE80A449ACA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1411;p39">
              <a:extLst>
                <a:ext uri="{FF2B5EF4-FFF2-40B4-BE49-F238E27FC236}">
                  <a16:creationId xmlns:a16="http://schemas.microsoft.com/office/drawing/2014/main" id="{CC9204C5-5B65-B813-6C15-D65230266348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1412;p39">
              <a:extLst>
                <a:ext uri="{FF2B5EF4-FFF2-40B4-BE49-F238E27FC236}">
                  <a16:creationId xmlns:a16="http://schemas.microsoft.com/office/drawing/2014/main" id="{D993A3E6-F277-E022-28DC-3167A141616C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1413;p39">
              <a:extLst>
                <a:ext uri="{FF2B5EF4-FFF2-40B4-BE49-F238E27FC236}">
                  <a16:creationId xmlns:a16="http://schemas.microsoft.com/office/drawing/2014/main" id="{151538D1-D9C2-614A-DB41-347D3C9F9F3E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1414;p39">
              <a:extLst>
                <a:ext uri="{FF2B5EF4-FFF2-40B4-BE49-F238E27FC236}">
                  <a16:creationId xmlns:a16="http://schemas.microsoft.com/office/drawing/2014/main" id="{3C3BDB25-46A9-07A9-9506-3910AC067692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1415;p39">
              <a:extLst>
                <a:ext uri="{FF2B5EF4-FFF2-40B4-BE49-F238E27FC236}">
                  <a16:creationId xmlns:a16="http://schemas.microsoft.com/office/drawing/2014/main" id="{9D006B52-9AAE-BC5D-663C-510CA32C3459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1416;p39">
              <a:extLst>
                <a:ext uri="{FF2B5EF4-FFF2-40B4-BE49-F238E27FC236}">
                  <a16:creationId xmlns:a16="http://schemas.microsoft.com/office/drawing/2014/main" id="{009C6E80-8E63-E29D-DB38-11B87E4FD718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1417;p39">
              <a:extLst>
                <a:ext uri="{FF2B5EF4-FFF2-40B4-BE49-F238E27FC236}">
                  <a16:creationId xmlns:a16="http://schemas.microsoft.com/office/drawing/2014/main" id="{61FF8998-C631-5AB6-CFA3-800AEEF00A98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1418;p39">
              <a:extLst>
                <a:ext uri="{FF2B5EF4-FFF2-40B4-BE49-F238E27FC236}">
                  <a16:creationId xmlns:a16="http://schemas.microsoft.com/office/drawing/2014/main" id="{3F837775-817E-E8E4-951A-360675708F7C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1419;p39">
              <a:extLst>
                <a:ext uri="{FF2B5EF4-FFF2-40B4-BE49-F238E27FC236}">
                  <a16:creationId xmlns:a16="http://schemas.microsoft.com/office/drawing/2014/main" id="{04574DF9-3B2B-DE36-1F63-7DB2855A00B1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Google Shape;1420;p39">
              <a:extLst>
                <a:ext uri="{FF2B5EF4-FFF2-40B4-BE49-F238E27FC236}">
                  <a16:creationId xmlns:a16="http://schemas.microsoft.com/office/drawing/2014/main" id="{465385CD-0C09-5114-0301-7A8C67A50A6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77" name="Google Shape;1421;p39">
              <a:extLst>
                <a:ext uri="{FF2B5EF4-FFF2-40B4-BE49-F238E27FC236}">
                  <a16:creationId xmlns:a16="http://schemas.microsoft.com/office/drawing/2014/main" id="{9AC9F5C6-8E9B-17F1-938E-F09CE58FC90B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1422;p39">
              <a:extLst>
                <a:ext uri="{FF2B5EF4-FFF2-40B4-BE49-F238E27FC236}">
                  <a16:creationId xmlns:a16="http://schemas.microsoft.com/office/drawing/2014/main" id="{700E90A0-D9DB-ECD0-47A7-743A1B927B3D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3635121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" grpId="0" animBg="1"/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350520" y="472441"/>
            <a:ext cx="11475720" cy="5821680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5">
            <a:extLst>
              <a:ext uri="{FF2B5EF4-FFF2-40B4-BE49-F238E27FC236}">
                <a16:creationId xmlns:a16="http://schemas.microsoft.com/office/drawing/2014/main" id="{717A1CD9-B579-4411-B263-CD0086AF29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4047"/>
            <a:ext cx="7312793" cy="585023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6E31FD1-8CC5-40AA-8220-5F5B163576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9129" y="1120058"/>
            <a:ext cx="4718050" cy="4718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9578" y="2192471"/>
            <a:ext cx="4194412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00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02610DF-432E-40CB-B403-C863332B9F94}"/>
              </a:ext>
            </a:extLst>
          </p:cNvPr>
          <p:cNvSpPr/>
          <p:nvPr/>
        </p:nvSpPr>
        <p:spPr>
          <a:xfrm>
            <a:off x="1003900" y="546101"/>
            <a:ext cx="22580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300" normalizeH="0" baseline="0" noProof="0" dirty="0" smtClean="0">
                <a:ln w="38100"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#9Slide07 IcielKoni" pitchFamily="2" charset="0"/>
                <a:ea typeface="Cambria" panose="02040503050406030204" pitchFamily="18" charset="0"/>
                <a:cs typeface="等线" panose="020B0604020202020204" charset="-122"/>
                <a:sym typeface="字魂58号-创中黑" panose="00000500000000000000" pitchFamily="2" charset="-122"/>
              </a:rPr>
              <a:t>KHÁM</a:t>
            </a:r>
            <a:r>
              <a:rPr kumimoji="0" lang="en-US" altLang="zh-CN" sz="2400" b="1" i="0" u="none" strike="noStrike" kern="1200" cap="none" spc="300" normalizeH="0" noProof="0" dirty="0" smtClean="0">
                <a:ln w="38100"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#9Slide07 IcielKoni" pitchFamily="2" charset="0"/>
                <a:ea typeface="Cambria" panose="02040503050406030204" pitchFamily="18" charset="0"/>
                <a:cs typeface="等线" panose="020B0604020202020204" charset="-122"/>
                <a:sym typeface="字魂58号-创中黑" panose="00000500000000000000" pitchFamily="2" charset="-122"/>
              </a:rPr>
              <a:t> PHÁ</a:t>
            </a:r>
            <a:endParaRPr kumimoji="0" lang="zh-CN" altLang="en-US" sz="2400" b="1" i="0" u="none" strike="noStrike" kern="1200" cap="none" spc="300" normalizeH="0" baseline="0" noProof="0" dirty="0">
              <a:ln w="38100"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#9Slide07 IcielKoni" pitchFamily="2" charset="0"/>
              <a:ea typeface="字魂151号-联盟综艺体" panose="00000500000000000000" pitchFamily="2" charset="-122"/>
              <a:cs typeface="等线" panose="020B0604020202020204" charset="-122"/>
              <a:sym typeface="字魂58号-创中黑" panose="000005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ECE4C39-4F47-4F91-B576-9CCD722088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01" y="396875"/>
            <a:ext cx="760116" cy="76011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F3409EA-88A3-4BB0-9D83-E554AE4DB65E}"/>
              </a:ext>
            </a:extLst>
          </p:cNvPr>
          <p:cNvSpPr txBox="1"/>
          <p:nvPr/>
        </p:nvSpPr>
        <p:spPr>
          <a:xfrm>
            <a:off x="6921210" y="2753257"/>
            <a:ext cx="3547633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IcielKoni" pitchFamily="2" charset="0"/>
                <a:ea typeface="字魂151号-联盟综艺体" panose="00000500000000000000" pitchFamily="2" charset="-122"/>
                <a:sym typeface="+mn-ea"/>
              </a:rPr>
              <a:t>KHÁM</a:t>
            </a:r>
            <a:r>
              <a:rPr kumimoji="0" lang="en-US" altLang="zh-CN" sz="7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IcielKoni" pitchFamily="2" charset="0"/>
                <a:ea typeface="字魂151号-联盟综艺体" panose="00000500000000000000" pitchFamily="2" charset="-122"/>
                <a:sym typeface="+mn-ea"/>
              </a:rPr>
              <a:t>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IcielKoni" pitchFamily="2" charset="0"/>
                <a:ea typeface="字魂151号-联盟综艺体" panose="00000500000000000000" pitchFamily="2" charset="-122"/>
                <a:sym typeface="+mn-ea"/>
              </a:rPr>
              <a:t>PHÁ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7 IcielKoni" pitchFamily="2" charset="0"/>
              <a:ea typeface="字魂151号-联盟综艺体" panose="00000500000000000000" pitchFamily="2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7 IcielKoni" pitchFamily="2" charset="0"/>
              <a:ea typeface="字魂151号-联盟综艺体" panose="00000500000000000000" pitchFamily="2" charset="-122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575852" y="1605125"/>
            <a:ext cx="5677893" cy="2296263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000" eaLnBrk="0"/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1/ </a:t>
            </a:r>
            <a:r>
              <a:rPr lang="vi-VN" altLang="zh-C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Vẽ đường thẳng CD đi qua </a:t>
            </a:r>
            <a:r>
              <a:rPr lang="vi-VN" altLang="zh-CN" sz="32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điểm </a:t>
            </a:r>
            <a:r>
              <a:rPr lang="vi-VN" altLang="zh-C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E và 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song </a:t>
            </a:r>
            <a:r>
              <a:rPr lang="en-US" altLang="zh-CN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song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vi-VN" altLang="zh-C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với </a:t>
            </a:r>
            <a:r>
              <a:rPr lang="vi-VN" altLang="zh-CN" sz="32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đường </a:t>
            </a:r>
            <a:r>
              <a:rPr lang="vi-VN" altLang="zh-C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thẳng AB cho trước.</a:t>
            </a:r>
            <a:endParaRPr lang="en-US" altLang="zh-CN" sz="3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#9Slide03 Arima Madurai" panose="00000500000000000000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720151" y="2651097"/>
            <a:ext cx="696136" cy="426720"/>
          </a:xfrm>
          <a:prstGeom prst="rightArrow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2" descr="Owl with Ruler Clip Art - Owl with Ruler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01" y="1605125"/>
            <a:ext cx="2899240" cy="252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Line 4"/>
          <p:cNvSpPr>
            <a:spLocks noChangeShapeType="1"/>
          </p:cNvSpPr>
          <p:nvPr/>
        </p:nvSpPr>
        <p:spPr bwMode="auto">
          <a:xfrm>
            <a:off x="2804960" y="5482810"/>
            <a:ext cx="6749744" cy="971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1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5" name="Text Box 5"/>
          <p:cNvSpPr txBox="1">
            <a:spLocks noChangeArrowheads="1"/>
          </p:cNvSpPr>
          <p:nvPr/>
        </p:nvSpPr>
        <p:spPr bwMode="auto">
          <a:xfrm>
            <a:off x="2804960" y="4812447"/>
            <a:ext cx="4523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9079975" y="4900076"/>
            <a:ext cx="4747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37" name="Oval 11"/>
          <p:cNvSpPr>
            <a:spLocks noChangeArrowheads="1"/>
          </p:cNvSpPr>
          <p:nvPr/>
        </p:nvSpPr>
        <p:spPr bwMode="auto">
          <a:xfrm>
            <a:off x="6827426" y="5390734"/>
            <a:ext cx="161925" cy="184151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6989351" y="4853228"/>
            <a:ext cx="4219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2544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02610DF-432E-40CB-B403-C863332B9F94}"/>
              </a:ext>
            </a:extLst>
          </p:cNvPr>
          <p:cNvSpPr/>
          <p:nvPr/>
        </p:nvSpPr>
        <p:spPr>
          <a:xfrm>
            <a:off x="1003900" y="546101"/>
            <a:ext cx="22580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300" normalizeH="0" baseline="0" noProof="0" dirty="0" smtClean="0">
                <a:ln w="38100"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等线" panose="020B0604020202020204" charset="-122"/>
                <a:sym typeface="字魂58号-创中黑" panose="00000500000000000000" pitchFamily="2" charset="-122"/>
              </a:rPr>
              <a:t>KHÁM</a:t>
            </a:r>
            <a:r>
              <a:rPr kumimoji="0" lang="en-US" altLang="zh-CN" sz="2400" b="1" i="0" u="none" strike="noStrike" kern="1200" cap="none" spc="300" normalizeH="0" noProof="0" dirty="0" smtClean="0">
                <a:ln w="38100"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等线" panose="020B0604020202020204" charset="-122"/>
                <a:sym typeface="字魂58号-创中黑" panose="00000500000000000000" pitchFamily="2" charset="-122"/>
              </a:rPr>
              <a:t> PHÁ</a:t>
            </a:r>
            <a:endParaRPr kumimoji="0" lang="zh-CN" altLang="en-US" sz="2400" b="1" i="0" u="none" strike="noStrike" kern="1200" cap="none" spc="300" normalizeH="0" baseline="0" noProof="0" dirty="0">
              <a:ln w="38100"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字魂151号-联盟综艺体" panose="00000500000000000000" pitchFamily="2" charset="-122"/>
              <a:cs typeface="等线" panose="020B0604020202020204" charset="-122"/>
              <a:sym typeface="字魂58号-创中黑" panose="000005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ECE4C39-4F47-4F91-B576-9CCD722088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01" y="396875"/>
            <a:ext cx="760116" cy="760116"/>
          </a:xfrm>
          <a:prstGeom prst="rect">
            <a:avLst/>
          </a:prstGeom>
        </p:spPr>
      </p:pic>
      <p:sp>
        <p:nvSpPr>
          <p:cNvPr id="33" name="Line 2">
            <a:extLst>
              <a:ext uri="{FF2B5EF4-FFF2-40B4-BE49-F238E27FC236}">
                <a16:creationId xmlns:a16="http://schemas.microsoft.com/office/drawing/2014/main" id="{83AB7ECF-97D9-420D-9B81-07FDD22EEA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838" y="4764511"/>
            <a:ext cx="4718592" cy="0"/>
          </a:xfrm>
          <a:prstGeom prst="line">
            <a:avLst/>
          </a:prstGeom>
          <a:noFill/>
          <a:ln w="57150">
            <a:solidFill>
              <a:schemeClr val="tx1">
                <a:lumMod val="85000"/>
                <a:lumOff val="1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Text Box 3">
            <a:extLst>
              <a:ext uri="{FF2B5EF4-FFF2-40B4-BE49-F238E27FC236}">
                <a16:creationId xmlns:a16="http://schemas.microsoft.com/office/drawing/2014/main" id="{66125D30-3CB2-44BE-BA3C-71310047C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62" y="4778159"/>
            <a:ext cx="551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5" name="Line 5">
            <a:extLst>
              <a:ext uri="{FF2B5EF4-FFF2-40B4-BE49-F238E27FC236}">
                <a16:creationId xmlns:a16="http://schemas.microsoft.com/office/drawing/2014/main" id="{83535E66-0727-40DD-B1A9-C505FA4CC8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662897" y="3189752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Line 6">
            <a:extLst>
              <a:ext uri="{FF2B5EF4-FFF2-40B4-BE49-F238E27FC236}">
                <a16:creationId xmlns:a16="http://schemas.microsoft.com/office/drawing/2014/main" id="{04CE30EE-C273-4EBE-842A-29CE867F02BC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6697" y="3037352"/>
            <a:ext cx="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Line 7">
            <a:extLst>
              <a:ext uri="{FF2B5EF4-FFF2-40B4-BE49-F238E27FC236}">
                <a16:creationId xmlns:a16="http://schemas.microsoft.com/office/drawing/2014/main" id="{5F2A794B-96DE-4109-9F10-11987298274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6697" y="3418352"/>
            <a:ext cx="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Text Box 23">
            <a:extLst>
              <a:ext uri="{FF2B5EF4-FFF2-40B4-BE49-F238E27FC236}">
                <a16:creationId xmlns:a16="http://schemas.microsoft.com/office/drawing/2014/main" id="{16D5E6EC-E69D-45D4-9ED1-C2B7F25D8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5549" y="2815670"/>
            <a:ext cx="660234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39" name="Oval 8">
            <a:extLst>
              <a:ext uri="{FF2B5EF4-FFF2-40B4-BE49-F238E27FC236}">
                <a16:creationId xmlns:a16="http://schemas.microsoft.com/office/drawing/2014/main" id="{DF1B600E-DFE1-421F-9E35-5A43D8C57BB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128379" y="2821135"/>
            <a:ext cx="178718" cy="178718"/>
          </a:xfrm>
          <a:prstGeom prst="ellipse">
            <a:avLst/>
          </a:prstGeom>
          <a:solidFill>
            <a:srgbClr val="C00000"/>
          </a:solidFill>
          <a:ln w="9525">
            <a:noFill/>
            <a:round/>
            <a:headEnd/>
            <a:tailEnd/>
          </a:ln>
        </p:spPr>
        <p:txBody>
          <a:bodyPr rot="10800000"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500" b="1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3" name="AutoShape 34">
            <a:extLst>
              <a:ext uri="{FF2B5EF4-FFF2-40B4-BE49-F238E27FC236}">
                <a16:creationId xmlns:a16="http://schemas.microsoft.com/office/drawing/2014/main" id="{1F859839-3739-4A3D-A887-993471D0CAB2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-24729" y="5623069"/>
            <a:ext cx="3913821" cy="593047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ot="10800000"/>
          <a:lstStyle/>
          <a:p>
            <a:pPr algn="ctr">
              <a:defRPr/>
            </a:pPr>
            <a:r>
              <a:rPr lang="en-US" sz="25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Cạnh</a:t>
            </a:r>
            <a:r>
              <a:rPr lang="en-US" sz="2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góc</a:t>
            </a:r>
            <a:r>
              <a:rPr lang="en-US" sz="2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vuông</a:t>
            </a:r>
            <a:r>
              <a:rPr lang="en-US" sz="2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</a:t>
            </a:r>
            <a:r>
              <a:rPr lang="en-US" sz="2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endParaRPr lang="en-US" sz="25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4" name="AutoShape 33">
            <a:extLst>
              <a:ext uri="{FF2B5EF4-FFF2-40B4-BE49-F238E27FC236}">
                <a16:creationId xmlns:a16="http://schemas.microsoft.com/office/drawing/2014/main" id="{9EE4C4DC-A3AB-4FC2-B11D-9EB2A1642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923" y="926712"/>
            <a:ext cx="3552763" cy="522745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5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Cạnh</a:t>
            </a:r>
            <a:r>
              <a:rPr lang="en-US" sz="2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góc</a:t>
            </a:r>
            <a:r>
              <a:rPr lang="en-US" sz="2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vuông</a:t>
            </a:r>
            <a:r>
              <a:rPr lang="en-US" sz="2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</a:t>
            </a:r>
            <a:r>
              <a:rPr lang="en-US" sz="2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hai</a:t>
            </a:r>
            <a:endParaRPr lang="en-US" sz="25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288525">
            <a:off x="3039903" y="2159942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 Box 4">
            <a:extLst>
              <a:ext uri="{FF2B5EF4-FFF2-40B4-BE49-F238E27FC236}">
                <a16:creationId xmlns:a16="http://schemas.microsoft.com/office/drawing/2014/main" id="{3CACFD97-7A8B-4A45-92E6-AD6087932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41" y="5766940"/>
            <a:ext cx="6900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</a:t>
            </a:r>
            <a:endParaRPr lang="en-US" altLang="en-US" sz="35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7" name="Text Box 3">
            <a:extLst>
              <a:ext uri="{FF2B5EF4-FFF2-40B4-BE49-F238E27FC236}">
                <a16:creationId xmlns:a16="http://schemas.microsoft.com/office/drawing/2014/main" id="{EBFCB573-49E3-4069-BB01-3732696EB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1563" y="4821701"/>
            <a:ext cx="551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BA2920B-7AA3-420A-AF29-F8E22948A11C}"/>
              </a:ext>
            </a:extLst>
          </p:cNvPr>
          <p:cNvCxnSpPr>
            <a:cxnSpLocks/>
          </p:cNvCxnSpPr>
          <p:nvPr/>
        </p:nvCxnSpPr>
        <p:spPr>
          <a:xfrm flipV="1">
            <a:off x="3206560" y="2056497"/>
            <a:ext cx="0" cy="272166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6E8BF85-142D-4C6A-AA7F-2DA76C376B63}"/>
              </a:ext>
            </a:extLst>
          </p:cNvPr>
          <p:cNvCxnSpPr>
            <a:cxnSpLocks/>
          </p:cNvCxnSpPr>
          <p:nvPr/>
        </p:nvCxnSpPr>
        <p:spPr>
          <a:xfrm flipV="1">
            <a:off x="3206557" y="4767519"/>
            <a:ext cx="0" cy="146950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Box 4">
            <a:extLst>
              <a:ext uri="{FF2B5EF4-FFF2-40B4-BE49-F238E27FC236}">
                <a16:creationId xmlns:a16="http://schemas.microsoft.com/office/drawing/2014/main" id="{44BD4E45-EDF9-46DD-A5C9-682B86E70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2307" y="2090919"/>
            <a:ext cx="6900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500" b="1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</a:t>
            </a:r>
            <a:endParaRPr lang="en-US" altLang="en-US" sz="35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3" name="Text Box 19">
            <a:extLst>
              <a:ext uri="{FF2B5EF4-FFF2-40B4-BE49-F238E27FC236}">
                <a16:creationId xmlns:a16="http://schemas.microsoft.com/office/drawing/2014/main" id="{26B478F3-D177-4FB6-AB93-49498D9DB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7332" y="1543266"/>
            <a:ext cx="6129733" cy="9694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4000"/>
              </a:lnSpc>
            </a:pP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Bước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1: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Đặt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một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cạnh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góc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vuông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của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ê-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ke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trùng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với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đường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thẳng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AB.</a:t>
            </a:r>
            <a:endParaRPr lang="vi-VN" altLang="en-US" sz="2500" dirty="0">
              <a:latin typeface="Cambria" panose="02040503050406030204" pitchFamily="18" charset="0"/>
              <a:ea typeface="Cambria" panose="02040503050406030204" pitchFamily="18" charset="0"/>
              <a:cs typeface="#9Slide03 Arima Madurai" panose="00000500000000000000" pitchFamily="2" charset="0"/>
            </a:endParaRPr>
          </a:p>
        </p:txBody>
      </p:sp>
      <p:sp>
        <p:nvSpPr>
          <p:cNvPr id="66" name="Text Box 20">
            <a:extLst>
              <a:ext uri="{FF2B5EF4-FFF2-40B4-BE49-F238E27FC236}">
                <a16:creationId xmlns:a16="http://schemas.microsoft.com/office/drawing/2014/main" id="{739F1BBE-41FA-4750-8CDA-4273ECF4C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7332" y="2721087"/>
            <a:ext cx="6391022" cy="140807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4000"/>
              </a:lnSpc>
            </a:pP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Bước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2: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Chuyển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dịch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ê-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ke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trượt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theo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đường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thẳng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smtClean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MN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sao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cho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cạnh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góc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vuông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thứ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hai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của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ê-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ke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gặp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điểm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E.</a:t>
            </a:r>
          </a:p>
        </p:txBody>
      </p:sp>
      <p:sp>
        <p:nvSpPr>
          <p:cNvPr id="69" name="Text Box 20">
            <a:extLst>
              <a:ext uri="{FF2B5EF4-FFF2-40B4-BE49-F238E27FC236}">
                <a16:creationId xmlns:a16="http://schemas.microsoft.com/office/drawing/2014/main" id="{0AD34AA5-C7A9-40F2-9CC1-9B761BA8A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7332" y="4357385"/>
            <a:ext cx="6391022" cy="14050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4000"/>
              </a:lnSpc>
            </a:pP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Bước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3: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Vạch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một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đường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thẳng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theo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cạnh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đó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thì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được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đường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thẳng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smtClean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CD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đi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qua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điểm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E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và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vuông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góc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với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đường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</a:t>
            </a:r>
            <a:r>
              <a:rPr lang="en-US" altLang="en-US" sz="2500" dirty="0" err="1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thẳng</a:t>
            </a:r>
            <a:r>
              <a:rPr lang="en-US" altLang="en-US" sz="2500" dirty="0">
                <a:latin typeface="Cambria" panose="02040503050406030204" pitchFamily="18" charset="0"/>
                <a:ea typeface="Cambria" panose="02040503050406030204" pitchFamily="18" charset="0"/>
                <a:cs typeface="#9Slide03 Arima Madurai" panose="00000500000000000000" pitchFamily="2" charset="0"/>
              </a:rPr>
              <a:t> AB.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58C509E-36BC-481C-808E-91165A47AB09}"/>
              </a:ext>
            </a:extLst>
          </p:cNvPr>
          <p:cNvGrpSpPr/>
          <p:nvPr/>
        </p:nvGrpSpPr>
        <p:grpSpPr>
          <a:xfrm>
            <a:off x="3213889" y="4480966"/>
            <a:ext cx="256619" cy="274638"/>
            <a:chOff x="4628385" y="3602037"/>
            <a:chExt cx="256619" cy="274638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FBC0EF78-8127-4A79-91C1-C1755E19983F}"/>
                </a:ext>
              </a:extLst>
            </p:cNvPr>
            <p:cNvCxnSpPr/>
            <p:nvPr/>
          </p:nvCxnSpPr>
          <p:spPr>
            <a:xfrm>
              <a:off x="4628385" y="3611563"/>
              <a:ext cx="256619" cy="0"/>
            </a:xfrm>
            <a:prstGeom prst="line">
              <a:avLst/>
            </a:prstGeom>
            <a:ln w="28575">
              <a:solidFill>
                <a:srgbClr val="8D33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9A31DE5-4A09-4A7E-B459-E645DE3BDE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71486" y="3602037"/>
              <a:ext cx="1" cy="274638"/>
            </a:xfrm>
            <a:prstGeom prst="line">
              <a:avLst/>
            </a:prstGeom>
            <a:ln w="28575">
              <a:solidFill>
                <a:srgbClr val="8D33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3" name="Picture 13">
            <a:extLst>
              <a:ext uri="{FF2B5EF4-FFF2-40B4-BE49-F238E27FC236}">
                <a16:creationId xmlns:a16="http://schemas.microsoft.com/office/drawing/2014/main" id="{E7F9D97E-E443-48D2-83F8-E03D0F78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 flipV="1">
            <a:off x="112403" y="2212446"/>
            <a:ext cx="1586589" cy="260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1CB822CA-6B17-4BDE-A4DF-AA82050C9355}"/>
              </a:ext>
            </a:extLst>
          </p:cNvPr>
          <p:cNvCxnSpPr>
            <a:cxnSpLocks/>
          </p:cNvCxnSpPr>
          <p:nvPr/>
        </p:nvCxnSpPr>
        <p:spPr>
          <a:xfrm>
            <a:off x="1656505" y="1543266"/>
            <a:ext cx="0" cy="324194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265ECB69-4775-4095-B49B-033CC6ED5317}"/>
              </a:ext>
            </a:extLst>
          </p:cNvPr>
          <p:cNvCxnSpPr>
            <a:cxnSpLocks/>
          </p:cNvCxnSpPr>
          <p:nvPr/>
        </p:nvCxnSpPr>
        <p:spPr>
          <a:xfrm flipH="1">
            <a:off x="54732" y="4766660"/>
            <a:ext cx="1614253" cy="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84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111E-6 L 0.12774 0.00162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44444E-6 L 0.0918 0.00255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116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5.55112E-17 L 0.08581 0.0006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84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12384 L -4.16667E-7 0.2729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838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774 0.00162 L 0.12735 0.27361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1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500"/>
                            </p:stCondLst>
                            <p:childTnLst>
                              <p:par>
                                <p:cTn id="8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0.27292 L -4.16667E-7 0.48426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55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500"/>
                            </p:stCondLst>
                            <p:childTnLst>
                              <p:par>
                                <p:cTn id="90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8" grpId="0"/>
      <p:bldP spid="39" grpId="0" animBg="1"/>
      <p:bldP spid="53" grpId="0" animBg="1"/>
      <p:bldP spid="53" grpId="1" animBg="1"/>
      <p:bldP spid="53" grpId="2" animBg="1"/>
      <p:bldP spid="54" grpId="0" animBg="1"/>
      <p:bldP spid="54" grpId="1" animBg="1"/>
      <p:bldP spid="54" grpId="2" animBg="1"/>
      <p:bldP spid="54" grpId="3" animBg="1"/>
      <p:bldP spid="56" grpId="0"/>
      <p:bldP spid="57" grpId="0"/>
      <p:bldP spid="6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65725474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456</Words>
  <Application>Microsoft Office PowerPoint</Application>
  <PresentationFormat>Widescreen</PresentationFormat>
  <Paragraphs>82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41" baseType="lpstr">
      <vt:lpstr>UTM Avo</vt:lpstr>
      <vt:lpstr>SVN-Dancing Script</vt:lpstr>
      <vt:lpstr>Calibri Light</vt:lpstr>
      <vt:lpstr>字魂58号-创中黑</vt:lpstr>
      <vt:lpstr>Times New Roman</vt:lpstr>
      <vt:lpstr>杨任东竹石体-Semibold</vt:lpstr>
      <vt:lpstr>#9Slide07 HoneyCream</vt:lpstr>
      <vt:lpstr>#9Slide07 Altus</vt:lpstr>
      <vt:lpstr>Calibri</vt:lpstr>
      <vt:lpstr>#9Slide05 Aquarelle</vt:lpstr>
      <vt:lpstr>等线</vt:lpstr>
      <vt:lpstr>字魂151号-联盟综艺体</vt:lpstr>
      <vt:lpstr>Arial</vt:lpstr>
      <vt:lpstr>#9Slide03 Arima Madurai</vt:lpstr>
      <vt:lpstr>Cambria</vt:lpstr>
      <vt:lpstr>#9Slide07 IcielKoni</vt:lpstr>
      <vt:lpstr>#9Slide05 Aphrodite Pro</vt:lpstr>
      <vt:lpstr>等线 Light</vt:lpstr>
      <vt:lpstr>#9Slide05 Bodega Script</vt:lpstr>
      <vt:lpstr>#9Slide07 IcielSoup of Justice</vt:lpstr>
      <vt:lpstr>SVN-Newton</vt:lpstr>
      <vt:lpstr>Office Theme</vt:lpstr>
      <vt:lpstr>Office 主题​​</vt:lpstr>
      <vt:lpstr>1_Awesome Teachers Meeting by Slidesgo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Nguyễn Thị Hồng Linh</cp:lastModifiedBy>
  <cp:revision>28</cp:revision>
  <dcterms:created xsi:type="dcterms:W3CDTF">2022-09-27T04:09:48Z</dcterms:created>
  <dcterms:modified xsi:type="dcterms:W3CDTF">2022-09-28T03:08:00Z</dcterms:modified>
</cp:coreProperties>
</file>