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60" r:id="rId2"/>
    <p:sldId id="264" r:id="rId3"/>
    <p:sldId id="261" r:id="rId4"/>
    <p:sldId id="262" r:id="rId5"/>
    <p:sldId id="299" r:id="rId6"/>
    <p:sldId id="263" r:id="rId7"/>
    <p:sldId id="267" r:id="rId8"/>
    <p:sldId id="265" r:id="rId9"/>
    <p:sldId id="271" r:id="rId10"/>
    <p:sldId id="300" r:id="rId11"/>
    <p:sldId id="302" r:id="rId12"/>
    <p:sldId id="266" r:id="rId13"/>
    <p:sldId id="270" r:id="rId14"/>
    <p:sldId id="268" r:id="rId15"/>
    <p:sldId id="273" r:id="rId16"/>
    <p:sldId id="274" r:id="rId17"/>
    <p:sldId id="301" r:id="rId18"/>
    <p:sldId id="269" r:id="rId19"/>
    <p:sldId id="275" r:id="rId20"/>
    <p:sldId id="276" r:id="rId21"/>
  </p:sldIdLst>
  <p:sldSz cx="18288000" cy="10287000"/>
  <p:notesSz cx="6858000" cy="9144000"/>
  <p:embeddedFontLst>
    <p:embeddedFont>
      <p:font typeface="SVN-Hole Hearted" charset="0"/>
      <p:regular r:id="rId23"/>
    </p:embeddedFont>
    <p:embeddedFont>
      <p:font typeface="Calibri" pitchFamily="34" charset="0"/>
      <p:regular r:id="rId24"/>
      <p:bold r:id="rId25"/>
      <p:italic r:id="rId26"/>
      <p:boldItalic r:id="rId27"/>
    </p:embeddedFont>
    <p:embeddedFont>
      <p:font typeface="Sriracha" charset="0"/>
      <p:bold r:id="rId28"/>
      <p:boldItalic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055">
          <p15:clr>
            <a:srgbClr val="A4A3A4"/>
          </p15:clr>
        </p15:guide>
        <p15:guide id="2" pos="29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4622" autoAdjust="0"/>
  </p:normalViewPr>
  <p:slideViewPr>
    <p:cSldViewPr>
      <p:cViewPr>
        <p:scale>
          <a:sx n="50" d="100"/>
          <a:sy n="50" d="100"/>
        </p:scale>
        <p:origin x="-516" y="312"/>
      </p:cViewPr>
      <p:guideLst>
        <p:guide orient="horz" pos="2055"/>
        <p:guide pos="2912"/>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4063627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GB" altLang="en-US"/>
              <a:t>Trong cuộc sống, đôi khi chúng ta cần tranh luận với người khác về một vấn đề gì đó để tìm ra cách giải quyết đúng đắn nhất. Vậy chúng ta cần chú ý điều gì trước khi tranh luận ? Để trả lời các câu hỏi đó, hôm nay lớp mình cùng tìm hiểu bài: Luyện tập thuyết trình, tranh luận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11/2/2021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11/2/2021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11/2/2021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11/2/2021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11/2/2021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xmlns="" id="{F250587F-29F4-4FD5-807B-5B378557358E}"/>
              </a:ext>
            </a:extLst>
          </p:cNvPr>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11/2/2021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pic>
        <p:nvPicPr>
          <p:cNvPr id="11" name="Picture 10"/>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807750" y="174625"/>
            <a:ext cx="1325562" cy="1325562"/>
          </a:xfrm>
          <a:prstGeom prst="ellipse">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5.sv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41.sv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29.pn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png"/><Relationship Id="rId4" Type="http://schemas.openxmlformats.org/officeDocument/2006/relationships/image" Target="../media/image47.svg"/><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4.svg"/><Relationship Id="rId5" Type="http://schemas.openxmlformats.org/officeDocument/2006/relationships/image" Target="../media/image33.png"/><Relationship Id="rId4" Type="http://schemas.openxmlformats.org/officeDocument/2006/relationships/image" Target="../media/image52.svg"/><Relationship Id="rId9" Type="http://schemas.openxmlformats.org/officeDocument/2006/relationships/image" Target="../media/image35.GI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59.svg"/></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38.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3.sv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1.GIF"/><Relationship Id="rId4" Type="http://schemas.openxmlformats.org/officeDocument/2006/relationships/image" Target="../media/image65.svg"/></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7.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3.sv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svg"/><Relationship Id="rId7"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26.sv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svg"/><Relationship Id="rId7" Type="http://schemas.openxmlformats.org/officeDocument/2006/relationships/image" Target="../media/image2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15.png"/><Relationship Id="rId4" Type="http://schemas.openxmlformats.org/officeDocument/2006/relationships/image" Target="../media/image12.png"/><Relationship Id="rId9" Type="http://schemas.openxmlformats.org/officeDocument/2006/relationships/image" Target="../media/image26.sv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5.svg"/><Relationship Id="rId7" Type="http://schemas.openxmlformats.org/officeDocument/2006/relationships/image" Target="../media/image30.svg"/><Relationship Id="rId12" Type="http://schemas.openxmlformats.org/officeDocument/2006/relationships/image" Target="../media/image35.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9.png"/><Relationship Id="rId5" Type="http://schemas.openxmlformats.org/officeDocument/2006/relationships/image" Target="../media/image22.svg"/><Relationship Id="rId10" Type="http://schemas.openxmlformats.org/officeDocument/2006/relationships/image" Target="../media/image18.jpeg"/><Relationship Id="rId4" Type="http://schemas.openxmlformats.org/officeDocument/2006/relationships/image" Target="../media/image12.png"/><Relationship Id="rId9" Type="http://schemas.openxmlformats.org/officeDocument/2006/relationships/image" Target="../media/image32.sv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936858">
            <a:off x="-2810568" y="5201997"/>
            <a:ext cx="6903996" cy="807484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3356756">
            <a:off x="14575517" y="-4984759"/>
            <a:ext cx="8294321" cy="9700960"/>
          </a:xfrm>
          <a:prstGeom prst="rect">
            <a:avLst/>
          </a:prstGeom>
        </p:spPr>
      </p:pic>
      <p:grpSp>
        <p:nvGrpSpPr>
          <p:cNvPr id="4" name="Group 4"/>
          <p:cNvGrpSpPr/>
          <p:nvPr/>
        </p:nvGrpSpPr>
        <p:grpSpPr>
          <a:xfrm>
            <a:off x="553388" y="6836138"/>
            <a:ext cx="800387" cy="80038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grpSp>
        <p:nvGrpSpPr>
          <p:cNvPr id="10" name="Group 10"/>
          <p:cNvGrpSpPr/>
          <p:nvPr/>
        </p:nvGrpSpPr>
        <p:grpSpPr>
          <a:xfrm>
            <a:off x="15160979" y="1855896"/>
            <a:ext cx="1297597" cy="1297597"/>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49" name="Group 48"/>
          <p:cNvGrpSpPr/>
          <p:nvPr/>
        </p:nvGrpSpPr>
        <p:grpSpPr>
          <a:xfrm>
            <a:off x="5562600" y="1866900"/>
            <a:ext cx="7469505" cy="613455"/>
            <a:chOff x="10280" y="5780"/>
            <a:chExt cx="7946" cy="956"/>
          </a:xfrm>
        </p:grpSpPr>
        <p:grpSp>
          <p:nvGrpSpPr>
            <p:cNvPr id="12" name="Group 12"/>
            <p:cNvGrpSpPr/>
            <p:nvPr/>
          </p:nvGrpSpPr>
          <p:grpSpPr>
            <a:xfrm>
              <a:off x="14695" y="5853"/>
              <a:ext cx="883" cy="883"/>
              <a:chOff x="0" y="0"/>
              <a:chExt cx="6350000" cy="6350000"/>
            </a:xfrm>
          </p:grpSpPr>
          <p:sp>
            <p:nvSpPr>
              <p:cNvPr id="13"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D6F"/>
              </a:solidFill>
            </p:spPr>
          </p:sp>
        </p:grpSp>
        <p:sp>
          <p:nvSpPr>
            <p:cNvPr id="14" name="TextBox 14"/>
            <p:cNvSpPr txBox="1"/>
            <p:nvPr/>
          </p:nvSpPr>
          <p:spPr>
            <a:xfrm>
              <a:off x="14996" y="5987"/>
              <a:ext cx="391" cy="749"/>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M</a:t>
              </a:r>
            </a:p>
          </p:txBody>
        </p:sp>
        <p:grpSp>
          <p:nvGrpSpPr>
            <p:cNvPr id="15" name="Group 15"/>
            <p:cNvGrpSpPr/>
            <p:nvPr/>
          </p:nvGrpSpPr>
          <p:grpSpPr>
            <a:xfrm>
              <a:off x="15578" y="5853"/>
              <a:ext cx="883" cy="883"/>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09BFF"/>
              </a:solidFill>
            </p:spPr>
          </p:sp>
        </p:grpSp>
        <p:sp>
          <p:nvSpPr>
            <p:cNvPr id="19" name="TextBox 19"/>
            <p:cNvSpPr txBox="1"/>
            <p:nvPr/>
          </p:nvSpPr>
          <p:spPr>
            <a:xfrm>
              <a:off x="15691" y="5943"/>
              <a:ext cx="662" cy="749"/>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V</a:t>
              </a:r>
            </a:p>
          </p:txBody>
        </p:sp>
        <p:grpSp>
          <p:nvGrpSpPr>
            <p:cNvPr id="21" name="Group 21"/>
            <p:cNvGrpSpPr/>
            <p:nvPr/>
          </p:nvGrpSpPr>
          <p:grpSpPr>
            <a:xfrm>
              <a:off x="16460" y="5780"/>
              <a:ext cx="883" cy="883"/>
              <a:chOff x="0" y="0"/>
              <a:chExt cx="6350000" cy="6350000"/>
            </a:xfrm>
          </p:grpSpPr>
          <p:sp>
            <p:nvSpPr>
              <p:cNvPr id="22"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AE6FF"/>
              </a:solidFill>
            </p:spPr>
          </p:sp>
        </p:grpSp>
        <p:sp>
          <p:nvSpPr>
            <p:cNvPr id="23" name="TextBox 23"/>
            <p:cNvSpPr txBox="1"/>
            <p:nvPr/>
          </p:nvSpPr>
          <p:spPr>
            <a:xfrm>
              <a:off x="16726" y="5870"/>
              <a:ext cx="352" cy="749"/>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Ă</a:t>
              </a:r>
            </a:p>
          </p:txBody>
        </p:sp>
        <p:grpSp>
          <p:nvGrpSpPr>
            <p:cNvPr id="24" name="Group 24"/>
            <p:cNvGrpSpPr/>
            <p:nvPr/>
          </p:nvGrpSpPr>
          <p:grpSpPr>
            <a:xfrm>
              <a:off x="17343" y="5824"/>
              <a:ext cx="883" cy="883"/>
              <a:chOff x="0" y="0"/>
              <a:chExt cx="6350000" cy="6350000"/>
            </a:xfrm>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9EBA1"/>
              </a:solidFill>
            </p:spPr>
          </p:sp>
        </p:grpSp>
        <p:sp>
          <p:nvSpPr>
            <p:cNvPr id="26" name="TextBox 26"/>
            <p:cNvSpPr txBox="1"/>
            <p:nvPr/>
          </p:nvSpPr>
          <p:spPr>
            <a:xfrm>
              <a:off x="17454" y="5908"/>
              <a:ext cx="662" cy="749"/>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N</a:t>
              </a:r>
            </a:p>
          </p:txBody>
        </p:sp>
        <p:grpSp>
          <p:nvGrpSpPr>
            <p:cNvPr id="33" name="Group 11"/>
            <p:cNvGrpSpPr/>
            <p:nvPr/>
          </p:nvGrpSpPr>
          <p:grpSpPr>
            <a:xfrm>
              <a:off x="10280" y="5780"/>
              <a:ext cx="4415" cy="956"/>
              <a:chOff x="0" y="0"/>
              <a:chExt cx="3737918" cy="809373"/>
            </a:xfrm>
          </p:grpSpPr>
          <p:grpSp>
            <p:nvGrpSpPr>
              <p:cNvPr id="34" name="Group 12"/>
              <p:cNvGrpSpPr/>
              <p:nvPr/>
            </p:nvGrpSpPr>
            <p:grpSpPr>
              <a:xfrm>
                <a:off x="0" y="61568"/>
                <a:ext cx="747584" cy="747584"/>
                <a:chOff x="0" y="0"/>
                <a:chExt cx="6350000" cy="6350000"/>
              </a:xfrm>
            </p:grpSpPr>
            <p:sp>
              <p:nvSpPr>
                <p:cNvPr id="35" name="Freeform 1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D6F"/>
                </a:solidFill>
              </p:spPr>
            </p:sp>
          </p:grpSp>
          <p:sp>
            <p:nvSpPr>
              <p:cNvPr id="36" name="TextBox 14"/>
              <p:cNvSpPr txBox="1"/>
              <p:nvPr/>
            </p:nvSpPr>
            <p:spPr>
              <a:xfrm>
                <a:off x="255209" y="175159"/>
                <a:ext cx="330858" cy="634214"/>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T</a:t>
                </a:r>
              </a:p>
            </p:txBody>
          </p:sp>
          <p:grpSp>
            <p:nvGrpSpPr>
              <p:cNvPr id="37" name="Group 15"/>
              <p:cNvGrpSpPr/>
              <p:nvPr/>
            </p:nvGrpSpPr>
            <p:grpSpPr>
              <a:xfrm>
                <a:off x="747584" y="61568"/>
                <a:ext cx="747584" cy="747584"/>
                <a:chOff x="0" y="0"/>
                <a:chExt cx="6350000" cy="6350000"/>
              </a:xfrm>
            </p:grpSpPr>
            <p:sp>
              <p:nvSpPr>
                <p:cNvPr id="38"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09BFF"/>
                </a:solidFill>
              </p:spPr>
            </p:sp>
          </p:grpSp>
          <p:grpSp>
            <p:nvGrpSpPr>
              <p:cNvPr id="39" name="Group 17"/>
              <p:cNvGrpSpPr/>
              <p:nvPr/>
            </p:nvGrpSpPr>
            <p:grpSpPr>
              <a:xfrm>
                <a:off x="2990334" y="61568"/>
                <a:ext cx="747584" cy="747584"/>
                <a:chOff x="0" y="0"/>
                <a:chExt cx="6350000" cy="6350000"/>
              </a:xfrm>
            </p:grpSpPr>
            <p:sp>
              <p:nvSpPr>
                <p:cNvPr id="40" name="Freeform 1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D87B1"/>
                </a:solidFill>
              </p:spPr>
            </p:sp>
          </p:grpSp>
          <p:sp>
            <p:nvSpPr>
              <p:cNvPr id="41" name="TextBox 19"/>
              <p:cNvSpPr txBox="1"/>
              <p:nvPr/>
            </p:nvSpPr>
            <p:spPr>
              <a:xfrm>
                <a:off x="841276" y="137660"/>
                <a:ext cx="560198" cy="634214"/>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Ậ</a:t>
                </a:r>
              </a:p>
            </p:txBody>
          </p:sp>
          <p:sp>
            <p:nvSpPr>
              <p:cNvPr id="42" name="TextBox 20"/>
              <p:cNvSpPr txBox="1"/>
              <p:nvPr/>
            </p:nvSpPr>
            <p:spPr>
              <a:xfrm>
                <a:off x="3084027" y="137660"/>
                <a:ext cx="560198" cy="634214"/>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À</a:t>
                </a:r>
              </a:p>
            </p:txBody>
          </p:sp>
          <p:grpSp>
            <p:nvGrpSpPr>
              <p:cNvPr id="43" name="Group 21"/>
              <p:cNvGrpSpPr/>
              <p:nvPr/>
            </p:nvGrpSpPr>
            <p:grpSpPr>
              <a:xfrm>
                <a:off x="1495167" y="0"/>
                <a:ext cx="747584" cy="747584"/>
                <a:chOff x="0" y="0"/>
                <a:chExt cx="6350000" cy="6350000"/>
              </a:xfrm>
            </p:grpSpPr>
            <p:sp>
              <p:nvSpPr>
                <p:cNvPr id="44" name="Freeform 2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BAE6FF"/>
                </a:solidFill>
              </p:spPr>
            </p:sp>
          </p:grpSp>
          <p:sp>
            <p:nvSpPr>
              <p:cNvPr id="45" name="TextBox 23"/>
              <p:cNvSpPr txBox="1"/>
              <p:nvPr/>
            </p:nvSpPr>
            <p:spPr>
              <a:xfrm>
                <a:off x="1719925" y="76092"/>
                <a:ext cx="298067" cy="634214"/>
              </a:xfrm>
              <a:prstGeom prst="rect">
                <a:avLst/>
              </a:prstGeom>
            </p:spPr>
            <p:txBody>
              <a:bodyPr lIns="0" tIns="0" rIns="0" bIns="0" rtlCol="0" anchor="t">
                <a:spAutoFit/>
              </a:bodyPr>
              <a:lstStyle/>
              <a:p>
                <a:pPr algn="ctr">
                  <a:lnSpc>
                    <a:spcPts val="3750"/>
                  </a:lnSpc>
                  <a:spcBef>
                    <a:spcPct val="0"/>
                  </a:spcBef>
                </a:pPr>
                <a:r>
                  <a:rPr lang="en-GB" altLang="en-US" sz="3125">
                    <a:solidFill>
                      <a:srgbClr val="FFFEFE"/>
                    </a:solidFill>
                    <a:latin typeface="Sriracha" panose="020B0704020202020204"/>
                  </a:rPr>
                  <a:t>P</a:t>
                </a:r>
              </a:p>
            </p:txBody>
          </p:sp>
          <p:grpSp>
            <p:nvGrpSpPr>
              <p:cNvPr id="46" name="Group 24"/>
              <p:cNvGrpSpPr/>
              <p:nvPr/>
            </p:nvGrpSpPr>
            <p:grpSpPr>
              <a:xfrm>
                <a:off x="2242751" y="37227"/>
                <a:ext cx="747584" cy="747584"/>
                <a:chOff x="0" y="0"/>
                <a:chExt cx="6350000" cy="6350000"/>
              </a:xfrm>
            </p:grpSpPr>
            <p:sp>
              <p:nvSpPr>
                <p:cNvPr id="47"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9EBA1"/>
                </a:solidFill>
              </p:spPr>
            </p:sp>
          </p:grpSp>
          <p:sp>
            <p:nvSpPr>
              <p:cNvPr id="48" name="TextBox 26"/>
              <p:cNvSpPr txBox="1"/>
              <p:nvPr/>
            </p:nvSpPr>
            <p:spPr>
              <a:xfrm>
                <a:off x="2336444" y="108593"/>
                <a:ext cx="560198" cy="634214"/>
              </a:xfrm>
              <a:prstGeom prst="rect">
                <a:avLst/>
              </a:prstGeom>
            </p:spPr>
            <p:txBody>
              <a:bodyPr lIns="0" tIns="0" rIns="0" bIns="0" rtlCol="0" anchor="t">
                <a:spAutoFit/>
              </a:bodyPr>
              <a:lstStyle/>
              <a:p>
                <a:pPr algn="ctr">
                  <a:lnSpc>
                    <a:spcPts val="3750"/>
                  </a:lnSpc>
                  <a:spcBef>
                    <a:spcPct val="0"/>
                  </a:spcBef>
                </a:pPr>
                <a:r>
                  <a:rPr lang="en-US" sz="3125">
                    <a:solidFill>
                      <a:srgbClr val="FFFEFE"/>
                    </a:solidFill>
                    <a:latin typeface="Sriracha" panose="020B0704020202020204"/>
                  </a:rPr>
                  <a:t>L</a:t>
                </a:r>
              </a:p>
            </p:txBody>
          </p:sp>
        </p:grpSp>
      </p:grpSp>
      <p:pic>
        <p:nvPicPr>
          <p:cNvPr id="6"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911965" y="4710430"/>
            <a:ext cx="5869940" cy="5561965"/>
          </a:xfrm>
          <a:prstGeom prst="rect">
            <a:avLst/>
          </a:prstGeom>
        </p:spPr>
      </p:pic>
      <p:pic>
        <p:nvPicPr>
          <p:cNvPr id="17" name="Picture 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05994" y="6172046"/>
            <a:ext cx="4812632" cy="4114800"/>
          </a:xfrm>
          <a:prstGeom prst="rect">
            <a:avLst/>
          </a:prstGeom>
        </p:spPr>
      </p:pic>
      <p:pic>
        <p:nvPicPr>
          <p:cNvPr id="9" name="Picture 8"/>
          <p:cNvPicPr>
            <a:picLocks noChangeAspect="1"/>
          </p:cNvPicPr>
          <p:nvPr/>
        </p:nvPicPr>
        <p:blipFill>
          <a:blip r:embed="rId10"/>
          <a:stretch>
            <a:fillRect/>
          </a:stretch>
        </p:blipFill>
        <p:spPr>
          <a:xfrm>
            <a:off x="1004570" y="2781300"/>
            <a:ext cx="16278225" cy="4724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barn(inVertical)">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grpSp>
        <p:nvGrpSpPr>
          <p:cNvPr id="2" name="Group 2"/>
          <p:cNvGrpSpPr/>
          <p:nvPr/>
        </p:nvGrpSpPr>
        <p:grpSpPr>
          <a:xfrm>
            <a:off x="12565029" y="4524240"/>
            <a:ext cx="1281708" cy="1281708"/>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solidFill>
                <a:srgbClr val="000000"/>
              </a:solidFill>
            </a:ln>
          </p:spPr>
        </p:sp>
      </p:grpSp>
      <p:pic>
        <p:nvPicPr>
          <p:cNvPr id="14" name="Picture 1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3686525">
            <a:off x="13226547" y="-1080847"/>
            <a:ext cx="5301091" cy="6200106"/>
          </a:xfrm>
          <a:prstGeom prst="rect">
            <a:avLst/>
          </a:prstGeom>
        </p:spPr>
      </p:pic>
      <p:grpSp>
        <p:nvGrpSpPr>
          <p:cNvPr id="15" name="Group 15"/>
          <p:cNvGrpSpPr/>
          <p:nvPr/>
        </p:nvGrpSpPr>
        <p:grpSpPr>
          <a:xfrm>
            <a:off x="14890302" y="1485900"/>
            <a:ext cx="1550970" cy="1550970"/>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pic>
        <p:nvPicPr>
          <p:cNvPr id="2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76200" y="114300"/>
            <a:ext cx="12477115" cy="10042525"/>
          </a:xfrm>
          <a:prstGeom prst="rect">
            <a:avLst/>
          </a:prstGeom>
        </p:spPr>
      </p:pic>
      <p:sp>
        <p:nvSpPr>
          <p:cNvPr id="22" name="Text Box 21"/>
          <p:cNvSpPr txBox="1"/>
          <p:nvPr/>
        </p:nvSpPr>
        <p:spPr>
          <a:xfrm>
            <a:off x="533400" y="1943100"/>
            <a:ext cx="11117580" cy="6523990"/>
          </a:xfrm>
          <a:prstGeom prst="rect">
            <a:avLst/>
          </a:prstGeom>
          <a:noFill/>
        </p:spPr>
        <p:txBody>
          <a:bodyPr wrap="square" rtlCol="0" anchor="t">
            <a:spAutoFit/>
          </a:bodyPr>
          <a:lstStyle/>
          <a:p>
            <a:pPr indent="0">
              <a:spcBef>
                <a:spcPct val="50000"/>
              </a:spcBef>
              <a:buNone/>
            </a:pPr>
            <a:r>
              <a:rPr lang="en-GB"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c)</a:t>
            </a:r>
            <a:r>
              <a:rPr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Thầy giáo muốn thuyết phục Hùng, Quý, Nam công nhận điều gì? </a:t>
            </a:r>
          </a:p>
          <a:p>
            <a:pPr indent="0">
              <a:spcBef>
                <a:spcPct val="50000"/>
              </a:spcBef>
              <a:buNone/>
            </a:pPr>
            <a:endParaRPr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pPr indent="0">
              <a:spcBef>
                <a:spcPct val="50000"/>
              </a:spcBef>
              <a:buNone/>
            </a:pPr>
            <a:endParaRPr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pPr indent="0">
              <a:spcBef>
                <a:spcPct val="50000"/>
              </a:spcBef>
              <a:buNone/>
            </a:pPr>
            <a:endParaRPr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pPr indent="0">
              <a:spcBef>
                <a:spcPct val="50000"/>
              </a:spcBef>
              <a:buNone/>
            </a:pPr>
            <a:r>
              <a:rPr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p>
          <a:p>
            <a:pPr indent="0">
              <a:spcBef>
                <a:spcPct val="50000"/>
              </a:spcBef>
              <a:buNone/>
            </a:pPr>
            <a:r>
              <a:rPr lang="en-GB"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endParaRPr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26" name="Oval 25"/>
          <p:cNvSpPr/>
          <p:nvPr/>
        </p:nvSpPr>
        <p:spPr>
          <a:xfrm>
            <a:off x="2098675" y="4838700"/>
            <a:ext cx="8629650" cy="28105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5400" b="1">
                <a:latin typeface="Times New Roman" panose="02020603050405020304" pitchFamily="18" charset="0"/>
                <a:cs typeface="Times New Roman" panose="02020603050405020304" pitchFamily="18" charset="0"/>
              </a:rPr>
              <a:t>Người lao động mới là đáng quý nhất.</a:t>
            </a:r>
          </a:p>
        </p:txBody>
      </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17721" b="56867"/>
          <a:stretch>
            <a:fillRect/>
          </a:stretch>
        </p:blipFill>
        <p:spPr>
          <a:xfrm>
            <a:off x="12649200" y="2381250"/>
            <a:ext cx="7135495" cy="789495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strVal val="#ppt_w+.3"/>
                                          </p:val>
                                        </p:tav>
                                        <p:tav tm="100000">
                                          <p:val>
                                            <p:strVal val="#ppt_w"/>
                                          </p:val>
                                        </p:tav>
                                      </p:tavLst>
                                    </p:anim>
                                    <p:anim calcmode="lin" valueType="num">
                                      <p:cBhvr>
                                        <p:cTn id="8" dur="1000" fill="hold"/>
                                        <p:tgtEl>
                                          <p:spTgt spid="26"/>
                                        </p:tgtEl>
                                        <p:attrNameLst>
                                          <p:attrName>ppt_h</p:attrName>
                                        </p:attrNameLst>
                                      </p:cBhvr>
                                      <p:tavLst>
                                        <p:tav tm="0">
                                          <p:val>
                                            <p:strVal val="#ppt_h"/>
                                          </p:val>
                                        </p:tav>
                                        <p:tav tm="100000">
                                          <p:val>
                                            <p:strVal val="#ppt_h"/>
                                          </p:val>
                                        </p:tav>
                                      </p:tavLst>
                                    </p:anim>
                                    <p:animEffect transition="in" filter="fade">
                                      <p:cBhvr>
                                        <p:cTn id="9"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12D86"/>
            </a:gs>
            <a:gs pos="100000">
              <a:srgbClr val="0E2557"/>
            </a:gs>
          </a:gsLst>
          <a:lin ang="5400000" scaled="0"/>
        </a:gradFill>
        <a:effectLst/>
      </p:bgPr>
    </p:bg>
    <p:spTree>
      <p:nvGrpSpPr>
        <p:cNvPr id="1" name=""/>
        <p:cNvGrpSpPr/>
        <p:nvPr/>
      </p:nvGrpSpPr>
      <p:grpSpPr>
        <a:xfrm>
          <a:off x="0" y="0"/>
          <a:ext cx="0" cy="0"/>
          <a:chOff x="0" y="0"/>
          <a:chExt cx="0" cy="0"/>
        </a:xfrm>
      </p:grpSpPr>
      <p:pic>
        <p:nvPicPr>
          <p:cNvPr id="10" name="Picture 10"/>
          <p:cNvPicPr>
            <a:picLocks noChangeAspect="1"/>
          </p:cNvPicPr>
          <p:nvPr/>
        </p:nvPicPr>
        <p:blipFill>
          <a:blip r:embed="rId2"/>
          <a:srcRect/>
          <a:stretch>
            <a:fillRect/>
          </a:stretch>
        </p:blipFill>
        <p:spPr>
          <a:xfrm>
            <a:off x="-76200" y="-38100"/>
            <a:ext cx="9554210" cy="6377940"/>
          </a:xfrm>
          <a:prstGeom prst="rect">
            <a:avLst/>
          </a:prstGeom>
        </p:spPr>
      </p:pic>
      <p:pic>
        <p:nvPicPr>
          <p:cNvPr id="7" name="Picture 7"/>
          <p:cNvPicPr>
            <a:picLocks noChangeAspect="1"/>
          </p:cNvPicPr>
          <p:nvPr/>
        </p:nvPicPr>
        <p:blipFill>
          <a:blip r:embed="rId3"/>
          <a:srcRect/>
          <a:stretch>
            <a:fillRect/>
          </a:stretch>
        </p:blipFill>
        <p:spPr>
          <a:xfrm>
            <a:off x="8077835" y="3512820"/>
            <a:ext cx="10210165" cy="6803390"/>
          </a:xfrm>
          <a:prstGeom prst="rect">
            <a:avLst/>
          </a:prstGeom>
        </p:spPr>
      </p:pic>
      <p:pic>
        <p:nvPicPr>
          <p:cNvPr id="11" name="Picture 11"/>
          <p:cNvPicPr>
            <a:picLocks noChangeAspect="1"/>
          </p:cNvPicPr>
          <p:nvPr/>
        </p:nvPicPr>
        <p:blipFill>
          <a:blip r:embed="rId4"/>
          <a:srcRect/>
          <a:stretch>
            <a:fillRect/>
          </a:stretch>
        </p:blipFill>
        <p:spPr>
          <a:xfrm>
            <a:off x="10210800" y="114300"/>
            <a:ext cx="7543800" cy="3203575"/>
          </a:xfrm>
          <a:prstGeom prst="rect">
            <a:avLst/>
          </a:prstGeom>
        </p:spPr>
      </p:pic>
      <p:pic>
        <p:nvPicPr>
          <p:cNvPr id="12" name="Picture 12"/>
          <p:cNvPicPr>
            <a:picLocks noChangeAspect="1"/>
          </p:cNvPicPr>
          <p:nvPr/>
        </p:nvPicPr>
        <p:blipFill>
          <a:blip r:embed="rId5"/>
          <a:srcRect/>
          <a:stretch>
            <a:fillRect/>
          </a:stretch>
        </p:blipFill>
        <p:spPr>
          <a:xfrm>
            <a:off x="990600" y="6591300"/>
            <a:ext cx="6781800" cy="34290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strVal val="#ppt_w+.3"/>
                                          </p:val>
                                        </p:tav>
                                        <p:tav tm="100000">
                                          <p:val>
                                            <p:strVal val="#ppt_w"/>
                                          </p:val>
                                        </p:tav>
                                      </p:tavLst>
                                    </p:anim>
                                    <p:anim calcmode="lin" valueType="num">
                                      <p:cBhvr>
                                        <p:cTn id="23" dur="1000" fill="hold"/>
                                        <p:tgtEl>
                                          <p:spTgt spid="11"/>
                                        </p:tgtEl>
                                        <p:attrNameLst>
                                          <p:attrName>ppt_h</p:attrName>
                                        </p:attrNameLst>
                                      </p:cBhvr>
                                      <p:tavLst>
                                        <p:tav tm="0">
                                          <p:val>
                                            <p:strVal val="#ppt_h"/>
                                          </p:val>
                                        </p:tav>
                                        <p:tav tm="100000">
                                          <p:val>
                                            <p:strVal val="#ppt_h"/>
                                          </p:val>
                                        </p:tav>
                                      </p:tavLst>
                                    </p:anim>
                                    <p:animEffect transition="in" filter="fade">
                                      <p:cBhvr>
                                        <p:cTn id="2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18"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24000" y="1947545"/>
            <a:ext cx="11003915" cy="6435090"/>
          </a:xfrm>
          <a:prstGeom prst="rect">
            <a:avLst/>
          </a:prstGeom>
        </p:spPr>
      </p:pic>
      <p:pic>
        <p:nvPicPr>
          <p:cNvPr id="2" name="Pictur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rot="1095531">
            <a:off x="14766190" y="3452335"/>
            <a:ext cx="7881820" cy="9218503"/>
          </a:xfrm>
          <a:prstGeom prst="rect">
            <a:avLst/>
          </a:prstGeom>
        </p:spPr>
      </p:pic>
      <p:grpSp>
        <p:nvGrpSpPr>
          <p:cNvPr id="11" name="Group 11"/>
          <p:cNvGrpSpPr/>
          <p:nvPr/>
        </p:nvGrpSpPr>
        <p:grpSpPr>
          <a:xfrm>
            <a:off x="15392511" y="872340"/>
            <a:ext cx="2141520" cy="2141520"/>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grpSp>
        <p:nvGrpSpPr>
          <p:cNvPr id="13" name="Group 2"/>
          <p:cNvGrpSpPr/>
          <p:nvPr/>
        </p:nvGrpSpPr>
        <p:grpSpPr>
          <a:xfrm>
            <a:off x="12565029" y="4524240"/>
            <a:ext cx="1281708" cy="1281708"/>
            <a:chOff x="0" y="0"/>
            <a:chExt cx="6350000" cy="6350000"/>
          </a:xfrm>
        </p:grpSpPr>
        <p:sp>
          <p:nvSpPr>
            <p:cNvPr id="14"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solidFill>
                <a:srgbClr val="000000"/>
              </a:solidFill>
            </a:ln>
          </p:spPr>
        </p:sp>
      </p:grpSp>
      <p:grpSp>
        <p:nvGrpSpPr>
          <p:cNvPr id="15" name="Group 15"/>
          <p:cNvGrpSpPr/>
          <p:nvPr/>
        </p:nvGrpSpPr>
        <p:grpSpPr>
          <a:xfrm>
            <a:off x="14890302" y="1485900"/>
            <a:ext cx="1550970" cy="1550970"/>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sp>
        <p:nvSpPr>
          <p:cNvPr id="22" name="Text Box 21"/>
          <p:cNvSpPr txBox="1"/>
          <p:nvPr/>
        </p:nvSpPr>
        <p:spPr>
          <a:xfrm>
            <a:off x="2286000" y="2857500"/>
            <a:ext cx="11117580" cy="768350"/>
          </a:xfrm>
          <a:prstGeom prst="rect">
            <a:avLst/>
          </a:prstGeom>
          <a:noFill/>
        </p:spPr>
        <p:txBody>
          <a:bodyPr wrap="square" rtlCol="0" anchor="t">
            <a:spAutoFit/>
          </a:bodyPr>
          <a:lstStyle/>
          <a:p>
            <a:pPr indent="0">
              <a:spcBef>
                <a:spcPct val="50000"/>
              </a:spcBef>
              <a:buNone/>
            </a:pPr>
            <a:r>
              <a:rPr lang="en-GB"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sz="44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Thầy đã lập luận như thế nào?</a:t>
            </a:r>
          </a:p>
        </p:txBody>
      </p:sp>
      <p:pic>
        <p:nvPicPr>
          <p:cNvPr id="17" name="Picture 7"/>
          <p:cNvPicPr>
            <a:picLocks noChangeAspect="1"/>
          </p:cNvPicPr>
          <p:nvPr/>
        </p:nvPicPr>
        <p:blipFill>
          <a:blip r:embed="rId6">
            <a:extLst>
              <a:ext uri="{28A0092B-C50C-407E-A947-70E740481C1C}">
                <a14:useLocalDpi xmlns:a14="http://schemas.microsoft.com/office/drawing/2010/main" val="0"/>
              </a:ext>
            </a:extLst>
          </a:blip>
          <a:srcRect b="58153"/>
          <a:stretch>
            <a:fillRect/>
          </a:stretch>
        </p:blipFill>
        <p:spPr>
          <a:xfrm>
            <a:off x="14210665" y="5499100"/>
            <a:ext cx="3725545" cy="4707890"/>
          </a:xfrm>
          <a:prstGeom prst="rect">
            <a:avLst/>
          </a:prstGeom>
        </p:spPr>
      </p:pic>
      <p:sp>
        <p:nvSpPr>
          <p:cNvPr id="19" name="Text Box 18"/>
          <p:cNvSpPr txBox="1"/>
          <p:nvPr/>
        </p:nvSpPr>
        <p:spPr>
          <a:xfrm>
            <a:off x="3048000" y="3695700"/>
            <a:ext cx="8107045" cy="2799715"/>
          </a:xfrm>
          <a:prstGeom prst="rect">
            <a:avLst/>
          </a:prstGeom>
          <a:noFill/>
        </p:spPr>
        <p:txBody>
          <a:bodyPr wrap="square" rtlCol="0" anchor="t">
            <a:spAutoFit/>
          </a:bodyPr>
          <a:lstStyle/>
          <a:p>
            <a:pPr algn="just"/>
            <a:r>
              <a:rPr lang="en-GB" altLang="en-US" sz="440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Lúa, gạo, vàng, thì giờ đều đáng quý nhưng không có người lao động thì không có những cái đó và thì giờ cũng trôi qua vô ích.</a:t>
            </a:r>
          </a:p>
        </p:txBody>
      </p:sp>
      <p:pic>
        <p:nvPicPr>
          <p:cNvPr id="20" name="Picture 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6229" y="6286500"/>
            <a:ext cx="5724939" cy="4114800"/>
          </a:xfrm>
          <a:prstGeom prst="rect">
            <a:avLst/>
          </a:prstGeom>
        </p:spPr>
      </p:pic>
      <p:pic>
        <p:nvPicPr>
          <p:cNvPr id="23" name="Picture 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a:xfrm>
            <a:off x="12573000" y="952500"/>
            <a:ext cx="3916680" cy="415036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000" fill="hold">
                                          <p:stCondLst>
                                            <p:cond delay="0"/>
                                          </p:stCondLst>
                                        </p:cTn>
                                        <p:tgtEl>
                                          <p:spTgt spid="19"/>
                                        </p:tgtEl>
                                        <p:attrNameLst>
                                          <p:attrName>style.visibility</p:attrName>
                                        </p:attrNameLst>
                                      </p:cBhvr>
                                      <p:to>
                                        <p:strVal val="visible"/>
                                      </p:to>
                                    </p:set>
                                    <p:anim calcmode="lin" valueType="num">
                                      <p:cBhvr additive="base">
                                        <p:cTn id="7" dur="1000" fill="hold"/>
                                        <p:tgtEl>
                                          <p:spTgt spid="19"/>
                                        </p:tgtEl>
                                        <p:attrNameLst>
                                          <p:attrName>ppt_x</p:attrName>
                                        </p:attrNameLst>
                                      </p:cBhvr>
                                      <p:tavLst>
                                        <p:tav tm="0">
                                          <p:val>
                                            <p:strVal val="#ppt_x"/>
                                          </p:val>
                                        </p:tav>
                                        <p:tav tm="100000">
                                          <p:val>
                                            <p:strVal val="#ppt_x"/>
                                          </p:val>
                                        </p:tav>
                                      </p:tavLst>
                                    </p:anim>
                                    <p:anim calcmode="lin" valueType="num">
                                      <p:cBhvr additive="base">
                                        <p:cTn id="8"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9" grpId="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8243078">
            <a:off x="-2622228" y="-1413559"/>
            <a:ext cx="14116113" cy="16510074"/>
          </a:xfrm>
          <a:prstGeom prst="rect">
            <a:avLst/>
          </a:prstGeom>
        </p:spPr>
      </p:pic>
      <p:grpSp>
        <p:nvGrpSpPr>
          <p:cNvPr id="9" name="Group 9"/>
          <p:cNvGrpSpPr/>
          <p:nvPr/>
        </p:nvGrpSpPr>
        <p:grpSpPr>
          <a:xfrm rot="-2033647">
            <a:off x="6548260" y="-9054"/>
            <a:ext cx="2355551" cy="2355551"/>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grpSp>
        <p:nvGrpSpPr>
          <p:cNvPr id="11" name="Group 11"/>
          <p:cNvGrpSpPr/>
          <p:nvPr/>
        </p:nvGrpSpPr>
        <p:grpSpPr>
          <a:xfrm rot="-2033647">
            <a:off x="14580927" y="7407663"/>
            <a:ext cx="1910645" cy="1910645"/>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15"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80000" flipH="1">
            <a:off x="11104245" y="497205"/>
            <a:ext cx="7224395" cy="4728845"/>
          </a:xfrm>
          <a:prstGeom prst="rect">
            <a:avLst/>
          </a:prstGeom>
        </p:spPr>
      </p:pic>
      <p:sp>
        <p:nvSpPr>
          <p:cNvPr id="100" name="Text Box 99"/>
          <p:cNvSpPr txBox="1"/>
          <p:nvPr/>
        </p:nvSpPr>
        <p:spPr>
          <a:xfrm>
            <a:off x="11963400" y="1181417"/>
            <a:ext cx="5080000" cy="2122805"/>
          </a:xfrm>
          <a:prstGeom prst="rect">
            <a:avLst/>
          </a:prstGeom>
          <a:noFill/>
          <a:ln w="9525">
            <a:noFill/>
          </a:ln>
        </p:spPr>
        <p:txBody>
          <a:bodyPr wrap="square">
            <a:spAutoFit/>
          </a:bodyPr>
          <a:lstStyle/>
          <a:p>
            <a:pPr indent="0"/>
            <a:r>
              <a:rPr lang="en-US" sz="4400" b="0">
                <a:solidFill>
                  <a:srgbClr val="000000"/>
                </a:solidFill>
                <a:latin typeface="Times New Roman" panose="02020603050405020304" pitchFamily="18" charset="0"/>
                <a:cs typeface="Times New Roman" panose="02020603050405020304" pitchFamily="18" charset="0"/>
              </a:rPr>
              <a:t>Cách nói của thầy thể hiện thái độ tranh luận như thế nào</a:t>
            </a:r>
            <a:r>
              <a:rPr lang="en-US" sz="4400" b="1">
                <a:solidFill>
                  <a:srgbClr val="000000"/>
                </a:solidFill>
                <a:latin typeface="Times New Roman" panose="02020603050405020304" pitchFamily="18" charset="0"/>
                <a:cs typeface="Times New Roman" panose="02020603050405020304" pitchFamily="18" charset="0"/>
              </a:rPr>
              <a:t> ?</a:t>
            </a:r>
            <a:endParaRPr lang="en-US" altLang="en-US" sz="4400" b="1">
              <a:solidFill>
                <a:srgbClr val="000000"/>
              </a:solidFill>
              <a:latin typeface="Times New Roman" panose="02020603050405020304" pitchFamily="18" charset="0"/>
              <a:cs typeface="Times New Roman" panose="02020603050405020304" pitchFamily="18" charset="0"/>
            </a:endParaRPr>
          </a:p>
        </p:txBody>
      </p:sp>
      <p:pic>
        <p:nvPicPr>
          <p:cNvPr id="1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6200" y="2689860"/>
            <a:ext cx="12903835" cy="7125970"/>
          </a:xfrm>
          <a:prstGeom prst="rect">
            <a:avLst/>
          </a:prstGeom>
        </p:spPr>
      </p:pic>
      <p:sp>
        <p:nvSpPr>
          <p:cNvPr id="18" name="Text Box 17"/>
          <p:cNvSpPr txBox="1"/>
          <p:nvPr/>
        </p:nvSpPr>
        <p:spPr>
          <a:xfrm>
            <a:off x="2950845" y="3162300"/>
            <a:ext cx="7644130" cy="1322070"/>
          </a:xfrm>
          <a:prstGeom prst="rect">
            <a:avLst/>
          </a:prstGeom>
          <a:noFill/>
        </p:spPr>
        <p:txBody>
          <a:bodyPr wrap="square" rtlCol="0" anchor="t">
            <a:spAutoFit/>
          </a:bodyPr>
          <a:lstStyle/>
          <a:p>
            <a:pPr algn="ctr"/>
            <a:r>
              <a:rPr lang="en-GB" altLang="en-US" sz="40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Thể hiện thái độ tôn trọng người đối thoại, lập luận có tình, có lí:</a:t>
            </a:r>
            <a:endParaRPr lang="en-US" altLang="vi-VN"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9"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995545" y="266700"/>
            <a:ext cx="3400425" cy="3196590"/>
          </a:xfrm>
          <a:prstGeom prst="rect">
            <a:avLst/>
          </a:prstGeom>
        </p:spPr>
      </p:pic>
      <p:sp>
        <p:nvSpPr>
          <p:cNvPr id="3" name="Text Box 2"/>
          <p:cNvSpPr txBox="1"/>
          <p:nvPr/>
        </p:nvSpPr>
        <p:spPr>
          <a:xfrm>
            <a:off x="3034030" y="4762500"/>
            <a:ext cx="7323455" cy="4246245"/>
          </a:xfrm>
          <a:prstGeom prst="rect">
            <a:avLst/>
          </a:prstGeom>
          <a:noFill/>
        </p:spPr>
        <p:txBody>
          <a:bodyPr wrap="square" rtlCol="0" anchor="t">
            <a:spAutoFit/>
          </a:bodyPr>
          <a:lstStyle/>
          <a:p>
            <a:pPr marL="571500" indent="-571500">
              <a:spcBef>
                <a:spcPct val="50000"/>
              </a:spcBef>
              <a:buFont typeface="Wingdings" panose="05000000000000000000" charset="0"/>
              <a:buBlip>
                <a:blip r:embed="rId9"/>
              </a:buBlip>
            </a:pPr>
            <a:r>
              <a:rPr lang="en-US" altLang="vi-VN" sz="3600"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Công nhận những thứ Hùng, Quý, Nam nêu ra đều đáng quý.</a:t>
            </a:r>
            <a:endParaRPr lang="en-US" altLang="vi-VN" sz="360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marL="571500" indent="-571500">
              <a:spcBef>
                <a:spcPct val="50000"/>
              </a:spcBef>
              <a:buFont typeface="Wingdings" panose="05000000000000000000" charset="0"/>
              <a:buBlip>
                <a:blip r:embed="rId9"/>
              </a:buBlip>
            </a:pPr>
            <a:r>
              <a:rPr lang="en-US" altLang="vi-VN" sz="3600" dirty="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Nêu câu hỏi: “ Ai làm ra lúa gạo, vàng bạc, ai biết dùng thì giờ?”, rồi ôn tồn giảng giải để thuyết phục học sinh” người lao động là quý nhất.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accel="50000" decel="50000" fill="hold" grpId="0" nodeType="clickEffect">
                                  <p:stCondLst>
                                    <p:cond delay="0"/>
                                  </p:stCondLst>
                                  <p:childTnLst>
                                    <p:animMotion origin="layout" path="M 0 0 C 0.069 0 0.125 0.056 0.125 0.125 C 0.125 0.194 0.069 0.25 0 0.25 C -0.069 0.25 -0.125 0.194 -0.125 0.125 C -0.125 0.056 -0.069 0 0 0 Z" pathEditMode="relative" ptsTypes="">
                                      <p:cBhvr>
                                        <p:cTn id="6" dur="2000" fill="hold"/>
                                        <p:tgtEl>
                                          <p:spTgt spid="100"/>
                                        </p:tgtEl>
                                        <p:attrNameLst>
                                          <p:attrName>ppt_x</p:attrName>
                                          <p:attrName>ppt_y</p:attrName>
                                        </p:attrNameLst>
                                      </p:cBhvr>
                                    </p:animMotion>
                                  </p:childTnLst>
                                </p:cTn>
                              </p:par>
                              <p:par>
                                <p:cTn id="7" presetID="1" presetClass="path" presetSubtype="0" accel="50000" decel="50000" fill="hold" nodeType="withEffect">
                                  <p:stCondLst>
                                    <p:cond delay="0"/>
                                  </p:stCondLst>
                                  <p:childTnLst>
                                    <p:animMotion origin="layout" path="M 0 0 C 0.069 0 0.125 0.056 0.125 0.125 C 0.125 0.194 0.069 0.25 0 0.25 C -0.069 0.25 -0.125 0.194 -0.125 0.125 C -0.125 0.056 -0.069 0 0 0 Z" pathEditMode="relative" ptsTypes="">
                                      <p:cBhvr>
                                        <p:cTn id="8" dur="2000" fill="hold"/>
                                        <p:tgtEl>
                                          <p:spTgt spid="15"/>
                                        </p:tgtEl>
                                        <p:attrNameLst>
                                          <p:attrName>ppt_x</p:attrName>
                                          <p:attrName>ppt_y</p:attrName>
                                        </p:attrNameLst>
                                      </p:cBhvr>
                                    </p:animMotion>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000" fill="hold">
                                          <p:stCondLst>
                                            <p:cond delay="0"/>
                                          </p:stCondLst>
                                        </p:cTn>
                                        <p:tgtEl>
                                          <p:spTgt spid="17"/>
                                        </p:tgtEl>
                                        <p:attrNameLst>
                                          <p:attrName>style.visibility</p:attrName>
                                        </p:attrNameLst>
                                      </p:cBhvr>
                                      <p:to>
                                        <p:strVal val="visible"/>
                                      </p:to>
                                    </p:set>
                                    <p:anim calcmode="lin" valueType="num">
                                      <p:cBhvr additive="base">
                                        <p:cTn id="13" dur="1000" fill="hold"/>
                                        <p:tgtEl>
                                          <p:spTgt spid="17"/>
                                        </p:tgtEl>
                                        <p:attrNameLst>
                                          <p:attrName>ppt_x</p:attrName>
                                        </p:attrNameLst>
                                      </p:cBhvr>
                                      <p:tavLst>
                                        <p:tav tm="0">
                                          <p:val>
                                            <p:strVal val="#ppt_x"/>
                                          </p:val>
                                        </p:tav>
                                        <p:tav tm="100000">
                                          <p:val>
                                            <p:strVal val="#ppt_x"/>
                                          </p:val>
                                        </p:tav>
                                      </p:tavLst>
                                    </p:anim>
                                    <p:anim calcmode="lin" valueType="num">
                                      <p:cBhvr additive="base">
                                        <p:cTn id="14"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p:cTn id="19" dur="1000" fill="hold"/>
                                        <p:tgtEl>
                                          <p:spTgt spid="18"/>
                                        </p:tgtEl>
                                        <p:attrNameLst>
                                          <p:attrName>ppt_w</p:attrName>
                                        </p:attrNameLst>
                                      </p:cBhvr>
                                      <p:tavLst>
                                        <p:tav tm="0">
                                          <p:val>
                                            <p:strVal val="#ppt_w+.3"/>
                                          </p:val>
                                        </p:tav>
                                        <p:tav tm="100000">
                                          <p:val>
                                            <p:strVal val="#ppt_w"/>
                                          </p:val>
                                        </p:tav>
                                      </p:tavLst>
                                    </p:anim>
                                    <p:anim calcmode="lin" valueType="num">
                                      <p:cBhvr>
                                        <p:cTn id="20" dur="1000" fill="hold"/>
                                        <p:tgtEl>
                                          <p:spTgt spid="18"/>
                                        </p:tgtEl>
                                        <p:attrNameLst>
                                          <p:attrName>ppt_h</p:attrName>
                                        </p:attrNameLst>
                                      </p:cBhvr>
                                      <p:tavLst>
                                        <p:tav tm="0">
                                          <p:val>
                                            <p:strVal val="#ppt_h"/>
                                          </p:val>
                                        </p:tav>
                                        <p:tav tm="100000">
                                          <p:val>
                                            <p:strVal val="#ppt_h"/>
                                          </p:val>
                                        </p:tav>
                                      </p:tavLst>
                                    </p:anim>
                                    <p:animEffect transition="in" filter="fade">
                                      <p:cBhvr>
                                        <p:cTn id="21" dur="10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circle(in)">
                                      <p:cBhvr>
                                        <p:cTn id="2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18" grpId="0"/>
      <p:bldP spid="18" grpId="1"/>
      <p:bldP spid="3" grpId="0"/>
      <p:bldP spid="3" grpId="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7038605">
            <a:off x="-4224337" y="-221803"/>
            <a:ext cx="12476855" cy="14592813"/>
          </a:xfrm>
          <a:prstGeom prst="rect">
            <a:avLst/>
          </a:prstGeom>
        </p:spPr>
      </p:pic>
      <p:pic>
        <p:nvPicPr>
          <p:cNvPr id="10"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4664752">
            <a:off x="13992455" y="-3840121"/>
            <a:ext cx="6533691" cy="7641743"/>
          </a:xfrm>
          <a:prstGeom prst="rect">
            <a:avLst/>
          </a:prstGeom>
        </p:spPr>
      </p:pic>
      <p:grpSp>
        <p:nvGrpSpPr>
          <p:cNvPr id="11" name="Group 11"/>
          <p:cNvGrpSpPr/>
          <p:nvPr/>
        </p:nvGrpSpPr>
        <p:grpSpPr>
          <a:xfrm rot="-2033647">
            <a:off x="13678284" y="860359"/>
            <a:ext cx="1566974" cy="1566974"/>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grpSp>
        <p:nvGrpSpPr>
          <p:cNvPr id="13" name="Group 13"/>
          <p:cNvGrpSpPr/>
          <p:nvPr/>
        </p:nvGrpSpPr>
        <p:grpSpPr>
          <a:xfrm rot="-2033647">
            <a:off x="494851" y="1828351"/>
            <a:ext cx="2552558" cy="2552558"/>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grpSp>
        <p:nvGrpSpPr>
          <p:cNvPr id="3" name="Group 2"/>
          <p:cNvGrpSpPr/>
          <p:nvPr/>
        </p:nvGrpSpPr>
        <p:grpSpPr>
          <a:xfrm>
            <a:off x="3048000" y="342900"/>
            <a:ext cx="13347700" cy="9392920"/>
            <a:chOff x="4800" y="540"/>
            <a:chExt cx="21020" cy="14792"/>
          </a:xfrm>
        </p:grpSpPr>
        <p:pic>
          <p:nvPicPr>
            <p:cNvPr id="17"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4800" y="540"/>
              <a:ext cx="21021" cy="14793"/>
            </a:xfrm>
            <a:prstGeom prst="rect">
              <a:avLst/>
            </a:prstGeom>
          </p:spPr>
        </p:pic>
        <p:sp>
          <p:nvSpPr>
            <p:cNvPr id="18" name="TextBox 3"/>
            <p:cNvSpPr txBox="1"/>
            <p:nvPr/>
          </p:nvSpPr>
          <p:spPr>
            <a:xfrm>
              <a:off x="7800" y="3420"/>
              <a:ext cx="15746" cy="8724"/>
            </a:xfrm>
            <a:prstGeom prst="rect">
              <a:avLst/>
            </a:prstGeom>
          </p:spPr>
          <p:txBody>
            <a:bodyPr wrap="square" lIns="0" tIns="0" rIns="0" bIns="0" rtlCol="0" anchor="t">
              <a:spAutoFit/>
            </a:bodyPr>
            <a:lstStyle/>
            <a:p>
              <a:pPr algn="ctr">
                <a:lnSpc>
                  <a:spcPts val="7200"/>
                </a:lnSpc>
              </a:pPr>
              <a:r>
                <a:rPr lang="en-US" sz="54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Bài </a:t>
              </a:r>
              <a:r>
                <a:rPr lang="en-GB" altLang="en-US" sz="54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 Hãy đóng vai một</a:t>
              </a:r>
            </a:p>
            <a:p>
              <a:pPr algn="ctr">
                <a:lnSpc>
                  <a:spcPts val="7200"/>
                </a:lnSpc>
              </a:pPr>
              <a:r>
                <a:rPr lang="en-GB" altLang="en-US" sz="54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trong ba bạn (Hùng, Quý hoặc Nam) nêu ý kiến tranh luận bằng cách mở rộng thêm lí lẽ và dẫn chứng để lời tranh luận thêm sức thuyết phục.</a:t>
              </a:r>
              <a:endParaRPr lang="en-US" sz="54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24"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8466116">
            <a:off x="-2996401" y="-3771262"/>
            <a:ext cx="5992801" cy="7009124"/>
          </a:xfrm>
          <a:prstGeom prst="rect">
            <a:avLst/>
          </a:prstGeom>
        </p:spPr>
      </p:pic>
      <p:pic>
        <p:nvPicPr>
          <p:cNvPr id="25" name="Picture 2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1550345">
            <a:off x="15885589" y="6079298"/>
            <a:ext cx="5868700" cy="6863977"/>
          </a:xfrm>
          <a:prstGeom prst="rect">
            <a:avLst/>
          </a:prstGeom>
        </p:spPr>
      </p:pic>
      <p:grpSp>
        <p:nvGrpSpPr>
          <p:cNvPr id="26" name="Group 26"/>
          <p:cNvGrpSpPr/>
          <p:nvPr/>
        </p:nvGrpSpPr>
        <p:grpSpPr>
          <a:xfrm rot="-2033647">
            <a:off x="16554633" y="7427172"/>
            <a:ext cx="1409335" cy="1409335"/>
            <a:chOff x="0" y="0"/>
            <a:chExt cx="6350000" cy="6350000"/>
          </a:xfrm>
        </p:grpSpPr>
        <p:sp>
          <p:nvSpPr>
            <p:cNvPr id="27" name="Freeform 2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pic>
        <p:nvPicPr>
          <p:cNvPr id="28"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3429000" y="4229100"/>
            <a:ext cx="2249170" cy="4749165"/>
          </a:xfrm>
          <a:prstGeom prst="rect">
            <a:avLst/>
          </a:prstGeom>
        </p:spPr>
      </p:pic>
      <p:pic>
        <p:nvPicPr>
          <p:cNvPr id="29"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8448675" y="2399665"/>
            <a:ext cx="2434590" cy="4933315"/>
          </a:xfrm>
          <a:prstGeom prst="rect">
            <a:avLst/>
          </a:prstGeom>
        </p:spPr>
      </p:pic>
      <p:pic>
        <p:nvPicPr>
          <p:cNvPr id="30"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2877800" y="3941445"/>
            <a:ext cx="2381250" cy="4935855"/>
          </a:xfrm>
          <a:prstGeom prst="rect">
            <a:avLst/>
          </a:prstGeom>
        </p:spPr>
      </p:pic>
      <p:sp>
        <p:nvSpPr>
          <p:cNvPr id="31" name="Rounded Rectangle 30"/>
          <p:cNvSpPr/>
          <p:nvPr/>
        </p:nvSpPr>
        <p:spPr>
          <a:xfrm>
            <a:off x="2743200" y="838200"/>
            <a:ext cx="2971800" cy="1295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5400" b="1">
                <a:latin typeface="Times New Roman" panose="02020603050405020304" pitchFamily="18" charset="0"/>
                <a:cs typeface="Times New Roman" panose="02020603050405020304" pitchFamily="18" charset="0"/>
              </a:rPr>
              <a:t>HÙNG</a:t>
            </a:r>
          </a:p>
        </p:txBody>
      </p:sp>
      <p:sp>
        <p:nvSpPr>
          <p:cNvPr id="32" name="Rounded Rectangle 31"/>
          <p:cNvSpPr/>
          <p:nvPr/>
        </p:nvSpPr>
        <p:spPr>
          <a:xfrm>
            <a:off x="8174990" y="838200"/>
            <a:ext cx="2971800" cy="1295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5400" b="1">
                <a:latin typeface="Times New Roman" panose="02020603050405020304" pitchFamily="18" charset="0"/>
                <a:cs typeface="Times New Roman" panose="02020603050405020304" pitchFamily="18" charset="0"/>
              </a:rPr>
              <a:t>QUÝ</a:t>
            </a:r>
          </a:p>
        </p:txBody>
      </p:sp>
      <p:sp>
        <p:nvSpPr>
          <p:cNvPr id="33" name="Rounded Rectangle 32"/>
          <p:cNvSpPr/>
          <p:nvPr/>
        </p:nvSpPr>
        <p:spPr>
          <a:xfrm>
            <a:off x="13030200" y="838200"/>
            <a:ext cx="2971800" cy="1295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5400" b="1">
                <a:latin typeface="Times New Roman" panose="02020603050405020304" pitchFamily="18" charset="0"/>
                <a:cs typeface="Times New Roman" panose="02020603050405020304" pitchFamily="18" charset="0"/>
              </a:rPr>
              <a:t>NAM</a:t>
            </a:r>
          </a:p>
        </p:txBody>
      </p:sp>
      <p:sp>
        <p:nvSpPr>
          <p:cNvPr id="36" name="Cloud Callout 35"/>
          <p:cNvSpPr/>
          <p:nvPr/>
        </p:nvSpPr>
        <p:spPr>
          <a:xfrm>
            <a:off x="228600" y="3086100"/>
            <a:ext cx="2971800" cy="1981200"/>
          </a:xfrm>
          <a:prstGeom prst="cloudCallout">
            <a:avLst>
              <a:gd name="adj1" fmla="val 50555"/>
              <a:gd name="adj2" fmla="val 38461"/>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3600" b="1">
                <a:latin typeface="Times New Roman" panose="02020603050405020304" pitchFamily="18" charset="0"/>
                <a:cs typeface="Times New Roman" panose="02020603050405020304" pitchFamily="18" charset="0"/>
              </a:rPr>
              <a:t>lúa, gạo</a:t>
            </a:r>
          </a:p>
        </p:txBody>
      </p:sp>
      <p:sp>
        <p:nvSpPr>
          <p:cNvPr id="37" name="Cloud Callout 36"/>
          <p:cNvSpPr/>
          <p:nvPr/>
        </p:nvSpPr>
        <p:spPr>
          <a:xfrm>
            <a:off x="5906770" y="7599045"/>
            <a:ext cx="2971800" cy="1981200"/>
          </a:xfrm>
          <a:prstGeom prst="cloudCallout">
            <a:avLst>
              <a:gd name="adj1" fmla="val 52008"/>
              <a:gd name="adj2" fmla="val -123269"/>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6600" b="1">
                <a:latin typeface="Times New Roman" panose="02020603050405020304" pitchFamily="18" charset="0"/>
                <a:cs typeface="Times New Roman" panose="02020603050405020304" pitchFamily="18" charset="0"/>
              </a:rPr>
              <a:t>vàng</a:t>
            </a:r>
          </a:p>
        </p:txBody>
      </p:sp>
      <p:sp>
        <p:nvSpPr>
          <p:cNvPr id="38" name="Cloud Callout 37"/>
          <p:cNvSpPr/>
          <p:nvPr/>
        </p:nvSpPr>
        <p:spPr>
          <a:xfrm>
            <a:off x="15422245" y="3238500"/>
            <a:ext cx="2971800" cy="1981200"/>
          </a:xfrm>
          <a:prstGeom prst="cloudCallout">
            <a:avLst>
              <a:gd name="adj1" fmla="val -60170"/>
              <a:gd name="adj2" fmla="val 75608"/>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4800" b="1">
                <a:latin typeface="Times New Roman" panose="02020603050405020304" pitchFamily="18" charset="0"/>
                <a:cs typeface="Times New Roman" panose="02020603050405020304" pitchFamily="18" charset="0"/>
              </a:rPr>
              <a:t>thì giờ</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6"/>
                                        </p:tgtEl>
                                        <p:attrNameLst>
                                          <p:attrName>style.visibility</p:attrName>
                                        </p:attrNameLst>
                                      </p:cBhvr>
                                      <p:to>
                                        <p:strVal val="visible"/>
                                      </p:to>
                                    </p:set>
                                    <p:anim calcmode="lin" valueType="num">
                                      <p:cBhvr additive="base">
                                        <p:cTn id="15" dur="500" fill="hold"/>
                                        <p:tgtEl>
                                          <p:spTgt spid="36"/>
                                        </p:tgtEl>
                                        <p:attrNameLst>
                                          <p:attrName>ppt_x</p:attrName>
                                        </p:attrNameLst>
                                      </p:cBhvr>
                                      <p:tavLst>
                                        <p:tav tm="0">
                                          <p:val>
                                            <p:strVal val="#ppt_x"/>
                                          </p:val>
                                        </p:tav>
                                        <p:tav tm="100000">
                                          <p:val>
                                            <p:strVal val="#ppt_x"/>
                                          </p:val>
                                        </p:tav>
                                      </p:tavLst>
                                    </p:anim>
                                    <p:anim calcmode="lin" valueType="num">
                                      <p:cBhvr additive="base">
                                        <p:cTn id="1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 calcmode="lin" valueType="num">
                                      <p:cBhvr additive="base">
                                        <p:cTn id="21" dur="500" fill="hold"/>
                                        <p:tgtEl>
                                          <p:spTgt spid="32"/>
                                        </p:tgtEl>
                                        <p:attrNameLst>
                                          <p:attrName>ppt_x</p:attrName>
                                        </p:attrNameLst>
                                      </p:cBhvr>
                                      <p:tavLst>
                                        <p:tav tm="0">
                                          <p:val>
                                            <p:strVal val="#ppt_x"/>
                                          </p:val>
                                        </p:tav>
                                        <p:tav tm="100000">
                                          <p:val>
                                            <p:strVal val="#ppt_x"/>
                                          </p:val>
                                        </p:tav>
                                      </p:tavLst>
                                    </p:anim>
                                    <p:anim calcmode="lin" valueType="num">
                                      <p:cBhvr additive="base">
                                        <p:cTn id="22" dur="500" fill="hold"/>
                                        <p:tgtEl>
                                          <p:spTgt spid="3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fill="hold"/>
                                        <p:tgtEl>
                                          <p:spTgt spid="29"/>
                                        </p:tgtEl>
                                        <p:attrNameLst>
                                          <p:attrName>ppt_x</p:attrName>
                                        </p:attrNameLst>
                                      </p:cBhvr>
                                      <p:tavLst>
                                        <p:tav tm="0">
                                          <p:val>
                                            <p:strVal val="#ppt_x"/>
                                          </p:val>
                                        </p:tav>
                                        <p:tav tm="100000">
                                          <p:val>
                                            <p:strVal val="#ppt_x"/>
                                          </p:val>
                                        </p:tav>
                                      </p:tavLst>
                                    </p:anim>
                                    <p:anim calcmode="lin" valueType="num">
                                      <p:cBhvr additive="base">
                                        <p:cTn id="26" dur="500" fill="hold"/>
                                        <p:tgtEl>
                                          <p:spTgt spid="2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anim calcmode="lin" valueType="num">
                                      <p:cBhvr additive="base">
                                        <p:cTn id="29" dur="500" fill="hold"/>
                                        <p:tgtEl>
                                          <p:spTgt spid="37"/>
                                        </p:tgtEl>
                                        <p:attrNameLst>
                                          <p:attrName>ppt_x</p:attrName>
                                        </p:attrNameLst>
                                      </p:cBhvr>
                                      <p:tavLst>
                                        <p:tav tm="0">
                                          <p:val>
                                            <p:strVal val="#ppt_x"/>
                                          </p:val>
                                        </p:tav>
                                        <p:tav tm="100000">
                                          <p:val>
                                            <p:strVal val="#ppt_x"/>
                                          </p:val>
                                        </p:tav>
                                      </p:tavLst>
                                    </p:anim>
                                    <p:anim calcmode="lin" valueType="num">
                                      <p:cBhvr additive="base">
                                        <p:cTn id="3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ppt_x"/>
                                          </p:val>
                                        </p:tav>
                                        <p:tav tm="100000">
                                          <p:val>
                                            <p:strVal val="#ppt_x"/>
                                          </p:val>
                                        </p:tav>
                                      </p:tavLst>
                                    </p:anim>
                                    <p:anim calcmode="lin" valueType="num">
                                      <p:cBhvr additive="base">
                                        <p:cTn id="36" dur="500" fill="hold"/>
                                        <p:tgtEl>
                                          <p:spTgt spid="3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additive="base">
                                        <p:cTn id="39" dur="500" fill="hold"/>
                                        <p:tgtEl>
                                          <p:spTgt spid="30"/>
                                        </p:tgtEl>
                                        <p:attrNameLst>
                                          <p:attrName>ppt_x</p:attrName>
                                        </p:attrNameLst>
                                      </p:cBhvr>
                                      <p:tavLst>
                                        <p:tav tm="0">
                                          <p:val>
                                            <p:strVal val="#ppt_x"/>
                                          </p:val>
                                        </p:tav>
                                        <p:tav tm="100000">
                                          <p:val>
                                            <p:strVal val="#ppt_x"/>
                                          </p:val>
                                        </p:tav>
                                      </p:tavLst>
                                    </p:anim>
                                    <p:anim calcmode="lin" valueType="num">
                                      <p:cBhvr additive="base">
                                        <p:cTn id="40" dur="500" fill="hold"/>
                                        <p:tgtEl>
                                          <p:spTgt spid="30"/>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 calcmode="lin" valueType="num">
                                      <p:cBhvr additive="base">
                                        <p:cTn id="43" dur="500" fill="hold"/>
                                        <p:tgtEl>
                                          <p:spTgt spid="38"/>
                                        </p:tgtEl>
                                        <p:attrNameLst>
                                          <p:attrName>ppt_x</p:attrName>
                                        </p:attrNameLst>
                                      </p:cBhvr>
                                      <p:tavLst>
                                        <p:tav tm="0">
                                          <p:val>
                                            <p:strVal val="#ppt_x"/>
                                          </p:val>
                                        </p:tav>
                                        <p:tav tm="100000">
                                          <p:val>
                                            <p:strVal val="#ppt_x"/>
                                          </p:val>
                                        </p:tav>
                                      </p:tavLst>
                                    </p:anim>
                                    <p:anim calcmode="lin" valueType="num">
                                      <p:cBhvr additive="base">
                                        <p:cTn id="4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2" grpId="0" animBg="1"/>
      <p:bldP spid="32" grpId="1" animBg="1"/>
      <p:bldP spid="33" grpId="0" animBg="1"/>
      <p:bldP spid="33" grpId="1" animBg="1"/>
      <p:bldP spid="36" grpId="0" animBg="1"/>
      <p:bldP spid="36" grpId="1" animBg="1"/>
      <p:bldP spid="37" grpId="0" animBg="1"/>
      <p:bldP spid="37" grpId="1" animBg="1"/>
      <p:bldP spid="38" grpId="0" animBg="1"/>
      <p:bldP spid="3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7804191">
            <a:off x="-2500918" y="6606067"/>
            <a:ext cx="5001837" cy="5850101"/>
          </a:xfrm>
          <a:prstGeom prst="rect">
            <a:avLst/>
          </a:prstGeom>
        </p:spPr>
      </p:pic>
      <p:pic>
        <p:nvPicPr>
          <p:cNvPr id="7"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3433357">
            <a:off x="15376715" y="-1922096"/>
            <a:ext cx="5045861" cy="5901592"/>
          </a:xfrm>
          <a:prstGeom prst="rect">
            <a:avLst/>
          </a:prstGeom>
        </p:spPr>
      </p:pic>
      <p:pic>
        <p:nvPicPr>
          <p:cNvPr id="27"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6200" y="342900"/>
            <a:ext cx="7182485" cy="5837555"/>
          </a:xfrm>
          <a:prstGeom prst="rect">
            <a:avLst/>
          </a:prstGeom>
        </p:spPr>
      </p:pic>
      <p:grpSp>
        <p:nvGrpSpPr>
          <p:cNvPr id="28" name="Group 9"/>
          <p:cNvGrpSpPr/>
          <p:nvPr/>
        </p:nvGrpSpPr>
        <p:grpSpPr>
          <a:xfrm rot="-2033647">
            <a:off x="14921062" y="1929854"/>
            <a:ext cx="1910645" cy="1910645"/>
            <a:chOff x="0" y="0"/>
            <a:chExt cx="6350000" cy="6350000"/>
          </a:xfrm>
        </p:grpSpPr>
        <p:sp>
          <p:nvSpPr>
            <p:cNvPr id="29"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3" name="Group 2"/>
          <p:cNvGrpSpPr/>
          <p:nvPr/>
        </p:nvGrpSpPr>
        <p:grpSpPr>
          <a:xfrm>
            <a:off x="7660640" y="3642360"/>
            <a:ext cx="8658860" cy="6093460"/>
            <a:chOff x="12064" y="5736"/>
            <a:chExt cx="13636" cy="9596"/>
          </a:xfrm>
        </p:grpSpPr>
        <p:pic>
          <p:nvPicPr>
            <p:cNvPr id="30"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2064" y="5736"/>
              <a:ext cx="13637" cy="9597"/>
            </a:xfrm>
            <a:prstGeom prst="rect">
              <a:avLst/>
            </a:prstGeom>
          </p:spPr>
        </p:pic>
        <p:sp>
          <p:nvSpPr>
            <p:cNvPr id="31" name="TextBox 3"/>
            <p:cNvSpPr txBox="1"/>
            <p:nvPr/>
          </p:nvSpPr>
          <p:spPr>
            <a:xfrm>
              <a:off x="14040" y="8580"/>
              <a:ext cx="10042" cy="4362"/>
            </a:xfrm>
            <a:prstGeom prst="rect">
              <a:avLst/>
            </a:prstGeom>
          </p:spPr>
          <p:txBody>
            <a:bodyPr wrap="square" lIns="0" tIns="0" rIns="0" bIns="0" rtlCol="0" anchor="t">
              <a:spAutoFit/>
            </a:bodyPr>
            <a:lstStyle/>
            <a:p>
              <a:pPr algn="ctr">
                <a:lnSpc>
                  <a:spcPts val="7200"/>
                </a:lnSpc>
              </a:pPr>
              <a:r>
                <a:rPr lang="en-US" sz="54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Bài </a:t>
              </a:r>
              <a:r>
                <a:rPr lang="en-GB" altLang="en-US" sz="54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3: Trao đổi về cách thuyết trình, tranh luận</a:t>
              </a:r>
              <a:endParaRPr lang="en-US" sz="54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rot="7038605">
            <a:off x="-5025390" y="798830"/>
            <a:ext cx="10723880" cy="12542520"/>
          </a:xfrm>
          <a:prstGeom prst="rect">
            <a:avLst/>
          </a:prstGeom>
        </p:spPr>
      </p:pic>
      <p:pic>
        <p:nvPicPr>
          <p:cNvPr id="10"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rot="-4664752">
            <a:off x="13992455" y="-3840121"/>
            <a:ext cx="6533691" cy="7641743"/>
          </a:xfrm>
          <a:prstGeom prst="rect">
            <a:avLst/>
          </a:prstGeom>
        </p:spPr>
      </p:pic>
      <p:grpSp>
        <p:nvGrpSpPr>
          <p:cNvPr id="11" name="Group 11"/>
          <p:cNvGrpSpPr/>
          <p:nvPr/>
        </p:nvGrpSpPr>
        <p:grpSpPr>
          <a:xfrm rot="-2033647">
            <a:off x="13678284" y="860359"/>
            <a:ext cx="1566974" cy="1566974"/>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grpSp>
        <p:nvGrpSpPr>
          <p:cNvPr id="13" name="Group 13"/>
          <p:cNvGrpSpPr/>
          <p:nvPr/>
        </p:nvGrpSpPr>
        <p:grpSpPr>
          <a:xfrm rot="-2033647">
            <a:off x="490406" y="1825176"/>
            <a:ext cx="2552558" cy="2552558"/>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sp>
        <p:nvSpPr>
          <p:cNvPr id="3" name="a - 9Slide.vn"/>
          <p:cNvSpPr/>
          <p:nvPr/>
        </p:nvSpPr>
        <p:spPr>
          <a:xfrm>
            <a:off x="4267200" y="2729230"/>
            <a:ext cx="11520170" cy="11842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GB" altLang="en-US" sz="3600">
                <a:latin typeface="Times New Roman" panose="02020603050405020304" pitchFamily="18" charset="0"/>
                <a:cs typeface="Times New Roman" panose="02020603050405020304" pitchFamily="18" charset="0"/>
              </a:rPr>
              <a:t>Phải có hiểu biết về vấn đề được thuyết trình, tranh luận.</a:t>
            </a:r>
          </a:p>
        </p:txBody>
      </p:sp>
      <p:sp>
        <p:nvSpPr>
          <p:cNvPr id="4" name="b - 9Slide.vn"/>
          <p:cNvSpPr/>
          <p:nvPr/>
        </p:nvSpPr>
        <p:spPr>
          <a:xfrm>
            <a:off x="4267200" y="4305300"/>
            <a:ext cx="11520170" cy="11842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GB" altLang="en-US" sz="3600">
                <a:latin typeface="Times New Roman" panose="02020603050405020304" pitchFamily="18" charset="0"/>
                <a:cs typeface="Times New Roman" panose="02020603050405020304" pitchFamily="18" charset="0"/>
              </a:rPr>
              <a:t>Phải nói theo ý kiến số đông.</a:t>
            </a:r>
          </a:p>
        </p:txBody>
      </p:sp>
      <p:sp>
        <p:nvSpPr>
          <p:cNvPr id="5" name="c - 9Slide.vn"/>
          <p:cNvSpPr/>
          <p:nvPr/>
        </p:nvSpPr>
        <p:spPr>
          <a:xfrm>
            <a:off x="4267200" y="5881370"/>
            <a:ext cx="11520170" cy="11842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GB" altLang="en-US" sz="3600">
                <a:latin typeface="Times New Roman" panose="02020603050405020304" pitchFamily="18" charset="0"/>
                <a:cs typeface="Times New Roman" panose="02020603050405020304" pitchFamily="18" charset="0"/>
              </a:rPr>
              <a:t>Phải biết cách nêu lí lẽ và dẫn chứng.</a:t>
            </a:r>
          </a:p>
        </p:txBody>
      </p:sp>
      <p:sp>
        <p:nvSpPr>
          <p:cNvPr id="6" name="d - 9Slide.vn"/>
          <p:cNvSpPr/>
          <p:nvPr/>
        </p:nvSpPr>
        <p:spPr>
          <a:xfrm>
            <a:off x="4267200" y="7505700"/>
            <a:ext cx="11520170" cy="11842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l"/>
            <a:r>
              <a:rPr lang="en-GB" altLang="en-US" sz="3600">
                <a:latin typeface="Times New Roman" panose="02020603050405020304" pitchFamily="18" charset="0"/>
                <a:cs typeface="Times New Roman" panose="02020603050405020304" pitchFamily="18" charset="0"/>
              </a:rPr>
              <a:t>Phải có ý kiến riêng về vấn đề được thuyết trình, tranh luận.</a:t>
            </a:r>
          </a:p>
        </p:txBody>
      </p:sp>
      <p:pic>
        <p:nvPicPr>
          <p:cNvPr id="24"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5316200" y="425692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1"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5316200" y="2687974"/>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2"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5316200" y="5755659"/>
            <a:ext cx="13395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5316200" y="7457459"/>
            <a:ext cx="1339599" cy="1177337"/>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s 15"/>
          <p:cNvSpPr/>
          <p:nvPr/>
        </p:nvSpPr>
        <p:spPr>
          <a:xfrm>
            <a:off x="2779962" y="237364"/>
            <a:ext cx="10668000" cy="2122805"/>
          </a:xfrm>
          <a:prstGeom prst="rect">
            <a:avLst/>
          </a:prstGeom>
          <a:noFill/>
          <a:ln>
            <a:noFill/>
          </a:ln>
        </p:spPr>
        <p:txBody>
          <a:bodyPr wrap="square" rtlCol="0" anchor="t">
            <a:spAutoFit/>
          </a:bodyPr>
          <a:lstStyle/>
          <a:p>
            <a:pPr algn="l"/>
            <a:r>
              <a:rPr lang="en-GB" altLang="en-US" sz="4400" b="1">
                <a:solidFill>
                  <a:schemeClr val="tx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Chọn đáp án đúng:</a:t>
            </a:r>
          </a:p>
          <a:p>
            <a:pPr algn="l"/>
            <a:r>
              <a:rPr lang="en-GB" altLang="en-US" sz="4400" b="1">
                <a:solidFill>
                  <a:schemeClr val="tx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Muốn thuyết trình, tranh luận về    một vấn đề, cần có những điều kiện gì?</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blinds(horizontal)">
                                      <p:cBhvr>
                                        <p:cTn id="33" dur="500"/>
                                        <p:tgtEl>
                                          <p:spTgt spid="26"/>
                                        </p:tgtEl>
                                      </p:cBhvr>
                                    </p:animEffect>
                                  </p:childTnLst>
                                  <p:subTnLst>
                                    <p:audio>
                                      <p:cMediaNode vol="100000">
                                        <p:cTn display="0" masterRel="sameClick">
                                          <p:stCondLst>
                                            <p:cond evt="begin" delay="0">
                                              <p:tn val="31"/>
                                            </p:cond>
                                          </p:stCondLst>
                                          <p:endCondLst>
                                            <p:cond evt="onStopAudio" delay="0">
                                              <p:tgtEl>
                                                <p:sldTgt/>
                                              </p:tgtEl>
                                            </p:cond>
                                          </p:endCondLst>
                                        </p:cTn>
                                        <p:tgtEl>
                                          <p:sndTgt r:embed="rId2" name="Correct-Answer-SOUND-EFFECT.wav"/>
                                        </p:tgtEl>
                                      </p:cMediaNode>
                                    </p:audio>
                                  </p:subTnLst>
                                </p:cTn>
                              </p:par>
                            </p:childTnLst>
                          </p:cTn>
                        </p:par>
                      </p:childTnLst>
                    </p:cTn>
                  </p:par>
                </p:childTnLst>
              </p:cTn>
              <p:nextCondLst>
                <p:cond evt="onClick" delay="0">
                  <p:tgtEl>
                    <p:spTgt spid="3"/>
                  </p:tgtEl>
                </p:cond>
              </p:nextCondLst>
            </p:seq>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blinds(horizontal)">
                                      <p:cBhvr>
                                        <p:cTn id="39" dur="500"/>
                                        <p:tgtEl>
                                          <p:spTgt spid="24"/>
                                        </p:tgtEl>
                                      </p:cBhvr>
                                    </p:animEffect>
                                  </p:childTnLst>
                                  <p:subTnLst>
                                    <p:audio>
                                      <p:cMediaNode>
                                        <p:cTn display="0" masterRel="sameClick">
                                          <p:stCondLst>
                                            <p:cond evt="begin" delay="0">
                                              <p:tn val="37"/>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4"/>
                  </p:tgtEl>
                </p:cond>
              </p:nextCondLst>
            </p:seq>
            <p:seq concurrent="1" nextAc="seek">
              <p:cTn id="40" restart="whenNotActive" fill="hold" evtFilter="cancelBubble" nodeType="interactiveSeq">
                <p:stCondLst>
                  <p:cond evt="onClick" delay="0">
                    <p:tgtEl>
                      <p:spTgt spid="5"/>
                    </p:tgtEl>
                  </p:cond>
                </p:stCondLst>
                <p:endSync evt="end" delay="0">
                  <p:rtn val="all"/>
                </p:endSync>
                <p:childTnLst>
                  <p:par>
                    <p:cTn id="41" fill="hold">
                      <p:stCondLst>
                        <p:cond delay="0"/>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linds(horizontal)">
                                      <p:cBhvr>
                                        <p:cTn id="45" dur="500"/>
                                        <p:tgtEl>
                                          <p:spTgt spid="7"/>
                                        </p:tgtEl>
                                      </p:cBhvr>
                                    </p:animEffect>
                                  </p:childTnLst>
                                  <p:subTnLst>
                                    <p:audio>
                                      <p:cMediaNode>
                                        <p:cTn display="0" masterRel="sameClick">
                                          <p:stCondLst>
                                            <p:cond evt="begin" delay="0">
                                              <p:tn val="43"/>
                                            </p:cond>
                                          </p:stCondLst>
                                          <p:endCondLst>
                                            <p:cond evt="onStopAudio" delay="0">
                                              <p:tgtEl>
                                                <p:sldTgt/>
                                              </p:tgtEl>
                                            </p:cond>
                                          </p:endCondLst>
                                        </p:cTn>
                                        <p:tgtEl>
                                          <p:sndTgt r:embed="rId2" name="Correct-Answer-SOUND-EFFECT.wav"/>
                                        </p:tgtEl>
                                      </p:cMediaNode>
                                    </p:audio>
                                  </p:subTnLst>
                                </p:cTn>
                              </p:par>
                            </p:childTnLst>
                          </p:cTn>
                        </p:par>
                      </p:childTnLst>
                    </p:cTn>
                  </p:par>
                </p:childTnLst>
              </p:cTn>
              <p:nextCondLst>
                <p:cond evt="onClick" delay="0">
                  <p:tgtEl>
                    <p:spTgt spid="5"/>
                  </p:tgtEl>
                </p:cond>
              </p:nextCondLst>
            </p:seq>
            <p:seq concurrent="1" nextAc="seek">
              <p:cTn id="46" restart="whenNotActive" fill="hold" evtFilter="cancelBubble" nodeType="interactiveSeq">
                <p:stCondLst>
                  <p:cond evt="onClick" delay="0">
                    <p:tgtEl>
                      <p:spTgt spid="6"/>
                    </p:tgtEl>
                  </p:cond>
                </p:stCondLst>
                <p:endSync evt="end" delay="0">
                  <p:rtn val="all"/>
                </p:endSync>
                <p:childTnLst>
                  <p:par>
                    <p:cTn id="47" fill="hold">
                      <p:stCondLst>
                        <p:cond delay="0"/>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blinds(horizontal)">
                                      <p:cBhvr>
                                        <p:cTn id="51" dur="500"/>
                                        <p:tgtEl>
                                          <p:spTgt spid="8"/>
                                        </p:tgtEl>
                                      </p:cBhvr>
                                    </p:animEffect>
                                  </p:childTnLst>
                                  <p:subTnLst>
                                    <p:audio>
                                      <p:cMediaNode>
                                        <p:cTn display="0" masterRel="sameClick">
                                          <p:stCondLst>
                                            <p:cond evt="begin" delay="0">
                                              <p:tn val="49"/>
                                            </p:cond>
                                          </p:stCondLst>
                                          <p:endCondLst>
                                            <p:cond evt="onStopAudio" delay="0">
                                              <p:tgtEl>
                                                <p:sldTgt/>
                                              </p:tgtEl>
                                            </p:cond>
                                          </p:endCondLst>
                                        </p:cTn>
                                        <p:tgtEl>
                                          <p:sndTgt r:embed="rId2" name="Correct-Answer-SOUND-EFFECT.wav"/>
                                        </p:tgtEl>
                                      </p:cMediaNode>
                                    </p:audio>
                                  </p:subTnLst>
                                </p:cTn>
                              </p:par>
                            </p:childTnLst>
                          </p:cTn>
                        </p:par>
                      </p:childTnLst>
                    </p:cTn>
                  </p:par>
                </p:childTnLst>
              </p:cTn>
              <p:nextCondLst>
                <p:cond evt="onClick" delay="0">
                  <p:tgtEl>
                    <p:spTgt spid="6"/>
                  </p:tgtEl>
                </p:cond>
              </p:nextCondLst>
            </p:seq>
          </p:childTnLst>
        </p:cTn>
      </p:par>
    </p:tnLst>
    <p:bldLst>
      <p:bldP spid="3" grpId="0" animBg="1"/>
      <p:bldP spid="4" grpId="0" animBg="1"/>
      <p:bldP spid="5" grpId="0" animBg="1"/>
      <p:bldP spid="6" grpId="0" animBg="1"/>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7080713">
            <a:off x="-2067954" y="6807308"/>
            <a:ext cx="6794914" cy="7947268"/>
          </a:xfrm>
          <a:prstGeom prst="rect">
            <a:avLst/>
          </a:prstGeom>
        </p:spPr>
      </p:pic>
      <p:grpSp>
        <p:nvGrpSpPr>
          <p:cNvPr id="22" name="Group 22"/>
          <p:cNvGrpSpPr/>
          <p:nvPr/>
        </p:nvGrpSpPr>
        <p:grpSpPr>
          <a:xfrm rot="-2033647">
            <a:off x="2786035" y="6659615"/>
            <a:ext cx="1889888" cy="1889888"/>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24"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81000" y="0"/>
            <a:ext cx="16164560" cy="10521950"/>
          </a:xfrm>
          <a:prstGeom prst="rect">
            <a:avLst/>
          </a:prstGeom>
        </p:spPr>
      </p:pic>
      <p:sp>
        <p:nvSpPr>
          <p:cNvPr id="25" name="Text Box 24"/>
          <p:cNvSpPr txBox="1"/>
          <p:nvPr/>
        </p:nvSpPr>
        <p:spPr>
          <a:xfrm>
            <a:off x="2971800" y="2476500"/>
            <a:ext cx="11176000" cy="4523105"/>
          </a:xfrm>
          <a:prstGeom prst="rect">
            <a:avLst/>
          </a:prstGeom>
          <a:noFill/>
        </p:spPr>
        <p:txBody>
          <a:bodyPr wrap="square" rtlCol="0" anchor="t">
            <a:spAutoFit/>
          </a:bodyPr>
          <a:lstStyle/>
          <a:p>
            <a:pPr algn="just"/>
            <a:r>
              <a:rPr lang="en-GB" altLang="en-US" sz="4800" b="1">
                <a:latin typeface="Times New Roman" panose="02020603050405020304" pitchFamily="18" charset="0"/>
                <a:cs typeface="Times New Roman" panose="02020603050405020304" pitchFamily="18" charset="0"/>
              </a:rPr>
              <a:t>Điều kiện của thuyết trình, tranh luận:</a:t>
            </a:r>
          </a:p>
          <a:p>
            <a:pPr algn="just"/>
            <a:r>
              <a:rPr lang="en-GB" altLang="en-US" sz="4800" b="1">
                <a:latin typeface="Times New Roman" panose="02020603050405020304" pitchFamily="18" charset="0"/>
                <a:cs typeface="Times New Roman" panose="02020603050405020304" pitchFamily="18" charset="0"/>
              </a:rPr>
              <a:t>          Phải hiểu biết về vấn đề được thuyết trình, tranh luận. </a:t>
            </a:r>
          </a:p>
          <a:p>
            <a:pPr algn="just"/>
            <a:r>
              <a:rPr lang="en-GB" altLang="en-US" sz="4800" b="1">
                <a:latin typeface="Times New Roman" panose="02020603050405020304" pitchFamily="18" charset="0"/>
                <a:cs typeface="Times New Roman" panose="02020603050405020304" pitchFamily="18" charset="0"/>
                <a:sym typeface="+mn-ea"/>
              </a:rPr>
              <a:t>          </a:t>
            </a:r>
            <a:r>
              <a:rPr lang="en-GB" altLang="en-US" sz="4800" b="1">
                <a:latin typeface="Times New Roman" panose="02020603050405020304" pitchFamily="18" charset="0"/>
                <a:cs typeface="Times New Roman" panose="02020603050405020304" pitchFamily="18" charset="0"/>
              </a:rPr>
              <a:t>Phải có ý kiến riêng về vấn đề được thuyết trình, tranh luận </a:t>
            </a:r>
          </a:p>
          <a:p>
            <a:pPr algn="just"/>
            <a:r>
              <a:rPr lang="en-GB" altLang="en-US" sz="4800" b="1">
                <a:latin typeface="Times New Roman" panose="02020603050405020304" pitchFamily="18" charset="0"/>
                <a:cs typeface="Times New Roman" panose="02020603050405020304" pitchFamily="18" charset="0"/>
                <a:sym typeface="+mn-ea"/>
              </a:rPr>
              <a:t>          </a:t>
            </a:r>
            <a:r>
              <a:rPr lang="en-GB" altLang="en-US" sz="4800" b="1">
                <a:latin typeface="Times New Roman" panose="02020603050405020304" pitchFamily="18" charset="0"/>
                <a:cs typeface="Times New Roman" panose="02020603050405020304" pitchFamily="18" charset="0"/>
              </a:rPr>
              <a:t>Phải biết nêu lí lẽ và dẫn chứng.</a:t>
            </a:r>
          </a:p>
        </p:txBody>
      </p:sp>
      <p:grpSp>
        <p:nvGrpSpPr>
          <p:cNvPr id="26" name="Group 13"/>
          <p:cNvGrpSpPr/>
          <p:nvPr/>
        </p:nvGrpSpPr>
        <p:grpSpPr>
          <a:xfrm rot="-2033647">
            <a:off x="3742690" y="3482340"/>
            <a:ext cx="467360" cy="450850"/>
            <a:chOff x="0" y="0"/>
            <a:chExt cx="6350000" cy="6350000"/>
          </a:xfrm>
        </p:grpSpPr>
        <p:sp>
          <p:nvSpPr>
            <p:cNvPr id="27"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grpSp>
        <p:nvGrpSpPr>
          <p:cNvPr id="28" name="Group 13"/>
          <p:cNvGrpSpPr/>
          <p:nvPr/>
        </p:nvGrpSpPr>
        <p:grpSpPr>
          <a:xfrm rot="-2033647">
            <a:off x="3742690" y="4930140"/>
            <a:ext cx="467360" cy="450850"/>
            <a:chOff x="0" y="0"/>
            <a:chExt cx="6350000" cy="6350000"/>
          </a:xfrm>
        </p:grpSpPr>
        <p:sp>
          <p:nvSpPr>
            <p:cNvPr id="29"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grpSp>
        <p:nvGrpSpPr>
          <p:cNvPr id="30" name="Group 13"/>
          <p:cNvGrpSpPr/>
          <p:nvPr/>
        </p:nvGrpSpPr>
        <p:grpSpPr>
          <a:xfrm rot="-2033647">
            <a:off x="3742690" y="6454140"/>
            <a:ext cx="467360" cy="450850"/>
            <a:chOff x="0" y="0"/>
            <a:chExt cx="6350000" cy="6350000"/>
          </a:xfrm>
        </p:grpSpPr>
        <p:sp>
          <p:nvSpPr>
            <p:cNvPr id="31"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strVal val="#ppt_w+.3"/>
                                          </p:val>
                                        </p:tav>
                                        <p:tav tm="100000">
                                          <p:val>
                                            <p:strVal val="#ppt_w"/>
                                          </p:val>
                                        </p:tav>
                                      </p:tavLst>
                                    </p:anim>
                                    <p:anim calcmode="lin" valueType="num">
                                      <p:cBhvr>
                                        <p:cTn id="8" dur="1000" fill="hold"/>
                                        <p:tgtEl>
                                          <p:spTgt spid="25"/>
                                        </p:tgtEl>
                                        <p:attrNameLst>
                                          <p:attrName>ppt_h</p:attrName>
                                        </p:attrNameLst>
                                      </p:cBhvr>
                                      <p:tavLst>
                                        <p:tav tm="0">
                                          <p:val>
                                            <p:strVal val="#ppt_h"/>
                                          </p:val>
                                        </p:tav>
                                        <p:tav tm="100000">
                                          <p:val>
                                            <p:strVal val="#ppt_h"/>
                                          </p:val>
                                        </p:tav>
                                      </p:tavLst>
                                    </p:anim>
                                    <p:animEffect transition="in" filter="fade">
                                      <p:cBhvr>
                                        <p:cTn id="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23" name="Picture 2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3795067" y="-1244036"/>
            <a:ext cx="9992219" cy="11686805"/>
          </a:xfrm>
          <a:prstGeom prst="rect">
            <a:avLst/>
          </a:prstGeom>
        </p:spPr>
      </p:pic>
      <p:grpSp>
        <p:nvGrpSpPr>
          <p:cNvPr id="24" name="Group 24"/>
          <p:cNvGrpSpPr/>
          <p:nvPr/>
        </p:nvGrpSpPr>
        <p:grpSpPr>
          <a:xfrm rot="-2033647">
            <a:off x="13504662" y="4037876"/>
            <a:ext cx="2250545" cy="2250545"/>
            <a:chOff x="0" y="0"/>
            <a:chExt cx="6350000" cy="6350000"/>
          </a:xfrm>
        </p:grpSpPr>
        <p:sp>
          <p:nvSpPr>
            <p:cNvPr id="25" name="Freeform 2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pic>
        <p:nvPicPr>
          <p:cNvPr id="27"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3970" y="38100"/>
            <a:ext cx="13752830" cy="4114800"/>
          </a:xfrm>
          <a:prstGeom prst="rect">
            <a:avLst/>
          </a:prstGeom>
        </p:spPr>
      </p:pic>
      <p:sp>
        <p:nvSpPr>
          <p:cNvPr id="100" name="Text Box 99"/>
          <p:cNvSpPr txBox="1"/>
          <p:nvPr/>
        </p:nvSpPr>
        <p:spPr>
          <a:xfrm>
            <a:off x="2514600" y="1257300"/>
            <a:ext cx="8751570" cy="1753235"/>
          </a:xfrm>
          <a:prstGeom prst="rect">
            <a:avLst/>
          </a:prstGeom>
          <a:noFill/>
          <a:ln w="9525">
            <a:noFill/>
          </a:ln>
        </p:spPr>
        <p:txBody>
          <a:bodyPr wrap="square">
            <a:spAutoFit/>
          </a:bodyPr>
          <a:lstStyle/>
          <a:p>
            <a:pPr indent="0"/>
            <a:r>
              <a:rPr lang="en-US" sz="3600" b="1">
                <a:solidFill>
                  <a:schemeClr val="bg1"/>
                </a:solidFill>
                <a:latin typeface="Times New Roman" panose="02020603050405020304" pitchFamily="18" charset="0"/>
              </a:rPr>
              <a:t>b) Khi thuyết trình tranh luận, để tăng sức thuyết phục và bảo đảm phép lịch sự , người nói cần có thái độ như thế nào?</a:t>
            </a:r>
            <a:endParaRPr lang="en-US" altLang="en-US" sz="3600" b="1">
              <a:solidFill>
                <a:schemeClr val="bg1"/>
              </a:solidFill>
              <a:latin typeface="Times New Roman" panose="02020603050405020304" pitchFamily="18" charset="0"/>
            </a:endParaRPr>
          </a:p>
        </p:txBody>
      </p:sp>
      <p:sp>
        <p:nvSpPr>
          <p:cNvPr id="28" name="Text Box 27"/>
          <p:cNvSpPr txBox="1"/>
          <p:nvPr/>
        </p:nvSpPr>
        <p:spPr>
          <a:xfrm>
            <a:off x="1371600" y="4914900"/>
            <a:ext cx="16285845" cy="4523105"/>
          </a:xfrm>
          <a:prstGeom prst="rect">
            <a:avLst/>
          </a:prstGeom>
          <a:noFill/>
          <a:ln w="9525">
            <a:noFill/>
          </a:ln>
        </p:spPr>
        <p:txBody>
          <a:bodyPr wrap="square">
            <a:spAutoFit/>
          </a:bodyPr>
          <a:lstStyle/>
          <a:p>
            <a:pPr marL="571500" indent="-571500">
              <a:lnSpc>
                <a:spcPct val="120000"/>
              </a:lnSpc>
              <a:buFont typeface="Arial" panose="020B0604020202020204" pitchFamily="34" charset="0"/>
              <a:buBlip>
                <a:blip r:embed="rId5"/>
              </a:buBlip>
            </a:pPr>
            <a:r>
              <a:rPr lang="en-US" sz="4000" b="1">
                <a:solidFill>
                  <a:schemeClr val="bg1"/>
                </a:solidFill>
                <a:latin typeface="Times New Roman" panose="02020603050405020304" pitchFamily="18" charset="0"/>
              </a:rPr>
              <a:t>Thái độ ôn tồn vui vẻ</a:t>
            </a:r>
          </a:p>
          <a:p>
            <a:pPr marL="571500" indent="-571500">
              <a:lnSpc>
                <a:spcPct val="120000"/>
              </a:lnSpc>
              <a:buFont typeface="Arial" panose="020B0604020202020204" pitchFamily="34" charset="0"/>
              <a:buBlip>
                <a:blip r:embed="rId5"/>
              </a:buBlip>
            </a:pPr>
            <a:r>
              <a:rPr lang="en-US" sz="4000" b="1">
                <a:solidFill>
                  <a:schemeClr val="bg1"/>
                </a:solidFill>
                <a:latin typeface="Times New Roman" panose="02020603050405020304" pitchFamily="18" charset="0"/>
              </a:rPr>
              <a:t> Lời nói vừa đủ nghe</a:t>
            </a:r>
          </a:p>
          <a:p>
            <a:pPr marL="571500" indent="-571500">
              <a:lnSpc>
                <a:spcPct val="120000"/>
              </a:lnSpc>
              <a:buFont typeface="Arial" panose="020B0604020202020204" pitchFamily="34" charset="0"/>
              <a:buBlip>
                <a:blip r:embed="rId5"/>
              </a:buBlip>
            </a:pPr>
            <a:r>
              <a:rPr lang="en-US" sz="4000" b="1">
                <a:solidFill>
                  <a:schemeClr val="bg1"/>
                </a:solidFill>
                <a:latin typeface="Times New Roman" panose="02020603050405020304" pitchFamily="18" charset="0"/>
              </a:rPr>
              <a:t>Tôn trọng người nghe</a:t>
            </a:r>
          </a:p>
          <a:p>
            <a:pPr marL="571500" indent="-571500">
              <a:lnSpc>
                <a:spcPct val="120000"/>
              </a:lnSpc>
              <a:buFont typeface="Arial" panose="020B0604020202020204" pitchFamily="34" charset="0"/>
              <a:buBlip>
                <a:blip r:embed="rId5"/>
              </a:buBlip>
            </a:pPr>
            <a:r>
              <a:rPr lang="en-US" sz="4000" b="1">
                <a:solidFill>
                  <a:schemeClr val="bg1"/>
                </a:solidFill>
                <a:latin typeface="Times New Roman" panose="02020603050405020304" pitchFamily="18" charset="0"/>
              </a:rPr>
              <a:t>Không nên nóng nảy</a:t>
            </a:r>
          </a:p>
          <a:p>
            <a:pPr marL="571500" indent="-571500">
              <a:lnSpc>
                <a:spcPct val="120000"/>
              </a:lnSpc>
              <a:buFont typeface="Arial" panose="020B0604020202020204" pitchFamily="34" charset="0"/>
              <a:buBlip>
                <a:blip r:embed="rId5"/>
              </a:buBlip>
            </a:pPr>
            <a:r>
              <a:rPr lang="en-US" sz="4000" b="1">
                <a:solidFill>
                  <a:schemeClr val="bg1"/>
                </a:solidFill>
                <a:latin typeface="Times New Roman" panose="02020603050405020304" pitchFamily="18" charset="0"/>
              </a:rPr>
              <a:t>Phải biết lắng nghe ý kiến của người khác</a:t>
            </a:r>
          </a:p>
          <a:p>
            <a:pPr marL="571500" indent="-571500">
              <a:lnSpc>
                <a:spcPct val="120000"/>
              </a:lnSpc>
              <a:buFont typeface="Arial" panose="020B0604020202020204" pitchFamily="34" charset="0"/>
              <a:buBlip>
                <a:blip r:embed="rId5"/>
              </a:buBlip>
            </a:pPr>
            <a:r>
              <a:rPr lang="en-US" sz="4000" b="1">
                <a:solidFill>
                  <a:schemeClr val="bg1"/>
                </a:solidFill>
                <a:latin typeface="Times New Roman" panose="02020603050405020304" pitchFamily="18" charset="0"/>
              </a:rPr>
              <a:t>Không nên bảo thủ, cố tình cho ý của mình là đúng</a:t>
            </a:r>
            <a:endParaRPr lang="en-US" altLang="en-US" sz="4000" b="1">
              <a:solidFill>
                <a:schemeClr val="bg1"/>
              </a:solidFill>
              <a:latin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2"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Effect transition="in" filter="barn(inVertical)">
                                      <p:cBhvr>
                                        <p:cTn id="7" dur="500"/>
                                        <p:tgtEl>
                                          <p:spTgt spid="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2" nodeType="clickEffect">
                                  <p:stCondLst>
                                    <p:cond delay="0"/>
                                  </p:stCondLst>
                                  <p:childTnLst>
                                    <p:set>
                                      <p:cBhvr>
                                        <p:cTn id="11" dur="1" fill="hold">
                                          <p:stCondLst>
                                            <p:cond delay="0"/>
                                          </p:stCondLst>
                                        </p:cTn>
                                        <p:tgtEl>
                                          <p:spTgt spid="28">
                                            <p:txEl>
                                              <p:pRg st="1" end="1"/>
                                            </p:txEl>
                                          </p:spTgt>
                                        </p:tgtEl>
                                        <p:attrNameLst>
                                          <p:attrName>style.visibility</p:attrName>
                                        </p:attrNameLst>
                                      </p:cBhvr>
                                      <p:to>
                                        <p:strVal val="visible"/>
                                      </p:to>
                                    </p:set>
                                    <p:animEffect transition="in" filter="barn(inVertical)">
                                      <p:cBhvr>
                                        <p:cTn id="12" dur="500"/>
                                        <p:tgtEl>
                                          <p:spTgt spid="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2" nodeType="clickEffect">
                                  <p:stCondLst>
                                    <p:cond delay="0"/>
                                  </p:stCondLst>
                                  <p:childTnLst>
                                    <p:set>
                                      <p:cBhvr>
                                        <p:cTn id="16" dur="1" fill="hold">
                                          <p:stCondLst>
                                            <p:cond delay="0"/>
                                          </p:stCondLst>
                                        </p:cTn>
                                        <p:tgtEl>
                                          <p:spTgt spid="28">
                                            <p:txEl>
                                              <p:pRg st="2" end="2"/>
                                            </p:txEl>
                                          </p:spTgt>
                                        </p:tgtEl>
                                        <p:attrNameLst>
                                          <p:attrName>style.visibility</p:attrName>
                                        </p:attrNameLst>
                                      </p:cBhvr>
                                      <p:to>
                                        <p:strVal val="visible"/>
                                      </p:to>
                                    </p:set>
                                    <p:animEffect transition="in" filter="barn(inVertical)">
                                      <p:cBhvr>
                                        <p:cTn id="17" dur="500"/>
                                        <p:tgtEl>
                                          <p:spTgt spid="2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2" nodeType="clickEffect">
                                  <p:stCondLst>
                                    <p:cond delay="0"/>
                                  </p:stCondLst>
                                  <p:childTnLst>
                                    <p:set>
                                      <p:cBhvr>
                                        <p:cTn id="21" dur="1" fill="hold">
                                          <p:stCondLst>
                                            <p:cond delay="0"/>
                                          </p:stCondLst>
                                        </p:cTn>
                                        <p:tgtEl>
                                          <p:spTgt spid="28">
                                            <p:txEl>
                                              <p:pRg st="3" end="3"/>
                                            </p:txEl>
                                          </p:spTgt>
                                        </p:tgtEl>
                                        <p:attrNameLst>
                                          <p:attrName>style.visibility</p:attrName>
                                        </p:attrNameLst>
                                      </p:cBhvr>
                                      <p:to>
                                        <p:strVal val="visible"/>
                                      </p:to>
                                    </p:set>
                                    <p:animEffect transition="in" filter="barn(inVertical)">
                                      <p:cBhvr>
                                        <p:cTn id="22" dur="500"/>
                                        <p:tgtEl>
                                          <p:spTgt spid="2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2" nodeType="clickEffect">
                                  <p:stCondLst>
                                    <p:cond delay="0"/>
                                  </p:stCondLst>
                                  <p:childTnLst>
                                    <p:set>
                                      <p:cBhvr>
                                        <p:cTn id="26" dur="1" fill="hold">
                                          <p:stCondLst>
                                            <p:cond delay="0"/>
                                          </p:stCondLst>
                                        </p:cTn>
                                        <p:tgtEl>
                                          <p:spTgt spid="28">
                                            <p:txEl>
                                              <p:pRg st="4" end="4"/>
                                            </p:txEl>
                                          </p:spTgt>
                                        </p:tgtEl>
                                        <p:attrNameLst>
                                          <p:attrName>style.visibility</p:attrName>
                                        </p:attrNameLst>
                                      </p:cBhvr>
                                      <p:to>
                                        <p:strVal val="visible"/>
                                      </p:to>
                                    </p:set>
                                    <p:animEffect transition="in" filter="barn(inVertical)">
                                      <p:cBhvr>
                                        <p:cTn id="27" dur="500"/>
                                        <p:tgtEl>
                                          <p:spTgt spid="2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2" nodeType="clickEffect">
                                  <p:stCondLst>
                                    <p:cond delay="0"/>
                                  </p:stCondLst>
                                  <p:childTnLst>
                                    <p:set>
                                      <p:cBhvr>
                                        <p:cTn id="31" dur="1" fill="hold">
                                          <p:stCondLst>
                                            <p:cond delay="0"/>
                                          </p:stCondLst>
                                        </p:cTn>
                                        <p:tgtEl>
                                          <p:spTgt spid="28">
                                            <p:txEl>
                                              <p:pRg st="5" end="5"/>
                                            </p:txEl>
                                          </p:spTgt>
                                        </p:tgtEl>
                                        <p:attrNameLst>
                                          <p:attrName>style.visibility</p:attrName>
                                        </p:attrNameLst>
                                      </p:cBhvr>
                                      <p:to>
                                        <p:strVal val="visible"/>
                                      </p:to>
                                    </p:set>
                                    <p:animEffect transition="in" filter="barn(inVertical)">
                                      <p:cBhvr>
                                        <p:cTn id="32" dur="500"/>
                                        <p:tgtEl>
                                          <p:spTgt spid="2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1"/>
      <p:bldP spid="28" grpId="2"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6997589">
            <a:off x="-1904312" y="7457928"/>
            <a:ext cx="5449435" cy="6373608"/>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4664752">
            <a:off x="13316658" y="-3177065"/>
            <a:ext cx="7881820" cy="9218503"/>
          </a:xfrm>
          <a:prstGeom prst="rect">
            <a:avLst/>
          </a:prstGeom>
        </p:spPr>
      </p:pic>
      <p:grpSp>
        <p:nvGrpSpPr>
          <p:cNvPr id="8" name="Group 8"/>
          <p:cNvGrpSpPr/>
          <p:nvPr/>
        </p:nvGrpSpPr>
        <p:grpSpPr>
          <a:xfrm>
            <a:off x="13594902" y="617799"/>
            <a:ext cx="1912920" cy="191292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4" name="Group 3"/>
          <p:cNvGrpSpPr/>
          <p:nvPr/>
        </p:nvGrpSpPr>
        <p:grpSpPr>
          <a:xfrm>
            <a:off x="304800" y="3009900"/>
            <a:ext cx="9203690" cy="5829300"/>
            <a:chOff x="480" y="4740"/>
            <a:chExt cx="14494" cy="9180"/>
          </a:xfrm>
        </p:grpSpPr>
        <p:pic>
          <p:nvPicPr>
            <p:cNvPr id="15"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480" y="4740"/>
              <a:ext cx="14494" cy="9181"/>
            </a:xfrm>
            <a:prstGeom prst="rect">
              <a:avLst/>
            </a:prstGeom>
          </p:spPr>
        </p:pic>
        <p:sp>
          <p:nvSpPr>
            <p:cNvPr id="14" name="Text Box 13"/>
            <p:cNvSpPr txBox="1"/>
            <p:nvPr/>
          </p:nvSpPr>
          <p:spPr>
            <a:xfrm>
              <a:off x="2232" y="7500"/>
              <a:ext cx="10203" cy="3415"/>
            </a:xfrm>
            <a:prstGeom prst="rect">
              <a:avLst/>
            </a:prstGeom>
            <a:noFill/>
            <a:ln w="9525">
              <a:noFill/>
            </a:ln>
          </p:spPr>
          <p:txBody>
            <a:bodyPr wrap="square">
              <a:spAutoFit/>
              <a:scene3d>
                <a:camera prst="orthographicFront"/>
                <a:lightRig rig="threePt" dir="t"/>
              </a:scene3d>
            </a:bodyPr>
            <a:lstStyle/>
            <a:p>
              <a:pPr indent="0" algn="ctr"/>
              <a:r>
                <a:rPr lang="en-US" sz="4500" b="0">
                  <a:solidFill>
                    <a:schemeClr val="tx1"/>
                  </a:solidFill>
                  <a:effectLst>
                    <a:outerShdw blurRad="38100" dist="19050" dir="2700000" algn="tl" rotWithShape="0">
                      <a:schemeClr val="dk1">
                        <a:alpha val="40000"/>
                      </a:schemeClr>
                    </a:outerShdw>
                  </a:effectLst>
                  <a:latin typeface="Times New Roman" panose="02020603050405020304" pitchFamily="18" charset="0"/>
                </a:rPr>
                <a:t>Em đã từng bao giờ tranh luận với người khác về một vấn đề gì đó chưa ?</a:t>
              </a:r>
              <a:endParaRPr lang="en-US" altLang="en-US" sz="4500" b="0">
                <a:solidFill>
                  <a:schemeClr val="tx1"/>
                </a:solidFill>
                <a:effectLst>
                  <a:outerShdw blurRad="38100" dist="19050" dir="2700000" algn="tl" rotWithShape="0">
                    <a:schemeClr val="dk1">
                      <a:alpha val="40000"/>
                    </a:schemeClr>
                  </a:outerShdw>
                </a:effectLst>
                <a:latin typeface="Times New Roman" panose="02020603050405020304" pitchFamily="18" charset="0"/>
              </a:endParaRPr>
            </a:p>
          </p:txBody>
        </p:sp>
      </p:grpSp>
      <p:grpSp>
        <p:nvGrpSpPr>
          <p:cNvPr id="5" name="Group 4"/>
          <p:cNvGrpSpPr/>
          <p:nvPr/>
        </p:nvGrpSpPr>
        <p:grpSpPr>
          <a:xfrm>
            <a:off x="9296400" y="5143500"/>
            <a:ext cx="7650480" cy="4846320"/>
            <a:chOff x="14640" y="8100"/>
            <a:chExt cx="12048" cy="7632"/>
          </a:xfrm>
        </p:grpSpPr>
        <p:pic>
          <p:nvPicPr>
            <p:cNvPr id="16"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4640" y="8100"/>
              <a:ext cx="12048" cy="7632"/>
            </a:xfrm>
            <a:prstGeom prst="rect">
              <a:avLst/>
            </a:prstGeom>
          </p:spPr>
        </p:pic>
        <p:sp>
          <p:nvSpPr>
            <p:cNvPr id="17" name="Text Box 16"/>
            <p:cNvSpPr txBox="1"/>
            <p:nvPr/>
          </p:nvSpPr>
          <p:spPr>
            <a:xfrm>
              <a:off x="16920" y="9861"/>
              <a:ext cx="8334" cy="3415"/>
            </a:xfrm>
            <a:prstGeom prst="rect">
              <a:avLst/>
            </a:prstGeom>
            <a:noFill/>
            <a:ln w="9525">
              <a:noFill/>
            </a:ln>
          </p:spPr>
          <p:txBody>
            <a:bodyPr wrap="square">
              <a:spAutoFit/>
              <a:scene3d>
                <a:camera prst="orthographicFront"/>
                <a:lightRig rig="threePt" dir="t"/>
              </a:scene3d>
            </a:bodyPr>
            <a:lstStyle/>
            <a:p>
              <a:pPr indent="0" algn="ctr"/>
              <a:r>
                <a:rPr lang="en-US" sz="4500" b="0">
                  <a:solidFill>
                    <a:schemeClr val="tx1"/>
                  </a:solidFill>
                  <a:effectLst>
                    <a:outerShdw blurRad="38100" dist="19050" dir="2700000" algn="tl" rotWithShape="0">
                      <a:schemeClr val="dk1">
                        <a:alpha val="40000"/>
                      </a:schemeClr>
                    </a:outerShdw>
                  </a:effectLst>
                  <a:latin typeface="Times New Roman" panose="02020603050405020304" pitchFamily="18" charset="0"/>
                </a:rPr>
                <a:t> Kết quả cuối cùng của cuộc tranh luận đó như thế nào ?</a:t>
              </a: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000" fill="hold">
                                          <p:stCondLst>
                                            <p:cond delay="0"/>
                                          </p:stCondLst>
                                        </p:cTn>
                                        <p:tgtEl>
                                          <p:spTgt spid="5"/>
                                        </p:tgtEl>
                                        <p:attrNameLst>
                                          <p:attrName>style.visibility</p:attrName>
                                        </p:attrNameLst>
                                      </p:cBhvr>
                                      <p:to>
                                        <p:strVal val="visible"/>
                                      </p:to>
                                    </p:set>
                                    <p:animEffect transition="in" filter="wedge">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2" name="Picture 2" descr="C:\Users\HP\Downloads\Thiết kế không tên.pngThiết kế không tên"/>
          <p:cNvPicPr>
            <a:picLocks noChangeAspect="1"/>
          </p:cNvPicPr>
          <p:nvPr/>
        </p:nvPicPr>
        <p:blipFill>
          <a:blip r:embed="rId2"/>
          <a:srcRect/>
          <a:stretch>
            <a:fillRect/>
          </a:stretch>
        </p:blipFill>
        <p:spPr>
          <a:xfrm>
            <a:off x="228600" y="2857500"/>
            <a:ext cx="12340590" cy="6941185"/>
          </a:xfrm>
          <a:prstGeom prst="rect">
            <a:avLst/>
          </a:prstGeom>
        </p:spPr>
      </p:pic>
      <p:sp>
        <p:nvSpPr>
          <p:cNvPr id="4" name="TextBox 4"/>
          <p:cNvSpPr txBox="1"/>
          <p:nvPr/>
        </p:nvSpPr>
        <p:spPr>
          <a:xfrm>
            <a:off x="528320" y="1485900"/>
            <a:ext cx="13270230" cy="502285"/>
          </a:xfrm>
          <a:prstGeom prst="rect">
            <a:avLst/>
          </a:prstGeom>
        </p:spPr>
        <p:txBody>
          <a:bodyPr wrap="square" lIns="0" tIns="0" rIns="0" bIns="0" rtlCol="0" anchor="t">
            <a:spAutoFit/>
          </a:bodyPr>
          <a:lstStyle/>
          <a:p>
            <a:pPr>
              <a:lnSpc>
                <a:spcPts val="3920"/>
              </a:lnSpc>
            </a:pPr>
            <a:r>
              <a:rPr lang="en-GB" altLang="en-US" sz="9600" b="1" spc="56">
                <a:solidFill>
                  <a:schemeClr val="bg1"/>
                </a:solidFill>
                <a:latin typeface="SVN-Hole Hearted" panose="020B0A06020104020203" charset="0"/>
                <a:cs typeface="SVN-Hole Hearted" panose="020B0A06020104020203" charset="0"/>
              </a:rPr>
              <a:t>CHÚC CÁC EM HỌC TỐT</a:t>
            </a:r>
          </a:p>
        </p:txBody>
      </p:sp>
      <p:grpSp>
        <p:nvGrpSpPr>
          <p:cNvPr id="5" name="Group 5"/>
          <p:cNvGrpSpPr/>
          <p:nvPr/>
        </p:nvGrpSpPr>
        <p:grpSpPr>
          <a:xfrm rot="-2033647">
            <a:off x="11125391" y="3545227"/>
            <a:ext cx="1986672" cy="1986672"/>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7" name="Group 5"/>
          <p:cNvGrpSpPr/>
          <p:nvPr/>
        </p:nvGrpSpPr>
        <p:grpSpPr>
          <a:xfrm rot="-2033647">
            <a:off x="11049191" y="5983627"/>
            <a:ext cx="1986672" cy="1986672"/>
            <a:chOff x="0" y="0"/>
            <a:chExt cx="6350000" cy="6350000"/>
          </a:xfrm>
        </p:grpSpPr>
        <p:sp>
          <p:nvSpPr>
            <p:cNvPr id="8"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12663132" flipH="1">
            <a:off x="11520085" y="9957"/>
            <a:ext cx="11656948" cy="13633857"/>
          </a:xfrm>
          <a:prstGeom prst="rect">
            <a:avLst/>
          </a:prstGeom>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049770">
            <a:off x="-3986687" y="-2391623"/>
            <a:ext cx="10030774" cy="11731899"/>
          </a:xfrm>
          <a:prstGeom prst="rect">
            <a:avLst/>
          </a:prstGeom>
        </p:spPr>
      </p:pic>
      <p:grpSp>
        <p:nvGrpSpPr>
          <p:cNvPr id="7" name="Group 7"/>
          <p:cNvGrpSpPr/>
          <p:nvPr/>
        </p:nvGrpSpPr>
        <p:grpSpPr>
          <a:xfrm>
            <a:off x="2584002" y="1028700"/>
            <a:ext cx="2103420" cy="2103420"/>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9" name="Group 9"/>
          <p:cNvGrpSpPr/>
          <p:nvPr/>
        </p:nvGrpSpPr>
        <p:grpSpPr>
          <a:xfrm>
            <a:off x="4336602" y="4753778"/>
            <a:ext cx="1265220" cy="1265220"/>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pic>
        <p:nvPicPr>
          <p:cNvPr id="11" name="Picture 10" descr="hinh-anh-cau-be-thac-mac_111109192"/>
          <p:cNvPicPr>
            <a:picLocks noChangeAspect="1"/>
          </p:cNvPicPr>
          <p:nvPr/>
        </p:nvPicPr>
        <p:blipFill>
          <a:blip r:embed="rId4">
            <a:clrChange>
              <a:clrFrom>
                <a:srgbClr val="F7F7F7">
                  <a:alpha val="100000"/>
                </a:srgbClr>
              </a:clrFrom>
              <a:clrTo>
                <a:srgbClr val="F7F7F7">
                  <a:alpha val="100000"/>
                  <a:alpha val="0"/>
                </a:srgbClr>
              </a:clrTo>
            </a:clrChange>
          </a:blip>
          <a:stretch>
            <a:fillRect/>
          </a:stretch>
        </p:blipFill>
        <p:spPr>
          <a:xfrm>
            <a:off x="10972800" y="3162300"/>
            <a:ext cx="7800975" cy="8267700"/>
          </a:xfrm>
          <a:prstGeom prst="rect">
            <a:avLst/>
          </a:prstGeom>
        </p:spPr>
      </p:pic>
      <p:grpSp>
        <p:nvGrpSpPr>
          <p:cNvPr id="2" name="Group 1"/>
          <p:cNvGrpSpPr/>
          <p:nvPr/>
        </p:nvGrpSpPr>
        <p:grpSpPr>
          <a:xfrm>
            <a:off x="4953000" y="4152900"/>
            <a:ext cx="7545705" cy="5309870"/>
            <a:chOff x="7800" y="6540"/>
            <a:chExt cx="11883" cy="8362"/>
          </a:xfrm>
        </p:grpSpPr>
        <p:pic>
          <p:nvPicPr>
            <p:cNvPr id="12"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800" y="6540"/>
              <a:ext cx="11883" cy="8362"/>
            </a:xfrm>
            <a:prstGeom prst="rect">
              <a:avLst/>
            </a:prstGeom>
          </p:spPr>
        </p:pic>
        <p:sp>
          <p:nvSpPr>
            <p:cNvPr id="3" name="TextBox 3"/>
            <p:cNvSpPr txBox="1"/>
            <p:nvPr/>
          </p:nvSpPr>
          <p:spPr>
            <a:xfrm>
              <a:off x="9426" y="8700"/>
              <a:ext cx="9138" cy="4362"/>
            </a:xfrm>
            <a:prstGeom prst="rect">
              <a:avLst/>
            </a:prstGeom>
          </p:spPr>
          <p:txBody>
            <a:bodyPr wrap="square" lIns="0" tIns="0" rIns="0" bIns="0" rtlCol="0" anchor="t">
              <a:spAutoFit/>
            </a:bodyPr>
            <a:lstStyle/>
            <a:p>
              <a:pPr algn="ctr">
                <a:lnSpc>
                  <a:spcPts val="7200"/>
                </a:lnSpc>
              </a:pPr>
              <a:r>
                <a:rPr lang="en-US" sz="48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Bài 1</a:t>
              </a:r>
              <a:r>
                <a:rPr lang="en-GB" altLang="en-US" sz="48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4800" b="1" spc="12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Đọc lại bài Cái gì quý nhất?, sau đó nêu nhận xét:</a:t>
              </a:r>
            </a:p>
          </p:txBody>
        </p:sp>
      </p:grpSp>
      <p:pic>
        <p:nvPicPr>
          <p:cNvPr id="13"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228600" y="247650"/>
            <a:ext cx="4546600" cy="2368550"/>
          </a:xfrm>
          <a:prstGeom prst="rect">
            <a:avLst/>
          </a:prstGeom>
        </p:spPr>
      </p:pic>
      <p:sp>
        <p:nvSpPr>
          <p:cNvPr id="14" name="Text Box 13"/>
          <p:cNvSpPr txBox="1"/>
          <p:nvPr/>
        </p:nvSpPr>
        <p:spPr>
          <a:xfrm>
            <a:off x="838200" y="971550"/>
            <a:ext cx="3784600" cy="922020"/>
          </a:xfrm>
          <a:prstGeom prst="rect">
            <a:avLst/>
          </a:prstGeom>
          <a:noFill/>
          <a:ln w="9525">
            <a:noFill/>
          </a:ln>
        </p:spPr>
        <p:txBody>
          <a:bodyPr wrap="square">
            <a:spAutoFit/>
          </a:bodyPr>
          <a:lstStyle/>
          <a:p>
            <a:pPr indent="0" algn="ctr"/>
            <a:r>
              <a:rPr lang="en-GB" altLang="en-US" sz="5400" b="1">
                <a:solidFill>
                  <a:schemeClr val="bg1"/>
                </a:solidFill>
                <a:latin typeface="Times New Roman" panose="02020603050405020304" pitchFamily="18" charset="0"/>
              </a:rPr>
              <a:t>Kết nối</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500"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grpSp>
        <p:nvGrpSpPr>
          <p:cNvPr id="2" name="Group 2"/>
          <p:cNvGrpSpPr/>
          <p:nvPr/>
        </p:nvGrpSpPr>
        <p:grpSpPr>
          <a:xfrm>
            <a:off x="12565029" y="4524240"/>
            <a:ext cx="1281708" cy="1281708"/>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solidFill>
                <a:srgbClr val="000000"/>
              </a:solidFill>
            </a:ln>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686525">
            <a:off x="13226547" y="-1080847"/>
            <a:ext cx="5301091" cy="6200106"/>
          </a:xfrm>
          <a:prstGeom prst="rect">
            <a:avLst/>
          </a:prstGeom>
        </p:spPr>
      </p:pic>
      <p:grpSp>
        <p:nvGrpSpPr>
          <p:cNvPr id="15" name="Group 15"/>
          <p:cNvGrpSpPr/>
          <p:nvPr/>
        </p:nvGrpSpPr>
        <p:grpSpPr>
          <a:xfrm>
            <a:off x="14890302" y="1485900"/>
            <a:ext cx="1550970" cy="1550970"/>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pic>
        <p:nvPicPr>
          <p:cNvPr id="18"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2649200" y="1532255"/>
            <a:ext cx="2324735" cy="4906645"/>
          </a:xfrm>
          <a:prstGeom prst="rect">
            <a:avLst/>
          </a:prstGeom>
        </p:spPr>
      </p:pic>
      <p:pic>
        <p:nvPicPr>
          <p:cNvPr id="19"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173200" y="4381500"/>
            <a:ext cx="2232025" cy="4521200"/>
          </a:xfrm>
          <a:prstGeom prst="rect">
            <a:avLst/>
          </a:prstGeom>
        </p:spPr>
      </p:pic>
      <p:pic>
        <p:nvPicPr>
          <p:cNvPr id="24"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6200" y="114300"/>
            <a:ext cx="11035030" cy="10042525"/>
          </a:xfrm>
          <a:prstGeom prst="rect">
            <a:avLst/>
          </a:prstGeom>
        </p:spPr>
      </p:pic>
      <p:sp>
        <p:nvSpPr>
          <p:cNvPr id="22" name="Text Box 21"/>
          <p:cNvSpPr txBox="1"/>
          <p:nvPr/>
        </p:nvSpPr>
        <p:spPr>
          <a:xfrm>
            <a:off x="533400" y="1943100"/>
            <a:ext cx="9196705" cy="1445260"/>
          </a:xfrm>
          <a:prstGeom prst="rect">
            <a:avLst/>
          </a:prstGeom>
          <a:noFill/>
        </p:spPr>
        <p:txBody>
          <a:bodyPr wrap="square" rtlCol="0" anchor="t">
            <a:spAutoFit/>
          </a:bodyPr>
          <a:lstStyle/>
          <a:p>
            <a:pPr>
              <a:spcBef>
                <a:spcPct val="50000"/>
              </a:spcBef>
              <a:buAutoNum type="alphaLcParenR"/>
            </a:pPr>
            <a:r>
              <a:rPr lang="en-GB"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en-US" altLang="vi-VN"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Các bạn </a:t>
            </a:r>
            <a:r>
              <a:rPr lang="en-US" altLang="vi-VN" sz="4400" b="1" i="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Hùng, Quý, Nam tranh luận về vấn đề gì?</a:t>
            </a:r>
          </a:p>
        </p:txBody>
      </p:sp>
      <p:pic>
        <p:nvPicPr>
          <p:cNvPr id="20"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210800" y="4646930"/>
            <a:ext cx="2644775" cy="5480685"/>
          </a:xfrm>
          <a:prstGeom prst="rect">
            <a:avLst/>
          </a:prstGeom>
        </p:spPr>
      </p:pic>
      <p:sp>
        <p:nvSpPr>
          <p:cNvPr id="26" name="Oval 25"/>
          <p:cNvSpPr/>
          <p:nvPr/>
        </p:nvSpPr>
        <p:spPr>
          <a:xfrm>
            <a:off x="1752600" y="4229100"/>
            <a:ext cx="7696200" cy="38100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6600" b="1">
                <a:latin typeface="Times New Roman" panose="02020603050405020304" pitchFamily="18" charset="0"/>
                <a:cs typeface="Times New Roman" panose="02020603050405020304" pitchFamily="18" charset="0"/>
                <a:sym typeface="+mn-ea"/>
              </a:rPr>
              <a:t>Trên đời này, cái gì quý nhất?</a:t>
            </a:r>
            <a:endParaRPr lang="en-GB" altLang="en-US" sz="6600" b="1">
              <a:latin typeface="Times New Roman" panose="02020603050405020304" pitchFamily="18" charset="0"/>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grpSp>
        <p:nvGrpSpPr>
          <p:cNvPr id="2" name="Group 2"/>
          <p:cNvGrpSpPr/>
          <p:nvPr/>
        </p:nvGrpSpPr>
        <p:grpSpPr>
          <a:xfrm>
            <a:off x="12565029" y="4524240"/>
            <a:ext cx="1281708" cy="1281708"/>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a:ln>
              <a:solidFill>
                <a:srgbClr val="000000"/>
              </a:solidFill>
            </a:ln>
          </p:spPr>
        </p:sp>
      </p:grpSp>
      <p:pic>
        <p:nvPicPr>
          <p:cNvPr id="14" name="Picture 1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686525">
            <a:off x="13226547" y="-1080847"/>
            <a:ext cx="5301091" cy="6200106"/>
          </a:xfrm>
          <a:prstGeom prst="rect">
            <a:avLst/>
          </a:prstGeom>
        </p:spPr>
      </p:pic>
      <p:grpSp>
        <p:nvGrpSpPr>
          <p:cNvPr id="15" name="Group 15"/>
          <p:cNvGrpSpPr/>
          <p:nvPr/>
        </p:nvGrpSpPr>
        <p:grpSpPr>
          <a:xfrm>
            <a:off x="14890302" y="1485900"/>
            <a:ext cx="1550970" cy="1550970"/>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pic>
        <p:nvPicPr>
          <p:cNvPr id="18"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201400" y="1866900"/>
            <a:ext cx="2324735" cy="4906645"/>
          </a:xfrm>
          <a:prstGeom prst="rect">
            <a:avLst/>
          </a:prstGeom>
        </p:spPr>
      </p:pic>
      <p:pic>
        <p:nvPicPr>
          <p:cNvPr id="19"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3411200" y="3314700"/>
            <a:ext cx="3218815" cy="6520180"/>
          </a:xfrm>
          <a:prstGeom prst="rect">
            <a:avLst/>
          </a:prstGeom>
        </p:spPr>
      </p:pic>
      <p:pic>
        <p:nvPicPr>
          <p:cNvPr id="24"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654175" y="647700"/>
            <a:ext cx="9385300" cy="5451475"/>
          </a:xfrm>
          <a:prstGeom prst="rect">
            <a:avLst/>
          </a:prstGeom>
        </p:spPr>
      </p:pic>
      <p:sp>
        <p:nvSpPr>
          <p:cNvPr id="22" name="Text Box 21"/>
          <p:cNvSpPr txBox="1"/>
          <p:nvPr/>
        </p:nvSpPr>
        <p:spPr>
          <a:xfrm>
            <a:off x="3810000" y="2019300"/>
            <a:ext cx="5970270" cy="2799715"/>
          </a:xfrm>
          <a:prstGeom prst="rect">
            <a:avLst/>
          </a:prstGeom>
          <a:noFill/>
        </p:spPr>
        <p:txBody>
          <a:bodyPr wrap="square" rtlCol="0" anchor="t">
            <a:spAutoFit/>
          </a:bodyPr>
          <a:lstStyle/>
          <a:p>
            <a:pPr indent="0">
              <a:spcBef>
                <a:spcPct val="50000"/>
              </a:spcBef>
              <a:buNone/>
            </a:pPr>
            <a:r>
              <a:rPr lang="en-GB"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b) </a:t>
            </a:r>
            <a:r>
              <a:rPr lang="en-US" altLang="vi-VN"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Ý kiến của mỗi bạn như thế nào ? Lí lẽ đưa ra để bảo vệ ý kiến đó ra sao?</a:t>
            </a:r>
          </a:p>
        </p:txBody>
      </p:sp>
      <p:pic>
        <p:nvPicPr>
          <p:cNvPr id="20" name="Picture 4"/>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8305800" y="4381500"/>
            <a:ext cx="2644775" cy="548068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13145">
            <a:off x="12603380" y="-1505179"/>
            <a:ext cx="11369241" cy="13297358"/>
          </a:xfrm>
          <a:prstGeom prst="rect">
            <a:avLst/>
          </a:prstGeom>
        </p:spPr>
      </p:pic>
      <p:grpSp>
        <p:nvGrpSpPr>
          <p:cNvPr id="6" name="Group 6"/>
          <p:cNvGrpSpPr/>
          <p:nvPr/>
        </p:nvGrpSpPr>
        <p:grpSpPr>
          <a:xfrm>
            <a:off x="12147102" y="4681795"/>
            <a:ext cx="2084370" cy="2084370"/>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8" name="Group 8"/>
          <p:cNvGrpSpPr/>
          <p:nvPr/>
        </p:nvGrpSpPr>
        <p:grpSpPr>
          <a:xfrm>
            <a:off x="15423702" y="1028700"/>
            <a:ext cx="1531920" cy="1531920"/>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123282"/>
            </a:solidFill>
          </p:spPr>
        </p:sp>
      </p:grpSp>
      <p:pic>
        <p:nvPicPr>
          <p:cNvPr id="18"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90600" y="1714500"/>
            <a:ext cx="2927985" cy="6180455"/>
          </a:xfrm>
          <a:prstGeom prst="rect">
            <a:avLst/>
          </a:prstGeom>
        </p:spPr>
      </p:pic>
      <p:pic>
        <p:nvPicPr>
          <p:cNvPr id="12"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flipH="1">
            <a:off x="3837305" y="266700"/>
            <a:ext cx="8578215" cy="4680585"/>
          </a:xfrm>
          <a:prstGeom prst="rect">
            <a:avLst/>
          </a:prstGeom>
        </p:spPr>
      </p:pic>
      <p:pic>
        <p:nvPicPr>
          <p:cNvPr id="13"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83" y="6171917"/>
            <a:ext cx="3837051" cy="4114800"/>
          </a:xfrm>
          <a:prstGeom prst="rect">
            <a:avLst/>
          </a:prstGeom>
        </p:spPr>
      </p:pic>
      <p:pic>
        <p:nvPicPr>
          <p:cNvPr id="15" name="Picture 10"/>
          <p:cNvPicPr>
            <a:picLocks noChangeAspect="1"/>
          </p:cNvPicPr>
          <p:nvPr/>
        </p:nvPicPr>
        <p:blipFill>
          <a:blip r:embed="rId10"/>
          <a:srcRect/>
          <a:stretch>
            <a:fillRect/>
          </a:stretch>
        </p:blipFill>
        <p:spPr>
          <a:xfrm>
            <a:off x="8762817" y="7048594"/>
            <a:ext cx="4607925" cy="3071950"/>
          </a:xfrm>
          <a:prstGeom prst="rect">
            <a:avLst/>
          </a:prstGeom>
        </p:spPr>
      </p:pic>
      <p:pic>
        <p:nvPicPr>
          <p:cNvPr id="16"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4267200" y="5532120"/>
            <a:ext cx="4624070" cy="4754880"/>
          </a:xfrm>
          <a:prstGeom prst="rect">
            <a:avLst/>
          </a:prstGeom>
        </p:spPr>
      </p:pic>
      <p:sp>
        <p:nvSpPr>
          <p:cNvPr id="100" name="Text Box 99"/>
          <p:cNvSpPr txBox="1"/>
          <p:nvPr/>
        </p:nvSpPr>
        <p:spPr>
          <a:xfrm>
            <a:off x="4495800" y="1714500"/>
            <a:ext cx="7326630" cy="1612942"/>
          </a:xfrm>
          <a:prstGeom prst="rect">
            <a:avLst/>
          </a:prstGeom>
          <a:noFill/>
          <a:ln w="9525">
            <a:noFill/>
          </a:ln>
        </p:spPr>
        <p:txBody>
          <a:bodyPr wrap="square">
            <a:spAutoFit/>
          </a:bodyPr>
          <a:lstStyle/>
          <a:p>
            <a:pPr indent="0" algn="ctr">
              <a:lnSpc>
                <a:spcPct val="130000"/>
              </a:lnSpc>
            </a:pPr>
            <a:r>
              <a:rPr lang="en-GB" altLang="en-US" sz="4000" b="1">
                <a:latin typeface="Times New Roman" panose="02020603050405020304" pitchFamily="18" charset="0"/>
                <a:cs typeface="Times New Roman" panose="02020603050405020304" pitchFamily="18" charset="0"/>
              </a:rPr>
              <a:t>Q</a:t>
            </a:r>
            <a:r>
              <a:rPr lang="en-US" sz="4000" b="1">
                <a:latin typeface="Times New Roman" panose="02020603050405020304" pitchFamily="18" charset="0"/>
                <a:cs typeface="Times New Roman" panose="02020603050405020304" pitchFamily="18" charset="0"/>
              </a:rPr>
              <a:t>uý nhất là lúa, gạo</a:t>
            </a:r>
          </a:p>
          <a:p>
            <a:pPr indent="0" algn="ctr">
              <a:lnSpc>
                <a:spcPct val="130000"/>
              </a:lnSpc>
            </a:pPr>
            <a:r>
              <a:rPr lang="en-US" altLang="en-US" sz="4000" b="1">
                <a:latin typeface="Times New Roman" panose="02020603050405020304" pitchFamily="18" charset="0"/>
                <a:cs typeface="Times New Roman" panose="02020603050405020304" pitchFamily="18" charset="0"/>
              </a:rPr>
              <a:t>Ai cũng phải ăn mới sống được</a:t>
            </a:r>
            <a:r>
              <a:rPr lang="en-GB" altLang="en-US" sz="4000" b="1">
                <a:latin typeface="Times New Roman" panose="02020603050405020304" pitchFamily="18" charset="0"/>
                <a:cs typeface="Times New Roman" panose="02020603050405020304" pitchFamily="18" charset="0"/>
              </a:rPr>
              <a:t>.</a:t>
            </a:r>
          </a:p>
        </p:txBody>
      </p:sp>
      <p:sp>
        <p:nvSpPr>
          <p:cNvPr id="31" name="Rounded Rectangle 30"/>
          <p:cNvSpPr/>
          <p:nvPr/>
        </p:nvSpPr>
        <p:spPr>
          <a:xfrm>
            <a:off x="685800" y="266700"/>
            <a:ext cx="2971800" cy="1295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5400" b="1">
                <a:latin typeface="Times New Roman" panose="02020603050405020304" pitchFamily="18" charset="0"/>
                <a:cs typeface="Times New Roman" panose="02020603050405020304" pitchFamily="18" charset="0"/>
              </a:rPr>
              <a:t>HÙNG</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4A87"/>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9516582">
            <a:off x="-3736287" y="4339229"/>
            <a:ext cx="7472574" cy="8739853"/>
          </a:xfrm>
          <a:prstGeom prst="rect">
            <a:avLst/>
          </a:prstGeom>
        </p:spPr>
      </p:pic>
      <p:grpSp>
        <p:nvGrpSpPr>
          <p:cNvPr id="3" name="Group 3"/>
          <p:cNvGrpSpPr/>
          <p:nvPr/>
        </p:nvGrpSpPr>
        <p:grpSpPr>
          <a:xfrm rot="-2033647">
            <a:off x="554333" y="5447281"/>
            <a:ext cx="1566974" cy="1566974"/>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grpSp>
        <p:nvGrpSpPr>
          <p:cNvPr id="5" name="Group 5"/>
          <p:cNvGrpSpPr/>
          <p:nvPr/>
        </p:nvGrpSpPr>
        <p:grpSpPr>
          <a:xfrm rot="-2033647">
            <a:off x="16225854" y="712326"/>
            <a:ext cx="1381093" cy="1381093"/>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B930"/>
            </a:solidFill>
          </p:spPr>
        </p:sp>
      </p:grpSp>
      <p:pic>
        <p:nvPicPr>
          <p:cNvPr id="20"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667000" y="5524500"/>
            <a:ext cx="8508365" cy="4690110"/>
          </a:xfrm>
          <a:prstGeom prst="rect">
            <a:avLst/>
          </a:prstGeom>
        </p:spPr>
      </p:pic>
      <p:pic>
        <p:nvPicPr>
          <p:cNvPr id="21"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9829800" y="6840855"/>
            <a:ext cx="2527300" cy="3145155"/>
          </a:xfrm>
          <a:prstGeom prst="rect">
            <a:avLst/>
          </a:prstGeom>
        </p:spPr>
      </p:pic>
      <p:pic>
        <p:nvPicPr>
          <p:cNvPr id="23"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3837305" y="266700"/>
            <a:ext cx="8578215" cy="4680585"/>
          </a:xfrm>
          <a:prstGeom prst="rect">
            <a:avLst/>
          </a:prstGeom>
        </p:spPr>
      </p:pic>
      <p:sp>
        <p:nvSpPr>
          <p:cNvPr id="100" name="Text Box 99"/>
          <p:cNvSpPr txBox="1"/>
          <p:nvPr/>
        </p:nvSpPr>
        <p:spPr>
          <a:xfrm>
            <a:off x="4572000" y="1485900"/>
            <a:ext cx="7326630" cy="2491740"/>
          </a:xfrm>
          <a:prstGeom prst="rect">
            <a:avLst/>
          </a:prstGeom>
          <a:noFill/>
          <a:ln w="9525">
            <a:noFill/>
          </a:ln>
        </p:spPr>
        <p:txBody>
          <a:bodyPr wrap="square">
            <a:spAutoFit/>
          </a:bodyPr>
          <a:lstStyle/>
          <a:p>
            <a:pPr indent="0" algn="ctr">
              <a:lnSpc>
                <a:spcPct val="130000"/>
              </a:lnSpc>
            </a:pPr>
            <a:r>
              <a:rPr lang="en-GB" altLang="en-US" sz="4000" b="1">
                <a:latin typeface="Times New Roman" panose="02020603050405020304" pitchFamily="18" charset="0"/>
                <a:cs typeface="Times New Roman" panose="02020603050405020304" pitchFamily="18" charset="0"/>
              </a:rPr>
              <a:t>Q</a:t>
            </a:r>
            <a:r>
              <a:rPr lang="en-US" sz="4000" b="1">
                <a:latin typeface="Times New Roman" panose="02020603050405020304" pitchFamily="18" charset="0"/>
                <a:cs typeface="Times New Roman" panose="02020603050405020304" pitchFamily="18" charset="0"/>
              </a:rPr>
              <a:t>uý nhất là </a:t>
            </a:r>
            <a:r>
              <a:rPr lang="en-GB" altLang="en-US" sz="4000" b="1">
                <a:latin typeface="Times New Roman" panose="02020603050405020304" pitchFamily="18" charset="0"/>
                <a:cs typeface="Times New Roman" panose="02020603050405020304" pitchFamily="18" charset="0"/>
              </a:rPr>
              <a:t>vàng</a:t>
            </a:r>
            <a:endParaRPr lang="en-US" sz="4000" b="1">
              <a:latin typeface="Times New Roman" panose="02020603050405020304" pitchFamily="18" charset="0"/>
              <a:cs typeface="Times New Roman" panose="02020603050405020304" pitchFamily="18" charset="0"/>
            </a:endParaRPr>
          </a:p>
          <a:p>
            <a:pPr indent="0" algn="ctr">
              <a:lnSpc>
                <a:spcPct val="130000"/>
              </a:lnSpc>
            </a:pPr>
            <a:r>
              <a:rPr altLang="en-US" sz="4000" b="1">
                <a:latin typeface="Times New Roman" panose="02020603050405020304" pitchFamily="18" charset="0"/>
                <a:cs typeface="Times New Roman" panose="02020603050405020304" pitchFamily="18" charset="0"/>
              </a:rPr>
              <a:t>Có vàng là có tiền, có tiền sẽ mua được lúa, gạo</a:t>
            </a:r>
            <a:r>
              <a:rPr lang="en-GB" sz="4000" b="1">
                <a:latin typeface="Times New Roman" panose="02020603050405020304" pitchFamily="18" charset="0"/>
                <a:cs typeface="Times New Roman" panose="02020603050405020304" pitchFamily="18" charset="0"/>
              </a:rPr>
              <a:t>.</a:t>
            </a:r>
          </a:p>
        </p:txBody>
      </p:sp>
      <p:pic>
        <p:nvPicPr>
          <p:cNvPr id="24"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3944600" y="3086100"/>
            <a:ext cx="3455035" cy="6998335"/>
          </a:xfrm>
          <a:prstGeom prst="rect">
            <a:avLst/>
          </a:prstGeom>
        </p:spPr>
      </p:pic>
      <p:sp>
        <p:nvSpPr>
          <p:cNvPr id="32" name="Rounded Rectangle 31"/>
          <p:cNvSpPr/>
          <p:nvPr/>
        </p:nvSpPr>
        <p:spPr>
          <a:xfrm>
            <a:off x="13792200" y="1562100"/>
            <a:ext cx="2971800" cy="1295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5400" b="1">
                <a:latin typeface="Times New Roman" panose="02020603050405020304" pitchFamily="18" charset="0"/>
                <a:cs typeface="Times New Roman" panose="02020603050405020304" pitchFamily="18" charset="0"/>
              </a:rPr>
              <a:t>QUÝ</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 calcmode="lin" valueType="num">
                                      <p:cBhvr>
                                        <p:cTn id="7" dur="1000" fill="hold"/>
                                        <p:tgtEl>
                                          <p:spTgt spid="100"/>
                                        </p:tgtEl>
                                        <p:attrNameLst>
                                          <p:attrName>ppt_w</p:attrName>
                                        </p:attrNameLst>
                                      </p:cBhvr>
                                      <p:tavLst>
                                        <p:tav tm="0">
                                          <p:val>
                                            <p:strVal val="#ppt_w+.3"/>
                                          </p:val>
                                        </p:tav>
                                        <p:tav tm="100000">
                                          <p:val>
                                            <p:strVal val="#ppt_w"/>
                                          </p:val>
                                        </p:tav>
                                      </p:tavLst>
                                    </p:anim>
                                    <p:anim calcmode="lin" valueType="num">
                                      <p:cBhvr>
                                        <p:cTn id="8" dur="1000" fill="hold"/>
                                        <p:tgtEl>
                                          <p:spTgt spid="100"/>
                                        </p:tgtEl>
                                        <p:attrNameLst>
                                          <p:attrName>ppt_h</p:attrName>
                                        </p:attrNameLst>
                                      </p:cBhvr>
                                      <p:tavLst>
                                        <p:tav tm="0">
                                          <p:val>
                                            <p:strVal val="#ppt_h"/>
                                          </p:val>
                                        </p:tav>
                                        <p:tav tm="100000">
                                          <p:val>
                                            <p:strVal val="#ppt_h"/>
                                          </p:val>
                                        </p:tav>
                                      </p:tavLst>
                                    </p:anim>
                                    <p:animEffect transition="in" filter="fade">
                                      <p:cBhvr>
                                        <p:cTn id="9" dur="10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B930"/>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6660888">
            <a:off x="-452755" y="4326890"/>
            <a:ext cx="7476490" cy="8744585"/>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3103543">
            <a:off x="16329669" y="-1898877"/>
            <a:ext cx="3916663" cy="4580892"/>
          </a:xfrm>
          <a:prstGeom prst="rect">
            <a:avLst/>
          </a:prstGeom>
        </p:spPr>
      </p:pic>
      <p:pic>
        <p:nvPicPr>
          <p:cNvPr id="14" name="Picture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2954000" y="723900"/>
            <a:ext cx="4670425" cy="4110355"/>
          </a:xfrm>
          <a:prstGeom prst="rect">
            <a:avLst/>
          </a:prstGeom>
        </p:spPr>
      </p:pic>
      <p:grpSp>
        <p:nvGrpSpPr>
          <p:cNvPr id="10" name="Group 10"/>
          <p:cNvGrpSpPr/>
          <p:nvPr/>
        </p:nvGrpSpPr>
        <p:grpSpPr>
          <a:xfrm>
            <a:off x="3772011" y="7698731"/>
            <a:ext cx="2141520" cy="2141520"/>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pic>
        <p:nvPicPr>
          <p:cNvPr id="20"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85800" y="2857500"/>
            <a:ext cx="3469640" cy="7190105"/>
          </a:xfrm>
          <a:prstGeom prst="rect">
            <a:avLst/>
          </a:prstGeom>
        </p:spPr>
      </p:pic>
      <p:pic>
        <p:nvPicPr>
          <p:cNvPr id="15"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flipH="1">
            <a:off x="3837305" y="266700"/>
            <a:ext cx="8578215" cy="4680585"/>
          </a:xfrm>
          <a:prstGeom prst="rect">
            <a:avLst/>
          </a:prstGeom>
        </p:spPr>
      </p:pic>
      <p:sp>
        <p:nvSpPr>
          <p:cNvPr id="100" name="Text Box 99"/>
          <p:cNvSpPr txBox="1"/>
          <p:nvPr/>
        </p:nvSpPr>
        <p:spPr>
          <a:xfrm>
            <a:off x="4495800" y="1714500"/>
            <a:ext cx="7326630" cy="1612942"/>
          </a:xfrm>
          <a:prstGeom prst="rect">
            <a:avLst/>
          </a:prstGeom>
          <a:noFill/>
          <a:ln w="9525">
            <a:noFill/>
          </a:ln>
        </p:spPr>
        <p:txBody>
          <a:bodyPr wrap="square">
            <a:spAutoFit/>
          </a:bodyPr>
          <a:lstStyle/>
          <a:p>
            <a:pPr indent="0" algn="ctr">
              <a:lnSpc>
                <a:spcPct val="130000"/>
              </a:lnSpc>
            </a:pPr>
            <a:r>
              <a:rPr lang="en-GB" altLang="en-US" sz="4000" b="1">
                <a:latin typeface="Times New Roman" panose="02020603050405020304" pitchFamily="18" charset="0"/>
                <a:cs typeface="Times New Roman" panose="02020603050405020304" pitchFamily="18" charset="0"/>
              </a:rPr>
              <a:t>Q</a:t>
            </a:r>
            <a:r>
              <a:rPr lang="en-US" sz="4000" b="1">
                <a:latin typeface="Times New Roman" panose="02020603050405020304" pitchFamily="18" charset="0"/>
                <a:cs typeface="Times New Roman" panose="02020603050405020304" pitchFamily="18" charset="0"/>
              </a:rPr>
              <a:t>uý nhất là </a:t>
            </a:r>
            <a:r>
              <a:rPr lang="en-GB" altLang="en-US" sz="4000" b="1">
                <a:latin typeface="Times New Roman" panose="02020603050405020304" pitchFamily="18" charset="0"/>
                <a:cs typeface="Times New Roman" panose="02020603050405020304" pitchFamily="18" charset="0"/>
              </a:rPr>
              <a:t>thì giờ</a:t>
            </a:r>
            <a:endParaRPr lang="en-US" sz="4000" b="1">
              <a:latin typeface="Times New Roman" panose="02020603050405020304" pitchFamily="18" charset="0"/>
              <a:cs typeface="Times New Roman" panose="02020603050405020304" pitchFamily="18" charset="0"/>
            </a:endParaRPr>
          </a:p>
          <a:p>
            <a:pPr indent="0" algn="ctr">
              <a:lnSpc>
                <a:spcPct val="130000"/>
              </a:lnSpc>
            </a:pPr>
            <a:r>
              <a:rPr lang="en-US" altLang="en-US" sz="4000" b="1">
                <a:latin typeface="Times New Roman" panose="02020603050405020304" pitchFamily="18" charset="0"/>
                <a:cs typeface="Times New Roman" panose="02020603050405020304" pitchFamily="18" charset="0"/>
              </a:rPr>
              <a:t>Có thì giờ mới làm ra lúa gạo</a:t>
            </a:r>
            <a:r>
              <a:rPr lang="en-GB" altLang="en-US" sz="4000" b="1">
                <a:latin typeface="Times New Roman" panose="02020603050405020304" pitchFamily="18" charset="0"/>
                <a:cs typeface="Times New Roman" panose="02020603050405020304" pitchFamily="18" charset="0"/>
              </a:rPr>
              <a:t>.</a:t>
            </a:r>
          </a:p>
        </p:txBody>
      </p:sp>
      <p:sp>
        <p:nvSpPr>
          <p:cNvPr id="17" name="Double Wave 16"/>
          <p:cNvSpPr/>
          <p:nvPr/>
        </p:nvSpPr>
        <p:spPr>
          <a:xfrm>
            <a:off x="8763000" y="5295900"/>
            <a:ext cx="8406130" cy="4260850"/>
          </a:xfrm>
          <a:prstGeom prst="doubleWave">
            <a:avLst/>
          </a:prstGeom>
          <a:blipFill rotWithShape="1">
            <a:blip r:embed="rId7"/>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tLang="en-US">
              <a:latin typeface="Times New Roman" panose="02020603050405020304" pitchFamily="18" charset="0"/>
              <a:cs typeface="Times New Roman" panose="02020603050405020304" pitchFamily="18" charset="0"/>
            </a:endParaRPr>
          </a:p>
        </p:txBody>
      </p:sp>
      <p:sp>
        <p:nvSpPr>
          <p:cNvPr id="33" name="Rounded Rectangle 32"/>
          <p:cNvSpPr/>
          <p:nvPr/>
        </p:nvSpPr>
        <p:spPr>
          <a:xfrm>
            <a:off x="865505" y="1409700"/>
            <a:ext cx="2971800" cy="12954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GB" altLang="en-US" sz="5400" b="1">
                <a:latin typeface="Times New Roman" panose="02020603050405020304" pitchFamily="18" charset="0"/>
                <a:cs typeface="Times New Roman" panose="02020603050405020304" pitchFamily="18" charset="0"/>
              </a:rPr>
              <a:t>NAM</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2328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rot="-3712174">
            <a:off x="14816630" y="-3892150"/>
            <a:ext cx="6942740" cy="8120163"/>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8563089">
            <a:off x="-5108959" y="4405014"/>
            <a:ext cx="8299120" cy="9706573"/>
          </a:xfrm>
          <a:prstGeom prst="rect">
            <a:avLst/>
          </a:prstGeom>
        </p:spPr>
      </p:pic>
      <p:grpSp>
        <p:nvGrpSpPr>
          <p:cNvPr id="8" name="Group 8"/>
          <p:cNvGrpSpPr/>
          <p:nvPr/>
        </p:nvGrpSpPr>
        <p:grpSpPr>
          <a:xfrm rot="-2033647">
            <a:off x="1945147" y="6713406"/>
            <a:ext cx="1629801" cy="1629801"/>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44A87"/>
            </a:solidFill>
          </p:spPr>
        </p:sp>
      </p:grpSp>
      <p:graphicFrame>
        <p:nvGraphicFramePr>
          <p:cNvPr id="10" name="Table 9"/>
          <p:cNvGraphicFramePr/>
          <p:nvPr>
            <p:extLst>
              <p:ext uri="{D42A27DB-BD31-4B8C-83A1-F6EECF244321}">
                <p14:modId xmlns:p14="http://schemas.microsoft.com/office/powerpoint/2010/main" val="1326393307"/>
              </p:ext>
            </p:extLst>
          </p:nvPr>
        </p:nvGraphicFramePr>
        <p:xfrm>
          <a:off x="13335" y="64770"/>
          <a:ext cx="18385790" cy="10222230"/>
        </p:xfrm>
        <a:graphic>
          <a:graphicData uri="http://schemas.openxmlformats.org/drawingml/2006/table">
            <a:tbl>
              <a:tblPr firstRow="1">
                <a:tableStyleId>{69C7853C-536D-4A76-A0AE-DD22124D55A5}</a:tableStyleId>
              </a:tblPr>
              <a:tblGrid>
                <a:gridCol w="6647815">
                  <a:extLst>
                    <a:ext uri="{9D8B030D-6E8A-4147-A177-3AD203B41FA5}">
                      <a16:colId xmlns:a16="http://schemas.microsoft.com/office/drawing/2014/main" xmlns="" val="20000"/>
                    </a:ext>
                  </a:extLst>
                </a:gridCol>
                <a:gridCol w="11737975">
                  <a:extLst>
                    <a:ext uri="{9D8B030D-6E8A-4147-A177-3AD203B41FA5}">
                      <a16:colId xmlns:a16="http://schemas.microsoft.com/office/drawing/2014/main" xmlns="" val="20001"/>
                    </a:ext>
                  </a:extLst>
                </a:gridCol>
              </a:tblGrid>
              <a:tr h="1858645">
                <a:tc>
                  <a:txBody>
                    <a:bodyPr/>
                    <a:lstStyle/>
                    <a:p>
                      <a:pPr indent="0" algn="ctr">
                        <a:buNone/>
                      </a:pPr>
                      <a:r>
                        <a:rPr lang="en-US" sz="6600">
                          <a:latin typeface="Times New Roman" panose="02020603050405020304" pitchFamily="18" charset="0"/>
                          <a:cs typeface="Times New Roman" panose="02020603050405020304" pitchFamily="18" charset="0"/>
                        </a:rPr>
                        <a:t>Ý kiến mỗi bạn </a:t>
                      </a:r>
                      <a:endParaRPr lang="en-US" altLang="en-US" sz="6600">
                        <a:latin typeface="Times New Roman" panose="02020603050405020304" pitchFamily="18" charset="0"/>
                        <a:cs typeface="Times New Roman" panose="02020603050405020304" pitchFamily="18" charset="0"/>
                      </a:endParaRPr>
                    </a:p>
                  </a:txBody>
                  <a:tcPr marL="68580" marR="68580" marT="0" marB="0" anchor="ctr"/>
                </a:tc>
                <a:tc>
                  <a:txBody>
                    <a:bodyPr/>
                    <a:lstStyle/>
                    <a:p>
                      <a:pPr indent="0" algn="ctr">
                        <a:buNone/>
                      </a:pPr>
                      <a:r>
                        <a:rPr lang="en-US" sz="6600">
                          <a:latin typeface="Times New Roman" panose="02020603050405020304" pitchFamily="18" charset="0"/>
                          <a:cs typeface="Times New Roman" panose="02020603050405020304" pitchFamily="18" charset="0"/>
                        </a:rPr>
                        <a:t>Lí lẽ đưa ra để bảo vệ </a:t>
                      </a:r>
                      <a:endParaRPr lang="en-US" altLang="en-US" sz="6600">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0000"/>
                  </a:ext>
                </a:extLst>
              </a:tr>
              <a:tr h="2787015">
                <a:tc>
                  <a:txBody>
                    <a:bodyPr/>
                    <a:lstStyle/>
                    <a:p>
                      <a:pPr indent="0" algn="l">
                        <a:buNone/>
                      </a:pPr>
                      <a:r>
                        <a:rPr lang="en-US" sz="6000" b="1">
                          <a:latin typeface="Times New Roman" panose="02020603050405020304" pitchFamily="18" charset="0"/>
                          <a:cs typeface="Times New Roman" panose="02020603050405020304" pitchFamily="18" charset="0"/>
                        </a:rPr>
                        <a:t>Hùng: </a:t>
                      </a:r>
                      <a:r>
                        <a:rPr lang="en-US" sz="6000">
                          <a:latin typeface="Times New Roman" panose="02020603050405020304" pitchFamily="18" charset="0"/>
                          <a:cs typeface="Times New Roman" panose="02020603050405020304" pitchFamily="18" charset="0"/>
                        </a:rPr>
                        <a:t>quý nhất là lúa, gạo </a:t>
                      </a:r>
                      <a:endParaRPr lang="en-US" altLang="en-US" sz="6000">
                        <a:latin typeface="Times New Roman" panose="02020603050405020304" pitchFamily="18" charset="0"/>
                        <a:cs typeface="Times New Roman" panose="02020603050405020304" pitchFamily="18" charset="0"/>
                      </a:endParaRPr>
                    </a:p>
                  </a:txBody>
                  <a:tcPr marL="68580" marR="68580" marT="0" marB="0"/>
                </a:tc>
                <a:tc>
                  <a:txBody>
                    <a:bodyPr/>
                    <a:lstStyle/>
                    <a:p>
                      <a:pPr indent="0" algn="l">
                        <a:buNone/>
                      </a:pPr>
                      <a:r>
                        <a:rPr lang="en-US" sz="6000">
                          <a:latin typeface="Times New Roman" panose="02020603050405020304" pitchFamily="18" charset="0"/>
                          <a:cs typeface="Times New Roman" panose="02020603050405020304" pitchFamily="18" charset="0"/>
                        </a:rPr>
                        <a:t>Ai cũng phải ăn mới sống được</a:t>
                      </a:r>
                      <a:endParaRPr lang="en-US" altLang="en-US" sz="6000">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2789555">
                <a:tc>
                  <a:txBody>
                    <a:bodyPr/>
                    <a:lstStyle/>
                    <a:p>
                      <a:pPr indent="0" algn="l">
                        <a:buNone/>
                      </a:pPr>
                      <a:r>
                        <a:rPr lang="en-US" sz="6000" b="1">
                          <a:latin typeface="Times New Roman" panose="02020603050405020304" pitchFamily="18" charset="0"/>
                          <a:cs typeface="Times New Roman" panose="02020603050405020304" pitchFamily="18" charset="0"/>
                        </a:rPr>
                        <a:t>Quý:</a:t>
                      </a:r>
                      <a:r>
                        <a:rPr lang="en-US" sz="6000">
                          <a:latin typeface="Times New Roman" panose="02020603050405020304" pitchFamily="18" charset="0"/>
                          <a:cs typeface="Times New Roman" panose="02020603050405020304" pitchFamily="18" charset="0"/>
                        </a:rPr>
                        <a:t> quý nhất là vàng </a:t>
                      </a:r>
                      <a:endParaRPr lang="en-US" altLang="en-US" sz="6000">
                        <a:latin typeface="Times New Roman" panose="02020603050405020304" pitchFamily="18" charset="0"/>
                        <a:cs typeface="Times New Roman" panose="02020603050405020304" pitchFamily="18" charset="0"/>
                      </a:endParaRPr>
                    </a:p>
                  </a:txBody>
                  <a:tcPr marL="68580" marR="68580" marT="0" marB="0"/>
                </a:tc>
                <a:tc>
                  <a:txBody>
                    <a:bodyPr/>
                    <a:lstStyle/>
                    <a:p>
                      <a:pPr indent="0" algn="l">
                        <a:buNone/>
                      </a:pPr>
                      <a:r>
                        <a:rPr lang="en-US" sz="6000">
                          <a:latin typeface="Times New Roman" panose="02020603050405020304" pitchFamily="18" charset="0"/>
                          <a:cs typeface="Times New Roman" panose="02020603050405020304" pitchFamily="18" charset="0"/>
                        </a:rPr>
                        <a:t>Có vàng là có tiền, có tiền sẽ mua được lúa, gạo</a:t>
                      </a:r>
                      <a:endParaRPr lang="en-US" altLang="en-US" sz="6000">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2"/>
                  </a:ext>
                </a:extLst>
              </a:tr>
              <a:tr h="2787015">
                <a:tc>
                  <a:txBody>
                    <a:bodyPr/>
                    <a:lstStyle/>
                    <a:p>
                      <a:pPr indent="0" algn="l">
                        <a:buNone/>
                      </a:pPr>
                      <a:r>
                        <a:rPr lang="en-US" sz="6000" b="1">
                          <a:latin typeface="Times New Roman" panose="02020603050405020304" pitchFamily="18" charset="0"/>
                          <a:cs typeface="Times New Roman" panose="02020603050405020304" pitchFamily="18" charset="0"/>
                        </a:rPr>
                        <a:t>Nam:</a:t>
                      </a:r>
                      <a:r>
                        <a:rPr lang="en-US" sz="6000">
                          <a:latin typeface="Times New Roman" panose="02020603050405020304" pitchFamily="18" charset="0"/>
                          <a:cs typeface="Times New Roman" panose="02020603050405020304" pitchFamily="18" charset="0"/>
                        </a:rPr>
                        <a:t> quý nhất là thì giờ </a:t>
                      </a:r>
                      <a:endParaRPr lang="en-US" altLang="en-US" sz="6000">
                        <a:latin typeface="Times New Roman" panose="02020603050405020304" pitchFamily="18" charset="0"/>
                        <a:cs typeface="Times New Roman" panose="02020603050405020304" pitchFamily="18" charset="0"/>
                      </a:endParaRPr>
                    </a:p>
                  </a:txBody>
                  <a:tcPr marL="68580" marR="68580" marT="0" marB="0"/>
                </a:tc>
                <a:tc>
                  <a:txBody>
                    <a:bodyPr/>
                    <a:lstStyle/>
                    <a:p>
                      <a:pPr indent="0" algn="l">
                        <a:buNone/>
                      </a:pPr>
                      <a:r>
                        <a:rPr lang="en-US" sz="6000">
                          <a:latin typeface="Times New Roman" panose="02020603050405020304" pitchFamily="18" charset="0"/>
                          <a:cs typeface="Times New Roman" panose="02020603050405020304" pitchFamily="18" charset="0"/>
                        </a:rPr>
                        <a:t>Có thì giờ mới làm ra lúa gạo </a:t>
                      </a:r>
                      <a:endParaRPr lang="en-US" altLang="en-US" sz="6000">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xmlns="" val="10003"/>
                  </a:ext>
                </a:extLst>
              </a:tr>
            </a:tbl>
          </a:graphicData>
        </a:graphic>
      </p:graphicFrame>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57</TotalTime>
  <Words>706</Words>
  <Application>Microsoft Office PowerPoint</Application>
  <PresentationFormat>Custom</PresentationFormat>
  <Paragraphs>74</Paragraphs>
  <Slides>20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SVN-Hole Hearted</vt:lpstr>
      <vt:lpstr>Calibri</vt:lpstr>
      <vt:lpstr>Sriracha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TLV Thuyet trinh tranh luan</dc:title>
  <dc:subject>9Slide.vn</dc:subject>
  <dc:creator>HP</dc:creator>
  <dc:description>9Slide.vn</dc:description>
  <cp:lastModifiedBy>TS Computer</cp:lastModifiedBy>
  <cp:revision>14</cp:revision>
  <dcterms:created xsi:type="dcterms:W3CDTF">2006-08-16T00:00:00Z</dcterms:created>
  <dcterms:modified xsi:type="dcterms:W3CDTF">2021-11-02T03:17:13Z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59297BAA68DB48409799AB0A1B41001C</vt:lpwstr>
  </property>
  <property fmtid="{D5CDD505-2E9C-101B-9397-08002B2CF9AE}" pid="3" name="KSOProductBuildVer">
    <vt:lpwstr>2057-11.2.0.10323</vt:lpwstr>
  </property>
</Properties>
</file>