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361" r:id="rId2"/>
    <p:sldId id="312" r:id="rId3"/>
    <p:sldId id="472" r:id="rId4"/>
    <p:sldId id="473" r:id="rId5"/>
    <p:sldId id="477" r:id="rId6"/>
    <p:sldId id="480" r:id="rId7"/>
    <p:sldId id="481" r:id="rId8"/>
    <p:sldId id="492" r:id="rId9"/>
    <p:sldId id="483" r:id="rId10"/>
    <p:sldId id="496" r:id="rId11"/>
    <p:sldId id="495" r:id="rId12"/>
    <p:sldId id="509" r:id="rId13"/>
    <p:sldId id="497" r:id="rId14"/>
    <p:sldId id="501" r:id="rId15"/>
    <p:sldId id="504" r:id="rId16"/>
    <p:sldId id="505" r:id="rId17"/>
    <p:sldId id="510" r:id="rId18"/>
    <p:sldId id="511" r:id="rId19"/>
    <p:sldId id="514" r:id="rId20"/>
    <p:sldId id="515" r:id="rId21"/>
    <p:sldId id="448" r:id="rId22"/>
    <p:sldId id="450" r:id="rId23"/>
  </p:sldIdLst>
  <p:sldSz cx="9144000" cy="5143500" type="screen16x9"/>
  <p:notesSz cx="6858000" cy="9144000"/>
  <p:embeddedFontLst>
    <p:embeddedFont>
      <p:font typeface="UTM Cookies" panose="02040603050506020204" pitchFamily="18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UVN Bach Tuyet Nang" panose="02090907080705020403" pitchFamily="18" charset="0"/>
      <p:regular r:id="rId30"/>
      <p:italic r:id="rId31"/>
    </p:embeddedFont>
    <p:embeddedFont>
      <p:font typeface="Cambria Math" panose="02040503050406030204" pitchFamily="18" charset="0"/>
      <p:regular r:id="rId32"/>
    </p:embeddedFont>
    <p:embeddedFont>
      <p:font typeface="宋体" panose="02010600030101010101" pitchFamily="2" charset="-122"/>
      <p:regular r:id="rId33"/>
    </p:embeddedFont>
    <p:embeddedFont>
      <p:font typeface="UTM Dai Co Viet" panose="02040603050506020204" pitchFamily="18" charset="0"/>
      <p:regular r:id="rId34"/>
    </p:embeddedFont>
    <p:embeddedFont>
      <p:font typeface="字魂27号-布丁体" panose="00000500000000000000" charset="-122"/>
      <p:regular r:id="rId35"/>
    </p:embeddedFont>
    <p:embeddedFont>
      <p:font typeface="UTM Netmuc KT" panose="02040603050506020204" pitchFamily="18" charset="0"/>
      <p:regular r:id="rId36"/>
    </p:embeddedFont>
    <p:embeddedFont>
      <p:font typeface="UTM Soraya" panose="02040603050506020204" pitchFamily="18" charset="0"/>
      <p:regular r:id="rId37"/>
    </p:embeddedFont>
    <p:embeddedFont>
      <p:font typeface="UTM Neo Sans Intel" panose="02040603050506020204" pitchFamily="18" charset="0"/>
      <p:regular r:id="rId38"/>
      <p:bold r:id="rId39"/>
      <p:italic r:id="rId40"/>
      <p:boldItalic r:id="rId41"/>
    </p:embeddedFont>
    <p:embeddedFont>
      <p:font typeface="微软雅黑 Light" panose="020B0502040204020203" pitchFamily="34" charset="-122"/>
      <p:regular r:id="rId42"/>
    </p:embeddedFont>
    <p:embeddedFont>
      <p:font typeface="UTM Tam Le" panose="02040603050506020204" pitchFamily="18" charset="0"/>
      <p:regular r:id="rId43"/>
    </p:embeddedFont>
    <p:embeddedFont>
      <p:font typeface="字魂58号-创中黑" panose="00000500000000000000" charset="-122"/>
      <p:regular r:id="rId44"/>
    </p:embeddedFont>
  </p:embeddedFontLst>
  <p:custDataLst>
    <p:tags r:id="rId45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61">
          <p15:clr>
            <a:srgbClr val="A4A3A4"/>
          </p15:clr>
        </p15:guide>
        <p15:guide id="2" pos="29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5151"/>
    <a:srgbClr val="FF8A8A"/>
    <a:srgbClr val="FEE04B"/>
    <a:srgbClr val="FFCD35"/>
    <a:srgbClr val="4B4C59"/>
    <a:srgbClr val="4D515D"/>
    <a:srgbClr val="414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579" autoAdjust="0"/>
  </p:normalViewPr>
  <p:slideViewPr>
    <p:cSldViewPr snapToGrid="0">
      <p:cViewPr varScale="1">
        <p:scale>
          <a:sx n="106" d="100"/>
          <a:sy n="106" d="100"/>
        </p:scale>
        <p:origin x="974" y="86"/>
      </p:cViewPr>
      <p:guideLst>
        <p:guide orient="horz" pos="1561"/>
        <p:guide pos="29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03107-0A21-4975-BD4E-9E3FA157165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51D9C-74F3-4A50-80CE-FCA0A04698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983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139D-C09C-4BEC-9157-E8BE684E8BD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2" descr="cdc42615100be655bf1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DD16D-63B5-4F0E-9AE2-7A8064D55709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7F21E-FE76-4E28-A5CE-5B9C9B887E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Content Placeholder 12" descr="cdc42615100be655bf1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7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6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26570六一儿童节小素材"/>
          <p:cNvPicPr>
            <a:picLocks noChangeAspect="1"/>
          </p:cNvPicPr>
          <p:nvPr/>
        </p:nvPicPr>
        <p:blipFill>
          <a:blip r:embed="rId6"/>
          <a:srcRect t="43277" b="28409"/>
          <a:stretch>
            <a:fillRect/>
          </a:stretch>
        </p:blipFill>
        <p:spPr>
          <a:xfrm>
            <a:off x="299500" y="756434"/>
            <a:ext cx="8579733" cy="3644743"/>
          </a:xfrm>
          <a:prstGeom prst="rect">
            <a:avLst/>
          </a:prstGeom>
        </p:spPr>
      </p:pic>
      <p:pic>
        <p:nvPicPr>
          <p:cNvPr id="13" name="图片 12" descr="126570六一儿童节糖"/>
          <p:cNvPicPr>
            <a:picLocks noChangeAspect="1"/>
          </p:cNvPicPr>
          <p:nvPr/>
        </p:nvPicPr>
        <p:blipFill>
          <a:blip r:embed="rId7"/>
          <a:srcRect r="60575" b="83315"/>
          <a:stretch>
            <a:fillRect/>
          </a:stretch>
        </p:blipFill>
        <p:spPr>
          <a:xfrm>
            <a:off x="-1270" y="-9525"/>
            <a:ext cx="2327275" cy="147764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7"/>
          <a:srcRect l="41905" r="-600" b="83315"/>
          <a:stretch>
            <a:fillRect/>
          </a:stretch>
        </p:blipFill>
        <p:spPr>
          <a:xfrm>
            <a:off x="5126355" y="-9525"/>
            <a:ext cx="4058920" cy="1731645"/>
          </a:xfrm>
          <a:prstGeom prst="rect">
            <a:avLst/>
          </a:prstGeom>
        </p:spPr>
      </p:pic>
      <p:pic>
        <p:nvPicPr>
          <p:cNvPr id="15" name="图片 14" descr="126570六一儿童节糖3"/>
          <p:cNvPicPr>
            <a:picLocks noChangeAspect="1"/>
          </p:cNvPicPr>
          <p:nvPr/>
        </p:nvPicPr>
        <p:blipFill>
          <a:blip r:embed="rId8"/>
          <a:srcRect t="77563" r="59267"/>
          <a:stretch>
            <a:fillRect/>
          </a:stretch>
        </p:blipFill>
        <p:spPr>
          <a:xfrm>
            <a:off x="-1270" y="3473450"/>
            <a:ext cx="2044065" cy="1689100"/>
          </a:xfrm>
          <a:prstGeom prst="rect">
            <a:avLst/>
          </a:prstGeom>
        </p:spPr>
      </p:pic>
      <p:pic>
        <p:nvPicPr>
          <p:cNvPr id="16" name="图片 15" descr="126570六一儿童节糖4"/>
          <p:cNvPicPr>
            <a:picLocks noChangeAspect="1"/>
          </p:cNvPicPr>
          <p:nvPr/>
        </p:nvPicPr>
        <p:blipFill>
          <a:blip r:embed="rId9"/>
          <a:srcRect l="64428" t="74312" r="900" b="-221"/>
          <a:stretch>
            <a:fillRect/>
          </a:stretch>
        </p:blipFill>
        <p:spPr>
          <a:xfrm>
            <a:off x="7445375" y="3212465"/>
            <a:ext cx="1739900" cy="195072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426949" y="1751856"/>
            <a:ext cx="636143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itchFamily="18" charset="0"/>
                <a:ea typeface="字魂27号-布丁体" panose="00000500000000000000" charset="-122"/>
                <a:cs typeface="字魂27号-布丁体" panose="00000500000000000000" charset="-122"/>
              </a:rPr>
              <a:t>LUYỆN TẬP CHUNG</a:t>
            </a:r>
            <a:endParaRPr lang="en-US" altLang="zh-CN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itchFamily="18" charset="0"/>
              <a:ea typeface="字魂27号-布丁体" panose="00000500000000000000" charset="-122"/>
              <a:cs typeface="字魂27号-布丁体" panose="00000500000000000000" charset="-122"/>
            </a:endParaRPr>
          </a:p>
        </p:txBody>
      </p:sp>
      <p:pic>
        <p:nvPicPr>
          <p:cNvPr id="3" name="17950329">
            <a:hlinkClick r:id="" action="ppaction://media"/>
            <a:extLst>
              <a:ext uri="{FF2B5EF4-FFF2-40B4-BE49-F238E27FC236}">
                <a16:creationId xmlns:a16="http://schemas.microsoft.com/office/drawing/2014/main" id="{1EB004F6-7385-4B9F-9A2F-304B49769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92087" y="-304800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7238" y="1044474"/>
            <a:ext cx="1088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>
                <a:solidFill>
                  <a:srgbClr val="0070C0"/>
                </a:solidFill>
                <a:latin typeface="UTM Netmuc KT" pitchFamily="18" charset="0"/>
              </a:rPr>
              <a:t>Toán</a:t>
            </a:r>
            <a:endParaRPr lang="en-US" sz="3600" u="sng" dirty="0">
              <a:solidFill>
                <a:srgbClr val="0070C0"/>
              </a:solidFill>
              <a:latin typeface="UTM Netmuc KT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6366" y="3135537"/>
            <a:ext cx="1833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itchFamily="18" charset="0"/>
              </a:rPr>
              <a:t>(</a:t>
            </a:r>
            <a:r>
              <a:rPr lang="en-US" sz="2800" i="1" dirty="0" err="1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itchFamily="18" charset="0"/>
              </a:rPr>
              <a:t>Trang</a:t>
            </a:r>
            <a:r>
              <a:rPr lang="en-US" sz="2800" i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itchFamily="18" charset="0"/>
              </a:rPr>
              <a:t> 47)</a:t>
            </a:r>
            <a:endParaRPr lang="en-US" sz="2800" i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Tam Le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" grpId="0"/>
      <p:bldP spid="4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9047" y="232093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08" y="1239622"/>
            <a:ext cx="866171" cy="9809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52516" y="1422665"/>
            <a:ext cx="28937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b) 347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g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………..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59303" y="3094442"/>
            <a:ext cx="1033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347g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48853" y="312918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70373" y="2729556"/>
                <a:ext cx="1178089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𝟑𝟒𝟕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kg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373" y="2729556"/>
                <a:ext cx="1178089" cy="1159356"/>
              </a:xfrm>
              <a:prstGeom prst="rect">
                <a:avLst/>
              </a:prstGeom>
              <a:blipFill rotWithShape="1">
                <a:blip r:embed="rId6"/>
                <a:stretch>
                  <a:fillRect r="-7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667809" y="3094441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0,347kg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72315" y="3116956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74179" y="232093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249995"/>
              </p:ext>
            </p:extLst>
          </p:nvPr>
        </p:nvGraphicFramePr>
        <p:xfrm>
          <a:off x="1455553" y="3037279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tấn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tạ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yến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6612007" y="3660313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593472" y="3661553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7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65632" y="365044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63056" y="365325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07648" y="3688001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2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ki-lô-gam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639304" y="1330937"/>
            <a:ext cx="1157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0,347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4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9047" y="232093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08" y="1239622"/>
            <a:ext cx="866171" cy="9809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52516" y="1422665"/>
            <a:ext cx="31165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c) 1,5 </a:t>
            </a:r>
            <a:r>
              <a:rPr lang="en-US" sz="2400" b="1" dirty="0" err="1" smtClean="0">
                <a:solidFill>
                  <a:srgbClr val="0070C0"/>
                </a:solidFill>
                <a:latin typeface="UTM Neo Sans Intel" pitchFamily="18" charset="0"/>
              </a:rPr>
              <a:t>tấn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………..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1099" y="3094442"/>
            <a:ext cx="1358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1,5 </a:t>
            </a:r>
            <a:r>
              <a:rPr lang="en-US" sz="2400" b="1" dirty="0" err="1" smtClean="0">
                <a:solidFill>
                  <a:srgbClr val="0070C0"/>
                </a:solidFill>
                <a:latin typeface="UTM Neo Sans Intel" pitchFamily="18" charset="0"/>
              </a:rPr>
              <a:t>tấn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85557" y="312918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307077" y="2729556"/>
                <a:ext cx="1178089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 tấn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077" y="2729556"/>
                <a:ext cx="1178089" cy="11703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647543" y="3112555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1500kg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394782" y="311829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74179" y="232093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010557"/>
              </p:ext>
            </p:extLst>
          </p:nvPr>
        </p:nvGraphicFramePr>
        <p:xfrm>
          <a:off x="1499648" y="3010266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tấn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tạ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yến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2783470" y="364533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5407" y="364167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709727" y="3639334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78703" y="3631774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51743" y="3660988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2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ki-lô-gam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778197" y="2752936"/>
                <a:ext cx="1916829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 x 1000kg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197" y="2752936"/>
                <a:ext cx="1916829" cy="1170320"/>
              </a:xfrm>
              <a:prstGeom prst="rect">
                <a:avLst/>
              </a:prstGeom>
              <a:blipFill rotWithShape="1">
                <a:blip r:embed="rId7"/>
                <a:stretch>
                  <a:fillRect r="-47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4842599" y="1345837"/>
            <a:ext cx="115720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1500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9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28" grpId="0"/>
      <p:bldP spid="28" grpId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4056" y="411986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0" y="3196280"/>
            <a:ext cx="2356646" cy="1947220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927561" y="3800778"/>
            <a:ext cx="1734820" cy="19443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61065" y="1613346"/>
            <a:ext cx="2348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7km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61065" y="2415703"/>
            <a:ext cx="2117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    4ha</a:t>
            </a:r>
            <a:r>
              <a:rPr lang="vi-VN" sz="2400" dirty="0" smtClean="0"/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55536" y="3299170"/>
            <a:ext cx="2299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    8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,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5ha 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7" y="1723030"/>
            <a:ext cx="585826" cy="4558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8" y="2422206"/>
            <a:ext cx="751925" cy="58515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77" y="3226440"/>
            <a:ext cx="950466" cy="73966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687958" y="1619667"/>
            <a:ext cx="2555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) 30dm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35664" y="2422024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   300dm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dirty="0" smtClean="0"/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44812" y="3305491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515dm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dirty="0" smtClean="0"/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066" y="1729351"/>
            <a:ext cx="505200" cy="4558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47" y="2428527"/>
            <a:ext cx="648438" cy="58515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38" y="3232761"/>
            <a:ext cx="819655" cy="7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8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1" grpId="0"/>
      <p:bldP spid="12" grpId="0"/>
      <p:bldP spid="16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4056" y="411986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0" y="3196280"/>
            <a:ext cx="2356646" cy="1947220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927561" y="3800778"/>
            <a:ext cx="1734820" cy="19443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8975" y="1692999"/>
            <a:ext cx="2348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7km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…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03365" y="2498158"/>
            <a:ext cx="1733167" cy="575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4ha</a:t>
            </a:r>
            <a:r>
              <a:rPr lang="vi-VN" sz="2400" dirty="0"/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3944" y="3361629"/>
            <a:ext cx="1991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8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,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5ha = …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510" y="1601704"/>
            <a:ext cx="950466" cy="7396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97" y="2409526"/>
            <a:ext cx="950466" cy="7396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88" y="3217348"/>
            <a:ext cx="950466" cy="7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9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45" y="1394813"/>
            <a:ext cx="842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35701" y="1422665"/>
            <a:ext cx="3440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7km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 </a:t>
            </a:r>
            <a:r>
              <a:rPr lang="en-US" sz="2400" b="1" baseline="-250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……………… 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98173" y="2957062"/>
            <a:ext cx="953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7km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32038" y="302582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43957" y="2967273"/>
            <a:ext cx="2986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7 x 1000000m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227669" y="2961390"/>
            <a:ext cx="2209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7000000m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55505" y="301653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34187"/>
              </p:ext>
            </p:extLst>
          </p:nvPr>
        </p:nvGraphicFramePr>
        <p:xfrm>
          <a:off x="1541605" y="3080624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1940216" y="37073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7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40092" y="370627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133802" y="1325426"/>
            <a:ext cx="1948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7000000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15532" y="37035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906727" y="37073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82043" y="37035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877391" y="37073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52707" y="37035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48055" y="37073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623371" y="37035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99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32" grpId="0"/>
      <p:bldP spid="33" grpId="0"/>
      <p:bldP spid="35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87" y="1394813"/>
            <a:ext cx="842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69643" y="1422665"/>
            <a:ext cx="26035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4ha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baseline="-250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……………m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29977" y="2957062"/>
            <a:ext cx="95390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4ha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32038" y="302582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43958" y="2967273"/>
            <a:ext cx="2019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 x 10000m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869341" y="2967273"/>
            <a:ext cx="1733161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40000m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98824" y="3012106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787213"/>
              </p:ext>
            </p:extLst>
          </p:nvPr>
        </p:nvGraphicFramePr>
        <p:xfrm>
          <a:off x="1461136" y="3031362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4022488" y="1357230"/>
            <a:ext cx="194895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40000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29769" y="365811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59623" y="365701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05085" y="365427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796280" y="365811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71596" y="365427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66944" y="365811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42260" y="365427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099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33" grpId="0"/>
      <p:bldP spid="22" grpId="0"/>
      <p:bldP spid="28" grpId="0"/>
      <p:bldP spid="35" grpId="0"/>
      <p:bldP spid="36" grpId="0"/>
      <p:bldP spid="37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740" y="1394813"/>
            <a:ext cx="842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93496" y="1422665"/>
            <a:ext cx="28696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8,5ha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baseline="-250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……………m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06659" y="2889189"/>
            <a:ext cx="1160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8,5ha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44139" y="2918196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160646" y="2541605"/>
                <a:ext cx="4868307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8ha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ha = 80000m</a:t>
                </a:r>
                <a:r>
                  <a:rPr lang="en-US" sz="2400" b="1" baseline="3000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2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 + 5000m</a:t>
                </a:r>
                <a:r>
                  <a:rPr lang="en-US" sz="2400" b="1" baseline="3000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2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646" y="2541605"/>
                <a:ext cx="4868307" cy="1170320"/>
              </a:xfrm>
              <a:prstGeom prst="rect">
                <a:avLst/>
              </a:prstGeom>
              <a:blipFill rotWithShape="1">
                <a:blip r:embed="rId6"/>
                <a:stretch>
                  <a:fillRect l="-1877" r="-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50927" y="2911450"/>
            <a:ext cx="2034047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0070C0"/>
                </a:solidFill>
                <a:latin typeface="UTM Neo Sans Intel" pitchFamily="18" charset="0"/>
              </a:rPr>
              <a:t>= 85000m</a:t>
            </a:r>
            <a:r>
              <a:rPr lang="en-US" sz="2400" b="1" baseline="3000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204218"/>
              </p:ext>
            </p:extLst>
          </p:nvPr>
        </p:nvGraphicFramePr>
        <p:xfrm>
          <a:off x="1417068" y="3122456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4284871" y="1357230"/>
            <a:ext cx="194895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85000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785701" y="374921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8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59623" y="3752417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561017" y="374537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752212" y="374921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27528" y="374537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22876" y="374921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98192" y="3745370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075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6" grpId="0"/>
      <p:bldP spid="33" grpId="0"/>
      <p:bldP spid="22" grpId="0"/>
      <p:bldP spid="28" grpId="0"/>
      <p:bldP spid="35" grpId="0"/>
      <p:bldP spid="36" grpId="0"/>
      <p:bldP spid="37" grpId="0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4056" y="411986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0" y="3196280"/>
            <a:ext cx="2356646" cy="1947220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927561" y="3800778"/>
            <a:ext cx="1734820" cy="19443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8975" y="1692999"/>
            <a:ext cx="2555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b) 30dm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…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03365" y="2498158"/>
            <a:ext cx="2326278" cy="575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300dm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dirty="0"/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3944" y="3361629"/>
            <a:ext cx="2326278" cy="575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515dm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dirty="0"/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… 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15" y="1601704"/>
            <a:ext cx="819655" cy="7396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02" y="2409526"/>
            <a:ext cx="819655" cy="7396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693" y="3217348"/>
            <a:ext cx="819655" cy="7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0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927" y="1490225"/>
            <a:ext cx="726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87683" y="1518077"/>
            <a:ext cx="29129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)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30dm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……...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37364" y="2957062"/>
            <a:ext cx="1129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30dm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46403" y="302582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388229" y="2656759"/>
                <a:ext cx="117557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𝟑𝟎</m:t>
                        </m:r>
                      </m:num>
                      <m:den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r>
                  <a:rPr lang="en-US" sz="2400" b="1" baseline="3000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2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229" y="2656759"/>
                <a:ext cx="1175578" cy="11593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822168" y="2961390"/>
            <a:ext cx="1104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0,3m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50004" y="301653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549221"/>
              </p:ext>
            </p:extLst>
          </p:nvPr>
        </p:nvGraphicFramePr>
        <p:xfrm>
          <a:off x="1541605" y="3008073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826989" y="363098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40092" y="3633725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11775" y="1436740"/>
            <a:ext cx="730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0,3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02305" y="362714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48055" y="363482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623371" y="363098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883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32" grpId="0"/>
      <p:bldP spid="33" grpId="0"/>
      <p:bldP spid="35" grpId="0"/>
      <p:bldP spid="42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918" y="1490225"/>
            <a:ext cx="726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10311" y="1518077"/>
            <a:ext cx="23182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300dm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82957" y="2957062"/>
            <a:ext cx="1383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300dm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46403" y="302582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388229" y="2648808"/>
                <a:ext cx="1175578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𝟑𝟎𝟎</m:t>
                        </m:r>
                      </m:num>
                      <m:den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r>
                  <a:rPr lang="en-US" sz="2400" b="1" baseline="3000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2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229" y="2648808"/>
                <a:ext cx="1175578" cy="10704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822168" y="2961390"/>
            <a:ext cx="1104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3m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50004" y="301653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631172"/>
              </p:ext>
            </p:extLst>
          </p:nvPr>
        </p:nvGraphicFramePr>
        <p:xfrm>
          <a:off x="1461778" y="3025824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747162" y="364873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60265" y="365147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79971" y="1436740"/>
            <a:ext cx="730137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522478" y="364489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68228" y="36525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43544" y="36487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7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32" grpId="0"/>
      <p:bldP spid="33" grpId="0"/>
      <p:bldP spid="35" grpId="0"/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126570六一儿童节背景上部"/>
          <p:cNvPicPr>
            <a:picLocks noChangeAspect="1"/>
          </p:cNvPicPr>
          <p:nvPr/>
        </p:nvPicPr>
        <p:blipFill>
          <a:blip r:embed="rId4"/>
          <a:srcRect b="76970"/>
          <a:stretch>
            <a:fillRect/>
          </a:stretch>
        </p:blipFill>
        <p:spPr>
          <a:xfrm>
            <a:off x="-24765" y="-33655"/>
            <a:ext cx="9170670" cy="3168015"/>
          </a:xfrm>
          <a:prstGeom prst="rect">
            <a:avLst/>
          </a:prstGeom>
        </p:spPr>
      </p:pic>
      <p:pic>
        <p:nvPicPr>
          <p:cNvPr id="24" name="图片 23" descr="126570六一儿童节冒号"/>
          <p:cNvPicPr>
            <a:picLocks noChangeAspect="1"/>
          </p:cNvPicPr>
          <p:nvPr/>
        </p:nvPicPr>
        <p:blipFill>
          <a:blip r:embed="rId5"/>
          <a:srcRect l="7425" t="36143" r="75784" b="55221"/>
          <a:stretch>
            <a:fillRect/>
          </a:stretch>
        </p:blipFill>
        <p:spPr>
          <a:xfrm>
            <a:off x="2436628" y="671195"/>
            <a:ext cx="675640" cy="46355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000402" y="1865213"/>
            <a:ext cx="3120336" cy="830997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5400" b="1" dirty="0" smtClean="0">
                <a:solidFill>
                  <a:srgbClr val="FF0000"/>
                </a:solidFill>
                <a:latin typeface="UTM Cookies" pitchFamily="18" charset="0"/>
                <a:ea typeface="字魂27号-布丁体" panose="00000500000000000000" charset="-122"/>
              </a:rPr>
              <a:t>MỤC TIÊU</a:t>
            </a:r>
            <a:endParaRPr lang="zh-CN" altLang="en-US" sz="5400" b="1" dirty="0">
              <a:solidFill>
                <a:srgbClr val="FF0000"/>
              </a:solidFill>
              <a:latin typeface="UTM Cookies" pitchFamily="18" charset="0"/>
              <a:ea typeface="字魂27号-布丁体" panose="00000500000000000000" charset="-122"/>
            </a:endParaRPr>
          </a:p>
        </p:txBody>
      </p:sp>
      <p:pic>
        <p:nvPicPr>
          <p:cNvPr id="27" name="图片 26" descr="126570六一儿童节小素材"/>
          <p:cNvPicPr>
            <a:picLocks noChangeAspect="1"/>
          </p:cNvPicPr>
          <p:nvPr/>
        </p:nvPicPr>
        <p:blipFill>
          <a:blip r:embed="rId6"/>
          <a:srcRect l="9493" t="60174" r="77034" b="31013"/>
          <a:stretch>
            <a:fillRect/>
          </a:stretch>
        </p:blipFill>
        <p:spPr>
          <a:xfrm>
            <a:off x="83605" y="2696210"/>
            <a:ext cx="888365" cy="87630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429371" y="3299544"/>
            <a:ext cx="84377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số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đo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độ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dài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diện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tích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, </a:t>
            </a:r>
          </a:p>
          <a:p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khối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lượng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dưới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dạng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số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3200" b="1" dirty="0" smtClean="0">
                <a:solidFill>
                  <a:srgbClr val="0070C0"/>
                </a:solidFill>
                <a:latin typeface="UVN Bach Tuyet Nang" pitchFamily="18" charset="0"/>
                <a:ea typeface="字魂27号-布丁体" panose="00000500000000000000" charset="-122"/>
              </a:rPr>
              <a:t>. </a:t>
            </a:r>
            <a:endParaRPr lang="zh-CN" altLang="en-US" sz="3200" b="1" dirty="0">
              <a:solidFill>
                <a:srgbClr val="0070C0"/>
              </a:solidFill>
              <a:latin typeface="UVN Bach Tuyet Nang" pitchFamily="18" charset="0"/>
              <a:ea typeface="字魂27号-布丁体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918" y="1490225"/>
            <a:ext cx="726846" cy="655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10311" y="1518077"/>
            <a:ext cx="28184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515dm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400" b="1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…….…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en-US" sz="2400" b="1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82957" y="2957062"/>
            <a:ext cx="1383485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515dm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46403" y="302582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388229" y="2648808"/>
                <a:ext cx="1175578" cy="1070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𝟓𝟏𝟓</m:t>
                        </m:r>
                      </m:num>
                      <m:den>
                        <m:r>
                          <a:rPr lang="en-US" sz="3200" b="1" i="1" spc="-15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r>
                  <a:rPr lang="en-US" sz="2400" b="1" baseline="3000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2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229" y="2648808"/>
                <a:ext cx="1175578" cy="10704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822167" y="2961390"/>
            <a:ext cx="1270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5,15m</a:t>
            </a:r>
            <a:r>
              <a:rPr lang="en-US" sz="2400" b="1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50004" y="3016535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631568"/>
              </p:ext>
            </p:extLst>
          </p:nvPr>
        </p:nvGraphicFramePr>
        <p:xfrm>
          <a:off x="1402849" y="3080624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r>
                        <a:rPr lang="en-US" sz="2400" baseline="30000" dirty="0" smtClean="0">
                          <a:latin typeface="UTM Neo Sans Intel" pitchFamily="18" charset="0"/>
                        </a:rPr>
                        <a:t>2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688233" y="370353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01336" y="3706276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79971" y="1436740"/>
            <a:ext cx="955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5,15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文本框 27"/>
          <p:cNvSpPr txBox="1"/>
          <p:nvPr/>
        </p:nvSpPr>
        <p:spPr>
          <a:xfrm>
            <a:off x="813683" y="64610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3.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Mét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vuông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63549" y="369969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09299" y="370737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484615" y="3703538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288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32" grpId="0"/>
      <p:bldP spid="33" grpId="0"/>
      <p:bldP spid="35" grpId="0"/>
      <p:bldP spid="42" grpId="0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879090" y="1542415"/>
            <a:ext cx="4926965" cy="2437765"/>
          </a:xfrm>
          <a:prstGeom prst="roundRect">
            <a:avLst/>
          </a:prstGeom>
          <a:solidFill>
            <a:schemeClr val="bg1"/>
          </a:solidFill>
          <a:ln w="12700" cmpd="sng">
            <a:solidFill>
              <a:srgbClr val="F7515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10795" y="3154045"/>
            <a:ext cx="2421890" cy="2000885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10795" y="-1270"/>
            <a:ext cx="1774825" cy="11271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231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434580" y="3210560"/>
            <a:ext cx="1734820" cy="194437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3983465" y="184587"/>
            <a:ext cx="12118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4400" b="1" dirty="0" err="1" smtClean="0">
                <a:gradFill>
                  <a:gsLst>
                    <a:gs pos="0">
                      <a:srgbClr val="FF8A8A"/>
                    </a:gs>
                    <a:gs pos="100000">
                      <a:srgbClr val="F75151"/>
                    </a:gs>
                  </a:gsLst>
                  <a:lin ang="5400000" scaled="0"/>
                </a:gradFill>
                <a:latin typeface="UTM Dai Co Viet" pitchFamily="18" charset="0"/>
                <a:ea typeface="字魂27号-布丁体" panose="00000500000000000000" charset="-122"/>
              </a:rPr>
              <a:t>Lưu</a:t>
            </a:r>
            <a:r>
              <a:rPr lang="en-US" altLang="zh-CN" sz="4400" b="1" dirty="0" smtClean="0">
                <a:gradFill>
                  <a:gsLst>
                    <a:gs pos="0">
                      <a:srgbClr val="FF8A8A"/>
                    </a:gs>
                    <a:gs pos="100000">
                      <a:srgbClr val="F75151"/>
                    </a:gs>
                  </a:gsLst>
                  <a:lin ang="5400000" scaled="0"/>
                </a:gradFill>
                <a:latin typeface="UTM Dai Co Viet" pitchFamily="18" charset="0"/>
                <a:ea typeface="字魂27号-布丁体" panose="00000500000000000000" charset="-122"/>
              </a:rPr>
              <a:t> ý</a:t>
            </a:r>
            <a:endParaRPr lang="zh-CN" altLang="en-US" sz="4400" b="1" dirty="0">
              <a:gradFill>
                <a:gsLst>
                  <a:gs pos="0">
                    <a:srgbClr val="FF8A8A"/>
                  </a:gs>
                  <a:gs pos="100000">
                    <a:srgbClr val="F75151"/>
                  </a:gs>
                </a:gsLst>
                <a:lin ang="5400000" scaled="0"/>
              </a:gradFill>
              <a:latin typeface="UTM Dai Co Viet" pitchFamily="18" charset="0"/>
              <a:ea typeface="字魂27号-布丁体" panose="00000500000000000000" charset="-122"/>
            </a:endParaRPr>
          </a:p>
        </p:txBody>
      </p:sp>
      <p:pic>
        <p:nvPicPr>
          <p:cNvPr id="2" name="图片 1" descr="5c750981ede1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155" y="944985"/>
            <a:ext cx="3329940" cy="33331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75541" y="1976467"/>
            <a:ext cx="327025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Có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nhiều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cách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khác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nhau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để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thực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hiện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đổi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đơn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vị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đo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,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các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em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có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thể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lựa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chọn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phương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pháp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phù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hợp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với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bản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thân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nhất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.</a:t>
            </a:r>
            <a:endParaRPr lang="zh-CN" altLang="en-US" sz="1600" dirty="0">
              <a:solidFill>
                <a:srgbClr val="4F4E4E"/>
              </a:solidFill>
              <a:latin typeface="UTM Neo Sans Intel" pitchFamily="18" charset="0"/>
              <a:ea typeface="字魂58号-创中黑" panose="000005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345565" y="1465580"/>
            <a:ext cx="5965190" cy="2437765"/>
          </a:xfrm>
          <a:prstGeom prst="roundRect">
            <a:avLst/>
          </a:prstGeom>
          <a:solidFill>
            <a:schemeClr val="bg1"/>
          </a:solidFill>
          <a:ln w="12700" cmpd="sng">
            <a:solidFill>
              <a:srgbClr val="F7515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10795" y="3154045"/>
            <a:ext cx="2421890" cy="2000885"/>
          </a:xfrm>
          <a:prstGeom prst="rect">
            <a:avLst/>
          </a:prstGeom>
        </p:spPr>
      </p:pic>
      <p:pic>
        <p:nvPicPr>
          <p:cNvPr id="19" name="图片 18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10795" y="-1270"/>
            <a:ext cx="1774825" cy="1127125"/>
          </a:xfrm>
          <a:prstGeom prst="rect">
            <a:avLst/>
          </a:prstGeom>
        </p:spPr>
      </p:pic>
      <p:pic>
        <p:nvPicPr>
          <p:cNvPr id="20" name="图片 19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23180" y="-1270"/>
            <a:ext cx="4046220" cy="1725930"/>
          </a:xfrm>
          <a:prstGeom prst="rect">
            <a:avLst/>
          </a:prstGeom>
        </p:spPr>
      </p:pic>
      <p:pic>
        <p:nvPicPr>
          <p:cNvPr id="2" name="图片 1" descr="5c751069ab49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80000">
            <a:off x="6079490" y="1347470"/>
            <a:ext cx="2762885" cy="38804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18699" y="1715135"/>
            <a:ext cx="422805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Khi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đổi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đơn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vị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đo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cần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b="1" i="1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chú</a:t>
            </a:r>
            <a:r>
              <a:rPr lang="en-US" altLang="zh-CN" sz="1600" b="1" i="1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ý: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Xác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định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kĩ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mối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quan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hệ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giữa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các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đơn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vị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đo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cần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đổi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Khi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sử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dụng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bảng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đơn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vị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cần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xác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định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đúng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đơn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vị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để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đặt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dấu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 </a:t>
            </a:r>
            <a:r>
              <a:rPr lang="en-US" altLang="zh-CN" sz="1600" dirty="0" err="1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phẩy</a:t>
            </a:r>
            <a:r>
              <a:rPr lang="en-US" altLang="zh-CN" sz="1600" dirty="0" smtClean="0">
                <a:solidFill>
                  <a:srgbClr val="4F4E4E"/>
                </a:solidFill>
                <a:latin typeface="UTM Neo Sans Intel" pitchFamily="18" charset="0"/>
                <a:ea typeface="字魂58号-创中黑" panose="00000500000000000000" charset="-122"/>
                <a:cs typeface="+mn-ea"/>
                <a:sym typeface="+mn-lt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zh-CN" altLang="en-US" sz="1600" dirty="0">
              <a:solidFill>
                <a:srgbClr val="4F4E4E"/>
              </a:solidFill>
              <a:latin typeface="UTM Neo Sans Intel" pitchFamily="18" charset="0"/>
              <a:ea typeface="字魂58号-创中黑" panose="000005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4056" y="411986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0" y="3196280"/>
            <a:ext cx="2356646" cy="1947220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927561" y="3800778"/>
            <a:ext cx="1734820" cy="19443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57420"/>
            <a:ext cx="7838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1.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số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thích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hợp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vào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chỗ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chấm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23" y="1325427"/>
            <a:ext cx="842846" cy="7946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450" y="3071417"/>
            <a:ext cx="889837" cy="8436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777" y="2188069"/>
            <a:ext cx="887671" cy="8369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65679" y="1422665"/>
            <a:ext cx="28937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42m 34cm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40069" y="2227824"/>
            <a:ext cx="3076483" cy="562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b) 56m 29cm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</a:t>
            </a:r>
            <a:r>
              <a:rPr lang="en-US" sz="2400" b="1" dirty="0" err="1" smtClean="0">
                <a:solidFill>
                  <a:srgbClr val="0070C0"/>
                </a:solidFill>
                <a:latin typeface="UTM Neo Sans Intel" pitchFamily="18" charset="0"/>
              </a:rPr>
              <a:t>dm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30648" y="3091295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c) 6m 2cm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39237" y="3901361"/>
            <a:ext cx="2595582" cy="562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d) 4352m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km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033" y="3852928"/>
            <a:ext cx="896168" cy="84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2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57420"/>
            <a:ext cx="7838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1.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số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thích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hợp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vào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chỗ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chấm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45" y="1325427"/>
            <a:ext cx="842846" cy="7946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35701" y="1422665"/>
            <a:ext cx="39597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42m 34cm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……………… 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67878" y="3070589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42m 34cm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17361" y="310533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62419" y="3105334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54342" y="3086252"/>
            <a:ext cx="411919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+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64406" y="3057628"/>
            <a:ext cx="819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42m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113513" y="2707784"/>
                <a:ext cx="10707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𝟑𝟒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513" y="2707784"/>
                <a:ext cx="1070768" cy="11593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270974" y="2705703"/>
                <a:ext cx="15035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42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𝟑𝟒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0974" y="2705703"/>
                <a:ext cx="1503568" cy="1159356"/>
              </a:xfrm>
              <a:prstGeom prst="rect">
                <a:avLst/>
              </a:prstGeom>
              <a:blipFill rotWithShape="1">
                <a:blip r:embed="rId7"/>
                <a:stretch>
                  <a:fillRect l="-6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701439" y="3070588"/>
            <a:ext cx="1733161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42,34m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49063" y="3093103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597900"/>
              </p:ext>
            </p:extLst>
          </p:nvPr>
        </p:nvGraphicFramePr>
        <p:xfrm>
          <a:off x="1285376" y="2846257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hm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dm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3515552" y="346929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97017" y="347053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78482" y="347177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59947" y="347301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83863" y="3471909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74121" y="1325427"/>
            <a:ext cx="1166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42,34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52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57420"/>
            <a:ext cx="7838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1.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số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thích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hợp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vào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chỗ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chấm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61" y="1325427"/>
            <a:ext cx="842845" cy="7946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62917" y="1422665"/>
            <a:ext cx="3929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b) 56m 29cm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…………… </a:t>
            </a:r>
            <a:r>
              <a:rPr lang="en-US" sz="2400" b="1" dirty="0" err="1">
                <a:solidFill>
                  <a:srgbClr val="0070C0"/>
                </a:solidFill>
                <a:latin typeface="UTM Neo Sans Intel" pitchFamily="18" charset="0"/>
              </a:rPr>
              <a:t>dm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72163" y="2887753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56m 29cm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1646" y="292249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32372" y="2538732"/>
                <a:ext cx="15035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pc="-150" dirty="0" smtClean="0">
                    <a:solidFill>
                      <a:srgbClr val="0070C0"/>
                    </a:solidFill>
                    <a:effectLst/>
                    <a:latin typeface="UTM Neo Sans Intel" pitchFamily="18" charset="0"/>
                  </a:rPr>
                  <a:t>562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𝟗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dm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372" y="2538732"/>
                <a:ext cx="1503568" cy="1159356"/>
              </a:xfrm>
              <a:prstGeom prst="rect">
                <a:avLst/>
              </a:prstGeom>
              <a:blipFill rotWithShape="1">
                <a:blip r:embed="rId6"/>
                <a:stretch>
                  <a:fillRect l="-6073" r="-2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593366" y="2899365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562,9dm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40990" y="2921880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488289"/>
              </p:ext>
            </p:extLst>
          </p:nvPr>
        </p:nvGraphicFramePr>
        <p:xfrm>
          <a:off x="1314868" y="2872332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hm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dm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3515552" y="346929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97017" y="347053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78482" y="347177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59947" y="347301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9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804596" y="3482088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61582" y="1325427"/>
            <a:ext cx="116687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562,9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2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57420"/>
            <a:ext cx="7838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1.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số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thích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hợp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vào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chỗ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chấm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22" y="1325427"/>
            <a:ext cx="838172" cy="7946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53741" y="1422665"/>
            <a:ext cx="3132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c)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6m 2cm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…………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50448" y="2887753"/>
            <a:ext cx="1733161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6m 2cm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1646" y="292249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32372" y="2538732"/>
                <a:ext cx="1503568" cy="1159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pc="-150" dirty="0" smtClean="0">
                    <a:solidFill>
                      <a:srgbClr val="0070C0"/>
                    </a:solidFill>
                    <a:effectLst/>
                    <a:latin typeface="UTM Neo Sans Intel" pitchFamily="18" charset="0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m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372" y="2538732"/>
                <a:ext cx="1503568" cy="1159356"/>
              </a:xfrm>
              <a:prstGeom prst="rect">
                <a:avLst/>
              </a:prstGeom>
              <a:blipFill rotWithShape="1">
                <a:blip r:embed="rId6"/>
                <a:stretch>
                  <a:fillRect l="-6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497954" y="2899365"/>
            <a:ext cx="1733161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6,02m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094509" y="2921880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918529"/>
              </p:ext>
            </p:extLst>
          </p:nvPr>
        </p:nvGraphicFramePr>
        <p:xfrm>
          <a:off x="1330770" y="2948086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hm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dm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4512919" y="354628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94384" y="354752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75849" y="354876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99419" y="3568775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35620" y="1341329"/>
            <a:ext cx="116687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6,02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34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57420"/>
            <a:ext cx="78384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1.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số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thập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phân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thích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hợp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vào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chỗ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r>
              <a:rPr lang="en-US" altLang="zh-CN" sz="2400" b="1" dirty="0" err="1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chấm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 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6909" y="224142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302" y="1325427"/>
            <a:ext cx="838172" cy="7946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94721" y="1422665"/>
            <a:ext cx="3382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d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)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4352m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…………..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km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77665" y="2887753"/>
            <a:ext cx="1199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4352m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1646" y="2922498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32372" y="2538732"/>
                <a:ext cx="1503568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spc="-150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𝟑𝟓𝟐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km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372" y="2538732"/>
                <a:ext cx="1503568" cy="1170320"/>
              </a:xfrm>
              <a:prstGeom prst="rect">
                <a:avLst/>
              </a:prstGeom>
              <a:blipFill rotWithShape="1">
                <a:blip r:embed="rId6"/>
                <a:stretch>
                  <a:fillRect l="-6073" r="-1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593366" y="2899365"/>
            <a:ext cx="173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4,352km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40990" y="2921880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2041" y="224142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687261"/>
              </p:ext>
            </p:extLst>
          </p:nvPr>
        </p:nvGraphicFramePr>
        <p:xfrm>
          <a:off x="1396973" y="2963454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hm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dm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cm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mm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1657058" y="3576192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38523" y="3577432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19988" y="3578672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01453" y="3579912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07441" y="3572490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60074" y="1330937"/>
            <a:ext cx="1166876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4,352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4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4056" y="411986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图片 8" descr="126570六一儿童节糖3"/>
          <p:cNvPicPr>
            <a:picLocks noChangeAspect="1"/>
          </p:cNvPicPr>
          <p:nvPr/>
        </p:nvPicPr>
        <p:blipFill>
          <a:blip r:embed="rId4"/>
          <a:srcRect t="77563" r="59267"/>
          <a:stretch>
            <a:fillRect/>
          </a:stretch>
        </p:blipFill>
        <p:spPr>
          <a:xfrm>
            <a:off x="0" y="3196280"/>
            <a:ext cx="2356646" cy="1947220"/>
          </a:xfrm>
          <a:prstGeom prst="rect">
            <a:avLst/>
          </a:prstGeom>
        </p:spPr>
      </p:pic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5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5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pic>
        <p:nvPicPr>
          <p:cNvPr id="15" name="图片 14" descr="126570六一儿童节糖4"/>
          <p:cNvPicPr>
            <a:picLocks noChangeAspect="1"/>
          </p:cNvPicPr>
          <p:nvPr/>
        </p:nvPicPr>
        <p:blipFill>
          <a:blip r:embed="rId6"/>
          <a:srcRect l="64428" t="74312" r="900" b="-221"/>
          <a:stretch>
            <a:fillRect/>
          </a:stretch>
        </p:blipFill>
        <p:spPr>
          <a:xfrm>
            <a:off x="7927561" y="3800778"/>
            <a:ext cx="1734820" cy="19443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2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ki-lô-gam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8975" y="1692999"/>
            <a:ext cx="22333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500g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03365" y="2498158"/>
            <a:ext cx="2250937" cy="5750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b) 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347g</a:t>
            </a:r>
            <a:r>
              <a:rPr lang="vi-VN" sz="2400" dirty="0"/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 …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3944" y="3361629"/>
            <a:ext cx="2465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c) 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1,5 tấn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 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510" y="1433310"/>
            <a:ext cx="950466" cy="10764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97" y="2241132"/>
            <a:ext cx="950466" cy="10764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88" y="3048954"/>
            <a:ext cx="950466" cy="1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9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5380" y="421437"/>
            <a:ext cx="8008123" cy="43609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8A8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图片 9" descr="126570六一儿童节糖"/>
          <p:cNvPicPr>
            <a:picLocks noChangeAspect="1"/>
          </p:cNvPicPr>
          <p:nvPr/>
        </p:nvPicPr>
        <p:blipFill>
          <a:blip r:embed="rId4"/>
          <a:srcRect r="60575" b="83315"/>
          <a:stretch>
            <a:fillRect/>
          </a:stretch>
        </p:blipFill>
        <p:spPr>
          <a:xfrm>
            <a:off x="-519229" y="-367477"/>
            <a:ext cx="2454275" cy="1558925"/>
          </a:xfrm>
          <a:prstGeom prst="rect">
            <a:avLst/>
          </a:prstGeom>
        </p:spPr>
      </p:pic>
      <p:pic>
        <p:nvPicPr>
          <p:cNvPr id="14" name="图片 13" descr="126570六一儿童节糖"/>
          <p:cNvPicPr>
            <a:picLocks noChangeAspect="1"/>
          </p:cNvPicPr>
          <p:nvPr/>
        </p:nvPicPr>
        <p:blipFill>
          <a:blip r:embed="rId4"/>
          <a:srcRect l="41905" r="-600" b="83315"/>
          <a:stretch>
            <a:fillRect/>
          </a:stretch>
        </p:blipFill>
        <p:spPr>
          <a:xfrm>
            <a:off x="5173980" y="-1270"/>
            <a:ext cx="4046220" cy="1725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9047" y="2320932"/>
            <a:ext cx="169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1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08" y="1239622"/>
            <a:ext cx="866171" cy="9809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52516" y="1422665"/>
            <a:ext cx="2884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a) </a:t>
            </a:r>
            <a:r>
              <a:rPr lang="vi-VN" sz="2400" b="1" dirty="0">
                <a:solidFill>
                  <a:srgbClr val="0070C0"/>
                </a:solidFill>
                <a:latin typeface="UTM Neo Sans Intel" pitchFamily="18" charset="0"/>
              </a:rPr>
              <a:t>500g </a:t>
            </a:r>
            <a:r>
              <a:rPr lang="en-US" sz="2400" b="1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……….. 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59303" y="3094442"/>
            <a:ext cx="1033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500g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48853" y="3129187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70373" y="2729556"/>
                <a:ext cx="1178089" cy="117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𝟓𝟎𝟎</m:t>
                        </m:r>
                      </m:num>
                      <m:den>
                        <m:r>
                          <a:rPr lang="en-US" sz="3200" b="1" i="1" spc="-150" dirty="0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UTM Neo Sans Intel" pitchFamily="18" charset="0"/>
                  </a:rPr>
                  <a:t>kg</a:t>
                </a:r>
                <a:endParaRPr lang="en-US" sz="2400" b="1" dirty="0">
                  <a:solidFill>
                    <a:srgbClr val="0070C0"/>
                  </a:solidFill>
                  <a:latin typeface="UTM Neo Sans Intel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373" y="2729556"/>
                <a:ext cx="1178089" cy="1170320"/>
              </a:xfrm>
              <a:prstGeom prst="rect">
                <a:avLst/>
              </a:prstGeom>
              <a:blipFill rotWithShape="1">
                <a:blip r:embed="rId6"/>
                <a:stretch>
                  <a:fillRect r="-7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5667809" y="3094441"/>
            <a:ext cx="1733161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0,5kg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72315" y="3116956"/>
            <a:ext cx="41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=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74179" y="2320932"/>
            <a:ext cx="1698263" cy="562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70C0"/>
                </a:solidFill>
                <a:latin typeface="UTM Neo Sans Intel" pitchFamily="18" charset="0"/>
              </a:rPr>
              <a:t>Cách</a:t>
            </a:r>
            <a:r>
              <a:rPr lang="en-US" sz="2400" b="1" u="sng" dirty="0" smtClean="0">
                <a:solidFill>
                  <a:srgbClr val="0070C0"/>
                </a:solidFill>
                <a:latin typeface="UTM Neo Sans Intel" pitchFamily="18" charset="0"/>
              </a:rPr>
              <a:t> 2</a:t>
            </a:r>
            <a:r>
              <a:rPr lang="en-US" sz="2400" b="1" dirty="0" smtClean="0">
                <a:solidFill>
                  <a:srgbClr val="0070C0"/>
                </a:solidFill>
                <a:latin typeface="UTM Neo Sans Intel" pitchFamily="18" charset="0"/>
              </a:rPr>
              <a:t>: </a:t>
            </a:r>
            <a:endParaRPr lang="en-US" sz="2400" b="1" dirty="0">
              <a:solidFill>
                <a:srgbClr val="0070C0"/>
              </a:solidFill>
              <a:latin typeface="UTM Neo Sans Intel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036972"/>
              </p:ext>
            </p:extLst>
          </p:nvPr>
        </p:nvGraphicFramePr>
        <p:xfrm>
          <a:off x="1342655" y="2999067"/>
          <a:ext cx="6804322" cy="116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0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tấn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tạ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UTM Neo Sans Intel" pitchFamily="18" charset="0"/>
                        </a:rPr>
                        <a:t>yến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kg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hg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dag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UTM Neo Sans Intel" pitchFamily="18" charset="0"/>
                        </a:rPr>
                        <a:t>g</a:t>
                      </a:r>
                      <a:endParaRPr lang="en-US" sz="2400" dirty="0">
                        <a:latin typeface="UTM Neo Sans Intel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4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US" sz="2400" b="1" kern="1200" dirty="0">
                        <a:solidFill>
                          <a:schemeClr val="lt1"/>
                        </a:solidFill>
                        <a:latin typeface="UTM Neo Sans Intel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6499109" y="362210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480574" y="362334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52734" y="3612233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50158" y="3615044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94750" y="3649789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文本框 27"/>
          <p:cNvSpPr txBox="1"/>
          <p:nvPr/>
        </p:nvSpPr>
        <p:spPr>
          <a:xfrm>
            <a:off x="813683" y="725616"/>
            <a:ext cx="7838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2</a:t>
            </a:r>
            <a:r>
              <a:rPr lang="en-US" altLang="zh-C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. </a:t>
            </a:r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Viết </a:t>
            </a:r>
            <a:r>
              <a:rPr lang="vi-VN" sz="2400" b="1" dirty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các số sau dưới dạng số đo có đơn vị là </a:t>
            </a:r>
            <a:endParaRPr lang="en-US" sz="2400" b="1" dirty="0" smtClean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ki-lô-gam</a:t>
            </a:r>
            <a:r>
              <a:rPr lang="en-US" sz="2400" b="1" dirty="0" smtClean="0">
                <a:gradFill>
                  <a:gsLst>
                    <a:gs pos="0">
                      <a:srgbClr val="FFCD35"/>
                    </a:gs>
                    <a:gs pos="100000">
                      <a:srgbClr val="F7515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字魂27号-布丁体" panose="00000500000000000000" charset="-122"/>
              </a:rPr>
              <a:t>:</a:t>
            </a:r>
            <a:endParaRPr lang="zh-CN" altLang="en-US" sz="2400" b="1" dirty="0">
              <a:gradFill>
                <a:gsLst>
                  <a:gs pos="0">
                    <a:srgbClr val="FFCD35"/>
                  </a:gs>
                  <a:gs pos="100000">
                    <a:srgbClr val="F7515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字魂27号-布丁体" panose="00000500000000000000" charset="-12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77834" y="1330937"/>
            <a:ext cx="741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75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0,5</a:t>
            </a:r>
            <a:endParaRPr lang="en-US" sz="2400" b="1" dirty="0">
              <a:solidFill>
                <a:srgbClr val="F751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8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17" grpId="0"/>
      <p:bldP spid="17" grpId="1"/>
      <p:bldP spid="18" grpId="0"/>
      <p:bldP spid="18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7" grpId="0"/>
      <p:bldP spid="29" grpId="0"/>
      <p:bldP spid="30" grpId="0"/>
      <p:bldP spid="31" grpId="0"/>
      <p:bldP spid="32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6381574187e997b2c9de1ec6f89284451fdd7c2"/>
  <p:tag name="ISPRING_PRESENTATION_TITLE" val="儿童节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</TotalTime>
  <Words>907</Words>
  <Application>Microsoft Office PowerPoint</Application>
  <PresentationFormat>On-screen Show (16:9)</PresentationFormat>
  <Paragraphs>367</Paragraphs>
  <Slides>22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UTM Cookies</vt:lpstr>
      <vt:lpstr>Calibri</vt:lpstr>
      <vt:lpstr>Arial</vt:lpstr>
      <vt:lpstr>UVN Bach Tuyet Nang</vt:lpstr>
      <vt:lpstr>Cambria Math</vt:lpstr>
      <vt:lpstr>宋体</vt:lpstr>
      <vt:lpstr>UTM Dai Co Viet</vt:lpstr>
      <vt:lpstr>字魂27号-布丁体</vt:lpstr>
      <vt:lpstr>UTM Netmuc KT</vt:lpstr>
      <vt:lpstr>UTM Soraya</vt:lpstr>
      <vt:lpstr>UTM Neo Sans Intel</vt:lpstr>
      <vt:lpstr>微软雅黑 Light</vt:lpstr>
      <vt:lpstr>UTM Tam Le</vt:lpstr>
      <vt:lpstr>字魂58号-创中黑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iTianKong.com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儿童节</dc:title>
  <dc:creator>NguyenHuyThienTho</dc:creator>
  <cp:lastModifiedBy>Techsi.vn</cp:lastModifiedBy>
  <cp:revision>142</cp:revision>
  <dcterms:created xsi:type="dcterms:W3CDTF">2015-03-31T05:49:00Z</dcterms:created>
  <dcterms:modified xsi:type="dcterms:W3CDTF">2023-07-21T04:05:01Z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