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23"/>
  </p:notesMasterIdLst>
  <p:sldIdLst>
    <p:sldId id="281" r:id="rId3"/>
    <p:sldId id="260" r:id="rId4"/>
    <p:sldId id="269" r:id="rId5"/>
    <p:sldId id="262" r:id="rId6"/>
    <p:sldId id="261" r:id="rId7"/>
    <p:sldId id="266" r:id="rId8"/>
    <p:sldId id="270" r:id="rId9"/>
    <p:sldId id="274" r:id="rId10"/>
    <p:sldId id="282" r:id="rId11"/>
    <p:sldId id="284" r:id="rId12"/>
    <p:sldId id="272" r:id="rId13"/>
    <p:sldId id="277" r:id="rId14"/>
    <p:sldId id="275" r:id="rId15"/>
    <p:sldId id="286" r:id="rId16"/>
    <p:sldId id="291" r:id="rId17"/>
    <p:sldId id="287" r:id="rId18"/>
    <p:sldId id="288" r:id="rId19"/>
    <p:sldId id="289" r:id="rId20"/>
    <p:sldId id="290" r:id="rId21"/>
    <p:sldId id="271" r:id="rId22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C9B"/>
    <a:srgbClr val="996600"/>
    <a:srgbClr val="FFDF57"/>
    <a:srgbClr val="996633"/>
    <a:srgbClr val="A2FC9E"/>
    <a:srgbClr val="58340E"/>
    <a:srgbClr val="D9EDEF"/>
    <a:srgbClr val="008000"/>
    <a:srgbClr val="3366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174" autoAdjust="0"/>
    <p:restoredTop sz="94660"/>
  </p:normalViewPr>
  <p:slideViewPr>
    <p:cSldViewPr snapToGrid="0">
      <p:cViewPr>
        <p:scale>
          <a:sx n="75" d="100"/>
          <a:sy n="75" d="100"/>
        </p:scale>
        <p:origin x="821" y="21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F1E3E-5FAD-449B-928A-1397C215FA59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2219E-1861-4250-827A-6EA2394CD8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2453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2219E-1861-4250-827A-6EA2394CD86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4123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2219E-1861-4250-827A-6EA2394CD86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9690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2219E-1861-4250-827A-6EA2394CD86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0683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2219E-1861-4250-827A-6EA2394CD86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2882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2219E-1861-4250-827A-6EA2394CD86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96831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2219E-1861-4250-827A-6EA2394CD86B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4805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2219E-1861-4250-827A-6EA2394CD86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387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2219E-1861-4250-827A-6EA2394CD86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5961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2219E-1861-4250-827A-6EA2394CD86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9400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2219E-1861-4250-827A-6EA2394CD86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2622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2219E-1861-4250-827A-6EA2394CD86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6079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2219E-1861-4250-827A-6EA2394CD86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94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2219E-1861-4250-827A-6EA2394CD86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961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2219E-1861-4250-827A-6EA2394CD86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5146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 txBox="1">
            <a:spLocks/>
          </p:cNvSpPr>
          <p:nvPr userDrawn="1"/>
        </p:nvSpPr>
        <p:spPr>
          <a:xfrm>
            <a:off x="6438900" y="4581753"/>
            <a:ext cx="4827814" cy="9291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1"/>
                </a:solidFill>
              </a:rPr>
              <a:t>感谢您下载包图网平台上提供的</a:t>
            </a:r>
            <a:r>
              <a:rPr lang="en-US" altLang="zh-CN" dirty="0">
                <a:solidFill>
                  <a:schemeClr val="bg1"/>
                </a:solidFill>
              </a:rPr>
              <a:t>PPT</a:t>
            </a:r>
            <a:r>
              <a:rPr lang="zh-CN" altLang="en-US" dirty="0">
                <a:solidFill>
                  <a:schemeClr val="bg1"/>
                </a:solidFill>
              </a:rPr>
              <a:t>作品，为了您和包图网以及原创作者的利益，请勿复制、传播、销售，否则将承担法律责任！包图网将对作品进行维权，按照传播下载次数进行十倍索取赔偿！</a:t>
            </a:r>
            <a:r>
              <a:rPr lang="en-US" altLang="zh-CN" dirty="0">
                <a:solidFill>
                  <a:schemeClr val="bg1"/>
                </a:solidFill>
              </a:rPr>
              <a:t>Ibaotu.com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9AC55-6BFF-41F4-B4FA-2AE2F60F8E79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41966"/>
      </p:ext>
    </p:extLst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4E073-F72C-4CD2-9330-E9CA3181FA99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209775"/>
      </p:ext>
    </p:extLst>
  </p:cSld>
  <p:clrMapOvr>
    <a:masterClrMapping/>
  </p:clrMapOvr>
  <p:transition spd="med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D930B-CAEA-4A3F-9DFB-0FD0DFAFE69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961769"/>
      </p:ext>
    </p:extLst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D2A0F-BB60-4324-902F-D9A7D8203495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684998"/>
      </p:ext>
    </p:extLst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38625D-D1D1-4141-AD37-6337C3333061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730859"/>
      </p:ext>
    </p:extLst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D6D8D-1027-4F00-96D1-B07AB527356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860790"/>
      </p:ext>
    </p:extLst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A4668-3B41-4C0B-BA8D-5F23D008200E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108920"/>
      </p:ext>
    </p:extLst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2BE02-15FF-4EDD-BEA9-052EDBD95B61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620789"/>
      </p:ext>
    </p:extLst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F5242-CB84-4FE3-93C6-78AB279F1D02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019340"/>
      </p:ext>
    </p:extLst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66845-890E-4D57-9D8B-EC9DF7240984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035711"/>
      </p:ext>
    </p:extLst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C15C8-E5FA-4AE1-9973-AC853835BE4F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258511"/>
      </p:ext>
    </p:extLst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sp>
        <p:nvSpPr>
          <p:cNvPr id="3" name="副标题 2"/>
          <p:cNvSpPr txBox="1">
            <a:spLocks/>
          </p:cNvSpPr>
          <p:nvPr userDrawn="1"/>
        </p:nvSpPr>
        <p:spPr>
          <a:xfrm>
            <a:off x="6438900" y="4581753"/>
            <a:ext cx="4827814" cy="9291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1"/>
                </a:solidFill>
              </a:rPr>
              <a:t>感谢您下载包图网平台上提供的</a:t>
            </a:r>
            <a:r>
              <a:rPr lang="en-US" altLang="zh-CN" dirty="0">
                <a:solidFill>
                  <a:schemeClr val="bg1"/>
                </a:solidFill>
              </a:rPr>
              <a:t>PPT</a:t>
            </a:r>
            <a:r>
              <a:rPr lang="zh-CN" altLang="en-US" dirty="0">
                <a:solidFill>
                  <a:schemeClr val="bg1"/>
                </a:solidFill>
              </a:rPr>
              <a:t>作品，为了您和包图网以及原创作者的利益，请勿复制、传播、销售，否则将承担法律责任！包图网将对作品进行维权，按照传播下载次数进行十倍索取赔偿！</a:t>
            </a:r>
            <a:r>
              <a:rPr lang="en-US" altLang="zh-CN" dirty="0">
                <a:solidFill>
                  <a:schemeClr val="bg1"/>
                </a:solidFill>
              </a:rPr>
              <a:t>Ibaotu.com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E431127-7B1B-2945-8619-2D35F5FDEF17}"/>
              </a:ext>
            </a:extLst>
          </p:cNvPr>
          <p:cNvSpPr/>
          <p:nvPr userDrawn="1"/>
        </p:nvSpPr>
        <p:spPr>
          <a:xfrm>
            <a:off x="-3454400" y="0"/>
            <a:ext cx="2387600" cy="23368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slow" advTm="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637BBEE-6780-4DB1-9B5D-045CBCF01903}" type="slidenum">
              <a:rPr lang="es-ES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517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 spd="med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4.png"/><Relationship Id="rId4" Type="http://schemas.openxmlformats.org/officeDocument/2006/relationships/image" Target="../media/image27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0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4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9" y="2991050"/>
            <a:ext cx="2693593" cy="28743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62"/>
          <a:stretch/>
        </p:blipFill>
        <p:spPr>
          <a:xfrm>
            <a:off x="0" y="6144443"/>
            <a:ext cx="12192000" cy="71355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3763">
            <a:off x="2567272" y="762599"/>
            <a:ext cx="8829683" cy="47320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416E8655-306E-41AA-A983-01E06BFF5435}"/>
              </a:ext>
            </a:extLst>
          </p:cNvPr>
          <p:cNvSpPr txBox="1"/>
          <p:nvPr/>
        </p:nvSpPr>
        <p:spPr>
          <a:xfrm>
            <a:off x="3359094" y="2078941"/>
            <a:ext cx="688724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VIẾT CÁC SỐ ĐO DIỆN TÍCH </a:t>
            </a:r>
          </a:p>
          <a:p>
            <a:pPr algn="ctr"/>
            <a:r>
              <a:rPr lang="en-US" altLang="zh-CN" sz="3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DƯỚI DẠNG SỐ THẬP PHÂN</a:t>
            </a:r>
            <a:endParaRPr lang="zh-CN" altLang="en-US" sz="3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9420726" y="4840494"/>
            <a:ext cx="1859986" cy="1801288"/>
            <a:chOff x="7417164" y="2884802"/>
            <a:chExt cx="1859986" cy="1801288"/>
          </a:xfrm>
        </p:grpSpPr>
        <p:sp>
          <p:nvSpPr>
            <p:cNvPr id="13" name="椭圆 12"/>
            <p:cNvSpPr/>
            <p:nvPr/>
          </p:nvSpPr>
          <p:spPr>
            <a:xfrm>
              <a:off x="7535333" y="3236317"/>
              <a:ext cx="811824" cy="8262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7164" y="2884802"/>
              <a:ext cx="1859986" cy="1801288"/>
            </a:xfrm>
            <a:prstGeom prst="rect">
              <a:avLst/>
            </a:prstGeom>
          </p:spPr>
        </p:pic>
      </p:grpSp>
      <p:sp>
        <p:nvSpPr>
          <p:cNvPr id="15" name="文本框 1">
            <a:extLst>
              <a:ext uri="{FF2B5EF4-FFF2-40B4-BE49-F238E27FC236}">
                <a16:creationId xmlns:a16="http://schemas.microsoft.com/office/drawing/2014/main" id="{51747383-FB11-1541-B438-04F7D1AED689}"/>
              </a:ext>
            </a:extLst>
          </p:cNvPr>
          <p:cNvSpPr txBox="1"/>
          <p:nvPr/>
        </p:nvSpPr>
        <p:spPr>
          <a:xfrm>
            <a:off x="4667002" y="-61112"/>
            <a:ext cx="1807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Toán</a:t>
            </a:r>
            <a:endParaRPr lang="zh-CN" altLang="en-US" sz="36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897256" y="1191221"/>
            <a:ext cx="1182253" cy="3429654"/>
            <a:chOff x="2874710" y="1138100"/>
            <a:chExt cx="1182253" cy="342965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26270">
              <a:off x="2874710" y="1138100"/>
              <a:ext cx="742744" cy="3285363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2543">
              <a:off x="3318675" y="1278352"/>
              <a:ext cx="738288" cy="3289402"/>
            </a:xfrm>
            <a:prstGeom prst="rect">
              <a:avLst/>
            </a:prstGeom>
          </p:spPr>
        </p:pic>
      </p:grp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84"/>
          <a:stretch/>
        </p:blipFill>
        <p:spPr>
          <a:xfrm>
            <a:off x="10246340" y="0"/>
            <a:ext cx="1953235" cy="184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4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77" y="470324"/>
            <a:ext cx="9205785" cy="57223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140" y="1554400"/>
            <a:ext cx="4410790" cy="324738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62"/>
          <a:stretch/>
        </p:blipFill>
        <p:spPr>
          <a:xfrm>
            <a:off x="0" y="6144443"/>
            <a:ext cx="12192000" cy="71355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647A39C-74CB-4524-86AC-D122F805107C}"/>
              </a:ext>
            </a:extLst>
          </p:cNvPr>
          <p:cNvSpPr txBox="1"/>
          <p:nvPr/>
        </p:nvSpPr>
        <p:spPr>
          <a:xfrm>
            <a:off x="6778360" y="3288817"/>
            <a:ext cx="2399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Vận</a:t>
            </a:r>
            <a:r>
              <a:rPr lang="en-US" altLang="zh-CN" sz="4000" b="1" dirty="0">
                <a:solidFill>
                  <a:srgbClr val="7030A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dụng</a:t>
            </a:r>
            <a:endParaRPr lang="zh-CN" altLang="en-US" sz="4000" b="1" dirty="0">
              <a:solidFill>
                <a:srgbClr val="7030A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743" y="2556849"/>
            <a:ext cx="2925510" cy="29677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131" y="1554400"/>
            <a:ext cx="1224976" cy="1002449"/>
          </a:xfrm>
          <a:prstGeom prst="rect">
            <a:avLst/>
          </a:prstGeom>
        </p:spPr>
      </p:pic>
      <p:grpSp>
        <p:nvGrpSpPr>
          <p:cNvPr id="10" name="组合 1">
            <a:extLst>
              <a:ext uri="{FF2B5EF4-FFF2-40B4-BE49-F238E27FC236}">
                <a16:creationId xmlns:a16="http://schemas.microsoft.com/office/drawing/2014/main" id="{D727A780-ACFB-124F-9539-836F97F0CCFC}"/>
              </a:ext>
            </a:extLst>
          </p:cNvPr>
          <p:cNvGrpSpPr/>
          <p:nvPr/>
        </p:nvGrpSpPr>
        <p:grpSpPr>
          <a:xfrm>
            <a:off x="6918789" y="2086337"/>
            <a:ext cx="1577321" cy="831953"/>
            <a:chOff x="2650797" y="1616293"/>
            <a:chExt cx="1577321" cy="831953"/>
          </a:xfrm>
        </p:grpSpPr>
        <p:pic>
          <p:nvPicPr>
            <p:cNvPr id="13" name="图片 8">
              <a:extLst>
                <a:ext uri="{FF2B5EF4-FFF2-40B4-BE49-F238E27FC236}">
                  <a16:creationId xmlns:a16="http://schemas.microsoft.com/office/drawing/2014/main" id="{C208D461-9CF3-CF43-8A1C-F51102460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0797" y="1616293"/>
              <a:ext cx="739142" cy="739142"/>
            </a:xfrm>
            <a:prstGeom prst="rect">
              <a:avLst/>
            </a:prstGeom>
          </p:spPr>
        </p:pic>
        <p:pic>
          <p:nvPicPr>
            <p:cNvPr id="14" name="图片 9">
              <a:extLst>
                <a:ext uri="{FF2B5EF4-FFF2-40B4-BE49-F238E27FC236}">
                  <a16:creationId xmlns:a16="http://schemas.microsoft.com/office/drawing/2014/main" id="{38C549E7-FED6-494F-8790-AC05A378D1A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9591" y="2143320"/>
              <a:ext cx="1238527" cy="304926"/>
            </a:xfrm>
            <a:prstGeom prst="rect">
              <a:avLst/>
            </a:prstGeom>
          </p:spPr>
        </p:pic>
      </p:grpSp>
      <p:sp>
        <p:nvSpPr>
          <p:cNvPr id="15" name="文本框 16">
            <a:extLst>
              <a:ext uri="{FF2B5EF4-FFF2-40B4-BE49-F238E27FC236}">
                <a16:creationId xmlns:a16="http://schemas.microsoft.com/office/drawing/2014/main" id="{941EB86D-4BF5-2B42-9B60-947D597C2156}"/>
              </a:ext>
            </a:extLst>
          </p:cNvPr>
          <p:cNvSpPr txBox="1"/>
          <p:nvPr/>
        </p:nvSpPr>
        <p:spPr>
          <a:xfrm>
            <a:off x="7608708" y="2021290"/>
            <a:ext cx="739142" cy="812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4000" b="1" dirty="0">
                <a:solidFill>
                  <a:srgbClr val="7030A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03</a:t>
            </a:r>
            <a:endParaRPr lang="zh-CN" altLang="en-US" sz="4000" b="1" dirty="0">
              <a:solidFill>
                <a:srgbClr val="7030A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6756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90893"/>
            <a:ext cx="10755988" cy="61018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62"/>
          <a:stretch/>
        </p:blipFill>
        <p:spPr>
          <a:xfrm>
            <a:off x="0" y="6144443"/>
            <a:ext cx="12192000" cy="71355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883" y="3866854"/>
            <a:ext cx="2213949" cy="1868782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594E6335-8D85-4FBF-B425-28A2249119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757" y="999239"/>
            <a:ext cx="739142" cy="73914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3C05A3FA-1D9A-4D22-9656-27ED56FDC20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469" y="1297792"/>
            <a:ext cx="6606331" cy="448839"/>
          </a:xfrm>
          <a:prstGeom prst="rect">
            <a:avLst/>
          </a:prstGeom>
        </p:spPr>
      </p:pic>
      <p:sp>
        <p:nvSpPr>
          <p:cNvPr id="24" name="Rectangle 3">
            <a:extLst>
              <a:ext uri="{FF2B5EF4-FFF2-40B4-BE49-F238E27FC236}">
                <a16:creationId xmlns:a16="http://schemas.microsoft.com/office/drawing/2014/main" id="{1EDB5DEA-42A5-C441-AEB9-D96E4DC4D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7551" y="2165054"/>
            <a:ext cx="83058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x-none" sz="2400" b="1" u="sng" dirty="0" err="1">
                <a:latin typeface="Times New Roman" panose="02020603050405020304" pitchFamily="18" charset="0"/>
              </a:rPr>
              <a:t>Bài</a:t>
            </a:r>
            <a:r>
              <a:rPr lang="en-US" altLang="x-none" sz="2400" b="1" u="sng" dirty="0">
                <a:latin typeface="Times New Roman" panose="02020603050405020304" pitchFamily="18" charset="0"/>
              </a:rPr>
              <a:t> 1</a:t>
            </a:r>
            <a:r>
              <a:rPr lang="en-US" altLang="x-none" sz="2400" b="1" dirty="0">
                <a:latin typeface="Times New Roman" panose="02020603050405020304" pitchFamily="18" charset="0"/>
              </a:rPr>
              <a:t>.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Viết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số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thập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phân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thích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hợp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vào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chỗ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chấm</a:t>
            </a:r>
            <a:r>
              <a:rPr lang="en-US" altLang="x-none" sz="2400" b="1" dirty="0">
                <a:latin typeface="Times New Roman" panose="02020603050405020304" pitchFamily="18" charset="0"/>
              </a:rPr>
              <a:t>:</a:t>
            </a:r>
          </a:p>
          <a:p>
            <a:pPr algn="l"/>
            <a:r>
              <a:rPr lang="en-US" altLang="x-none" sz="2400" b="1" dirty="0">
                <a:latin typeface="Times New Roman" panose="02020603050405020304" pitchFamily="18" charset="0"/>
              </a:rPr>
              <a:t>      </a:t>
            </a:r>
          </a:p>
          <a:p>
            <a:pPr algn="l"/>
            <a:r>
              <a:rPr lang="en-US" altLang="x-none" sz="2400" b="1" dirty="0">
                <a:latin typeface="Times New Roman" panose="02020603050405020304" pitchFamily="18" charset="0"/>
              </a:rPr>
              <a:t>a) 56dm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altLang="x-none" sz="2400" b="1" dirty="0">
                <a:latin typeface="Times New Roman" panose="02020603050405020304" pitchFamily="18" charset="0"/>
              </a:rPr>
              <a:t> = …… 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 </a:t>
            </a:r>
            <a:r>
              <a:rPr lang="en-US" altLang="x-none" sz="2400" b="1" dirty="0">
                <a:latin typeface="Times New Roman" panose="02020603050405020304" pitchFamily="18" charset="0"/>
              </a:rPr>
              <a:t>           b) 17dm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altLang="x-none" sz="2400" b="1" dirty="0">
                <a:latin typeface="Times New Roman" panose="02020603050405020304" pitchFamily="18" charset="0"/>
              </a:rPr>
              <a:t> 23 cm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altLang="x-none" sz="2400" b="1" dirty="0">
                <a:latin typeface="Times New Roman" panose="02020603050405020304" pitchFamily="18" charset="0"/>
              </a:rPr>
              <a:t> = …… dm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</a:p>
          <a:p>
            <a:pPr algn="l">
              <a:buFontTx/>
              <a:buChar char="•"/>
            </a:pPr>
            <a:endParaRPr lang="en-US" altLang="x-none" sz="2400" b="1" dirty="0">
              <a:latin typeface="Times New Roman" panose="02020603050405020304" pitchFamily="18" charset="0"/>
            </a:endParaRPr>
          </a:p>
          <a:p>
            <a:pPr algn="l"/>
            <a:r>
              <a:rPr lang="en-US" altLang="x-none" sz="2400" b="1" dirty="0">
                <a:latin typeface="Times New Roman" panose="02020603050405020304" pitchFamily="18" charset="0"/>
              </a:rPr>
              <a:t>c) 23 cm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altLang="x-none" sz="2400" b="1" dirty="0">
                <a:latin typeface="Times New Roman" panose="02020603050405020304" pitchFamily="18" charset="0"/>
              </a:rPr>
              <a:t> = …… dm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altLang="x-none" sz="2400" b="1" dirty="0">
                <a:latin typeface="Times New Roman" panose="02020603050405020304" pitchFamily="18" charset="0"/>
              </a:rPr>
              <a:t>        d) 2cm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altLang="x-none" sz="2400" b="1" dirty="0">
                <a:latin typeface="Times New Roman" panose="02020603050405020304" pitchFamily="18" charset="0"/>
              </a:rPr>
              <a:t> 5mm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altLang="x-none" sz="2400" b="1" dirty="0">
                <a:latin typeface="Times New Roman" panose="02020603050405020304" pitchFamily="18" charset="0"/>
              </a:rPr>
              <a:t> = …… cm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D15DEE31-74C2-2449-8A47-195D097CA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4061" y="3003254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4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0,56</a:t>
            </a:r>
            <a:endParaRPr lang="en-US" altLang="x-none" sz="2400" b="1" u="sng" dirty="0">
              <a:solidFill>
                <a:srgbClr val="FF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044C5E4B-94D1-FF43-A5E0-ABCA123B4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2531" y="3003254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4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17,23</a:t>
            </a:r>
            <a:endParaRPr lang="en-US" altLang="x-none" sz="2400" b="1" u="sng" dirty="0">
              <a:solidFill>
                <a:srgbClr val="FF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F6BD3A3E-A1C2-284A-B596-C1EB047A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0301" y="3887674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4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0,23</a:t>
            </a:r>
            <a:endParaRPr lang="en-US" altLang="x-none" sz="2400" b="1" u="sng" dirty="0">
              <a:solidFill>
                <a:srgbClr val="FF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Rectangle 17">
            <a:extLst>
              <a:ext uri="{FF2B5EF4-FFF2-40B4-BE49-F238E27FC236}">
                <a16:creationId xmlns:a16="http://schemas.microsoft.com/office/drawing/2014/main" id="{DE612F2B-B130-9C4D-AA51-FEF1D468E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0318" y="3881844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4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2,05</a:t>
            </a:r>
            <a:endParaRPr lang="en-US" altLang="x-none" sz="2400" b="1" u="sng" dirty="0">
              <a:solidFill>
                <a:srgbClr val="FF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id="{F2C5EC64-9BE2-4643-9A8F-8295B3A24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4469" y="1017159"/>
            <a:ext cx="6819543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x-none" sz="2400" b="1" u="sng" dirty="0" err="1">
                <a:latin typeface="Times New Roman" panose="02020603050405020304" pitchFamily="18" charset="0"/>
              </a:rPr>
              <a:t>Bài</a:t>
            </a:r>
            <a:r>
              <a:rPr lang="en-US" altLang="x-none" sz="2400" b="1" u="sng" dirty="0">
                <a:latin typeface="Times New Roman" panose="02020603050405020304" pitchFamily="18" charset="0"/>
              </a:rPr>
              <a:t> 1</a:t>
            </a:r>
            <a:r>
              <a:rPr lang="en-US" altLang="x-none" sz="2400" b="1" dirty="0">
                <a:latin typeface="Times New Roman" panose="02020603050405020304" pitchFamily="18" charset="0"/>
              </a:rPr>
              <a:t>.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Viết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số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thập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phân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thích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hợp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vào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chỗ</a:t>
            </a:r>
            <a:r>
              <a:rPr lang="en-US" altLang="x-none" sz="2400" b="1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chấm</a:t>
            </a:r>
            <a:r>
              <a:rPr lang="en-US" altLang="x-none" sz="2400" b="1" dirty="0">
                <a:latin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0043560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84" y="177800"/>
            <a:ext cx="9913215" cy="60149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62"/>
          <a:stretch/>
        </p:blipFill>
        <p:spPr>
          <a:xfrm>
            <a:off x="0" y="6164948"/>
            <a:ext cx="12192000" cy="71355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02" y="999120"/>
            <a:ext cx="8443396" cy="2422628"/>
          </a:xfrm>
          <a:prstGeom prst="rect">
            <a:avLst/>
          </a:prstGeom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D97EE9FD-0EBC-B748-88FC-924B83048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1898" y="2761348"/>
            <a:ext cx="83058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n-US" altLang="x-none" sz="2400" b="1" dirty="0">
              <a:latin typeface="Times New Roman" panose="02020603050405020304" pitchFamily="18" charset="0"/>
            </a:endParaRPr>
          </a:p>
          <a:p>
            <a:pPr algn="l"/>
            <a:r>
              <a:rPr lang="en-US" altLang="x-none" sz="2400" b="1" dirty="0">
                <a:latin typeface="Times New Roman" panose="02020603050405020304" pitchFamily="18" charset="0"/>
              </a:rPr>
              <a:t>      </a:t>
            </a:r>
          </a:p>
          <a:p>
            <a:pPr algn="l"/>
            <a:r>
              <a:rPr lang="en-US" altLang="x-none" sz="2400" b="1" dirty="0">
                <a:latin typeface="Times New Roman" panose="02020603050405020304" pitchFamily="18" charset="0"/>
              </a:rPr>
              <a:t>a) 1654 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altLang="x-none" sz="2400" b="1" dirty="0">
                <a:latin typeface="Times New Roman" panose="02020603050405020304" pitchFamily="18" charset="0"/>
              </a:rPr>
              <a:t> = ………. ha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>
                <a:latin typeface="Times New Roman" panose="02020603050405020304" pitchFamily="18" charset="0"/>
              </a:rPr>
              <a:t>           b) 5000 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altLang="x-none" sz="2400" b="1" dirty="0">
                <a:latin typeface="Times New Roman" panose="02020603050405020304" pitchFamily="18" charset="0"/>
              </a:rPr>
              <a:t> = …… ha</a:t>
            </a:r>
            <a:endParaRPr lang="en-US" altLang="x-none" sz="2400" b="1" baseline="30000" dirty="0">
              <a:latin typeface="Times New Roman" panose="02020603050405020304" pitchFamily="18" charset="0"/>
            </a:endParaRPr>
          </a:p>
          <a:p>
            <a:pPr algn="l">
              <a:buFontTx/>
              <a:buChar char="•"/>
            </a:pPr>
            <a:endParaRPr lang="en-US" altLang="x-none" sz="2400" b="1" dirty="0">
              <a:latin typeface="Times New Roman" panose="02020603050405020304" pitchFamily="18" charset="0"/>
            </a:endParaRPr>
          </a:p>
          <a:p>
            <a:pPr algn="l"/>
            <a:r>
              <a:rPr lang="en-US" altLang="x-none" sz="2400" b="1" dirty="0">
                <a:latin typeface="Times New Roman" panose="02020603050405020304" pitchFamily="18" charset="0"/>
              </a:rPr>
              <a:t>c) 1ha = …… km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altLang="x-none" sz="2400" b="1" dirty="0">
                <a:latin typeface="Times New Roman" panose="02020603050405020304" pitchFamily="18" charset="0"/>
              </a:rPr>
              <a:t>                     d) 15ha = …… km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C788A1D7-7135-5F4A-9C9B-200273FAD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4498" y="3599548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4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0,1654</a:t>
            </a:r>
            <a:endParaRPr lang="en-US" altLang="x-none" sz="2400" b="1" u="sng" dirty="0">
              <a:solidFill>
                <a:srgbClr val="FF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8E2E9159-9BFA-C44D-B7A6-4DF7D1EE7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2369" y="3598542"/>
            <a:ext cx="63208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4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0,5</a:t>
            </a:r>
            <a:endParaRPr lang="en-US" altLang="x-none" sz="2400" b="1" u="sng" dirty="0">
              <a:solidFill>
                <a:srgbClr val="FF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7430AF65-D5AE-D647-B84E-FCC86E927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8658" y="4483968"/>
            <a:ext cx="73629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4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0,01</a:t>
            </a:r>
            <a:endParaRPr lang="en-US" altLang="x-none" sz="2400" b="1" u="sng" dirty="0">
              <a:solidFill>
                <a:srgbClr val="FF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69227ADF-2F79-664C-B294-4136A9947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458" y="4483968"/>
            <a:ext cx="73629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4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0,15</a:t>
            </a:r>
            <a:endParaRPr lang="en-US" altLang="x-none" sz="2400" b="1" u="sng" dirty="0">
              <a:solidFill>
                <a:srgbClr val="FF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BF105F9F-1C96-744C-B305-D4E437876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9352" y="2643925"/>
            <a:ext cx="7164767" cy="527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x-none" sz="2600" b="1" u="sng" dirty="0" err="1">
                <a:latin typeface="Times New Roman" panose="02020603050405020304" pitchFamily="18" charset="0"/>
              </a:rPr>
              <a:t>Bài</a:t>
            </a:r>
            <a:r>
              <a:rPr lang="en-US" altLang="x-none" sz="2600" b="1" u="sng" dirty="0">
                <a:latin typeface="Times New Roman" panose="02020603050405020304" pitchFamily="18" charset="0"/>
              </a:rPr>
              <a:t> 2</a:t>
            </a:r>
            <a:r>
              <a:rPr lang="en-US" altLang="x-none" sz="2600" b="1" dirty="0">
                <a:latin typeface="Times New Roman" panose="02020603050405020304" pitchFamily="18" charset="0"/>
              </a:rPr>
              <a:t>. </a:t>
            </a:r>
            <a:r>
              <a:rPr lang="en-US" altLang="x-none" sz="2600" b="1" dirty="0" err="1">
                <a:latin typeface="Times New Roman" panose="02020603050405020304" pitchFamily="18" charset="0"/>
              </a:rPr>
              <a:t>Viết</a:t>
            </a:r>
            <a:r>
              <a:rPr lang="en-US" altLang="x-none" sz="2600" b="1" dirty="0">
                <a:latin typeface="Times New Roman" panose="02020603050405020304" pitchFamily="18" charset="0"/>
              </a:rPr>
              <a:t> </a:t>
            </a:r>
            <a:r>
              <a:rPr lang="en-US" altLang="x-none" sz="2600" b="1" dirty="0" err="1">
                <a:latin typeface="Times New Roman" panose="02020603050405020304" pitchFamily="18" charset="0"/>
              </a:rPr>
              <a:t>số</a:t>
            </a:r>
            <a:r>
              <a:rPr lang="en-US" altLang="x-none" sz="2600" b="1" dirty="0">
                <a:latin typeface="Times New Roman" panose="02020603050405020304" pitchFamily="18" charset="0"/>
              </a:rPr>
              <a:t> </a:t>
            </a:r>
            <a:r>
              <a:rPr lang="en-US" altLang="x-none" sz="2600" b="1" dirty="0" err="1">
                <a:latin typeface="Times New Roman" panose="02020603050405020304" pitchFamily="18" charset="0"/>
              </a:rPr>
              <a:t>thập</a:t>
            </a:r>
            <a:r>
              <a:rPr lang="en-US" altLang="x-none" sz="2600" b="1" dirty="0">
                <a:latin typeface="Times New Roman" panose="02020603050405020304" pitchFamily="18" charset="0"/>
              </a:rPr>
              <a:t> </a:t>
            </a:r>
            <a:r>
              <a:rPr lang="en-US" altLang="x-none" sz="2600" b="1" dirty="0" err="1">
                <a:latin typeface="Times New Roman" panose="02020603050405020304" pitchFamily="18" charset="0"/>
              </a:rPr>
              <a:t>phân</a:t>
            </a:r>
            <a:r>
              <a:rPr lang="en-US" altLang="x-none" sz="2600" b="1" dirty="0">
                <a:latin typeface="Times New Roman" panose="02020603050405020304" pitchFamily="18" charset="0"/>
              </a:rPr>
              <a:t> </a:t>
            </a:r>
            <a:r>
              <a:rPr lang="en-US" altLang="x-none" sz="2600" b="1" dirty="0" err="1">
                <a:latin typeface="Times New Roman" panose="02020603050405020304" pitchFamily="18" charset="0"/>
              </a:rPr>
              <a:t>thích</a:t>
            </a:r>
            <a:r>
              <a:rPr lang="en-US" altLang="x-none" sz="2600" b="1" dirty="0">
                <a:latin typeface="Times New Roman" panose="02020603050405020304" pitchFamily="18" charset="0"/>
              </a:rPr>
              <a:t> </a:t>
            </a:r>
            <a:r>
              <a:rPr lang="en-US" altLang="x-none" sz="2600" b="1" dirty="0" err="1">
                <a:latin typeface="Times New Roman" panose="02020603050405020304" pitchFamily="18" charset="0"/>
              </a:rPr>
              <a:t>hợp</a:t>
            </a:r>
            <a:r>
              <a:rPr lang="en-US" altLang="x-none" sz="2600" b="1" dirty="0">
                <a:latin typeface="Times New Roman" panose="02020603050405020304" pitchFamily="18" charset="0"/>
              </a:rPr>
              <a:t> </a:t>
            </a:r>
            <a:r>
              <a:rPr lang="en-US" altLang="x-none" sz="2600" b="1" dirty="0" err="1">
                <a:latin typeface="Times New Roman" panose="02020603050405020304" pitchFamily="18" charset="0"/>
              </a:rPr>
              <a:t>vào</a:t>
            </a:r>
            <a:r>
              <a:rPr lang="en-US" altLang="x-none" sz="2600" b="1" dirty="0">
                <a:latin typeface="Times New Roman" panose="02020603050405020304" pitchFamily="18" charset="0"/>
              </a:rPr>
              <a:t> </a:t>
            </a:r>
            <a:r>
              <a:rPr lang="en-US" altLang="x-none" sz="2600" b="1" dirty="0" err="1">
                <a:latin typeface="Times New Roman" panose="02020603050405020304" pitchFamily="18" charset="0"/>
              </a:rPr>
              <a:t>chỗ</a:t>
            </a:r>
            <a:r>
              <a:rPr lang="en-US" altLang="x-none" sz="2600" b="1" dirty="0">
                <a:latin typeface="Times New Roman" panose="02020603050405020304" pitchFamily="18" charset="0"/>
              </a:rPr>
              <a:t> </a:t>
            </a:r>
            <a:r>
              <a:rPr lang="en-US" altLang="x-none" sz="2600" b="1" dirty="0" err="1">
                <a:latin typeface="Times New Roman" panose="02020603050405020304" pitchFamily="18" charset="0"/>
              </a:rPr>
              <a:t>chấm</a:t>
            </a:r>
            <a:r>
              <a:rPr lang="en-US" altLang="x-none" sz="2600" b="1" dirty="0">
                <a:latin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0135768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77" y="470324"/>
            <a:ext cx="9205785" cy="57223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62"/>
          <a:stretch/>
        </p:blipFill>
        <p:spPr>
          <a:xfrm>
            <a:off x="0" y="6144443"/>
            <a:ext cx="12192000" cy="713557"/>
          </a:xfrm>
          <a:prstGeom prst="rect">
            <a:avLst/>
          </a:prstGeom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2D427B51-0D73-4C06-88FD-4F3F14D39755}"/>
              </a:ext>
            </a:extLst>
          </p:cNvPr>
          <p:cNvSpPr/>
          <p:nvPr/>
        </p:nvSpPr>
        <p:spPr>
          <a:xfrm>
            <a:off x="2012777" y="2198090"/>
            <a:ext cx="8305800" cy="2084323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0622C61-6477-4AA5-9378-E0F60AC1F29A}"/>
              </a:ext>
            </a:extLst>
          </p:cNvPr>
          <p:cNvSpPr txBox="1"/>
          <p:nvPr/>
        </p:nvSpPr>
        <p:spPr>
          <a:xfrm>
            <a:off x="6331123" y="-978334"/>
            <a:ext cx="4818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x-none" sz="1600" b="1" u="sng" dirty="0" err="1">
                <a:latin typeface="Times New Roman" panose="02020603050405020304" pitchFamily="18" charset="0"/>
              </a:rPr>
              <a:t>Bài</a:t>
            </a:r>
            <a:r>
              <a:rPr lang="en-US" altLang="x-none" sz="1600" b="1" u="sng" dirty="0">
                <a:latin typeface="Times New Roman" panose="02020603050405020304" pitchFamily="18" charset="0"/>
              </a:rPr>
              <a:t> 3</a:t>
            </a:r>
            <a:r>
              <a:rPr lang="en-US" altLang="x-none" sz="1600" b="1" dirty="0">
                <a:latin typeface="Times New Roman" panose="02020603050405020304" pitchFamily="18" charset="0"/>
              </a:rPr>
              <a:t>. </a:t>
            </a:r>
            <a:r>
              <a:rPr lang="en-US" altLang="x-none" sz="1600" b="1" dirty="0" err="1">
                <a:latin typeface="Times New Roman" panose="02020603050405020304" pitchFamily="18" charset="0"/>
              </a:rPr>
              <a:t>Viết</a:t>
            </a:r>
            <a:r>
              <a:rPr lang="en-US" altLang="x-none" sz="1600" b="1" dirty="0">
                <a:latin typeface="Times New Roman" panose="02020603050405020304" pitchFamily="18" charset="0"/>
              </a:rPr>
              <a:t> </a:t>
            </a:r>
            <a:r>
              <a:rPr lang="en-US" altLang="x-none" sz="1600" b="1" dirty="0" err="1">
                <a:latin typeface="Times New Roman" panose="02020603050405020304" pitchFamily="18" charset="0"/>
              </a:rPr>
              <a:t>số</a:t>
            </a:r>
            <a:r>
              <a:rPr lang="en-US" altLang="x-none" sz="1600" b="1" dirty="0">
                <a:latin typeface="Times New Roman" panose="02020603050405020304" pitchFamily="18" charset="0"/>
              </a:rPr>
              <a:t> </a:t>
            </a:r>
            <a:r>
              <a:rPr lang="en-US" altLang="x-none" sz="1600" b="1" dirty="0" err="1">
                <a:latin typeface="Times New Roman" panose="02020603050405020304" pitchFamily="18" charset="0"/>
              </a:rPr>
              <a:t>thích</a:t>
            </a:r>
            <a:r>
              <a:rPr lang="en-US" altLang="x-none" sz="1600" b="1" dirty="0">
                <a:latin typeface="Times New Roman" panose="02020603050405020304" pitchFamily="18" charset="0"/>
              </a:rPr>
              <a:t> </a:t>
            </a:r>
            <a:r>
              <a:rPr lang="en-US" altLang="x-none" sz="1600" b="1" dirty="0" err="1">
                <a:latin typeface="Times New Roman" panose="02020603050405020304" pitchFamily="18" charset="0"/>
              </a:rPr>
              <a:t>hợp</a:t>
            </a:r>
            <a:r>
              <a:rPr lang="en-US" altLang="x-none" sz="1600" b="1" dirty="0">
                <a:latin typeface="Times New Roman" panose="02020603050405020304" pitchFamily="18" charset="0"/>
              </a:rPr>
              <a:t> </a:t>
            </a:r>
            <a:r>
              <a:rPr lang="en-US" altLang="x-none" sz="1600" b="1" dirty="0" err="1">
                <a:latin typeface="Times New Roman" panose="02020603050405020304" pitchFamily="18" charset="0"/>
              </a:rPr>
              <a:t>vào</a:t>
            </a:r>
            <a:r>
              <a:rPr lang="en-US" altLang="x-none" sz="1600" b="1" dirty="0">
                <a:latin typeface="Times New Roman" panose="02020603050405020304" pitchFamily="18" charset="0"/>
              </a:rPr>
              <a:t> </a:t>
            </a:r>
            <a:r>
              <a:rPr lang="en-US" altLang="x-none" sz="1600" b="1" dirty="0" err="1">
                <a:latin typeface="Times New Roman" panose="02020603050405020304" pitchFamily="18" charset="0"/>
              </a:rPr>
              <a:t>chỗ</a:t>
            </a:r>
            <a:r>
              <a:rPr lang="en-US" altLang="x-none" sz="1600" b="1" dirty="0">
                <a:latin typeface="Times New Roman" panose="02020603050405020304" pitchFamily="18" charset="0"/>
              </a:rPr>
              <a:t> </a:t>
            </a:r>
            <a:r>
              <a:rPr lang="en-US" altLang="x-none" sz="1600" b="1" dirty="0" err="1">
                <a:latin typeface="Times New Roman" panose="02020603050405020304" pitchFamily="18" charset="0"/>
              </a:rPr>
              <a:t>chấm</a:t>
            </a:r>
            <a:r>
              <a:rPr lang="en-US" altLang="x-none" sz="1600" b="1" dirty="0">
                <a:latin typeface="Times New Roman" panose="02020603050405020304" pitchFamily="18" charset="0"/>
              </a:rPr>
              <a:t>: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623" y="4365947"/>
            <a:ext cx="4433704" cy="1396375"/>
          </a:xfrm>
          <a:prstGeom prst="rect">
            <a:avLst/>
          </a:prstGeom>
        </p:spPr>
      </p:pic>
      <p:sp>
        <p:nvSpPr>
          <p:cNvPr id="20" name="Rectangle 11">
            <a:extLst>
              <a:ext uri="{FF2B5EF4-FFF2-40B4-BE49-F238E27FC236}">
                <a16:creationId xmlns:a16="http://schemas.microsoft.com/office/drawing/2014/main" id="{93582EED-0665-B541-9496-2300E992A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8223" y="2224711"/>
            <a:ext cx="83058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x-none" sz="2400" b="1" dirty="0">
                <a:latin typeface="Times New Roman" panose="02020603050405020304" pitchFamily="18" charset="0"/>
              </a:rPr>
              <a:t>      </a:t>
            </a:r>
          </a:p>
          <a:p>
            <a:pPr algn="l"/>
            <a:r>
              <a:rPr lang="en-US" altLang="x-none" sz="2400" b="1" dirty="0">
                <a:latin typeface="Times New Roman" panose="02020603050405020304" pitchFamily="18" charset="0"/>
              </a:rPr>
              <a:t>a)5,34 km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altLang="x-none" sz="2400" b="1" dirty="0">
                <a:latin typeface="Times New Roman" panose="02020603050405020304" pitchFamily="18" charset="0"/>
              </a:rPr>
              <a:t> = ……… ha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 </a:t>
            </a:r>
            <a:r>
              <a:rPr lang="en-US" altLang="x-none" sz="2400" b="1" dirty="0">
                <a:latin typeface="Times New Roman" panose="02020603050405020304" pitchFamily="18" charset="0"/>
              </a:rPr>
              <a:t>           b) 16,5 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altLang="x-none" sz="2400" b="1" dirty="0">
                <a:latin typeface="Times New Roman" panose="02020603050405020304" pitchFamily="18" charset="0"/>
              </a:rPr>
              <a:t> = …… m2 …… dm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</a:p>
          <a:p>
            <a:pPr algn="l">
              <a:buFontTx/>
              <a:buChar char="•"/>
            </a:pPr>
            <a:endParaRPr lang="en-US" altLang="x-none" sz="2400" b="1" dirty="0">
              <a:latin typeface="Times New Roman" panose="02020603050405020304" pitchFamily="18" charset="0"/>
            </a:endParaRPr>
          </a:p>
          <a:p>
            <a:pPr algn="l"/>
            <a:r>
              <a:rPr lang="en-US" altLang="x-none" sz="2400" b="1" dirty="0">
                <a:latin typeface="Times New Roman" panose="02020603050405020304" pitchFamily="18" charset="0"/>
              </a:rPr>
              <a:t>c) 6,5 km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  <a:r>
              <a:rPr lang="en-US" altLang="x-none" sz="2400" b="1" dirty="0">
                <a:latin typeface="Times New Roman" panose="02020603050405020304" pitchFamily="18" charset="0"/>
              </a:rPr>
              <a:t> = ……… ha           d) 7,6256 ha= ……….. m</a:t>
            </a:r>
            <a:r>
              <a:rPr lang="en-US" altLang="x-none" sz="2400" b="1" baseline="30000" dirty="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2A6E8358-16EE-8444-B578-0526439B0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423" y="2605711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534</a:t>
            </a:r>
            <a:endParaRPr lang="en-US" altLang="x-none" sz="2400" b="1" u="sng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39AD1FCB-E3F0-224B-9BCE-DB3490C6A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7023" y="2605711"/>
            <a:ext cx="59830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16</a:t>
            </a:r>
            <a:endParaRPr lang="en-US" altLang="x-none" sz="2400" b="1" u="sng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FDA38839-DF55-5445-A4F6-EE8F09E73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6223" y="2605711"/>
            <a:ext cx="59830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50</a:t>
            </a:r>
            <a:endParaRPr lang="en-US" altLang="x-none" sz="2400" b="1" u="sng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9DE0B7B5-A2FE-5E44-867D-54C9F5ACD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6593" y="3469311"/>
            <a:ext cx="71029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650</a:t>
            </a:r>
            <a:endParaRPr lang="en-US" altLang="x-none" sz="2400" b="1" u="sng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E02DB018-85A8-BB4E-BAC2-FF2DC2FA5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423" y="3469311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76256</a:t>
            </a:r>
            <a:endParaRPr lang="en-US" altLang="x-none" sz="2400" b="1" u="sng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5" name="组合 2">
            <a:extLst>
              <a:ext uri="{FF2B5EF4-FFF2-40B4-BE49-F238E27FC236}">
                <a16:creationId xmlns:a16="http://schemas.microsoft.com/office/drawing/2014/main" id="{3E0263A9-7270-AD46-8CBE-05022FFCFCF6}"/>
              </a:ext>
            </a:extLst>
          </p:cNvPr>
          <p:cNvGrpSpPr/>
          <p:nvPr/>
        </p:nvGrpSpPr>
        <p:grpSpPr>
          <a:xfrm>
            <a:off x="2909806" y="1187780"/>
            <a:ext cx="6050218" cy="900344"/>
            <a:chOff x="4271059" y="2178728"/>
            <a:chExt cx="2115229" cy="900344"/>
          </a:xfrm>
        </p:grpSpPr>
        <p:pic>
          <p:nvPicPr>
            <p:cNvPr id="16" name="图片 3">
              <a:extLst>
                <a:ext uri="{FF2B5EF4-FFF2-40B4-BE49-F238E27FC236}">
                  <a16:creationId xmlns:a16="http://schemas.microsoft.com/office/drawing/2014/main" id="{4774F2A4-14C2-944F-B5CC-FD183909A5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1059" y="2178728"/>
              <a:ext cx="2115229" cy="900344"/>
            </a:xfrm>
            <a:prstGeom prst="rect">
              <a:avLst/>
            </a:prstGeom>
          </p:spPr>
        </p:pic>
        <p:sp>
          <p:nvSpPr>
            <p:cNvPr id="17" name="文本框 10">
              <a:extLst>
                <a:ext uri="{FF2B5EF4-FFF2-40B4-BE49-F238E27FC236}">
                  <a16:creationId xmlns:a16="http://schemas.microsoft.com/office/drawing/2014/main" id="{6E66541A-CC94-2449-8107-E71411000B09}"/>
                </a:ext>
              </a:extLst>
            </p:cNvPr>
            <p:cNvSpPr txBox="1"/>
            <p:nvPr/>
          </p:nvSpPr>
          <p:spPr>
            <a:xfrm rot="21422053">
              <a:off x="4409344" y="2281723"/>
              <a:ext cx="18525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x-none" sz="2400" b="1" u="sng" dirty="0" err="1">
                  <a:latin typeface="Times New Roman" panose="02020603050405020304" pitchFamily="18" charset="0"/>
                </a:rPr>
                <a:t>Bài</a:t>
              </a:r>
              <a:r>
                <a:rPr lang="en-US" altLang="x-none" sz="2400" b="1" u="sng" dirty="0">
                  <a:latin typeface="Times New Roman" panose="02020603050405020304" pitchFamily="18" charset="0"/>
                </a:rPr>
                <a:t> 3</a:t>
              </a:r>
              <a:r>
                <a:rPr lang="en-US" altLang="x-none" sz="2400" b="1" dirty="0">
                  <a:latin typeface="Times New Roman" panose="02020603050405020304" pitchFamily="18" charset="0"/>
                </a:rPr>
                <a:t>. </a:t>
              </a:r>
              <a:r>
                <a:rPr lang="en-US" altLang="x-none" sz="2400" b="1" dirty="0" err="1">
                  <a:latin typeface="Times New Roman" panose="02020603050405020304" pitchFamily="18" charset="0"/>
                </a:rPr>
                <a:t>Viết</a:t>
              </a:r>
              <a:r>
                <a:rPr lang="en-US" altLang="x-none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x-none" sz="2400" b="1" dirty="0" err="1">
                  <a:latin typeface="Times New Roman" panose="02020603050405020304" pitchFamily="18" charset="0"/>
                </a:rPr>
                <a:t>số</a:t>
              </a:r>
              <a:r>
                <a:rPr lang="en-US" altLang="x-none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x-none" sz="2400" b="1" dirty="0" err="1">
                  <a:latin typeface="Times New Roman" panose="02020603050405020304" pitchFamily="18" charset="0"/>
                </a:rPr>
                <a:t>thích</a:t>
              </a:r>
              <a:r>
                <a:rPr lang="en-US" altLang="x-none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x-none" sz="2400" b="1" dirty="0" err="1">
                  <a:latin typeface="Times New Roman" panose="02020603050405020304" pitchFamily="18" charset="0"/>
                </a:rPr>
                <a:t>hợp</a:t>
              </a:r>
              <a:r>
                <a:rPr lang="en-US" altLang="x-none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x-none" sz="2400" b="1" dirty="0" err="1">
                  <a:latin typeface="Times New Roman" panose="02020603050405020304" pitchFamily="18" charset="0"/>
                </a:rPr>
                <a:t>vào</a:t>
              </a:r>
              <a:r>
                <a:rPr lang="en-US" altLang="x-none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x-none" sz="2400" b="1" dirty="0" err="1">
                  <a:latin typeface="Times New Roman" panose="02020603050405020304" pitchFamily="18" charset="0"/>
                </a:rPr>
                <a:t>chỗ</a:t>
              </a:r>
              <a:r>
                <a:rPr lang="en-US" altLang="x-none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x-none" sz="2400" b="1" dirty="0" err="1">
                  <a:latin typeface="Times New Roman" panose="02020603050405020304" pitchFamily="18" charset="0"/>
                </a:rPr>
                <a:t>chấm</a:t>
              </a:r>
              <a:r>
                <a:rPr lang="en-US" altLang="x-none" sz="2400" b="1" dirty="0">
                  <a:latin typeface="Times New Roman" panose="02020603050405020304" pitchFamily="18" charset="0"/>
                </a:rPr>
                <a:t>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32832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0" grpId="0"/>
      <p:bldP spid="21" grpId="0"/>
      <p:bldP spid="22" grpId="0"/>
      <p:bldP spid="25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Panda Emoji | SillyHilli | Gấu, Gấu trú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6154" name="Picture 10" descr="พื้นหลังการ์ตูนแพนด้ายักษ์เล่นในป่าไผ่เขียว, สีเขียว, ป่าไผ่,  เล่นภาพพื้นหลังสำหรับการดาวน์โหลดฟร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2863"/>
            <a:ext cx="12192001" cy="690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621867" y="4876800"/>
            <a:ext cx="6512983" cy="1905000"/>
          </a:xfrm>
          <a:prstGeom prst="roundRect">
            <a:avLst/>
          </a:prstGeom>
          <a:solidFill>
            <a:srgbClr val="FFDF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GẤU TRÚC TÌM BẠN</a:t>
            </a:r>
            <a:endParaRPr lang="vi-VN" sz="4800" b="1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Panda Emoji | SillyHilli | Gấu, Gấu trú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51751">
            <a:off x="5739606" y="4964712"/>
            <a:ext cx="645055" cy="645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Panda Emoji | SillyHilli | Gấu, Gấu trúc">
            <a:extLst>
              <a:ext uri="{FF2B5EF4-FFF2-40B4-BE49-F238E27FC236}">
                <a16:creationId xmlns:a16="http://schemas.microsoft.com/office/drawing/2014/main" id="{5EA3E100-9A98-7B46-958F-72290D675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5992">
            <a:off x="11401883" y="6112139"/>
            <a:ext cx="645055" cy="645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567652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Panda Emoji | SillyHilli | Gấu, Gấu trú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6154" name="Picture 10" descr="พื้นหลังการ์ตูนแพนด้ายักษ์เล่นในป่าไผ่เขียว, สีเขียว, ป่าไผ่,  เล่นภาพพื้นหลังสำหรับการดาวน์โหลดฟร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2863"/>
            <a:ext cx="12192001" cy="690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422276" y="4857750"/>
            <a:ext cx="11350624" cy="1905000"/>
          </a:xfrm>
          <a:prstGeom prst="roundRect">
            <a:avLst/>
          </a:prstGeom>
          <a:solidFill>
            <a:srgbClr val="FFEC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>
                <a:solidFill>
                  <a:srgbClr val="996600"/>
                </a:solidFill>
              </a:rPr>
              <a:t>Vì</a:t>
            </a:r>
            <a:r>
              <a:rPr lang="en-US" sz="3600" b="1" dirty="0">
                <a:solidFill>
                  <a:srgbClr val="996600"/>
                </a:solidFill>
              </a:rPr>
              <a:t> ham </a:t>
            </a:r>
            <a:r>
              <a:rPr lang="en-US" sz="3600" b="1" dirty="0" err="1">
                <a:solidFill>
                  <a:srgbClr val="996600"/>
                </a:solidFill>
              </a:rPr>
              <a:t>ăn</a:t>
            </a:r>
            <a:r>
              <a:rPr lang="en-US" sz="3600" b="1" dirty="0">
                <a:solidFill>
                  <a:srgbClr val="996600"/>
                </a:solidFill>
              </a:rPr>
              <a:t> </a:t>
            </a:r>
            <a:r>
              <a:rPr lang="en-US" sz="3600" b="1" dirty="0" err="1">
                <a:solidFill>
                  <a:srgbClr val="996600"/>
                </a:solidFill>
              </a:rPr>
              <a:t>nên</a:t>
            </a:r>
            <a:r>
              <a:rPr lang="en-US" sz="3600" b="1" dirty="0">
                <a:solidFill>
                  <a:srgbClr val="996600"/>
                </a:solidFill>
              </a:rPr>
              <a:t> </a:t>
            </a:r>
            <a:r>
              <a:rPr lang="en-US" sz="3600" b="1" dirty="0" err="1">
                <a:solidFill>
                  <a:srgbClr val="996600"/>
                </a:solidFill>
              </a:rPr>
              <a:t>gấu</a:t>
            </a:r>
            <a:r>
              <a:rPr lang="en-US" sz="3600" b="1" dirty="0">
                <a:solidFill>
                  <a:srgbClr val="996600"/>
                </a:solidFill>
              </a:rPr>
              <a:t> ta </a:t>
            </a:r>
            <a:r>
              <a:rPr lang="en-US" sz="3600" b="1" dirty="0" err="1">
                <a:solidFill>
                  <a:srgbClr val="996600"/>
                </a:solidFill>
              </a:rPr>
              <a:t>lạc</a:t>
            </a:r>
            <a:r>
              <a:rPr lang="en-US" sz="3600" b="1" dirty="0">
                <a:solidFill>
                  <a:srgbClr val="996600"/>
                </a:solidFill>
              </a:rPr>
              <a:t> </a:t>
            </a:r>
            <a:r>
              <a:rPr lang="en-US" sz="3600" b="1" dirty="0" err="1">
                <a:solidFill>
                  <a:srgbClr val="996600"/>
                </a:solidFill>
              </a:rPr>
              <a:t>mất</a:t>
            </a:r>
            <a:r>
              <a:rPr lang="en-US" sz="3600" b="1" dirty="0">
                <a:solidFill>
                  <a:srgbClr val="996600"/>
                </a:solidFill>
              </a:rPr>
              <a:t> </a:t>
            </a:r>
            <a:r>
              <a:rPr lang="en-US" sz="3600" b="1" dirty="0" err="1">
                <a:solidFill>
                  <a:srgbClr val="996600"/>
                </a:solidFill>
              </a:rPr>
              <a:t>các</a:t>
            </a:r>
            <a:r>
              <a:rPr lang="en-US" sz="3600" b="1" dirty="0">
                <a:solidFill>
                  <a:srgbClr val="996600"/>
                </a:solidFill>
              </a:rPr>
              <a:t> </a:t>
            </a:r>
            <a:r>
              <a:rPr lang="en-US" sz="3600" b="1" dirty="0" err="1">
                <a:solidFill>
                  <a:srgbClr val="996600"/>
                </a:solidFill>
              </a:rPr>
              <a:t>bạn</a:t>
            </a:r>
            <a:r>
              <a:rPr lang="en-US" sz="3600" b="1" dirty="0">
                <a:solidFill>
                  <a:srgbClr val="996600"/>
                </a:solidFill>
              </a:rPr>
              <a:t> </a:t>
            </a:r>
            <a:r>
              <a:rPr lang="en-US" sz="3600" b="1" dirty="0" err="1">
                <a:solidFill>
                  <a:srgbClr val="996600"/>
                </a:solidFill>
              </a:rPr>
              <a:t>rồi</a:t>
            </a:r>
            <a:r>
              <a:rPr lang="en-US" sz="3600" b="1" dirty="0">
                <a:solidFill>
                  <a:srgbClr val="996600"/>
                </a:solidFill>
              </a:rPr>
              <a:t>. </a:t>
            </a:r>
            <a:r>
              <a:rPr lang="en-US" sz="3600" b="1" dirty="0" err="1">
                <a:solidFill>
                  <a:srgbClr val="996600"/>
                </a:solidFill>
              </a:rPr>
              <a:t>Nào</a:t>
            </a:r>
            <a:r>
              <a:rPr lang="en-US" sz="3600" b="1" dirty="0">
                <a:solidFill>
                  <a:srgbClr val="996600"/>
                </a:solidFill>
              </a:rPr>
              <a:t> </a:t>
            </a:r>
            <a:r>
              <a:rPr lang="en-US" sz="3600" b="1" dirty="0" err="1">
                <a:solidFill>
                  <a:srgbClr val="996600"/>
                </a:solidFill>
              </a:rPr>
              <a:t>chúng</a:t>
            </a:r>
            <a:r>
              <a:rPr lang="en-US" sz="3600" b="1" dirty="0">
                <a:solidFill>
                  <a:srgbClr val="996600"/>
                </a:solidFill>
              </a:rPr>
              <a:t> ta </a:t>
            </a:r>
            <a:r>
              <a:rPr lang="en-US" sz="3600" b="1" dirty="0" err="1">
                <a:solidFill>
                  <a:srgbClr val="996600"/>
                </a:solidFill>
              </a:rPr>
              <a:t>hãy</a:t>
            </a:r>
            <a:r>
              <a:rPr lang="en-US" sz="3600" b="1" dirty="0">
                <a:solidFill>
                  <a:srgbClr val="996600"/>
                </a:solidFill>
              </a:rPr>
              <a:t> </a:t>
            </a:r>
            <a:r>
              <a:rPr lang="en-US" sz="3600" b="1" dirty="0" err="1">
                <a:solidFill>
                  <a:srgbClr val="996600"/>
                </a:solidFill>
              </a:rPr>
              <a:t>giúp</a:t>
            </a:r>
            <a:r>
              <a:rPr lang="en-US" sz="3600" b="1" dirty="0">
                <a:solidFill>
                  <a:srgbClr val="996600"/>
                </a:solidFill>
              </a:rPr>
              <a:t> </a:t>
            </a:r>
            <a:r>
              <a:rPr lang="en-US" sz="3600" b="1" dirty="0" err="1">
                <a:solidFill>
                  <a:srgbClr val="996600"/>
                </a:solidFill>
              </a:rPr>
              <a:t>gấu</a:t>
            </a:r>
            <a:r>
              <a:rPr lang="en-US" sz="3600" b="1" dirty="0">
                <a:solidFill>
                  <a:srgbClr val="996600"/>
                </a:solidFill>
              </a:rPr>
              <a:t> </a:t>
            </a:r>
            <a:r>
              <a:rPr lang="en-US" sz="3600" b="1" dirty="0" err="1">
                <a:solidFill>
                  <a:srgbClr val="996600"/>
                </a:solidFill>
              </a:rPr>
              <a:t>tìm</a:t>
            </a:r>
            <a:r>
              <a:rPr lang="en-US" sz="3600" b="1" dirty="0">
                <a:solidFill>
                  <a:srgbClr val="996600"/>
                </a:solidFill>
              </a:rPr>
              <a:t> </a:t>
            </a:r>
            <a:r>
              <a:rPr lang="en-US" sz="3600" b="1" dirty="0" err="1">
                <a:solidFill>
                  <a:srgbClr val="996600"/>
                </a:solidFill>
              </a:rPr>
              <a:t>lại</a:t>
            </a:r>
            <a:r>
              <a:rPr lang="en-US" sz="3600" b="1" dirty="0">
                <a:solidFill>
                  <a:srgbClr val="996600"/>
                </a:solidFill>
              </a:rPr>
              <a:t> </a:t>
            </a:r>
            <a:r>
              <a:rPr lang="en-US" sz="3600" b="1" dirty="0" err="1">
                <a:solidFill>
                  <a:srgbClr val="996600"/>
                </a:solidFill>
              </a:rPr>
              <a:t>các</a:t>
            </a:r>
            <a:r>
              <a:rPr lang="en-US" sz="3600" b="1" dirty="0">
                <a:solidFill>
                  <a:srgbClr val="996600"/>
                </a:solidFill>
              </a:rPr>
              <a:t> </a:t>
            </a:r>
            <a:r>
              <a:rPr lang="en-US" sz="3600" b="1" dirty="0" err="1">
                <a:solidFill>
                  <a:srgbClr val="996600"/>
                </a:solidFill>
              </a:rPr>
              <a:t>bạn</a:t>
            </a:r>
            <a:r>
              <a:rPr lang="en-US" sz="3600" b="1" dirty="0">
                <a:solidFill>
                  <a:srgbClr val="996600"/>
                </a:solidFill>
              </a:rPr>
              <a:t> </a:t>
            </a:r>
            <a:r>
              <a:rPr lang="en-US" sz="3600" b="1" dirty="0" err="1">
                <a:solidFill>
                  <a:srgbClr val="996600"/>
                </a:solidFill>
              </a:rPr>
              <a:t>nhé</a:t>
            </a:r>
            <a:r>
              <a:rPr lang="en-US" sz="3600" b="1" dirty="0">
                <a:solidFill>
                  <a:srgbClr val="996600"/>
                </a:solidFill>
              </a:rPr>
              <a:t>!</a:t>
            </a:r>
            <a:endParaRPr lang="vi-VN" sz="3600" b="1" dirty="0">
              <a:solidFill>
                <a:srgbClr val="996600"/>
              </a:solidFill>
            </a:endParaRPr>
          </a:p>
        </p:txBody>
      </p:sp>
      <p:sp>
        <p:nvSpPr>
          <p:cNvPr id="8" name="Rectangle: Rounded Corners 14">
            <a:extLst>
              <a:ext uri="{FF2B5EF4-FFF2-40B4-BE49-F238E27FC236}">
                <a16:creationId xmlns:a16="http://schemas.microsoft.com/office/drawing/2014/main" id="{5A4CE815-7A38-42CB-92B5-4AA610CBF76A}"/>
              </a:ext>
            </a:extLst>
          </p:cNvPr>
          <p:cNvSpPr/>
          <p:nvPr/>
        </p:nvSpPr>
        <p:spPr>
          <a:xfrm>
            <a:off x="4730537" y="5355534"/>
            <a:ext cx="2349925" cy="909431"/>
          </a:xfrm>
          <a:prstGeom prst="roundRect">
            <a:avLst/>
          </a:prstGeom>
          <a:solidFill>
            <a:srgbClr val="FFBD4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BẮT ĐẦU</a:t>
            </a:r>
          </a:p>
        </p:txBody>
      </p:sp>
    </p:spTree>
    <p:extLst>
      <p:ext uri="{BB962C8B-B14F-4D97-AF65-F5344CB8AC3E}">
        <p14:creationId xmlns:p14="http://schemas.microsoft.com/office/powerpoint/2010/main" val="2897790278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0" descr="พื้นหลังการ์ตูนแพนด้ายักษ์เล่นในป่าไผ่เขียว, สีเขียว, ป่าไผ่,  เล่นภาพพื้นหลังสำหรับการดาวน์โหลดฟร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0" name="Text Box 59"/>
          <p:cNvSpPr txBox="1">
            <a:spLocks noChangeArrowheads="1"/>
          </p:cNvSpPr>
          <p:nvPr/>
        </p:nvSpPr>
        <p:spPr bwMode="auto">
          <a:xfrm>
            <a:off x="615139" y="2852539"/>
            <a:ext cx="4966511" cy="769441"/>
          </a:xfrm>
          <a:prstGeom prst="rect">
            <a:avLst/>
          </a:prstGeom>
          <a:solidFill>
            <a:srgbClr val="FFEC9B"/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9pPr>
          </a:lstStyle>
          <a:p>
            <a:r>
              <a:rPr lang="en-US" sz="4400" b="1" dirty="0">
                <a:solidFill>
                  <a:srgbClr val="9966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28 m</a:t>
            </a:r>
            <a:r>
              <a:rPr lang="en-US" sz="4400" b="1" baseline="30000" dirty="0">
                <a:solidFill>
                  <a:srgbClr val="9966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2 </a:t>
            </a:r>
            <a:r>
              <a:rPr lang="en-US" sz="4400" b="1" dirty="0">
                <a:solidFill>
                  <a:srgbClr val="9966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9 dm</a:t>
            </a:r>
            <a:r>
              <a:rPr lang="en-US" sz="4400" b="1" baseline="30000" dirty="0">
                <a:solidFill>
                  <a:srgbClr val="9966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dirty="0">
                <a:solidFill>
                  <a:srgbClr val="9966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= … m</a:t>
            </a:r>
            <a:r>
              <a:rPr lang="en-US" sz="4400" b="1" baseline="30000" dirty="0">
                <a:solidFill>
                  <a:srgbClr val="9966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0" name="29 Rectángulo redondeado"/>
          <p:cNvSpPr/>
          <p:nvPr/>
        </p:nvSpPr>
        <p:spPr>
          <a:xfrm>
            <a:off x="7219917" y="1238250"/>
            <a:ext cx="3456384" cy="1110630"/>
          </a:xfrm>
          <a:prstGeom prst="roundRect">
            <a:avLst/>
          </a:prstGeom>
          <a:solidFill>
            <a:srgbClr val="FFEC9B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28,9</a:t>
            </a:r>
            <a:endParaRPr lang="es-ES" sz="4000" b="1" dirty="0">
              <a:solidFill>
                <a:srgbClr val="99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30 Rectángulo redondeado"/>
          <p:cNvSpPr/>
          <p:nvPr/>
        </p:nvSpPr>
        <p:spPr>
          <a:xfrm>
            <a:off x="7219917" y="2560462"/>
            <a:ext cx="3456384" cy="1230487"/>
          </a:xfrm>
          <a:prstGeom prst="roundRect">
            <a:avLst/>
          </a:prstGeom>
          <a:solidFill>
            <a:srgbClr val="FFEC9B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28,09</a:t>
            </a:r>
            <a:endParaRPr lang="es-ES" sz="4000" b="1" dirty="0">
              <a:solidFill>
                <a:srgbClr val="99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31 Rectángulo redondeado"/>
          <p:cNvSpPr/>
          <p:nvPr/>
        </p:nvSpPr>
        <p:spPr>
          <a:xfrm>
            <a:off x="7220217" y="4048124"/>
            <a:ext cx="3456085" cy="1152526"/>
          </a:xfrm>
          <a:prstGeom prst="roundRect">
            <a:avLst/>
          </a:prstGeom>
          <a:solidFill>
            <a:srgbClr val="FFEC9B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2890</a:t>
            </a:r>
            <a:endParaRPr lang="es-ES" sz="4000" b="1" dirty="0">
              <a:solidFill>
                <a:srgbClr val="99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4" descr="Panda Emoji | SillyHilli | Gấu, Gấu trú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7358">
            <a:off x="9343927" y="2509928"/>
            <a:ext cx="1320112" cy="132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04214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4110" grpId="0" animBg="1"/>
      <p:bldP spid="30" grpId="0" animBg="1"/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พื้นหลังการ์ตูนแพนด้ายักษ์เล่นในป่าไผ่เขียว, สีเขียว, ป่าไผ่,  เล่นภาพพื้นหลังสำหรับการดาวน์โหลดฟร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6" name="Text Box 59"/>
          <p:cNvSpPr txBox="1">
            <a:spLocks noChangeArrowheads="1"/>
          </p:cNvSpPr>
          <p:nvPr/>
        </p:nvSpPr>
        <p:spPr bwMode="auto">
          <a:xfrm>
            <a:off x="152400" y="2348880"/>
            <a:ext cx="6572250" cy="1246495"/>
          </a:xfrm>
          <a:prstGeom prst="rect">
            <a:avLst/>
          </a:prstGeom>
          <a:solidFill>
            <a:srgbClr val="FFEC9B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9pPr>
          </a:lstStyle>
          <a:p>
            <a:pPr algn="ctr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9,05 m</a:t>
            </a:r>
            <a:r>
              <a:rPr lang="en-US" sz="3000" b="1" baseline="3000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……………</a:t>
            </a:r>
          </a:p>
          <a:p>
            <a:pPr algn="ctr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s-ES" sz="3000" b="1" dirty="0">
              <a:solidFill>
                <a:srgbClr val="99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29 Rectángulo redondeado"/>
          <p:cNvSpPr/>
          <p:nvPr/>
        </p:nvSpPr>
        <p:spPr>
          <a:xfrm>
            <a:off x="7219950" y="2569878"/>
            <a:ext cx="4732701" cy="1449672"/>
          </a:xfrm>
          <a:prstGeom prst="roundRect">
            <a:avLst/>
          </a:prstGeom>
          <a:solidFill>
            <a:srgbClr val="FFEC9B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9m</a:t>
            </a:r>
            <a:r>
              <a:rPr lang="en-US" sz="3600" b="1" baseline="3000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05cm</a:t>
            </a:r>
            <a:r>
              <a:rPr lang="en-US" sz="3600" b="1" baseline="3000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s-ES" sz="3600" b="1" dirty="0">
              <a:solidFill>
                <a:srgbClr val="99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31 Rectángulo redondeado"/>
          <p:cNvSpPr/>
          <p:nvPr/>
        </p:nvSpPr>
        <p:spPr>
          <a:xfrm>
            <a:off x="7219950" y="990600"/>
            <a:ext cx="4732701" cy="1358280"/>
          </a:xfrm>
          <a:prstGeom prst="roundRect">
            <a:avLst/>
          </a:prstGeom>
          <a:solidFill>
            <a:srgbClr val="FFEC9B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9m</a:t>
            </a:r>
            <a:r>
              <a:rPr lang="en-US" sz="3600" b="1" baseline="3000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5dm</a:t>
            </a:r>
            <a:r>
              <a:rPr lang="en-US" sz="3600" b="1" baseline="3000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s-ES" sz="3600" b="1" dirty="0">
              <a:solidFill>
                <a:srgbClr val="99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32 Rectángulo redondeado"/>
          <p:cNvSpPr/>
          <p:nvPr/>
        </p:nvSpPr>
        <p:spPr>
          <a:xfrm>
            <a:off x="7219950" y="4362450"/>
            <a:ext cx="4732701" cy="1485900"/>
          </a:xfrm>
          <a:prstGeom prst="roundRect">
            <a:avLst/>
          </a:prstGeom>
          <a:solidFill>
            <a:srgbClr val="FFEC9B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90m</a:t>
            </a:r>
            <a:r>
              <a:rPr lang="en-US" sz="3600" b="1" baseline="3000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5dm</a:t>
            </a:r>
            <a:r>
              <a:rPr lang="en-US" sz="3600" b="1" baseline="3000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s-ES" sz="3600" b="1" dirty="0">
              <a:solidFill>
                <a:srgbClr val="99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 descr="Panda Emoji | SillyHilli | Gấu, Gấu trú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7358">
            <a:off x="10244424" y="945623"/>
            <a:ext cx="1426905" cy="142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943002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5136" grpId="0" animBg="1"/>
      <p:bldP spid="30" grpId="0" animBg="1"/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พื้นหลังการ์ตูนแพนด้ายักษ์เล่นในป่าไผ่เขียว, สีเขียว, ป่าไผ่,  เล่นภาพพื้นหลังสำหรับการดาวน์โหลดฟร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7" name="Text Box 50"/>
          <p:cNvSpPr txBox="1">
            <a:spLocks noChangeArrowheads="1"/>
          </p:cNvSpPr>
          <p:nvPr/>
        </p:nvSpPr>
        <p:spPr bwMode="auto">
          <a:xfrm>
            <a:off x="321535" y="2210353"/>
            <a:ext cx="6060215" cy="1394356"/>
          </a:xfrm>
          <a:prstGeom prst="rect">
            <a:avLst/>
          </a:prstGeom>
          <a:solidFill>
            <a:srgbClr val="FFEC9B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9" name="28 Rectángulo redondeado"/>
          <p:cNvSpPr/>
          <p:nvPr/>
        </p:nvSpPr>
        <p:spPr>
          <a:xfrm>
            <a:off x="7239000" y="990600"/>
            <a:ext cx="4396681" cy="1277281"/>
          </a:xfrm>
          <a:prstGeom prst="roundRect">
            <a:avLst/>
          </a:prstGeom>
          <a:solidFill>
            <a:srgbClr val="FFEC9B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32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10 </a:t>
            </a:r>
            <a:r>
              <a:rPr lang="en-US" sz="32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3200" b="1" dirty="0">
              <a:solidFill>
                <a:srgbClr val="99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29 Rectángulo redondeado"/>
          <p:cNvSpPr/>
          <p:nvPr/>
        </p:nvSpPr>
        <p:spPr>
          <a:xfrm>
            <a:off x="7239000" y="2458182"/>
            <a:ext cx="4425619" cy="1275618"/>
          </a:xfrm>
          <a:prstGeom prst="roundRect">
            <a:avLst/>
          </a:prstGeom>
          <a:solidFill>
            <a:srgbClr val="FFEC9B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32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100 </a:t>
            </a:r>
            <a:r>
              <a:rPr lang="en-US" sz="32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3200" b="1" dirty="0">
              <a:solidFill>
                <a:srgbClr val="99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30 Rectángulo redondeado"/>
          <p:cNvSpPr/>
          <p:nvPr/>
        </p:nvSpPr>
        <p:spPr>
          <a:xfrm>
            <a:off x="7239000" y="3962400"/>
            <a:ext cx="4396681" cy="1238250"/>
          </a:xfrm>
          <a:prstGeom prst="roundRect">
            <a:avLst/>
          </a:prstGeom>
          <a:solidFill>
            <a:srgbClr val="FFEC9B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32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1000 </a:t>
            </a:r>
            <a:r>
              <a:rPr lang="en-US" sz="32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3200" b="1" dirty="0">
              <a:solidFill>
                <a:srgbClr val="99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4" descr="Panda Emoji | SillyHilli | Gấu, Gấu trú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7358">
            <a:off x="9966585" y="2346328"/>
            <a:ext cx="1426905" cy="142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118077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6157" grpId="0" animBg="1"/>
      <p:bldP spid="29" grpId="0" animBg="1"/>
      <p:bldP spid="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ò Chơi Vui Nhộn Cho Bé - Những Người Bạn Nhỏ Trong Rừng Của Gấu Trúc - 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215090" y="35624"/>
            <a:ext cx="7464424" cy="1295401"/>
          </a:xfrm>
          <a:prstGeom prst="roundRect">
            <a:avLst/>
          </a:prstGeom>
          <a:solidFill>
            <a:srgbClr val="FFEC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Yeah!!!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vi-VN" sz="4000" b="1" dirty="0">
              <a:solidFill>
                <a:srgbClr val="99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494543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3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77" y="470324"/>
            <a:ext cx="9205785" cy="5722381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4C1A773C-A51D-4335-9843-80C6953545EE}"/>
              </a:ext>
            </a:extLst>
          </p:cNvPr>
          <p:cNvSpPr txBox="1"/>
          <p:nvPr/>
        </p:nvSpPr>
        <p:spPr>
          <a:xfrm>
            <a:off x="6664100" y="1754889"/>
            <a:ext cx="3607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Ôn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bảng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đơn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vị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đo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diện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tích</a:t>
            </a:r>
            <a:endParaRPr lang="zh-CN" altLang="en-US" sz="2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1EE0885-75F0-4299-AB63-2139182D6F39}"/>
              </a:ext>
            </a:extLst>
          </p:cNvPr>
          <p:cNvSpPr txBox="1"/>
          <p:nvPr/>
        </p:nvSpPr>
        <p:spPr>
          <a:xfrm>
            <a:off x="6658171" y="3134289"/>
            <a:ext cx="38847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Viết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số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đo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diện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tích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dưới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dạng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số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thập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phân</a:t>
            </a:r>
            <a:endParaRPr lang="zh-CN" altLang="en-US" sz="2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72DD4EC-0D15-42E7-8020-640A8F06CAE4}"/>
              </a:ext>
            </a:extLst>
          </p:cNvPr>
          <p:cNvSpPr txBox="1"/>
          <p:nvPr/>
        </p:nvSpPr>
        <p:spPr>
          <a:xfrm>
            <a:off x="6702231" y="4610077"/>
            <a:ext cx="1448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Vận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dụng</a:t>
            </a:r>
            <a:endParaRPr lang="zh-CN" altLang="en-US" sz="2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46" y="1465940"/>
            <a:ext cx="4219790" cy="391358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F9B4362E-FCE1-415C-BF55-8842765A2CEC}"/>
              </a:ext>
            </a:extLst>
          </p:cNvPr>
          <p:cNvSpPr txBox="1"/>
          <p:nvPr/>
        </p:nvSpPr>
        <p:spPr>
          <a:xfrm rot="20248649">
            <a:off x="4211289" y="3885628"/>
            <a:ext cx="1205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Nội</a:t>
            </a:r>
            <a:r>
              <a:rPr lang="en-US" altLang="zh-CN" sz="2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dung</a:t>
            </a:r>
          </a:p>
          <a:p>
            <a:pPr algn="ctr"/>
            <a:r>
              <a:rPr lang="en-US" altLang="zh-CN" sz="20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20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học</a:t>
            </a:r>
            <a:endParaRPr lang="zh-CN" altLang="en-US" sz="20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62"/>
          <a:stretch/>
        </p:blipFill>
        <p:spPr>
          <a:xfrm>
            <a:off x="0" y="6144443"/>
            <a:ext cx="12192000" cy="71355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84"/>
          <a:stretch/>
        </p:blipFill>
        <p:spPr>
          <a:xfrm>
            <a:off x="10238765" y="2221"/>
            <a:ext cx="1953235" cy="1841157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CA7C333-EA52-654C-8AEA-6DDDFB2466CC}"/>
              </a:ext>
            </a:extLst>
          </p:cNvPr>
          <p:cNvSpPr/>
          <p:nvPr/>
        </p:nvSpPr>
        <p:spPr>
          <a:xfrm>
            <a:off x="6049692" y="3085295"/>
            <a:ext cx="586872" cy="610428"/>
          </a:xfrm>
          <a:prstGeom prst="ellipse">
            <a:avLst/>
          </a:prstGeom>
          <a:solidFill>
            <a:srgbClr val="FF940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02</a:t>
            </a:r>
            <a:endParaRPr lang="x-none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407043F-8519-C144-B5BC-3D51E8A9694B}"/>
              </a:ext>
            </a:extLst>
          </p:cNvPr>
          <p:cNvSpPr/>
          <p:nvPr/>
        </p:nvSpPr>
        <p:spPr>
          <a:xfrm>
            <a:off x="6096000" y="4535696"/>
            <a:ext cx="586872" cy="610428"/>
          </a:xfrm>
          <a:prstGeom prst="ellipse">
            <a:avLst/>
          </a:prstGeom>
          <a:solidFill>
            <a:srgbClr val="7030A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03</a:t>
            </a:r>
            <a:endParaRPr lang="x-none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6FA5922-9316-8147-B598-9185AC766378}"/>
              </a:ext>
            </a:extLst>
          </p:cNvPr>
          <p:cNvSpPr/>
          <p:nvPr/>
        </p:nvSpPr>
        <p:spPr>
          <a:xfrm>
            <a:off x="6051397" y="1626821"/>
            <a:ext cx="586872" cy="610428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01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6572981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1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77" y="470324"/>
            <a:ext cx="9205785" cy="57223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62"/>
          <a:stretch/>
        </p:blipFill>
        <p:spPr>
          <a:xfrm>
            <a:off x="0" y="6144443"/>
            <a:ext cx="12192000" cy="71355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94E6335-8D85-4FBF-B425-28A2249119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057" y="1766527"/>
            <a:ext cx="739142" cy="73914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C05A3FA-1D9A-4D22-9656-27ED56FDC2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851" y="2293554"/>
            <a:ext cx="2390339" cy="304926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40622C61-6477-4AA5-9378-E0F60AC1F29A}"/>
              </a:ext>
            </a:extLst>
          </p:cNvPr>
          <p:cNvSpPr txBox="1"/>
          <p:nvPr/>
        </p:nvSpPr>
        <p:spPr>
          <a:xfrm>
            <a:off x="6088591" y="1798288"/>
            <a:ext cx="2426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DẶN DÒ</a:t>
            </a:r>
            <a:endParaRPr lang="zh-CN" altLang="en-US" sz="36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" b="31864"/>
          <a:stretch/>
        </p:blipFill>
        <p:spPr>
          <a:xfrm>
            <a:off x="3834334" y="2656140"/>
            <a:ext cx="6237760" cy="2563778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AC32BFB9-629D-48E5-98AA-6DCBECDC942E}"/>
              </a:ext>
            </a:extLst>
          </p:cNvPr>
          <p:cNvSpPr txBox="1"/>
          <p:nvPr/>
        </p:nvSpPr>
        <p:spPr>
          <a:xfrm>
            <a:off x="4319305" y="3094948"/>
            <a:ext cx="5281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Ôn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lại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bảng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đơn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vị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đo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diện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tích</a:t>
            </a:r>
            <a:endParaRPr lang="zh-CN" altLang="en-US" sz="28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C32BFB9-629D-48E5-98AA-6DCBECDC942E}"/>
              </a:ext>
            </a:extLst>
          </p:cNvPr>
          <p:cNvSpPr txBox="1"/>
          <p:nvPr/>
        </p:nvSpPr>
        <p:spPr>
          <a:xfrm>
            <a:off x="4562609" y="4358529"/>
            <a:ext cx="4706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Chuẩn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bị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Luyện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tập</a:t>
            </a:r>
            <a:endParaRPr lang="zh-CN" altLang="en-US" sz="28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814" y="2656140"/>
            <a:ext cx="1759914" cy="238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5369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77" y="470324"/>
            <a:ext cx="9205785" cy="572238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62"/>
          <a:stretch/>
        </p:blipFill>
        <p:spPr>
          <a:xfrm>
            <a:off x="0" y="6144443"/>
            <a:ext cx="12192000" cy="713557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ADC65DEC-3A07-4955-9FD9-7469E4C21217}"/>
              </a:ext>
            </a:extLst>
          </p:cNvPr>
          <p:cNvSpPr txBox="1"/>
          <p:nvPr/>
        </p:nvSpPr>
        <p:spPr>
          <a:xfrm>
            <a:off x="2209711" y="3495386"/>
            <a:ext cx="63354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zh-CN" sz="4000" b="1" dirty="0">
                <a:solidFill>
                  <a:srgbClr val="00B050"/>
                </a:solidFill>
                <a:latin typeface="+mj-lt"/>
                <a:ea typeface="微软雅黑" panose="020B0503020204020204" pitchFamily="34" charset="-122"/>
              </a:rPr>
              <a:t>Ôn bảng đơn vị đo diện tích</a:t>
            </a:r>
            <a:endParaRPr lang="zh-CN" altLang="en-US" sz="4000" b="1" dirty="0">
              <a:solidFill>
                <a:srgbClr val="00B050"/>
              </a:solidFill>
              <a:latin typeface="+mj-lt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129" y="3302684"/>
            <a:ext cx="1661747" cy="237697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894" y="1179309"/>
            <a:ext cx="2312503" cy="1729677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40622C61-6477-4AA5-9378-E0F60AC1F29A}"/>
              </a:ext>
            </a:extLst>
          </p:cNvPr>
          <p:cNvSpPr txBox="1"/>
          <p:nvPr/>
        </p:nvSpPr>
        <p:spPr>
          <a:xfrm>
            <a:off x="6209269" y="1671275"/>
            <a:ext cx="7345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00B05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01</a:t>
            </a:r>
            <a:endParaRPr lang="zh-CN" altLang="en-US" sz="4000" b="1" dirty="0">
              <a:solidFill>
                <a:srgbClr val="00B05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8">
            <a:extLst>
              <a:ext uri="{FF2B5EF4-FFF2-40B4-BE49-F238E27FC236}">
                <a16:creationId xmlns:a16="http://schemas.microsoft.com/office/drawing/2014/main" id="{6A45F85B-D10D-C648-8AFA-BAC6B51CB1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591" y="1674577"/>
            <a:ext cx="739142" cy="739142"/>
          </a:xfrm>
          <a:prstGeom prst="rect">
            <a:avLst/>
          </a:prstGeom>
        </p:spPr>
      </p:pic>
      <p:pic>
        <p:nvPicPr>
          <p:cNvPr id="11" name="图片 9">
            <a:extLst>
              <a:ext uri="{FF2B5EF4-FFF2-40B4-BE49-F238E27FC236}">
                <a16:creationId xmlns:a16="http://schemas.microsoft.com/office/drawing/2014/main" id="{F842400B-3B94-4349-BA4B-48F4B00DA25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86" y="2320688"/>
            <a:ext cx="1456830" cy="18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769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24397"/>
            <a:ext cx="10439361" cy="6489181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62"/>
          <a:stretch/>
        </p:blipFill>
        <p:spPr>
          <a:xfrm>
            <a:off x="0" y="6144443"/>
            <a:ext cx="12192000" cy="71355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009" y="4891515"/>
            <a:ext cx="1472155" cy="1990882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40622C61-6477-4AA5-9378-E0F60AC1F29A}"/>
              </a:ext>
            </a:extLst>
          </p:cNvPr>
          <p:cNvSpPr txBox="1"/>
          <p:nvPr/>
        </p:nvSpPr>
        <p:spPr>
          <a:xfrm>
            <a:off x="3030002" y="912499"/>
            <a:ext cx="59669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B05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BẢNG ĐƠN VỊ ĐO DIỆN TÍCH</a:t>
            </a:r>
            <a:endParaRPr lang="zh-CN" altLang="en-US" sz="3200" b="1" dirty="0">
              <a:solidFill>
                <a:srgbClr val="00B05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8" name="Group 37">
            <a:extLst>
              <a:ext uri="{FF2B5EF4-FFF2-40B4-BE49-F238E27FC236}">
                <a16:creationId xmlns:a16="http://schemas.microsoft.com/office/drawing/2014/main" id="{07F56440-14E4-E24C-B257-6DC57F6A41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815383"/>
              </p:ext>
            </p:extLst>
          </p:nvPr>
        </p:nvGraphicFramePr>
        <p:xfrm>
          <a:off x="1593886" y="1584934"/>
          <a:ext cx="8839200" cy="4249397"/>
        </p:xfrm>
        <a:graphic>
          <a:graphicData uri="http://schemas.openxmlformats.org/drawingml/2006/table">
            <a:tbl>
              <a:tblPr/>
              <a:tblGrid>
                <a:gridCol w="1263650">
                  <a:extLst>
                    <a:ext uri="{9D8B030D-6E8A-4147-A177-3AD203B41FA5}">
                      <a16:colId xmlns:a16="http://schemas.microsoft.com/office/drawing/2014/main" val="3420128336"/>
                    </a:ext>
                  </a:extLst>
                </a:gridCol>
                <a:gridCol w="1262063">
                  <a:extLst>
                    <a:ext uri="{9D8B030D-6E8A-4147-A177-3AD203B41FA5}">
                      <a16:colId xmlns:a16="http://schemas.microsoft.com/office/drawing/2014/main" val="3649955858"/>
                    </a:ext>
                  </a:extLst>
                </a:gridCol>
                <a:gridCol w="1263650">
                  <a:extLst>
                    <a:ext uri="{9D8B030D-6E8A-4147-A177-3AD203B41FA5}">
                      <a16:colId xmlns:a16="http://schemas.microsoft.com/office/drawing/2014/main" val="844691254"/>
                    </a:ext>
                  </a:extLst>
                </a:gridCol>
                <a:gridCol w="1260475">
                  <a:extLst>
                    <a:ext uri="{9D8B030D-6E8A-4147-A177-3AD203B41FA5}">
                      <a16:colId xmlns:a16="http://schemas.microsoft.com/office/drawing/2014/main" val="1599803989"/>
                    </a:ext>
                  </a:extLst>
                </a:gridCol>
                <a:gridCol w="1263650">
                  <a:extLst>
                    <a:ext uri="{9D8B030D-6E8A-4147-A177-3AD203B41FA5}">
                      <a16:colId xmlns:a16="http://schemas.microsoft.com/office/drawing/2014/main" val="916920337"/>
                    </a:ext>
                  </a:extLst>
                </a:gridCol>
                <a:gridCol w="1262062">
                  <a:extLst>
                    <a:ext uri="{9D8B030D-6E8A-4147-A177-3AD203B41FA5}">
                      <a16:colId xmlns:a16="http://schemas.microsoft.com/office/drawing/2014/main" val="841777480"/>
                    </a:ext>
                  </a:extLst>
                </a:gridCol>
                <a:gridCol w="1263650">
                  <a:extLst>
                    <a:ext uri="{9D8B030D-6E8A-4147-A177-3AD203B41FA5}">
                      <a16:colId xmlns:a16="http://schemas.microsoft.com/office/drawing/2014/main" val="1914712645"/>
                    </a:ext>
                  </a:extLst>
                </a:gridCol>
              </a:tblGrid>
              <a:tr h="1315375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kumimoji="0" lang="en-US" altLang="x-none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kumimoji="0" lang="en-US" altLang="x-none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kumimoji="0" lang="en-US" altLang="x-none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vuông</a:t>
                      </a:r>
                      <a:endParaRPr kumimoji="0" lang="en-US" altLang="x-none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kumimoji="0" lang="en-US" altLang="x-none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vuông</a:t>
                      </a:r>
                      <a:endParaRPr kumimoji="0" lang="en-US" altLang="x-none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kumimoji="0" lang="en-US" altLang="x-none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kumimoji="0" lang="en-US" altLang="x-none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kumimoji="0" lang="en-US" altLang="x-none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vuông</a:t>
                      </a:r>
                      <a:endParaRPr kumimoji="0" lang="en-US" altLang="x-none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756957"/>
                  </a:ext>
                </a:extLst>
              </a:tr>
              <a:tr h="4969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x-none" altLang="x-none" sz="3200" b="0" i="0" u="none" strike="noStrike" cap="none" normalizeH="0" baseline="3000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x-none" altLang="x-none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x-none" altLang="x-none" sz="2800" b="0" i="0" u="none" strike="noStrike" cap="none" normalizeH="0" baseline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x-none" altLang="x-none" sz="2800" b="0" i="0" u="none" strike="noStrike" cap="none" normalizeH="0" baseline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x-none" altLang="x-none" sz="2800" b="0" i="0" u="none" strike="noStrike" cap="none" normalizeH="0" baseline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x-none" altLang="x-none" sz="2800" b="0" i="0" u="none" strike="noStrike" cap="none" normalizeH="0" baseline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x-none" altLang="x-none" sz="2800" b="0" i="0" u="none" strike="noStrike" cap="none" normalizeH="0" baseline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0339200"/>
                  </a:ext>
                </a:extLst>
              </a:tr>
              <a:tr h="24158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x-none" altLang="x-none" sz="1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0990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63806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24398"/>
            <a:ext cx="11760200" cy="632560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62"/>
          <a:stretch/>
        </p:blipFill>
        <p:spPr>
          <a:xfrm>
            <a:off x="0" y="6144443"/>
            <a:ext cx="12192000" cy="713557"/>
          </a:xfrm>
          <a:prstGeom prst="rect">
            <a:avLst/>
          </a:prstGeom>
        </p:spPr>
      </p:pic>
      <p:graphicFrame>
        <p:nvGraphicFramePr>
          <p:cNvPr id="13" name="Group 176">
            <a:extLst>
              <a:ext uri="{FF2B5EF4-FFF2-40B4-BE49-F238E27FC236}">
                <a16:creationId xmlns:a16="http://schemas.microsoft.com/office/drawing/2014/main" id="{1A3E67D1-4D6D-0B43-8868-ECD334B418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0293712"/>
              </p:ext>
            </p:extLst>
          </p:nvPr>
        </p:nvGraphicFramePr>
        <p:xfrm>
          <a:off x="1676400" y="1466767"/>
          <a:ext cx="8839200" cy="4346361"/>
        </p:xfrm>
        <a:graphic>
          <a:graphicData uri="http://schemas.openxmlformats.org/drawingml/2006/table">
            <a:tbl>
              <a:tblPr/>
              <a:tblGrid>
                <a:gridCol w="1263650">
                  <a:extLst>
                    <a:ext uri="{9D8B030D-6E8A-4147-A177-3AD203B41FA5}">
                      <a16:colId xmlns:a16="http://schemas.microsoft.com/office/drawing/2014/main" val="2558073194"/>
                    </a:ext>
                  </a:extLst>
                </a:gridCol>
                <a:gridCol w="1262063">
                  <a:extLst>
                    <a:ext uri="{9D8B030D-6E8A-4147-A177-3AD203B41FA5}">
                      <a16:colId xmlns:a16="http://schemas.microsoft.com/office/drawing/2014/main" val="3851015753"/>
                    </a:ext>
                  </a:extLst>
                </a:gridCol>
                <a:gridCol w="1263650">
                  <a:extLst>
                    <a:ext uri="{9D8B030D-6E8A-4147-A177-3AD203B41FA5}">
                      <a16:colId xmlns:a16="http://schemas.microsoft.com/office/drawing/2014/main" val="3777948280"/>
                    </a:ext>
                  </a:extLst>
                </a:gridCol>
                <a:gridCol w="1260475">
                  <a:extLst>
                    <a:ext uri="{9D8B030D-6E8A-4147-A177-3AD203B41FA5}">
                      <a16:colId xmlns:a16="http://schemas.microsoft.com/office/drawing/2014/main" val="408922713"/>
                    </a:ext>
                  </a:extLst>
                </a:gridCol>
                <a:gridCol w="1263650">
                  <a:extLst>
                    <a:ext uri="{9D8B030D-6E8A-4147-A177-3AD203B41FA5}">
                      <a16:colId xmlns:a16="http://schemas.microsoft.com/office/drawing/2014/main" val="2869516126"/>
                    </a:ext>
                  </a:extLst>
                </a:gridCol>
                <a:gridCol w="1262062">
                  <a:extLst>
                    <a:ext uri="{9D8B030D-6E8A-4147-A177-3AD203B41FA5}">
                      <a16:colId xmlns:a16="http://schemas.microsoft.com/office/drawing/2014/main" val="3942786187"/>
                    </a:ext>
                  </a:extLst>
                </a:gridCol>
                <a:gridCol w="1263650">
                  <a:extLst>
                    <a:ext uri="{9D8B030D-6E8A-4147-A177-3AD203B41FA5}">
                      <a16:colId xmlns:a16="http://schemas.microsoft.com/office/drawing/2014/main" val="885972837"/>
                    </a:ext>
                  </a:extLst>
                </a:gridCol>
              </a:tblGrid>
              <a:tr h="894532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kumimoji="0" lang="en-US" altLang="x-non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kumimoji="0" lang="en-US" altLang="x-non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kumimoji="0" lang="en-US" altLang="x-non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vuông</a:t>
                      </a:r>
                      <a:endParaRPr kumimoji="0" lang="en-US" altLang="x-none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kumimoji="0" lang="en-US" altLang="x-non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vuông</a:t>
                      </a:r>
                      <a:endParaRPr kumimoji="0" lang="en-US" altLang="x-none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kumimoji="0" lang="en-US" altLang="x-non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kumimoji="0" lang="en-US" altLang="x-non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kumimoji="0" lang="en-US" altLang="x-non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x-none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vuông</a:t>
                      </a:r>
                      <a:endParaRPr kumimoji="0" lang="en-US" altLang="x-none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966992"/>
                  </a:ext>
                </a:extLst>
              </a:tr>
              <a:tr h="9083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r>
                        <a:rPr kumimoji="0" lang="en-US" altLang="x-none" sz="2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r>
                        <a:rPr kumimoji="0" lang="en-US" altLang="x-none" sz="2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kumimoji="0" lang="en-US" altLang="x-non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(ha)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r>
                        <a:rPr kumimoji="0" lang="en-US" altLang="x-none" sz="2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en-US" altLang="x-none" sz="2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r>
                        <a:rPr kumimoji="0" lang="en-US" altLang="x-none" sz="2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r>
                        <a:rPr kumimoji="0" lang="en-US" altLang="x-none" sz="2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r>
                        <a:rPr kumimoji="0" lang="en-US" altLang="x-none" sz="2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5587226"/>
                  </a:ext>
                </a:extLst>
              </a:tr>
              <a:tr h="25434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x-none" altLang="x-none" sz="1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90335"/>
                  </a:ext>
                </a:extLst>
              </a:tr>
            </a:tbl>
          </a:graphicData>
        </a:graphic>
      </p:graphicFrame>
      <p:sp>
        <p:nvSpPr>
          <p:cNvPr id="14" name="Text Box 60">
            <a:extLst>
              <a:ext uri="{FF2B5EF4-FFF2-40B4-BE49-F238E27FC236}">
                <a16:creationId xmlns:a16="http://schemas.microsoft.com/office/drawing/2014/main" id="{9B134A82-FD56-DF4B-AF22-8F1E27180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9982" y="778651"/>
            <a:ext cx="675788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 ĐƠN VỊ ĐO DIỆN TÍCH</a:t>
            </a:r>
          </a:p>
        </p:txBody>
      </p:sp>
      <p:sp>
        <p:nvSpPr>
          <p:cNvPr id="15" name="Text Box 64">
            <a:extLst>
              <a:ext uri="{FF2B5EF4-FFF2-40B4-BE49-F238E27FC236}">
                <a16:creationId xmlns:a16="http://schemas.microsoft.com/office/drawing/2014/main" id="{FD42656E-4AEC-724F-AABE-DA387578F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220885"/>
            <a:ext cx="1295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x-none" b="1" dirty="0"/>
              <a:t>1 km</a:t>
            </a:r>
            <a:r>
              <a:rPr lang="en-US" altLang="x-none" b="1" baseline="30000" dirty="0"/>
              <a:t>2</a:t>
            </a:r>
          </a:p>
          <a:p>
            <a:r>
              <a:rPr lang="en-US" altLang="x-none" b="1" dirty="0"/>
              <a:t>= 100 hm</a:t>
            </a:r>
            <a:r>
              <a:rPr lang="en-US" altLang="x-none" b="1" baseline="30000" dirty="0"/>
              <a:t>2</a:t>
            </a:r>
          </a:p>
        </p:txBody>
      </p:sp>
      <p:sp>
        <p:nvSpPr>
          <p:cNvPr id="16" name="Text Box 65">
            <a:extLst>
              <a:ext uri="{FF2B5EF4-FFF2-40B4-BE49-F238E27FC236}">
                <a16:creationId xmlns:a16="http://schemas.microsoft.com/office/drawing/2014/main" id="{9232C1EE-D92A-BB40-A3C6-9D20653AE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2900" y="3220885"/>
            <a:ext cx="1447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x-none" b="1" dirty="0"/>
              <a:t>1 hm</a:t>
            </a:r>
            <a:r>
              <a:rPr lang="en-US" altLang="x-none" b="1" baseline="30000" dirty="0"/>
              <a:t>2</a:t>
            </a:r>
          </a:p>
          <a:p>
            <a:r>
              <a:rPr lang="en-US" altLang="x-none" b="1" dirty="0"/>
              <a:t>= 100 dam</a:t>
            </a:r>
            <a:r>
              <a:rPr lang="en-US" altLang="x-none" b="1" baseline="30000" dirty="0"/>
              <a:t>2</a:t>
            </a:r>
          </a:p>
        </p:txBody>
      </p:sp>
      <p:sp>
        <p:nvSpPr>
          <p:cNvPr id="17" name="Text Box 66">
            <a:extLst>
              <a:ext uri="{FF2B5EF4-FFF2-40B4-BE49-F238E27FC236}">
                <a16:creationId xmlns:a16="http://schemas.microsoft.com/office/drawing/2014/main" id="{79A75195-D2C6-6C47-93DB-0DF6D65AA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2900" y="3258985"/>
            <a:ext cx="1447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x-none" b="1" dirty="0"/>
              <a:t>1 dam</a:t>
            </a:r>
            <a:r>
              <a:rPr lang="en-US" altLang="x-none" b="1" baseline="30000" dirty="0"/>
              <a:t>2</a:t>
            </a:r>
          </a:p>
          <a:p>
            <a:r>
              <a:rPr lang="en-US" altLang="x-none" b="1" dirty="0"/>
              <a:t>= 100 m</a:t>
            </a:r>
            <a:r>
              <a:rPr lang="en-US" altLang="x-none" b="1" baseline="30000" dirty="0"/>
              <a:t>2</a:t>
            </a:r>
          </a:p>
        </p:txBody>
      </p:sp>
      <p:sp>
        <p:nvSpPr>
          <p:cNvPr id="18" name="Text Box 67">
            <a:extLst>
              <a:ext uri="{FF2B5EF4-FFF2-40B4-BE49-F238E27FC236}">
                <a16:creationId xmlns:a16="http://schemas.microsoft.com/office/drawing/2014/main" id="{11A8F6D4-C743-FC46-9314-F00C42716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271685"/>
            <a:ext cx="1447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x-none" b="1" dirty="0"/>
              <a:t>1 m</a:t>
            </a:r>
            <a:r>
              <a:rPr lang="en-US" altLang="x-none" b="1" baseline="30000" dirty="0"/>
              <a:t>2</a:t>
            </a:r>
          </a:p>
          <a:p>
            <a:r>
              <a:rPr lang="en-US" altLang="x-none" b="1" dirty="0"/>
              <a:t>= 100 dm</a:t>
            </a:r>
            <a:r>
              <a:rPr lang="en-US" altLang="x-none" b="1" baseline="30000" dirty="0"/>
              <a:t>2</a:t>
            </a:r>
          </a:p>
        </p:txBody>
      </p:sp>
      <p:sp>
        <p:nvSpPr>
          <p:cNvPr id="19" name="Text Box 130">
            <a:extLst>
              <a:ext uri="{FF2B5EF4-FFF2-40B4-BE49-F238E27FC236}">
                <a16:creationId xmlns:a16="http://schemas.microsoft.com/office/drawing/2014/main" id="{CE532ECC-A292-6A47-AF4E-103B75501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4800" y="3284385"/>
            <a:ext cx="1447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x-none" b="1" dirty="0"/>
              <a:t>1 dm</a:t>
            </a:r>
            <a:r>
              <a:rPr lang="en-US" altLang="x-none" b="1" baseline="30000" dirty="0"/>
              <a:t>2</a:t>
            </a:r>
          </a:p>
          <a:p>
            <a:r>
              <a:rPr lang="en-US" altLang="x-none" b="1" dirty="0"/>
              <a:t>= 100 cm</a:t>
            </a:r>
            <a:r>
              <a:rPr lang="en-US" altLang="x-none" b="1" baseline="30000" dirty="0"/>
              <a:t>2</a:t>
            </a:r>
          </a:p>
        </p:txBody>
      </p:sp>
      <p:sp>
        <p:nvSpPr>
          <p:cNvPr id="20" name="Text Box 131">
            <a:extLst>
              <a:ext uri="{FF2B5EF4-FFF2-40B4-BE49-F238E27FC236}">
                <a16:creationId xmlns:a16="http://schemas.microsoft.com/office/drawing/2014/main" id="{B0C54324-B409-574F-AD70-21A8EF2DB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3297085"/>
            <a:ext cx="1447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x-none" b="1" dirty="0"/>
              <a:t>1 cm</a:t>
            </a:r>
            <a:r>
              <a:rPr lang="en-US" altLang="x-none" b="1" baseline="30000" dirty="0"/>
              <a:t>2</a:t>
            </a:r>
          </a:p>
          <a:p>
            <a:r>
              <a:rPr lang="en-US" altLang="x-none" b="1" dirty="0"/>
              <a:t>= 100 mm</a:t>
            </a:r>
            <a:r>
              <a:rPr lang="en-US" altLang="x-none" b="1" baseline="30000" dirty="0"/>
              <a:t>2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D7A27D3-41A7-6846-BA85-4294356E1405}"/>
              </a:ext>
            </a:extLst>
          </p:cNvPr>
          <p:cNvGrpSpPr/>
          <p:nvPr/>
        </p:nvGrpSpPr>
        <p:grpSpPr>
          <a:xfrm>
            <a:off x="9220200" y="4113060"/>
            <a:ext cx="1447800" cy="1190625"/>
            <a:chOff x="9220200" y="3934932"/>
            <a:chExt cx="1447800" cy="1190625"/>
          </a:xfrm>
        </p:grpSpPr>
        <p:sp>
          <p:nvSpPr>
            <p:cNvPr id="21" name="Text Box 132">
              <a:extLst>
                <a:ext uri="{FF2B5EF4-FFF2-40B4-BE49-F238E27FC236}">
                  <a16:creationId xmlns:a16="http://schemas.microsoft.com/office/drawing/2014/main" id="{5EBD6721-FF09-BC42-B188-FB665307A8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20200" y="3934932"/>
              <a:ext cx="1447800" cy="1190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x-none" b="1" dirty="0">
                  <a:solidFill>
                    <a:srgbClr val="CC3300"/>
                  </a:solidFill>
                </a:rPr>
                <a:t>  </a:t>
              </a:r>
              <a:r>
                <a:rPr lang="en-US" altLang="x-none" b="1" dirty="0">
                  <a:solidFill>
                    <a:srgbClr val="FF9409"/>
                  </a:solidFill>
                </a:rPr>
                <a:t>1 mm</a:t>
              </a:r>
              <a:r>
                <a:rPr lang="en-US" altLang="x-none" b="1" baseline="30000" dirty="0">
                  <a:solidFill>
                    <a:srgbClr val="FF9409"/>
                  </a:solidFill>
                </a:rPr>
                <a:t>2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     1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=        cm</a:t>
              </a:r>
              <a:r>
                <a:rPr lang="en-US" altLang="x-none" b="1" baseline="30000" dirty="0">
                  <a:solidFill>
                    <a:srgbClr val="FF9409"/>
                  </a:solidFill>
                </a:rPr>
                <a:t>2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    100 </a:t>
              </a:r>
            </a:p>
          </p:txBody>
        </p:sp>
        <p:sp>
          <p:nvSpPr>
            <p:cNvPr id="22" name="Line 133">
              <a:extLst>
                <a:ext uri="{FF2B5EF4-FFF2-40B4-BE49-F238E27FC236}">
                  <a16:creationId xmlns:a16="http://schemas.microsoft.com/office/drawing/2014/main" id="{788EFF03-7124-364E-824F-71870F0A55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31338" y="4679470"/>
              <a:ext cx="395287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endParaRPr lang="x-none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95AED5F-C632-5B41-B3DA-4BCDF333F5BA}"/>
              </a:ext>
            </a:extLst>
          </p:cNvPr>
          <p:cNvGrpSpPr/>
          <p:nvPr/>
        </p:nvGrpSpPr>
        <p:grpSpPr>
          <a:xfrm>
            <a:off x="7924800" y="4084485"/>
            <a:ext cx="1447800" cy="1190625"/>
            <a:chOff x="7924800" y="3906357"/>
            <a:chExt cx="1447800" cy="1190625"/>
          </a:xfrm>
        </p:grpSpPr>
        <p:sp>
          <p:nvSpPr>
            <p:cNvPr id="23" name="Text Box 134">
              <a:extLst>
                <a:ext uri="{FF2B5EF4-FFF2-40B4-BE49-F238E27FC236}">
                  <a16:creationId xmlns:a16="http://schemas.microsoft.com/office/drawing/2014/main" id="{93CE843E-3906-2A48-A33E-B64A09FB8C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24800" y="3906357"/>
              <a:ext cx="1447800" cy="1190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x-none" b="1" dirty="0">
                  <a:solidFill>
                    <a:srgbClr val="CC3300"/>
                  </a:solidFill>
                </a:rPr>
                <a:t>   </a:t>
              </a:r>
              <a:r>
                <a:rPr lang="en-US" altLang="x-none" b="1" dirty="0">
                  <a:solidFill>
                    <a:srgbClr val="FF9409"/>
                  </a:solidFill>
                </a:rPr>
                <a:t>1 cm</a:t>
              </a:r>
              <a:r>
                <a:rPr lang="en-US" altLang="x-none" b="1" baseline="30000" dirty="0">
                  <a:solidFill>
                    <a:srgbClr val="FF9409"/>
                  </a:solidFill>
                </a:rPr>
                <a:t>2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     1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=        dm</a:t>
              </a:r>
              <a:r>
                <a:rPr lang="en-US" altLang="x-none" b="1" baseline="30000" dirty="0">
                  <a:solidFill>
                    <a:srgbClr val="FF9409"/>
                  </a:solidFill>
                </a:rPr>
                <a:t>2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   100 </a:t>
              </a:r>
            </a:p>
          </p:txBody>
        </p:sp>
        <p:sp>
          <p:nvSpPr>
            <p:cNvPr id="24" name="Line 135">
              <a:extLst>
                <a:ext uri="{FF2B5EF4-FFF2-40B4-BE49-F238E27FC236}">
                  <a16:creationId xmlns:a16="http://schemas.microsoft.com/office/drawing/2014/main" id="{6B1D0093-380F-6C49-9885-C6A60C3DAE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35938" y="4639782"/>
              <a:ext cx="395287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endParaRPr lang="x-non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F6327C5-1403-DB4B-9923-9867BCA9AEAD}"/>
              </a:ext>
            </a:extLst>
          </p:cNvPr>
          <p:cNvGrpSpPr/>
          <p:nvPr/>
        </p:nvGrpSpPr>
        <p:grpSpPr>
          <a:xfrm>
            <a:off x="6653213" y="4084485"/>
            <a:ext cx="1447800" cy="1190625"/>
            <a:chOff x="6653213" y="3906357"/>
            <a:chExt cx="1447800" cy="1190625"/>
          </a:xfrm>
        </p:grpSpPr>
        <p:sp>
          <p:nvSpPr>
            <p:cNvPr id="25" name="Text Box 136">
              <a:extLst>
                <a:ext uri="{FF2B5EF4-FFF2-40B4-BE49-F238E27FC236}">
                  <a16:creationId xmlns:a16="http://schemas.microsoft.com/office/drawing/2014/main" id="{D4302AA7-BD5D-1B40-AA8C-8FA9F4A33F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53213" y="3906357"/>
              <a:ext cx="1447800" cy="1190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x-none" b="1" dirty="0">
                  <a:solidFill>
                    <a:srgbClr val="CC3300"/>
                  </a:solidFill>
                </a:rPr>
                <a:t>   </a:t>
              </a:r>
              <a:r>
                <a:rPr lang="en-US" altLang="x-none" b="1" dirty="0">
                  <a:solidFill>
                    <a:srgbClr val="FF9409"/>
                  </a:solidFill>
                </a:rPr>
                <a:t>1 dm</a:t>
              </a:r>
              <a:r>
                <a:rPr lang="en-US" altLang="x-none" b="1" baseline="30000" dirty="0">
                  <a:solidFill>
                    <a:srgbClr val="FF9409"/>
                  </a:solidFill>
                </a:rPr>
                <a:t>2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     1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=        m</a:t>
              </a:r>
              <a:r>
                <a:rPr lang="en-US" altLang="x-none" b="1" baseline="30000" dirty="0">
                  <a:solidFill>
                    <a:srgbClr val="FF9409"/>
                  </a:solidFill>
                </a:rPr>
                <a:t>2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   100 </a:t>
              </a:r>
            </a:p>
          </p:txBody>
        </p:sp>
        <p:sp>
          <p:nvSpPr>
            <p:cNvPr id="26" name="Line 137">
              <a:extLst>
                <a:ext uri="{FF2B5EF4-FFF2-40B4-BE49-F238E27FC236}">
                  <a16:creationId xmlns:a16="http://schemas.microsoft.com/office/drawing/2014/main" id="{9AFCDA27-2E61-A241-9625-CA492B09A4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64350" y="4639782"/>
              <a:ext cx="395288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endParaRPr lang="x-none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FA4EC51-1F60-2C4B-966F-28A011843309}"/>
              </a:ext>
            </a:extLst>
          </p:cNvPr>
          <p:cNvGrpSpPr/>
          <p:nvPr/>
        </p:nvGrpSpPr>
        <p:grpSpPr>
          <a:xfrm>
            <a:off x="5429250" y="4084485"/>
            <a:ext cx="1447800" cy="1200329"/>
            <a:chOff x="5429250" y="3906357"/>
            <a:chExt cx="1447800" cy="1200329"/>
          </a:xfrm>
        </p:grpSpPr>
        <p:sp>
          <p:nvSpPr>
            <p:cNvPr id="27" name="Text Box 138">
              <a:extLst>
                <a:ext uri="{FF2B5EF4-FFF2-40B4-BE49-F238E27FC236}">
                  <a16:creationId xmlns:a16="http://schemas.microsoft.com/office/drawing/2014/main" id="{D41D5BF8-73F6-4E44-A9E8-D7F767ED83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29250" y="3906357"/>
              <a:ext cx="1447800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x-none" b="1" dirty="0">
                  <a:solidFill>
                    <a:srgbClr val="CC3300"/>
                  </a:solidFill>
                </a:rPr>
                <a:t>   </a:t>
              </a:r>
              <a:r>
                <a:rPr lang="en-US" altLang="x-none" b="1" dirty="0">
                  <a:solidFill>
                    <a:srgbClr val="FF9409"/>
                  </a:solidFill>
                </a:rPr>
                <a:t>1 m</a:t>
              </a:r>
              <a:r>
                <a:rPr lang="en-US" altLang="x-none" b="1" baseline="30000" dirty="0">
                  <a:solidFill>
                    <a:srgbClr val="FF9409"/>
                  </a:solidFill>
                </a:rPr>
                <a:t>2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     1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=        dam</a:t>
              </a:r>
              <a:r>
                <a:rPr lang="en-US" altLang="x-none" b="1" baseline="30000" dirty="0">
                  <a:solidFill>
                    <a:srgbClr val="FF9409"/>
                  </a:solidFill>
                </a:rPr>
                <a:t>2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   100 </a:t>
              </a:r>
              <a:endParaRPr lang="en-US" altLang="x-none" b="1" baseline="30000" dirty="0">
                <a:solidFill>
                  <a:srgbClr val="FF9409"/>
                </a:solidFill>
              </a:endParaRPr>
            </a:p>
          </p:txBody>
        </p:sp>
        <p:sp>
          <p:nvSpPr>
            <p:cNvPr id="28" name="Line 139">
              <a:extLst>
                <a:ext uri="{FF2B5EF4-FFF2-40B4-BE49-F238E27FC236}">
                  <a16:creationId xmlns:a16="http://schemas.microsoft.com/office/drawing/2014/main" id="{6153EAC3-5A8E-CE48-9860-EF03816584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40388" y="4639782"/>
              <a:ext cx="395287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endParaRPr lang="x-none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4E9C357-DA40-1A46-A38D-A61D9296A962}"/>
              </a:ext>
            </a:extLst>
          </p:cNvPr>
          <p:cNvGrpSpPr/>
          <p:nvPr/>
        </p:nvGrpSpPr>
        <p:grpSpPr>
          <a:xfrm>
            <a:off x="4133850" y="4084485"/>
            <a:ext cx="1447800" cy="1200329"/>
            <a:chOff x="4133850" y="3906357"/>
            <a:chExt cx="1447800" cy="1200329"/>
          </a:xfrm>
        </p:grpSpPr>
        <p:sp>
          <p:nvSpPr>
            <p:cNvPr id="29" name="Text Box 140">
              <a:extLst>
                <a:ext uri="{FF2B5EF4-FFF2-40B4-BE49-F238E27FC236}">
                  <a16:creationId xmlns:a16="http://schemas.microsoft.com/office/drawing/2014/main" id="{FD9C330A-213C-C540-9E05-05C90C251C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3850" y="3906357"/>
              <a:ext cx="1447800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x-none" b="1" dirty="0">
                  <a:solidFill>
                    <a:srgbClr val="CC3300"/>
                  </a:solidFill>
                </a:rPr>
                <a:t>   </a:t>
              </a:r>
              <a:r>
                <a:rPr lang="en-US" altLang="x-none" b="1" dirty="0">
                  <a:solidFill>
                    <a:srgbClr val="FF9409"/>
                  </a:solidFill>
                </a:rPr>
                <a:t>1 dam</a:t>
              </a:r>
              <a:r>
                <a:rPr lang="en-US" altLang="x-none" b="1" baseline="30000" dirty="0">
                  <a:solidFill>
                    <a:srgbClr val="FF9409"/>
                  </a:solidFill>
                </a:rPr>
                <a:t>2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     1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=        hm</a:t>
              </a:r>
              <a:r>
                <a:rPr lang="en-US" altLang="x-none" b="1" baseline="30000" dirty="0">
                  <a:solidFill>
                    <a:srgbClr val="FF9409"/>
                  </a:solidFill>
                </a:rPr>
                <a:t>2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   100 </a:t>
              </a:r>
              <a:endParaRPr lang="en-US" altLang="x-none" b="1" baseline="30000" dirty="0">
                <a:solidFill>
                  <a:srgbClr val="FF9409"/>
                </a:solidFill>
              </a:endParaRPr>
            </a:p>
          </p:txBody>
        </p:sp>
        <p:sp>
          <p:nvSpPr>
            <p:cNvPr id="30" name="Line 141">
              <a:extLst>
                <a:ext uri="{FF2B5EF4-FFF2-40B4-BE49-F238E27FC236}">
                  <a16:creationId xmlns:a16="http://schemas.microsoft.com/office/drawing/2014/main" id="{788EA93D-BC12-374F-B763-272D8AC76D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4988" y="4639782"/>
              <a:ext cx="395287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endParaRPr lang="x-none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162E028-A343-0447-B5A1-752B14DC935D}"/>
              </a:ext>
            </a:extLst>
          </p:cNvPr>
          <p:cNvGrpSpPr/>
          <p:nvPr/>
        </p:nvGrpSpPr>
        <p:grpSpPr>
          <a:xfrm>
            <a:off x="2895600" y="4084485"/>
            <a:ext cx="1447800" cy="1200329"/>
            <a:chOff x="2895600" y="3906357"/>
            <a:chExt cx="1447800" cy="1200329"/>
          </a:xfrm>
        </p:grpSpPr>
        <p:sp>
          <p:nvSpPr>
            <p:cNvPr id="31" name="Text Box 142">
              <a:extLst>
                <a:ext uri="{FF2B5EF4-FFF2-40B4-BE49-F238E27FC236}">
                  <a16:creationId xmlns:a16="http://schemas.microsoft.com/office/drawing/2014/main" id="{DE6D7802-19DE-6148-91D0-F090B56CFC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600" y="3906357"/>
              <a:ext cx="1447800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x-none" b="1" dirty="0">
                  <a:solidFill>
                    <a:srgbClr val="FF9409"/>
                  </a:solidFill>
                </a:rPr>
                <a:t>   1 hm</a:t>
              </a:r>
              <a:r>
                <a:rPr lang="en-US" altLang="x-none" b="1" baseline="30000" dirty="0">
                  <a:solidFill>
                    <a:srgbClr val="FF9409"/>
                  </a:solidFill>
                </a:rPr>
                <a:t>2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     1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=        km</a:t>
              </a:r>
              <a:r>
                <a:rPr lang="en-US" altLang="x-none" b="1" baseline="30000" dirty="0">
                  <a:solidFill>
                    <a:srgbClr val="FF9409"/>
                  </a:solidFill>
                </a:rPr>
                <a:t>2</a:t>
              </a:r>
            </a:p>
            <a:p>
              <a:r>
                <a:rPr lang="en-US" altLang="x-none" b="1" dirty="0">
                  <a:solidFill>
                    <a:srgbClr val="FF9409"/>
                  </a:solidFill>
                </a:rPr>
                <a:t>   100 </a:t>
              </a:r>
              <a:endParaRPr lang="en-US" altLang="x-none" b="1" baseline="30000" dirty="0">
                <a:solidFill>
                  <a:srgbClr val="FF9409"/>
                </a:solidFill>
              </a:endParaRPr>
            </a:p>
          </p:txBody>
        </p:sp>
        <p:sp>
          <p:nvSpPr>
            <p:cNvPr id="32" name="Line 143">
              <a:extLst>
                <a:ext uri="{FF2B5EF4-FFF2-40B4-BE49-F238E27FC236}">
                  <a16:creationId xmlns:a16="http://schemas.microsoft.com/office/drawing/2014/main" id="{235280F5-9877-8246-9AEA-29ACA6E6A8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6738" y="4639782"/>
              <a:ext cx="395287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endParaRPr lang="x-none"/>
            </a:p>
          </p:txBody>
        </p:sp>
      </p:grpSp>
      <p:sp>
        <p:nvSpPr>
          <p:cNvPr id="33" name="Text Box 174">
            <a:extLst>
              <a:ext uri="{FF2B5EF4-FFF2-40B4-BE49-F238E27FC236}">
                <a16:creationId xmlns:a16="http://schemas.microsoft.com/office/drawing/2014/main" id="{565511A9-18FA-0B4A-B5BA-6D6FA38E4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7357" y="5283171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x-none" b="1" dirty="0">
                <a:solidFill>
                  <a:srgbClr val="7030A0"/>
                </a:solidFill>
              </a:rPr>
              <a:t>= 0,01cm</a:t>
            </a:r>
            <a:r>
              <a:rPr lang="en-US" altLang="x-none" b="1" baseline="300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34" name="Text Box 177">
            <a:extLst>
              <a:ext uri="{FF2B5EF4-FFF2-40B4-BE49-F238E27FC236}">
                <a16:creationId xmlns:a16="http://schemas.microsoft.com/office/drawing/2014/main" id="{22770FC5-8FA6-E04C-ACAB-C3D0781A3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2016" y="5269680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x-none" b="1" dirty="0">
                <a:solidFill>
                  <a:srgbClr val="7030A0"/>
                </a:solidFill>
              </a:rPr>
              <a:t>= 0,01dm</a:t>
            </a:r>
            <a:r>
              <a:rPr lang="en-US" altLang="x-none" b="1" baseline="300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35" name="Text Box 178">
            <a:extLst>
              <a:ext uri="{FF2B5EF4-FFF2-40B4-BE49-F238E27FC236}">
                <a16:creationId xmlns:a16="http://schemas.microsoft.com/office/drawing/2014/main" id="{7B6A65A1-615A-C446-BAB0-143098963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0366" y="5271516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x-none" b="1" dirty="0">
                <a:solidFill>
                  <a:srgbClr val="7030A0"/>
                </a:solidFill>
              </a:rPr>
              <a:t>= 0,01m</a:t>
            </a:r>
            <a:r>
              <a:rPr lang="en-US" altLang="x-none" b="1" baseline="300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36" name="Text Box 179">
            <a:extLst>
              <a:ext uri="{FF2B5EF4-FFF2-40B4-BE49-F238E27FC236}">
                <a16:creationId xmlns:a16="http://schemas.microsoft.com/office/drawing/2014/main" id="{78A89B64-6F13-C640-8655-69B780EED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5025" y="5286274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x-none" b="1" dirty="0">
                <a:solidFill>
                  <a:srgbClr val="7030A0"/>
                </a:solidFill>
              </a:rPr>
              <a:t>= 0,01dam</a:t>
            </a:r>
            <a:r>
              <a:rPr lang="en-US" altLang="x-none" b="1" baseline="300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37" name="Text Box 180">
            <a:extLst>
              <a:ext uri="{FF2B5EF4-FFF2-40B4-BE49-F238E27FC236}">
                <a16:creationId xmlns:a16="http://schemas.microsoft.com/office/drawing/2014/main" id="{E4EAD21E-42FB-1149-BD4D-B4714696E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75" y="5261876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x-none" b="1" dirty="0">
                <a:solidFill>
                  <a:srgbClr val="7030A0"/>
                </a:solidFill>
              </a:rPr>
              <a:t>= 0,01hm</a:t>
            </a:r>
            <a:r>
              <a:rPr lang="en-US" altLang="x-none" b="1" baseline="300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38" name="Text Box 181">
            <a:extLst>
              <a:ext uri="{FF2B5EF4-FFF2-40B4-BE49-F238E27FC236}">
                <a16:creationId xmlns:a16="http://schemas.microsoft.com/office/drawing/2014/main" id="{0AF370D6-4FD6-C942-B00C-F4CBA8CE1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2900" y="5258476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x-none" b="1" dirty="0">
                <a:solidFill>
                  <a:srgbClr val="7030A0"/>
                </a:solidFill>
              </a:rPr>
              <a:t>= 0,01km</a:t>
            </a:r>
            <a:r>
              <a:rPr lang="en-US" altLang="x-none" b="1" baseline="30000" dirty="0">
                <a:solidFill>
                  <a:srgbClr val="7030A0"/>
                </a:solidFill>
              </a:rPr>
              <a:t>2</a:t>
            </a:r>
          </a:p>
        </p:txBody>
      </p:sp>
      <p:pic>
        <p:nvPicPr>
          <p:cNvPr id="39" name="Picture 182">
            <a:extLst>
              <a:ext uri="{FF2B5EF4-FFF2-40B4-BE49-F238E27FC236}">
                <a16:creationId xmlns:a16="http://schemas.microsoft.com/office/drawing/2014/main" id="{76784AC7-A9F3-A047-B702-50A72E3C2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888" y="-244955"/>
            <a:ext cx="722312" cy="72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6194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77" y="470324"/>
            <a:ext cx="9205785" cy="57223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62"/>
          <a:stretch/>
        </p:blipFill>
        <p:spPr>
          <a:xfrm>
            <a:off x="0" y="6144443"/>
            <a:ext cx="12192000" cy="7135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392" y="1631661"/>
            <a:ext cx="4998340" cy="384748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768" y="2320008"/>
            <a:ext cx="3007244" cy="2470792"/>
          </a:xfrm>
          <a:prstGeom prst="rect">
            <a:avLst/>
          </a:prstGeom>
        </p:spPr>
      </p:pic>
      <p:sp>
        <p:nvSpPr>
          <p:cNvPr id="10" name="文本框 16">
            <a:extLst>
              <a:ext uri="{FF2B5EF4-FFF2-40B4-BE49-F238E27FC236}">
                <a16:creationId xmlns:a16="http://schemas.microsoft.com/office/drawing/2014/main" id="{D8FDE1E0-6A19-8346-B3FA-EC04CE2D37E2}"/>
              </a:ext>
            </a:extLst>
          </p:cNvPr>
          <p:cNvSpPr txBox="1"/>
          <p:nvPr/>
        </p:nvSpPr>
        <p:spPr>
          <a:xfrm>
            <a:off x="5763491" y="2536927"/>
            <a:ext cx="3897899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Hai </a:t>
            </a:r>
            <a:r>
              <a:rPr lang="en-US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đơn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vị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đo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diện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tích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liền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kề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nhau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hơn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kém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nhau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100 </a:t>
            </a:r>
            <a:r>
              <a:rPr lang="en-US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lần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Đơn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vị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đứng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trước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gấp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100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lần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đơn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vị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đứng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sau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liền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kề</a:t>
            </a:r>
            <a:endParaRPr lang="en-US" altLang="zh-CN" sz="1600" dirty="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Đơn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vị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đứng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sau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kém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100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lần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đơn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vị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đứng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trước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liền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kề</a:t>
            </a:r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lang="zh-CN" altLang="en-US" sz="1600" dirty="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5">
            <a:extLst>
              <a:ext uri="{FF2B5EF4-FFF2-40B4-BE49-F238E27FC236}">
                <a16:creationId xmlns:a16="http://schemas.microsoft.com/office/drawing/2014/main" id="{C21795AB-EA2B-034E-9619-6D3876289F71}"/>
              </a:ext>
            </a:extLst>
          </p:cNvPr>
          <p:cNvSpPr txBox="1"/>
          <p:nvPr/>
        </p:nvSpPr>
        <p:spPr>
          <a:xfrm>
            <a:off x="2052228" y="1183117"/>
            <a:ext cx="8440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B05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MỐI QUAN HỆ GIỮA HAI ĐƠN VỊ ĐO DIỆN TÍCH</a:t>
            </a:r>
            <a:endParaRPr lang="zh-CN" altLang="en-US" sz="2800" b="1" dirty="0">
              <a:solidFill>
                <a:srgbClr val="00B05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4624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40" y="470324"/>
            <a:ext cx="10658006" cy="572238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62"/>
          <a:stretch/>
        </p:blipFill>
        <p:spPr>
          <a:xfrm>
            <a:off x="0" y="6144443"/>
            <a:ext cx="12192000" cy="713557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4955077" y="1547767"/>
            <a:ext cx="1577321" cy="831953"/>
            <a:chOff x="2650797" y="1616293"/>
            <a:chExt cx="1577321" cy="831953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594E6335-8D85-4FBF-B425-28A224911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0797" y="1616293"/>
              <a:ext cx="739142" cy="739142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C05A3FA-1D9A-4D22-9656-27ED56FDC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9591" y="2143320"/>
              <a:ext cx="1238527" cy="304926"/>
            </a:xfrm>
            <a:prstGeom prst="rect">
              <a:avLst/>
            </a:prstGeom>
          </p:spPr>
        </p:pic>
      </p:grpSp>
      <p:sp>
        <p:nvSpPr>
          <p:cNvPr id="17" name="文本框 16">
            <a:extLst>
              <a:ext uri="{FF2B5EF4-FFF2-40B4-BE49-F238E27FC236}">
                <a16:creationId xmlns:a16="http://schemas.microsoft.com/office/drawing/2014/main" id="{C7297B28-6FCC-479E-ABF5-BA26767A75E3}"/>
              </a:ext>
            </a:extLst>
          </p:cNvPr>
          <p:cNvSpPr txBox="1"/>
          <p:nvPr/>
        </p:nvSpPr>
        <p:spPr>
          <a:xfrm>
            <a:off x="4245414" y="3088357"/>
            <a:ext cx="6685612" cy="1612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4000" b="1" dirty="0" err="1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Viết</a:t>
            </a:r>
            <a:r>
              <a:rPr lang="en-US" altLang="zh-CN" sz="4000" b="1" dirty="0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số</a:t>
            </a:r>
            <a:r>
              <a:rPr lang="en-US" altLang="zh-CN" sz="4000" b="1" dirty="0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đo</a:t>
            </a:r>
            <a:r>
              <a:rPr lang="en-US" altLang="zh-CN" sz="4000" b="1" dirty="0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diện</a:t>
            </a:r>
            <a:r>
              <a:rPr lang="en-US" altLang="zh-CN" sz="4000" b="1" dirty="0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tích</a:t>
            </a:r>
            <a:r>
              <a:rPr lang="en-US" altLang="zh-CN" sz="4000" b="1" dirty="0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dưới</a:t>
            </a:r>
            <a:r>
              <a:rPr lang="en-US" altLang="zh-CN" sz="4000" b="1" dirty="0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dạng</a:t>
            </a:r>
            <a:r>
              <a:rPr lang="en-US" altLang="zh-CN" sz="4000" b="1" dirty="0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số</a:t>
            </a:r>
            <a:r>
              <a:rPr lang="en-US" altLang="zh-CN" sz="4000" b="1" dirty="0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thập</a:t>
            </a:r>
            <a:r>
              <a:rPr lang="en-US" altLang="zh-CN" sz="4000" b="1" dirty="0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phân</a:t>
            </a:r>
            <a:endParaRPr lang="zh-CN" altLang="en-US" sz="4000" b="1" dirty="0">
              <a:solidFill>
                <a:srgbClr val="FF9409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799" y="2758191"/>
            <a:ext cx="2918615" cy="2556054"/>
          </a:xfrm>
          <a:prstGeom prst="rect">
            <a:avLst/>
          </a:prstGeom>
        </p:spPr>
      </p:pic>
      <p:sp>
        <p:nvSpPr>
          <p:cNvPr id="11" name="文本框 16">
            <a:extLst>
              <a:ext uri="{FF2B5EF4-FFF2-40B4-BE49-F238E27FC236}">
                <a16:creationId xmlns:a16="http://schemas.microsoft.com/office/drawing/2014/main" id="{E244E933-EE6B-CE4E-B7A2-91177F86DEE6}"/>
              </a:ext>
            </a:extLst>
          </p:cNvPr>
          <p:cNvSpPr txBox="1"/>
          <p:nvPr/>
        </p:nvSpPr>
        <p:spPr>
          <a:xfrm>
            <a:off x="5674976" y="1482720"/>
            <a:ext cx="739142" cy="812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4000" b="1" dirty="0">
                <a:solidFill>
                  <a:srgbClr val="FF940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02</a:t>
            </a:r>
            <a:endParaRPr lang="zh-CN" altLang="en-US" sz="4000" b="1" dirty="0">
              <a:solidFill>
                <a:srgbClr val="FF9409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5711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77" y="470324"/>
            <a:ext cx="9205785" cy="57223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62"/>
          <a:stretch/>
        </p:blipFill>
        <p:spPr>
          <a:xfrm>
            <a:off x="0" y="6144443"/>
            <a:ext cx="12192000" cy="71355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94E6335-8D85-4FBF-B425-28A2249119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744" y="4245867"/>
            <a:ext cx="739142" cy="73914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C05A3FA-1D9A-4D22-9656-27ED56FDC2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21448" y="3397806"/>
            <a:ext cx="2390339" cy="304926"/>
          </a:xfrm>
          <a:prstGeom prst="rect">
            <a:avLst/>
          </a:prstGeom>
        </p:spPr>
      </p:pic>
      <p:sp>
        <p:nvSpPr>
          <p:cNvPr id="18" name="矩形: 圆角 11">
            <a:extLst>
              <a:ext uri="{FF2B5EF4-FFF2-40B4-BE49-F238E27FC236}">
                <a16:creationId xmlns:a16="http://schemas.microsoft.com/office/drawing/2014/main" id="{C9FE0D9B-C375-4C02-B229-919B475D8268}"/>
              </a:ext>
            </a:extLst>
          </p:cNvPr>
          <p:cNvSpPr/>
          <p:nvPr/>
        </p:nvSpPr>
        <p:spPr>
          <a:xfrm>
            <a:off x="4836421" y="1662185"/>
            <a:ext cx="5489161" cy="2401699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D32F8102-F21D-4691-A3FB-FC75BBDBD3C1}"/>
              </a:ext>
            </a:extLst>
          </p:cNvPr>
          <p:cNvSpPr txBox="1"/>
          <p:nvPr/>
        </p:nvSpPr>
        <p:spPr>
          <a:xfrm>
            <a:off x="6876650" y="1691286"/>
            <a:ext cx="13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Ví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dụ</a:t>
            </a:r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1</a:t>
            </a:r>
            <a:endParaRPr lang="zh-CN" altLang="en-US" sz="280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0EBB2AA-1B88-4090-81C5-BD312099CBB5}"/>
              </a:ext>
            </a:extLst>
          </p:cNvPr>
          <p:cNvSpPr txBox="1"/>
          <p:nvPr/>
        </p:nvSpPr>
        <p:spPr>
          <a:xfrm>
            <a:off x="5115941" y="2079980"/>
            <a:ext cx="5233391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Cái bảng lớp học của chúng ta có diện tích khoảng 3m</a:t>
            </a:r>
            <a:r>
              <a:rPr lang="vi-VN" altLang="zh-CN" sz="2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vi-V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5dm</a:t>
            </a:r>
            <a:r>
              <a:rPr lang="vi-VN" altLang="zh-CN" sz="2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vi-V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Vậy diện tích cái bảng đó khoảng bao nhiêu m</a:t>
            </a:r>
            <a:r>
              <a:rPr lang="vi-VN" altLang="zh-CN" sz="2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vi-V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 </a:t>
            </a:r>
            <a:endParaRPr lang="zh-CN" altLang="en-US" sz="32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124" y="1085956"/>
            <a:ext cx="1900472" cy="4857743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A0EBB2AA-1B88-4090-81C5-BD312099CBB5}"/>
              </a:ext>
            </a:extLst>
          </p:cNvPr>
          <p:cNvSpPr txBox="1"/>
          <p:nvPr/>
        </p:nvSpPr>
        <p:spPr>
          <a:xfrm>
            <a:off x="4646119" y="3904275"/>
            <a:ext cx="5679463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Giải</a:t>
            </a:r>
          </a:p>
          <a:p>
            <a:pPr algn="ctr">
              <a:lnSpc>
                <a:spcPct val="150000"/>
              </a:lnSpc>
            </a:pPr>
            <a:r>
              <a:rPr lang="vi-V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3m</a:t>
            </a:r>
            <a:r>
              <a:rPr lang="vi-VN" altLang="zh-CN" sz="2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vi-V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5dm</a:t>
            </a:r>
            <a:r>
              <a:rPr lang="vi-VN" altLang="zh-CN" sz="2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</a:t>
            </a:r>
            <a:r>
              <a:rPr lang="vi-V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 3,05 m</a:t>
            </a:r>
            <a:r>
              <a:rPr lang="vi-VN" altLang="zh-CN" sz="2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</a:p>
          <a:p>
            <a:pPr algn="ctr">
              <a:lnSpc>
                <a:spcPct val="150000"/>
              </a:lnSpc>
            </a:pPr>
            <a:r>
              <a:rPr lang="vi-V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Vậy diện tích cái bảng đó khoảng 3,05m</a:t>
            </a:r>
            <a:r>
              <a:rPr lang="vi-VN" altLang="zh-CN" sz="24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en-US" sz="2400" baseline="30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17" y="909149"/>
            <a:ext cx="1306258" cy="106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103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/>
      <p:bldP spid="2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833343" y="560832"/>
            <a:ext cx="10334529" cy="5583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476" y="936071"/>
            <a:ext cx="6359246" cy="525663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77" y="164892"/>
            <a:ext cx="9205785" cy="60278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" name="组合 1"/>
          <p:cNvGrpSpPr/>
          <p:nvPr/>
        </p:nvGrpSpPr>
        <p:grpSpPr>
          <a:xfrm>
            <a:off x="2246501" y="1237030"/>
            <a:ext cx="1934113" cy="831953"/>
            <a:chOff x="2450905" y="1616293"/>
            <a:chExt cx="2929025" cy="831953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594E6335-8D85-4FBF-B425-28A224911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0905" y="1616293"/>
              <a:ext cx="939035" cy="739142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3C05A3FA-1D9A-4D22-9656-27ED56FDC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9591" y="2143320"/>
              <a:ext cx="2390339" cy="304926"/>
            </a:xfrm>
            <a:prstGeom prst="rect">
              <a:avLst/>
            </a:prstGeom>
          </p:spPr>
        </p:pic>
      </p:grpSp>
      <p:sp>
        <p:nvSpPr>
          <p:cNvPr id="17" name="文本框 16">
            <a:extLst>
              <a:ext uri="{FF2B5EF4-FFF2-40B4-BE49-F238E27FC236}">
                <a16:creationId xmlns:a16="http://schemas.microsoft.com/office/drawing/2014/main" id="{40622C61-6477-4AA5-9378-E0F60AC1F29A}"/>
              </a:ext>
            </a:extLst>
          </p:cNvPr>
          <p:cNvSpPr txBox="1"/>
          <p:nvPr/>
        </p:nvSpPr>
        <p:spPr>
          <a:xfrm>
            <a:off x="2991028" y="1440175"/>
            <a:ext cx="1283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Ví</a:t>
            </a:r>
            <a:r>
              <a: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dụ</a:t>
            </a:r>
            <a:r>
              <a: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2:</a:t>
            </a:r>
            <a:endParaRPr lang="zh-CN" altLang="en-US" sz="24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62"/>
          <a:stretch/>
        </p:blipFill>
        <p:spPr>
          <a:xfrm>
            <a:off x="0" y="6144443"/>
            <a:ext cx="12192000" cy="713557"/>
          </a:xfrm>
          <a:prstGeom prst="rect">
            <a:avLst/>
          </a:prstGeom>
        </p:spPr>
      </p:pic>
      <p:sp>
        <p:nvSpPr>
          <p:cNvPr id="27" name="Text Box 37">
            <a:extLst>
              <a:ext uri="{FF2B5EF4-FFF2-40B4-BE49-F238E27FC236}">
                <a16:creationId xmlns:a16="http://schemas.microsoft.com/office/drawing/2014/main" id="{2C6FB6AD-6ACF-F946-9388-D3F9506494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3209" y="2261631"/>
            <a:ext cx="2195713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en-US" altLang="x-none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x-non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 dm</a:t>
            </a:r>
            <a:r>
              <a:rPr lang="en-US" altLang="x-none" sz="3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x-non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</a:p>
          <a:p>
            <a:pPr algn="ctr">
              <a:spcBef>
                <a:spcPct val="50000"/>
              </a:spcBef>
            </a:pPr>
            <a:endParaRPr lang="en-US" altLang="x-none" sz="3200" b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38">
            <a:extLst>
              <a:ext uri="{FF2B5EF4-FFF2-40B4-BE49-F238E27FC236}">
                <a16:creationId xmlns:a16="http://schemas.microsoft.com/office/drawing/2014/main" id="{54B8AAF4-FC2F-D345-88C9-71BC3772F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7408" y="2726885"/>
            <a:ext cx="85198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x-non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42</a:t>
            </a:r>
          </a:p>
          <a:p>
            <a:r>
              <a:rPr lang="en-US" altLang="x-non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29" name="Line 39">
            <a:extLst>
              <a:ext uri="{FF2B5EF4-FFF2-40B4-BE49-F238E27FC236}">
                <a16:creationId xmlns:a16="http://schemas.microsoft.com/office/drawing/2014/main" id="{65F4A4A2-4568-0947-AA9D-E741F29433DB}"/>
              </a:ext>
            </a:extLst>
          </p:cNvPr>
          <p:cNvSpPr>
            <a:spLocks noChangeShapeType="1"/>
          </p:cNvSpPr>
          <p:nvPr/>
        </p:nvSpPr>
        <p:spPr bwMode="auto">
          <a:xfrm>
            <a:off x="3694553" y="3263643"/>
            <a:ext cx="823392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x-none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40">
            <a:extLst>
              <a:ext uri="{FF2B5EF4-FFF2-40B4-BE49-F238E27FC236}">
                <a16:creationId xmlns:a16="http://schemas.microsoft.com/office/drawing/2014/main" id="{4F2B1F7F-F2A2-7746-A87C-E79A36BA2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5120" y="2888810"/>
            <a:ext cx="8233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x-none" sz="32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1" name="Text Box 41">
            <a:extLst>
              <a:ext uri="{FF2B5EF4-FFF2-40B4-BE49-F238E27FC236}">
                <a16:creationId xmlns:a16="http://schemas.microsoft.com/office/drawing/2014/main" id="{262A6358-C55B-BF45-9981-0857E31D9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633" y="2936435"/>
            <a:ext cx="202417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x-non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0,42 m</a:t>
            </a:r>
            <a:r>
              <a:rPr lang="en-US" altLang="x-none" sz="3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2" name="Text Box 42">
            <a:extLst>
              <a:ext uri="{FF2B5EF4-FFF2-40B4-BE49-F238E27FC236}">
                <a16:creationId xmlns:a16="http://schemas.microsoft.com/office/drawing/2014/main" id="{7B389922-E43D-074C-B8D6-7B63386AF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9736" y="4084733"/>
            <a:ext cx="44386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3200" b="1" dirty="0" err="1">
                <a:solidFill>
                  <a:srgbClr val="FF94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x-none" sz="3200" b="1" dirty="0">
                <a:solidFill>
                  <a:srgbClr val="FF94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42 dm</a:t>
            </a:r>
            <a:r>
              <a:rPr lang="en-US" altLang="x-none" sz="3200" b="1" baseline="30000" dirty="0">
                <a:solidFill>
                  <a:srgbClr val="FF94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x-none" sz="3200" b="1" dirty="0">
                <a:solidFill>
                  <a:srgbClr val="FF94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0,42m</a:t>
            </a:r>
            <a:r>
              <a:rPr lang="en-US" altLang="x-none" sz="3200" b="1" baseline="30000" dirty="0">
                <a:solidFill>
                  <a:srgbClr val="FF94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pSp>
        <p:nvGrpSpPr>
          <p:cNvPr id="34" name="组合 4">
            <a:extLst>
              <a:ext uri="{FF2B5EF4-FFF2-40B4-BE49-F238E27FC236}">
                <a16:creationId xmlns:a16="http://schemas.microsoft.com/office/drawing/2014/main" id="{3636B629-DA74-A947-8296-4DF10921E04B}"/>
              </a:ext>
            </a:extLst>
          </p:cNvPr>
          <p:cNvGrpSpPr/>
          <p:nvPr/>
        </p:nvGrpSpPr>
        <p:grpSpPr>
          <a:xfrm rot="20892659">
            <a:off x="6428459" y="1426851"/>
            <a:ext cx="2861278" cy="900149"/>
            <a:chOff x="3725503" y="1506678"/>
            <a:chExt cx="2325386" cy="900149"/>
          </a:xfrm>
        </p:grpSpPr>
        <p:pic>
          <p:nvPicPr>
            <p:cNvPr id="35" name="图片 2">
              <a:extLst>
                <a:ext uri="{FF2B5EF4-FFF2-40B4-BE49-F238E27FC236}">
                  <a16:creationId xmlns:a16="http://schemas.microsoft.com/office/drawing/2014/main" id="{ED0437E8-E00F-5547-82B4-20B000749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1992">
              <a:off x="3725503" y="1506678"/>
              <a:ext cx="2325386" cy="900149"/>
            </a:xfrm>
            <a:prstGeom prst="rect">
              <a:avLst/>
            </a:prstGeom>
          </p:spPr>
        </p:pic>
        <p:sp>
          <p:nvSpPr>
            <p:cNvPr id="36" name="文本框 10">
              <a:extLst>
                <a:ext uri="{FF2B5EF4-FFF2-40B4-BE49-F238E27FC236}">
                  <a16:creationId xmlns:a16="http://schemas.microsoft.com/office/drawing/2014/main" id="{2CC8B630-619A-194F-9B79-45BDB5AC07F9}"/>
                </a:ext>
              </a:extLst>
            </p:cNvPr>
            <p:cNvSpPr txBox="1"/>
            <p:nvPr/>
          </p:nvSpPr>
          <p:spPr>
            <a:xfrm rot="1217932">
              <a:off x="3938883" y="1725494"/>
              <a:ext cx="20341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42 dm2 = … m2?</a:t>
              </a:r>
              <a:endParaRPr lang="zh-CN" altLang="en-US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37" name="图片 3">
            <a:extLst>
              <a:ext uri="{FF2B5EF4-FFF2-40B4-BE49-F238E27FC236}">
                <a16:creationId xmlns:a16="http://schemas.microsoft.com/office/drawing/2014/main" id="{666C2AF2-1E5B-A24D-8723-F487ED14D7F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422" y="2499376"/>
            <a:ext cx="2931576" cy="284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2110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/>
      <p:bldP spid="28" grpId="0"/>
      <p:bldP spid="30" grpId="0"/>
      <p:bldP spid="31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E1D89BFF-242A-497A-A777-AD7B221F7C78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内容列表"/>
  <p:tag name="ISPRINGCLOUDFOLDERID" val="0"/>
  <p:tag name="ISPRINGCLOUDFOLDERPATH" val="资源库"/>
  <p:tag name="ISPRING_PLAYERS_CUSTOMIZATION" val="UEsDBBQAAgAIAOeJc0s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DniXNL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OeJc0u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54lzSy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54lzS2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aWGeSz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aWGeS5r5lmRrAAAAawAAABwAAAB1bml2ZXJzYWwvbG9jYWxfc2V0dGluZ3MueG1ss7GvyM1RKEstKs7Mz7NVMtQzUFJIzUvOT8nMS7dVCg1x07VQUiguScxLSczJz0u1VcrLV1Kwt+OyyclPTswJTi0pASosVijISaxMLQpJzQUySlL9EnOBKp/tmfJ8ya5n09qfr9ivpG/HBQB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aWGeS7CHI/RsAQAA9wIAACkAAAB1bml2ZXJzYWwvc2tpbl9jdXN0b21pemF0aW9uX3NldHRpbmdzLnhtbI1S20okMRB99yuCPzBJKreGdiC3lnlR0QGfm+ns0qyml07EZcnHm3Z3GEdHNPVUdU6doiqnTb/GaJ9Snh7Hv30ep3gXch7jz7Q+Q6jdTQ/TfDOHFHJaHSr3Yxym5038MS21Wk25j0M/D3ZB0xqj7vUhJbVyqmbMMIok89Qr5Dy3FWvANWAr5iix7eqdxD/dOexCzKdV29UR+rFhE1OY8yYO4c8ajtlvoeMNLud+GCsvrQVbouynFseWQIxwyX2hGgAEstwRh4uUjdQEecw4hmIUBQqIcE4aUYikHGrWNaKqMN8IxCRj1BXqae1GWhtHbZHQEKLrNK8aW7rOSIwRIQSYK1xAZzCqbKgaGtRyQHBgQBRtNFGAOtuZjhXvvLAcKeoFxoUZAxgfjnvY7u25DtVvr7M/5xeCJ7/gJLp4a3XCXO3uaZ4reRsefz/0OaBxuDi/ufV3/mqrt5vrq/P/vnz18J61mLVu/am3XwBQSwMEFAACAAgAamGeSyTg/xfEDAAAYxkAABcAAAB1bml2ZXJzYWwvdW5pdmVyc2FsLnBuZ+1XaVxT55o/isVOLSBqCrI7ttJFxKgBFJO4AOIom4QisouWyy7IIQYI0UtbBEXa3lvwgiESLAHCTkMwAUJF4NYYUFnCYqSCISSHJGAgIWSbg/bOb2a+zefhw/md8/zf9z3P+n/Oc/L9fU+ZfGT1EQAAJqe9Pc4BgBECADbe/NAYRox/4u+Gbxuunjt1AmgYsBHDwqbY4z7HAaC5aIs2+gNY/rcr3iFXAcC0Z+3a0J9SfQkALFdOexzHXYuQCs7QLwnH+1/rz+YA2GNVJ4ynP3Xbnr8b8bEH7vElhy83eVSctvmi4HNfj022f9n/1/s3HbYN52/e+mLgqGeNq0pJnKAFT4EThvAJ9uqFKwHshPqgoISRaCynNojtXFclLkvpCiEqx2Ppfhj1m8eb7bNhc648NK+1qLWeFafhshd7LaRPYOzMiFnMkfyCMyX7GFs2AkBdoG3qNsQUyUBkw4vdLiPbLSR3q5P3/PmMWZ2rzPiXwNoJb2Fvg0NyzAMHP5oHbAAADw/Y8a3m6+A6uA6ug+vgOrgOroPr4Dq4Dv4/BPdla6TMrwDg+tD/8UfhDS5gcZkf2RiRoxaOzBRhuzLnKvK+xk8RVShacrCgi0UGs9hSAIjqJDzlFzIHbrF0wu8sIsYSws5zR4/E6GQtgzCUZ2Mht0VEwu+QvMqSJ6XMM2qTUwSy5CwAaJ+gUXIyeV2Ee9Wp0UmhTF7rhdmOQgI+QCXeN8lp7KycFtMoySl/MBqS8Ux0jYhC0nu4poj9SKtDkr/5YR5KtCS9gkLn6KQpjvrFIlIYitJDMOhUznJNcARBWEBQ6M5xeYpvQEqhsGtVQv9qtlCB74zko70Gpo+0OalKONrLMxlVs3j2wHTJ3/12bzClvbqN7rtvqderOMxJNP0yCyw6LmDG6r7XvApIjbhVv2ZHvtU9wZUeE0cjRrL+RT3zVeYIAfEpmGMSxZXnqNh/GxKm2XhJNQX5EyL8y9R+YVP1DU278xM5yaBhHD8PjcTVh3ILCcvt1TcyedbYQSiD1f/PkLD+KmF8KPQWag5TiJYHnlRgX9dxlXGfdo9Xu8bbEd78qFxW3k2fxECjh/eA9hRhWVrWKU985cCt5CxfunE0qp0+ZPUA5D6NPzZhsiIhiwkOwSUMrvBHug5j9gwKX/0of5VweKHhep2mNqdhq41q/OZPzWFouz7HYJQ3BRvUvthnPbl/5yjayzfLlmEyI/LhjrgU9SsqqNP8lW8V/hSvjWEpku1/yEDl2HsrXMBI/GSOFXX6733R/872OmbyH6Ibr49galaWh4ktHfL4hXAad4xO6ad9iFqwz121uld0+cm1o8PXieqak7qsISJbhkybgKopUCor6aG5hYIQK13TtPW9pvMaGUppCU5i1zQtsxV1XZG7vjwRc53PKxtx/03h3ku2+ucdfM/hDlmXdUCzTRR/kHuDsJNrNnOALWSaTMAJfgGNgQ+TmM7P0fZmFexkICMw75GNQvV5MYu4H36pF2iJY+o02xAVyG5ollecywox+TSh6/4KCKoEKTsRAqFFQDNbxtowxkOSkA+HpLkhzIHmWmzZpDSXeLPgmeUfoOL7Iw8uCw4gdoB7s/B70XlBeft5u1xJNOqAfZ7bz2p3ROuFHBsMrk9lK+lIDempkuMSM28/4DdDadSNf6wuj4amMBrp/XWTZq3J5BiljC1v00QHc0Jwe2nhos9Y0tPSbQjEx5AeF2uC67e4lCeMKuqp1oXlQqlTw0TkowpjKcjBLRUuWP8YQItZQDcGlhw0G01wwDa22owNtsGJvGq73P5S1BaWELAooTe2iVIyfeYarK/zTHUWqw1Bgq67IGTTuuT8RUGBv8mzvqgksrDCscdtPi5uUpiaER/Jf+152ePx3WAjNbIRY2spGowctvsNWVwmZ5sDYA452aqJr3tFjoTrBfzHblzGQ6eyR3tG0Pb8GgtGEVZ/TXqVJFD/Agfe5Yw+O7Fzw69Lw4F+4eWRnNBZgnPn0gtJvmP5efTqXGWoM+2oZr61xLkyp5z/BRiCavQtUbSJlb11obFlLCdGoYIw4zKaMcxJcJdMkUsjNY055aqYGm69AlK96Rh4Eafs/SGbcwIHbOaj7d2XT6zwXKe0hoMGCf879a9D4a4ANNK8JIDEDaM+MVHhjRBUZYZZiYKEw2VnUSRt8vkc6lu1iEK5hzWe18wp+9e0InlGGqu5QVGh6wCrZjb4yghu8mgbc2NlVTPWxQckMp7GkZUaBHWjW7tM7ZZYWszl0chwqcwRV17nSRPEmHgrI8E5JJLiSr1oN/c1EMZKF7/RmhuheCWtSwPu8nt7D5I+8odGcdFIZzY9mfKUBbbtDEyacksJx91Wk5t9k/Df9d6svXy0UMeOmyJ7oV1YxJb8asC0IQtjWlaF5LhL0/kmx+R79ROBPtwN0pWl+zkyKrUD5rCjqOhGhk+Zcd+MQHPYwas7Pc9TSp10hCssaTYuURFHpd7WuRVHynrSqqur+72Yfi7miO7fwMH+6KFDs/j3XoCNlZraGmMOqt1p9ycS8nIp1iwzwT+smHubK64iOKAxAsupfstcmXBXAFui/H0tYKVw62obUY44boGoFw879UR9i/NRONq3nvT0FCt/30O9mAs3vym6IyX77ZsNSLoiPoJpeoXxLnh9Wtm7LHXKwPRIqGrxsxnknO1x/0CTNkizA1VV6kwbaPxtMVG/4+Jjb/IoCzXy+niMvotFPACNjldVsQQx7AR3vmdvB/mXtoSuOnUTrRQ7aO3Ra/iTRWLc/uHc5SKSdkbSSNJBkuZ+O/ajXDNMO0vaNulbbG7RFK7KtnHxicnBT4hhdrwK0crHUTwK7vYNxX7jzpntecjuCNP7CRMu+8s53UdNiRf03z0gpmsujda3+vjEuPepjkmmUIXEg3p0I7/GoSZu07iW+FP0/FTrnYLMRHjf9oDmBYpBGwuKyPjyb0+i/fkPry1O/36AkVg/FP7JQuv/rKBO/Sr0roImDt0P9/LcmefkZFgd2mc0o95eBOZtkta+z2W81SSS9MJ/CBMQQHk2jOMOIFGmOitTBGJ5bO5dvCsw+e2i8qyJH+aGWxi++JDuQZYoJrYjF1VFeLWiclurn+7MNZpqMln0UheTv7CrLfP2jRwynkCBeVgn56zsEwFDb4fuEEFNzDtPFUkNzdN3iwOQKTP+z/01NKVnDSWB3CxAXJpp4e6iUu22C/RjXrizEqy+tqe0+HUTz4n5siVzsdciWN6pshM9vTqIxqfdtYZGtoSpssdPqbLDaBEO/e7uAi0oKoFdPy+HGjmYZQvyGZNvXE1kEN7bqVW7xQfl3aA4lTg8CD2FRhyyYJK+pI1Ii+Be7AKyizWVprm1in7axyhSYs85p0DNg5wIO9mhfbS+8pmOZtJQt5Wk2b8oP5mUuPvLPcsfzK+a9h6wkgwQFTxXv+FBrtrs6EK3pEsjS9hcH6Zh3TgULCl31syVF5UN37rQ6Z2hcOncsxaob2IXDUH3Tr3vmGx4/GEKLNgrPOo081nS4LxyMgVLKEk3/b72sdDh14GykhpYY5d6ll48kz1n/DysJqtrvjILY3cCLwASVW+5zsz/1vWXhvyYcNenXkyD6pkR5lt+sf62WJjmKkgPZNvwu5K38n5mibgYlmhm15ohye8GAcbyeVATNVp/tU7SiCYrm2jHcWc9epdrrD2u/iJTtxTJ1Nc+FIBGTWXOHO2B1Zxewp8fr1VY2SSxySwAKTYl1cr9926u4MqD3LTibOhPM2f4K58F8Z/DbGTTYyRs/ljMcJKhLlRk2Ql/raRK+Rk4v349GZHDOVIGf5/ZMUgk1K5SM3Rx44T7T9TPTagPz63l1pY2jnYcPJe593MAq0FFtDZ+IGgbZIF3eCF62Uv3Lweg/ovsjlvqNT5eAhi3v0/SL+Rh68oJs//I6H7CkEqZU13xAO9nGQtqUML+nCQ9iCgJf2eW5ozBUJAg2GeIWQrRFs3wW4b0pB3QvC1CxIjAOzVjDerBUIOrNMQpFEov+UBLvcM/+ti5hvW01e2THdcjbTSqrzJ2WtgpHF3yrh1Mlle7FZm1EDNexlKIGW8FBRo5h1N48/V07y1H7nvWAIAoqDP66u3oZqh94XxPbZt4a0qf1BYh9Je72T2Ke9Vb510tDx6OtgdZHxfk2eesvGn6odTxc+B6DFjel80ew4dd60wxYHwRCP4tfiRJ94ZzvRGLcn/f/wAgLOV/zd8/boFH63B3I3iiLpPkb8FqF066b/+XoFsK/C+BbvDB1MMHlEG2AUOnccNLUwY9M3wrvFqzGn22pJJaZU/Spi7rVFPMr+CRHueMc9UeqP/asNk8bFOh9WHvr+GzwGlPX4+GE1F//U9QSwMEFAACAAgAamGeS3Br3rpLAAAAagAAABsAAAB1bml2ZXJzYWwvdW5pdmVyc2FsLnBuZy54bWyzsa/IzVEoSy0qzszPs1Uy1DNQsrfj5bIpKEoty0wtV6gAigEFIUBJoRLINUJwyzNTSjJslczNTBFiGamZ6Rkltkqm5iZwQX2gkQBQSwECAAAUAAIACADniXNLFQ6tKGQEAAAHEQAAHQAAAAAAAAABAAAAAAAAAAAAdW5pdmVyc2FsL2NvbW1vbl9tZXNzYWdlcy5sbmdQSwECAAAUAAIACADniXNLCH4LIykDAACGDAAAJwAAAAAAAAABAAAAAACfBAAAdW5pdmVyc2FsL2ZsYXNoX3B1Ymxpc2hpbmdfc2V0dGluZ3MueG1sUEsBAgAAFAACAAgA54lzS7X8CWS6AgAAVQoAACEAAAAAAAAAAQAAAAAADQgAAHVuaXZlcnNhbC9mbGFzaF9za2luX3NldHRpbmdzLnhtbFBLAQIAABQAAgAIAOeJc0sqlg9n/gIAAJcLAAAmAAAAAAAAAAEAAAAAAAYLAAB1bml2ZXJzYWwvaHRtbF9wdWJsaXNoaW5nX3NldHRpbmdzLnhtbFBLAQIAABQAAgAIAOeJc0tocVKRmgEAAB8GAAAfAAAAAAAAAAEAAAAAAEgOAAB1bml2ZXJzYWwvaHRtbF9za2luX3NldHRpbmdzLmpzUEsBAgAAFAACAAgAaWGeSz08L9HBAAAA5QEAABoAAAAAAAAAAQAAAAAAHxAAAHVuaXZlcnNhbC9pMThuX3ByZXNldHMueG1sUEsBAgAAFAACAAgAaWGeS5r5lmRrAAAAawAAABwAAAAAAAAAAQAAAAAAGBEAAHVuaXZlcnNhbC9sb2NhbF9zZXR0aW5ncy54bWxQSwECAAAUAAIACABElFdHI7RO+/sCAACwCAAAFAAAAAAAAAABAAAAAAC9EQAAdW5pdmVyc2FsL3BsYXllci54bWxQSwECAAAUAAIACABpYZ5LsIcj9GwBAAD3AgAAKQAAAAAAAAABAAAAAADqFAAAdW5pdmVyc2FsL3NraW5fY3VzdG9taXphdGlvbl9zZXR0aW5ncy54bWxQSwECAAAUAAIACABqYZ5LJOD/F8QMAABjGQAAFwAAAAAAAAAAAAAAAACdFgAAdW5pdmVyc2FsL3VuaXZlcnNhbC5wbmdQSwECAAAUAAIACABqYZ5LcGveuksAAABqAAAAGwAAAAAAAAABAAAAAACWIwAAdW5pdmVyc2FsL3VuaXZlcnNhbC5wbmcueG1sUEsFBgAAAAALAAsASQMAABokAAAAAA=="/>
  <p:tag name="ISPRING_PRESENTATION_TITLE" val="儿童读书分享会卡通动态ppt模板"/>
</p:tagLst>
</file>

<file path=ppt/theme/theme1.xml><?xml version="1.0" encoding="utf-8"?>
<a:theme xmlns:a="http://schemas.openxmlformats.org/drawingml/2006/main" name="Office Theme">
  <a:themeElements>
    <a:clrScheme name="自定义 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F7F7F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1418</TotalTime>
  <Words>615</Words>
  <Application>Microsoft Office PowerPoint</Application>
  <PresentationFormat>Widescreen</PresentationFormat>
  <Paragraphs>180</Paragraphs>
  <Slides>20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微软雅黑</vt:lpstr>
      <vt:lpstr>#9Slide02 Noi dung dai</vt:lpstr>
      <vt:lpstr>Arial</vt:lpstr>
      <vt:lpstr>Calibri</vt:lpstr>
      <vt:lpstr>Calibri Light</vt:lpstr>
      <vt:lpstr>等线</vt:lpstr>
      <vt:lpstr>Tahoma</vt:lpstr>
      <vt:lpstr>Times New Roman</vt:lpstr>
      <vt:lpstr>Wingdings</vt:lpstr>
      <vt:lpstr>Office Theme</vt:lpstr>
      <vt:lpstr>Diseño predeterminado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儿童读书分享会卡通动态ppt模板</dc:title>
  <dc:creator>WIN7</dc:creator>
  <cp:lastModifiedBy>Techsi.vn</cp:lastModifiedBy>
  <cp:revision>231</cp:revision>
  <dcterms:created xsi:type="dcterms:W3CDTF">2017-08-18T03:02:00Z</dcterms:created>
  <dcterms:modified xsi:type="dcterms:W3CDTF">2023-07-21T04:04:42Z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