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Cambria" panose="02040503050406030204" pitchFamily="18" charset="0"/>
      <p:regular r:id="rId34"/>
      <p:bold r:id="rId35"/>
      <p:italic r:id="rId36"/>
      <p:boldItalic r:id="rId37"/>
    </p:embeddedFont>
    <p:embeddedFont>
      <p:font typeface="UTM A&amp;S Graceland" panose="02040603050506020204" pitchFamily="18" charset="0"/>
      <p:regular r:id="rId38"/>
    </p:embeddedFont>
    <p:embeddedFont>
      <p:font typeface="UTM Androgyne" panose="02040603050506020204" pitchFamily="18" charset="0"/>
      <p:regular r:id="rId39"/>
    </p:embeddedFont>
    <p:embeddedFont>
      <p:font typeface="UTM Azuki" panose="02040603050506020204" pitchFamily="18"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8" d="100"/>
          <a:sy n="78" d="100"/>
        </p:scale>
        <p:origin x="55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4388B-64BB-4385-9E79-5968CDF6F690}" type="datetimeFigureOut">
              <a:rPr lang="en-US" smtClean="0"/>
              <a:t>10/3/2022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EB8577-ACF2-46B8-BB75-59773FBD87E4}" type="slidenum">
              <a:rPr lang="en-US" smtClean="0"/>
              <a:t>‹#›</a:t>
            </a:fld>
            <a:endParaRPr lang="en-US"/>
          </a:p>
        </p:txBody>
      </p:sp>
    </p:spTree>
    <p:extLst>
      <p:ext uri="{BB962C8B-B14F-4D97-AF65-F5344CB8AC3E}">
        <p14:creationId xmlns:p14="http://schemas.microsoft.com/office/powerpoint/2010/main" val="1542471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err="1"/>
              <a:t>Cùng</a:t>
            </a:r>
            <a:r>
              <a:rPr lang="en-US" altLang="zh-CN" baseline="0" dirty="0"/>
              <a:t> </a:t>
            </a:r>
            <a:r>
              <a:rPr lang="en-US" altLang="zh-CN" baseline="0" dirty="0" err="1"/>
              <a:t>xem</a:t>
            </a:r>
            <a:r>
              <a:rPr lang="en-US" altLang="zh-CN" baseline="0" dirty="0"/>
              <a:t> </a:t>
            </a:r>
            <a:r>
              <a:rPr lang="en-US" altLang="zh-CN" baseline="0" dirty="0" err="1"/>
              <a:t>phim</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A45B2-5C55-4935-9ED4-24F08C659F1C}" type="slidenum">
              <a:rPr kumimoji="0" lang="zh-CN" alt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15933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A45B2-5C55-4935-9ED4-24F08C659F1C}" type="slidenum">
              <a:rPr kumimoji="0" lang="zh-CN" alt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1580358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A45B2-5C55-4935-9ED4-24F08C659F1C}" type="slidenum">
              <a:rPr kumimoji="0" lang="zh-CN" alt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4273830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3DC015B7-38AA-4B20-BB4D-7C35CD61FAE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2160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150" y="1122363"/>
            <a:ext cx="91449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150" y="3602038"/>
            <a:ext cx="9144900" cy="1655763"/>
          </a:xfrm>
          <a:prstGeom prst="rect">
            <a:avLst/>
          </a:prstGeom>
        </p:spPr>
        <p:txBody>
          <a:bodyPr/>
          <a:lstStyle>
            <a:lvl1pPr marL="0" indent="0" algn="ctr">
              <a:buNone/>
              <a:defRPr sz="2400"/>
            </a:lvl1pPr>
            <a:lvl2pPr marL="457200" indent="0" algn="ctr">
              <a:buNone/>
              <a:defRPr sz="2000"/>
            </a:lvl2pPr>
            <a:lvl3pPr marL="914400" indent="0" algn="ctr">
              <a:buNone/>
              <a:defRPr sz="1805"/>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59396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83" y="365125"/>
            <a:ext cx="10516635"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83" y="1825625"/>
            <a:ext cx="10516635"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69289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5759" y="365125"/>
            <a:ext cx="2629159" cy="5811837"/>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83" y="365125"/>
            <a:ext cx="7735061" cy="5811837"/>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28047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83" y="365125"/>
            <a:ext cx="10516635"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83" y="1825625"/>
            <a:ext cx="10516635"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88813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932" y="1709738"/>
            <a:ext cx="10516635"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932" y="4589464"/>
            <a:ext cx="10516635"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5">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8195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83" y="365125"/>
            <a:ext cx="10516635"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83" y="1825625"/>
            <a:ext cx="518211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808" y="1825625"/>
            <a:ext cx="518211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73849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871" y="365125"/>
            <a:ext cx="10516635"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872" y="1681163"/>
            <a:ext cx="5158295" cy="823912"/>
          </a:xfrm>
          <a:prstGeom prst="rect">
            <a:avLst/>
          </a:prstGeom>
        </p:spPr>
        <p:txBody>
          <a:bodyPr anchor="b"/>
          <a:lstStyle>
            <a:lvl1pPr marL="0" indent="0">
              <a:buNone/>
              <a:defRPr sz="2400" b="1"/>
            </a:lvl1pPr>
            <a:lvl2pPr marL="457200" indent="0">
              <a:buNone/>
              <a:defRPr sz="2000" b="1"/>
            </a:lvl2pPr>
            <a:lvl3pPr marL="914400" indent="0">
              <a:buNone/>
              <a:defRPr sz="1805"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872" y="2505076"/>
            <a:ext cx="5158295"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807" y="1681163"/>
            <a:ext cx="5183699" cy="823912"/>
          </a:xfrm>
          <a:prstGeom prst="rect">
            <a:avLst/>
          </a:prstGeom>
        </p:spPr>
        <p:txBody>
          <a:bodyPr anchor="b"/>
          <a:lstStyle>
            <a:lvl1pPr marL="0" indent="0">
              <a:buNone/>
              <a:defRPr sz="2400" b="1"/>
            </a:lvl1pPr>
            <a:lvl2pPr marL="457200" indent="0">
              <a:buNone/>
              <a:defRPr sz="2000" b="1"/>
            </a:lvl2pPr>
            <a:lvl3pPr marL="914400" indent="0">
              <a:buNone/>
              <a:defRPr sz="1805"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807" y="2505076"/>
            <a:ext cx="5183699"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8" name="Footer Placeholder 7"/>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9" name="Slide Number Placeholder 8"/>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2266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83" y="365125"/>
            <a:ext cx="10516635"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Footer Placeholder 3"/>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Slide Number Placeholder 4"/>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88787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Footer Placeholder 2"/>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Slide Number Placeholder 3"/>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67925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871" y="457200"/>
            <a:ext cx="3932625" cy="1600201"/>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698" y="987425"/>
            <a:ext cx="6172808"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871" y="2057399"/>
            <a:ext cx="3932625" cy="3811589"/>
          </a:xfrm>
          <a:prstGeom prst="rect">
            <a:avLst/>
          </a:prstGeom>
        </p:spPr>
        <p:txBody>
          <a:bodyPr/>
          <a:lstStyle>
            <a:lvl1pPr marL="0" indent="0">
              <a:buNone/>
              <a:defRPr sz="1600"/>
            </a:lvl1pPr>
            <a:lvl2pPr marL="457200" indent="0">
              <a:buNone/>
              <a:defRPr sz="1405"/>
            </a:lvl2pPr>
            <a:lvl3pPr marL="914400" indent="0">
              <a:buNone/>
              <a:defRPr sz="1200"/>
            </a:lvl3pPr>
            <a:lvl4pPr marL="1371600" indent="0">
              <a:buNone/>
              <a:defRPr sz="1005"/>
            </a:lvl4pPr>
            <a:lvl5pPr marL="1828800" indent="0">
              <a:buNone/>
              <a:defRPr sz="1005"/>
            </a:lvl5pPr>
            <a:lvl6pPr marL="2286000" indent="0">
              <a:buNone/>
              <a:defRPr sz="1005"/>
            </a:lvl6pPr>
            <a:lvl7pPr marL="2743200" indent="0">
              <a:buNone/>
              <a:defRPr sz="1005"/>
            </a:lvl7pPr>
            <a:lvl8pPr marL="3200400" indent="0">
              <a:buNone/>
              <a:defRPr sz="1005"/>
            </a:lvl8pPr>
            <a:lvl9pPr marL="3657600" indent="0">
              <a:buNone/>
              <a:defRPr sz="1005"/>
            </a:lvl9pPr>
          </a:lstStyle>
          <a:p>
            <a:pPr lvl="0"/>
            <a:r>
              <a:rPr lang="zh-CN" altLang="en-US"/>
              <a:t>单击此处编辑母版文本样式</a:t>
            </a:r>
          </a:p>
        </p:txBody>
      </p:sp>
      <p:sp>
        <p:nvSpPr>
          <p:cNvPr id="5" name="Date Placeholder 4"/>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496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871" y="457200"/>
            <a:ext cx="3932625" cy="1600201"/>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698" y="987425"/>
            <a:ext cx="6172808"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871" y="2057399"/>
            <a:ext cx="3932625" cy="3811589"/>
          </a:xfrm>
          <a:prstGeom prst="rect">
            <a:avLst/>
          </a:prstGeom>
        </p:spPr>
        <p:txBody>
          <a:bodyPr/>
          <a:lstStyle>
            <a:lvl1pPr marL="0" indent="0">
              <a:buNone/>
              <a:defRPr sz="1600"/>
            </a:lvl1pPr>
            <a:lvl2pPr marL="457200" indent="0">
              <a:buNone/>
              <a:defRPr sz="1405"/>
            </a:lvl2pPr>
            <a:lvl3pPr marL="914400" indent="0">
              <a:buNone/>
              <a:defRPr sz="1200"/>
            </a:lvl3pPr>
            <a:lvl4pPr marL="1371600" indent="0">
              <a:buNone/>
              <a:defRPr sz="1005"/>
            </a:lvl4pPr>
            <a:lvl5pPr marL="1828800" indent="0">
              <a:buNone/>
              <a:defRPr sz="1005"/>
            </a:lvl5pPr>
            <a:lvl6pPr marL="2286000" indent="0">
              <a:buNone/>
              <a:defRPr sz="1005"/>
            </a:lvl6pPr>
            <a:lvl7pPr marL="2743200" indent="0">
              <a:buNone/>
              <a:defRPr sz="1005"/>
            </a:lvl7pPr>
            <a:lvl8pPr marL="3200400" indent="0">
              <a:buNone/>
              <a:defRPr sz="1005"/>
            </a:lvl8pPr>
            <a:lvl9pPr marL="3657600" indent="0">
              <a:buNone/>
              <a:defRPr sz="1005"/>
            </a:lvl9pPr>
          </a:lstStyle>
          <a:p>
            <a:pPr lvl="0"/>
            <a:r>
              <a:rPr lang="zh-CN" altLang="en-US"/>
              <a:t>单击此处编辑母版文本样式</a:t>
            </a:r>
          </a:p>
        </p:txBody>
      </p:sp>
      <p:sp>
        <p:nvSpPr>
          <p:cNvPr id="5" name="Date Placeholder 4"/>
          <p:cNvSpPr>
            <a:spLocks noGrp="1"/>
          </p:cNvSpPr>
          <p:nvPr>
            <p:ph type="dt" sz="half" idx="10"/>
          </p:nvPr>
        </p:nvSpPr>
        <p:spPr>
          <a:xfrm>
            <a:off x="838283" y="6356350"/>
            <a:ext cx="2743470" cy="3651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E6309789-FCD6-481A-9923-32E656DF23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777240" rtl="0" eaLnBrk="1" fontAlgn="auto" latinLnBrk="0" hangingPunct="1">
                <a:lnSpc>
                  <a:spcPct val="100000"/>
                </a:lnSpc>
                <a:spcBef>
                  <a:spcPts val="0"/>
                </a:spcBef>
                <a:spcAft>
                  <a:spcPts val="0"/>
                </a:spcAft>
                <a:buClrTx/>
                <a:buSzTx/>
                <a:buFontTx/>
                <a:buNone/>
                <a:tabLst/>
                <a:defRPr/>
              </a:pPr>
              <a:t>2022/10/3</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a:xfrm>
            <a:off x="4038998" y="6356350"/>
            <a:ext cx="4115205" cy="365125"/>
          </a:xfrm>
          <a:prstGeom prst="rect">
            <a:avLst/>
          </a:prstGeom>
        </p:spPr>
        <p: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a:xfrm>
            <a:off x="8611449" y="6356350"/>
            <a:ext cx="2743470" cy="365125"/>
          </a:xfrm>
          <a:prstGeom prst="rect">
            <a:avLst/>
          </a:prstGeom>
        </p:spPr>
        <p:txBody>
          <a:bodyPr/>
          <a:lstStyle/>
          <a:p>
            <a:pPr marL="0" marR="0" lvl="0" indent="0" algn="r" defTabSz="777240" rtl="0" eaLnBrk="1" fontAlgn="auto" latinLnBrk="0" hangingPunct="1">
              <a:lnSpc>
                <a:spcPct val="100000"/>
              </a:lnSpc>
              <a:spcBef>
                <a:spcPts val="0"/>
              </a:spcBef>
              <a:spcAft>
                <a:spcPts val="0"/>
              </a:spcAft>
              <a:buClrTx/>
              <a:buSzTx/>
              <a:buFontTx/>
              <a:buNone/>
              <a:tabLst/>
              <a:defRPr/>
            </a:pPr>
            <a:fld id="{7899288B-7458-47DA-BB60-683206BA417E}"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77724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59907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5449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9235" indent="-228600" algn="l" defTabSz="914400" rtl="0" eaLnBrk="1" latinLnBrk="0" hangingPunct="1">
        <a:lnSpc>
          <a:spcPct val="90000"/>
        </a:lnSpc>
        <a:spcBef>
          <a:spcPct val="201000"/>
        </a:spcBef>
        <a:buFont typeface="Arial" panose="020B0604020202020204" pitchFamily="34" charset="0"/>
        <a:buChar char="•"/>
        <a:defRPr sz="2800" kern="1200">
          <a:solidFill>
            <a:schemeClr val="tx1"/>
          </a:solidFill>
          <a:latin typeface="+mn-lt"/>
          <a:ea typeface="+mn-ea"/>
          <a:cs typeface="+mn-cs"/>
        </a:defRPr>
      </a:lvl1pPr>
      <a:lvl2pPr marL="686435" indent="-228600" algn="l" defTabSz="914400" rtl="0" eaLnBrk="1" latinLnBrk="0" hangingPunct="1">
        <a:lnSpc>
          <a:spcPct val="90000"/>
        </a:lnSpc>
        <a:spcBef>
          <a:spcPct val="101000"/>
        </a:spcBef>
        <a:buFont typeface="Arial" panose="020B0604020202020204" pitchFamily="34" charset="0"/>
        <a:buChar char="•"/>
        <a:defRPr sz="2400" kern="1200">
          <a:solidFill>
            <a:schemeClr val="tx1"/>
          </a:solidFill>
          <a:latin typeface="+mn-lt"/>
          <a:ea typeface="+mn-ea"/>
          <a:cs typeface="+mn-cs"/>
        </a:defRPr>
      </a:lvl2pPr>
      <a:lvl3pPr marL="1143635" indent="-228600" algn="l" defTabSz="914400" rtl="0" eaLnBrk="1" latinLnBrk="0" hangingPunct="1">
        <a:lnSpc>
          <a:spcPct val="90000"/>
        </a:lnSpc>
        <a:spcBef>
          <a:spcPct val="101000"/>
        </a:spcBef>
        <a:buFont typeface="Arial" panose="020B0604020202020204" pitchFamily="34" charset="0"/>
        <a:buChar char="•"/>
        <a:defRPr sz="2000" kern="1200">
          <a:solidFill>
            <a:schemeClr val="tx1"/>
          </a:solidFill>
          <a:latin typeface="+mn-lt"/>
          <a:ea typeface="+mn-ea"/>
          <a:cs typeface="+mn-cs"/>
        </a:defRPr>
      </a:lvl3pPr>
      <a:lvl4pPr marL="1600835" indent="-228600" algn="l" defTabSz="914400" rtl="0" eaLnBrk="1" latinLnBrk="0" hangingPunct="1">
        <a:lnSpc>
          <a:spcPct val="90000"/>
        </a:lnSpc>
        <a:spcBef>
          <a:spcPct val="101000"/>
        </a:spcBef>
        <a:buFont typeface="Arial" panose="020B060402020202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ct val="101000"/>
        </a:spcBef>
        <a:buFont typeface="Arial" panose="020B060402020202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ct val="101000"/>
        </a:spcBef>
        <a:buFont typeface="Arial" panose="020B060402020202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ct val="101000"/>
        </a:spcBef>
        <a:buFont typeface="Arial" panose="020B060402020202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ct val="101000"/>
        </a:spcBef>
        <a:buFont typeface="Arial" panose="020B060402020202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ct val="101000"/>
        </a:spcBef>
        <a:buFont typeface="Arial" panose="020B0604020202020204" pitchFamily="34" charset="0"/>
        <a:buChar char="•"/>
        <a:defRPr sz="1805" kern="1200">
          <a:solidFill>
            <a:schemeClr val="tx1"/>
          </a:solidFill>
          <a:latin typeface="+mn-lt"/>
          <a:ea typeface="+mn-ea"/>
          <a:cs typeface="+mn-cs"/>
        </a:defRPr>
      </a:lvl9pPr>
    </p:bodyStyle>
    <p:otherStyle>
      <a:defPPr>
        <a:defRPr lang="en-US"/>
      </a:defPPr>
      <a:lvl1pPr marL="0" algn="l" defTabSz="914400" rtl="0" eaLnBrk="1" latinLnBrk="0" hangingPunct="1">
        <a:defRPr sz="1805" kern="1200">
          <a:solidFill>
            <a:schemeClr val="tx1"/>
          </a:solidFill>
          <a:latin typeface="+mn-lt"/>
          <a:ea typeface="+mn-ea"/>
          <a:cs typeface="+mn-cs"/>
        </a:defRPr>
      </a:lvl1pPr>
      <a:lvl2pPr marL="457200" algn="l" defTabSz="914400" rtl="0" eaLnBrk="1" latinLnBrk="0" hangingPunct="1">
        <a:defRPr sz="1805" kern="1200">
          <a:solidFill>
            <a:schemeClr val="tx1"/>
          </a:solidFill>
          <a:latin typeface="+mn-lt"/>
          <a:ea typeface="+mn-ea"/>
          <a:cs typeface="+mn-cs"/>
        </a:defRPr>
      </a:lvl2pPr>
      <a:lvl3pPr marL="914400" algn="l" defTabSz="914400" rtl="0" eaLnBrk="1" latinLnBrk="0" hangingPunct="1">
        <a:defRPr sz="1805" kern="1200">
          <a:solidFill>
            <a:schemeClr val="tx1"/>
          </a:solidFill>
          <a:latin typeface="+mn-lt"/>
          <a:ea typeface="+mn-ea"/>
          <a:cs typeface="+mn-cs"/>
        </a:defRPr>
      </a:lvl3pPr>
      <a:lvl4pPr marL="1371600" algn="l" defTabSz="914400" rtl="0" eaLnBrk="1" latinLnBrk="0" hangingPunct="1">
        <a:defRPr sz="1805" kern="1200">
          <a:solidFill>
            <a:schemeClr val="tx1"/>
          </a:solidFill>
          <a:latin typeface="+mn-lt"/>
          <a:ea typeface="+mn-ea"/>
          <a:cs typeface="+mn-cs"/>
        </a:defRPr>
      </a:lvl4pPr>
      <a:lvl5pPr marL="1828800" algn="l" defTabSz="914400" rtl="0" eaLnBrk="1" latinLnBrk="0" hangingPunct="1">
        <a:defRPr sz="1805" kern="1200">
          <a:solidFill>
            <a:schemeClr val="tx1"/>
          </a:solidFill>
          <a:latin typeface="+mn-lt"/>
          <a:ea typeface="+mn-ea"/>
          <a:cs typeface="+mn-cs"/>
        </a:defRPr>
      </a:lvl5pPr>
      <a:lvl6pPr marL="2286000" algn="l" defTabSz="914400" rtl="0" eaLnBrk="1" latinLnBrk="0" hangingPunct="1">
        <a:defRPr sz="1805" kern="1200">
          <a:solidFill>
            <a:schemeClr val="tx1"/>
          </a:solidFill>
          <a:latin typeface="+mn-lt"/>
          <a:ea typeface="+mn-ea"/>
          <a:cs typeface="+mn-cs"/>
        </a:defRPr>
      </a:lvl6pPr>
      <a:lvl7pPr marL="2743200" algn="l" defTabSz="914400" rtl="0" eaLnBrk="1" latinLnBrk="0" hangingPunct="1">
        <a:defRPr sz="1805" kern="1200">
          <a:solidFill>
            <a:schemeClr val="tx1"/>
          </a:solidFill>
          <a:latin typeface="+mn-lt"/>
          <a:ea typeface="+mn-ea"/>
          <a:cs typeface="+mn-cs"/>
        </a:defRPr>
      </a:lvl7pPr>
      <a:lvl8pPr marL="3200400" algn="l" defTabSz="914400" rtl="0" eaLnBrk="1" latinLnBrk="0" hangingPunct="1">
        <a:defRPr sz="1805" kern="1200">
          <a:solidFill>
            <a:schemeClr val="tx1"/>
          </a:solidFill>
          <a:latin typeface="+mn-lt"/>
          <a:ea typeface="+mn-ea"/>
          <a:cs typeface="+mn-cs"/>
        </a:defRPr>
      </a:lvl8pPr>
      <a:lvl9pPr marL="3657600" algn="l" defTabSz="914400" rtl="0" eaLnBrk="1" latinLnBrk="0" hangingPunct="1">
        <a:defRPr sz="18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9.jpeg"/><Relationship Id="rId5" Type="http://schemas.openxmlformats.org/officeDocument/2006/relationships/image" Target="../media/image18.jpe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7.xml"/><Relationship Id="rId1" Type="http://schemas.openxmlformats.org/officeDocument/2006/relationships/themeOverride" Target="../theme/themeOverride4.xml"/><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I:\我的模板\中国风模板\中国风模板05\宽版\页面5\切片\小桥.png"/>
          <p:cNvPicPr>
            <a:picLocks noChangeAspect="1" noChangeArrowheads="1"/>
          </p:cNvPicPr>
          <p:nvPr/>
        </p:nvPicPr>
        <p:blipFill>
          <a:blip r:embed="rId2" cstate="email"/>
          <a:srcRect/>
          <a:stretch>
            <a:fillRect/>
          </a:stretch>
        </p:blipFill>
        <p:spPr bwMode="auto">
          <a:xfrm>
            <a:off x="2232837" y="3397610"/>
            <a:ext cx="9948333" cy="3568700"/>
          </a:xfrm>
          <a:prstGeom prst="rect">
            <a:avLst/>
          </a:prstGeom>
          <a:noFill/>
        </p:spPr>
      </p:pic>
      <p:pic>
        <p:nvPicPr>
          <p:cNvPr id="8" name="图片 7" descr="9"/>
          <p:cNvPicPr>
            <a:picLocks noChangeAspect="1"/>
          </p:cNvPicPr>
          <p:nvPr/>
        </p:nvPicPr>
        <p:blipFill>
          <a:blip r:embed="rId3" cstate="print"/>
          <a:stretch>
            <a:fillRect/>
          </a:stretch>
        </p:blipFill>
        <p:spPr>
          <a:xfrm>
            <a:off x="7652385" y="55880"/>
            <a:ext cx="4528820" cy="2733040"/>
          </a:xfrm>
          <a:prstGeom prst="rect">
            <a:avLst/>
          </a:prstGeom>
        </p:spPr>
      </p:pic>
      <p:pic>
        <p:nvPicPr>
          <p:cNvPr id="14" name="图片 13" descr="604295ee908b40eef4d1f6db32a98d46"/>
          <p:cNvPicPr>
            <a:picLocks noChangeAspect="1"/>
          </p:cNvPicPr>
          <p:nvPr/>
        </p:nvPicPr>
        <p:blipFill>
          <a:blip r:embed="rId4"/>
          <a:stretch>
            <a:fillRect/>
          </a:stretch>
        </p:blipFill>
        <p:spPr>
          <a:xfrm>
            <a:off x="-42545" y="2473325"/>
            <a:ext cx="5714365" cy="5714365"/>
          </a:xfrm>
          <a:prstGeom prst="rect">
            <a:avLst/>
          </a:prstGeom>
        </p:spPr>
      </p:pic>
      <p:pic>
        <p:nvPicPr>
          <p:cNvPr id="15" name="Picture 3" descr="C:\Users\zjd\Desktop\Nipic_4447957_20100423170719837311.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0095230" y="3441700"/>
            <a:ext cx="2085975" cy="352488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773907" y="991652"/>
            <a:ext cx="8682185" cy="4247317"/>
          </a:xfrm>
          <a:prstGeom prst="rect">
            <a:avLst/>
          </a:prstGeom>
          <a:noFill/>
        </p:spPr>
        <p:txBody>
          <a:bodyPr wrap="none" lIns="91440" tIns="45720" rIns="91440" bIns="4572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w="0"/>
                <a:solidFill>
                  <a:srgbClr val="413123"/>
                </a:solidFill>
                <a:effectLst>
                  <a:outerShdw dist="88900" dir="6000000" sx="101000" sy="101000" algn="tl" rotWithShape="0">
                    <a:srgbClr val="9C712B">
                      <a:alpha val="40000"/>
                    </a:srgbClr>
                  </a:outerShdw>
                </a:effectLst>
                <a:uLnTx/>
                <a:uFillTx/>
                <a:latin typeface="UTM Azuki" panose="02040603050506020204" pitchFamily="18" charset="0"/>
                <a:ea typeface="+mn-ea"/>
                <a:cs typeface="+mn-cs"/>
              </a:rPr>
              <a:t>NƯỚC TA DƯỚI ÁCH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w="0"/>
                <a:solidFill>
                  <a:srgbClr val="413123"/>
                </a:solidFill>
                <a:effectLst>
                  <a:outerShdw dist="88900" dir="6000000" sx="101000" sy="101000" algn="tl" rotWithShape="0">
                    <a:srgbClr val="9C712B">
                      <a:alpha val="40000"/>
                    </a:srgbClr>
                  </a:outerShdw>
                </a:effectLst>
                <a:uLnTx/>
                <a:uFillTx/>
                <a:latin typeface="UTM Azuki" panose="02040603050506020204" pitchFamily="18" charset="0"/>
                <a:ea typeface="+mn-ea"/>
                <a:cs typeface="+mn-cs"/>
              </a:rPr>
              <a:t>ĐÔ HỘ CỦA CÁC TRIỀU ĐẠI</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w="0"/>
                <a:solidFill>
                  <a:srgbClr val="413123"/>
                </a:solidFill>
                <a:effectLst>
                  <a:outerShdw dist="88900" dir="6000000" sx="101000" sy="101000" algn="tl" rotWithShape="0">
                    <a:srgbClr val="9C712B">
                      <a:alpha val="40000"/>
                    </a:srgbClr>
                  </a:outerShdw>
                </a:effectLst>
                <a:uLnTx/>
                <a:uFillTx/>
                <a:latin typeface="UTM Azuki" panose="02040603050506020204" pitchFamily="18" charset="0"/>
                <a:ea typeface="+mn-ea"/>
                <a:cs typeface="+mn-cs"/>
              </a:rPr>
              <a:t>PHONG KIẾN PHƯƠNG BẮC</a:t>
            </a:r>
          </a:p>
        </p:txBody>
      </p:sp>
      <p:sp>
        <p:nvSpPr>
          <p:cNvPr id="10" name="Rectangle 9"/>
          <p:cNvSpPr/>
          <p:nvPr/>
        </p:nvSpPr>
        <p:spPr>
          <a:xfrm>
            <a:off x="5324643" y="262274"/>
            <a:ext cx="2164375"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rPr>
              <a:t>Lịch</a:t>
            </a:r>
            <a:r>
              <a:rPr kumimoji="0" lang="en-US" sz="5400" b="0" i="0" u="none" strike="noStrike" kern="1200" cap="none" spc="0" normalizeH="0" baseline="0" noProof="0" dirty="0">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rPr>
              <a:t>  </a:t>
            </a:r>
            <a:r>
              <a:rPr kumimoji="0" lang="en-US" sz="5400" b="0" i="0" u="none" strike="noStrike" kern="1200" cap="none" spc="0" normalizeH="0" baseline="0" noProof="0" dirty="0" err="1">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rPr>
              <a:t>sử</a:t>
            </a:r>
            <a:endParaRPr kumimoji="0" lang="en-US" sz="5400" b="0" i="0" u="none" strike="noStrike" kern="1200" cap="none" spc="0" normalizeH="0" baseline="0" noProof="0" dirty="0">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endParaRPr>
          </a:p>
        </p:txBody>
      </p:sp>
      <p:pic>
        <p:nvPicPr>
          <p:cNvPr id="11"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62882" y="-1711915"/>
            <a:ext cx="6916057" cy="6916057"/>
          </a:xfrm>
          <a:prstGeom prst="rect">
            <a:avLst/>
          </a:prstGeom>
        </p:spPr>
      </p:pic>
    </p:spTree>
    <p:extLst>
      <p:ext uri="{BB962C8B-B14F-4D97-AF65-F5344CB8AC3E}">
        <p14:creationId xmlns:p14="http://schemas.microsoft.com/office/powerpoint/2010/main" val="10420119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16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E9E4F"/>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184" b="25850" l="44120" r="89785"/>
                    </a14:imgEffect>
                  </a14:imgLayer>
                </a14:imgProps>
              </a:ext>
              <a:ext uri="{28A0092B-C50C-407E-A947-70E740481C1C}">
                <a14:useLocalDpi xmlns:a14="http://schemas.microsoft.com/office/drawing/2010/main" val="0"/>
              </a:ext>
            </a:extLst>
          </a:blip>
          <a:srcRect l="44892" t="3611" r="9531" b="77778"/>
          <a:stretch/>
        </p:blipFill>
        <p:spPr>
          <a:xfrm>
            <a:off x="-495300" y="-253773"/>
            <a:ext cx="7848599" cy="7124700"/>
          </a:xfrm>
          <a:prstGeom prst="rect">
            <a:avLst/>
          </a:prstGeom>
        </p:spPr>
      </p:pic>
      <p:sp>
        <p:nvSpPr>
          <p:cNvPr id="5" name="Rectangle 4"/>
          <p:cNvSpPr/>
          <p:nvPr/>
        </p:nvSpPr>
        <p:spPr>
          <a:xfrm>
            <a:off x="947510" y="920621"/>
            <a:ext cx="4982027" cy="501675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Bọn quan lại đô hộ bắt dân ta lên rừng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săn voi</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tê giác</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bắt chim quý</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đẳn gỗ trầm</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xuống biển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mò ngọc trai</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bắt đồi mồi</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khai thác san hô</a:t>
            </a:r>
            <a:r>
              <a:rPr kumimoji="0" lang="en-US" sz="40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 … để cống nạp.</a:t>
            </a:r>
          </a:p>
        </p:txBody>
      </p:sp>
      <p:pic>
        <p:nvPicPr>
          <p:cNvPr id="6" name="Picture 2" descr="van lang_F"/>
          <p:cNvPicPr>
            <a:picLocks noChangeAspect="1" noChangeArrowheads="1"/>
          </p:cNvPicPr>
          <p:nvPr/>
        </p:nvPicPr>
        <p:blipFill>
          <a:blip r:embed="rId5">
            <a:extLst>
              <a:ext uri="{28A0092B-C50C-407E-A947-70E740481C1C}">
                <a14:useLocalDpi xmlns:a14="http://schemas.microsoft.com/office/drawing/2010/main" val="0"/>
              </a:ext>
            </a:extLst>
          </a:blip>
          <a:srcRect l="6084" t="2530" b="20316"/>
          <a:stretch>
            <a:fillRect/>
          </a:stretch>
        </p:blipFill>
        <p:spPr bwMode="auto">
          <a:xfrm>
            <a:off x="7115628" y="2908527"/>
            <a:ext cx="4724400" cy="38596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12" descr="LS HCM __1B"/>
          <p:cNvPicPr>
            <a:picLocks noChangeAspect="1" noChangeArrowheads="1"/>
          </p:cNvPicPr>
          <p:nvPr/>
        </p:nvPicPr>
        <p:blipFill>
          <a:blip r:embed="rId6">
            <a:lum contrast="24000"/>
            <a:extLst>
              <a:ext uri="{28A0092B-C50C-407E-A947-70E740481C1C}">
                <a14:useLocalDpi xmlns:a14="http://schemas.microsoft.com/office/drawing/2010/main" val="0"/>
              </a:ext>
            </a:extLst>
          </a:blip>
          <a:srcRect/>
          <a:stretch>
            <a:fillRect/>
          </a:stretch>
        </p:blipFill>
        <p:spPr bwMode="auto">
          <a:xfrm>
            <a:off x="7115628" y="57150"/>
            <a:ext cx="4724400" cy="3486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3295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iterate type="wd">
                                    <p:tmPct val="10000"/>
                                  </p:iterate>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nodeType="with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E9E4F"/>
        </a:solidFill>
        <a:effectLst/>
      </p:bgPr>
    </p:bg>
    <p:spTree>
      <p:nvGrpSpPr>
        <p:cNvPr id="1" name=""/>
        <p:cNvGrpSpPr/>
        <p:nvPr/>
      </p:nvGrpSpPr>
      <p:grpSpPr>
        <a:xfrm>
          <a:off x="0" y="0"/>
          <a:ext cx="0" cy="0"/>
          <a:chOff x="0" y="0"/>
          <a:chExt cx="0" cy="0"/>
        </a:xfrm>
      </p:grpSpPr>
      <p:pic>
        <p:nvPicPr>
          <p:cNvPr id="5"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17" y="-439460"/>
            <a:ext cx="6916057" cy="6916057"/>
          </a:xfrm>
          <a:prstGeom prst="rect">
            <a:avLst/>
          </a:prstGeom>
        </p:spPr>
      </p:pic>
      <p:sp>
        <p:nvSpPr>
          <p:cNvPr id="9" name="Rounded Rectangle 8"/>
          <p:cNvSpPr/>
          <p:nvPr/>
        </p:nvSpPr>
        <p:spPr>
          <a:xfrm>
            <a:off x="529348" y="1910522"/>
            <a:ext cx="4867128" cy="3915966"/>
          </a:xfrm>
          <a:prstGeom prst="roundRect">
            <a:avLst/>
          </a:prstGeom>
          <a:solidFill>
            <a:schemeClr val="bg1"/>
          </a:solid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Chúng đưa người Hán sang ở lẫn với dân ta, bắt dân ta </a:t>
            </a:r>
            <a:r>
              <a:rPr kumimoji="0" lang="vi-VN" sz="3200" b="1" i="0" u="none" strike="noStrike" kern="1200" cap="none" spc="0" normalizeH="0" baseline="0" noProof="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phải theo phong tục của người Hán</a:t>
            </a:r>
            <a:r>
              <a:rPr kumimoji="0" lang="vi-VN"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học chữ Hán</a:t>
            </a:r>
            <a:r>
              <a:rPr kumimoji="0" lang="vi-VN"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 sống </a:t>
            </a:r>
            <a:r>
              <a:rPr kumimoji="0" lang="vi-VN" sz="3200" b="1" i="0" u="none" strike="noStrike" kern="1200" cap="none" spc="0" normalizeH="0" baseline="0" noProof="0">
                <a:ln>
                  <a:noFill/>
                </a:ln>
                <a:solidFill>
                  <a:srgbClr val="F79646">
                    <a:lumMod val="75000"/>
                  </a:srgbClr>
                </a:solidFill>
                <a:effectLst/>
                <a:uLnTx/>
                <a:uFillTx/>
                <a:latin typeface="Times New Roman" panose="02020603050405020304" pitchFamily="18" charset="0"/>
                <a:ea typeface="+mn-ea"/>
                <a:cs typeface="Times New Roman" panose="02020603050405020304" pitchFamily="18" charset="0"/>
              </a:rPr>
              <a:t>theo luật pháp của người Hán</a:t>
            </a:r>
            <a:r>
              <a:rPr kumimoji="0" lang="vi-VN"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a:t>
            </a:r>
          </a:p>
        </p:txBody>
      </p:sp>
      <p:pic>
        <p:nvPicPr>
          <p:cNvPr id="10" name="Picture 2" descr="van lang_10"/>
          <p:cNvPicPr>
            <a:picLocks noChangeAspect="1" noChangeArrowheads="1"/>
          </p:cNvPicPr>
          <p:nvPr/>
        </p:nvPicPr>
        <p:blipFill>
          <a:blip r:embed="rId4">
            <a:extLst>
              <a:ext uri="{28A0092B-C50C-407E-A947-70E740481C1C}">
                <a14:useLocalDpi xmlns:a14="http://schemas.microsoft.com/office/drawing/2010/main" val="0"/>
              </a:ext>
            </a:extLst>
          </a:blip>
          <a:srcRect r="27655"/>
          <a:stretch>
            <a:fillRect/>
          </a:stretch>
        </p:blipFill>
        <p:spPr bwMode="auto">
          <a:xfrm>
            <a:off x="5838344" y="1717209"/>
            <a:ext cx="5945793" cy="43025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9466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iterate type="wd">
                                    <p:tmPct val="10000"/>
                                  </p:iterate>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62706" y="0"/>
            <a:ext cx="6248902" cy="6858000"/>
          </a:xfrm>
          <a:prstGeom prst="rect">
            <a:avLst/>
          </a:prstGeom>
          <a:solidFill>
            <a:srgbClr val="49270B">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sp>
        <p:nvSpPr>
          <p:cNvPr id="22" name="Rectangle 21"/>
          <p:cNvSpPr/>
          <p:nvPr/>
        </p:nvSpPr>
        <p:spPr>
          <a:xfrm>
            <a:off x="5961144" y="0"/>
            <a:ext cx="6248902" cy="6858000"/>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grpSp>
        <p:nvGrpSpPr>
          <p:cNvPr id="6" name="Group 5"/>
          <p:cNvGrpSpPr/>
          <p:nvPr/>
        </p:nvGrpSpPr>
        <p:grpSpPr>
          <a:xfrm>
            <a:off x="4571122" y="-453586"/>
            <a:ext cx="3544053" cy="1936022"/>
            <a:chOff x="-343653" y="-636411"/>
            <a:chExt cx="5774631" cy="3154527"/>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97593">
              <a:off x="-343653" y="-636411"/>
              <a:ext cx="5774631" cy="3154527"/>
            </a:xfrm>
            <a:prstGeom prst="rect">
              <a:avLst/>
            </a:prstGeom>
          </p:spPr>
        </p:pic>
        <p:sp>
          <p:nvSpPr>
            <p:cNvPr id="5" name="Rectangle 4"/>
            <p:cNvSpPr/>
            <p:nvPr/>
          </p:nvSpPr>
          <p:spPr>
            <a:xfrm>
              <a:off x="917096" y="761777"/>
              <a:ext cx="3253135" cy="707886"/>
            </a:xfrm>
            <a:prstGeom prst="rect">
              <a:avLst/>
            </a:prstGeom>
          </p:spPr>
          <p:txBody>
            <a:bodyPr wrap="none">
              <a:prstTxWarp prst="textCurveUp">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a:ln>
                    <a:noFill/>
                  </a:ln>
                  <a:solidFill>
                    <a:srgbClr val="63310C"/>
                  </a:solidFill>
                  <a:effectLst/>
                  <a:uLnTx/>
                  <a:uFillTx/>
                  <a:latin typeface="Times New Roman" panose="02020603050405020304" pitchFamily="18" charset="0"/>
                  <a:ea typeface="+mn-ea"/>
                  <a:cs typeface="Times New Roman" panose="02020603050405020304" pitchFamily="18" charset="0"/>
                </a:rPr>
                <a:t>năm 179 TCN</a:t>
              </a:r>
            </a:p>
          </p:txBody>
        </p:sp>
      </p:grpSp>
      <p:cxnSp>
        <p:nvCxnSpPr>
          <p:cNvPr id="8" name="Straight Connector 7"/>
          <p:cNvCxnSpPr/>
          <p:nvPr/>
        </p:nvCxnSpPr>
        <p:spPr>
          <a:xfrm>
            <a:off x="5943098" y="1104900"/>
            <a:ext cx="502" cy="5600700"/>
          </a:xfrm>
          <a:prstGeom prst="line">
            <a:avLst/>
          </a:prstGeom>
          <a:ln w="57150">
            <a:solidFill>
              <a:schemeClr val="bg1"/>
            </a:solidFill>
            <a:prstDash val="dashDot"/>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0" y="108880"/>
            <a:ext cx="5186869" cy="769441"/>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Trướ</a:t>
            </a:r>
            <a:r>
              <a:rPr kumimoji="0" lang="en-US" sz="4400" b="1"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 năm 179 TCN</a:t>
            </a:r>
          </a:p>
        </p:txBody>
      </p:sp>
      <p:sp>
        <p:nvSpPr>
          <p:cNvPr id="14" name="Rectangle 13"/>
          <p:cNvSpPr/>
          <p:nvPr/>
        </p:nvSpPr>
        <p:spPr>
          <a:xfrm>
            <a:off x="6579224" y="191576"/>
            <a:ext cx="6369005"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a:t>
            </a:r>
            <a:r>
              <a:rPr kumimoji="0" lang="en-US" sz="4400" b="1"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ừ năm 179 TCN </a:t>
            </a:r>
            <a:br>
              <a:rPr kumimoji="0" lang="en-US" sz="4400" b="1"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br>
            <a:r>
              <a:rPr kumimoji="0" lang="en-US" sz="4400" b="1"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đến năm 938</a:t>
            </a:r>
          </a:p>
        </p:txBody>
      </p:sp>
      <p:sp>
        <p:nvSpPr>
          <p:cNvPr id="16" name="Flowchart: Terminator 15"/>
          <p:cNvSpPr/>
          <p:nvPr/>
        </p:nvSpPr>
        <p:spPr>
          <a:xfrm>
            <a:off x="4865823" y="1802000"/>
            <a:ext cx="2154550" cy="1088800"/>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Chủ quyền</a:t>
            </a:r>
          </a:p>
        </p:txBody>
      </p:sp>
      <p:sp>
        <p:nvSpPr>
          <p:cNvPr id="17" name="Flowchart: Terminator 16"/>
          <p:cNvSpPr/>
          <p:nvPr/>
        </p:nvSpPr>
        <p:spPr>
          <a:xfrm>
            <a:off x="4883869" y="3412250"/>
            <a:ext cx="2154550" cy="1088800"/>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Kinh tế</a:t>
            </a:r>
          </a:p>
        </p:txBody>
      </p:sp>
      <p:sp>
        <p:nvSpPr>
          <p:cNvPr id="18" name="Flowchart: Terminator 17"/>
          <p:cNvSpPr/>
          <p:nvPr/>
        </p:nvSpPr>
        <p:spPr>
          <a:xfrm>
            <a:off x="4883869" y="4921725"/>
            <a:ext cx="2154550" cy="1088800"/>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Văn hóa</a:t>
            </a:r>
          </a:p>
        </p:txBody>
      </p:sp>
      <p:sp>
        <p:nvSpPr>
          <p:cNvPr id="20" name="Flowchart: Terminator 19"/>
          <p:cNvSpPr/>
          <p:nvPr/>
        </p:nvSpPr>
        <p:spPr>
          <a:xfrm>
            <a:off x="53474" y="1832975"/>
            <a:ext cx="4632826" cy="1088800"/>
          </a:xfrm>
          <a:prstGeom prst="flowChartTerminator">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Là một nước độc lập</a:t>
            </a:r>
          </a:p>
        </p:txBody>
      </p:sp>
      <p:sp>
        <p:nvSpPr>
          <p:cNvPr id="21" name="Flowchart: Terminator 20"/>
          <p:cNvSpPr/>
          <p:nvPr/>
        </p:nvSpPr>
        <p:spPr>
          <a:xfrm>
            <a:off x="7147200" y="1848463"/>
            <a:ext cx="4911450" cy="1088800"/>
          </a:xfrm>
          <a:prstGeom prst="flowChartTerminator">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Là </a:t>
            </a:r>
            <a:r>
              <a:rPr kumimoji="0" lang="vi-VN"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quận, huyện</a:t>
            </a: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 của phong kiến phương Bắc</a:t>
            </a:r>
          </a:p>
        </p:txBody>
      </p:sp>
      <p:sp>
        <p:nvSpPr>
          <p:cNvPr id="23" name="Flowchart: Terminator 22"/>
          <p:cNvSpPr/>
          <p:nvPr/>
        </p:nvSpPr>
        <p:spPr>
          <a:xfrm>
            <a:off x="106672" y="3287662"/>
            <a:ext cx="4632826" cy="1088800"/>
          </a:xfrm>
          <a:prstGeom prst="flowChartTerminator">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Độc lập và tự chủ</a:t>
            </a:r>
          </a:p>
        </p:txBody>
      </p:sp>
      <p:sp>
        <p:nvSpPr>
          <p:cNvPr id="24" name="Flowchart: Terminator 23"/>
          <p:cNvSpPr/>
          <p:nvPr/>
        </p:nvSpPr>
        <p:spPr>
          <a:xfrm>
            <a:off x="7286512" y="3287662"/>
            <a:ext cx="4632826" cy="1088800"/>
          </a:xfrm>
          <a:prstGeom prst="flowChartTerminator">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Bị phụ thuộc</a:t>
            </a:r>
          </a:p>
        </p:txBody>
      </p:sp>
      <p:sp>
        <p:nvSpPr>
          <p:cNvPr id="25" name="Flowchart: Terminator 24"/>
          <p:cNvSpPr/>
          <p:nvPr/>
        </p:nvSpPr>
        <p:spPr>
          <a:xfrm>
            <a:off x="106672" y="4858913"/>
            <a:ext cx="4632826" cy="1088800"/>
          </a:xfrm>
          <a:prstGeom prst="flowChartTerminator">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Có phong tục tập quán riêng</a:t>
            </a:r>
          </a:p>
        </p:txBody>
      </p:sp>
      <p:sp>
        <p:nvSpPr>
          <p:cNvPr id="26" name="Flowchart: Terminator 25"/>
          <p:cNvSpPr/>
          <p:nvPr/>
        </p:nvSpPr>
        <p:spPr>
          <a:xfrm>
            <a:off x="7182790" y="4645501"/>
            <a:ext cx="4759854" cy="2056937"/>
          </a:xfrm>
          <a:prstGeom prst="flowChartTerminator">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Phải theo phong tục của người Hán, học chữ Hán nhưng vẫn giữ gìn bản sắc dân tộc</a:t>
            </a:r>
          </a:p>
        </p:txBody>
      </p:sp>
    </p:spTree>
    <p:extLst>
      <p:ext uri="{BB962C8B-B14F-4D97-AF65-F5344CB8AC3E}">
        <p14:creationId xmlns:p14="http://schemas.microsoft.com/office/powerpoint/2010/main" val="3197430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iterate type="wd">
                                    <p:tmPct val="10000"/>
                                  </p:iterate>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wd">
                                    <p:tmPct val="10000"/>
                                  </p:iterate>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700"/>
                            </p:stCondLst>
                            <p:childTnLst>
                              <p:par>
                                <p:cTn id="23" presetID="42" presetClass="entr" presetSubtype="0" fill="hold" grpId="0" nodeType="afterEffect">
                                  <p:stCondLst>
                                    <p:cond delay="0"/>
                                  </p:stCondLst>
                                  <p:iterate type="wd">
                                    <p:tmPct val="10000"/>
                                  </p:iterate>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anim calcmode="lin" valueType="num">
                                      <p:cBhvr>
                                        <p:cTn id="26" dur="500" fill="hold"/>
                                        <p:tgtEl>
                                          <p:spTgt spid="14"/>
                                        </p:tgtEl>
                                        <p:attrNameLst>
                                          <p:attrName>ppt_x</p:attrName>
                                        </p:attrNameLst>
                                      </p:cBhvr>
                                      <p:tavLst>
                                        <p:tav tm="0">
                                          <p:val>
                                            <p:strVal val="#ppt_x"/>
                                          </p:val>
                                        </p:tav>
                                        <p:tav tm="100000">
                                          <p:val>
                                            <p:strVal val="#ppt_x"/>
                                          </p:val>
                                        </p:tav>
                                      </p:tavLst>
                                    </p:anim>
                                    <p:anim calcmode="lin" valueType="num">
                                      <p:cBhvr>
                                        <p:cTn id="27" dur="500" fill="hold"/>
                                        <p:tgtEl>
                                          <p:spTgt spid="1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iterate type="wd">
                                    <p:tmPct val="10000"/>
                                  </p:iterate>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anim calcmode="lin" valueType="num">
                                      <p:cBhvr>
                                        <p:cTn id="31" dur="500" fill="hold"/>
                                        <p:tgtEl>
                                          <p:spTgt spid="22"/>
                                        </p:tgtEl>
                                        <p:attrNameLst>
                                          <p:attrName>ppt_x</p:attrName>
                                        </p:attrNameLst>
                                      </p:cBhvr>
                                      <p:tavLst>
                                        <p:tav tm="0">
                                          <p:val>
                                            <p:strVal val="#ppt_x"/>
                                          </p:val>
                                        </p:tav>
                                        <p:tav tm="100000">
                                          <p:val>
                                            <p:strVal val="#ppt_x"/>
                                          </p:val>
                                        </p:tav>
                                      </p:tavLst>
                                    </p:anim>
                                    <p:anim calcmode="lin" valueType="num">
                                      <p:cBhvr>
                                        <p:cTn id="32"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iterate type="wd">
                                    <p:tmPct val="10000"/>
                                  </p:iterate>
                                  <p:childTnLst>
                                    <p:set>
                                      <p:cBhvr>
                                        <p:cTn id="36" dur="1" fill="hold">
                                          <p:stCondLst>
                                            <p:cond delay="0"/>
                                          </p:stCondLst>
                                        </p:cTn>
                                        <p:tgtEl>
                                          <p:spTgt spid="16"/>
                                        </p:tgtEl>
                                        <p:attrNameLst>
                                          <p:attrName>style.visibility</p:attrName>
                                        </p:attrNameLst>
                                      </p:cBhvr>
                                      <p:to>
                                        <p:strVal val="visible"/>
                                      </p:to>
                                    </p:set>
                                    <p:animEffect transition="in" filter="strips(downLeft)">
                                      <p:cBhvr>
                                        <p:cTn id="37" dur="500"/>
                                        <p:tgtEl>
                                          <p:spTgt spid="16"/>
                                        </p:tgtEl>
                                      </p:cBhvr>
                                    </p:animEffect>
                                  </p:childTnLst>
                                </p:cTn>
                              </p:par>
                            </p:childTnLst>
                          </p:cTn>
                        </p:par>
                        <p:par>
                          <p:cTn id="38" fill="hold">
                            <p:stCondLst>
                              <p:cond delay="550"/>
                            </p:stCondLst>
                            <p:childTnLst>
                              <p:par>
                                <p:cTn id="39" presetID="18" presetClass="entr" presetSubtype="12" fill="hold" grpId="0" nodeType="afterEffect">
                                  <p:stCondLst>
                                    <p:cond delay="0"/>
                                  </p:stCondLst>
                                  <p:iterate type="wd">
                                    <p:tmPct val="10000"/>
                                  </p:iterate>
                                  <p:childTnLst>
                                    <p:set>
                                      <p:cBhvr>
                                        <p:cTn id="40" dur="1" fill="hold">
                                          <p:stCondLst>
                                            <p:cond delay="0"/>
                                          </p:stCondLst>
                                        </p:cTn>
                                        <p:tgtEl>
                                          <p:spTgt spid="17"/>
                                        </p:tgtEl>
                                        <p:attrNameLst>
                                          <p:attrName>style.visibility</p:attrName>
                                        </p:attrNameLst>
                                      </p:cBhvr>
                                      <p:to>
                                        <p:strVal val="visible"/>
                                      </p:to>
                                    </p:set>
                                    <p:animEffect transition="in" filter="strips(downLeft)">
                                      <p:cBhvr>
                                        <p:cTn id="41" dur="500"/>
                                        <p:tgtEl>
                                          <p:spTgt spid="17"/>
                                        </p:tgtEl>
                                      </p:cBhvr>
                                    </p:animEffect>
                                  </p:childTnLst>
                                </p:cTn>
                              </p:par>
                            </p:childTnLst>
                          </p:cTn>
                        </p:par>
                        <p:par>
                          <p:cTn id="42" fill="hold">
                            <p:stCondLst>
                              <p:cond delay="1100"/>
                            </p:stCondLst>
                            <p:childTnLst>
                              <p:par>
                                <p:cTn id="43" presetID="18" presetClass="entr" presetSubtype="12" fill="hold" grpId="0" nodeType="afterEffect">
                                  <p:stCondLst>
                                    <p:cond delay="0"/>
                                  </p:stCondLst>
                                  <p:iterate type="wd">
                                    <p:tmPct val="10000"/>
                                  </p:iterate>
                                  <p:childTnLst>
                                    <p:set>
                                      <p:cBhvr>
                                        <p:cTn id="44" dur="1" fill="hold">
                                          <p:stCondLst>
                                            <p:cond delay="0"/>
                                          </p:stCondLst>
                                        </p:cTn>
                                        <p:tgtEl>
                                          <p:spTgt spid="18"/>
                                        </p:tgtEl>
                                        <p:attrNameLst>
                                          <p:attrName>style.visibility</p:attrName>
                                        </p:attrNameLst>
                                      </p:cBhvr>
                                      <p:to>
                                        <p:strVal val="visible"/>
                                      </p:to>
                                    </p:set>
                                    <p:animEffect transition="in" filter="strips(downLeft)">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50" presetClass="entr" presetSubtype="0" decel="100000" fill="hold" grpId="0" nodeType="clickEffect">
                                  <p:stCondLst>
                                    <p:cond delay="0"/>
                                  </p:stCondLst>
                                  <p:iterate type="wd">
                                    <p:tmPct val="10000"/>
                                  </p:iterate>
                                  <p:childTnLst>
                                    <p:set>
                                      <p:cBhvr>
                                        <p:cTn id="49" dur="1" fill="hold">
                                          <p:stCondLst>
                                            <p:cond delay="0"/>
                                          </p:stCondLst>
                                        </p:cTn>
                                        <p:tgtEl>
                                          <p:spTgt spid="20"/>
                                        </p:tgtEl>
                                        <p:attrNameLst>
                                          <p:attrName>style.visibility</p:attrName>
                                        </p:attrNameLst>
                                      </p:cBhvr>
                                      <p:to>
                                        <p:strVal val="visible"/>
                                      </p:to>
                                    </p:set>
                                    <p:anim calcmode="lin" valueType="num">
                                      <p:cBhvr>
                                        <p:cTn id="50" dur="500" fill="hold"/>
                                        <p:tgtEl>
                                          <p:spTgt spid="20"/>
                                        </p:tgtEl>
                                        <p:attrNameLst>
                                          <p:attrName>ppt_w</p:attrName>
                                        </p:attrNameLst>
                                      </p:cBhvr>
                                      <p:tavLst>
                                        <p:tav tm="0">
                                          <p:val>
                                            <p:strVal val="#ppt_w+.3"/>
                                          </p:val>
                                        </p:tav>
                                        <p:tav tm="100000">
                                          <p:val>
                                            <p:strVal val="#ppt_w"/>
                                          </p:val>
                                        </p:tav>
                                      </p:tavLst>
                                    </p:anim>
                                    <p:anim calcmode="lin" valueType="num">
                                      <p:cBhvr>
                                        <p:cTn id="51" dur="500" fill="hold"/>
                                        <p:tgtEl>
                                          <p:spTgt spid="20"/>
                                        </p:tgtEl>
                                        <p:attrNameLst>
                                          <p:attrName>ppt_h</p:attrName>
                                        </p:attrNameLst>
                                      </p:cBhvr>
                                      <p:tavLst>
                                        <p:tav tm="0">
                                          <p:val>
                                            <p:strVal val="#ppt_h"/>
                                          </p:val>
                                        </p:tav>
                                        <p:tav tm="100000">
                                          <p:val>
                                            <p:strVal val="#ppt_h"/>
                                          </p:val>
                                        </p:tav>
                                      </p:tavLst>
                                    </p:anim>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50" presetClass="entr" presetSubtype="0" decel="100000" fill="hold" grpId="0" nodeType="clickEffect">
                                  <p:stCondLst>
                                    <p:cond delay="0"/>
                                  </p:stCondLst>
                                  <p:iterate type="wd">
                                    <p:tmPct val="10000"/>
                                  </p:iterate>
                                  <p:childTnLst>
                                    <p:set>
                                      <p:cBhvr>
                                        <p:cTn id="56" dur="1" fill="hold">
                                          <p:stCondLst>
                                            <p:cond delay="0"/>
                                          </p:stCondLst>
                                        </p:cTn>
                                        <p:tgtEl>
                                          <p:spTgt spid="21"/>
                                        </p:tgtEl>
                                        <p:attrNameLst>
                                          <p:attrName>style.visibility</p:attrName>
                                        </p:attrNameLst>
                                      </p:cBhvr>
                                      <p:to>
                                        <p:strVal val="visible"/>
                                      </p:to>
                                    </p:set>
                                    <p:anim calcmode="lin" valueType="num">
                                      <p:cBhvr>
                                        <p:cTn id="57" dur="500" fill="hold"/>
                                        <p:tgtEl>
                                          <p:spTgt spid="21"/>
                                        </p:tgtEl>
                                        <p:attrNameLst>
                                          <p:attrName>ppt_w</p:attrName>
                                        </p:attrNameLst>
                                      </p:cBhvr>
                                      <p:tavLst>
                                        <p:tav tm="0">
                                          <p:val>
                                            <p:strVal val="#ppt_w+.3"/>
                                          </p:val>
                                        </p:tav>
                                        <p:tav tm="100000">
                                          <p:val>
                                            <p:strVal val="#ppt_w"/>
                                          </p:val>
                                        </p:tav>
                                      </p:tavLst>
                                    </p:anim>
                                    <p:anim calcmode="lin" valueType="num">
                                      <p:cBhvr>
                                        <p:cTn id="58" dur="500" fill="hold"/>
                                        <p:tgtEl>
                                          <p:spTgt spid="21"/>
                                        </p:tgtEl>
                                        <p:attrNameLst>
                                          <p:attrName>ppt_h</p:attrName>
                                        </p:attrNameLst>
                                      </p:cBhvr>
                                      <p:tavLst>
                                        <p:tav tm="0">
                                          <p:val>
                                            <p:strVal val="#ppt_h"/>
                                          </p:val>
                                        </p:tav>
                                        <p:tav tm="100000">
                                          <p:val>
                                            <p:strVal val="#ppt_h"/>
                                          </p:val>
                                        </p:tav>
                                      </p:tavLst>
                                    </p:anim>
                                    <p:animEffect transition="in" filter="fad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iterate type="wd">
                                    <p:tmPct val="10000"/>
                                  </p:iterate>
                                  <p:childTnLst>
                                    <p:set>
                                      <p:cBhvr>
                                        <p:cTn id="63" dur="1" fill="hold">
                                          <p:stCondLst>
                                            <p:cond delay="0"/>
                                          </p:stCondLst>
                                        </p:cTn>
                                        <p:tgtEl>
                                          <p:spTgt spid="23"/>
                                        </p:tgtEl>
                                        <p:attrNameLst>
                                          <p:attrName>style.visibility</p:attrName>
                                        </p:attrNameLst>
                                      </p:cBhvr>
                                      <p:to>
                                        <p:strVal val="visible"/>
                                      </p:to>
                                    </p:set>
                                    <p:animEffect transition="in" filter="wipe(down)">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iterate type="wd">
                                    <p:tmPct val="10000"/>
                                  </p:iterate>
                                  <p:childTnLst>
                                    <p:set>
                                      <p:cBhvr>
                                        <p:cTn id="68" dur="1" fill="hold">
                                          <p:stCondLst>
                                            <p:cond delay="0"/>
                                          </p:stCondLst>
                                        </p:cTn>
                                        <p:tgtEl>
                                          <p:spTgt spid="24"/>
                                        </p:tgtEl>
                                        <p:attrNameLst>
                                          <p:attrName>style.visibility</p:attrName>
                                        </p:attrNameLst>
                                      </p:cBhvr>
                                      <p:to>
                                        <p:strVal val="visible"/>
                                      </p:to>
                                    </p:set>
                                    <p:animEffect transition="in" filter="wipe(down)">
                                      <p:cBhvr>
                                        <p:cTn id="69" dur="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grpId="0" nodeType="clickEffect">
                                  <p:stCondLst>
                                    <p:cond delay="0"/>
                                  </p:stCondLst>
                                  <p:iterate type="wd">
                                    <p:tmPct val="10000"/>
                                  </p:iterate>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anim calcmode="lin" valueType="num">
                                      <p:cBhvr>
                                        <p:cTn id="75" dur="500" fill="hold"/>
                                        <p:tgtEl>
                                          <p:spTgt spid="25"/>
                                        </p:tgtEl>
                                        <p:attrNameLst>
                                          <p:attrName>ppt_x</p:attrName>
                                        </p:attrNameLst>
                                      </p:cBhvr>
                                      <p:tavLst>
                                        <p:tav tm="0">
                                          <p:val>
                                            <p:strVal val="#ppt_x"/>
                                          </p:val>
                                        </p:tav>
                                        <p:tav tm="100000">
                                          <p:val>
                                            <p:strVal val="#ppt_x"/>
                                          </p:val>
                                        </p:tav>
                                      </p:tavLst>
                                    </p:anim>
                                    <p:anim calcmode="lin" valueType="num">
                                      <p:cBhvr>
                                        <p:cTn id="76"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7" presetClass="entr" presetSubtype="0" fill="hold" grpId="0" nodeType="clickEffect">
                                  <p:stCondLst>
                                    <p:cond delay="0"/>
                                  </p:stCondLst>
                                  <p:iterate type="wd">
                                    <p:tmPct val="10000"/>
                                  </p:iterate>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anim calcmode="lin" valueType="num">
                                      <p:cBhvr>
                                        <p:cTn id="82" dur="500" fill="hold"/>
                                        <p:tgtEl>
                                          <p:spTgt spid="26"/>
                                        </p:tgtEl>
                                        <p:attrNameLst>
                                          <p:attrName>ppt_x</p:attrName>
                                        </p:attrNameLst>
                                      </p:cBhvr>
                                      <p:tavLst>
                                        <p:tav tm="0">
                                          <p:val>
                                            <p:strVal val="#ppt_x"/>
                                          </p:val>
                                        </p:tav>
                                        <p:tav tm="100000">
                                          <p:val>
                                            <p:strVal val="#ppt_x"/>
                                          </p:val>
                                        </p:tav>
                                      </p:tavLst>
                                    </p:anim>
                                    <p:anim calcmode="lin" valueType="num">
                                      <p:cBhvr>
                                        <p:cTn id="83"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9" grpId="0"/>
      <p:bldP spid="14" grpId="0"/>
      <p:bldP spid="16" grpId="0" animBg="1"/>
      <p:bldP spid="17" grpId="0" animBg="1"/>
      <p:bldP spid="18" grpId="0" animBg="1"/>
      <p:bldP spid="20" grpId="0" animBg="1"/>
      <p:bldP spid="21" grpId="0" animBg="1"/>
      <p:bldP spid="23" grpId="0" animBg="1"/>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E9E4F"/>
        </a:solidFill>
        <a:effectLst/>
      </p:bgPr>
    </p:bg>
    <p:spTree>
      <p:nvGrpSpPr>
        <p:cNvPr id="1" name=""/>
        <p:cNvGrpSpPr/>
        <p:nvPr/>
      </p:nvGrpSpPr>
      <p:grpSpPr>
        <a:xfrm>
          <a:off x="0" y="0"/>
          <a:ext cx="0" cy="0"/>
          <a:chOff x="0" y="0"/>
          <a:chExt cx="0" cy="0"/>
        </a:xfrm>
      </p:grpSpPr>
      <p:sp>
        <p:nvSpPr>
          <p:cNvPr id="11" name="Rectangle 10"/>
          <p:cNvSpPr/>
          <p:nvPr/>
        </p:nvSpPr>
        <p:spPr>
          <a:xfrm>
            <a:off x="-18046" y="3638145"/>
            <a:ext cx="12210046" cy="1738463"/>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sp>
        <p:nvSpPr>
          <p:cNvPr id="2" name="Rectangle 1"/>
          <p:cNvSpPr/>
          <p:nvPr/>
        </p:nvSpPr>
        <p:spPr>
          <a:xfrm>
            <a:off x="2114863" y="328541"/>
            <a:ext cx="8576387" cy="76944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Nhân</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dân</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ta </a:t>
            </a: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đã</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phản</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ứng</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ra</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sao</a:t>
            </a:r>
            <a:r>
              <a:rPr kumimoji="0" lang="en-US" sz="4400" b="1" i="0" u="none" strike="noStrike" kern="1200" cap="none" spc="0" normalizeH="0" baseline="0" noProof="0" dirty="0">
                <a:ln>
                  <a:noFill/>
                </a:ln>
                <a:solidFill>
                  <a:srgbClr val="C0504D">
                    <a:lumMod val="50000"/>
                  </a:srgbClr>
                </a:solidFill>
                <a:effectLst>
                  <a:glow rad="228600">
                    <a:srgbClr val="F79646">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
        <p:nvSpPr>
          <p:cNvPr id="12" name="Rectangle 11"/>
          <p:cNvSpPr/>
          <p:nvPr/>
        </p:nvSpPr>
        <p:spPr>
          <a:xfrm>
            <a:off x="1524348" y="1009237"/>
            <a:ext cx="9757415" cy="982385"/>
          </a:xfrm>
          <a:prstGeom prst="rect">
            <a:avLst/>
          </a:prstGeom>
        </p:spPr>
        <p:txBody>
          <a:bodyPr wrap="non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G</a:t>
            </a:r>
            <a:r>
              <a:rPr kumimoji="0" lang="vi-VN" sz="4400" b="1" i="0" u="none" strike="noStrike" kern="1200" cap="none" spc="0" normalizeH="0" baseline="0" noProof="0" dirty="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ìn giữ các phong tục truyền thống</a:t>
            </a:r>
            <a:r>
              <a:rPr kumimoji="0" lang="en-US" sz="4400" b="1" i="0" u="none" strike="noStrike" kern="1200" cap="none" spc="0" normalizeH="0" baseline="0" noProof="0" dirty="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a:t>
            </a:r>
            <a:r>
              <a:rPr kumimoji="0" lang="vi-VN" sz="4400" b="1" i="0" u="none" strike="noStrike" kern="1200" cap="none" spc="0" normalizeH="0" baseline="0" noProof="0" dirty="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sz="4400" b="1" i="0" u="none" strike="noStrike" kern="1200" cap="none" spc="0" normalizeH="0" baseline="0" noProof="0" dirty="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23" y="2354351"/>
            <a:ext cx="5238750" cy="3810000"/>
          </a:xfrm>
          <a:prstGeom prst="rect">
            <a:avLst/>
          </a:prstGeom>
          <a:ln>
            <a:noFill/>
          </a:ln>
          <a:effectLst>
            <a:softEdge rad="112500"/>
          </a:effectLst>
        </p:spPr>
      </p:pic>
      <p:sp>
        <p:nvSpPr>
          <p:cNvPr id="15" name="Rectangle 14"/>
          <p:cNvSpPr/>
          <p:nvPr/>
        </p:nvSpPr>
        <p:spPr>
          <a:xfrm>
            <a:off x="2240756" y="6061638"/>
            <a:ext cx="2046009" cy="76944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ăn trầu</a:t>
            </a:r>
            <a:endParaRPr kumimoji="0" lang="en-US" sz="4400" b="0" i="0" u="none" strike="noStrike" kern="1200" cap="none" spc="0" normalizeH="0" baseline="0" noProof="0">
              <a:ln>
                <a:noFill/>
              </a:ln>
              <a:solidFill>
                <a:srgbClr val="C0504D">
                  <a:lumMod val="50000"/>
                </a:srgbClr>
              </a:solidFill>
              <a:effectLst/>
              <a:uLnTx/>
              <a:uFillTx/>
              <a:latin typeface="Cambria" panose="02040503050406030204" pitchFamily="18" charset="0"/>
              <a:ea typeface="Cambria" panose="02040503050406030204" pitchFamily="18" charset="0"/>
              <a:cs typeface="+mn-cs"/>
            </a:endParaRP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5242" y="2354351"/>
            <a:ext cx="5548571" cy="3635624"/>
          </a:xfrm>
          <a:prstGeom prst="rect">
            <a:avLst/>
          </a:prstGeom>
          <a:ln>
            <a:noFill/>
          </a:ln>
          <a:effectLst>
            <a:softEdge rad="112500"/>
          </a:effectLst>
        </p:spPr>
      </p:pic>
      <p:sp>
        <p:nvSpPr>
          <p:cNvPr id="18" name="Rectangle 17"/>
          <p:cNvSpPr/>
          <p:nvPr/>
        </p:nvSpPr>
        <p:spPr>
          <a:xfrm>
            <a:off x="7361236" y="5989975"/>
            <a:ext cx="3330014" cy="76944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nhuộm răng</a:t>
            </a:r>
            <a:endParaRPr kumimoji="0" lang="en-US" sz="4400" b="1" i="0" u="none" strike="noStrike" kern="1200" cap="none" spc="0" normalizeH="0" baseline="0" noProof="0">
              <a:ln>
                <a:noFill/>
              </a:ln>
              <a:solidFill>
                <a:srgbClr val="C0504D">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739430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type="wd">
                                    <p:tmPct val="10000"/>
                                  </p:iterate>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childTnLst>
                                </p:cTn>
                              </p:par>
                            </p:childTnLst>
                          </p:cTn>
                        </p:par>
                        <p:par>
                          <p:cTn id="14" fill="hold">
                            <p:stCondLst>
                              <p:cond delay="950"/>
                            </p:stCondLst>
                            <p:childTnLst>
                              <p:par>
                                <p:cTn id="15" presetID="16" presetClass="entr" presetSubtype="21" fill="hold" grpId="0" nodeType="afterEffect">
                                  <p:stCondLst>
                                    <p:cond delay="0"/>
                                  </p:stCondLst>
                                  <p:iterate type="wd">
                                    <p:tmPct val="10000"/>
                                  </p:iterate>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par>
                          <p:cTn id="18" fill="hold">
                            <p:stCondLst>
                              <p:cond delay="1500"/>
                            </p:stCondLst>
                            <p:childTnLst>
                              <p:par>
                                <p:cTn id="19" presetID="14" presetClass="entr" presetSubtype="10" fill="hold" nodeType="afterEffect">
                                  <p:stCondLst>
                                    <p:cond delay="0"/>
                                  </p:stCondLst>
                                  <p:iterate type="wd">
                                    <p:tmPct val="10000"/>
                                  </p:iterate>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childTnLst>
                          </p:cTn>
                        </p:par>
                        <p:par>
                          <p:cTn id="22" fill="hold">
                            <p:stCondLst>
                              <p:cond delay="2000"/>
                            </p:stCondLst>
                            <p:childTnLst>
                              <p:par>
                                <p:cTn id="23" presetID="16" presetClass="entr" presetSubtype="21" fill="hold" grpId="0" nodeType="afterEffect">
                                  <p:stCondLst>
                                    <p:cond delay="0"/>
                                  </p:stCondLst>
                                  <p:iterate type="wd">
                                    <p:tmPct val="10000"/>
                                  </p:iterate>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par>
                          <p:cTn id="26" fill="hold">
                            <p:stCondLst>
                              <p:cond delay="2550"/>
                            </p:stCondLst>
                            <p:childTnLst>
                              <p:par>
                                <p:cTn id="27" presetID="14" presetClass="entr" presetSubtype="10" fill="hold" nodeType="afterEffect">
                                  <p:stCondLst>
                                    <p:cond delay="0"/>
                                  </p:stCondLst>
                                  <p:iterate type="wd">
                                    <p:tmPct val="10000"/>
                                  </p:iterate>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500"/>
                                        <p:tgtEl>
                                          <p:spTgt spid="17"/>
                                        </p:tgtEl>
                                      </p:cBhvr>
                                    </p:animEffect>
                                  </p:childTnLst>
                                </p:cTn>
                              </p:par>
                              <p:par>
                                <p:cTn id="30" presetID="42" presetClass="entr" presetSubtype="0" fill="hold" grpId="0" nodeType="withEffect">
                                  <p:stCondLst>
                                    <p:cond delay="0"/>
                                  </p:stCondLst>
                                  <p:iterate type="wd">
                                    <p:tmPct val="10000"/>
                                  </p:iterate>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anim calcmode="lin" valueType="num">
                                      <p:cBhvr>
                                        <p:cTn id="33" dur="500" fill="hold"/>
                                        <p:tgtEl>
                                          <p:spTgt spid="11"/>
                                        </p:tgtEl>
                                        <p:attrNameLst>
                                          <p:attrName>ppt_x</p:attrName>
                                        </p:attrNameLst>
                                      </p:cBhvr>
                                      <p:tavLst>
                                        <p:tav tm="0">
                                          <p:val>
                                            <p:strVal val="#ppt_x"/>
                                          </p:val>
                                        </p:tav>
                                        <p:tav tm="100000">
                                          <p:val>
                                            <p:strVal val="#ppt_x"/>
                                          </p:val>
                                        </p:tav>
                                      </p:tavLst>
                                    </p:anim>
                                    <p:anim calcmode="lin" valueType="num">
                                      <p:cBhvr>
                                        <p:cTn id="3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12" grpId="0"/>
      <p:bldP spid="15"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653739" y="0"/>
            <a:ext cx="3649784" cy="6858000"/>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sp>
        <p:nvSpPr>
          <p:cNvPr id="18" name="Rectangle 17"/>
          <p:cNvSpPr/>
          <p:nvPr/>
        </p:nvSpPr>
        <p:spPr>
          <a:xfrm>
            <a:off x="8058628" y="1269482"/>
            <a:ext cx="3538693" cy="378565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M</a:t>
            </a:r>
            <a:r>
              <a:rPr kumimoji="0" lang="vi-VN" sz="40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ở các lễ hội mùa xuân</a:t>
            </a:r>
            <a:r>
              <a:rPr kumimoji="0" lang="en-US" sz="40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vi-VN" sz="40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đua thuyền, đánh vật và hát những làn điệu dân ca </a:t>
            </a:r>
            <a:endParaRPr kumimoji="0" lang="en-US" sz="40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13" name="Picture 2" descr="van lang_11"/>
          <p:cNvPicPr>
            <a:picLocks noChangeAspect="1" noChangeArrowheads="1"/>
          </p:cNvPicPr>
          <p:nvPr/>
        </p:nvPicPr>
        <p:blipFill>
          <a:blip r:embed="rId2">
            <a:extLst>
              <a:ext uri="{28A0092B-C50C-407E-A947-70E740481C1C}">
                <a14:useLocalDpi xmlns:a14="http://schemas.microsoft.com/office/drawing/2010/main" val="0"/>
              </a:ext>
            </a:extLst>
          </a:blip>
          <a:srcRect l="14999" b="23825"/>
          <a:stretch>
            <a:fillRect/>
          </a:stretch>
        </p:blipFill>
        <p:spPr bwMode="auto">
          <a:xfrm>
            <a:off x="668432" y="1269482"/>
            <a:ext cx="7174236" cy="44822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 name="图片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38586" y="5248776"/>
            <a:ext cx="6595114" cy="1921185"/>
          </a:xfrm>
          <a:prstGeom prst="rect">
            <a:avLst/>
          </a:prstGeom>
        </p:spPr>
      </p:pic>
      <p:pic>
        <p:nvPicPr>
          <p:cNvPr id="19" name="图片 1"/>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8660" b="33695"/>
          <a:stretch>
            <a:fillRect/>
          </a:stretch>
        </p:blipFill>
        <p:spPr>
          <a:xfrm>
            <a:off x="13626943" y="4336983"/>
            <a:ext cx="1675779" cy="1366027"/>
          </a:xfrm>
          <a:prstGeom prst="rect">
            <a:avLst/>
          </a:prstGeom>
        </p:spPr>
      </p:pic>
      <p:pic>
        <p:nvPicPr>
          <p:cNvPr id="20"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2938" y="4873179"/>
            <a:ext cx="1575855" cy="1389903"/>
          </a:xfrm>
          <a:prstGeom prst="rect">
            <a:avLst/>
          </a:prstGeom>
        </p:spPr>
      </p:pic>
    </p:spTree>
    <p:extLst>
      <p:ext uri="{BB962C8B-B14F-4D97-AF65-F5344CB8AC3E}">
        <p14:creationId xmlns:p14="http://schemas.microsoft.com/office/powerpoint/2010/main" val="3005452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1450"/>
                            </p:stCondLst>
                            <p:childTnLst>
                              <p:par>
                                <p:cTn id="9" presetID="14" presetClass="entr" presetSubtype="10" fill="hold" nodeType="afterEffect">
                                  <p:stCondLst>
                                    <p:cond delay="0"/>
                                  </p:stCondLst>
                                  <p:iterate type="wd">
                                    <p:tmPct val="10000"/>
                                  </p:iterate>
                                  <p:childTnLst>
                                    <p:set>
                                      <p:cBhvr>
                                        <p:cTn id="10" dur="1" fill="hold">
                                          <p:stCondLst>
                                            <p:cond delay="0"/>
                                          </p:stCondLst>
                                        </p:cTn>
                                        <p:tgtEl>
                                          <p:spTgt spid="13"/>
                                        </p:tgtEl>
                                        <p:attrNameLst>
                                          <p:attrName>style.visibility</p:attrName>
                                        </p:attrNameLst>
                                      </p:cBhvr>
                                      <p:to>
                                        <p:strVal val="visible"/>
                                      </p:to>
                                    </p:set>
                                    <p:animEffect transition="in" filter="randombar(horizontal)">
                                      <p:cBhvr>
                                        <p:cTn id="11" dur="500"/>
                                        <p:tgtEl>
                                          <p:spTgt spid="13"/>
                                        </p:tgtEl>
                                      </p:cBhvr>
                                    </p:animEffect>
                                  </p:childTnLst>
                                </p:cTn>
                              </p:par>
                              <p:par>
                                <p:cTn id="12" presetID="42" presetClass="entr" presetSubtype="0" fill="hold" grpId="0" nodeType="withEffect">
                                  <p:stCondLst>
                                    <p:cond delay="0"/>
                                  </p:stCondLst>
                                  <p:iterate type="wd">
                                    <p:tmPct val="10000"/>
                                  </p:iterate>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anim calcmode="lin" valueType="num">
                                      <p:cBhvr>
                                        <p:cTn id="15" dur="500" fill="hold"/>
                                        <p:tgtEl>
                                          <p:spTgt spid="16"/>
                                        </p:tgtEl>
                                        <p:attrNameLst>
                                          <p:attrName>ppt_x</p:attrName>
                                        </p:attrNameLst>
                                      </p:cBhvr>
                                      <p:tavLst>
                                        <p:tav tm="0">
                                          <p:val>
                                            <p:strVal val="#ppt_x"/>
                                          </p:val>
                                        </p:tav>
                                        <p:tav tm="100000">
                                          <p:val>
                                            <p:strVal val="#ppt_x"/>
                                          </p:val>
                                        </p:tav>
                                      </p:tavLst>
                                    </p:anim>
                                    <p:anim calcmode="lin" valueType="num">
                                      <p:cBhvr>
                                        <p:cTn id="16"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7123" y="2352978"/>
            <a:ext cx="12210046" cy="2772383"/>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pic>
        <p:nvPicPr>
          <p:cNvPr id="10" name="Picture 2" descr="van lang_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181" y="1431866"/>
            <a:ext cx="5373512" cy="39386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8602" y="2197685"/>
            <a:ext cx="5060606" cy="3959924"/>
          </a:xfrm>
          <a:prstGeom prst="rect">
            <a:avLst/>
          </a:prstGeom>
          <a:ln>
            <a:noFill/>
          </a:ln>
          <a:effectLst>
            <a:softEdge rad="112500"/>
          </a:effectLst>
        </p:spPr>
      </p:pic>
      <p:sp>
        <p:nvSpPr>
          <p:cNvPr id="5" name="Rectangle 4"/>
          <p:cNvSpPr/>
          <p:nvPr/>
        </p:nvSpPr>
        <p:spPr>
          <a:xfrm>
            <a:off x="3849219" y="5370492"/>
            <a:ext cx="2144883"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làm giấy</a:t>
            </a:r>
            <a:endParaRPr kumimoji="0" lang="en-US" sz="40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mn-cs"/>
            </a:endParaRPr>
          </a:p>
        </p:txBody>
      </p:sp>
      <p:sp>
        <p:nvSpPr>
          <p:cNvPr id="15" name="Rectangle 14"/>
          <p:cNvSpPr/>
          <p:nvPr/>
        </p:nvSpPr>
        <p:spPr>
          <a:xfrm>
            <a:off x="798181" y="201827"/>
            <a:ext cx="11236666" cy="901465"/>
          </a:xfrm>
          <a:prstGeom prst="rect">
            <a:avLst/>
          </a:prstGeom>
        </p:spPr>
        <p:txBody>
          <a:bodyPr wrap="non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Biết tiếp thu nghề của người dân phương Bắc:</a:t>
            </a:r>
          </a:p>
        </p:txBody>
      </p:sp>
      <p:pic>
        <p:nvPicPr>
          <p:cNvPr id="17" name="图片 6"/>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0951" r="1919"/>
          <a:stretch>
            <a:fillRect/>
          </a:stretch>
        </p:blipFill>
        <p:spPr>
          <a:xfrm flipV="1">
            <a:off x="8885128" y="-829044"/>
            <a:ext cx="5110271" cy="3623422"/>
          </a:xfrm>
          <a:prstGeom prst="rect">
            <a:avLst/>
          </a:prstGeom>
        </p:spPr>
      </p:pic>
    </p:spTree>
    <p:extLst>
      <p:ext uri="{BB962C8B-B14F-4D97-AF65-F5344CB8AC3E}">
        <p14:creationId xmlns:p14="http://schemas.microsoft.com/office/powerpoint/2010/main" val="637685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par>
                          <p:cTn id="14" fill="hold">
                            <p:stCondLst>
                              <p:cond delay="550"/>
                            </p:stCondLst>
                            <p:childTnLst>
                              <p:par>
                                <p:cTn id="15" presetID="14" presetClass="entr" presetSubtype="10" fill="hold" nodeType="afterEffect">
                                  <p:stCondLst>
                                    <p:cond delay="0"/>
                                  </p:stCondLst>
                                  <p:iterate type="wd">
                                    <p:tmPct val="10000"/>
                                  </p:iterate>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par>
                          <p:cTn id="18" fill="hold">
                            <p:stCondLst>
                              <p:cond delay="1050"/>
                            </p:stCondLst>
                            <p:childTnLst>
                              <p:par>
                                <p:cTn id="19" presetID="14" presetClass="entr" presetSubtype="10" fill="hold" nodeType="afterEffect">
                                  <p:stCondLst>
                                    <p:cond delay="0"/>
                                  </p:stCondLst>
                                  <p:iterate type="wd">
                                    <p:tmPct val="10000"/>
                                  </p:iterate>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par>
                                <p:cTn id="22" presetID="42" presetClass="entr" presetSubtype="0" fill="hold" grpId="0" nodeType="withEffect">
                                  <p:stCondLst>
                                    <p:cond delay="0"/>
                                  </p:stCondLst>
                                  <p:iterate type="wd">
                                    <p:tmPct val="10000"/>
                                  </p:iterate>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anim calcmode="lin" valueType="num">
                                      <p:cBhvr>
                                        <p:cTn id="25" dur="500" fill="hold"/>
                                        <p:tgtEl>
                                          <p:spTgt spid="16"/>
                                        </p:tgtEl>
                                        <p:attrNameLst>
                                          <p:attrName>ppt_x</p:attrName>
                                        </p:attrNameLst>
                                      </p:cBhvr>
                                      <p:tavLst>
                                        <p:tav tm="0">
                                          <p:val>
                                            <p:strVal val="#ppt_x"/>
                                          </p:val>
                                        </p:tav>
                                        <p:tav tm="100000">
                                          <p:val>
                                            <p:strVal val="#ppt_x"/>
                                          </p:val>
                                        </p:tav>
                                      </p:tavLst>
                                    </p:anim>
                                    <p:anim calcmode="lin" valueType="num">
                                      <p:cBhvr>
                                        <p:cTn id="26"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3354" y="5081399"/>
            <a:ext cx="7862992" cy="132343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làm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đồ</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thủy</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tinh</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trang</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sức</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bằng</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vàng</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bạc</a:t>
            </a:r>
            <a:r>
              <a:rPr kumimoji="0" lang="en-US"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mn-cs"/>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848" y="1212944"/>
            <a:ext cx="4671186" cy="3766142"/>
          </a:xfrm>
          <a:prstGeom prst="rect">
            <a:avLst/>
          </a:prstGeom>
          <a:ln>
            <a:noFill/>
          </a:ln>
          <a:effectLst>
            <a:softEdge rad="112500"/>
          </a:effectLst>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15" y="1212944"/>
            <a:ext cx="4714360" cy="3869704"/>
          </a:xfrm>
          <a:prstGeom prst="rect">
            <a:avLst/>
          </a:prstGeom>
          <a:ln>
            <a:noFill/>
          </a:ln>
          <a:effectLst>
            <a:softEdge rad="112500"/>
          </a:effectLst>
        </p:spPr>
      </p:pic>
      <p:sp>
        <p:nvSpPr>
          <p:cNvPr id="16" name="Rectangle 15"/>
          <p:cNvSpPr/>
          <p:nvPr/>
        </p:nvSpPr>
        <p:spPr>
          <a:xfrm>
            <a:off x="334515" y="209166"/>
            <a:ext cx="11236666" cy="901465"/>
          </a:xfrm>
          <a:prstGeom prst="rect">
            <a:avLst/>
          </a:prstGeom>
        </p:spPr>
        <p:txBody>
          <a:bodyPr wrap="non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Biết tiếp thu nghề của người dân phương Bắc:</a:t>
            </a:r>
          </a:p>
        </p:txBody>
      </p:sp>
      <p:pic>
        <p:nvPicPr>
          <p:cNvPr id="17" name="图片 1" descr="604295ee908b40eef4d1f6db32a98d46"/>
          <p:cNvPicPr>
            <a:picLocks noChangeAspect="1"/>
          </p:cNvPicPr>
          <p:nvPr/>
        </p:nvPicPr>
        <p:blipFill>
          <a:blip r:embed="rId4"/>
          <a:stretch>
            <a:fillRect/>
          </a:stretch>
        </p:blipFill>
        <p:spPr>
          <a:xfrm flipH="1">
            <a:off x="8627745" y="3589735"/>
            <a:ext cx="3564255" cy="3898337"/>
          </a:xfrm>
          <a:prstGeom prst="rect">
            <a:avLst/>
          </a:prstGeom>
        </p:spPr>
      </p:pic>
    </p:spTree>
    <p:extLst>
      <p:ext uri="{BB962C8B-B14F-4D97-AF65-F5344CB8AC3E}">
        <p14:creationId xmlns:p14="http://schemas.microsoft.com/office/powerpoint/2010/main" val="2239017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500"/>
                                        <p:tgtEl>
                                          <p:spTgt spid="14"/>
                                        </p:tgtEl>
                                      </p:cBhvr>
                                    </p:animEffect>
                                  </p:childTnLst>
                                </p:cTn>
                              </p:par>
                            </p:childTnLst>
                          </p:cTn>
                        </p:par>
                        <p:par>
                          <p:cTn id="12" fill="hold">
                            <p:stCondLst>
                              <p:cond delay="1000"/>
                            </p:stCondLst>
                            <p:childTnLst>
                              <p:par>
                                <p:cTn id="13" presetID="6" presetClass="entr" presetSubtype="16"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flipH="1" flipV="1">
            <a:off x="2486026" y="-2486023"/>
            <a:ext cx="8020052" cy="12039600"/>
          </a:xfrm>
          <a:prstGeom prst="rect">
            <a:avLst/>
          </a:prstGeom>
        </p:spPr>
      </p:pic>
      <p:sp>
        <p:nvSpPr>
          <p:cNvPr id="11" name="矩形 10"/>
          <p:cNvSpPr/>
          <p:nvPr/>
        </p:nvSpPr>
        <p:spPr>
          <a:xfrm>
            <a:off x="2436324" y="1450185"/>
            <a:ext cx="7658100" cy="4033348"/>
          </a:xfrm>
          <a:prstGeom prst="rect">
            <a:avLst/>
          </a:prstGeom>
        </p:spPr>
        <p:txBody>
          <a:bodyPr wrap="square">
            <a:spAutoFit/>
          </a:bodyPr>
          <a:lstStyle/>
          <a:p>
            <a:pPr marL="0" marR="0" lvl="0" indent="0" algn="just" defTabSz="457200" rtl="0" eaLnBrk="1" fontAlgn="auto" latinLnBrk="0" hangingPunct="1">
              <a:lnSpc>
                <a:spcPct val="150000"/>
              </a:lnSpc>
              <a:spcBef>
                <a:spcPts val="600"/>
              </a:spcBef>
              <a:spcAft>
                <a:spcPts val="0"/>
              </a:spcAft>
              <a:buClrTx/>
              <a:buSzTx/>
              <a:buFontTx/>
              <a:buNone/>
              <a:tabLst/>
              <a:defRPr/>
            </a:pPr>
            <a:r>
              <a:rPr kumimoji="0" lang="vi-VN" altLang="zh-CN" sz="4400" b="1" i="0" u="none" strike="noStrike" kern="1200" cap="none" spc="0" normalizeH="0" baseline="0" noProof="0" dirty="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Không cam chịu sự áp bức, bóc lột của bọn thống trị, nhân dân ta liên tục nổi dậy, đánh đuổi quân đô hộ. </a:t>
            </a:r>
          </a:p>
        </p:txBody>
      </p:sp>
      <p:pic>
        <p:nvPicPr>
          <p:cNvPr id="5" name="图片 6"/>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0951" r="1919"/>
          <a:stretch>
            <a:fillRect/>
          </a:stretch>
        </p:blipFill>
        <p:spPr>
          <a:xfrm flipH="1">
            <a:off x="-939800" y="-1795780"/>
            <a:ext cx="7082155" cy="5021580"/>
          </a:xfrm>
          <a:prstGeom prst="rect">
            <a:avLst/>
          </a:prstGeom>
        </p:spPr>
      </p:pic>
      <p:pic>
        <p:nvPicPr>
          <p:cNvPr id="7" name="图片 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96886" y="5134476"/>
            <a:ext cx="6595114" cy="1921185"/>
          </a:xfrm>
          <a:prstGeom prst="rect">
            <a:avLst/>
          </a:prstGeom>
        </p:spPr>
      </p:pic>
      <p:pic>
        <p:nvPicPr>
          <p:cNvPr id="8" name="图片 1"/>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8660" b="33695"/>
          <a:stretch>
            <a:fillRect/>
          </a:stretch>
        </p:blipFill>
        <p:spPr>
          <a:xfrm>
            <a:off x="10185243" y="4222683"/>
            <a:ext cx="1675779" cy="1366027"/>
          </a:xfrm>
          <a:prstGeom prst="rect">
            <a:avLst/>
          </a:prstGeom>
        </p:spPr>
      </p:pic>
      <p:pic>
        <p:nvPicPr>
          <p:cNvPr id="9"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1238" y="4758879"/>
            <a:ext cx="1575855" cy="1389903"/>
          </a:xfrm>
          <a:prstGeom prst="rect">
            <a:avLst/>
          </a:prstGeom>
        </p:spPr>
      </p:pic>
    </p:spTree>
    <p:extLst>
      <p:ext uri="{BB962C8B-B14F-4D97-AF65-F5344CB8AC3E}">
        <p14:creationId xmlns:p14="http://schemas.microsoft.com/office/powerpoint/2010/main" val="4084422419"/>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van lang_14"/>
          <p:cNvPicPr>
            <a:picLocks noChangeAspect="1" noChangeArrowheads="1"/>
          </p:cNvPicPr>
          <p:nvPr/>
        </p:nvPicPr>
        <p:blipFill>
          <a:blip r:embed="rId2">
            <a:extLst>
              <a:ext uri="{28A0092B-C50C-407E-A947-70E740481C1C}">
                <a14:useLocalDpi xmlns:a14="http://schemas.microsoft.com/office/drawing/2010/main" val="0"/>
              </a:ext>
            </a:extLst>
          </a:blip>
          <a:srcRect l="3334" t="17778"/>
          <a:stretch>
            <a:fillRect/>
          </a:stretch>
        </p:blipFill>
        <p:spPr bwMode="auto">
          <a:xfrm>
            <a:off x="520700" y="1384900"/>
            <a:ext cx="5806159" cy="3943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2902925" y="414576"/>
            <a:ext cx="6333144" cy="769441"/>
          </a:xfrm>
          <a:prstGeom prst="rect">
            <a:avLst/>
          </a:prstGeom>
        </p:spPr>
        <p:txBody>
          <a:bodyPr wrap="non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44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cuộc</a:t>
            </a:r>
            <a:r>
              <a:rPr kumimoji="0" lang="en-US" sz="44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khởi</a:t>
            </a:r>
            <a:r>
              <a:rPr kumimoji="0" lang="en-US" sz="44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nghĩa</a:t>
            </a:r>
            <a:r>
              <a:rPr kumimoji="0" lang="en-US" sz="44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lớn</a:t>
            </a:r>
            <a:endParaRPr kumimoji="0" lang="en-US" sz="44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6419850" y="1385912"/>
            <a:ext cx="6381750" cy="120032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a:t>
            </a: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hởi nghĩa Hai Bà Trưng </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(năm 40)</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5" name="Rectangle 4"/>
          <p:cNvSpPr/>
          <p:nvPr/>
        </p:nvSpPr>
        <p:spPr>
          <a:xfrm>
            <a:off x="6505575" y="2787124"/>
            <a:ext cx="6381750" cy="120032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a:t>
            </a: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hởi nghĩa Bà Triệu </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(năm 248)</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6" name="Rectangle 5"/>
          <p:cNvSpPr/>
          <p:nvPr/>
        </p:nvSpPr>
        <p:spPr>
          <a:xfrm>
            <a:off x="6505575" y="4127921"/>
            <a:ext cx="6381750" cy="120032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a:t>
            </a: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hởi nghĩa </a:t>
            </a:r>
            <a:r>
              <a:rPr kumimoji="0" lang="en-US" sz="36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Lý</a:t>
            </a:r>
            <a:r>
              <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Bí</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(năm </a:t>
            </a:r>
            <a:r>
              <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542</a:t>
            </a: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15418" r="23825" b="40344"/>
          <a:stretch/>
        </p:blipFill>
        <p:spPr>
          <a:xfrm>
            <a:off x="9398229" y="4526302"/>
            <a:ext cx="2931453" cy="2404044"/>
          </a:xfrm>
          <a:prstGeom prst="rect">
            <a:avLst/>
          </a:prstGeom>
        </p:spPr>
      </p:pic>
    </p:spTree>
    <p:extLst>
      <p:ext uri="{BB962C8B-B14F-4D97-AF65-F5344CB8AC3E}">
        <p14:creationId xmlns:p14="http://schemas.microsoft.com/office/powerpoint/2010/main" val="2293130205"/>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700"/>
                            </p:stCondLst>
                            <p:childTnLst>
                              <p:par>
                                <p:cTn id="11" presetID="26" presetClass="emph" presetSubtype="0" repeatCount="indefinite" fill="hold" grpId="1" nodeType="afterEffect">
                                  <p:stCondLst>
                                    <p:cond delay="0"/>
                                  </p:stCondLst>
                                  <p:iterate type="wd">
                                    <p:tmPct val="0"/>
                                  </p:iterate>
                                  <p:childTnLst>
                                    <p:animEffect transition="out" filter="fade">
                                      <p:cBhvr>
                                        <p:cTn id="12" dur="1000" tmFilter="0, 0; .2, .5; .8, .5; 1, 0"/>
                                        <p:tgtEl>
                                          <p:spTgt spid="3"/>
                                        </p:tgtEl>
                                      </p:cBhvr>
                                    </p:animEffect>
                                    <p:animScale>
                                      <p:cBhvr>
                                        <p:cTn id="13" dur="500" autoRev="1" fill="hold"/>
                                        <p:tgtEl>
                                          <p:spTgt spid="3"/>
                                        </p:tgtEl>
                                      </p:cBhvr>
                                      <p:by x="105000" y="105000"/>
                                    </p:animScale>
                                  </p:childTnLst>
                                </p:cTn>
                              </p:par>
                            </p:childTnLst>
                          </p:cTn>
                        </p:par>
                        <p:par>
                          <p:cTn id="14" fill="hold">
                            <p:stCondLst>
                              <p:cond delay="1700"/>
                            </p:stCondLst>
                            <p:childTnLst>
                              <p:par>
                                <p:cTn id="15" presetID="50" presetClass="entr" presetSubtype="0" decel="100000" fill="hold" nodeType="afterEffect">
                                  <p:stCondLst>
                                    <p:cond delay="0"/>
                                  </p:stCondLst>
                                  <p:iterate type="wd">
                                    <p:tmPct val="10000"/>
                                  </p:iterate>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strVal val="#ppt_w+.3"/>
                                          </p:val>
                                        </p:tav>
                                        <p:tav tm="100000">
                                          <p:val>
                                            <p:strVal val="#ppt_w"/>
                                          </p:val>
                                        </p:tav>
                                      </p:tavLst>
                                    </p:anim>
                                    <p:anim calcmode="lin" valueType="num">
                                      <p:cBhvr>
                                        <p:cTn id="18" dur="500" fill="hold"/>
                                        <p:tgtEl>
                                          <p:spTgt spid="2"/>
                                        </p:tgtEl>
                                        <p:attrNameLst>
                                          <p:attrName>ppt_h</p:attrName>
                                        </p:attrNameLst>
                                      </p:cBhvr>
                                      <p:tavLst>
                                        <p:tav tm="0">
                                          <p:val>
                                            <p:strVal val="#ppt_h"/>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iterate type="wd">
                                    <p:tmPct val="10000"/>
                                  </p:iterate>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iterate type="wd">
                                    <p:tmPct val="10000"/>
                                  </p:iterate>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anim calcmode="lin" valueType="num">
                                      <p:cBhvr>
                                        <p:cTn id="32" dur="500" fill="hold"/>
                                        <p:tgtEl>
                                          <p:spTgt spid="5"/>
                                        </p:tgtEl>
                                        <p:attrNameLst>
                                          <p:attrName>ppt_x</p:attrName>
                                        </p:attrNameLst>
                                      </p:cBhvr>
                                      <p:tavLst>
                                        <p:tav tm="0">
                                          <p:val>
                                            <p:strVal val="#ppt_x"/>
                                          </p:val>
                                        </p:tav>
                                        <p:tav tm="100000">
                                          <p:val>
                                            <p:strVal val="#ppt_x"/>
                                          </p:val>
                                        </p:tav>
                                      </p:tavLst>
                                    </p:anim>
                                    <p:anim calcmode="lin" valueType="num">
                                      <p:cBhvr>
                                        <p:cTn id="33"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iterate type="wd">
                                    <p:tmPct val="10000"/>
                                  </p:iterate>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anim calcmode="lin" valueType="num">
                                      <p:cBhvr>
                                        <p:cTn id="39" dur="500" fill="hold"/>
                                        <p:tgtEl>
                                          <p:spTgt spid="6"/>
                                        </p:tgtEl>
                                        <p:attrNameLst>
                                          <p:attrName>ppt_x</p:attrName>
                                        </p:attrNameLst>
                                      </p:cBhvr>
                                      <p:tavLst>
                                        <p:tav tm="0">
                                          <p:val>
                                            <p:strVal val="#ppt_x"/>
                                          </p:val>
                                        </p:tav>
                                        <p:tav tm="100000">
                                          <p:val>
                                            <p:strVal val="#ppt_x"/>
                                          </p:val>
                                        </p:tav>
                                      </p:tavLst>
                                    </p:anim>
                                    <p:anim calcmode="lin" valueType="num">
                                      <p:cBhvr>
                                        <p:cTn id="40"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8139" y="5487452"/>
            <a:ext cx="5707521"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Khởi</a:t>
            </a:r>
            <a:r>
              <a:rPr kumimoji="0" lang="en-US"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nghĩa</a:t>
            </a:r>
            <a:r>
              <a:rPr kumimoji="0" lang="en-US"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vi-VN"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Triệu Quang Phục (năm 550)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168" y="1016000"/>
            <a:ext cx="5241461" cy="4471452"/>
          </a:xfrm>
          <a:prstGeom prst="rect">
            <a:avLst/>
          </a:prstGeom>
          <a:ln>
            <a:noFill/>
          </a:ln>
          <a:effectLst>
            <a:softEdge rad="112500"/>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8100" y="1170920"/>
            <a:ext cx="5600702" cy="4140438"/>
          </a:xfrm>
          <a:prstGeom prst="rect">
            <a:avLst/>
          </a:prstGeom>
          <a:ln>
            <a:noFill/>
          </a:ln>
          <a:effectLst>
            <a:softEdge rad="112500"/>
          </a:effectLst>
        </p:spPr>
      </p:pic>
      <p:sp>
        <p:nvSpPr>
          <p:cNvPr id="10" name="Rectangle 9"/>
          <p:cNvSpPr/>
          <p:nvPr/>
        </p:nvSpPr>
        <p:spPr>
          <a:xfrm>
            <a:off x="6030480" y="5487452"/>
            <a:ext cx="6030454"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Khởi</a:t>
            </a:r>
            <a:r>
              <a:rPr kumimoji="0" lang="en-US"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nghĩa</a:t>
            </a:r>
            <a:r>
              <a:rPr kumimoji="0" lang="en-US"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vi-VN"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Mai Thúc Loan (năm 7</a:t>
            </a:r>
            <a:r>
              <a:rPr kumimoji="0" lang="en-US"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2</a:t>
            </a:r>
            <a:r>
              <a:rPr kumimoji="0" lang="vi-VN"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p>
        </p:txBody>
      </p:sp>
      <p:sp>
        <p:nvSpPr>
          <p:cNvPr id="7" name="Rectangle 6"/>
          <p:cNvSpPr/>
          <p:nvPr/>
        </p:nvSpPr>
        <p:spPr>
          <a:xfrm>
            <a:off x="3448690" y="171688"/>
            <a:ext cx="5769208"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40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cuộc</a:t>
            </a:r>
            <a:r>
              <a:rPr kumimoji="0" lang="en-US" sz="40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khởi</a:t>
            </a:r>
            <a:r>
              <a:rPr kumimoji="0" lang="en-US" sz="40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nghĩa</a:t>
            </a:r>
            <a:r>
              <a:rPr kumimoji="0" lang="en-US" sz="40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baseline="0" noProof="0" dirty="0" err="1">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lớn</a:t>
            </a:r>
            <a:endParaRPr kumimoji="0" lang="en-US" sz="4000" b="1" i="0" u="none" strike="noStrike" kern="1200" cap="none" spc="0" normalizeH="0" baseline="0" noProof="0" dirty="0">
              <a:ln>
                <a:noFill/>
              </a:ln>
              <a:solidFill>
                <a:srgbClr val="ED7D31">
                  <a:lumMod val="50000"/>
                </a:srgbClr>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163242837"/>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700"/>
                            </p:stCondLst>
                            <p:childTnLst>
                              <p:par>
                                <p:cTn id="11" presetID="26" presetClass="emph" presetSubtype="0" repeatCount="indefinite" fill="hold" grpId="1" nodeType="afterEffect">
                                  <p:stCondLst>
                                    <p:cond delay="0"/>
                                  </p:stCondLst>
                                  <p:iterate type="wd">
                                    <p:tmPct val="0"/>
                                  </p:iterate>
                                  <p:childTnLst>
                                    <p:animEffect transition="out" filter="fade">
                                      <p:cBhvr>
                                        <p:cTn id="12" dur="1000" tmFilter="0, 0; .2, .5; .8, .5; 1, 0"/>
                                        <p:tgtEl>
                                          <p:spTgt spid="7"/>
                                        </p:tgtEl>
                                      </p:cBhvr>
                                    </p:animEffect>
                                    <p:animScale>
                                      <p:cBhvr>
                                        <p:cTn id="13" dur="500" autoRev="1" fill="hold"/>
                                        <p:tgtEl>
                                          <p:spTgt spid="7"/>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iterate type="wd">
                                    <p:tmPct val="10000"/>
                                  </p:iterate>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par>
                          <p:cTn id="19" fill="hold">
                            <p:stCondLst>
                              <p:cond delay="950"/>
                            </p:stCondLst>
                            <p:childTnLst>
                              <p:par>
                                <p:cTn id="20" presetID="21" presetClass="entr" presetSubtype="1" fill="hold" nodeType="afterEffect">
                                  <p:stCondLst>
                                    <p:cond delay="0"/>
                                  </p:stCondLst>
                                  <p:iterate type="wd">
                                    <p:tmPct val="10000"/>
                                  </p:iterate>
                                  <p:childTnLst>
                                    <p:set>
                                      <p:cBhvr>
                                        <p:cTn id="21" dur="1" fill="hold">
                                          <p:stCondLst>
                                            <p:cond delay="0"/>
                                          </p:stCondLst>
                                        </p:cTn>
                                        <p:tgtEl>
                                          <p:spTgt spid="8"/>
                                        </p:tgtEl>
                                        <p:attrNameLst>
                                          <p:attrName>style.visibility</p:attrName>
                                        </p:attrNameLst>
                                      </p:cBhvr>
                                      <p:to>
                                        <p:strVal val="visible"/>
                                      </p:to>
                                    </p:set>
                                    <p:animEffect transition="in" filter="wheel(1)">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iterate type="wd">
                                    <p:tmPct val="10000"/>
                                  </p:iterate>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par>
                          <p:cTn id="28" fill="hold">
                            <p:stCondLst>
                              <p:cond delay="950"/>
                            </p:stCondLst>
                            <p:childTnLst>
                              <p:par>
                                <p:cTn id="29" presetID="21" presetClass="entr" presetSubtype="1" fill="hold" nodeType="afterEffect">
                                  <p:stCondLst>
                                    <p:cond delay="0"/>
                                  </p:stCondLst>
                                  <p:iterate type="wd">
                                    <p:tmPct val="10000"/>
                                  </p:iterate>
                                  <p:childTnLst>
                                    <p:set>
                                      <p:cBhvr>
                                        <p:cTn id="30" dur="1" fill="hold">
                                          <p:stCondLst>
                                            <p:cond delay="0"/>
                                          </p:stCondLst>
                                        </p:cTn>
                                        <p:tgtEl>
                                          <p:spTgt spid="9"/>
                                        </p:tgtEl>
                                        <p:attrNameLst>
                                          <p:attrName>style.visibility</p:attrName>
                                        </p:attrNameLst>
                                      </p:cBhvr>
                                      <p:to>
                                        <p:strVal val="visible"/>
                                      </p:to>
                                    </p:set>
                                    <p:animEffect transition="in" filter="wheel(1)">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7" grpId="0"/>
      <p:bldP spid="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uc an trau">
            <a:hlinkClick r:id="" action="ppaction://media"/>
            <a:extLst>
              <a:ext uri="{FF2B5EF4-FFF2-40B4-BE49-F238E27FC236}">
                <a16:creationId xmlns:a16="http://schemas.microsoft.com/office/drawing/2014/main" id="{6E2997EF-F0DA-4699-BE2D-AB6F8695F43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a:solidFill>
            <a:srgbClr val="4F81BD"/>
          </a:solidFill>
          <a:ln>
            <a:noFill/>
          </a:ln>
          <a:effectLst>
            <a:innerShdw blurRad="469900">
              <a:srgbClr val="000000">
                <a:alpha val="86000"/>
              </a:srgbClr>
            </a:innerShdw>
          </a:effectLst>
          <a:scene3d>
            <a:camera prst="orthographicFront"/>
            <a:lightRig rig="soft" dir="t"/>
          </a:scene3d>
          <a:sp3d/>
        </p:spPr>
      </p:pic>
    </p:spTree>
    <p:extLst>
      <p:ext uri="{BB962C8B-B14F-4D97-AF65-F5344CB8AC3E}">
        <p14:creationId xmlns:p14="http://schemas.microsoft.com/office/powerpoint/2010/main" val="2935917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046" y="5288577"/>
            <a:ext cx="12210046" cy="1520926"/>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sp>
        <p:nvSpPr>
          <p:cNvPr id="4" name="Rectangle 3"/>
          <p:cNvSpPr/>
          <p:nvPr/>
        </p:nvSpPr>
        <p:spPr>
          <a:xfrm>
            <a:off x="332688" y="5509537"/>
            <a:ext cx="5486400"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Khởi nghĩa </a:t>
            </a: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Phùng Hưng  (năm 776</a:t>
            </a:r>
            <a:r>
              <a:rPr kumimoji="0" lang="en-US"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a:t>
            </a:r>
            <a:endPar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 </a:t>
            </a:r>
          </a:p>
        </p:txBody>
      </p:sp>
      <p:sp>
        <p:nvSpPr>
          <p:cNvPr id="10" name="Rectangle 9"/>
          <p:cNvSpPr/>
          <p:nvPr/>
        </p:nvSpPr>
        <p:spPr>
          <a:xfrm>
            <a:off x="6411336" y="5509537"/>
            <a:ext cx="5486400" cy="206210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Khởi nghĩa </a:t>
            </a: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Khúc Thừa Dụ  (năm 905)</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828" y="1171892"/>
            <a:ext cx="5565321" cy="3895725"/>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6969" y="1123395"/>
            <a:ext cx="5312928" cy="3944222"/>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3431488" y="194549"/>
            <a:ext cx="5484194"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5057"/>
                </a:solidFill>
                <a:effectLst/>
                <a:uLnTx/>
                <a:uFillTx/>
                <a:latin typeface="Times New Roman" panose="02020603050405020304" pitchFamily="18" charset="0"/>
                <a:ea typeface="+mn-ea"/>
                <a:cs typeface="Times New Roman" panose="02020603050405020304" pitchFamily="18" charset="0"/>
              </a:rPr>
              <a:t>Các</a:t>
            </a:r>
            <a:r>
              <a:rPr kumimoji="0" lang="en-US" sz="4000" b="1" i="0" u="none" strike="noStrike" kern="1200" cap="none" spc="0" normalizeH="0" baseline="0" noProof="0" dirty="0">
                <a:ln>
                  <a:noFill/>
                </a:ln>
                <a:solidFill>
                  <a:srgbClr val="FF5057"/>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srgbClr val="FF5057"/>
                </a:solidFill>
                <a:effectLst/>
                <a:uLnTx/>
                <a:uFillTx/>
                <a:latin typeface="Times New Roman" panose="02020603050405020304" pitchFamily="18" charset="0"/>
                <a:ea typeface="+mn-ea"/>
                <a:cs typeface="Times New Roman" panose="02020603050405020304" pitchFamily="18" charset="0"/>
              </a:rPr>
              <a:t>cuộc</a:t>
            </a:r>
            <a:r>
              <a:rPr kumimoji="0" lang="en-US" sz="4000" b="1" i="0" u="none" strike="noStrike" kern="1200" cap="none" spc="0" normalizeH="0" baseline="0" noProof="0" dirty="0">
                <a:ln>
                  <a:noFill/>
                </a:ln>
                <a:solidFill>
                  <a:srgbClr val="FF5057"/>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srgbClr val="FF5057"/>
                </a:solidFill>
                <a:effectLst/>
                <a:uLnTx/>
                <a:uFillTx/>
                <a:latin typeface="Times New Roman" panose="02020603050405020304" pitchFamily="18" charset="0"/>
                <a:ea typeface="+mn-ea"/>
                <a:cs typeface="Times New Roman" panose="02020603050405020304" pitchFamily="18" charset="0"/>
              </a:rPr>
              <a:t>khởi</a:t>
            </a:r>
            <a:r>
              <a:rPr kumimoji="0" lang="en-US" sz="4000" b="1" i="0" u="none" strike="noStrike" kern="1200" cap="none" spc="0" normalizeH="0" baseline="0" noProof="0" dirty="0">
                <a:ln>
                  <a:noFill/>
                </a:ln>
                <a:solidFill>
                  <a:srgbClr val="FF5057"/>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srgbClr val="FF5057"/>
                </a:solidFill>
                <a:effectLst/>
                <a:uLnTx/>
                <a:uFillTx/>
                <a:latin typeface="Times New Roman" panose="02020603050405020304" pitchFamily="18" charset="0"/>
                <a:ea typeface="+mn-ea"/>
                <a:cs typeface="Times New Roman" panose="02020603050405020304" pitchFamily="18" charset="0"/>
              </a:rPr>
              <a:t>nghĩa</a:t>
            </a:r>
            <a:r>
              <a:rPr kumimoji="0" lang="en-US" sz="4000" b="1" i="0" u="none" strike="noStrike" kern="1200" cap="none" spc="0" normalizeH="0" baseline="0" noProof="0" dirty="0">
                <a:ln>
                  <a:noFill/>
                </a:ln>
                <a:solidFill>
                  <a:srgbClr val="FF5057"/>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srgbClr val="FF5057"/>
                </a:solidFill>
                <a:effectLst/>
                <a:uLnTx/>
                <a:uFillTx/>
                <a:latin typeface="Times New Roman" panose="02020603050405020304" pitchFamily="18" charset="0"/>
                <a:ea typeface="+mn-ea"/>
                <a:cs typeface="Times New Roman" panose="02020603050405020304" pitchFamily="18" charset="0"/>
              </a:rPr>
              <a:t>lớn</a:t>
            </a:r>
            <a:endParaRPr kumimoji="0" lang="en-US" sz="4000" b="1" i="0" u="none" strike="noStrike" kern="1200" cap="none" spc="0" normalizeH="0" baseline="0" noProof="0" dirty="0">
              <a:ln>
                <a:noFill/>
              </a:ln>
              <a:solidFill>
                <a:srgbClr val="FF5057"/>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52863398"/>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700"/>
                            </p:stCondLst>
                            <p:childTnLst>
                              <p:par>
                                <p:cTn id="11" presetID="26" presetClass="emph" presetSubtype="0" repeatCount="indefinite" fill="hold" grpId="1" nodeType="afterEffect">
                                  <p:stCondLst>
                                    <p:cond delay="0"/>
                                  </p:stCondLst>
                                  <p:iterate type="wd">
                                    <p:tmPct val="0"/>
                                  </p:iterate>
                                  <p:childTnLst>
                                    <p:animEffect transition="out" filter="fade">
                                      <p:cBhvr>
                                        <p:cTn id="12" dur="1000" tmFilter="0, 0; .2, .5; .8, .5; 1, 0"/>
                                        <p:tgtEl>
                                          <p:spTgt spid="8"/>
                                        </p:tgtEl>
                                      </p:cBhvr>
                                    </p:animEffect>
                                    <p:animScale>
                                      <p:cBhvr>
                                        <p:cTn id="13" dur="500" autoRev="1" fill="hold"/>
                                        <p:tgtEl>
                                          <p:spTgt spid="8"/>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iterate type="wd">
                                    <p:tmPct val="10000"/>
                                  </p:iterate>
                                  <p:childTnLst>
                                    <p:set>
                                      <p:cBhvr>
                                        <p:cTn id="17" dur="1" fill="hold">
                                          <p:stCondLst>
                                            <p:cond delay="0"/>
                                          </p:stCondLst>
                                        </p:cTn>
                                        <p:tgtEl>
                                          <p:spTgt spid="4"/>
                                        </p:tgtEl>
                                        <p:attrNameLst>
                                          <p:attrName>style.visibility</p:attrName>
                                        </p:attrNameLst>
                                      </p:cBhvr>
                                      <p:to>
                                        <p:strVal val="visible"/>
                                      </p:to>
                                    </p:set>
                                    <p:animEffect transition="in" filter="strips(downLeft)">
                                      <p:cBhvr>
                                        <p:cTn id="18" dur="500"/>
                                        <p:tgtEl>
                                          <p:spTgt spid="4"/>
                                        </p:tgtEl>
                                      </p:cBhvr>
                                    </p:animEffect>
                                  </p:childTnLst>
                                </p:cTn>
                              </p:par>
                            </p:childTnLst>
                          </p:cTn>
                        </p:par>
                        <p:par>
                          <p:cTn id="19" fill="hold">
                            <p:stCondLst>
                              <p:cond delay="900"/>
                            </p:stCondLst>
                            <p:childTnLst>
                              <p:par>
                                <p:cTn id="20" presetID="31" presetClass="entr" presetSubtype="0" fill="hold" nodeType="afterEffect">
                                  <p:stCondLst>
                                    <p:cond delay="0"/>
                                  </p:stCondLst>
                                  <p:iterate type="wd">
                                    <p:tmPct val="5000"/>
                                  </p:iterate>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 calcmode="lin" valueType="num">
                                      <p:cBhvr>
                                        <p:cTn id="24" dur="500" fill="hold"/>
                                        <p:tgtEl>
                                          <p:spTgt spid="2"/>
                                        </p:tgtEl>
                                        <p:attrNameLst>
                                          <p:attrName>style.rotation</p:attrName>
                                        </p:attrNameLst>
                                      </p:cBhvr>
                                      <p:tavLst>
                                        <p:tav tm="0">
                                          <p:val>
                                            <p:fltVal val="90"/>
                                          </p:val>
                                        </p:tav>
                                        <p:tav tm="100000">
                                          <p:val>
                                            <p:fltVal val="0"/>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iterate type="wd">
                                    <p:tmPct val="10000"/>
                                  </p:iterate>
                                  <p:childTnLst>
                                    <p:set>
                                      <p:cBhvr>
                                        <p:cTn id="29" dur="1" fill="hold">
                                          <p:stCondLst>
                                            <p:cond delay="0"/>
                                          </p:stCondLst>
                                        </p:cTn>
                                        <p:tgtEl>
                                          <p:spTgt spid="10"/>
                                        </p:tgtEl>
                                        <p:attrNameLst>
                                          <p:attrName>style.visibility</p:attrName>
                                        </p:attrNameLst>
                                      </p:cBhvr>
                                      <p:to>
                                        <p:strVal val="visible"/>
                                      </p:to>
                                    </p:set>
                                    <p:animEffect transition="in" filter="strips(downLeft)">
                                      <p:cBhvr>
                                        <p:cTn id="30" dur="500"/>
                                        <p:tgtEl>
                                          <p:spTgt spid="10"/>
                                        </p:tgtEl>
                                      </p:cBhvr>
                                    </p:animEffect>
                                  </p:childTnLst>
                                </p:cTn>
                              </p:par>
                            </p:childTnLst>
                          </p:cTn>
                        </p:par>
                        <p:par>
                          <p:cTn id="31" fill="hold">
                            <p:stCondLst>
                              <p:cond delay="950"/>
                            </p:stCondLst>
                            <p:childTnLst>
                              <p:par>
                                <p:cTn id="32" presetID="31" presetClass="entr" presetSubtype="0" fill="hold" nodeType="afterEffect">
                                  <p:stCondLst>
                                    <p:cond delay="0"/>
                                  </p:stCondLst>
                                  <p:iterate type="wd">
                                    <p:tmPct val="5000"/>
                                  </p:iterate>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 calcmode="lin" valueType="num">
                                      <p:cBhvr>
                                        <p:cTn id="36" dur="500" fill="hold"/>
                                        <p:tgtEl>
                                          <p:spTgt spid="5"/>
                                        </p:tgtEl>
                                        <p:attrNameLst>
                                          <p:attrName>style.rotation</p:attrName>
                                        </p:attrNameLst>
                                      </p:cBhvr>
                                      <p:tavLst>
                                        <p:tav tm="0">
                                          <p:val>
                                            <p:fltVal val="90"/>
                                          </p:val>
                                        </p:tav>
                                        <p:tav tm="100000">
                                          <p:val>
                                            <p:fltVal val="0"/>
                                          </p:val>
                                        </p:tav>
                                      </p:tavLst>
                                    </p:anim>
                                    <p:animEffect transition="in" filter="fade">
                                      <p:cBhvr>
                                        <p:cTn id="37" dur="500"/>
                                        <p:tgtEl>
                                          <p:spTgt spid="5"/>
                                        </p:tgtEl>
                                      </p:cBhvr>
                                    </p:animEffect>
                                  </p:childTnLst>
                                </p:cTn>
                              </p:par>
                              <p:par>
                                <p:cTn id="38" presetID="42" presetClass="entr" presetSubtype="0" fill="hold" grpId="0" nodeType="withEffect">
                                  <p:stCondLst>
                                    <p:cond delay="0"/>
                                  </p:stCondLst>
                                  <p:iterate type="wd">
                                    <p:tmPct val="10000"/>
                                  </p:iterate>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anim calcmode="lin" valueType="num">
                                      <p:cBhvr>
                                        <p:cTn id="41" dur="500" fill="hold"/>
                                        <p:tgtEl>
                                          <p:spTgt spid="7"/>
                                        </p:tgtEl>
                                        <p:attrNameLst>
                                          <p:attrName>ppt_x</p:attrName>
                                        </p:attrNameLst>
                                      </p:cBhvr>
                                      <p:tavLst>
                                        <p:tav tm="0">
                                          <p:val>
                                            <p:strVal val="#ppt_x"/>
                                          </p:val>
                                        </p:tav>
                                        <p:tav tm="100000">
                                          <p:val>
                                            <p:strVal val="#ppt_x"/>
                                          </p:val>
                                        </p:tav>
                                      </p:tavLst>
                                    </p:anim>
                                    <p:anim calcmode="lin" valueType="num">
                                      <p:cBhvr>
                                        <p:cTn id="4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10" grpId="0"/>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8046" y="5288577"/>
            <a:ext cx="12210046" cy="1520926"/>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sp>
        <p:nvSpPr>
          <p:cNvPr id="4" name="Rectangle 3"/>
          <p:cNvSpPr/>
          <p:nvPr/>
        </p:nvSpPr>
        <p:spPr>
          <a:xfrm>
            <a:off x="332688" y="5509537"/>
            <a:ext cx="5486400" cy="107721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Khởi nghĩa </a:t>
            </a: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Dương Đình Nghệ (năm 931)  </a:t>
            </a:r>
          </a:p>
        </p:txBody>
      </p:sp>
      <p:sp>
        <p:nvSpPr>
          <p:cNvPr id="10" name="Rectangle 9"/>
          <p:cNvSpPr/>
          <p:nvPr/>
        </p:nvSpPr>
        <p:spPr>
          <a:xfrm>
            <a:off x="6411336" y="5509537"/>
            <a:ext cx="5486400" cy="206210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Chiến thắng Bạch Đằng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(năm 9</a:t>
            </a:r>
            <a:r>
              <a:rPr kumimoji="0" lang="en-US"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38</a:t>
            </a: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FFFF2D"/>
                </a:solidFill>
                <a:effectLst/>
                <a:uLnTx/>
                <a:uFillTx/>
                <a:latin typeface="Times New Roman" panose="02020603050405020304" pitchFamily="18" charset="0"/>
                <a:ea typeface="+mn-ea"/>
                <a:cs typeface="Times New Roman" panose="02020603050405020304" pitchFamily="18" charset="0"/>
              </a:rPr>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808" y="1028144"/>
            <a:ext cx="5425280" cy="4231718"/>
          </a:xfrm>
          <a:prstGeom prst="rect">
            <a:avLst/>
          </a:prstGeom>
          <a:ln>
            <a:noFill/>
          </a:ln>
          <a:effectLst>
            <a:softEdge rad="112500"/>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1336" y="1028144"/>
            <a:ext cx="5427228" cy="4233238"/>
          </a:xfrm>
          <a:prstGeom prst="rect">
            <a:avLst/>
          </a:prstGeom>
          <a:ln>
            <a:noFill/>
          </a:ln>
          <a:effectLst>
            <a:softEdge rad="112500"/>
          </a:effectLst>
        </p:spPr>
      </p:pic>
      <p:sp>
        <p:nvSpPr>
          <p:cNvPr id="8" name="Rectangle 7"/>
          <p:cNvSpPr/>
          <p:nvPr/>
        </p:nvSpPr>
        <p:spPr>
          <a:xfrm>
            <a:off x="364351" y="195421"/>
            <a:ext cx="5484194"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5057"/>
                </a:solidFill>
                <a:effectLst/>
                <a:uLnTx/>
                <a:uFillTx/>
                <a:latin typeface="Times New Roman" panose="02020603050405020304" pitchFamily="18" charset="0"/>
                <a:ea typeface="+mn-ea"/>
                <a:cs typeface="Times New Roman" panose="02020603050405020304" pitchFamily="18" charset="0"/>
              </a:rPr>
              <a:t>Các cuộc khởi nghĩa lớn</a:t>
            </a:r>
          </a:p>
        </p:txBody>
      </p:sp>
      <p:sp>
        <p:nvSpPr>
          <p:cNvPr id="9" name="Rectangle 8"/>
          <p:cNvSpPr/>
          <p:nvPr/>
        </p:nvSpPr>
        <p:spPr>
          <a:xfrm>
            <a:off x="6529178" y="195421"/>
            <a:ext cx="4875053"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5057"/>
                </a:solidFill>
                <a:effectLst/>
                <a:uLnTx/>
                <a:uFillTx/>
                <a:latin typeface="Times New Roman" panose="02020603050405020304" pitchFamily="18" charset="0"/>
                <a:ea typeface="+mn-ea"/>
                <a:cs typeface="Times New Roman" panose="02020603050405020304" pitchFamily="18" charset="0"/>
              </a:rPr>
              <a:t>Chiến thắng vang dội</a:t>
            </a:r>
          </a:p>
        </p:txBody>
      </p:sp>
    </p:spTree>
    <p:extLst>
      <p:ext uri="{BB962C8B-B14F-4D97-AF65-F5344CB8AC3E}">
        <p14:creationId xmlns:p14="http://schemas.microsoft.com/office/powerpoint/2010/main" val="1248738043"/>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700"/>
                            </p:stCondLst>
                            <p:childTnLst>
                              <p:par>
                                <p:cTn id="11" presetID="26" presetClass="emph" presetSubtype="0" repeatCount="indefinite" fill="hold" grpId="1" nodeType="afterEffect">
                                  <p:stCondLst>
                                    <p:cond delay="0"/>
                                  </p:stCondLst>
                                  <p:iterate type="wd">
                                    <p:tmPct val="0"/>
                                  </p:iterate>
                                  <p:childTnLst>
                                    <p:animEffect transition="out" filter="fade">
                                      <p:cBhvr>
                                        <p:cTn id="12" dur="1000" tmFilter="0, 0; .2, .5; .8, .5; 1, 0"/>
                                        <p:tgtEl>
                                          <p:spTgt spid="8"/>
                                        </p:tgtEl>
                                      </p:cBhvr>
                                    </p:animEffect>
                                    <p:animScale>
                                      <p:cBhvr>
                                        <p:cTn id="13" dur="500" autoRev="1" fill="hold"/>
                                        <p:tgtEl>
                                          <p:spTgt spid="8"/>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50" presetClass="entr" presetSubtype="0" decel="100000" fill="hold" grpId="0" nodeType="clickEffect">
                                  <p:stCondLst>
                                    <p:cond delay="0"/>
                                  </p:stCondLst>
                                  <p:iterate type="wd">
                                    <p:tmPct val="10000"/>
                                  </p:iterate>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strVal val="#ppt_w+.3"/>
                                          </p:val>
                                        </p:tav>
                                        <p:tav tm="100000">
                                          <p:val>
                                            <p:strVal val="#ppt_w"/>
                                          </p:val>
                                        </p:tav>
                                      </p:tavLst>
                                    </p:anim>
                                    <p:anim calcmode="lin" valueType="num">
                                      <p:cBhvr>
                                        <p:cTn id="19" dur="500" fill="hold"/>
                                        <p:tgtEl>
                                          <p:spTgt spid="4"/>
                                        </p:tgtEl>
                                        <p:attrNameLst>
                                          <p:attrName>ppt_h</p:attrName>
                                        </p:attrNameLst>
                                      </p:cBhvr>
                                      <p:tavLst>
                                        <p:tav tm="0">
                                          <p:val>
                                            <p:strVal val="#ppt_h"/>
                                          </p:val>
                                        </p:tav>
                                        <p:tav tm="100000">
                                          <p:val>
                                            <p:strVal val="#ppt_h"/>
                                          </p:val>
                                        </p:tav>
                                      </p:tavLst>
                                    </p:anim>
                                    <p:animEffect transition="in" filter="fade">
                                      <p:cBhvr>
                                        <p:cTn id="20" dur="500"/>
                                        <p:tgtEl>
                                          <p:spTgt spid="4"/>
                                        </p:tgtEl>
                                      </p:cBhvr>
                                    </p:animEffect>
                                  </p:childTnLst>
                                </p:cTn>
                              </p:par>
                            </p:childTnLst>
                          </p:cTn>
                        </p:par>
                        <p:par>
                          <p:cTn id="21" fill="hold">
                            <p:stCondLst>
                              <p:cond delay="900"/>
                            </p:stCondLst>
                            <p:childTnLst>
                              <p:par>
                                <p:cTn id="22" presetID="9" presetClass="entr" presetSubtype="0" fill="hold" nodeType="afterEffect">
                                  <p:stCondLst>
                                    <p:cond delay="0"/>
                                  </p:stCondLst>
                                  <p:iterate type="wd">
                                    <p:tmPct val="10000"/>
                                  </p:iterate>
                                  <p:childTnLst>
                                    <p:set>
                                      <p:cBhvr>
                                        <p:cTn id="23" dur="1" fill="hold">
                                          <p:stCondLst>
                                            <p:cond delay="0"/>
                                          </p:stCondLst>
                                        </p:cTn>
                                        <p:tgtEl>
                                          <p:spTgt spid="6"/>
                                        </p:tgtEl>
                                        <p:attrNameLst>
                                          <p:attrName>style.visibility</p:attrName>
                                        </p:attrNameLst>
                                      </p:cBhvr>
                                      <p:to>
                                        <p:strVal val="visible"/>
                                      </p:to>
                                    </p:set>
                                    <p:animEffect transition="in" filter="dissolve">
                                      <p:cBhvr>
                                        <p:cTn id="24" dur="500"/>
                                        <p:tgtEl>
                                          <p:spTgt spid="6"/>
                                        </p:tgtEl>
                                      </p:cBhvr>
                                    </p:animEffect>
                                  </p:childTnLst>
                                </p:cTn>
                              </p:par>
                              <p:par>
                                <p:cTn id="25" presetID="42" presetClass="entr" presetSubtype="0" fill="hold" grpId="0" nodeType="withEffect">
                                  <p:stCondLst>
                                    <p:cond delay="0"/>
                                  </p:stCondLst>
                                  <p:iterate type="wd">
                                    <p:tmPct val="10000"/>
                                  </p:iterate>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par>
                          <p:cTn id="30" fill="hold">
                            <p:stCondLst>
                              <p:cond delay="1550"/>
                            </p:stCondLst>
                            <p:childTnLst>
                              <p:par>
                                <p:cTn id="31" presetID="26" presetClass="emph" presetSubtype="0" repeatCount="indefinite" fill="hold" grpId="1" nodeType="afterEffect">
                                  <p:stCondLst>
                                    <p:cond delay="0"/>
                                  </p:stCondLst>
                                  <p:iterate type="wd">
                                    <p:tmPct val="0"/>
                                  </p:iterate>
                                  <p:childTnLst>
                                    <p:animEffect transition="out" filter="fade">
                                      <p:cBhvr>
                                        <p:cTn id="32" dur="1000" tmFilter="0, 0; .2, .5; .8, .5; 1, 0"/>
                                        <p:tgtEl>
                                          <p:spTgt spid="9"/>
                                        </p:tgtEl>
                                      </p:cBhvr>
                                    </p:animEffect>
                                    <p:animScale>
                                      <p:cBhvr>
                                        <p:cTn id="33" dur="500" autoRev="1" fill="hold"/>
                                        <p:tgtEl>
                                          <p:spTgt spid="9"/>
                                        </p:tgtEl>
                                      </p:cBhvr>
                                      <p:by x="105000" y="105000"/>
                                    </p:animScale>
                                  </p:childTnLst>
                                </p:cTn>
                              </p:par>
                              <p:par>
                                <p:cTn id="34" presetID="50" presetClass="entr" presetSubtype="0" decel="100000" fill="hold" grpId="0" nodeType="withEffect">
                                  <p:stCondLst>
                                    <p:cond delay="0"/>
                                  </p:stCondLst>
                                  <p:iterate type="wd">
                                    <p:tmPct val="10000"/>
                                  </p:iterate>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strVal val="#ppt_w+.3"/>
                                          </p:val>
                                        </p:tav>
                                        <p:tav tm="100000">
                                          <p:val>
                                            <p:strVal val="#ppt_w"/>
                                          </p:val>
                                        </p:tav>
                                      </p:tavLst>
                                    </p:anim>
                                    <p:anim calcmode="lin" valueType="num">
                                      <p:cBhvr>
                                        <p:cTn id="37" dur="500" fill="hold"/>
                                        <p:tgtEl>
                                          <p:spTgt spid="10"/>
                                        </p:tgtEl>
                                        <p:attrNameLst>
                                          <p:attrName>ppt_h</p:attrName>
                                        </p:attrNameLst>
                                      </p:cBhvr>
                                      <p:tavLst>
                                        <p:tav tm="0">
                                          <p:val>
                                            <p:strVal val="#ppt_h"/>
                                          </p:val>
                                        </p:tav>
                                        <p:tav tm="100000">
                                          <p:val>
                                            <p:strVal val="#ppt_h"/>
                                          </p:val>
                                        </p:tav>
                                      </p:tavLst>
                                    </p:anim>
                                    <p:animEffect transition="in" filter="fade">
                                      <p:cBhvr>
                                        <p:cTn id="38" dur="500"/>
                                        <p:tgtEl>
                                          <p:spTgt spid="10"/>
                                        </p:tgtEl>
                                      </p:cBhvr>
                                    </p:animEffect>
                                  </p:childTnLst>
                                </p:cTn>
                              </p:par>
                            </p:childTnLst>
                          </p:cTn>
                        </p:par>
                        <p:par>
                          <p:cTn id="39" fill="hold">
                            <p:stCondLst>
                              <p:cond delay="2550"/>
                            </p:stCondLst>
                            <p:childTnLst>
                              <p:par>
                                <p:cTn id="40" presetID="9" presetClass="entr" presetSubtype="0" fill="hold" nodeType="afterEffect">
                                  <p:stCondLst>
                                    <p:cond delay="0"/>
                                  </p:stCondLst>
                                  <p:iterate type="wd">
                                    <p:tmPct val="10000"/>
                                  </p:iterate>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par>
                                <p:cTn id="43" presetID="42" presetClass="entr" presetSubtype="0" fill="hold" grpId="0" nodeType="withEffect">
                                  <p:stCondLst>
                                    <p:cond delay="0"/>
                                  </p:stCondLst>
                                  <p:iterate type="wd">
                                    <p:tmPct val="10000"/>
                                  </p:iterate>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anim calcmode="lin" valueType="num">
                                      <p:cBhvr>
                                        <p:cTn id="46" dur="500" fill="hold"/>
                                        <p:tgtEl>
                                          <p:spTgt spid="11"/>
                                        </p:tgtEl>
                                        <p:attrNameLst>
                                          <p:attrName>ppt_x</p:attrName>
                                        </p:attrNameLst>
                                      </p:cBhvr>
                                      <p:tavLst>
                                        <p:tav tm="0">
                                          <p:val>
                                            <p:strVal val="#ppt_x"/>
                                          </p:val>
                                        </p:tav>
                                        <p:tav tm="100000">
                                          <p:val>
                                            <p:strVal val="#ppt_x"/>
                                          </p:val>
                                        </p:tav>
                                      </p:tavLst>
                                    </p:anim>
                                    <p:anim calcmode="lin" valueType="num">
                                      <p:cBhvr>
                                        <p:cTn id="4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P spid="10" grpId="0"/>
      <p:bldP spid="8" grpId="0"/>
      <p:bldP spid="8" grpId="1"/>
      <p:bldP spid="9" grpId="0"/>
      <p:bldP spid="9"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769100" y="0"/>
            <a:ext cx="5422900" cy="6809503"/>
          </a:xfrm>
          <a:prstGeom prst="rect">
            <a:avLst/>
          </a:prstGeom>
          <a:solidFill>
            <a:srgbClr val="492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2F0E"/>
              </a:solidFill>
              <a:effectLst/>
              <a:uLnTx/>
              <a:uFillTx/>
              <a:latin typeface="字魂59号-创粗黑"/>
              <a:ea typeface="+mn-ea"/>
              <a:cs typeface="+mn-cs"/>
            </a:endParaRPr>
          </a:p>
        </p:txBody>
      </p:sp>
      <p:sp>
        <p:nvSpPr>
          <p:cNvPr id="2" name="Rectangle 1"/>
          <p:cNvSpPr/>
          <p:nvPr/>
        </p:nvSpPr>
        <p:spPr>
          <a:xfrm>
            <a:off x="3048000" y="2413338"/>
            <a:ext cx="6096000" cy="646331"/>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srgbClr val="FFFF99"/>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822" y="403183"/>
            <a:ext cx="5967178" cy="53129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7046686" y="543138"/>
            <a:ext cx="4764314" cy="507831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500"/>
              </a:spcAft>
              <a:buClrTx/>
              <a:buSzTx/>
              <a:buFontTx/>
              <a:buNone/>
              <a:tabLst/>
              <a:defRPr/>
            </a:pPr>
            <a:r>
              <a:rPr kumimoji="0" lang="en-US" sz="3600" b="1" i="0" u="none" strike="noStrike" kern="1200" cap="none" spc="0" normalizeH="0" baseline="0" noProof="0" dirty="0">
                <a:ln>
                  <a:noFill/>
                </a:ln>
                <a:solidFill>
                  <a:srgbClr val="FFFF2D"/>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vi-VN" sz="3600" b="1" i="0" u="none" strike="noStrike" kern="1200" cap="none" spc="0" normalizeH="0" baseline="0" noProof="0" dirty="0">
                <a:ln>
                  <a:noFill/>
                </a:ln>
                <a:solidFill>
                  <a:srgbClr val="FFFF2D"/>
                </a:solidFill>
                <a:effectLst/>
                <a:uLnTx/>
                <a:uFillTx/>
                <a:latin typeface="Cambria" panose="02040503050406030204" pitchFamily="18" charset="0"/>
                <a:ea typeface="Cambria" panose="02040503050406030204" pitchFamily="18" charset="0"/>
                <a:cs typeface="Times New Roman" panose="02020603050405020304" pitchFamily="18" charset="0"/>
              </a:rPr>
              <a:t>Chiến thắng Bạch Đằng của Ngô Quyền (năm 938) đã kết thúc hơn </a:t>
            </a:r>
            <a:r>
              <a:rPr kumimoji="0" lang="en-US" sz="3600" b="1" i="0" u="none" strike="noStrike" kern="1200" cap="none" spc="0" normalizeH="0" baseline="0" noProof="0" dirty="0">
                <a:ln>
                  <a:noFill/>
                </a:ln>
                <a:solidFill>
                  <a:srgbClr val="FFFF2D"/>
                </a:solidFill>
                <a:effectLst/>
                <a:uLnTx/>
                <a:uFillTx/>
                <a:latin typeface="Cambria" panose="02040503050406030204" pitchFamily="18" charset="0"/>
                <a:ea typeface="Cambria" panose="02040503050406030204" pitchFamily="18" charset="0"/>
                <a:cs typeface="Times New Roman" panose="02020603050405020304" pitchFamily="18" charset="0"/>
              </a:rPr>
              <a:t>1000 </a:t>
            </a:r>
            <a:r>
              <a:rPr kumimoji="0" lang="vi-VN" sz="3600" b="1" i="0" u="none" strike="noStrike" kern="1200" cap="none" spc="0" normalizeH="0" baseline="0" noProof="0" dirty="0">
                <a:ln>
                  <a:noFill/>
                </a:ln>
                <a:solidFill>
                  <a:srgbClr val="FFFF2D"/>
                </a:solidFill>
                <a:effectLst/>
                <a:uLnTx/>
                <a:uFillTx/>
                <a:latin typeface="Cambria" panose="02040503050406030204" pitchFamily="18" charset="0"/>
                <a:ea typeface="Cambria" panose="02040503050406030204" pitchFamily="18" charset="0"/>
                <a:cs typeface="Times New Roman" panose="02020603050405020304" pitchFamily="18" charset="0"/>
              </a:rPr>
              <a:t>năm đô hộ của các triều đại phong kiến phương Bắc, giành lại độc lập hoàn toàn cho đất nước ta.</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6351" t="32050" r="25322" b="30450"/>
          <a:stretch/>
        </p:blipFill>
        <p:spPr>
          <a:xfrm>
            <a:off x="10382250" y="4826521"/>
            <a:ext cx="1428750" cy="1568140"/>
          </a:xfrm>
          <a:prstGeom prst="rect">
            <a:avLst/>
          </a:prstGeom>
        </p:spPr>
      </p:pic>
    </p:spTree>
    <p:extLst>
      <p:ext uri="{BB962C8B-B14F-4D97-AF65-F5344CB8AC3E}">
        <p14:creationId xmlns:p14="http://schemas.microsoft.com/office/powerpoint/2010/main" val="964887158"/>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par>
                          <p:cTn id="14" fill="hold">
                            <p:stCondLst>
                              <p:cond delay="1000"/>
                            </p:stCondLst>
                            <p:childTnLst>
                              <p:par>
                                <p:cTn id="15" presetID="63" presetClass="path" presetSubtype="0" accel="50000" decel="50000" fill="hold" nodeType="afterEffect">
                                  <p:stCondLst>
                                    <p:cond delay="0"/>
                                  </p:stCondLst>
                                  <p:iterate type="wd">
                                    <p:tmPct val="0"/>
                                  </p:iterate>
                                  <p:childTnLst>
                                    <p:animMotion origin="layout" path="M 3.75E-6 4.44444E-6 L 0.58672 0.01666 " pathEditMode="relative" rAng="0" ptsTypes="AA">
                                      <p:cBhvr>
                                        <p:cTn id="16" dur="2000" fill="hold"/>
                                        <p:tgtEl>
                                          <p:spTgt spid="6"/>
                                        </p:tgtEl>
                                        <p:attrNameLst>
                                          <p:attrName>ppt_x</p:attrName>
                                          <p:attrName>ppt_y</p:attrName>
                                        </p:attrNameLst>
                                      </p:cBhvr>
                                      <p:rCtr x="29336" y="833"/>
                                    </p:animMotion>
                                  </p:childTnLst>
                                </p:cTn>
                              </p:par>
                              <p:par>
                                <p:cTn id="17" presetID="18" presetClass="entr" presetSubtype="12" fill="hold" grpId="0" nodeType="withEffect">
                                  <p:stCondLst>
                                    <p:cond delay="0"/>
                                  </p:stCondLst>
                                  <p:iterate type="wd">
                                    <p:tmPct val="10000"/>
                                  </p:iterate>
                                  <p:childTnLst>
                                    <p:set>
                                      <p:cBhvr>
                                        <p:cTn id="18" dur="1" fill="hold">
                                          <p:stCondLst>
                                            <p:cond delay="0"/>
                                          </p:stCondLst>
                                        </p:cTn>
                                        <p:tgtEl>
                                          <p:spTgt spid="5"/>
                                        </p:tgtEl>
                                        <p:attrNameLst>
                                          <p:attrName>style.visibility</p:attrName>
                                        </p:attrNameLst>
                                      </p:cBhvr>
                                      <p:to>
                                        <p:strVal val="visible"/>
                                      </p:to>
                                    </p:set>
                                    <p:animEffect transition="in" filter="strips(downLeft)">
                                      <p:cBhvr>
                                        <p:cTn id="19" dur="500"/>
                                        <p:tgtEl>
                                          <p:spTgt spid="5"/>
                                        </p:tgtEl>
                                      </p:cBhvr>
                                    </p:animEffect>
                                  </p:childTnLst>
                                </p:cTn>
                              </p:par>
                            </p:childTnLst>
                          </p:cTn>
                        </p:par>
                        <p:par>
                          <p:cTn id="20" fill="hold">
                            <p:stCondLst>
                              <p:cond delay="3400"/>
                            </p:stCondLst>
                            <p:childTnLst>
                              <p:par>
                                <p:cTn id="21" presetID="26" presetClass="emph" presetSubtype="0" fill="hold" nodeType="afterEffect">
                                  <p:stCondLst>
                                    <p:cond delay="0"/>
                                  </p:stCondLst>
                                  <p:iterate type="wd">
                                    <p:tmPct val="0"/>
                                  </p:iterate>
                                  <p:childTnLst>
                                    <p:animEffect transition="out" filter="fade">
                                      <p:cBhvr>
                                        <p:cTn id="22" dur="500" tmFilter="0, 0; .2, .5; .8, .5; 1, 0"/>
                                        <p:tgtEl>
                                          <p:spTgt spid="4"/>
                                        </p:tgtEl>
                                      </p:cBhvr>
                                    </p:animEffect>
                                    <p:animScale>
                                      <p:cBhvr>
                                        <p:cTn id="23" dur="250" autoRev="1" fill="hold"/>
                                        <p:tgtEl>
                                          <p:spTgt spid="4"/>
                                        </p:tgtEl>
                                      </p:cBhvr>
                                      <p:by x="105000" y="105000"/>
                                    </p:animScale>
                                  </p:childTnLst>
                                </p:cTn>
                              </p:par>
                              <p:par>
                                <p:cTn id="24" presetID="42" presetClass="entr" presetSubtype="0" fill="hold" grpId="0" nodeType="withEffect">
                                  <p:stCondLst>
                                    <p:cond delay="0"/>
                                  </p:stCondLst>
                                  <p:iterate type="wd">
                                    <p:tmPct val="10000"/>
                                  </p:iterate>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anim calcmode="lin" valueType="num">
                                      <p:cBhvr>
                                        <p:cTn id="27" dur="500" fill="hold"/>
                                        <p:tgtEl>
                                          <p:spTgt spid="7"/>
                                        </p:tgtEl>
                                        <p:attrNameLst>
                                          <p:attrName>ppt_x</p:attrName>
                                        </p:attrNameLst>
                                      </p:cBhvr>
                                      <p:tavLst>
                                        <p:tav tm="0">
                                          <p:val>
                                            <p:strVal val="#ppt_x"/>
                                          </p:val>
                                        </p:tav>
                                        <p:tav tm="100000">
                                          <p:val>
                                            <p:strVal val="#ppt_x"/>
                                          </p:val>
                                        </p:tav>
                                      </p:tavLst>
                                    </p:anim>
                                    <p:anim calcmode="lin" valueType="num">
                                      <p:cBhvr>
                                        <p:cTn id="28"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500" y="252211"/>
            <a:ext cx="11526603" cy="156966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Em hãy kẻ và điền vào bảng thống kê các cuộc khởi nghĩa lớn của</a:t>
            </a:r>
            <a:r>
              <a:rPr kumimoji="0" lang="en-US" sz="32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nhân dân ta chống lại ách đô hộ của các triều đại phong kiến phương Bắc.</a:t>
            </a:r>
          </a:p>
        </p:txBody>
      </p:sp>
      <p:graphicFrame>
        <p:nvGraphicFramePr>
          <p:cNvPr id="7" name="Table 6"/>
          <p:cNvGraphicFramePr>
            <a:graphicFrameLocks noGrp="1"/>
          </p:cNvGraphicFramePr>
          <p:nvPr/>
        </p:nvGraphicFramePr>
        <p:xfrm>
          <a:off x="3219450" y="1369919"/>
          <a:ext cx="7650120" cy="5181600"/>
        </p:xfrm>
        <a:graphic>
          <a:graphicData uri="http://schemas.openxmlformats.org/drawingml/2006/table">
            <a:tbl>
              <a:tblPr firstRow="1" bandRow="1">
                <a:tableStyleId>{93296810-A885-4BE3-A3E7-6D5BEEA58F35}</a:tableStyleId>
              </a:tblPr>
              <a:tblGrid>
                <a:gridCol w="1962150">
                  <a:extLst>
                    <a:ext uri="{9D8B030D-6E8A-4147-A177-3AD203B41FA5}">
                      <a16:colId xmlns:a16="http://schemas.microsoft.com/office/drawing/2014/main" val="1404570702"/>
                    </a:ext>
                  </a:extLst>
                </a:gridCol>
                <a:gridCol w="5687970">
                  <a:extLst>
                    <a:ext uri="{9D8B030D-6E8A-4147-A177-3AD203B41FA5}">
                      <a16:colId xmlns:a16="http://schemas.microsoft.com/office/drawing/2014/main" val="2697016754"/>
                    </a:ext>
                  </a:extLst>
                </a:gridCol>
              </a:tblGrid>
              <a:tr h="370840">
                <a:tc>
                  <a:txBody>
                    <a:bodyPr/>
                    <a:lstStyle/>
                    <a:p>
                      <a:pPr algn="ctr"/>
                      <a:r>
                        <a:rPr lang="en-US" sz="2800" b="1">
                          <a:latin typeface="Times New Roman" panose="02020603050405020304" pitchFamily="18" charset="0"/>
                          <a:cs typeface="Times New Roman" panose="02020603050405020304" pitchFamily="18" charset="0"/>
                        </a:rPr>
                        <a:t>Thời</a:t>
                      </a:r>
                      <a:r>
                        <a:rPr lang="en-US" sz="2800" b="1" baseline="0">
                          <a:latin typeface="Times New Roman" panose="02020603050405020304" pitchFamily="18" charset="0"/>
                          <a:cs typeface="Times New Roman" panose="02020603050405020304" pitchFamily="18" charset="0"/>
                        </a:rPr>
                        <a:t> gian</a:t>
                      </a:r>
                      <a:endParaRPr lang="en-US" sz="2800" b="1">
                        <a:latin typeface="Times New Roman" panose="02020603050405020304" pitchFamily="18" charset="0"/>
                        <a:cs typeface="Times New Roman" panose="02020603050405020304" pitchFamily="18" charset="0"/>
                      </a:endParaRPr>
                    </a:p>
                  </a:txBody>
                  <a:tcPr/>
                </a:tc>
                <a:tc>
                  <a:txBody>
                    <a:bodyPr/>
                    <a:lstStyle/>
                    <a:p>
                      <a:pPr algn="ctr"/>
                      <a:r>
                        <a:rPr lang="en-US" sz="2800" b="1">
                          <a:latin typeface="Times New Roman" panose="02020603050405020304" pitchFamily="18" charset="0"/>
                          <a:cs typeface="Times New Roman" panose="02020603050405020304" pitchFamily="18" charset="0"/>
                        </a:rPr>
                        <a:t>Các</a:t>
                      </a:r>
                      <a:r>
                        <a:rPr lang="en-US" sz="2800" b="1" baseline="0">
                          <a:latin typeface="Times New Roman" panose="02020603050405020304" pitchFamily="18" charset="0"/>
                          <a:cs typeface="Times New Roman" panose="02020603050405020304" pitchFamily="18" charset="0"/>
                        </a:rPr>
                        <a:t> cuộc khởi nghĩa</a:t>
                      </a:r>
                      <a:endParaRPr lang="en-US" sz="28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42288552"/>
                  </a:ext>
                </a:extLst>
              </a:tr>
              <a:tr h="370840">
                <a:tc>
                  <a:txBody>
                    <a:bodyPr/>
                    <a:lstStyle/>
                    <a:p>
                      <a:r>
                        <a:rPr lang="en-US" sz="2800" b="1">
                          <a:latin typeface="Times New Roman" panose="02020603050405020304" pitchFamily="18" charset="0"/>
                          <a:cs typeface="Times New Roman" panose="02020603050405020304" pitchFamily="18" charset="0"/>
                        </a:rPr>
                        <a:t>Năm</a:t>
                      </a:r>
                      <a:r>
                        <a:rPr lang="en-US" sz="2800" b="1" baseline="0">
                          <a:latin typeface="Times New Roman" panose="02020603050405020304" pitchFamily="18" charset="0"/>
                          <a:cs typeface="Times New Roman" panose="02020603050405020304" pitchFamily="18" charset="0"/>
                        </a:rPr>
                        <a:t> 40</a:t>
                      </a:r>
                      <a:endParaRPr lang="en-US" sz="2800" b="1">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r>
                        <a:rPr lang="vi-VN" sz="2800" b="1">
                          <a:latin typeface="Times New Roman" panose="02020603050405020304" pitchFamily="18" charset="0"/>
                          <a:cs typeface="Times New Roman" panose="02020603050405020304" pitchFamily="18" charset="0"/>
                        </a:rPr>
                        <a:t>Khởi nghĩa Hai Bà Trưng </a:t>
                      </a:r>
                    </a:p>
                  </a:txBody>
                  <a:tcPr>
                    <a:solidFill>
                      <a:schemeClr val="accent2">
                        <a:lumMod val="20000"/>
                        <a:lumOff val="80000"/>
                      </a:schemeClr>
                    </a:solidFill>
                  </a:tcPr>
                </a:tc>
                <a:extLst>
                  <a:ext uri="{0D108BD9-81ED-4DB2-BD59-A6C34878D82A}">
                    <a16:rowId xmlns:a16="http://schemas.microsoft.com/office/drawing/2014/main" val="2682625662"/>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248</a:t>
                      </a:r>
                      <a:endParaRPr lang="en-US" sz="2800" b="1">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r>
                        <a:rPr lang="vi-VN" sz="2800" b="1">
                          <a:latin typeface="Times New Roman" panose="02020603050405020304" pitchFamily="18" charset="0"/>
                          <a:cs typeface="Times New Roman" panose="02020603050405020304" pitchFamily="18" charset="0"/>
                        </a:rPr>
                        <a:t>Khởi nghĩa Bà </a:t>
                      </a:r>
                      <a:r>
                        <a:rPr lang="en-US" sz="2800" b="1">
                          <a:latin typeface="Times New Roman" panose="02020603050405020304" pitchFamily="18" charset="0"/>
                          <a:cs typeface="Times New Roman" panose="02020603050405020304" pitchFamily="18" charset="0"/>
                        </a:rPr>
                        <a:t>Triệu</a:t>
                      </a:r>
                    </a:p>
                  </a:txBody>
                  <a:tcPr>
                    <a:solidFill>
                      <a:schemeClr val="accent2">
                        <a:lumMod val="40000"/>
                        <a:lumOff val="60000"/>
                      </a:schemeClr>
                    </a:solidFill>
                  </a:tcPr>
                </a:tc>
                <a:extLst>
                  <a:ext uri="{0D108BD9-81ED-4DB2-BD59-A6C34878D82A}">
                    <a16:rowId xmlns:a16="http://schemas.microsoft.com/office/drawing/2014/main" val="1990351743"/>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542</a:t>
                      </a:r>
                      <a:endParaRPr lang="en-US" sz="2800" b="1">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800" b="1">
                          <a:latin typeface="Times New Roman" panose="02020603050405020304" pitchFamily="18" charset="0"/>
                          <a:cs typeface="Times New Roman" panose="02020603050405020304" pitchFamily="18" charset="0"/>
                        </a:rPr>
                        <a:t>Khởi nghĩa </a:t>
                      </a:r>
                      <a:r>
                        <a:rPr lang="en-US" sz="2800" b="1">
                          <a:latin typeface="Times New Roman" panose="02020603050405020304" pitchFamily="18" charset="0"/>
                          <a:cs typeface="Times New Roman" panose="02020603050405020304" pitchFamily="18" charset="0"/>
                        </a:rPr>
                        <a:t>Lý</a:t>
                      </a:r>
                      <a:r>
                        <a:rPr lang="en-US" sz="2800" b="1" baseline="0">
                          <a:latin typeface="Times New Roman" panose="02020603050405020304" pitchFamily="18" charset="0"/>
                          <a:cs typeface="Times New Roman" panose="02020603050405020304" pitchFamily="18" charset="0"/>
                        </a:rPr>
                        <a:t> Bí</a:t>
                      </a:r>
                      <a:endParaRPr lang="en-US" sz="2800" b="1">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extLst>
                  <a:ext uri="{0D108BD9-81ED-4DB2-BD59-A6C34878D82A}">
                    <a16:rowId xmlns:a16="http://schemas.microsoft.com/office/drawing/2014/main" val="2963504699"/>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550</a:t>
                      </a:r>
                      <a:endParaRPr lang="en-US" sz="2800" b="1">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tc>
                  <a:txBody>
                    <a:bodyPr/>
                    <a:lstStyle/>
                    <a:p>
                      <a:r>
                        <a:rPr lang="en-US" sz="2800" b="1">
                          <a:latin typeface="Times New Roman" panose="02020603050405020304" pitchFamily="18" charset="0"/>
                          <a:cs typeface="Times New Roman" panose="02020603050405020304" pitchFamily="18" charset="0"/>
                        </a:rPr>
                        <a:t>Khởi nghĩa Triệu Quang Phục </a:t>
                      </a:r>
                    </a:p>
                  </a:txBody>
                  <a:tcPr>
                    <a:solidFill>
                      <a:schemeClr val="accent3">
                        <a:lumMod val="40000"/>
                        <a:lumOff val="60000"/>
                      </a:schemeClr>
                    </a:solidFill>
                  </a:tcPr>
                </a:tc>
                <a:extLst>
                  <a:ext uri="{0D108BD9-81ED-4DB2-BD59-A6C34878D82A}">
                    <a16:rowId xmlns:a16="http://schemas.microsoft.com/office/drawing/2014/main" val="973482680"/>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722</a:t>
                      </a:r>
                      <a:endParaRPr lang="en-US" sz="2800" b="1">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en-US" sz="2800" b="1">
                          <a:latin typeface="Times New Roman" panose="02020603050405020304" pitchFamily="18" charset="0"/>
                          <a:cs typeface="Times New Roman" panose="02020603050405020304" pitchFamily="18" charset="0"/>
                        </a:rPr>
                        <a:t>Khởi nghĩa Mai Thúc Loan</a:t>
                      </a:r>
                    </a:p>
                  </a:txBody>
                  <a:tcPr>
                    <a:solidFill>
                      <a:schemeClr val="accent6">
                        <a:lumMod val="20000"/>
                        <a:lumOff val="80000"/>
                      </a:schemeClr>
                    </a:solidFill>
                  </a:tcPr>
                </a:tc>
                <a:extLst>
                  <a:ext uri="{0D108BD9-81ED-4DB2-BD59-A6C34878D82A}">
                    <a16:rowId xmlns:a16="http://schemas.microsoft.com/office/drawing/2014/main" val="2153628733"/>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776</a:t>
                      </a:r>
                      <a:endParaRPr lang="en-US" sz="2800" b="1">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r>
                        <a:rPr lang="vi-VN" sz="2800" b="1">
                          <a:latin typeface="Times New Roman" panose="02020603050405020304" pitchFamily="18" charset="0"/>
                          <a:cs typeface="Times New Roman" panose="02020603050405020304" pitchFamily="18" charset="0"/>
                        </a:rPr>
                        <a:t>Khởi nghĩa Phùng Hưng </a:t>
                      </a:r>
                      <a:endParaRPr lang="en-US" sz="2800" b="1">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extLst>
                  <a:ext uri="{0D108BD9-81ED-4DB2-BD59-A6C34878D82A}">
                    <a16:rowId xmlns:a16="http://schemas.microsoft.com/office/drawing/2014/main" val="4197060134"/>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905</a:t>
                      </a:r>
                      <a:endParaRPr lang="en-US" sz="2800" b="1">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r>
                        <a:rPr lang="en-US" sz="2800" b="1">
                          <a:latin typeface="Times New Roman" panose="02020603050405020304" pitchFamily="18" charset="0"/>
                          <a:cs typeface="Times New Roman" panose="02020603050405020304" pitchFamily="18" charset="0"/>
                        </a:rPr>
                        <a:t>Khởi nghĩa Khúc Thừa Dụ </a:t>
                      </a:r>
                    </a:p>
                  </a:txBody>
                  <a:tcPr>
                    <a:solidFill>
                      <a:schemeClr val="accent4">
                        <a:lumMod val="20000"/>
                        <a:lumOff val="80000"/>
                      </a:schemeClr>
                    </a:solidFill>
                  </a:tcPr>
                </a:tc>
                <a:extLst>
                  <a:ext uri="{0D108BD9-81ED-4DB2-BD59-A6C34878D82A}">
                    <a16:rowId xmlns:a16="http://schemas.microsoft.com/office/drawing/2014/main" val="2498087301"/>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931</a:t>
                      </a:r>
                      <a:endParaRPr lang="en-US" sz="2800" b="1">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r>
                        <a:rPr lang="vi-VN" sz="2800" b="1">
                          <a:latin typeface="Times New Roman" panose="02020603050405020304" pitchFamily="18" charset="0"/>
                          <a:cs typeface="Times New Roman" panose="02020603050405020304" pitchFamily="18" charset="0"/>
                        </a:rPr>
                        <a:t>Khởi nghĩa Dương Đình Nghệ </a:t>
                      </a:r>
                      <a:endParaRPr lang="en-US" sz="2800" b="1">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44396828"/>
                  </a:ext>
                </a:extLst>
              </a:tr>
              <a:tr h="370840">
                <a:tc>
                  <a:txBody>
                    <a:bodyPr/>
                    <a:lstStyle/>
                    <a:p>
                      <a:r>
                        <a:rPr kumimoji="0" lang="en-US" sz="2800" b="1"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Năm 938</a:t>
                      </a:r>
                      <a:endParaRPr lang="en-US" sz="2800" b="1">
                        <a:latin typeface="Times New Roman" panose="02020603050405020304" pitchFamily="18" charset="0"/>
                        <a:cs typeface="Times New Roman" panose="02020603050405020304" pitchFamily="18" charset="0"/>
                      </a:endParaRPr>
                    </a:p>
                  </a:txBody>
                  <a:tcPr>
                    <a:solidFill>
                      <a:schemeClr val="accent5">
                        <a:lumMod val="60000"/>
                        <a:lumOff val="40000"/>
                      </a:schemeClr>
                    </a:solidFill>
                  </a:tcPr>
                </a:tc>
                <a:tc>
                  <a:txBody>
                    <a:bodyPr/>
                    <a:lstStyle/>
                    <a:p>
                      <a:r>
                        <a:rPr lang="en-US" sz="2800" b="1">
                          <a:latin typeface="Times New Roman" panose="02020603050405020304" pitchFamily="18" charset="0"/>
                          <a:cs typeface="Times New Roman" panose="02020603050405020304" pitchFamily="18" charset="0"/>
                        </a:rPr>
                        <a:t>Chiến</a:t>
                      </a:r>
                      <a:r>
                        <a:rPr lang="en-US" sz="2800" b="1" baseline="0">
                          <a:latin typeface="Times New Roman" panose="02020603050405020304" pitchFamily="18" charset="0"/>
                          <a:cs typeface="Times New Roman" panose="02020603050405020304" pitchFamily="18" charset="0"/>
                        </a:rPr>
                        <a:t> thắng Bạch Đằng</a:t>
                      </a:r>
                      <a:endParaRPr lang="en-US" sz="2800" b="1">
                        <a:latin typeface="Times New Roman" panose="02020603050405020304" pitchFamily="18" charset="0"/>
                        <a:cs typeface="Times New Roman" panose="02020603050405020304" pitchFamily="18" charset="0"/>
                      </a:endParaRPr>
                    </a:p>
                  </a:txBody>
                  <a:tcPr>
                    <a:solidFill>
                      <a:schemeClr val="accent5">
                        <a:lumMod val="60000"/>
                        <a:lumOff val="40000"/>
                      </a:schemeClr>
                    </a:solidFill>
                  </a:tcPr>
                </a:tc>
                <a:extLst>
                  <a:ext uri="{0D108BD9-81ED-4DB2-BD59-A6C34878D82A}">
                    <a16:rowId xmlns:a16="http://schemas.microsoft.com/office/drawing/2014/main" val="2778462304"/>
                  </a:ext>
                </a:extLst>
              </a:tr>
            </a:tbl>
          </a:graphicData>
        </a:graphic>
      </p:graphicFrame>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673" y="2062319"/>
            <a:ext cx="4848606" cy="6858000"/>
          </a:xfrm>
          <a:prstGeom prst="rect">
            <a:avLst/>
          </a:prstGeom>
        </p:spPr>
      </p:pic>
      <p:sp>
        <p:nvSpPr>
          <p:cNvPr id="3" name="Rectangle 2"/>
          <p:cNvSpPr/>
          <p:nvPr/>
        </p:nvSpPr>
        <p:spPr>
          <a:xfrm>
            <a:off x="3226745" y="1860330"/>
            <a:ext cx="1967405" cy="470761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14" name="Rectangle 13"/>
          <p:cNvSpPr/>
          <p:nvPr/>
        </p:nvSpPr>
        <p:spPr>
          <a:xfrm>
            <a:off x="5186855" y="1860331"/>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15" name="Rectangle 14"/>
          <p:cNvSpPr/>
          <p:nvPr/>
        </p:nvSpPr>
        <p:spPr>
          <a:xfrm>
            <a:off x="5186854" y="2395076"/>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16" name="Rectangle 15"/>
          <p:cNvSpPr/>
          <p:nvPr/>
        </p:nvSpPr>
        <p:spPr>
          <a:xfrm>
            <a:off x="5183568" y="2902536"/>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17" name="Rectangle 16"/>
          <p:cNvSpPr/>
          <p:nvPr/>
        </p:nvSpPr>
        <p:spPr>
          <a:xfrm>
            <a:off x="5180281" y="3386759"/>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18" name="Rectangle 17"/>
          <p:cNvSpPr/>
          <p:nvPr/>
        </p:nvSpPr>
        <p:spPr>
          <a:xfrm>
            <a:off x="5186796" y="3938552"/>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19" name="Rectangle 18"/>
          <p:cNvSpPr/>
          <p:nvPr/>
        </p:nvSpPr>
        <p:spPr>
          <a:xfrm>
            <a:off x="5186796" y="4490345"/>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20" name="Rectangle 19"/>
          <p:cNvSpPr/>
          <p:nvPr/>
        </p:nvSpPr>
        <p:spPr>
          <a:xfrm>
            <a:off x="5186796" y="5007643"/>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21" name="Rectangle 20"/>
          <p:cNvSpPr/>
          <p:nvPr/>
        </p:nvSpPr>
        <p:spPr>
          <a:xfrm>
            <a:off x="5180280" y="5541952"/>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sp>
        <p:nvSpPr>
          <p:cNvPr id="22" name="Rectangle 21"/>
          <p:cNvSpPr/>
          <p:nvPr/>
        </p:nvSpPr>
        <p:spPr>
          <a:xfrm>
            <a:off x="5173705" y="6041201"/>
            <a:ext cx="5682715" cy="551793"/>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mn-ea"/>
              <a:cs typeface="+mn-cs"/>
            </a:endParaRPr>
          </a:p>
        </p:txBody>
      </p:sp>
      <p:grpSp>
        <p:nvGrpSpPr>
          <p:cNvPr id="24" name="Group 23"/>
          <p:cNvGrpSpPr/>
          <p:nvPr/>
        </p:nvGrpSpPr>
        <p:grpSpPr>
          <a:xfrm>
            <a:off x="3219450" y="1860330"/>
            <a:ext cx="7643545" cy="4707613"/>
            <a:chOff x="3219450" y="1860330"/>
            <a:chExt cx="7643545" cy="4707613"/>
          </a:xfrm>
        </p:grpSpPr>
        <p:cxnSp>
          <p:nvCxnSpPr>
            <p:cNvPr id="5" name="Straight Connector 4"/>
            <p:cNvCxnSpPr/>
            <p:nvPr/>
          </p:nvCxnSpPr>
          <p:spPr>
            <a:xfrm>
              <a:off x="5180280" y="1860330"/>
              <a:ext cx="0" cy="47076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219450" y="1860330"/>
              <a:ext cx="76435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86186186"/>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par>
                          <p:cTn id="8" fill="hold">
                            <p:stCondLst>
                              <p:cond delay="500"/>
                            </p:stCondLst>
                            <p:childTnLst>
                              <p:par>
                                <p:cTn id="9" presetID="47"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par>
                                <p:cTn id="19" presetID="14" presetClass="entr" presetSubtype="1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xit" presetSubtype="0" fill="hold" grpId="0" nodeType="clickEffect">
                                  <p:stCondLst>
                                    <p:cond delay="0"/>
                                  </p:stCondLst>
                                  <p:iterate type="wd">
                                    <p:tmPct val="10000"/>
                                  </p:iterate>
                                  <p:childTnLst>
                                    <p:animEffect transition="out" filter="dissolv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0" nodeType="clickEffect">
                                  <p:stCondLst>
                                    <p:cond delay="0"/>
                                  </p:stCondLst>
                                  <p:iterate type="wd">
                                    <p:tmPct val="10000"/>
                                  </p:iterate>
                                  <p:childTnLst>
                                    <p:animEffect transition="out" filter="dissolv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9" presetClass="exit" presetSubtype="0" fill="hold" grpId="0" nodeType="clickEffect">
                                  <p:stCondLst>
                                    <p:cond delay="0"/>
                                  </p:stCondLst>
                                  <p:iterate type="wd">
                                    <p:tmPct val="10000"/>
                                  </p:iterate>
                                  <p:childTnLst>
                                    <p:animEffect transition="out" filter="dissolve">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9" presetClass="exit" presetSubtype="0" fill="hold" grpId="0" nodeType="clickEffect">
                                  <p:stCondLst>
                                    <p:cond delay="0"/>
                                  </p:stCondLst>
                                  <p:iterate type="wd">
                                    <p:tmPct val="10000"/>
                                  </p:iterate>
                                  <p:childTnLst>
                                    <p:animEffect transition="out" filter="dissolve">
                                      <p:cBhvr>
                                        <p:cTn id="40" dur="500"/>
                                        <p:tgtEl>
                                          <p:spTgt spid="16"/>
                                        </p:tgtEl>
                                      </p:cBhvr>
                                    </p:animEffect>
                                    <p:set>
                                      <p:cBhvr>
                                        <p:cTn id="41" dur="1" fill="hold">
                                          <p:stCondLst>
                                            <p:cond delay="499"/>
                                          </p:stCondLst>
                                        </p:cTn>
                                        <p:tgtEl>
                                          <p:spTgt spid="1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9" presetClass="exit" presetSubtype="0" fill="hold" grpId="0" nodeType="clickEffect">
                                  <p:stCondLst>
                                    <p:cond delay="0"/>
                                  </p:stCondLst>
                                  <p:iterate type="wd">
                                    <p:tmPct val="10000"/>
                                  </p:iterate>
                                  <p:childTnLst>
                                    <p:animEffect transition="out" filter="dissolv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9" presetClass="exit" presetSubtype="0" fill="hold" grpId="0" nodeType="clickEffect">
                                  <p:stCondLst>
                                    <p:cond delay="0"/>
                                  </p:stCondLst>
                                  <p:iterate type="wd">
                                    <p:tmPct val="10000"/>
                                  </p:iterate>
                                  <p:childTnLst>
                                    <p:animEffect transition="out" filter="dissolve">
                                      <p:cBhvr>
                                        <p:cTn id="50" dur="500"/>
                                        <p:tgtEl>
                                          <p:spTgt spid="18"/>
                                        </p:tgtEl>
                                      </p:cBhvr>
                                    </p:animEffect>
                                    <p:set>
                                      <p:cBhvr>
                                        <p:cTn id="51" dur="1" fill="hold">
                                          <p:stCondLst>
                                            <p:cond delay="499"/>
                                          </p:stCondLst>
                                        </p:cTn>
                                        <p:tgtEl>
                                          <p:spTgt spid="1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9" presetClass="exit" presetSubtype="0" fill="hold" grpId="0" nodeType="clickEffect">
                                  <p:stCondLst>
                                    <p:cond delay="0"/>
                                  </p:stCondLst>
                                  <p:iterate type="wd">
                                    <p:tmPct val="10000"/>
                                  </p:iterate>
                                  <p:childTnLst>
                                    <p:animEffect transition="out" filter="dissolve">
                                      <p:cBhvr>
                                        <p:cTn id="55" dur="500"/>
                                        <p:tgtEl>
                                          <p:spTgt spid="19"/>
                                        </p:tgtEl>
                                      </p:cBhvr>
                                    </p:animEffect>
                                    <p:set>
                                      <p:cBhvr>
                                        <p:cTn id="56" dur="1" fill="hold">
                                          <p:stCondLst>
                                            <p:cond delay="499"/>
                                          </p:stCondLst>
                                        </p:cTn>
                                        <p:tgtEl>
                                          <p:spTgt spid="1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9" presetClass="exit" presetSubtype="0" fill="hold" grpId="0" nodeType="clickEffect">
                                  <p:stCondLst>
                                    <p:cond delay="0"/>
                                  </p:stCondLst>
                                  <p:iterate type="wd">
                                    <p:tmPct val="10000"/>
                                  </p:iterate>
                                  <p:childTnLst>
                                    <p:animEffect transition="out" filter="dissolve">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9" presetClass="exit" presetSubtype="0" fill="hold" grpId="0" nodeType="clickEffect">
                                  <p:stCondLst>
                                    <p:cond delay="0"/>
                                  </p:stCondLst>
                                  <p:iterate type="wd">
                                    <p:tmPct val="10000"/>
                                  </p:iterate>
                                  <p:childTnLst>
                                    <p:animEffect transition="out" filter="dissolv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9" presetClass="exit" presetSubtype="0" fill="hold" grpId="0" nodeType="clickEffect">
                                  <p:stCondLst>
                                    <p:cond delay="0"/>
                                  </p:stCondLst>
                                  <p:iterate type="wd">
                                    <p:tmPct val="10000"/>
                                  </p:iterate>
                                  <p:childTnLst>
                                    <p:animEffect transition="out" filter="dissolve">
                                      <p:cBhvr>
                                        <p:cTn id="70" dur="500"/>
                                        <p:tgtEl>
                                          <p:spTgt spid="22"/>
                                        </p:tgtEl>
                                      </p:cBhvr>
                                    </p:animEffect>
                                    <p:set>
                                      <p:cBhvr>
                                        <p:cTn id="71"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7"/>
          <p:cNvPicPr>
            <a:picLocks noChangeAspect="1"/>
          </p:cNvPicPr>
          <p:nvPr/>
        </p:nvPicPr>
        <p:blipFill>
          <a:blip r:embed="rId2"/>
          <a:stretch>
            <a:fillRect/>
          </a:stretch>
        </p:blipFill>
        <p:spPr>
          <a:xfrm>
            <a:off x="1736993" y="949825"/>
            <a:ext cx="10067925" cy="5543550"/>
          </a:xfrm>
          <a:prstGeom prst="rect">
            <a:avLst/>
          </a:prstGeom>
          <a:noFill/>
          <a:ln w="9525">
            <a:noFill/>
          </a:ln>
        </p:spPr>
      </p:pic>
      <p:sp>
        <p:nvSpPr>
          <p:cNvPr id="22" name="Rectangle 21"/>
          <p:cNvSpPr/>
          <p:nvPr/>
        </p:nvSpPr>
        <p:spPr>
          <a:xfrm>
            <a:off x="2641207" y="1566364"/>
            <a:ext cx="8259495" cy="4524315"/>
          </a:xfrm>
          <a:prstGeom prst="rect">
            <a:avLst/>
          </a:prstGeom>
          <a:ln w="57150">
            <a:solidFill>
              <a:schemeClr val="accent2">
                <a:lumMod val="50000"/>
              </a:schemeClr>
            </a:solidFill>
            <a:prstDash val="dash"/>
          </a:ln>
        </p:spPr>
        <p:txBody>
          <a:bodyPr wrap="square">
            <a:spAutoFit/>
          </a:bodyPr>
          <a:lstStyle/>
          <a:p>
            <a:pPr marL="0" marR="0" lvl="0" indent="0" algn="just" defTabSz="457200" rtl="0" eaLnBrk="1" fontAlgn="auto" latinLnBrk="0" hangingPunct="1">
              <a:lnSpc>
                <a:spcPct val="100000"/>
              </a:lnSpc>
              <a:spcBef>
                <a:spcPts val="0"/>
              </a:spcBef>
              <a:spcAft>
                <a:spcPts val="500"/>
              </a:spcAft>
              <a:buClrTx/>
              <a:buSzTx/>
              <a:buFontTx/>
              <a:buNone/>
              <a:tabLst/>
              <a:defRPr/>
            </a:pPr>
            <a:r>
              <a:rPr kumimoji="0" lang="vi-VN" sz="3600" b="1" i="1"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Nước ta bị các triều đại phong kiến phương Bắc đô hộ hơn một nghìn năm. Trong thời gian đó, mặc dù bị áp bức, bóc lột nặng nề, nhân dân ta vẫn không chịu khuất phục, không ngừng n</a:t>
            </a:r>
            <a:r>
              <a:rPr kumimoji="0" lang="en-US" sz="3600" b="1" i="1"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ổ</a:t>
            </a:r>
            <a:r>
              <a:rPr kumimoji="0" lang="vi-VN" sz="3600" b="1" i="1"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i d</a:t>
            </a:r>
            <a:r>
              <a:rPr kumimoji="0" lang="en-US" sz="3600" b="1" i="1"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ậ</a:t>
            </a:r>
            <a:r>
              <a:rPr kumimoji="0" lang="vi-VN" sz="3600" b="1" i="1"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y đấu tranh. Bằng chiến thắng Bạch Đằng vang dội, nhân dân ta đã giành lại được độc lập hoàn toàn.</a:t>
            </a:r>
            <a:endParaRPr kumimoji="0" lang="vi-VN" sz="3600" b="0"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6" name="Rectangle 25"/>
          <p:cNvSpPr/>
          <p:nvPr/>
        </p:nvSpPr>
        <p:spPr>
          <a:xfrm>
            <a:off x="3363613" y="141325"/>
            <a:ext cx="6814681" cy="132343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UTM Azuki" panose="02040603050506020204" pitchFamily="18" charset="0"/>
                <a:ea typeface="+mn-ea"/>
                <a:cs typeface="Times New Roman" panose="02020603050405020304" pitchFamily="18" charset="0"/>
              </a:rPr>
              <a:t>GHI NHỚ</a:t>
            </a:r>
          </a:p>
        </p:txBody>
      </p:sp>
      <p:pic>
        <p:nvPicPr>
          <p:cNvPr id="27" name="图片 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70646" y="-2729507"/>
            <a:ext cx="4650202" cy="6754413"/>
          </a:xfrm>
          <a:prstGeom prst="rect">
            <a:avLst/>
          </a:prstGeom>
        </p:spPr>
      </p:pic>
      <p:pic>
        <p:nvPicPr>
          <p:cNvPr id="29" name="图片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96886" y="5134476"/>
            <a:ext cx="6595114" cy="1921185"/>
          </a:xfrm>
          <a:prstGeom prst="rect">
            <a:avLst/>
          </a:prstGeom>
        </p:spPr>
      </p:pic>
      <p:pic>
        <p:nvPicPr>
          <p:cNvPr id="30" name="图片 1"/>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8660" b="33695"/>
          <a:stretch>
            <a:fillRect/>
          </a:stretch>
        </p:blipFill>
        <p:spPr>
          <a:xfrm>
            <a:off x="12171380" y="3580650"/>
            <a:ext cx="1675779" cy="1366027"/>
          </a:xfrm>
          <a:prstGeom prst="rect">
            <a:avLst/>
          </a:prstGeom>
        </p:spPr>
      </p:pic>
      <p:pic>
        <p:nvPicPr>
          <p:cNvPr id="31"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22604" y="5216206"/>
            <a:ext cx="1575855" cy="1389903"/>
          </a:xfrm>
          <a:prstGeom prst="rect">
            <a:avLst/>
          </a:prstGeom>
        </p:spPr>
      </p:pic>
    </p:spTree>
    <p:extLst>
      <p:ext uri="{BB962C8B-B14F-4D97-AF65-F5344CB8AC3E}">
        <p14:creationId xmlns:p14="http://schemas.microsoft.com/office/powerpoint/2010/main" val="1368772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6"/>
                                        </p:tgtEl>
                                        <p:attrNameLst>
                                          <p:attrName>style.visibility</p:attrName>
                                        </p:attrNameLst>
                                      </p:cBhvr>
                                      <p:to>
                                        <p:strVal val="visible"/>
                                      </p:to>
                                    </p:set>
                                    <p:set>
                                      <p:cBhvr>
                                        <p:cTn id="7" dur="227" fill="hold">
                                          <p:stCondLst>
                                            <p:cond delay="0"/>
                                          </p:stCondLst>
                                        </p:cTn>
                                        <p:tgtEl>
                                          <p:spTgt spid="26"/>
                                        </p:tgtEl>
                                        <p:attrNameLst>
                                          <p:attrName>style.rotation</p:attrName>
                                        </p:attrNameLst>
                                      </p:cBhvr>
                                      <p:to>
                                        <p:strVal val="-45.0"/>
                                      </p:to>
                                    </p:set>
                                    <p:anim calcmode="lin" valueType="num">
                                      <p:cBhvr>
                                        <p:cTn id="8" dur="227" fill="hold">
                                          <p:stCondLst>
                                            <p:cond delay="227"/>
                                          </p:stCondLst>
                                        </p:cTn>
                                        <p:tgtEl>
                                          <p:spTgt spid="26"/>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26"/>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26"/>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6"/>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1750"/>
                            </p:stCondLst>
                            <p:childTnLst>
                              <p:par>
                                <p:cTn id="13" presetID="8" presetClass="entr" presetSubtype="16" fill="hold" grpId="0" nodeType="afterEffect">
                                  <p:stCondLst>
                                    <p:cond delay="0"/>
                                  </p:stCondLst>
                                  <p:iterate type="wd">
                                    <p:tmPct val="10000"/>
                                  </p:iterate>
                                  <p:childTnLst>
                                    <p:set>
                                      <p:cBhvr>
                                        <p:cTn id="14" dur="1" fill="hold">
                                          <p:stCondLst>
                                            <p:cond delay="0"/>
                                          </p:stCondLst>
                                        </p:cTn>
                                        <p:tgtEl>
                                          <p:spTgt spid="22"/>
                                        </p:tgtEl>
                                        <p:attrNameLst>
                                          <p:attrName>style.visibility</p:attrName>
                                        </p:attrNameLst>
                                      </p:cBhvr>
                                      <p:to>
                                        <p:strVal val="visible"/>
                                      </p:to>
                                    </p:set>
                                    <p:animEffect transition="in" filter="diamond(in)">
                                      <p:cBhvr>
                                        <p:cTn id="15" dur="500"/>
                                        <p:tgtEl>
                                          <p:spTgt spid="22"/>
                                        </p:tgtEl>
                                      </p:cBhvr>
                                    </p:animEffect>
                                  </p:childTnLst>
                                </p:cTn>
                              </p:par>
                            </p:childTnLst>
                          </p:cTn>
                        </p:par>
                        <p:par>
                          <p:cTn id="16" fill="hold">
                            <p:stCondLst>
                              <p:cond delay="5850"/>
                            </p:stCondLst>
                            <p:childTnLst>
                              <p:par>
                                <p:cTn id="17" presetID="26" presetClass="emph" presetSubtype="0" fill="hold" grpId="1" nodeType="afterEffect">
                                  <p:stCondLst>
                                    <p:cond delay="0"/>
                                  </p:stCondLst>
                                  <p:iterate type="wd">
                                    <p:tmPct val="0"/>
                                  </p:iterate>
                                  <p:childTnLst>
                                    <p:animEffect transition="out" filter="fade">
                                      <p:cBhvr>
                                        <p:cTn id="18" dur="500" tmFilter="0, 0; .2, .5; .8, .5; 1, 0"/>
                                        <p:tgtEl>
                                          <p:spTgt spid="22"/>
                                        </p:tgtEl>
                                      </p:cBhvr>
                                    </p:animEffect>
                                    <p:animScale>
                                      <p:cBhvr>
                                        <p:cTn id="19" dur="250" autoRev="1" fill="hold"/>
                                        <p:tgtEl>
                                          <p:spTgt spid="22"/>
                                        </p:tgtEl>
                                      </p:cBhvr>
                                      <p:by x="105000" y="105000"/>
                                    </p:animScale>
                                  </p:childTnLst>
                                </p:cTn>
                              </p:par>
                            </p:childTnLst>
                          </p:cTn>
                        </p:par>
                        <p:par>
                          <p:cTn id="20" fill="hold">
                            <p:stCondLst>
                              <p:cond delay="6350"/>
                            </p:stCondLst>
                            <p:childTnLst>
                              <p:par>
                                <p:cTn id="21" presetID="22" presetClass="entr" presetSubtype="8"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left)">
                                      <p:cBhvr>
                                        <p:cTn id="23"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3206" y="185050"/>
            <a:ext cx="7594531" cy="3195587"/>
          </a:xfrm>
          <a:prstGeom prst="rect">
            <a:avLst/>
          </a:prstGeom>
        </p:spPr>
      </p:pic>
      <p:pic>
        <p:nvPicPr>
          <p:cNvPr id="10" name="图片 9"/>
          <p:cNvPicPr>
            <a:picLocks noChangeAspect="1"/>
          </p:cNvPicPr>
          <p:nvPr/>
        </p:nvPicPr>
        <p:blipFill>
          <a:blip r:embed="rId4">
            <a:clrChange>
              <a:clrFrom>
                <a:srgbClr val="F4F0ED"/>
              </a:clrFrom>
              <a:clrTo>
                <a:srgbClr val="F4F0ED">
                  <a:alpha val="0"/>
                </a:srgbClr>
              </a:clrTo>
            </a:clrChange>
            <a:extLst>
              <a:ext uri="{28A0092B-C50C-407E-A947-70E740481C1C}">
                <a14:useLocalDpi xmlns:a14="http://schemas.microsoft.com/office/drawing/2010/main" val="0"/>
              </a:ext>
            </a:extLst>
          </a:blip>
          <a:stretch>
            <a:fillRect/>
          </a:stretch>
        </p:blipFill>
        <p:spPr>
          <a:xfrm>
            <a:off x="3662000" y="694218"/>
            <a:ext cx="8307426" cy="5873351"/>
          </a:xfrm>
          <a:prstGeom prst="rect">
            <a:avLst/>
          </a:prstGeom>
        </p:spPr>
      </p:pic>
      <p:sp>
        <p:nvSpPr>
          <p:cNvPr id="4" name="文本框 3"/>
          <p:cNvSpPr txBox="1"/>
          <p:nvPr/>
        </p:nvSpPr>
        <p:spPr>
          <a:xfrm>
            <a:off x="2090063" y="1066207"/>
            <a:ext cx="5340818" cy="1200329"/>
          </a:xfrm>
          <a:prstGeom prst="rect">
            <a:avLst/>
          </a:prstGeom>
          <a:noFill/>
        </p:spPr>
        <p:txBody>
          <a:bodyPr vert="horz" wrap="square" rtlCol="0">
            <a:spAutoFit/>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prstClr val="white"/>
                </a:solidFill>
                <a:effectLst/>
                <a:uLnTx/>
                <a:uFillTx/>
                <a:latin typeface="UTM Azuki" panose="02040603050506020204" pitchFamily="18" charset="0"/>
                <a:ea typeface="Cambria" panose="02040503050406030204" pitchFamily="18" charset="0"/>
              </a:rPr>
              <a:t>Chào</a:t>
            </a:r>
            <a:r>
              <a:rPr kumimoji="0" lang="en-US" altLang="zh-CN" sz="7200" b="1" i="0" u="none" strike="noStrike" kern="1200" cap="none" spc="0" normalizeH="0" baseline="0" noProof="0" dirty="0">
                <a:ln>
                  <a:noFill/>
                </a:ln>
                <a:solidFill>
                  <a:prstClr val="white"/>
                </a:solidFill>
                <a:effectLst/>
                <a:uLnTx/>
                <a:uFillTx/>
                <a:latin typeface="UTM Azuki" panose="02040603050506020204" pitchFamily="18" charset="0"/>
                <a:ea typeface="Cambria" panose="02040503050406030204" pitchFamily="18" charset="0"/>
              </a:rPr>
              <a:t> </a:t>
            </a:r>
            <a:r>
              <a:rPr kumimoji="0" lang="en-US" altLang="zh-CN" sz="7200" b="1" i="0" u="none" strike="noStrike" kern="1200" cap="none" spc="0" normalizeH="0" baseline="0" noProof="0" dirty="0" err="1">
                <a:ln>
                  <a:noFill/>
                </a:ln>
                <a:solidFill>
                  <a:prstClr val="white"/>
                </a:solidFill>
                <a:effectLst/>
                <a:uLnTx/>
                <a:uFillTx/>
                <a:latin typeface="UTM Azuki" panose="02040603050506020204" pitchFamily="18" charset="0"/>
                <a:ea typeface="Cambria" panose="02040503050406030204" pitchFamily="18" charset="0"/>
              </a:rPr>
              <a:t>các</a:t>
            </a:r>
            <a:r>
              <a:rPr kumimoji="0" lang="en-US" altLang="zh-CN" sz="7200" b="1" i="0" u="none" strike="noStrike" kern="1200" cap="none" spc="0" normalizeH="0" baseline="0" noProof="0" dirty="0">
                <a:ln>
                  <a:noFill/>
                </a:ln>
                <a:solidFill>
                  <a:prstClr val="white"/>
                </a:solidFill>
                <a:effectLst/>
                <a:uLnTx/>
                <a:uFillTx/>
                <a:latin typeface="UTM Azuki" panose="02040603050506020204" pitchFamily="18" charset="0"/>
                <a:ea typeface="Cambria" panose="02040503050406030204" pitchFamily="18" charset="0"/>
              </a:rPr>
              <a:t> </a:t>
            </a:r>
            <a:r>
              <a:rPr kumimoji="0" lang="en-US" altLang="zh-CN" sz="7200" b="1" i="0" u="none" strike="noStrike" kern="1200" cap="none" spc="0" normalizeH="0" baseline="0" noProof="0" dirty="0" err="1">
                <a:ln>
                  <a:noFill/>
                </a:ln>
                <a:solidFill>
                  <a:prstClr val="white"/>
                </a:solidFill>
                <a:effectLst/>
                <a:uLnTx/>
                <a:uFillTx/>
                <a:latin typeface="UTM Azuki" panose="02040603050506020204" pitchFamily="18" charset="0"/>
                <a:ea typeface="Cambria" panose="02040503050406030204" pitchFamily="18" charset="0"/>
              </a:rPr>
              <a:t>em</a:t>
            </a:r>
            <a:r>
              <a:rPr kumimoji="0" lang="en-US" altLang="zh-CN" sz="7200" b="1" i="0" u="none" strike="noStrike" kern="1200" cap="none" spc="0" normalizeH="0" baseline="0" noProof="0" dirty="0">
                <a:ln>
                  <a:noFill/>
                </a:ln>
                <a:solidFill>
                  <a:prstClr val="white"/>
                </a:solidFill>
                <a:effectLst/>
                <a:uLnTx/>
                <a:uFillTx/>
                <a:latin typeface="UTM Azuki" panose="02040603050506020204" pitchFamily="18" charset="0"/>
                <a:ea typeface="Cambria" panose="02040503050406030204" pitchFamily="18" charset="0"/>
              </a:rPr>
              <a:t> </a:t>
            </a:r>
          </a:p>
        </p:txBody>
      </p:sp>
    </p:spTree>
    <p:extLst>
      <p:ext uri="{BB962C8B-B14F-4D97-AF65-F5344CB8AC3E}">
        <p14:creationId xmlns:p14="http://schemas.microsoft.com/office/powerpoint/2010/main" val="12547805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5"/>
          <p:cNvSpPr txBox="1"/>
          <p:nvPr/>
        </p:nvSpPr>
        <p:spPr>
          <a:xfrm>
            <a:off x="588458" y="493416"/>
            <a:ext cx="9080836" cy="5632311"/>
          </a:xfrm>
          <a:prstGeom prst="rect">
            <a:avLst/>
          </a:prstGeom>
          <a:noFill/>
        </p:spPr>
        <p:txBody>
          <a:bodyPr wrap="square" rtlCol="0" anchor="ctr">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Tục</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ăn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trầu</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là</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phong</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tục</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truyền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thống</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mà</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nhân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dân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ta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giữ</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được</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trong</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thời</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gian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hơn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1000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năm</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bị</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các</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triều</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đại</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phong</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kiến</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phương</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Bắc</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đô</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4800" b="0" i="0" u="none" strike="noStrike" kern="1200" cap="none" spc="0" normalizeH="0" baseline="0" noProof="0" dirty="0" err="1">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hộ</a:t>
            </a:r>
            <a:r>
              <a:rPr kumimoji="0" lang="en-US" altLang="zh-CN"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a:t>
            </a:r>
            <a:endParaRPr kumimoji="0" lang="zh-CN" altLang="en-US" sz="48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9" name="图片 11"/>
          <p:cNvPicPr>
            <a:picLocks noChangeAspect="1"/>
          </p:cNvPicPr>
          <p:nvPr/>
        </p:nvPicPr>
        <p:blipFill rotWithShape="1">
          <a:blip r:embed="rId2">
            <a:clrChange>
              <a:clrFrom>
                <a:srgbClr val="FBFBFB"/>
              </a:clrFrom>
              <a:clrTo>
                <a:srgbClr val="FBFBFB">
                  <a:alpha val="0"/>
                </a:srgbClr>
              </a:clrTo>
            </a:clrChange>
            <a:extLst>
              <a:ext uri="{BEBA8EAE-BF5A-486C-A8C5-ECC9F3942E4B}">
                <a14:imgProps xmlns:a14="http://schemas.microsoft.com/office/drawing/2010/main">
                  <a14:imgLayer r:embed="rId3">
                    <a14:imgEffect>
                      <a14:backgroundRemoval t="0" b="100000" l="3846" r="90385">
                        <a14:foregroundMark x1="86538" y1="843" x2="86538" y2="95663"/>
                        <a14:foregroundMark x1="27692" y1="38916" x2="14038" y2="42410"/>
                        <a14:foregroundMark x1="49038" y1="47711" x2="35769" y2="49880"/>
                        <a14:foregroundMark x1="46538" y1="23735" x2="45192" y2="21807"/>
                        <a14:foregroundMark x1="63846" y1="11446" x2="56154" y2="15783"/>
                        <a14:foregroundMark x1="69038" y1="2169" x2="71538" y2="9036"/>
                        <a14:foregroundMark x1="72500" y1="26386" x2="71538" y2="34699"/>
                        <a14:foregroundMark x1="75769" y1="62892" x2="76154" y2="71205"/>
                        <a14:foregroundMark x1="32500" y1="10964" x2="29038" y2="13855"/>
                        <a14:foregroundMark x1="33654" y1="16506" x2="35385" y2="20723"/>
                        <a14:foregroundMark x1="40000" y1="21566" x2="31154" y2="21807"/>
                        <a14:foregroundMark x1="24808" y1="27952" x2="23077" y2="31687"/>
                        <a14:foregroundMark x1="30385" y1="27952" x2="45577" y2="35783"/>
                        <a14:foregroundMark x1="47692" y1="25904" x2="49038" y2="29518"/>
                        <a14:foregroundMark x1="69423" y1="6145" x2="77115" y2="91928"/>
                        <a14:foregroundMark x1="69423" y1="13012" x2="70192" y2="36988"/>
                        <a14:foregroundMark x1="60000" y1="9277" x2="53654" y2="4578"/>
                        <a14:foregroundMark x1="65577" y1="7711" x2="63846" y2="482"/>
                        <a14:foregroundMark x1="14038" y1="42169" x2="6923" y2="45904"/>
                        <a14:foregroundMark x1="45577" y1="42410" x2="37115" y2="43735"/>
                      </a14:backgroundRemoval>
                    </a14:imgEffect>
                  </a14:imgLayer>
                </a14:imgProps>
              </a:ext>
              <a:ext uri="{28A0092B-C50C-407E-A947-70E740481C1C}">
                <a14:useLocalDpi xmlns:a14="http://schemas.microsoft.com/office/drawing/2010/main" val="0"/>
              </a:ext>
            </a:extLst>
          </a:blip>
          <a:srcRect b="3690"/>
          <a:stretch>
            <a:fillRect/>
          </a:stretch>
        </p:blipFill>
        <p:spPr>
          <a:xfrm>
            <a:off x="8852171" y="-96852"/>
            <a:ext cx="3577394" cy="6954851"/>
          </a:xfrm>
          <a:prstGeom prst="rect">
            <a:avLst/>
          </a:prstGeom>
        </p:spPr>
      </p:pic>
    </p:spTree>
    <p:extLst>
      <p:ext uri="{BB962C8B-B14F-4D97-AF65-F5344CB8AC3E}">
        <p14:creationId xmlns:p14="http://schemas.microsoft.com/office/powerpoint/2010/main" val="1990174981"/>
      </p:ext>
    </p:extLst>
  </p:cSld>
  <p:clrMapOvr>
    <a:masterClrMapping/>
  </p:clrMapOvr>
  <mc:AlternateContent xmlns:mc="http://schemas.openxmlformats.org/markup-compatibility/2006" xmlns:p14="http://schemas.microsoft.com/office/powerpoint/2010/main">
    <mc:Choice Requires="p14">
      <p:transition spd="med" p14:dur="700">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9"/>
          <p:cNvPicPr>
            <a:picLocks noChangeAspect="1"/>
          </p:cNvPicPr>
          <p:nvPr/>
        </p:nvPicPr>
        <p:blipFill>
          <a:blip r:embed="rId2">
            <a:clrChange>
              <a:clrFrom>
                <a:srgbClr val="F4F0ED"/>
              </a:clrFrom>
              <a:clrTo>
                <a:srgbClr val="F4F0ED">
                  <a:alpha val="0"/>
                </a:srgbClr>
              </a:clrTo>
            </a:clrChange>
            <a:extLst>
              <a:ext uri="{28A0092B-C50C-407E-A947-70E740481C1C}">
                <a14:useLocalDpi xmlns:a14="http://schemas.microsoft.com/office/drawing/2010/main" val="0"/>
              </a:ext>
            </a:extLst>
          </a:blip>
          <a:stretch>
            <a:fillRect/>
          </a:stretch>
        </p:blipFill>
        <p:spPr>
          <a:xfrm>
            <a:off x="1439694" y="1101054"/>
            <a:ext cx="10752306" cy="5873351"/>
          </a:xfrm>
          <a:prstGeom prst="rect">
            <a:avLst/>
          </a:prstGeom>
        </p:spPr>
      </p:pic>
      <p:sp>
        <p:nvSpPr>
          <p:cNvPr id="2" name="文本框 5"/>
          <p:cNvSpPr txBox="1"/>
          <p:nvPr/>
        </p:nvSpPr>
        <p:spPr>
          <a:xfrm>
            <a:off x="489776" y="336329"/>
            <a:ext cx="10975892" cy="3644139"/>
          </a:xfrm>
          <a:prstGeom prst="rect">
            <a:avLst/>
          </a:prstGeom>
          <a:no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vi-VN" altLang="zh-CN" sz="54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HƠN MỘT NGHÌN NĂM </a:t>
            </a:r>
            <a:endParaRPr kumimoji="0" lang="en-US" altLang="zh-CN" sz="54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vi-VN" altLang="zh-CN" sz="54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ĐẤU TRANH GIÀNH LẠI ĐỘC LẬP </a:t>
            </a:r>
            <a:endParaRPr kumimoji="0" lang="en-US" altLang="zh-CN" sz="54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vi-VN" altLang="zh-CN" sz="5400" b="0" i="0" u="none" strike="noStrike" kern="1200" cap="none" spc="0" normalizeH="0" baseline="0" noProof="0" dirty="0">
                <a:ln>
                  <a:noFill/>
                </a:ln>
                <a:solidFill>
                  <a:srgbClr val="ED7D31">
                    <a:lumMod val="50000"/>
                  </a:srgbClr>
                </a:solidFill>
                <a:effectLst/>
                <a:uLnTx/>
                <a:uFillTx/>
                <a:latin typeface="UTM Androgyne" panose="020406030505060202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(Từ năm 179 TCN đến năm 938)</a:t>
            </a:r>
          </a:p>
        </p:txBody>
      </p:sp>
    </p:spTree>
    <p:extLst>
      <p:ext uri="{BB962C8B-B14F-4D97-AF65-F5344CB8AC3E}">
        <p14:creationId xmlns:p14="http://schemas.microsoft.com/office/powerpoint/2010/main" val="1400348544"/>
      </p:ext>
    </p:extLst>
  </p:cSld>
  <p:clrMapOvr>
    <a:masterClrMapping/>
  </p:clrMapOvr>
  <mc:AlternateContent xmlns:mc="http://schemas.openxmlformats.org/markup-compatibility/2006" xmlns:p14="http://schemas.microsoft.com/office/powerpoint/2010/main">
    <mc:Choice Requires="p14">
      <p:transition spd="med" p14:dur="700">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I:\我的模板\中国风模板\中国风模板05\宽版\页面5\切片\小桥.png"/>
          <p:cNvPicPr>
            <a:picLocks noChangeAspect="1" noChangeArrowheads="1"/>
          </p:cNvPicPr>
          <p:nvPr/>
        </p:nvPicPr>
        <p:blipFill>
          <a:blip r:embed="rId2" cstate="email"/>
          <a:srcRect/>
          <a:stretch>
            <a:fillRect/>
          </a:stretch>
        </p:blipFill>
        <p:spPr bwMode="auto">
          <a:xfrm>
            <a:off x="2232837" y="3397610"/>
            <a:ext cx="9948333" cy="3568700"/>
          </a:xfrm>
          <a:prstGeom prst="rect">
            <a:avLst/>
          </a:prstGeom>
          <a:noFill/>
        </p:spPr>
      </p:pic>
      <p:pic>
        <p:nvPicPr>
          <p:cNvPr id="8" name="图片 7" descr="9"/>
          <p:cNvPicPr>
            <a:picLocks noChangeAspect="1"/>
          </p:cNvPicPr>
          <p:nvPr/>
        </p:nvPicPr>
        <p:blipFill>
          <a:blip r:embed="rId3" cstate="print"/>
          <a:stretch>
            <a:fillRect/>
          </a:stretch>
        </p:blipFill>
        <p:spPr>
          <a:xfrm>
            <a:off x="7652385" y="55880"/>
            <a:ext cx="4528820" cy="2733040"/>
          </a:xfrm>
          <a:prstGeom prst="rect">
            <a:avLst/>
          </a:prstGeom>
        </p:spPr>
      </p:pic>
      <p:pic>
        <p:nvPicPr>
          <p:cNvPr id="14" name="图片 13" descr="604295ee908b40eef4d1f6db32a98d46"/>
          <p:cNvPicPr>
            <a:picLocks noChangeAspect="1"/>
          </p:cNvPicPr>
          <p:nvPr/>
        </p:nvPicPr>
        <p:blipFill>
          <a:blip r:embed="rId4"/>
          <a:stretch>
            <a:fillRect/>
          </a:stretch>
        </p:blipFill>
        <p:spPr>
          <a:xfrm>
            <a:off x="-42545" y="2473325"/>
            <a:ext cx="5714365" cy="5714365"/>
          </a:xfrm>
          <a:prstGeom prst="rect">
            <a:avLst/>
          </a:prstGeom>
        </p:spPr>
      </p:pic>
      <p:pic>
        <p:nvPicPr>
          <p:cNvPr id="15" name="Picture 3" descr="C:\Users\zjd\Desktop\Nipic_4447957_20100423170719837311.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0095230" y="3441700"/>
            <a:ext cx="2085975" cy="352488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773907" y="991652"/>
            <a:ext cx="8682185" cy="4247317"/>
          </a:xfrm>
          <a:prstGeom prst="rect">
            <a:avLst/>
          </a:prstGeom>
          <a:noFill/>
        </p:spPr>
        <p:txBody>
          <a:bodyPr wrap="none" lIns="91440" tIns="45720" rIns="91440" bIns="4572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w="0"/>
                <a:solidFill>
                  <a:srgbClr val="413123"/>
                </a:solidFill>
                <a:effectLst>
                  <a:outerShdw dist="88900" dir="6000000" sx="101000" sy="101000" algn="tl" rotWithShape="0">
                    <a:srgbClr val="9C712B">
                      <a:alpha val="40000"/>
                    </a:srgbClr>
                  </a:outerShdw>
                </a:effectLst>
                <a:uLnTx/>
                <a:uFillTx/>
                <a:latin typeface="UTM Azuki" panose="02040603050506020204" pitchFamily="18" charset="0"/>
                <a:ea typeface="+mn-ea"/>
                <a:cs typeface="+mn-cs"/>
              </a:rPr>
              <a:t>NƯỚC TA DƯỚI ÁCH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w="0"/>
                <a:solidFill>
                  <a:srgbClr val="413123"/>
                </a:solidFill>
                <a:effectLst>
                  <a:outerShdw dist="88900" dir="6000000" sx="101000" sy="101000" algn="tl" rotWithShape="0">
                    <a:srgbClr val="9C712B">
                      <a:alpha val="40000"/>
                    </a:srgbClr>
                  </a:outerShdw>
                </a:effectLst>
                <a:uLnTx/>
                <a:uFillTx/>
                <a:latin typeface="UTM Azuki" panose="02040603050506020204" pitchFamily="18" charset="0"/>
                <a:ea typeface="+mn-ea"/>
                <a:cs typeface="+mn-cs"/>
              </a:rPr>
              <a:t>ĐÔ HỘ CỦA CÁC TRIỀU ĐẠI</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w="0"/>
                <a:solidFill>
                  <a:srgbClr val="413123"/>
                </a:solidFill>
                <a:effectLst>
                  <a:outerShdw dist="88900" dir="6000000" sx="101000" sy="101000" algn="tl" rotWithShape="0">
                    <a:srgbClr val="9C712B">
                      <a:alpha val="40000"/>
                    </a:srgbClr>
                  </a:outerShdw>
                </a:effectLst>
                <a:uLnTx/>
                <a:uFillTx/>
                <a:latin typeface="UTM Azuki" panose="02040603050506020204" pitchFamily="18" charset="0"/>
                <a:ea typeface="+mn-ea"/>
                <a:cs typeface="+mn-cs"/>
              </a:rPr>
              <a:t>PHONG KIẾN PHƯƠNG BẮC</a:t>
            </a:r>
          </a:p>
        </p:txBody>
      </p:sp>
      <p:sp>
        <p:nvSpPr>
          <p:cNvPr id="10" name="Rectangle 9"/>
          <p:cNvSpPr/>
          <p:nvPr/>
        </p:nvSpPr>
        <p:spPr>
          <a:xfrm>
            <a:off x="5324643" y="262274"/>
            <a:ext cx="2164375"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rPr>
              <a:t>Lịch</a:t>
            </a:r>
            <a:r>
              <a:rPr kumimoji="0" lang="en-US" sz="5400" b="0" i="0" u="none" strike="noStrike" kern="1200" cap="none" spc="0" normalizeH="0" baseline="0" noProof="0" dirty="0">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rPr>
              <a:t>  </a:t>
            </a:r>
            <a:r>
              <a:rPr kumimoji="0" lang="en-US" sz="5400" b="0" i="0" u="none" strike="noStrike" kern="1200" cap="none" spc="0" normalizeH="0" baseline="0" noProof="0" dirty="0" err="1">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rPr>
              <a:t>sử</a:t>
            </a:r>
            <a:endParaRPr kumimoji="0" lang="en-US" sz="5400" b="0" i="0" u="none" strike="noStrike" kern="1200" cap="none" spc="0" normalizeH="0" baseline="0" noProof="0" dirty="0">
              <a:ln w="0">
                <a:noFill/>
              </a:ln>
              <a:solidFill>
                <a:srgbClr val="9C712B"/>
              </a:solidFill>
              <a:effectLst>
                <a:outerShdw blurRad="38100" dist="19050" dir="2700000" algn="tl" rotWithShape="0">
                  <a:prstClr val="black">
                    <a:alpha val="40000"/>
                  </a:prstClr>
                </a:outerShdw>
              </a:effectLst>
              <a:uLnTx/>
              <a:uFillTx/>
              <a:latin typeface="UTM A&amp;S Graceland" panose="02040603050506020204" pitchFamily="18" charset="0"/>
              <a:ea typeface="+mn-ea"/>
              <a:cs typeface="+mn-cs"/>
            </a:endParaRPr>
          </a:p>
        </p:txBody>
      </p:sp>
      <p:pic>
        <p:nvPicPr>
          <p:cNvPr id="11"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2911" y="-1573193"/>
            <a:ext cx="6916057" cy="6916057"/>
          </a:xfrm>
          <a:prstGeom prst="rect">
            <a:avLst/>
          </a:prstGeom>
        </p:spPr>
      </p:pic>
    </p:spTree>
    <p:extLst>
      <p:ext uri="{BB962C8B-B14F-4D97-AF65-F5344CB8AC3E}">
        <p14:creationId xmlns:p14="http://schemas.microsoft.com/office/powerpoint/2010/main" val="20262592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16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flipH="1" flipV="1">
            <a:off x="2714627" y="-2657474"/>
            <a:ext cx="7258050" cy="12039600"/>
          </a:xfrm>
          <a:prstGeom prst="rect">
            <a:avLst/>
          </a:prstGeom>
        </p:spPr>
      </p:pic>
      <p:sp>
        <p:nvSpPr>
          <p:cNvPr id="11" name="矩形 10"/>
          <p:cNvSpPr/>
          <p:nvPr/>
        </p:nvSpPr>
        <p:spPr>
          <a:xfrm>
            <a:off x="2149927" y="1185337"/>
            <a:ext cx="7658100" cy="3437479"/>
          </a:xfrm>
          <a:prstGeom prst="rect">
            <a:avLst/>
          </a:prstGeom>
        </p:spPr>
        <p:txBody>
          <a:bodyPr wrap="square">
            <a:spAutoFit/>
          </a:bodyPr>
          <a:lstStyle/>
          <a:p>
            <a:pPr marL="0" marR="0" lvl="0" indent="0" algn="ctr" defTabSz="457200" rtl="0" eaLnBrk="1" fontAlgn="auto" latinLnBrk="0" hangingPunct="1">
              <a:lnSpc>
                <a:spcPct val="150000"/>
              </a:lnSpc>
              <a:spcBef>
                <a:spcPts val="600"/>
              </a:spcBef>
              <a:spcAft>
                <a:spcPts val="0"/>
              </a:spcAft>
              <a:buClrTx/>
              <a:buSzTx/>
              <a:buFontTx/>
              <a:buNone/>
              <a:tabLst/>
              <a:defRPr/>
            </a:pPr>
            <a:r>
              <a:rPr kumimoji="0" lang="vi-VN" altLang="zh-CN" sz="4800" b="1" i="0" u="none" strike="noStrike" kern="1200" cap="none" spc="0" normalizeH="0" baseline="0" noProof="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Chính sách áp bức bóc lột </a:t>
            </a:r>
            <a:endParaRPr kumimoji="0" lang="en-US" altLang="zh-CN" sz="4800" b="1" i="0" u="none" strike="noStrike" kern="1200" cap="none" spc="0" normalizeH="0" baseline="0" noProof="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a:p>
            <a:pPr marL="0" marR="0" lvl="0" indent="0" algn="ctr" defTabSz="457200" rtl="0" eaLnBrk="1" fontAlgn="auto" latinLnBrk="0" hangingPunct="1">
              <a:lnSpc>
                <a:spcPct val="150000"/>
              </a:lnSpc>
              <a:spcBef>
                <a:spcPts val="600"/>
              </a:spcBef>
              <a:spcAft>
                <a:spcPts val="0"/>
              </a:spcAft>
              <a:buClrTx/>
              <a:buSzTx/>
              <a:buFontTx/>
              <a:buNone/>
              <a:tabLst/>
              <a:defRPr/>
            </a:pPr>
            <a:r>
              <a:rPr kumimoji="0" lang="vi-VN" altLang="zh-CN" sz="4800" b="1" i="0" u="none" strike="noStrike" kern="1200" cap="none" spc="0" normalizeH="0" baseline="0" noProof="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của các triều đại phong kiến </a:t>
            </a:r>
            <a:endParaRPr kumimoji="0" lang="en-US" altLang="zh-CN" sz="4800" b="1" i="0" u="none" strike="noStrike" kern="1200" cap="none" spc="0" normalizeH="0" baseline="0" noProof="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a:p>
            <a:pPr marL="0" marR="0" lvl="0" indent="0" algn="ctr" defTabSz="457200" rtl="0" eaLnBrk="1" fontAlgn="auto" latinLnBrk="0" hangingPunct="1">
              <a:lnSpc>
                <a:spcPct val="150000"/>
              </a:lnSpc>
              <a:spcBef>
                <a:spcPts val="600"/>
              </a:spcBef>
              <a:spcAft>
                <a:spcPts val="0"/>
              </a:spcAft>
              <a:buClrTx/>
              <a:buSzTx/>
              <a:buFontTx/>
              <a:buNone/>
              <a:tabLst/>
              <a:defRPr/>
            </a:pPr>
            <a:r>
              <a:rPr kumimoji="0" lang="vi-VN" altLang="zh-CN" sz="4800" b="1" i="0" u="none" strike="noStrike" kern="1200" cap="none" spc="0" normalizeH="0" baseline="0" noProof="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phương Bắc đối với nước ta.</a:t>
            </a:r>
            <a:endParaRPr kumimoji="0" lang="vi-VN" altLang="zh-CN" sz="4800" b="1" i="0" u="none" strike="noStrike" kern="1200" cap="none" spc="0" normalizeH="0" baseline="0" noProof="0" dirty="0">
              <a:ln>
                <a:noFill/>
              </a:ln>
              <a:solidFill>
                <a:srgbClr val="5C310E"/>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5430" y="1585388"/>
            <a:ext cx="4848606" cy="6858000"/>
          </a:xfrm>
          <a:prstGeom prst="rect">
            <a:avLst/>
          </a:prstGeom>
        </p:spPr>
      </p:pic>
      <p:pic>
        <p:nvPicPr>
          <p:cNvPr id="6"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6636" y="-1925360"/>
            <a:ext cx="6916057" cy="6916057"/>
          </a:xfrm>
          <a:prstGeom prst="rect">
            <a:avLst/>
          </a:prstGeom>
        </p:spPr>
      </p:pic>
    </p:spTree>
    <p:extLst>
      <p:ext uri="{BB962C8B-B14F-4D97-AF65-F5344CB8AC3E}">
        <p14:creationId xmlns:p14="http://schemas.microsoft.com/office/powerpoint/2010/main" val="3129620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53" presetClass="entr" presetSubtype="16" fill="hold" nodeType="with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61" presetClass="path" presetSubtype="0" accel="50000" decel="50000" fill="hold" nodeType="withEffect">
                                  <p:stCondLst>
                                    <p:cond delay="0"/>
                                  </p:stCondLst>
                                  <p:iterate type="wd">
                                    <p:tmPct val="0"/>
                                  </p:iterate>
                                  <p:childTnLst>
                                    <p:animMotion origin="layout" path="M -0.47448 0.07477 C -0.4957 0.08079 -0.51966 0.08727 -0.53021 0.09514 C -0.54088 0.10393 -0.54596 0.11435 -0.55169 0.125 C -0.55664 0.13518 -0.55169 0.14398 -0.54596 0.1537 C -0.54088 0.1625 -0.53294 0.17199 -0.51432 0.18009 C -0.49844 0.18819 -0.47161 0.19467 -0.44258 0.19954 C -0.41575 0.2044 -0.38411 0.20741 -0.35234 0.20903 C -0.32057 0.21065 -0.28802 0.21065 -0.25924 0.20903 C -0.22747 0.20741 -0.19791 0.2037 -0.17409 0.19722 C -0.15013 0.19143 -0.12903 0.18426 -0.11849 0.17546 C -0.10495 0.16759 -0.09974 0.15625 -0.09974 0.14745 C -0.097 0.13866 -0.09974 0.12801 -0.11315 0.11921 C -0.12617 0.11111 -0.15013 0.10486 -0.18203 0.10162 C -0.21406 0.09907 -0.24622 0.10231 -0.26732 0.1081 C -0.28568 0.11389 -0.29909 0.12222 -0.30182 0.13287 C -0.30182 0.14329 -0.29909 0.15301 -0.28568 0.16111 C -0.27226 0.16921 -0.275 0.1706 -0.22187 0.18125 C -0.17409 0.19213 -0.12617 0.18889 -0.097 0.18958 C -0.06797 0.18958 -0.04388 0.18657 -0.01471 0.18356 C 0.01745 0.1794 0.04388 0.17199 0.06224 0.16574 C 0.08099 0.15926 0.08893 0.15162 0.09961 0.13866 C 0.10768 0.12569 0.10768 0.11921 0.10768 0.10972 C 0.10768 0.09977 0.10768 0.09028 0.10768 0.08079 " pathEditMode="relative" rAng="0" ptsTypes="AAAAAAAAAAAAAAAAAAAAAAA">
                                      <p:cBhvr>
                                        <p:cTn id="20" dur="2000" fill="hold"/>
                                        <p:tgtEl>
                                          <p:spTgt spid="5"/>
                                        </p:tgtEl>
                                        <p:attrNameLst>
                                          <p:attrName>ppt_x</p:attrName>
                                          <p:attrName>ppt_y</p:attrName>
                                        </p:attrNameLst>
                                      </p:cBhvr>
                                      <p:rCtr x="25143" y="6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E9E4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866" y="-728889"/>
            <a:ext cx="13352040" cy="8040578"/>
          </a:xfrm>
          <a:prstGeom prst="rect">
            <a:avLst/>
          </a:prstGeom>
        </p:spPr>
      </p:pic>
      <p:sp>
        <p:nvSpPr>
          <p:cNvPr id="4" name="Rectangle 3"/>
          <p:cNvSpPr/>
          <p:nvPr/>
        </p:nvSpPr>
        <p:spPr>
          <a:xfrm>
            <a:off x="1333714" y="654268"/>
            <a:ext cx="7557368" cy="5274264"/>
          </a:xfrm>
          <a:prstGeom prst="rect">
            <a:avLst/>
          </a:prstGeom>
          <a:solidFill>
            <a:srgbClr val="BE9E4F"/>
          </a:solidFill>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N</a:t>
            </a:r>
            <a:r>
              <a:rPr kumimoji="0" lang="vi-VN"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ăm 179 TCN Triệu Đà</a:t>
            </a: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t</a:t>
            </a:r>
            <a:r>
              <a:rPr kumimoji="0" lang="vi-VN"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hôn tính</a:t>
            </a: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4600" b="1"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Âu</a:t>
            </a: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4600" b="1" i="0" u="none" strike="noStrike" kern="1200" cap="none" spc="0" normalizeH="0" baseline="0" noProof="0" dirty="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Lạc</a:t>
            </a:r>
            <a:endPar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C</a:t>
            </a:r>
            <a:r>
              <a:rPr kumimoji="0" lang="vi-VN"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ác triều đại phong kiến phương Bắc nối tiếp nhau đ</a:t>
            </a: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ô</a:t>
            </a:r>
            <a:r>
              <a:rPr kumimoji="0" lang="vi-VN"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hộ nước ta.</a:t>
            </a:r>
            <a:r>
              <a:rPr kumimoji="0" lang="en-US" sz="46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1191313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4944" t="29823" r="25943" b="31566"/>
          <a:stretch/>
        </p:blipFill>
        <p:spPr>
          <a:xfrm>
            <a:off x="-413960" y="1501639"/>
            <a:ext cx="4897058" cy="5445528"/>
          </a:xfrm>
          <a:prstGeom prst="rect">
            <a:avLst/>
          </a:prstGeom>
        </p:spPr>
      </p:pic>
      <p:sp>
        <p:nvSpPr>
          <p:cNvPr id="9" name="Rectangle 8"/>
          <p:cNvSpPr/>
          <p:nvPr/>
        </p:nvSpPr>
        <p:spPr>
          <a:xfrm>
            <a:off x="4483098" y="353776"/>
            <a:ext cx="6944507" cy="3416320"/>
          </a:xfrm>
          <a:prstGeom prst="rect">
            <a:avLst/>
          </a:prstGeom>
          <a:ln w="57150">
            <a:solidFill>
              <a:srgbClr val="002060"/>
            </a:solidFill>
            <a:prstDash val="dash"/>
          </a:ln>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Khi đô hộ nước ta, các triều đại phong kiến phương Bắc đã làm</a:t>
            </a:r>
            <a:r>
              <a:rPr kumimoji="0" lang="en-US"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vi-VN"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những gì</a:t>
            </a:r>
            <a:r>
              <a:rPr kumimoji="0" lang="en-US"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pic>
        <p:nvPicPr>
          <p:cNvPr id="14" name="图片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25196" y="1905154"/>
            <a:ext cx="4952846" cy="4952846"/>
          </a:xfrm>
          <a:prstGeom prst="rect">
            <a:avLst/>
          </a:prstGeom>
        </p:spPr>
      </p:pic>
      <p:pic>
        <p:nvPicPr>
          <p:cNvPr id="16"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815" y="-1552875"/>
            <a:ext cx="6916057" cy="6916057"/>
          </a:xfrm>
          <a:prstGeom prst="rect">
            <a:avLst/>
          </a:prstGeom>
        </p:spPr>
      </p:pic>
    </p:spTree>
    <p:extLst>
      <p:ext uri="{BB962C8B-B14F-4D97-AF65-F5344CB8AC3E}">
        <p14:creationId xmlns:p14="http://schemas.microsoft.com/office/powerpoint/2010/main" val="29344314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par>
                          <p:cTn id="8" fill="hold">
                            <p:stCondLst>
                              <p:cond delay="500"/>
                            </p:stCondLst>
                            <p:childTnLst>
                              <p:par>
                                <p:cTn id="9" presetID="52" presetClass="entr" presetSubtype="0" fill="hold" grpId="0"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Scale>
                                      <p:cBhvr>
                                        <p:cTn id="11" dur="5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500" decel="50000" fill="hold">
                                          <p:stCondLst>
                                            <p:cond delay="0"/>
                                          </p:stCondLst>
                                        </p:cTn>
                                        <p:tgtEl>
                                          <p:spTgt spid="9"/>
                                        </p:tgtEl>
                                        <p:attrNameLst>
                                          <p:attrName>ppt_x</p:attrName>
                                          <p:attrName>ppt_y</p:attrName>
                                        </p:attrNameLst>
                                      </p:cBhvr>
                                    </p:animMotion>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6"/>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0951" r="1919"/>
          <a:stretch>
            <a:fillRect/>
          </a:stretch>
        </p:blipFill>
        <p:spPr>
          <a:xfrm rot="16547232" flipH="1">
            <a:off x="7703005" y="571008"/>
            <a:ext cx="7082155" cy="5021580"/>
          </a:xfrm>
          <a:prstGeom prst="rect">
            <a:avLst/>
          </a:prstGeom>
        </p:spPr>
      </p:pic>
      <p:pic>
        <p:nvPicPr>
          <p:cNvPr id="2" name="Picture 2" descr="van lang_E"/>
          <p:cNvPicPr>
            <a:picLocks noChangeAspect="1" noChangeArrowheads="1"/>
          </p:cNvPicPr>
          <p:nvPr/>
        </p:nvPicPr>
        <p:blipFill>
          <a:blip r:embed="rId3">
            <a:lum bright="18000" contrast="18000"/>
            <a:extLst>
              <a:ext uri="{28A0092B-C50C-407E-A947-70E740481C1C}">
                <a14:useLocalDpi xmlns:a14="http://schemas.microsoft.com/office/drawing/2010/main" val="0"/>
              </a:ext>
            </a:extLst>
          </a:blip>
          <a:srcRect t="15555"/>
          <a:stretch>
            <a:fillRect/>
          </a:stretch>
        </p:blipFill>
        <p:spPr bwMode="auto">
          <a:xfrm>
            <a:off x="2313605" y="285751"/>
            <a:ext cx="7413400" cy="4774794"/>
          </a:xfrm>
          <a:prstGeom prst="roundRect">
            <a:avLst>
              <a:gd name="adj" fmla="val 8594"/>
            </a:avLst>
          </a:prstGeom>
          <a:solidFill>
            <a:srgbClr val="FFFFFF">
              <a:shade val="85000"/>
            </a:srgbClr>
          </a:solidFill>
          <a:ln>
            <a:noFill/>
          </a:ln>
          <a:effectLst/>
        </p:spPr>
      </p:pic>
      <p:sp>
        <p:nvSpPr>
          <p:cNvPr id="3" name="Rectangle 2"/>
          <p:cNvSpPr/>
          <p:nvPr/>
        </p:nvSpPr>
        <p:spPr>
          <a:xfrm>
            <a:off x="1619805" y="5236192"/>
            <a:ext cx="8801000" cy="120032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Nước </a:t>
            </a:r>
            <a:r>
              <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Â</a:t>
            </a:r>
            <a:r>
              <a:rPr kumimoji="0" lang="vi-VN"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rPr>
              <a:t>u Lạc bị chia thành quận, huyện do chính quyền người Hán cai quản.</a:t>
            </a:r>
            <a:endParaRPr kumimoji="0" lang="en-US" sz="36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47421209"/>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1350"/>
                            </p:stCondLst>
                            <p:childTnLst>
                              <p:par>
                                <p:cTn id="9" presetID="3" presetClass="entr" presetSubtype="10" fill="hold"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themeOverride>
</file>

<file path=ppt/theme/themeOverride2.xml><?xml version="1.0" encoding="utf-8"?>
<a:themeOverride xmlns:a="http://schemas.openxmlformats.org/drawingml/2006/main">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themeOverride>
</file>

<file path=ppt/theme/themeOverride3.xml><?xml version="1.0" encoding="utf-8"?>
<a:themeOverride xmlns:a="http://schemas.openxmlformats.org/drawingml/2006/main">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themeOverride>
</file>

<file path=ppt/theme/themeOverride4.xml><?xml version="1.0" encoding="utf-8"?>
<a:themeOverride xmlns:a="http://schemas.openxmlformats.org/drawingml/2006/main">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themeOverride>
</file>

<file path=docProps/app.xml><?xml version="1.0" encoding="utf-8"?>
<Properties xmlns="http://schemas.openxmlformats.org/officeDocument/2006/extended-properties" xmlns:vt="http://schemas.openxmlformats.org/officeDocument/2006/docPropsVTypes">
  <TotalTime>718</TotalTime>
  <Words>757</Words>
  <Application>Microsoft Office PowerPoint</Application>
  <PresentationFormat>Widescreen</PresentationFormat>
  <Paragraphs>98</Paragraphs>
  <Slides>25</Slides>
  <Notes>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字魂59号-创粗黑</vt:lpstr>
      <vt:lpstr>Calibri</vt:lpstr>
      <vt:lpstr>UTM A&amp;S Graceland</vt:lpstr>
      <vt:lpstr>Calibri Light</vt:lpstr>
      <vt:lpstr>Times New Roman</vt:lpstr>
      <vt:lpstr>Arial</vt:lpstr>
      <vt:lpstr>UTM Azuki</vt:lpstr>
      <vt:lpstr>Cambria</vt:lpstr>
      <vt:lpstr>UTM Androgyne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MangNonTeam</cp:keywords>
  <cp:lastModifiedBy>Dương Thị Lan Anh</cp:lastModifiedBy>
  <cp:revision>3</cp:revision>
  <dcterms:created xsi:type="dcterms:W3CDTF">2022-08-12T15:29:56Z</dcterms:created>
  <dcterms:modified xsi:type="dcterms:W3CDTF">2022-10-04T04:56:54Z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2022-10-03T17:00:22Z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9130adb0-c3e0-44c1-83e0-7839dfed6bb9</vt:lpwstr>
  </property>
  <property fmtid="{D5CDD505-2E9C-101B-9397-08002B2CF9AE}" pid="8" name="MSIP_Label_defa4170-0d19-0005-0004-bc88714345d2_ContentBits">
    <vt:lpwstr>0</vt:lpwstr>
  </property>
</Properties>
</file>