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24"/>
  </p:notesMasterIdLst>
  <p:sldIdLst>
    <p:sldId id="285" r:id="rId3"/>
    <p:sldId id="345" r:id="rId4"/>
    <p:sldId id="346" r:id="rId5"/>
    <p:sldId id="347" r:id="rId6"/>
    <p:sldId id="320" r:id="rId7"/>
    <p:sldId id="321" r:id="rId8"/>
    <p:sldId id="322" r:id="rId9"/>
    <p:sldId id="340" r:id="rId10"/>
    <p:sldId id="325" r:id="rId11"/>
    <p:sldId id="341" r:id="rId12"/>
    <p:sldId id="327" r:id="rId13"/>
    <p:sldId id="326" r:id="rId14"/>
    <p:sldId id="342" r:id="rId15"/>
    <p:sldId id="343" r:id="rId16"/>
    <p:sldId id="330" r:id="rId17"/>
    <p:sldId id="344" r:id="rId18"/>
    <p:sldId id="337" r:id="rId19"/>
    <p:sldId id="331" r:id="rId20"/>
    <p:sldId id="334" r:id="rId21"/>
    <p:sldId id="332" r:id="rId22"/>
    <p:sldId id="339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4">
          <p15:clr>
            <a:srgbClr val="A4A3A4"/>
          </p15:clr>
        </p15:guide>
        <p15:guide id="2" pos="38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0066"/>
    <a:srgbClr val="FFFF66"/>
    <a:srgbClr val="FFBEEE"/>
    <a:srgbClr val="CCFF66"/>
    <a:srgbClr val="99CCFF"/>
    <a:srgbClr val="CC66FF"/>
    <a:srgbClr val="BDBDF4"/>
    <a:srgbClr val="19A4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37" autoAdjust="0"/>
    <p:restoredTop sz="94660"/>
  </p:normalViewPr>
  <p:slideViewPr>
    <p:cSldViewPr snapToGrid="0">
      <p:cViewPr>
        <p:scale>
          <a:sx n="47" d="100"/>
          <a:sy n="47" d="100"/>
        </p:scale>
        <p:origin x="1781" y="902"/>
      </p:cViewPr>
      <p:guideLst>
        <p:guide orient="horz" pos="2144"/>
        <p:guide pos="38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59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jieri/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61076" y="6284288"/>
            <a:ext cx="144015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200000"/>
              </a:lnSpc>
            </a:pP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节</a:t>
            </a:r>
            <a:r>
              <a:rPr lang="zh-CN" altLang="en-US" sz="100" dirty="0" smtClean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日</a:t>
            </a:r>
            <a:r>
              <a:rPr lang="en-US" altLang="zh-CN" sz="100" dirty="0" smtClean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 smtClean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 smtClean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http://www.1ppt.com/jieri/</a:t>
            </a:r>
            <a:endParaRPr lang="en-US" altLang="zh-CN" sz="100" dirty="0" smtClean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357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84">
            <a:extLst>
              <a:ext uri="{FF2B5EF4-FFF2-40B4-BE49-F238E27FC236}">
                <a16:creationId xmlns:a16="http://schemas.microsoft.com/office/drawing/2014/main" xmlns="" id="{5CC8538F-03A6-46FD-9F8D-859E386253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42235" y="-2644140"/>
            <a:ext cx="6902450" cy="12190730"/>
          </a:xfrm>
          <a:prstGeom prst="rect">
            <a:avLst/>
          </a:prstGeom>
        </p:spPr>
      </p:pic>
      <p:pic>
        <p:nvPicPr>
          <p:cNvPr id="8" name="图片 4" descr="849">
            <a:extLst>
              <a:ext uri="{FF2B5EF4-FFF2-40B4-BE49-F238E27FC236}">
                <a16:creationId xmlns:a16="http://schemas.microsoft.com/office/drawing/2014/main" xmlns="" id="{D748804E-18D9-40C8-925E-D82C45D821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2544" b="1641"/>
          <a:stretch>
            <a:fillRect/>
          </a:stretch>
        </p:blipFill>
        <p:spPr>
          <a:xfrm>
            <a:off x="-1905" y="5817553"/>
            <a:ext cx="12190095" cy="10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59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2022/1/18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2022/1/18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1800" y="-2225603"/>
            <a:ext cx="2225603" cy="22256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8057" y="6025769"/>
            <a:ext cx="2225603" cy="22256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6" r:id="rId14"/>
    <p:sldLayoutId id="2147483667" r:id="rId15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1800" y="-2225603"/>
            <a:ext cx="2225603" cy="22256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8057" y="6025769"/>
            <a:ext cx="2225603" cy="22256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2.svg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1.sv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2.svg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1.sv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5" Type="http://schemas.microsoft.com/office/2007/relationships/hdphoto" Target="../media/hdphoto1.wdp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1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5" Type="http://schemas.microsoft.com/office/2007/relationships/hdphoto" Target="../media/hdphoto1.wdp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1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5" Type="http://schemas.microsoft.com/office/2007/relationships/hdphoto" Target="../media/hdphoto1.wdp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2.svg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1.svg"/><Relationship Id="rId9" Type="http://schemas.openxmlformats.org/officeDocument/2006/relationships/image" Target="../media/image9.png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microsoft.com/office/2007/relationships/hdphoto" Target="../media/hdphoto1.wdp"/><Relationship Id="rId4" Type="http://schemas.openxmlformats.org/officeDocument/2006/relationships/image" Target="../media/image9.png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2.svg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1.sv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6.png"/><Relationship Id="rId7" Type="http://schemas.openxmlformats.org/officeDocument/2006/relationships/image" Target="../media/image20.g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1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2.svg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1.sv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11" Type="http://schemas.openxmlformats.org/officeDocument/2006/relationships/image" Target="../media/image18.gif"/><Relationship Id="rId5" Type="http://schemas.openxmlformats.org/officeDocument/2006/relationships/image" Target="../media/image210.png"/><Relationship Id="rId10" Type="http://schemas.openxmlformats.org/officeDocument/2006/relationships/image" Target="../media/image26.png"/><Relationship Id="rId4" Type="http://schemas.openxmlformats.org/officeDocument/2006/relationships/image" Target="../media/image15.jp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11" Type="http://schemas.openxmlformats.org/officeDocument/2006/relationships/image" Target="../media/image18.gif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15.jpg"/><Relationship Id="rId9" Type="http://schemas.openxmlformats.org/officeDocument/2006/relationships/image" Target="../media/image34.pn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40.png"/><Relationship Id="rId3" Type="http://schemas.openxmlformats.org/officeDocument/2006/relationships/image" Target="../media/image5.png"/><Relationship Id="rId21" Type="http://schemas.openxmlformats.org/officeDocument/2006/relationships/image" Target="../media/image6.svg"/><Relationship Id="rId7" Type="http://schemas.openxmlformats.org/officeDocument/2006/relationships/image" Target="../media/image2.svg"/><Relationship Id="rId12" Type="http://schemas.openxmlformats.org/officeDocument/2006/relationships/image" Target="../media/image12.png"/><Relationship Id="rId17" Type="http://schemas.openxmlformats.org/officeDocument/2006/relationships/image" Target="../media/image4.svg"/><Relationship Id="rId2" Type="http://schemas.openxmlformats.org/officeDocument/2006/relationships/image" Target="../media/image4.png"/><Relationship Id="rId16" Type="http://schemas.openxmlformats.org/officeDocument/2006/relationships/image" Target="../media/image39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3.svg"/><Relationship Id="rId10" Type="http://schemas.openxmlformats.org/officeDocument/2006/relationships/image" Target="../media/image10.png"/><Relationship Id="rId19" Type="http://schemas.openxmlformats.org/officeDocument/2006/relationships/image" Target="../media/image5.svg"/><Relationship Id="rId4" Type="http://schemas.openxmlformats.org/officeDocument/2006/relationships/image" Target="../media/image1.svg"/><Relationship Id="rId9" Type="http://schemas.openxmlformats.org/officeDocument/2006/relationships/image" Target="../media/image9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2.svg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1.svg"/><Relationship Id="rId9" Type="http://schemas.openxmlformats.org/officeDocument/2006/relationships/image" Target="../media/image9.png"/><Relationship Id="rId1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5" Type="http://schemas.microsoft.com/office/2007/relationships/hdphoto" Target="../media/hdphoto1.wdp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5" Type="http://schemas.microsoft.com/office/2007/relationships/hdphoto" Target="../media/hdphoto1.wdp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.sv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3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2"/>
              <a:chOff x="-2" y="-76"/>
              <a:chExt cx="19220" cy="11143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3"/>
                <a:chOff x="613" y="266"/>
                <a:chExt cx="18096" cy="11143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 rot="16200000">
            <a:off x="7387324" y="-13680"/>
            <a:ext cx="1125260" cy="2939415"/>
          </a:xfrm>
          <a:prstGeom prst="roundRect">
            <a:avLst>
              <a:gd name="adj" fmla="val 50000"/>
            </a:avLst>
          </a:prstGeom>
          <a:solidFill>
            <a:srgbClr val="FFBEEE"/>
          </a:solidFill>
          <a:ln w="25400"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4000" b="1" dirty="0" err="1" smtClean="0">
                <a:solidFill>
                  <a:schemeClr val="tx1"/>
                </a:solidFill>
                <a:effectLst/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Toán</a:t>
            </a:r>
            <a:endParaRPr lang="en-US" altLang="zh-CN" sz="4000" b="1" dirty="0" smtClean="0">
              <a:solidFill>
                <a:schemeClr val="tx1"/>
              </a:solidFill>
              <a:effectLst/>
              <a:latin typeface="UTM French Vanilla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sp>
        <p:nvSpPr>
          <p:cNvPr id="15" name="Synergistically utilize technically sound portals with frictionless chains. Dramatically customize…"/>
          <p:cNvSpPr txBox="1"/>
          <p:nvPr/>
        </p:nvSpPr>
        <p:spPr>
          <a:xfrm>
            <a:off x="9043005" y="4276528"/>
            <a:ext cx="3884953" cy="888898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l" defTabSz="412750" hangingPunct="0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en-US" sz="3000" kern="0" dirty="0" err="1" smtClean="0">
                <a:solidFill>
                  <a:schemeClr val="tx1"/>
                </a:solidFill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Trang</a:t>
            </a:r>
            <a:r>
              <a:rPr lang="en-US" sz="3000" kern="0" dirty="0" smtClean="0">
                <a:solidFill>
                  <a:schemeClr val="tx1"/>
                </a:solidFill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103</a:t>
            </a:r>
            <a:endParaRPr lang="en-US" sz="3000" kern="0" dirty="0">
              <a:solidFill>
                <a:schemeClr val="tx1"/>
              </a:solidFill>
              <a:latin typeface="UTM French Vanilla" panose="02040603050506020204" pitchFamily="18" charset="0"/>
              <a:cs typeface="Arial Rounded MT Bold" panose="020F0704030504030204" charset="0"/>
              <a:sym typeface="+mn-lt"/>
            </a:endParaRPr>
          </a:p>
          <a:p>
            <a:pPr algn="l" defTabSz="412750" hangingPunct="0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endParaRPr lang="en-US" sz="1000" kern="0" dirty="0">
              <a:solidFill>
                <a:schemeClr val="tx1"/>
              </a:solidFill>
              <a:latin typeface="Arial Rounded MT Bold" panose="020F0704030504030204" charset="0"/>
              <a:cs typeface="Arial Rounded MT Bold" panose="020F0704030504030204" charset="0"/>
              <a:sym typeface="+mn-lt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5763260" y="5345430"/>
            <a:ext cx="1082040" cy="189230"/>
            <a:chOff x="11167" y="8133"/>
            <a:chExt cx="1704" cy="298"/>
          </a:xfrm>
        </p:grpSpPr>
        <p:sp>
          <p:nvSpPr>
            <p:cNvPr id="18" name="椭圆 17"/>
            <p:cNvSpPr/>
            <p:nvPr/>
          </p:nvSpPr>
          <p:spPr>
            <a:xfrm>
              <a:off x="11167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11834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12573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988060" y="248920"/>
            <a:ext cx="9754870" cy="6031865"/>
            <a:chOff x="1556" y="392"/>
            <a:chExt cx="15362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1556" y="431"/>
              <a:ext cx="15362" cy="8286"/>
              <a:chOff x="2107" y="864"/>
              <a:chExt cx="15362" cy="8286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6578" y="4855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107" y="4841"/>
                <a:ext cx="722" cy="1084"/>
              </a:xfrm>
              <a:prstGeom prst="rect">
                <a:avLst/>
              </a:prstGeom>
            </p:spPr>
          </p:pic>
          <p:pic>
            <p:nvPicPr>
              <p:cNvPr id="72" name="图形 21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120" y="5253"/>
                <a:ext cx="420" cy="630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6985" y="-74930"/>
            <a:ext cx="12418060" cy="7514590"/>
            <a:chOff x="-28" y="-143"/>
            <a:chExt cx="19556" cy="11834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29" y="8019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827" y="-143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</p:spPr>
        </p:pic>
      </p:grpSp>
      <p:pic>
        <p:nvPicPr>
          <p:cNvPr id="175" name="图片 174" descr="D:\资料\图片2.png图片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405080" y="767327"/>
            <a:ext cx="3399790" cy="5433695"/>
          </a:xfrm>
          <a:prstGeom prst="rect">
            <a:avLst/>
          </a:prstGeom>
        </p:spPr>
      </p:pic>
      <p:sp>
        <p:nvSpPr>
          <p:cNvPr id="79" name="文本框 7">
            <a:extLst>
              <a:ext uri="{FF2B5EF4-FFF2-40B4-BE49-F238E27FC236}">
                <a16:creationId xmlns="" xmlns:a16="http://schemas.microsoft.com/office/drawing/2014/main" id="{9D89CE9B-3BF6-46A4-B790-0D884AE1CD20}"/>
              </a:ext>
            </a:extLst>
          </p:cNvPr>
          <p:cNvSpPr txBox="1"/>
          <p:nvPr/>
        </p:nvSpPr>
        <p:spPr>
          <a:xfrm flipH="1">
            <a:off x="2089150" y="2165521"/>
            <a:ext cx="115195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Karate" panose="02040603050506020204" pitchFamily="18" charset="0"/>
                <a:ea typeface="字魂6号-日记插画体" panose="00000500000000000000" pitchFamily="2" charset="-122"/>
              </a:rPr>
              <a:t>LUYỆN </a:t>
            </a:r>
            <a:r>
              <a:rPr lang="en-US" altLang="zh-CN" sz="6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Karate" panose="02040603050506020204" pitchFamily="18" charset="0"/>
                <a:ea typeface="字魂6号-日记插画体" panose="00000500000000000000" pitchFamily="2" charset="-122"/>
              </a:rPr>
              <a:t>TẬP</a:t>
            </a:r>
          </a:p>
          <a:p>
            <a:pPr algn="ctr"/>
            <a:r>
              <a:rPr lang="en-US" altLang="zh-CN" sz="6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Karate" panose="02040603050506020204" pitchFamily="18" charset="0"/>
                <a:ea typeface="字魂6号-日记插画体" panose="00000500000000000000" pitchFamily="2" charset="-122"/>
              </a:rPr>
              <a:t>VỀ TÍNH DIỆN TÍCH</a:t>
            </a:r>
            <a:endParaRPr lang="zh-CN" altLang="en-US" sz="6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Karate" panose="02040603050506020204" pitchFamily="18" charset="0"/>
              <a:ea typeface="字魂6号-日记插画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75"/>
                            </p:stCondLst>
                            <p:childTnLst>
                              <p:par>
                                <p:cTn id="35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11022E-16 2.96296E-6 L 1.11022E-16 -0.07223 " pathEditMode="relative" rAng="0" ptsTypes="AA">
                                      <p:cBhvr>
                                        <p:cTn id="3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4" grpId="1" animBg="1"/>
      <p:bldP spid="15" grpId="0" animBg="1"/>
      <p:bldP spid="15" grpId="1"/>
      <p:bldP spid="79" grpId="0"/>
      <p:bldP spid="7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66"/>
            </a:gs>
            <a:gs pos="74000">
              <a:srgbClr val="CCFF66"/>
            </a:gs>
            <a:gs pos="83000">
              <a:srgbClr val="CCFF66"/>
            </a:gs>
            <a:gs pos="100000">
              <a:srgbClr val="CC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0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grpSp>
        <p:nvGrpSpPr>
          <p:cNvPr id="65" name="组合 64"/>
          <p:cNvGrpSpPr/>
          <p:nvPr/>
        </p:nvGrpSpPr>
        <p:grpSpPr>
          <a:xfrm>
            <a:off x="988060" y="248920"/>
            <a:ext cx="9754870" cy="6031865"/>
            <a:chOff x="1556" y="392"/>
            <a:chExt cx="15362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1556" y="431"/>
              <a:ext cx="15362" cy="9235"/>
              <a:chOff x="2107" y="864"/>
              <a:chExt cx="15362" cy="9235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6578" y="4855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107" y="4841"/>
                <a:ext cx="722" cy="1084"/>
              </a:xfrm>
              <a:prstGeom prst="rect">
                <a:avLst/>
              </a:prstGeom>
            </p:spPr>
          </p:pic>
          <p:pic>
            <p:nvPicPr>
              <p:cNvPr id="72" name="图形 21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038" y="9469"/>
                <a:ext cx="420" cy="630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-113348" y="-135889"/>
            <a:ext cx="12418060" cy="7584440"/>
            <a:chOff x="-28" y="-240"/>
            <a:chExt cx="19556" cy="11944"/>
          </a:xfrm>
          <a:noFill/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  <a:grpFill/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45" y="8032"/>
              <a:ext cx="3672" cy="3672"/>
            </a:xfrm>
            <a:prstGeom prst="rect">
              <a:avLst/>
            </a:prstGeom>
            <a:grpFill/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  <a:grpFill/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  <a:grpFill/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981" y="-240"/>
              <a:ext cx="2467" cy="2467"/>
            </a:xfrm>
            <a:prstGeom prst="rect">
              <a:avLst/>
            </a:prstGeom>
            <a:grpFill/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  <a:grpFill/>
          </p:spPr>
        </p:pic>
      </p:grpSp>
      <p:grpSp>
        <p:nvGrpSpPr>
          <p:cNvPr id="3" name="Group 2"/>
          <p:cNvGrpSpPr/>
          <p:nvPr/>
        </p:nvGrpSpPr>
        <p:grpSpPr>
          <a:xfrm>
            <a:off x="2027461" y="1202471"/>
            <a:ext cx="8258813" cy="1657620"/>
            <a:chOff x="2027461" y="1202471"/>
            <a:chExt cx="8258813" cy="1657620"/>
          </a:xfrm>
        </p:grpSpPr>
        <p:sp>
          <p:nvSpPr>
            <p:cNvPr id="80" name="文本框 5">
              <a:extLst>
                <a:ext uri="{FF2B5EF4-FFF2-40B4-BE49-F238E27FC236}">
                  <a16:creationId xmlns:a16="http://schemas.microsoft.com/office/drawing/2014/main" xmlns="" id="{CC0D5956-9916-4B3A-8060-23DFEDF5D3F8}"/>
                </a:ext>
              </a:extLst>
            </p:cNvPr>
            <p:cNvSpPr txBox="1"/>
            <p:nvPr/>
          </p:nvSpPr>
          <p:spPr>
            <a:xfrm>
              <a:off x="2119966" y="1228875"/>
              <a:ext cx="816630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Vậy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muốn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tính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diện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tích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một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hình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không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thuộc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dạng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hình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đã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học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ta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làm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thế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3500" b="1" dirty="0" err="1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nào</a:t>
              </a:r>
              <a:r>
                <a:rPr lang="en-US" sz="3500" b="1" dirty="0">
                  <a:solidFill>
                    <a:srgbClr val="FF0000"/>
                  </a:solidFill>
                  <a:latin typeface="UTM French Vanilla" panose="02040603050506020204" pitchFamily="18" charset="0"/>
                  <a:cs typeface="Times New Roman" pitchFamily="18" charset="0"/>
                </a:rPr>
                <a:t> ?</a:t>
              </a:r>
            </a:p>
            <a:p>
              <a:pPr algn="ctr"/>
              <a:endParaRPr lang="zh-CN" altLang="en-US" sz="3000" dirty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81" name="Rectangle: Rounded Corners 4"/>
            <p:cNvSpPr/>
            <p:nvPr/>
          </p:nvSpPr>
          <p:spPr>
            <a:xfrm>
              <a:off x="2027461" y="1202471"/>
              <a:ext cx="8258813" cy="121477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1403586" y="3229124"/>
            <a:ext cx="3027080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1. Chia </a:t>
            </a:r>
            <a:r>
              <a:rPr lang="en-US" sz="30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3000" b="1" i="1" dirty="0"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4766590" y="3244321"/>
            <a:ext cx="3027080" cy="1477328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en-US" sz="3000" b="1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sz="3000" b="1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b="1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b="1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mới</a:t>
            </a:r>
            <a:r>
              <a:rPr lang="en-US" sz="3000" b="1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b="1" dirty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b="1" dirty="0" smtClean="0">
                <a:solidFill>
                  <a:schemeClr val="tx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3000" b="1" dirty="0">
              <a:solidFill>
                <a:schemeClr val="tx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8075496" y="3229124"/>
            <a:ext cx="3027080" cy="1477328"/>
          </a:xfrm>
          <a:prstGeom prst="rect">
            <a:avLst/>
          </a:prstGeom>
          <a:solidFill>
            <a:srgbClr val="FFBEEE"/>
          </a:solidFill>
          <a:ln>
            <a:solidFill>
              <a:srgbClr val="FFBEEE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  <a:cs typeface="Times New Roman" panose="02020603050405020304" pitchFamily="18" charset="0"/>
              </a:rPr>
              <a:t>3. </a:t>
            </a:r>
            <a:r>
              <a:rPr lang="en-US" sz="3000" b="1" dirty="0" err="1" smtClean="0">
                <a:latin typeface="UTM Isado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b="1" dirty="0" smtClean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b="1" dirty="0" smtClean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 smtClean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 smtClean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sz="3000" b="1" dirty="0" smtClean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 smtClean="0">
                <a:latin typeface="UTM Isadora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019793" y="2495444"/>
            <a:ext cx="3348298" cy="688155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>
            <a:off x="6376324" y="2485029"/>
            <a:ext cx="6009" cy="74552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6375305" y="2493554"/>
            <a:ext cx="3198341" cy="703351"/>
          </a:xfrm>
          <a:prstGeom prst="straightConnector1">
            <a:avLst/>
          </a:prstGeom>
          <a:ln w="28575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own Arrow 22"/>
          <p:cNvSpPr/>
          <p:nvPr/>
        </p:nvSpPr>
        <p:spPr>
          <a:xfrm>
            <a:off x="6121024" y="4809490"/>
            <a:ext cx="406211" cy="414256"/>
          </a:xfrm>
          <a:prstGeom prst="downArrow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22"/>
          <p:cNvSpPr>
            <a:spLocks noChangeArrowheads="1"/>
          </p:cNvSpPr>
          <p:nvPr/>
        </p:nvSpPr>
        <p:spPr bwMode="auto">
          <a:xfrm>
            <a:off x="5784250" y="5274226"/>
            <a:ext cx="1143000" cy="990600"/>
          </a:xfrm>
          <a:prstGeom prst="rect">
            <a:avLst/>
          </a:prstGeom>
          <a:solidFill>
            <a:srgbClr val="E74A0B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04" name="Rectangle 23"/>
          <p:cNvSpPr>
            <a:spLocks noChangeArrowheads="1"/>
          </p:cNvSpPr>
          <p:nvPr/>
        </p:nvSpPr>
        <p:spPr bwMode="auto">
          <a:xfrm>
            <a:off x="5455657" y="5256997"/>
            <a:ext cx="1752600" cy="990600"/>
          </a:xfrm>
          <a:prstGeom prst="rect">
            <a:avLst/>
          </a:prstGeom>
          <a:solidFill>
            <a:srgbClr val="0066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06" name="AutoShape 24"/>
          <p:cNvSpPr>
            <a:spLocks noChangeArrowheads="1"/>
          </p:cNvSpPr>
          <p:nvPr/>
        </p:nvSpPr>
        <p:spPr bwMode="auto">
          <a:xfrm>
            <a:off x="5629866" y="5263472"/>
            <a:ext cx="1371600" cy="1219200"/>
          </a:xfrm>
          <a:prstGeom prst="triangle">
            <a:avLst>
              <a:gd name="adj" fmla="val 50000"/>
            </a:avLst>
          </a:prstGeom>
          <a:solidFill>
            <a:srgbClr val="8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07" name="AutoShape 25"/>
          <p:cNvSpPr>
            <a:spLocks noChangeArrowheads="1"/>
          </p:cNvSpPr>
          <p:nvPr/>
        </p:nvSpPr>
        <p:spPr bwMode="auto">
          <a:xfrm flipV="1">
            <a:off x="5119009" y="5240530"/>
            <a:ext cx="2438400" cy="9144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4310D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08" name="AutoShape 26"/>
          <p:cNvSpPr>
            <a:spLocks noChangeArrowheads="1"/>
          </p:cNvSpPr>
          <p:nvPr/>
        </p:nvSpPr>
        <p:spPr bwMode="auto">
          <a:xfrm>
            <a:off x="5607519" y="5263472"/>
            <a:ext cx="1447800" cy="1498259"/>
          </a:xfrm>
          <a:prstGeom prst="diamond">
            <a:avLst/>
          </a:prstGeom>
          <a:solidFill>
            <a:srgbClr val="F757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24" name="Flowchart: Data 23"/>
          <p:cNvSpPr/>
          <p:nvPr/>
        </p:nvSpPr>
        <p:spPr>
          <a:xfrm>
            <a:off x="5426411" y="5234500"/>
            <a:ext cx="1718268" cy="947377"/>
          </a:xfrm>
          <a:prstGeom prst="flowChartInputOutpu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5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8" grpId="0" animBg="1"/>
      <p:bldP spid="92" grpId="0" animBg="1"/>
      <p:bldP spid="23" grpId="0" animBg="1"/>
      <p:bldP spid="103" grpId="0" animBg="1"/>
      <p:bldP spid="103" grpId="1" animBg="1"/>
      <p:bldP spid="104" grpId="0" animBg="1"/>
      <p:bldP spid="104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B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5" y="-2273935"/>
            <a:ext cx="12814300" cy="11353800"/>
            <a:chOff x="-613" y="-3581"/>
            <a:chExt cx="20180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445"/>
              <a:ext cx="20180" cy="12022"/>
              <a:chOff x="-613" y="-445"/>
              <a:chExt cx="20180" cy="12022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445"/>
                <a:ext cx="20180" cy="12022"/>
                <a:chOff x="-613" y="-445"/>
                <a:chExt cx="20180" cy="12022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56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445"/>
                  <a:ext cx="20180" cy="12022"/>
                  <a:chOff x="-28" y="-117"/>
                  <a:chExt cx="19556" cy="11656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6124" y="6936"/>
                    <a:ext cx="3112" cy="3112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769" y="7867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5830" y="431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387" y="-117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1556" y="392"/>
                <a:ext cx="15362" cy="9499"/>
                <a:chOff x="1556" y="392"/>
                <a:chExt cx="15362" cy="9499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1556" y="431"/>
                  <a:ext cx="15362" cy="8286"/>
                  <a:chOff x="2107" y="864"/>
                  <a:chExt cx="15362" cy="8286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00" y="2456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578" y="4855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" y="7609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7" y="4841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8350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" name="Rectangle 1"/>
          <p:cNvSpPr/>
          <p:nvPr/>
        </p:nvSpPr>
        <p:spPr>
          <a:xfrm>
            <a:off x="1782719" y="1722709"/>
            <a:ext cx="46907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4000" b="1" u="sng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Bài</a:t>
            </a:r>
            <a:r>
              <a:rPr lang="en-US" altLang="en-US" sz="4000" b="1" u="sng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1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: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Tính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diện</a:t>
            </a:r>
            <a:r>
              <a:rPr lang="en-US" altLang="en-US" sz="40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tích</a:t>
            </a:r>
            <a:r>
              <a:rPr lang="en-US" altLang="en-US" sz="40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mảnh</a:t>
            </a:r>
            <a:r>
              <a:rPr lang="en-US" altLang="en-US" sz="40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đất</a:t>
            </a:r>
            <a:r>
              <a:rPr lang="en-US" altLang="en-US" sz="40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có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kích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thước</a:t>
            </a:r>
            <a:r>
              <a:rPr lang="en-US" altLang="en-US" sz="40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theo</a:t>
            </a:r>
            <a:r>
              <a:rPr lang="en-US" altLang="en-US" sz="40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hình</a:t>
            </a:r>
            <a:r>
              <a:rPr lang="en-US" altLang="en-US" sz="40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rench Vanilla" panose="02040603050506020204" pitchFamily="18" charset="0"/>
              </a:rPr>
              <a:t>vẽ</a:t>
            </a:r>
            <a:r>
              <a:rPr lang="en-US" altLang="en-US" sz="4000" b="1" dirty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bên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:</a:t>
            </a:r>
            <a:endParaRPr lang="en-US" altLang="en-US" sz="4000" b="1" dirty="0">
              <a:solidFill>
                <a:srgbClr val="FF0000"/>
              </a:solidFill>
              <a:latin typeface="UTM French Vanilla" panose="02040603050506020204" pitchFamily="18" charset="0"/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6433361" y="2108657"/>
            <a:ext cx="3384480" cy="2948982"/>
            <a:chOff x="4870450" y="2209800"/>
            <a:chExt cx="3221038" cy="2514600"/>
          </a:xfrm>
        </p:grpSpPr>
        <p:sp>
          <p:nvSpPr>
            <p:cNvPr id="87" name="Line 8"/>
            <p:cNvSpPr>
              <a:spLocks noChangeShapeType="1"/>
            </p:cNvSpPr>
            <p:nvPr/>
          </p:nvSpPr>
          <p:spPr bwMode="auto">
            <a:xfrm>
              <a:off x="4876800" y="2209800"/>
              <a:ext cx="3200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Line 9"/>
            <p:cNvSpPr>
              <a:spLocks noChangeShapeType="1"/>
            </p:cNvSpPr>
            <p:nvPr/>
          </p:nvSpPr>
          <p:spPr bwMode="auto">
            <a:xfrm flipV="1">
              <a:off x="7162800" y="3048000"/>
              <a:ext cx="0" cy="1676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10"/>
            <p:cNvSpPr>
              <a:spLocks noChangeShapeType="1"/>
            </p:cNvSpPr>
            <p:nvPr/>
          </p:nvSpPr>
          <p:spPr bwMode="auto">
            <a:xfrm flipV="1">
              <a:off x="5791200" y="3048000"/>
              <a:ext cx="0" cy="1676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Line 17"/>
            <p:cNvSpPr>
              <a:spLocks noChangeShapeType="1"/>
            </p:cNvSpPr>
            <p:nvPr/>
          </p:nvSpPr>
          <p:spPr bwMode="auto">
            <a:xfrm flipH="1">
              <a:off x="8091488" y="2209800"/>
              <a:ext cx="0" cy="838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18"/>
            <p:cNvSpPr>
              <a:spLocks noChangeShapeType="1"/>
            </p:cNvSpPr>
            <p:nvPr/>
          </p:nvSpPr>
          <p:spPr bwMode="auto">
            <a:xfrm flipV="1">
              <a:off x="5791200" y="4724400"/>
              <a:ext cx="1371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21"/>
            <p:cNvSpPr>
              <a:spLocks noChangeShapeType="1"/>
            </p:cNvSpPr>
            <p:nvPr/>
          </p:nvSpPr>
          <p:spPr bwMode="auto">
            <a:xfrm flipH="1" flipV="1">
              <a:off x="4876800" y="30480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22"/>
            <p:cNvSpPr>
              <a:spLocks noChangeShapeType="1"/>
            </p:cNvSpPr>
            <p:nvPr/>
          </p:nvSpPr>
          <p:spPr bwMode="auto">
            <a:xfrm flipH="1">
              <a:off x="4870450" y="2209800"/>
              <a:ext cx="0" cy="838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23"/>
            <p:cNvSpPr>
              <a:spLocks noChangeShapeType="1"/>
            </p:cNvSpPr>
            <p:nvPr/>
          </p:nvSpPr>
          <p:spPr bwMode="auto">
            <a:xfrm flipH="1" flipV="1">
              <a:off x="7177088" y="30480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5" name="Text Box 11"/>
          <p:cNvSpPr txBox="1">
            <a:spLocks noChangeArrowheads="1"/>
          </p:cNvSpPr>
          <p:nvPr/>
        </p:nvSpPr>
        <p:spPr bwMode="auto">
          <a:xfrm>
            <a:off x="8852512" y="3037533"/>
            <a:ext cx="96532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dirty="0">
                <a:latin typeface="Times New Roman" panose="02020603050405020304" pitchFamily="18" charset="0"/>
              </a:rPr>
              <a:t>3,5m</a:t>
            </a:r>
          </a:p>
        </p:txBody>
      </p:sp>
      <p:sp>
        <p:nvSpPr>
          <p:cNvPr id="96" name="Text Box 12"/>
          <p:cNvSpPr txBox="1">
            <a:spLocks noChangeArrowheads="1"/>
          </p:cNvSpPr>
          <p:nvPr/>
        </p:nvSpPr>
        <p:spPr bwMode="auto">
          <a:xfrm>
            <a:off x="8864923" y="3806831"/>
            <a:ext cx="96532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dirty="0">
                <a:latin typeface="Times New Roman" panose="02020603050405020304" pitchFamily="18" charset="0"/>
              </a:rPr>
              <a:t>6,5m</a:t>
            </a:r>
          </a:p>
        </p:txBody>
      </p:sp>
      <p:sp>
        <p:nvSpPr>
          <p:cNvPr id="97" name="Text Box 13"/>
          <p:cNvSpPr txBox="1">
            <a:spLocks noChangeArrowheads="1"/>
          </p:cNvSpPr>
          <p:nvPr/>
        </p:nvSpPr>
        <p:spPr bwMode="auto">
          <a:xfrm>
            <a:off x="9791306" y="2325361"/>
            <a:ext cx="96532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dirty="0">
                <a:latin typeface="Times New Roman" panose="02020603050405020304" pitchFamily="18" charset="0"/>
              </a:rPr>
              <a:t>3,5m</a:t>
            </a:r>
          </a:p>
        </p:txBody>
      </p:sp>
      <p:sp>
        <p:nvSpPr>
          <p:cNvPr id="98" name="Text Box 14"/>
          <p:cNvSpPr txBox="1">
            <a:spLocks noChangeArrowheads="1"/>
          </p:cNvSpPr>
          <p:nvPr/>
        </p:nvSpPr>
        <p:spPr bwMode="auto">
          <a:xfrm>
            <a:off x="7670457" y="5054849"/>
            <a:ext cx="96532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dirty="0">
                <a:latin typeface="Times New Roman" panose="02020603050405020304" pitchFamily="18" charset="0"/>
              </a:rPr>
              <a:t>4,2m</a:t>
            </a:r>
          </a:p>
        </p:txBody>
      </p:sp>
      <p:sp>
        <p:nvSpPr>
          <p:cNvPr id="99" name="Text Box 40"/>
          <p:cNvSpPr txBox="1">
            <a:spLocks noChangeArrowheads="1"/>
          </p:cNvSpPr>
          <p:nvPr/>
        </p:nvSpPr>
        <p:spPr bwMode="auto">
          <a:xfrm>
            <a:off x="6337459" y="3073535"/>
            <a:ext cx="96532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dirty="0">
                <a:latin typeface="Times New Roman" panose="02020603050405020304" pitchFamily="18" charset="0"/>
              </a:rPr>
              <a:t>3,5m</a:t>
            </a:r>
          </a:p>
        </p:txBody>
      </p:sp>
      <p:pic>
        <p:nvPicPr>
          <p:cNvPr id="100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7320" y="3615783"/>
            <a:ext cx="8676743" cy="1946966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2114396" y="4016598"/>
            <a:ext cx="50529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Em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hãy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suy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nghĩ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cách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diện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tích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mảnh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đất</a:t>
            </a:r>
            <a:r>
              <a:rPr lang="en-US" sz="3200" b="1" dirty="0" smtClean="0">
                <a:latin typeface="UTM French Vanilla" panose="02040603050506020204" pitchFamily="18" charset="0"/>
              </a:rPr>
              <a:t> 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thành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các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hình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đã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học</a:t>
            </a:r>
            <a:r>
              <a:rPr lang="en-US" sz="3200" b="1" dirty="0" smtClean="0">
                <a:latin typeface="UTM French Vanilla" panose="02040603050506020204" pitchFamily="18" charset="0"/>
              </a:rPr>
              <a:t>.</a:t>
            </a:r>
            <a:endParaRPr lang="en-US" sz="3200" b="1" dirty="0">
              <a:latin typeface="UTM French Vanilla" panose="020406030505060202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033500" y="2352022"/>
            <a:ext cx="1553912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1899265" y="2989255"/>
            <a:ext cx="1553912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5" grpId="0"/>
      <p:bldP spid="96" grpId="0"/>
      <p:bldP spid="97" grpId="0"/>
      <p:bldP spid="98" grpId="0"/>
      <p:bldP spid="99" grpId="0"/>
      <p:bldP spid="10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B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5" y="-2273935"/>
            <a:ext cx="12931775" cy="11353800"/>
            <a:chOff x="-613" y="-3581"/>
            <a:chExt cx="20365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324"/>
              <a:ext cx="20365" cy="12061"/>
              <a:chOff x="-613" y="-324"/>
              <a:chExt cx="20365" cy="12061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324"/>
                <a:ext cx="20365" cy="12061"/>
                <a:chOff x="-613" y="-324"/>
                <a:chExt cx="20365" cy="12061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56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324"/>
                  <a:ext cx="20365" cy="12061"/>
                  <a:chOff x="-28" y="0"/>
                  <a:chExt cx="19735" cy="11695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6124" y="6936"/>
                    <a:ext cx="3112" cy="3112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9437" y="8023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6009" y="225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636" y="18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1556" y="392"/>
                <a:ext cx="15362" cy="9499"/>
                <a:chOff x="1556" y="392"/>
                <a:chExt cx="15362" cy="9499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1556" y="431"/>
                  <a:ext cx="15362" cy="8286"/>
                  <a:chOff x="2107" y="864"/>
                  <a:chExt cx="15362" cy="8286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00" y="2456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578" y="4855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" y="7609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7" y="4841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8350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4" name="Group 13"/>
          <p:cNvGrpSpPr/>
          <p:nvPr/>
        </p:nvGrpSpPr>
        <p:grpSpPr>
          <a:xfrm>
            <a:off x="2140245" y="1841941"/>
            <a:ext cx="4193430" cy="3487677"/>
            <a:chOff x="1835754" y="1600431"/>
            <a:chExt cx="4193430" cy="3487677"/>
          </a:xfrm>
        </p:grpSpPr>
        <p:grpSp>
          <p:nvGrpSpPr>
            <p:cNvPr id="91" name="Group 90"/>
            <p:cNvGrpSpPr/>
            <p:nvPr/>
          </p:nvGrpSpPr>
          <p:grpSpPr>
            <a:xfrm>
              <a:off x="1835754" y="1600431"/>
              <a:ext cx="3384480" cy="2948982"/>
              <a:chOff x="4870450" y="2209800"/>
              <a:chExt cx="3221038" cy="2514600"/>
            </a:xfrm>
          </p:grpSpPr>
          <p:sp>
            <p:nvSpPr>
              <p:cNvPr id="92" name="Line 8"/>
              <p:cNvSpPr>
                <a:spLocks noChangeShapeType="1"/>
              </p:cNvSpPr>
              <p:nvPr/>
            </p:nvSpPr>
            <p:spPr bwMode="auto">
              <a:xfrm>
                <a:off x="4876800" y="2209800"/>
                <a:ext cx="3200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Line 9"/>
              <p:cNvSpPr>
                <a:spLocks noChangeShapeType="1"/>
              </p:cNvSpPr>
              <p:nvPr/>
            </p:nvSpPr>
            <p:spPr bwMode="auto">
              <a:xfrm flipV="1">
                <a:off x="7162800" y="3048000"/>
                <a:ext cx="0" cy="1676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Line 10"/>
              <p:cNvSpPr>
                <a:spLocks noChangeShapeType="1"/>
              </p:cNvSpPr>
              <p:nvPr/>
            </p:nvSpPr>
            <p:spPr bwMode="auto">
              <a:xfrm flipV="1">
                <a:off x="5791200" y="3048000"/>
                <a:ext cx="0" cy="1676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Line 17"/>
              <p:cNvSpPr>
                <a:spLocks noChangeShapeType="1"/>
              </p:cNvSpPr>
              <p:nvPr/>
            </p:nvSpPr>
            <p:spPr bwMode="auto">
              <a:xfrm flipH="1">
                <a:off x="8091488" y="2209800"/>
                <a:ext cx="0" cy="838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Line 18"/>
              <p:cNvSpPr>
                <a:spLocks noChangeShapeType="1"/>
              </p:cNvSpPr>
              <p:nvPr/>
            </p:nvSpPr>
            <p:spPr bwMode="auto">
              <a:xfrm flipV="1">
                <a:off x="5791200" y="4724400"/>
                <a:ext cx="1371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Line 21"/>
              <p:cNvSpPr>
                <a:spLocks noChangeShapeType="1"/>
              </p:cNvSpPr>
              <p:nvPr/>
            </p:nvSpPr>
            <p:spPr bwMode="auto">
              <a:xfrm flipH="1" flipV="1">
                <a:off x="4876800" y="3048000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Line 22"/>
              <p:cNvSpPr>
                <a:spLocks noChangeShapeType="1"/>
              </p:cNvSpPr>
              <p:nvPr/>
            </p:nvSpPr>
            <p:spPr bwMode="auto">
              <a:xfrm flipH="1">
                <a:off x="4870450" y="2209800"/>
                <a:ext cx="0" cy="838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Line 23"/>
              <p:cNvSpPr>
                <a:spLocks noChangeShapeType="1"/>
              </p:cNvSpPr>
              <p:nvPr/>
            </p:nvSpPr>
            <p:spPr bwMode="auto">
              <a:xfrm flipH="1" flipV="1">
                <a:off x="7177088" y="3048000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0" name="Text Box 11"/>
            <p:cNvSpPr txBox="1">
              <a:spLocks noChangeArrowheads="1"/>
            </p:cNvSpPr>
            <p:nvPr/>
          </p:nvSpPr>
          <p:spPr bwMode="auto">
            <a:xfrm>
              <a:off x="4254905" y="2529307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01" name="Text Box 12"/>
            <p:cNvSpPr txBox="1">
              <a:spLocks noChangeArrowheads="1"/>
            </p:cNvSpPr>
            <p:nvPr/>
          </p:nvSpPr>
          <p:spPr bwMode="auto">
            <a:xfrm>
              <a:off x="4267316" y="3298605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6,5m</a:t>
              </a:r>
            </a:p>
          </p:txBody>
        </p:sp>
        <p:sp>
          <p:nvSpPr>
            <p:cNvPr id="102" name="Text Box 13"/>
            <p:cNvSpPr txBox="1">
              <a:spLocks noChangeArrowheads="1"/>
            </p:cNvSpPr>
            <p:nvPr/>
          </p:nvSpPr>
          <p:spPr bwMode="auto">
            <a:xfrm>
              <a:off x="5193699" y="1817135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03" name="Text Box 40"/>
            <p:cNvSpPr txBox="1">
              <a:spLocks noChangeArrowheads="1"/>
            </p:cNvSpPr>
            <p:nvPr/>
          </p:nvSpPr>
          <p:spPr bwMode="auto">
            <a:xfrm>
              <a:off x="1980784" y="2510511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04" name="Text Box 14"/>
            <p:cNvSpPr txBox="1">
              <a:spLocks noChangeArrowheads="1"/>
            </p:cNvSpPr>
            <p:nvPr/>
          </p:nvSpPr>
          <p:spPr bwMode="auto">
            <a:xfrm>
              <a:off x="3100033" y="4611054"/>
              <a:ext cx="95645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4,2m</a:t>
              </a:r>
            </a:p>
          </p:txBody>
        </p:sp>
      </p:grpSp>
      <p:cxnSp>
        <p:nvCxnSpPr>
          <p:cNvPr id="106" name="Straight Connector 105"/>
          <p:cNvCxnSpPr>
            <a:cxnSpLocks noChangeShapeType="1"/>
          </p:cNvCxnSpPr>
          <p:nvPr/>
        </p:nvCxnSpPr>
        <p:spPr bwMode="auto">
          <a:xfrm>
            <a:off x="3107716" y="2824935"/>
            <a:ext cx="1441197" cy="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0" name="Text Box 32"/>
          <p:cNvSpPr txBox="1">
            <a:spLocks noChangeArrowheads="1"/>
          </p:cNvSpPr>
          <p:nvPr/>
        </p:nvSpPr>
        <p:spPr bwMode="auto">
          <a:xfrm>
            <a:off x="1949823" y="1380497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11" name="Text Box 32"/>
          <p:cNvSpPr txBox="1">
            <a:spLocks noChangeArrowheads="1"/>
          </p:cNvSpPr>
          <p:nvPr/>
        </p:nvSpPr>
        <p:spPr bwMode="auto">
          <a:xfrm>
            <a:off x="5316717" y="1372297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 Box 32"/>
          <p:cNvSpPr txBox="1">
            <a:spLocks noChangeArrowheads="1"/>
          </p:cNvSpPr>
          <p:nvPr/>
        </p:nvSpPr>
        <p:spPr bwMode="auto">
          <a:xfrm>
            <a:off x="5334308" y="2795024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 Box 32"/>
          <p:cNvSpPr txBox="1">
            <a:spLocks noChangeArrowheads="1"/>
          </p:cNvSpPr>
          <p:nvPr/>
        </p:nvSpPr>
        <p:spPr bwMode="auto">
          <a:xfrm>
            <a:off x="2015755" y="2752021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 Box 32"/>
          <p:cNvSpPr txBox="1">
            <a:spLocks noChangeArrowheads="1"/>
          </p:cNvSpPr>
          <p:nvPr/>
        </p:nvSpPr>
        <p:spPr bwMode="auto">
          <a:xfrm>
            <a:off x="2893816" y="2370445"/>
            <a:ext cx="47000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sz="2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 Box 32"/>
          <p:cNvSpPr txBox="1">
            <a:spLocks noChangeArrowheads="1"/>
          </p:cNvSpPr>
          <p:nvPr/>
        </p:nvSpPr>
        <p:spPr bwMode="auto">
          <a:xfrm>
            <a:off x="4333248" y="2370445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2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 Box 32"/>
          <p:cNvSpPr txBox="1">
            <a:spLocks noChangeArrowheads="1"/>
          </p:cNvSpPr>
          <p:nvPr/>
        </p:nvSpPr>
        <p:spPr bwMode="auto">
          <a:xfrm>
            <a:off x="4415657" y="4760467"/>
            <a:ext cx="36260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altLang="en-US" sz="2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Text Box 32"/>
          <p:cNvSpPr txBox="1">
            <a:spLocks noChangeArrowheads="1"/>
          </p:cNvSpPr>
          <p:nvPr/>
        </p:nvSpPr>
        <p:spPr bwMode="auto">
          <a:xfrm>
            <a:off x="2979037" y="4760467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altLang="en-US" sz="2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8" name="Group 117"/>
          <p:cNvGrpSpPr/>
          <p:nvPr/>
        </p:nvGrpSpPr>
        <p:grpSpPr>
          <a:xfrm>
            <a:off x="6529714" y="1844326"/>
            <a:ext cx="4193430" cy="3487678"/>
            <a:chOff x="1835754" y="1600430"/>
            <a:chExt cx="4193430" cy="3487678"/>
          </a:xfrm>
        </p:grpSpPr>
        <p:grpSp>
          <p:nvGrpSpPr>
            <p:cNvPr id="119" name="Group 118"/>
            <p:cNvGrpSpPr/>
            <p:nvPr/>
          </p:nvGrpSpPr>
          <p:grpSpPr>
            <a:xfrm>
              <a:off x="1835754" y="1600430"/>
              <a:ext cx="3384480" cy="2948983"/>
              <a:chOff x="4870450" y="2209799"/>
              <a:chExt cx="3221038" cy="2514601"/>
            </a:xfrm>
          </p:grpSpPr>
          <p:sp>
            <p:nvSpPr>
              <p:cNvPr id="176" name="Line 8"/>
              <p:cNvSpPr>
                <a:spLocks noChangeShapeType="1"/>
              </p:cNvSpPr>
              <p:nvPr/>
            </p:nvSpPr>
            <p:spPr bwMode="auto">
              <a:xfrm>
                <a:off x="4876800" y="2209799"/>
                <a:ext cx="3201390" cy="2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" name="Line 9"/>
              <p:cNvSpPr>
                <a:spLocks noChangeShapeType="1"/>
              </p:cNvSpPr>
              <p:nvPr/>
            </p:nvSpPr>
            <p:spPr bwMode="auto">
              <a:xfrm flipV="1">
                <a:off x="7162800" y="3048000"/>
                <a:ext cx="0" cy="1676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8" name="Line 10"/>
              <p:cNvSpPr>
                <a:spLocks noChangeShapeType="1"/>
              </p:cNvSpPr>
              <p:nvPr/>
            </p:nvSpPr>
            <p:spPr bwMode="auto">
              <a:xfrm flipV="1">
                <a:off x="5791200" y="3048000"/>
                <a:ext cx="0" cy="1676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" name="Line 17"/>
              <p:cNvSpPr>
                <a:spLocks noChangeShapeType="1"/>
              </p:cNvSpPr>
              <p:nvPr/>
            </p:nvSpPr>
            <p:spPr bwMode="auto">
              <a:xfrm flipH="1">
                <a:off x="8091488" y="2209800"/>
                <a:ext cx="0" cy="838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" name="Line 18"/>
              <p:cNvSpPr>
                <a:spLocks noChangeShapeType="1"/>
              </p:cNvSpPr>
              <p:nvPr/>
            </p:nvSpPr>
            <p:spPr bwMode="auto">
              <a:xfrm flipV="1">
                <a:off x="5791200" y="4724400"/>
                <a:ext cx="1371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1" name="Line 21"/>
              <p:cNvSpPr>
                <a:spLocks noChangeShapeType="1"/>
              </p:cNvSpPr>
              <p:nvPr/>
            </p:nvSpPr>
            <p:spPr bwMode="auto">
              <a:xfrm flipH="1" flipV="1">
                <a:off x="4876800" y="3048000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2" name="Line 22"/>
              <p:cNvSpPr>
                <a:spLocks noChangeShapeType="1"/>
              </p:cNvSpPr>
              <p:nvPr/>
            </p:nvSpPr>
            <p:spPr bwMode="auto">
              <a:xfrm flipH="1">
                <a:off x="4870450" y="2209800"/>
                <a:ext cx="0" cy="838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" name="Line 23"/>
              <p:cNvSpPr>
                <a:spLocks noChangeShapeType="1"/>
              </p:cNvSpPr>
              <p:nvPr/>
            </p:nvSpPr>
            <p:spPr bwMode="auto">
              <a:xfrm flipH="1" flipV="1">
                <a:off x="7177088" y="3048000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0" name="Text Box 11"/>
            <p:cNvSpPr txBox="1">
              <a:spLocks noChangeArrowheads="1"/>
            </p:cNvSpPr>
            <p:nvPr/>
          </p:nvSpPr>
          <p:spPr bwMode="auto">
            <a:xfrm>
              <a:off x="4254905" y="2529307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21" name="Text Box 12"/>
            <p:cNvSpPr txBox="1">
              <a:spLocks noChangeArrowheads="1"/>
            </p:cNvSpPr>
            <p:nvPr/>
          </p:nvSpPr>
          <p:spPr bwMode="auto">
            <a:xfrm>
              <a:off x="4267316" y="3298605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6,5m</a:t>
              </a:r>
            </a:p>
          </p:txBody>
        </p:sp>
        <p:sp>
          <p:nvSpPr>
            <p:cNvPr id="122" name="Text Box 13"/>
            <p:cNvSpPr txBox="1">
              <a:spLocks noChangeArrowheads="1"/>
            </p:cNvSpPr>
            <p:nvPr/>
          </p:nvSpPr>
          <p:spPr bwMode="auto">
            <a:xfrm>
              <a:off x="5193699" y="1817135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23" name="Text Box 40"/>
            <p:cNvSpPr txBox="1">
              <a:spLocks noChangeArrowheads="1"/>
            </p:cNvSpPr>
            <p:nvPr/>
          </p:nvSpPr>
          <p:spPr bwMode="auto">
            <a:xfrm>
              <a:off x="1980784" y="2510511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75" name="Text Box 14"/>
            <p:cNvSpPr txBox="1">
              <a:spLocks noChangeArrowheads="1"/>
            </p:cNvSpPr>
            <p:nvPr/>
          </p:nvSpPr>
          <p:spPr bwMode="auto">
            <a:xfrm>
              <a:off x="3100033" y="4611054"/>
              <a:ext cx="95645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4,2m</a:t>
              </a:r>
            </a:p>
          </p:txBody>
        </p:sp>
      </p:grpSp>
      <p:cxnSp>
        <p:nvCxnSpPr>
          <p:cNvPr id="184" name="Straight Connector 183"/>
          <p:cNvCxnSpPr>
            <a:cxnSpLocks noChangeShapeType="1"/>
          </p:cNvCxnSpPr>
          <p:nvPr/>
        </p:nvCxnSpPr>
        <p:spPr bwMode="auto">
          <a:xfrm flipV="1">
            <a:off x="7493330" y="1846842"/>
            <a:ext cx="29" cy="97361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5" name="Straight Connector 184"/>
          <p:cNvCxnSpPr>
            <a:cxnSpLocks noChangeShapeType="1"/>
          </p:cNvCxnSpPr>
          <p:nvPr/>
        </p:nvCxnSpPr>
        <p:spPr bwMode="auto">
          <a:xfrm flipV="1">
            <a:off x="8938301" y="1846842"/>
            <a:ext cx="29" cy="97361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6" name="Text Box 32"/>
          <p:cNvSpPr txBox="1">
            <a:spLocks noChangeArrowheads="1"/>
          </p:cNvSpPr>
          <p:nvPr/>
        </p:nvSpPr>
        <p:spPr bwMode="auto">
          <a:xfrm>
            <a:off x="6324335" y="1413353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7" name="Text Box 32"/>
          <p:cNvSpPr txBox="1">
            <a:spLocks noChangeArrowheads="1"/>
          </p:cNvSpPr>
          <p:nvPr/>
        </p:nvSpPr>
        <p:spPr bwMode="auto">
          <a:xfrm>
            <a:off x="7315780" y="1413353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Text Box 32"/>
          <p:cNvSpPr txBox="1">
            <a:spLocks noChangeArrowheads="1"/>
          </p:cNvSpPr>
          <p:nvPr/>
        </p:nvSpPr>
        <p:spPr bwMode="auto">
          <a:xfrm>
            <a:off x="7450698" y="2752021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9" name="Text Box 32"/>
          <p:cNvSpPr txBox="1">
            <a:spLocks noChangeArrowheads="1"/>
          </p:cNvSpPr>
          <p:nvPr/>
        </p:nvSpPr>
        <p:spPr bwMode="auto">
          <a:xfrm>
            <a:off x="6390267" y="2784877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0" name="Text Box 32"/>
          <p:cNvSpPr txBox="1">
            <a:spLocks noChangeArrowheads="1"/>
          </p:cNvSpPr>
          <p:nvPr/>
        </p:nvSpPr>
        <p:spPr bwMode="auto">
          <a:xfrm>
            <a:off x="8731062" y="1404063"/>
            <a:ext cx="47000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Text Box 32"/>
          <p:cNvSpPr txBox="1">
            <a:spLocks noChangeArrowheads="1"/>
          </p:cNvSpPr>
          <p:nvPr/>
        </p:nvSpPr>
        <p:spPr bwMode="auto">
          <a:xfrm>
            <a:off x="9694667" y="1411439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2" name="Text Box 32"/>
          <p:cNvSpPr txBox="1">
            <a:spLocks noChangeArrowheads="1"/>
          </p:cNvSpPr>
          <p:nvPr/>
        </p:nvSpPr>
        <p:spPr bwMode="auto">
          <a:xfrm>
            <a:off x="9727455" y="2752021"/>
            <a:ext cx="36260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Text Box 32"/>
          <p:cNvSpPr txBox="1">
            <a:spLocks noChangeArrowheads="1"/>
          </p:cNvSpPr>
          <p:nvPr/>
        </p:nvSpPr>
        <p:spPr bwMode="auto">
          <a:xfrm>
            <a:off x="8571338" y="2701019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Text Box 32"/>
          <p:cNvSpPr txBox="1">
            <a:spLocks noChangeArrowheads="1"/>
          </p:cNvSpPr>
          <p:nvPr/>
        </p:nvSpPr>
        <p:spPr bwMode="auto">
          <a:xfrm>
            <a:off x="8803196" y="4765951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Text Box 32"/>
          <p:cNvSpPr txBox="1">
            <a:spLocks noChangeArrowheads="1"/>
          </p:cNvSpPr>
          <p:nvPr/>
        </p:nvSpPr>
        <p:spPr bwMode="auto">
          <a:xfrm>
            <a:off x="7304695" y="4790923"/>
            <a:ext cx="380232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76331" y="1127113"/>
            <a:ext cx="15888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solidFill>
                  <a:srgbClr val="0000CC"/>
                </a:solidFill>
                <a:latin typeface="UTM Aristote" panose="02040603050506020204" pitchFamily="18" charset="0"/>
              </a:rPr>
              <a:t>Cách</a:t>
            </a:r>
            <a:r>
              <a:rPr lang="en-US" sz="3000" dirty="0" smtClean="0">
                <a:solidFill>
                  <a:srgbClr val="0000CC"/>
                </a:solidFill>
                <a:latin typeface="UTM Aristote" panose="02040603050506020204" pitchFamily="18" charset="0"/>
              </a:rPr>
              <a:t> 1</a:t>
            </a:r>
            <a:endParaRPr lang="en-US" sz="3000" dirty="0">
              <a:solidFill>
                <a:srgbClr val="0000CC"/>
              </a:solidFill>
              <a:latin typeface="UTM Aristote" panose="02040603050506020204" pitchFamily="18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7468337" y="1083408"/>
            <a:ext cx="16049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solidFill>
                  <a:srgbClr val="0000CC"/>
                </a:solidFill>
                <a:latin typeface="UTM Aristote" panose="02040603050506020204" pitchFamily="18" charset="0"/>
              </a:rPr>
              <a:t>Cách</a:t>
            </a:r>
            <a:r>
              <a:rPr lang="en-US" sz="3000" dirty="0" smtClean="0">
                <a:solidFill>
                  <a:srgbClr val="0000CC"/>
                </a:solidFill>
                <a:latin typeface="UTM Aristote" panose="02040603050506020204" pitchFamily="18" charset="0"/>
              </a:rPr>
              <a:t> 2</a:t>
            </a:r>
            <a:endParaRPr lang="en-US" sz="3000" dirty="0">
              <a:solidFill>
                <a:srgbClr val="0000CC"/>
              </a:solidFill>
              <a:latin typeface="UTM Aristote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86" grpId="0"/>
      <p:bldP spid="187" grpId="0"/>
      <p:bldP spid="188" grpId="0"/>
      <p:bldP spid="189" grpId="0"/>
      <p:bldP spid="190" grpId="0"/>
      <p:bldP spid="191" grpId="0"/>
      <p:bldP spid="192" grpId="0"/>
      <p:bldP spid="193" grpId="0"/>
      <p:bldP spid="194" grpId="0"/>
      <p:bldP spid="195" grpId="0"/>
      <p:bldP spid="21" grpId="0"/>
      <p:bldP spid="1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5" y="-2273935"/>
            <a:ext cx="12931775" cy="11353800"/>
            <a:chOff x="-613" y="-3581"/>
            <a:chExt cx="20365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425"/>
              <a:ext cx="20365" cy="12101"/>
              <a:chOff x="-613" y="-425"/>
              <a:chExt cx="20365" cy="12101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425"/>
                <a:ext cx="20365" cy="12101"/>
                <a:chOff x="-613" y="-425"/>
                <a:chExt cx="20365" cy="12101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56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425"/>
                  <a:ext cx="20365" cy="12101"/>
                  <a:chOff x="-28" y="-98"/>
                  <a:chExt cx="19735" cy="11734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6124" y="6936"/>
                    <a:ext cx="3112" cy="3112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926" y="7964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6009" y="225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385" y="-98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1296" y="392"/>
                <a:ext cx="17087" cy="9499"/>
                <a:chOff x="1296" y="392"/>
                <a:chExt cx="17087" cy="9499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1296" y="431"/>
                  <a:ext cx="17087" cy="8286"/>
                  <a:chOff x="1847" y="864"/>
                  <a:chExt cx="17087" cy="8286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47" y="2343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43" y="5112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" y="7609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7" y="4841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8350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4" name="Group 13"/>
          <p:cNvGrpSpPr/>
          <p:nvPr/>
        </p:nvGrpSpPr>
        <p:grpSpPr>
          <a:xfrm>
            <a:off x="1748155" y="1814573"/>
            <a:ext cx="4193430" cy="3487677"/>
            <a:chOff x="1835754" y="1600431"/>
            <a:chExt cx="4193430" cy="3487677"/>
          </a:xfrm>
        </p:grpSpPr>
        <p:grpSp>
          <p:nvGrpSpPr>
            <p:cNvPr id="91" name="Group 90"/>
            <p:cNvGrpSpPr/>
            <p:nvPr/>
          </p:nvGrpSpPr>
          <p:grpSpPr>
            <a:xfrm>
              <a:off x="1835754" y="1600431"/>
              <a:ext cx="3384480" cy="2948982"/>
              <a:chOff x="4870450" y="2209800"/>
              <a:chExt cx="3221038" cy="2514600"/>
            </a:xfrm>
          </p:grpSpPr>
          <p:sp>
            <p:nvSpPr>
              <p:cNvPr id="92" name="Line 8"/>
              <p:cNvSpPr>
                <a:spLocks noChangeShapeType="1"/>
              </p:cNvSpPr>
              <p:nvPr/>
            </p:nvSpPr>
            <p:spPr bwMode="auto">
              <a:xfrm>
                <a:off x="4876800" y="2209800"/>
                <a:ext cx="3200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Line 9"/>
              <p:cNvSpPr>
                <a:spLocks noChangeShapeType="1"/>
              </p:cNvSpPr>
              <p:nvPr/>
            </p:nvSpPr>
            <p:spPr bwMode="auto">
              <a:xfrm flipV="1">
                <a:off x="7162800" y="3048000"/>
                <a:ext cx="0" cy="1676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Line 10"/>
              <p:cNvSpPr>
                <a:spLocks noChangeShapeType="1"/>
              </p:cNvSpPr>
              <p:nvPr/>
            </p:nvSpPr>
            <p:spPr bwMode="auto">
              <a:xfrm flipV="1">
                <a:off x="5791200" y="3048000"/>
                <a:ext cx="0" cy="1676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Line 17"/>
              <p:cNvSpPr>
                <a:spLocks noChangeShapeType="1"/>
              </p:cNvSpPr>
              <p:nvPr/>
            </p:nvSpPr>
            <p:spPr bwMode="auto">
              <a:xfrm flipH="1">
                <a:off x="8091488" y="2209800"/>
                <a:ext cx="0" cy="838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Line 18"/>
              <p:cNvSpPr>
                <a:spLocks noChangeShapeType="1"/>
              </p:cNvSpPr>
              <p:nvPr/>
            </p:nvSpPr>
            <p:spPr bwMode="auto">
              <a:xfrm flipV="1">
                <a:off x="5791200" y="4724400"/>
                <a:ext cx="1371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Line 21"/>
              <p:cNvSpPr>
                <a:spLocks noChangeShapeType="1"/>
              </p:cNvSpPr>
              <p:nvPr/>
            </p:nvSpPr>
            <p:spPr bwMode="auto">
              <a:xfrm flipH="1" flipV="1">
                <a:off x="4876800" y="3048000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Line 22"/>
              <p:cNvSpPr>
                <a:spLocks noChangeShapeType="1"/>
              </p:cNvSpPr>
              <p:nvPr/>
            </p:nvSpPr>
            <p:spPr bwMode="auto">
              <a:xfrm flipH="1">
                <a:off x="4870450" y="2209800"/>
                <a:ext cx="0" cy="838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Line 23"/>
              <p:cNvSpPr>
                <a:spLocks noChangeShapeType="1"/>
              </p:cNvSpPr>
              <p:nvPr/>
            </p:nvSpPr>
            <p:spPr bwMode="auto">
              <a:xfrm flipH="1" flipV="1">
                <a:off x="7177088" y="3048000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0" name="Text Box 11"/>
            <p:cNvSpPr txBox="1">
              <a:spLocks noChangeArrowheads="1"/>
            </p:cNvSpPr>
            <p:nvPr/>
          </p:nvSpPr>
          <p:spPr bwMode="auto">
            <a:xfrm>
              <a:off x="4254905" y="2529307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01" name="Text Box 12"/>
            <p:cNvSpPr txBox="1">
              <a:spLocks noChangeArrowheads="1"/>
            </p:cNvSpPr>
            <p:nvPr/>
          </p:nvSpPr>
          <p:spPr bwMode="auto">
            <a:xfrm>
              <a:off x="4267316" y="3298605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6,5m</a:t>
              </a:r>
            </a:p>
          </p:txBody>
        </p:sp>
        <p:sp>
          <p:nvSpPr>
            <p:cNvPr id="102" name="Text Box 13"/>
            <p:cNvSpPr txBox="1">
              <a:spLocks noChangeArrowheads="1"/>
            </p:cNvSpPr>
            <p:nvPr/>
          </p:nvSpPr>
          <p:spPr bwMode="auto">
            <a:xfrm>
              <a:off x="5193699" y="1817135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03" name="Text Box 40"/>
            <p:cNvSpPr txBox="1">
              <a:spLocks noChangeArrowheads="1"/>
            </p:cNvSpPr>
            <p:nvPr/>
          </p:nvSpPr>
          <p:spPr bwMode="auto">
            <a:xfrm>
              <a:off x="1980784" y="2510511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04" name="Text Box 14"/>
            <p:cNvSpPr txBox="1">
              <a:spLocks noChangeArrowheads="1"/>
            </p:cNvSpPr>
            <p:nvPr/>
          </p:nvSpPr>
          <p:spPr bwMode="auto">
            <a:xfrm>
              <a:off x="3100033" y="4611054"/>
              <a:ext cx="95645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4,2m</a:t>
              </a:r>
            </a:p>
          </p:txBody>
        </p:sp>
      </p:grpSp>
      <p:cxnSp>
        <p:nvCxnSpPr>
          <p:cNvPr id="106" name="Straight Connector 105"/>
          <p:cNvCxnSpPr>
            <a:cxnSpLocks noChangeShapeType="1"/>
          </p:cNvCxnSpPr>
          <p:nvPr/>
        </p:nvCxnSpPr>
        <p:spPr bwMode="auto">
          <a:xfrm>
            <a:off x="2712260" y="2808836"/>
            <a:ext cx="1441197" cy="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0" name="Text Box 32"/>
          <p:cNvSpPr txBox="1">
            <a:spLocks noChangeArrowheads="1"/>
          </p:cNvSpPr>
          <p:nvPr/>
        </p:nvSpPr>
        <p:spPr bwMode="auto">
          <a:xfrm>
            <a:off x="1543550" y="1386084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11" name="Text Box 32"/>
          <p:cNvSpPr txBox="1">
            <a:spLocks noChangeArrowheads="1"/>
          </p:cNvSpPr>
          <p:nvPr/>
        </p:nvSpPr>
        <p:spPr bwMode="auto">
          <a:xfrm>
            <a:off x="4970130" y="1395603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 Box 32"/>
          <p:cNvSpPr txBox="1">
            <a:spLocks noChangeArrowheads="1"/>
          </p:cNvSpPr>
          <p:nvPr/>
        </p:nvSpPr>
        <p:spPr bwMode="auto">
          <a:xfrm>
            <a:off x="4937367" y="2766216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 Box 32"/>
          <p:cNvSpPr txBox="1">
            <a:spLocks noChangeArrowheads="1"/>
          </p:cNvSpPr>
          <p:nvPr/>
        </p:nvSpPr>
        <p:spPr bwMode="auto">
          <a:xfrm>
            <a:off x="1576016" y="2734611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 Box 32"/>
          <p:cNvSpPr txBox="1">
            <a:spLocks noChangeArrowheads="1"/>
          </p:cNvSpPr>
          <p:nvPr/>
        </p:nvSpPr>
        <p:spPr bwMode="auto">
          <a:xfrm>
            <a:off x="2490994" y="2388543"/>
            <a:ext cx="47000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sz="2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 Box 32"/>
          <p:cNvSpPr txBox="1">
            <a:spLocks noChangeArrowheads="1"/>
          </p:cNvSpPr>
          <p:nvPr/>
        </p:nvSpPr>
        <p:spPr bwMode="auto">
          <a:xfrm>
            <a:off x="3956682" y="2380214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2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 Box 32"/>
          <p:cNvSpPr txBox="1">
            <a:spLocks noChangeArrowheads="1"/>
          </p:cNvSpPr>
          <p:nvPr/>
        </p:nvSpPr>
        <p:spPr bwMode="auto">
          <a:xfrm>
            <a:off x="4005152" y="4760467"/>
            <a:ext cx="36260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altLang="en-US" sz="2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Text Box 32"/>
          <p:cNvSpPr txBox="1">
            <a:spLocks noChangeArrowheads="1"/>
          </p:cNvSpPr>
          <p:nvPr/>
        </p:nvSpPr>
        <p:spPr bwMode="auto">
          <a:xfrm>
            <a:off x="2540387" y="4705649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altLang="en-US" sz="2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6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68889" y="2373182"/>
            <a:ext cx="8676743" cy="1946966"/>
          </a:xfrm>
          <a:prstGeom prst="rect">
            <a:avLst/>
          </a:prstGeom>
        </p:spPr>
      </p:pic>
      <p:sp>
        <p:nvSpPr>
          <p:cNvPr id="197" name="TextBox 196"/>
          <p:cNvSpPr txBox="1"/>
          <p:nvPr/>
        </p:nvSpPr>
        <p:spPr>
          <a:xfrm>
            <a:off x="5757646" y="2813906"/>
            <a:ext cx="51283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Muốn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diện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tích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của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mảnh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đất</a:t>
            </a:r>
            <a:endParaRPr lang="en-US" sz="3200" b="1" dirty="0" smtClean="0">
              <a:latin typeface="UTM French Vanilla" panose="02040603050506020204" pitchFamily="18" charset="0"/>
            </a:endParaRPr>
          </a:p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như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hình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vẽ</a:t>
            </a:r>
            <a:r>
              <a:rPr lang="en-US" sz="3200" b="1" dirty="0" smtClean="0">
                <a:latin typeface="UTM French Vanilla" panose="02040603050506020204" pitchFamily="18" charset="0"/>
              </a:rPr>
              <a:t> ta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làm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thế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nào</a:t>
            </a:r>
            <a:r>
              <a:rPr lang="en-US" sz="3200" b="1" dirty="0">
                <a:latin typeface="UTM French Vanilla" panose="02040603050506020204" pitchFamily="18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41974" y="1789437"/>
            <a:ext cx="34644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8234389" y="2301844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TextBox 197"/>
          <p:cNvSpPr txBox="1"/>
          <p:nvPr/>
        </p:nvSpPr>
        <p:spPr>
          <a:xfrm>
            <a:off x="5508382" y="2650022"/>
            <a:ext cx="2621230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HCN</a:t>
            </a:r>
          </a:p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8587862" y="2640436"/>
            <a:ext cx="2621230" cy="101566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HCN</a:t>
            </a:r>
          </a:p>
          <a:p>
            <a:pPr algn="ctr"/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MNPQ</a:t>
            </a:r>
            <a:endParaRPr lang="en-US" sz="3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48690" y="2901040"/>
            <a:ext cx="4010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3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Line 22"/>
          <p:cNvSpPr>
            <a:spLocks noChangeShapeType="1"/>
          </p:cNvSpPr>
          <p:nvPr/>
        </p:nvSpPr>
        <p:spPr bwMode="auto">
          <a:xfrm flipH="1">
            <a:off x="1754827" y="1814573"/>
            <a:ext cx="0" cy="98299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" name="Line 8"/>
          <p:cNvSpPr>
            <a:spLocks noChangeShapeType="1"/>
          </p:cNvSpPr>
          <p:nvPr/>
        </p:nvSpPr>
        <p:spPr bwMode="auto">
          <a:xfrm>
            <a:off x="1754827" y="1814573"/>
            <a:ext cx="337780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" name="Line 17"/>
          <p:cNvSpPr>
            <a:spLocks noChangeShapeType="1"/>
          </p:cNvSpPr>
          <p:nvPr/>
        </p:nvSpPr>
        <p:spPr bwMode="auto">
          <a:xfrm flipH="1">
            <a:off x="5132635" y="1814573"/>
            <a:ext cx="0" cy="98299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" name="Line 8"/>
          <p:cNvSpPr>
            <a:spLocks noChangeShapeType="1"/>
          </p:cNvSpPr>
          <p:nvPr/>
        </p:nvSpPr>
        <p:spPr bwMode="auto">
          <a:xfrm>
            <a:off x="1743305" y="2797567"/>
            <a:ext cx="338933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" name="Down Arrow 118"/>
          <p:cNvSpPr/>
          <p:nvPr/>
        </p:nvSpPr>
        <p:spPr>
          <a:xfrm>
            <a:off x="6655433" y="3720483"/>
            <a:ext cx="269627" cy="366691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6000503" y="4000052"/>
            <a:ext cx="16786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 x 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Down Arrow 120"/>
          <p:cNvSpPr/>
          <p:nvPr/>
        </p:nvSpPr>
        <p:spPr>
          <a:xfrm>
            <a:off x="7137902" y="4493133"/>
            <a:ext cx="269192" cy="329280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TextBox 121"/>
          <p:cNvSpPr txBox="1"/>
          <p:nvPr/>
        </p:nvSpPr>
        <p:spPr>
          <a:xfrm>
            <a:off x="6045287" y="4822503"/>
            <a:ext cx="24513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3,5 + 4,2 + 3,5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Line 10"/>
          <p:cNvSpPr>
            <a:spLocks noChangeShapeType="1"/>
          </p:cNvSpPr>
          <p:nvPr/>
        </p:nvSpPr>
        <p:spPr bwMode="auto">
          <a:xfrm flipV="1">
            <a:off x="2725994" y="2794479"/>
            <a:ext cx="0" cy="1965988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" name="Line 18"/>
          <p:cNvSpPr>
            <a:spLocks noChangeShapeType="1"/>
          </p:cNvSpPr>
          <p:nvPr/>
        </p:nvSpPr>
        <p:spPr bwMode="auto">
          <a:xfrm flipV="1">
            <a:off x="2716741" y="2804354"/>
            <a:ext cx="1441198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" name="Line 10"/>
          <p:cNvSpPr>
            <a:spLocks noChangeShapeType="1"/>
          </p:cNvSpPr>
          <p:nvPr/>
        </p:nvSpPr>
        <p:spPr bwMode="auto">
          <a:xfrm flipV="1">
            <a:off x="4153457" y="2794479"/>
            <a:ext cx="0" cy="1965988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" name="Line 18"/>
          <p:cNvSpPr>
            <a:spLocks noChangeShapeType="1"/>
          </p:cNvSpPr>
          <p:nvPr/>
        </p:nvSpPr>
        <p:spPr bwMode="auto">
          <a:xfrm flipV="1">
            <a:off x="2723132" y="4763350"/>
            <a:ext cx="1441198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" name="Down Arrow 177"/>
          <p:cNvSpPr/>
          <p:nvPr/>
        </p:nvSpPr>
        <p:spPr>
          <a:xfrm>
            <a:off x="9832979" y="3736816"/>
            <a:ext cx="269192" cy="329280"/>
          </a:xfrm>
          <a:prstGeom prst="downArrow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/>
          <p:cNvSpPr txBox="1"/>
          <p:nvPr/>
        </p:nvSpPr>
        <p:spPr>
          <a:xfrm>
            <a:off x="9164194" y="3992209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 x NP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2534726" y="1174441"/>
            <a:ext cx="15888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solidFill>
                  <a:srgbClr val="0000CC"/>
                </a:solidFill>
                <a:latin typeface="UTM Aristote" panose="02040603050506020204" pitchFamily="18" charset="0"/>
              </a:rPr>
              <a:t>Cách</a:t>
            </a:r>
            <a:r>
              <a:rPr lang="en-US" sz="3000" dirty="0" smtClean="0">
                <a:solidFill>
                  <a:srgbClr val="0000CC"/>
                </a:solidFill>
                <a:latin typeface="UTM Aristote" panose="02040603050506020204" pitchFamily="18" charset="0"/>
              </a:rPr>
              <a:t> 1</a:t>
            </a:r>
            <a:endParaRPr lang="en-US" sz="3000" dirty="0">
              <a:solidFill>
                <a:srgbClr val="0000CC"/>
              </a:solidFill>
              <a:latin typeface="UTM Aristot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22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97" grpId="0"/>
      <p:bldP spid="197" grpId="1"/>
      <p:bldP spid="2" grpId="0"/>
      <p:bldP spid="3" grpId="0" animBg="1"/>
      <p:bldP spid="198" grpId="0" animBg="1"/>
      <p:bldP spid="199" grpId="0" animBg="1"/>
      <p:bldP spid="4" grpId="0"/>
      <p:bldP spid="107" grpId="0" animBg="1"/>
      <p:bldP spid="108" grpId="0" animBg="1"/>
      <p:bldP spid="109" grpId="0" animBg="1"/>
      <p:bldP spid="118" grpId="0" animBg="1"/>
      <p:bldP spid="119" grpId="0" animBg="1"/>
      <p:bldP spid="120" grpId="0"/>
      <p:bldP spid="121" grpId="0" animBg="1"/>
      <p:bldP spid="122" grpId="0"/>
      <p:bldP spid="123" grpId="0" animBg="1"/>
      <p:bldP spid="175" grpId="0" animBg="1"/>
      <p:bldP spid="176" grpId="0" animBg="1"/>
      <p:bldP spid="177" grpId="0" animBg="1"/>
      <p:bldP spid="178" grpId="0" animBg="1"/>
      <p:bldP spid="179" grpId="0"/>
      <p:bldP spid="18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5" y="-2273935"/>
            <a:ext cx="12931775" cy="11353800"/>
            <a:chOff x="-613" y="-3581"/>
            <a:chExt cx="20365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507"/>
              <a:ext cx="20365" cy="12105"/>
              <a:chOff x="-613" y="-507"/>
              <a:chExt cx="20365" cy="12105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507"/>
                <a:ext cx="20365" cy="12105"/>
                <a:chOff x="-613" y="-507"/>
                <a:chExt cx="20365" cy="12105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22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507"/>
                  <a:ext cx="20365" cy="12105"/>
                  <a:chOff x="-28" y="-177"/>
                  <a:chExt cx="19735" cy="11737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6124" y="6936"/>
                    <a:ext cx="3112" cy="3112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887" y="7888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6009" y="225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556" y="-177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428" y="392"/>
                <a:ext cx="18037" cy="10323"/>
                <a:chOff x="428" y="392"/>
                <a:chExt cx="18037" cy="10323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428" y="431"/>
                  <a:ext cx="18037" cy="8459"/>
                  <a:chOff x="979" y="864"/>
                  <a:chExt cx="18037" cy="8459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19" y="2129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125" y="5446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75" y="7782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79" y="5287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9174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18" name="Group 117"/>
          <p:cNvGrpSpPr/>
          <p:nvPr/>
        </p:nvGrpSpPr>
        <p:grpSpPr>
          <a:xfrm>
            <a:off x="7325622" y="2496228"/>
            <a:ext cx="4193430" cy="3487678"/>
            <a:chOff x="1835754" y="1600430"/>
            <a:chExt cx="4193430" cy="3487678"/>
          </a:xfrm>
        </p:grpSpPr>
        <p:grpSp>
          <p:nvGrpSpPr>
            <p:cNvPr id="119" name="Group 118"/>
            <p:cNvGrpSpPr/>
            <p:nvPr/>
          </p:nvGrpSpPr>
          <p:grpSpPr>
            <a:xfrm>
              <a:off x="1835754" y="1600430"/>
              <a:ext cx="3384480" cy="2948983"/>
              <a:chOff x="4870450" y="2209799"/>
              <a:chExt cx="3221038" cy="2514601"/>
            </a:xfrm>
          </p:grpSpPr>
          <p:sp>
            <p:nvSpPr>
              <p:cNvPr id="176" name="Line 8"/>
              <p:cNvSpPr>
                <a:spLocks noChangeShapeType="1"/>
              </p:cNvSpPr>
              <p:nvPr/>
            </p:nvSpPr>
            <p:spPr bwMode="auto">
              <a:xfrm>
                <a:off x="4876800" y="2209799"/>
                <a:ext cx="3201390" cy="2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" name="Line 9"/>
              <p:cNvSpPr>
                <a:spLocks noChangeShapeType="1"/>
              </p:cNvSpPr>
              <p:nvPr/>
            </p:nvSpPr>
            <p:spPr bwMode="auto">
              <a:xfrm flipV="1">
                <a:off x="7162800" y="3048000"/>
                <a:ext cx="0" cy="1676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8" name="Line 10"/>
              <p:cNvSpPr>
                <a:spLocks noChangeShapeType="1"/>
              </p:cNvSpPr>
              <p:nvPr/>
            </p:nvSpPr>
            <p:spPr bwMode="auto">
              <a:xfrm flipV="1">
                <a:off x="5791200" y="3048000"/>
                <a:ext cx="0" cy="1676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" name="Line 17"/>
              <p:cNvSpPr>
                <a:spLocks noChangeShapeType="1"/>
              </p:cNvSpPr>
              <p:nvPr/>
            </p:nvSpPr>
            <p:spPr bwMode="auto">
              <a:xfrm flipH="1">
                <a:off x="8091488" y="2209800"/>
                <a:ext cx="0" cy="838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" name="Line 18"/>
              <p:cNvSpPr>
                <a:spLocks noChangeShapeType="1"/>
              </p:cNvSpPr>
              <p:nvPr/>
            </p:nvSpPr>
            <p:spPr bwMode="auto">
              <a:xfrm flipV="1">
                <a:off x="5791200" y="4724400"/>
                <a:ext cx="1371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1" name="Line 21"/>
              <p:cNvSpPr>
                <a:spLocks noChangeShapeType="1"/>
              </p:cNvSpPr>
              <p:nvPr/>
            </p:nvSpPr>
            <p:spPr bwMode="auto">
              <a:xfrm flipH="1" flipV="1">
                <a:off x="4876800" y="3048000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2" name="Line 22"/>
              <p:cNvSpPr>
                <a:spLocks noChangeShapeType="1"/>
              </p:cNvSpPr>
              <p:nvPr/>
            </p:nvSpPr>
            <p:spPr bwMode="auto">
              <a:xfrm flipH="1">
                <a:off x="4870450" y="2209800"/>
                <a:ext cx="0" cy="838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" name="Line 23"/>
              <p:cNvSpPr>
                <a:spLocks noChangeShapeType="1"/>
              </p:cNvSpPr>
              <p:nvPr/>
            </p:nvSpPr>
            <p:spPr bwMode="auto">
              <a:xfrm flipH="1" flipV="1">
                <a:off x="7177088" y="3048000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0" name="Text Box 11"/>
            <p:cNvSpPr txBox="1">
              <a:spLocks noChangeArrowheads="1"/>
            </p:cNvSpPr>
            <p:nvPr/>
          </p:nvSpPr>
          <p:spPr bwMode="auto">
            <a:xfrm>
              <a:off x="4254905" y="2529307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21" name="Text Box 12"/>
            <p:cNvSpPr txBox="1">
              <a:spLocks noChangeArrowheads="1"/>
            </p:cNvSpPr>
            <p:nvPr/>
          </p:nvSpPr>
          <p:spPr bwMode="auto">
            <a:xfrm>
              <a:off x="4267316" y="3298605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6,5m</a:t>
              </a:r>
            </a:p>
          </p:txBody>
        </p:sp>
        <p:sp>
          <p:nvSpPr>
            <p:cNvPr id="122" name="Text Box 13"/>
            <p:cNvSpPr txBox="1">
              <a:spLocks noChangeArrowheads="1"/>
            </p:cNvSpPr>
            <p:nvPr/>
          </p:nvSpPr>
          <p:spPr bwMode="auto">
            <a:xfrm>
              <a:off x="5193699" y="1817135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23" name="Text Box 40"/>
            <p:cNvSpPr txBox="1">
              <a:spLocks noChangeArrowheads="1"/>
            </p:cNvSpPr>
            <p:nvPr/>
          </p:nvSpPr>
          <p:spPr bwMode="auto">
            <a:xfrm>
              <a:off x="2008369" y="2943465"/>
              <a:ext cx="83548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3,5m</a:t>
              </a:r>
            </a:p>
          </p:txBody>
        </p:sp>
        <p:sp>
          <p:nvSpPr>
            <p:cNvPr id="175" name="Text Box 14"/>
            <p:cNvSpPr txBox="1">
              <a:spLocks noChangeArrowheads="1"/>
            </p:cNvSpPr>
            <p:nvPr/>
          </p:nvSpPr>
          <p:spPr bwMode="auto">
            <a:xfrm>
              <a:off x="3100033" y="4611054"/>
              <a:ext cx="956455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latin typeface="Times New Roman" panose="02020603050405020304" pitchFamily="18" charset="0"/>
                </a:rPr>
                <a:t>4,2m</a:t>
              </a:r>
            </a:p>
          </p:txBody>
        </p:sp>
      </p:grpSp>
      <p:cxnSp>
        <p:nvCxnSpPr>
          <p:cNvPr id="184" name="Straight Connector 183"/>
          <p:cNvCxnSpPr>
            <a:cxnSpLocks noChangeShapeType="1"/>
          </p:cNvCxnSpPr>
          <p:nvPr/>
        </p:nvCxnSpPr>
        <p:spPr bwMode="auto">
          <a:xfrm flipV="1">
            <a:off x="8283814" y="2489556"/>
            <a:ext cx="29" cy="97361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5" name="Straight Connector 184"/>
          <p:cNvCxnSpPr>
            <a:cxnSpLocks noChangeShapeType="1"/>
          </p:cNvCxnSpPr>
          <p:nvPr/>
        </p:nvCxnSpPr>
        <p:spPr bwMode="auto">
          <a:xfrm flipV="1">
            <a:off x="9750296" y="2500457"/>
            <a:ext cx="29" cy="97361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6" name="Text Box 32"/>
          <p:cNvSpPr txBox="1">
            <a:spLocks noChangeArrowheads="1"/>
          </p:cNvSpPr>
          <p:nvPr/>
        </p:nvSpPr>
        <p:spPr bwMode="auto">
          <a:xfrm>
            <a:off x="7120243" y="2065255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7" name="Text Box 32"/>
          <p:cNvSpPr txBox="1">
            <a:spLocks noChangeArrowheads="1"/>
          </p:cNvSpPr>
          <p:nvPr/>
        </p:nvSpPr>
        <p:spPr bwMode="auto">
          <a:xfrm>
            <a:off x="8111688" y="2065255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Text Box 32"/>
          <p:cNvSpPr txBox="1">
            <a:spLocks noChangeArrowheads="1"/>
          </p:cNvSpPr>
          <p:nvPr/>
        </p:nvSpPr>
        <p:spPr bwMode="auto">
          <a:xfrm>
            <a:off x="8246606" y="3403923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9" name="Text Box 32"/>
          <p:cNvSpPr txBox="1">
            <a:spLocks noChangeArrowheads="1"/>
          </p:cNvSpPr>
          <p:nvPr/>
        </p:nvSpPr>
        <p:spPr bwMode="auto">
          <a:xfrm>
            <a:off x="7186175" y="3436779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0" name="Text Box 32"/>
          <p:cNvSpPr txBox="1">
            <a:spLocks noChangeArrowheads="1"/>
          </p:cNvSpPr>
          <p:nvPr/>
        </p:nvSpPr>
        <p:spPr bwMode="auto">
          <a:xfrm>
            <a:off x="9526970" y="2055965"/>
            <a:ext cx="47000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Text Box 32"/>
          <p:cNvSpPr txBox="1">
            <a:spLocks noChangeArrowheads="1"/>
          </p:cNvSpPr>
          <p:nvPr/>
        </p:nvSpPr>
        <p:spPr bwMode="auto">
          <a:xfrm>
            <a:off x="10490575" y="2063341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2" name="Text Box 32"/>
          <p:cNvSpPr txBox="1">
            <a:spLocks noChangeArrowheads="1"/>
          </p:cNvSpPr>
          <p:nvPr/>
        </p:nvSpPr>
        <p:spPr bwMode="auto">
          <a:xfrm>
            <a:off x="10523363" y="3403923"/>
            <a:ext cx="36260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Text Box 32"/>
          <p:cNvSpPr txBox="1">
            <a:spLocks noChangeArrowheads="1"/>
          </p:cNvSpPr>
          <p:nvPr/>
        </p:nvSpPr>
        <p:spPr bwMode="auto">
          <a:xfrm>
            <a:off x="9367246" y="3352921"/>
            <a:ext cx="415498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Text Box 32"/>
          <p:cNvSpPr txBox="1">
            <a:spLocks noChangeArrowheads="1"/>
          </p:cNvSpPr>
          <p:nvPr/>
        </p:nvSpPr>
        <p:spPr bwMode="auto">
          <a:xfrm>
            <a:off x="9599104" y="5451018"/>
            <a:ext cx="39786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Text Box 32"/>
          <p:cNvSpPr txBox="1">
            <a:spLocks noChangeArrowheads="1"/>
          </p:cNvSpPr>
          <p:nvPr/>
        </p:nvSpPr>
        <p:spPr bwMode="auto">
          <a:xfrm>
            <a:off x="8100603" y="5442825"/>
            <a:ext cx="380232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n-US" alt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8264245" y="1735310"/>
            <a:ext cx="16049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solidFill>
                  <a:srgbClr val="0000CC"/>
                </a:solidFill>
                <a:latin typeface="UTM Aristote" panose="02040603050506020204" pitchFamily="18" charset="0"/>
              </a:rPr>
              <a:t>Cách</a:t>
            </a:r>
            <a:r>
              <a:rPr lang="en-US" sz="3000" dirty="0" smtClean="0">
                <a:solidFill>
                  <a:srgbClr val="0000CC"/>
                </a:solidFill>
                <a:latin typeface="UTM Aristote" panose="02040603050506020204" pitchFamily="18" charset="0"/>
              </a:rPr>
              <a:t> 2</a:t>
            </a:r>
            <a:endParaRPr lang="en-US" sz="3000" dirty="0">
              <a:solidFill>
                <a:srgbClr val="0000CC"/>
              </a:solidFill>
              <a:latin typeface="UTM Aristote" panose="02040603050506020204" pitchFamily="18" charset="0"/>
            </a:endParaRPr>
          </a:p>
        </p:txBody>
      </p:sp>
      <p:pic>
        <p:nvPicPr>
          <p:cNvPr id="197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01746" y="2672501"/>
            <a:ext cx="8676743" cy="1946966"/>
          </a:xfrm>
          <a:prstGeom prst="rect">
            <a:avLst/>
          </a:prstGeom>
        </p:spPr>
      </p:pic>
      <p:sp>
        <p:nvSpPr>
          <p:cNvPr id="198" name="TextBox 197"/>
          <p:cNvSpPr txBox="1"/>
          <p:nvPr/>
        </p:nvSpPr>
        <p:spPr>
          <a:xfrm>
            <a:off x="1581380" y="3136356"/>
            <a:ext cx="51283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Muốn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diện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tích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của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mảnh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đất</a:t>
            </a:r>
            <a:endParaRPr lang="en-US" sz="3200" b="1" dirty="0" smtClean="0">
              <a:latin typeface="UTM French Vanilla" panose="02040603050506020204" pitchFamily="18" charset="0"/>
            </a:endParaRPr>
          </a:p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như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hình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vẽ</a:t>
            </a:r>
            <a:r>
              <a:rPr lang="en-US" sz="3200" b="1" dirty="0" smtClean="0">
                <a:latin typeface="UTM French Vanilla" panose="02040603050506020204" pitchFamily="18" charset="0"/>
              </a:rPr>
              <a:t> ta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làm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thế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nào</a:t>
            </a:r>
            <a:r>
              <a:rPr lang="en-US" sz="3200" b="1" dirty="0">
                <a:latin typeface="UTM French Vanilla" panose="02040603050506020204" pitchFamily="18" charset="0"/>
              </a:rPr>
              <a:t>?</a:t>
            </a:r>
          </a:p>
        </p:txBody>
      </p:sp>
      <p:sp>
        <p:nvSpPr>
          <p:cNvPr id="199" name="TextBox 198"/>
          <p:cNvSpPr txBox="1"/>
          <p:nvPr/>
        </p:nvSpPr>
        <p:spPr>
          <a:xfrm>
            <a:off x="2212957" y="1326782"/>
            <a:ext cx="34644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Down Arrow 199"/>
          <p:cNvSpPr/>
          <p:nvPr/>
        </p:nvSpPr>
        <p:spPr>
          <a:xfrm>
            <a:off x="3704318" y="1850355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TextBox 200"/>
          <p:cNvSpPr txBox="1"/>
          <p:nvPr/>
        </p:nvSpPr>
        <p:spPr>
          <a:xfrm>
            <a:off x="569772" y="2278805"/>
            <a:ext cx="1984838" cy="861774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HV</a:t>
            </a:r>
          </a:p>
          <a:p>
            <a:pPr algn="ctr"/>
            <a:r>
              <a:rPr lang="en-US" sz="25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endParaRPr lang="en-US" sz="2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2775482" y="2278805"/>
            <a:ext cx="2215671" cy="8617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HCN</a:t>
            </a:r>
          </a:p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BMRT</a:t>
            </a:r>
            <a:endParaRPr lang="en-US" sz="2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5194696" y="2276835"/>
            <a:ext cx="1984838" cy="861774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HV</a:t>
            </a:r>
          </a:p>
          <a:p>
            <a:pPr algn="ctr"/>
            <a:r>
              <a:rPr lang="en-US" sz="25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MNPQ</a:t>
            </a:r>
            <a:endParaRPr lang="en-US" sz="25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2473968" y="2471504"/>
            <a:ext cx="3674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4907755" y="2456564"/>
            <a:ext cx="3674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Line 22"/>
          <p:cNvSpPr>
            <a:spLocks noChangeShapeType="1"/>
          </p:cNvSpPr>
          <p:nvPr/>
        </p:nvSpPr>
        <p:spPr bwMode="auto">
          <a:xfrm flipH="1">
            <a:off x="7338207" y="2496228"/>
            <a:ext cx="0" cy="982994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" name="Line 21"/>
          <p:cNvSpPr>
            <a:spLocks noChangeShapeType="1"/>
          </p:cNvSpPr>
          <p:nvPr/>
        </p:nvSpPr>
        <p:spPr bwMode="auto">
          <a:xfrm flipH="1" flipV="1">
            <a:off x="7326883" y="2494967"/>
            <a:ext cx="960799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08" name="Straight Connector 207"/>
          <p:cNvCxnSpPr>
            <a:cxnSpLocks noChangeShapeType="1"/>
          </p:cNvCxnSpPr>
          <p:nvPr/>
        </p:nvCxnSpPr>
        <p:spPr bwMode="auto">
          <a:xfrm flipV="1">
            <a:off x="8282611" y="2496209"/>
            <a:ext cx="29" cy="973610"/>
          </a:xfrm>
          <a:prstGeom prst="line">
            <a:avLst/>
          </a:prstGeom>
          <a:noFill/>
          <a:ln w="28575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9" name="Line 21"/>
          <p:cNvSpPr>
            <a:spLocks noChangeShapeType="1"/>
          </p:cNvSpPr>
          <p:nvPr/>
        </p:nvSpPr>
        <p:spPr bwMode="auto">
          <a:xfrm flipH="1" flipV="1">
            <a:off x="7326882" y="3463166"/>
            <a:ext cx="960799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" name="Down Arrow 209"/>
          <p:cNvSpPr/>
          <p:nvPr/>
        </p:nvSpPr>
        <p:spPr>
          <a:xfrm>
            <a:off x="1302936" y="3217783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TextBox 210"/>
          <p:cNvSpPr txBox="1"/>
          <p:nvPr/>
        </p:nvSpPr>
        <p:spPr>
          <a:xfrm>
            <a:off x="636488" y="3512648"/>
            <a:ext cx="16369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 x BC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" name="Line 10"/>
          <p:cNvSpPr>
            <a:spLocks noChangeShapeType="1"/>
          </p:cNvSpPr>
          <p:nvPr/>
        </p:nvSpPr>
        <p:spPr bwMode="auto">
          <a:xfrm flipH="1" flipV="1">
            <a:off x="8287531" y="2496370"/>
            <a:ext cx="15456" cy="293683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" name="Line 18"/>
          <p:cNvSpPr>
            <a:spLocks noChangeShapeType="1"/>
          </p:cNvSpPr>
          <p:nvPr/>
        </p:nvSpPr>
        <p:spPr bwMode="auto">
          <a:xfrm flipV="1">
            <a:off x="8282610" y="2496209"/>
            <a:ext cx="145097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" name="Line 10"/>
          <p:cNvSpPr>
            <a:spLocks noChangeShapeType="1"/>
          </p:cNvSpPr>
          <p:nvPr/>
        </p:nvSpPr>
        <p:spPr bwMode="auto">
          <a:xfrm flipH="1" flipV="1">
            <a:off x="9738473" y="2496227"/>
            <a:ext cx="1780" cy="295478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" name="Line 18"/>
          <p:cNvSpPr>
            <a:spLocks noChangeShapeType="1"/>
          </p:cNvSpPr>
          <p:nvPr/>
        </p:nvSpPr>
        <p:spPr bwMode="auto">
          <a:xfrm flipV="1">
            <a:off x="8298331" y="5442825"/>
            <a:ext cx="145097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6" name="Down Arrow 215"/>
          <p:cNvSpPr/>
          <p:nvPr/>
        </p:nvSpPr>
        <p:spPr>
          <a:xfrm>
            <a:off x="3834006" y="3234328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TextBox 216"/>
          <p:cNvSpPr txBox="1"/>
          <p:nvPr/>
        </p:nvSpPr>
        <p:spPr>
          <a:xfrm>
            <a:off x="3064156" y="3480772"/>
            <a:ext cx="18309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BM x 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8" name="Down Arrow 217"/>
          <p:cNvSpPr/>
          <p:nvPr/>
        </p:nvSpPr>
        <p:spPr>
          <a:xfrm>
            <a:off x="4356124" y="3990018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TextBox 218"/>
          <p:cNvSpPr txBox="1"/>
          <p:nvPr/>
        </p:nvSpPr>
        <p:spPr>
          <a:xfrm>
            <a:off x="3515644" y="4368210"/>
            <a:ext cx="183736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MQ + QR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Line 22"/>
          <p:cNvSpPr>
            <a:spLocks noChangeShapeType="1"/>
          </p:cNvSpPr>
          <p:nvPr/>
        </p:nvSpPr>
        <p:spPr bwMode="auto">
          <a:xfrm flipH="1">
            <a:off x="9740253" y="2523246"/>
            <a:ext cx="0" cy="982994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1" name="Line 21"/>
          <p:cNvSpPr>
            <a:spLocks noChangeShapeType="1"/>
          </p:cNvSpPr>
          <p:nvPr/>
        </p:nvSpPr>
        <p:spPr bwMode="auto">
          <a:xfrm flipH="1" flipV="1">
            <a:off x="9733582" y="2513298"/>
            <a:ext cx="960799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22" name="Straight Connector 221"/>
          <p:cNvCxnSpPr>
            <a:cxnSpLocks noChangeShapeType="1"/>
          </p:cNvCxnSpPr>
          <p:nvPr/>
        </p:nvCxnSpPr>
        <p:spPr bwMode="auto">
          <a:xfrm flipV="1">
            <a:off x="10694271" y="2491082"/>
            <a:ext cx="29" cy="973610"/>
          </a:xfrm>
          <a:prstGeom prst="line">
            <a:avLst/>
          </a:prstGeom>
          <a:noFill/>
          <a:ln w="28575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3" name="Line 21"/>
          <p:cNvSpPr>
            <a:spLocks noChangeShapeType="1"/>
          </p:cNvSpPr>
          <p:nvPr/>
        </p:nvSpPr>
        <p:spPr bwMode="auto">
          <a:xfrm flipH="1" flipV="1">
            <a:off x="9743864" y="3479222"/>
            <a:ext cx="960799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4" name="Down Arrow 223"/>
          <p:cNvSpPr/>
          <p:nvPr/>
        </p:nvSpPr>
        <p:spPr>
          <a:xfrm>
            <a:off x="6086869" y="3177854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TextBox 224"/>
          <p:cNvSpPr txBox="1"/>
          <p:nvPr/>
        </p:nvSpPr>
        <p:spPr>
          <a:xfrm>
            <a:off x="5412485" y="3423806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 x NP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7795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/>
      <p:bldP spid="187" grpId="0"/>
      <p:bldP spid="188" grpId="0"/>
      <p:bldP spid="189" grpId="0"/>
      <p:bldP spid="190" grpId="0"/>
      <p:bldP spid="191" grpId="0"/>
      <p:bldP spid="192" grpId="0"/>
      <p:bldP spid="193" grpId="0"/>
      <p:bldP spid="194" grpId="0"/>
      <p:bldP spid="195" grpId="0"/>
      <p:bldP spid="196" grpId="0"/>
      <p:bldP spid="198" grpId="0"/>
      <p:bldP spid="198" grpId="1"/>
      <p:bldP spid="199" grpId="0"/>
      <p:bldP spid="200" grpId="0" animBg="1"/>
      <p:bldP spid="201" grpId="0" animBg="1"/>
      <p:bldP spid="202" grpId="0" animBg="1"/>
      <p:bldP spid="203" grpId="0" animBg="1"/>
      <p:bldP spid="204" grpId="0"/>
      <p:bldP spid="205" grpId="0"/>
      <p:bldP spid="206" grpId="0" animBg="1"/>
      <p:bldP spid="207" grpId="0" animBg="1"/>
      <p:bldP spid="209" grpId="0" animBg="1"/>
      <p:bldP spid="210" grpId="0" animBg="1"/>
      <p:bldP spid="211" grpId="0"/>
      <p:bldP spid="212" grpId="0" animBg="1"/>
      <p:bldP spid="213" grpId="0" animBg="1"/>
      <p:bldP spid="214" grpId="0" animBg="1"/>
      <p:bldP spid="215" grpId="0" animBg="1"/>
      <p:bldP spid="216" grpId="0" animBg="1"/>
      <p:bldP spid="217" grpId="0"/>
      <p:bldP spid="218" grpId="0" animBg="1"/>
      <p:bldP spid="219" grpId="0"/>
      <p:bldP spid="220" grpId="0" animBg="1"/>
      <p:bldP spid="221" grpId="0" animBg="1"/>
      <p:bldP spid="223" grpId="0" animBg="1"/>
      <p:bldP spid="224" grpId="0" animBg="1"/>
      <p:bldP spid="2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B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5" y="-2273935"/>
            <a:ext cx="12814300" cy="11353800"/>
            <a:chOff x="-613" y="-3581"/>
            <a:chExt cx="20180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407"/>
              <a:ext cx="20180" cy="12165"/>
              <a:chOff x="-613" y="-407"/>
              <a:chExt cx="20180" cy="12165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407"/>
                <a:ext cx="20180" cy="12165"/>
                <a:chOff x="-613" y="-407"/>
                <a:chExt cx="20180" cy="12165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56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407"/>
                  <a:ext cx="20180" cy="12165"/>
                  <a:chOff x="-28" y="-80"/>
                  <a:chExt cx="19556" cy="11795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6124" y="6936"/>
                    <a:ext cx="3112" cy="3112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040" y="8043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5830" y="431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359" y="-80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1556" y="392"/>
                <a:ext cx="15362" cy="9499"/>
                <a:chOff x="1556" y="392"/>
                <a:chExt cx="15362" cy="9499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1556" y="431"/>
                  <a:ext cx="15362" cy="8286"/>
                  <a:chOff x="2107" y="864"/>
                  <a:chExt cx="15362" cy="8286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00" y="2456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578" y="4855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" y="7609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7" y="4841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8350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101" name="TextBox 100"/>
          <p:cNvSpPr txBox="1"/>
          <p:nvPr/>
        </p:nvSpPr>
        <p:spPr>
          <a:xfrm>
            <a:off x="6078115" y="929884"/>
            <a:ext cx="8915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  <a:endPara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689219" y="1571863"/>
            <a:ext cx="5505033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CD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3,5 + 4,2 + 3,5 = 11,2 (m)</a:t>
            </a:r>
          </a:p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11,2 x 3,5 = 39,2 (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000" b="1" baseline="30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MNPQ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6,5 x 4,2 = 27,3 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39,2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27,3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66,5 (m</a:t>
            </a:r>
            <a:r>
              <a:rPr lang="en-US" sz="3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66,5m</a:t>
            </a:r>
            <a:r>
              <a:rPr lang="en-US" sz="3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5" y="-2273935"/>
            <a:ext cx="12814300" cy="11353800"/>
            <a:chOff x="-613" y="-3581"/>
            <a:chExt cx="20180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407"/>
              <a:ext cx="20180" cy="12425"/>
              <a:chOff x="-613" y="-407"/>
              <a:chExt cx="20180" cy="12425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407"/>
                <a:ext cx="20180" cy="12425"/>
                <a:chOff x="-613" y="-407"/>
                <a:chExt cx="20180" cy="12425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56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407"/>
                  <a:ext cx="20180" cy="12425"/>
                  <a:chOff x="-28" y="-80"/>
                  <a:chExt cx="19556" cy="12047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6124" y="6936"/>
                    <a:ext cx="3112" cy="3112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809" y="8295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5830" y="431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359" y="-80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1556" y="392"/>
                <a:ext cx="15362" cy="9499"/>
                <a:chOff x="1556" y="392"/>
                <a:chExt cx="15362" cy="9499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1556" y="431"/>
                  <a:ext cx="15362" cy="8286"/>
                  <a:chOff x="2107" y="864"/>
                  <a:chExt cx="15362" cy="8286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00" y="2456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578" y="4855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" y="7609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7" y="4841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8350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101" name="TextBox 100"/>
          <p:cNvSpPr txBox="1"/>
          <p:nvPr/>
        </p:nvSpPr>
        <p:spPr>
          <a:xfrm>
            <a:off x="6192452" y="484294"/>
            <a:ext cx="8915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  <a:endPara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812225" y="1051599"/>
            <a:ext cx="5472973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3,5 x 3,5 = 12,25 (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000" b="1" baseline="30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MR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3,5 + 6,5 = 10 (m)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BMRT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x 4,2 = 42 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MNPQlà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3,5 x 3,5 = 12,25 (m</a:t>
            </a:r>
            <a:r>
              <a:rPr lang="en-US" sz="3000" b="1" baseline="30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12,25 + 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+ 12,25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66,5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en-US" sz="3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66,5m</a:t>
            </a:r>
            <a:r>
              <a:rPr lang="en-US" sz="3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30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grpSp>
        <p:nvGrpSpPr>
          <p:cNvPr id="65" name="组合 64"/>
          <p:cNvGrpSpPr/>
          <p:nvPr/>
        </p:nvGrpSpPr>
        <p:grpSpPr>
          <a:xfrm>
            <a:off x="251460" y="248920"/>
            <a:ext cx="11404600" cy="6031865"/>
            <a:chOff x="396" y="392"/>
            <a:chExt cx="17960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396" y="431"/>
              <a:ext cx="17960" cy="8286"/>
              <a:chOff x="947" y="864"/>
              <a:chExt cx="17960" cy="8286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016" y="5154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47" y="4578"/>
                <a:ext cx="722" cy="1084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6985" y="-269240"/>
            <a:ext cx="12418060" cy="7887335"/>
            <a:chOff x="-28" y="-449"/>
            <a:chExt cx="19556" cy="12421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13" y="8300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212" y="-449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</p:spPr>
        </p:pic>
      </p:grpSp>
      <p:sp>
        <p:nvSpPr>
          <p:cNvPr id="81" name="Rectangle 80"/>
          <p:cNvSpPr/>
          <p:nvPr/>
        </p:nvSpPr>
        <p:spPr>
          <a:xfrm>
            <a:off x="2058480" y="1112218"/>
            <a:ext cx="88020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4000" b="1" u="sng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Bài</a:t>
            </a:r>
            <a:r>
              <a:rPr lang="en-US" altLang="en-US" sz="4000" b="1" u="sng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2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: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Một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khu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đất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có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kích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thước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theo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hình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vẽ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dưới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đây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Tính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diện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tích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khu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đất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đó</a:t>
            </a:r>
            <a:r>
              <a:rPr lang="en-US" altLang="en-US" sz="40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. </a:t>
            </a:r>
            <a:r>
              <a:rPr lang="en-US" altLang="en-US" sz="2000" b="1" dirty="0" smtClean="0">
                <a:latin typeface="UTM French Vanilla" panose="02040603050506020204" pitchFamily="18" charset="0"/>
              </a:rPr>
              <a:t>(</a:t>
            </a:r>
            <a:r>
              <a:rPr lang="en-US" altLang="en-US" sz="2000" b="1" dirty="0" err="1" smtClean="0">
                <a:latin typeface="UTM French Vanilla" panose="02040603050506020204" pitchFamily="18" charset="0"/>
              </a:rPr>
              <a:t>ngoài</a:t>
            </a:r>
            <a:r>
              <a:rPr lang="en-US" altLang="en-US" sz="2000" b="1" dirty="0" smtClean="0">
                <a:latin typeface="UTM French Vanilla" panose="02040603050506020204" pitchFamily="18" charset="0"/>
              </a:rPr>
              <a:t> </a:t>
            </a:r>
            <a:r>
              <a:rPr lang="en-US" altLang="en-US" sz="2000" b="1" dirty="0" err="1" smtClean="0">
                <a:latin typeface="UTM French Vanilla" panose="02040603050506020204" pitchFamily="18" charset="0"/>
              </a:rPr>
              <a:t>chuẩn</a:t>
            </a:r>
            <a:r>
              <a:rPr lang="en-US" altLang="en-US" sz="2000" b="1" dirty="0" smtClean="0">
                <a:latin typeface="UTM French Vanilla" panose="02040603050506020204" pitchFamily="18" charset="0"/>
              </a:rPr>
              <a:t>)</a:t>
            </a:r>
            <a:endParaRPr lang="en-US" altLang="en-US" sz="2000" b="1" dirty="0">
              <a:latin typeface="UTM French Vanilla" panose="02040603050506020204" pitchFamily="18" charset="0"/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5226238" y="2625397"/>
            <a:ext cx="4981874" cy="3350561"/>
            <a:chOff x="4329113" y="3042538"/>
            <a:chExt cx="4814887" cy="2828226"/>
          </a:xfrm>
        </p:grpSpPr>
        <p:sp>
          <p:nvSpPr>
            <p:cNvPr id="105" name="Line 7"/>
            <p:cNvSpPr>
              <a:spLocks noChangeShapeType="1"/>
            </p:cNvSpPr>
            <p:nvPr/>
          </p:nvSpPr>
          <p:spPr bwMode="auto">
            <a:xfrm>
              <a:off x="4329113" y="3048000"/>
              <a:ext cx="2895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6" name="Group 105"/>
            <p:cNvGrpSpPr/>
            <p:nvPr/>
          </p:nvGrpSpPr>
          <p:grpSpPr>
            <a:xfrm>
              <a:off x="4329113" y="3042538"/>
              <a:ext cx="4814887" cy="2828226"/>
              <a:chOff x="4329113" y="3042538"/>
              <a:chExt cx="4814887" cy="2828226"/>
            </a:xfrm>
          </p:grpSpPr>
          <p:sp>
            <p:nvSpPr>
              <p:cNvPr id="107" name="Line 8"/>
              <p:cNvSpPr>
                <a:spLocks noChangeShapeType="1"/>
              </p:cNvSpPr>
              <p:nvPr/>
            </p:nvSpPr>
            <p:spPr bwMode="auto">
              <a:xfrm flipV="1">
                <a:off x="4329113" y="3042538"/>
                <a:ext cx="0" cy="1066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Line 9"/>
              <p:cNvSpPr>
                <a:spLocks noChangeShapeType="1"/>
              </p:cNvSpPr>
              <p:nvPr/>
            </p:nvSpPr>
            <p:spPr bwMode="auto">
              <a:xfrm>
                <a:off x="4329113" y="4109338"/>
                <a:ext cx="1309687" cy="54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Line 13"/>
              <p:cNvSpPr>
                <a:spLocks noChangeShapeType="1"/>
              </p:cNvSpPr>
              <p:nvPr/>
            </p:nvSpPr>
            <p:spPr bwMode="auto">
              <a:xfrm flipV="1">
                <a:off x="8458200" y="4495800"/>
                <a:ext cx="0" cy="990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Line 14"/>
              <p:cNvSpPr>
                <a:spLocks noChangeShapeType="1"/>
              </p:cNvSpPr>
              <p:nvPr/>
            </p:nvSpPr>
            <p:spPr bwMode="auto">
              <a:xfrm flipV="1">
                <a:off x="5638800" y="4114800"/>
                <a:ext cx="0" cy="1371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16"/>
              <p:cNvSpPr>
                <a:spLocks noChangeShapeType="1"/>
              </p:cNvSpPr>
              <p:nvPr/>
            </p:nvSpPr>
            <p:spPr bwMode="auto">
              <a:xfrm>
                <a:off x="5638800" y="5486400"/>
                <a:ext cx="2819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Line 17"/>
              <p:cNvSpPr>
                <a:spLocks noChangeShapeType="1"/>
              </p:cNvSpPr>
              <p:nvPr/>
            </p:nvSpPr>
            <p:spPr bwMode="auto">
              <a:xfrm flipH="1" flipV="1">
                <a:off x="7222853" y="3048000"/>
                <a:ext cx="10340" cy="1447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Line 18"/>
              <p:cNvSpPr>
                <a:spLocks noChangeShapeType="1"/>
              </p:cNvSpPr>
              <p:nvPr/>
            </p:nvSpPr>
            <p:spPr bwMode="auto">
              <a:xfrm flipV="1">
                <a:off x="7239000" y="4495800"/>
                <a:ext cx="1219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Text Box 21"/>
              <p:cNvSpPr txBox="1">
                <a:spLocks noChangeArrowheads="1"/>
              </p:cNvSpPr>
              <p:nvPr/>
            </p:nvSpPr>
            <p:spPr bwMode="auto">
              <a:xfrm>
                <a:off x="7418765" y="4114800"/>
                <a:ext cx="930063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40,5m</a:t>
                </a:r>
              </a:p>
            </p:txBody>
          </p:sp>
          <p:sp>
            <p:nvSpPr>
              <p:cNvPr id="115" name="Text Box 22"/>
              <p:cNvSpPr txBox="1">
                <a:spLocks noChangeArrowheads="1"/>
              </p:cNvSpPr>
              <p:nvPr/>
            </p:nvSpPr>
            <p:spPr bwMode="auto">
              <a:xfrm>
                <a:off x="4498387" y="4049524"/>
                <a:ext cx="930063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40,5m</a:t>
                </a:r>
              </a:p>
            </p:txBody>
          </p:sp>
          <p:sp>
            <p:nvSpPr>
              <p:cNvPr id="116" name="Text Box 23"/>
              <p:cNvSpPr txBox="1">
                <a:spLocks noChangeArrowheads="1"/>
              </p:cNvSpPr>
              <p:nvPr/>
            </p:nvSpPr>
            <p:spPr bwMode="auto">
              <a:xfrm>
                <a:off x="7174948" y="3352800"/>
                <a:ext cx="708848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50m</a:t>
                </a:r>
              </a:p>
            </p:txBody>
          </p:sp>
          <p:sp>
            <p:nvSpPr>
              <p:cNvPr id="117" name="Text Box 24"/>
              <p:cNvSpPr txBox="1">
                <a:spLocks noChangeArrowheads="1"/>
              </p:cNvSpPr>
              <p:nvPr/>
            </p:nvSpPr>
            <p:spPr bwMode="auto">
              <a:xfrm>
                <a:off x="4968863" y="4539363"/>
                <a:ext cx="708848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50m</a:t>
                </a:r>
              </a:p>
            </p:txBody>
          </p:sp>
          <p:sp>
            <p:nvSpPr>
              <p:cNvPr id="118" name="Text Box 25"/>
              <p:cNvSpPr txBox="1">
                <a:spLocks noChangeArrowheads="1"/>
              </p:cNvSpPr>
              <p:nvPr/>
            </p:nvSpPr>
            <p:spPr bwMode="auto">
              <a:xfrm>
                <a:off x="6511925" y="5424488"/>
                <a:ext cx="1077539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100,5m</a:t>
                </a:r>
              </a:p>
            </p:txBody>
          </p:sp>
          <p:sp>
            <p:nvSpPr>
              <p:cNvPr id="119" name="Text Box 51"/>
              <p:cNvSpPr txBox="1">
                <a:spLocks noChangeArrowheads="1"/>
              </p:cNvSpPr>
              <p:nvPr/>
            </p:nvSpPr>
            <p:spPr bwMode="auto">
              <a:xfrm>
                <a:off x="8435152" y="4845750"/>
                <a:ext cx="708848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>
                    <a:latin typeface="Times New Roman" panose="02020603050405020304" pitchFamily="18" charset="0"/>
                  </a:rPr>
                  <a:t>30m</a:t>
                </a:r>
              </a:p>
            </p:txBody>
          </p:sp>
        </p:grpSp>
      </p:grpSp>
      <p:cxnSp>
        <p:nvCxnSpPr>
          <p:cNvPr id="120" name="Straight Connector 119"/>
          <p:cNvCxnSpPr/>
          <p:nvPr/>
        </p:nvCxnSpPr>
        <p:spPr>
          <a:xfrm>
            <a:off x="4885847" y="2365363"/>
            <a:ext cx="3332766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1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2641" y="2286548"/>
            <a:ext cx="6027060" cy="2838156"/>
          </a:xfrm>
          <a:prstGeom prst="rect">
            <a:avLst/>
          </a:prstGeom>
        </p:spPr>
      </p:pic>
      <p:sp>
        <p:nvSpPr>
          <p:cNvPr id="122" name="TextBox 121"/>
          <p:cNvSpPr txBox="1"/>
          <p:nvPr/>
        </p:nvSpPr>
        <p:spPr>
          <a:xfrm>
            <a:off x="1333974" y="2667188"/>
            <a:ext cx="35622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Muốn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diện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tích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của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khu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đất</a:t>
            </a:r>
            <a:endParaRPr lang="en-US" sz="3200" b="1" dirty="0" smtClean="0">
              <a:latin typeface="UTM French Vanilla" panose="02040603050506020204" pitchFamily="18" charset="0"/>
            </a:endParaRPr>
          </a:p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như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hình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vẽ</a:t>
            </a:r>
            <a:r>
              <a:rPr lang="en-US" sz="3200" b="1" dirty="0" smtClean="0">
                <a:latin typeface="UTM French Vanilla" panose="02040603050506020204" pitchFamily="18" charset="0"/>
              </a:rPr>
              <a:t> ta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làm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thế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nào</a:t>
            </a:r>
            <a:r>
              <a:rPr lang="en-US" sz="3200" b="1" dirty="0">
                <a:latin typeface="UTM French Vanilla" panose="02040603050506020204" pitchFamily="18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1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498118"/>
            <a:ext cx="12192000" cy="6405562"/>
          </a:xfrm>
          <a:prstGeom prst="rect">
            <a:avLst/>
          </a:prstGeom>
        </p:spPr>
      </p:pic>
      <p:grpSp>
        <p:nvGrpSpPr>
          <p:cNvPr id="83" name="组合 82"/>
          <p:cNvGrpSpPr/>
          <p:nvPr/>
        </p:nvGrpSpPr>
        <p:grpSpPr>
          <a:xfrm>
            <a:off x="61864" y="-132089"/>
            <a:ext cx="12322175" cy="7451090"/>
            <a:chOff x="123" y="-144"/>
            <a:chExt cx="19405" cy="11734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20" y="7077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91" y="7918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979556">
              <a:off x="123" y="-144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70" y="-50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8" y="8135"/>
              <a:ext cx="1989" cy="1989"/>
            </a:xfrm>
            <a:prstGeom prst="rect">
              <a:avLst/>
            </a:prstGeom>
          </p:spPr>
        </p:pic>
      </p:grpSp>
      <p:grpSp>
        <p:nvGrpSpPr>
          <p:cNvPr id="81" name="Group 80"/>
          <p:cNvGrpSpPr/>
          <p:nvPr/>
        </p:nvGrpSpPr>
        <p:grpSpPr>
          <a:xfrm>
            <a:off x="386759" y="2431794"/>
            <a:ext cx="4981874" cy="3363523"/>
            <a:chOff x="4329113" y="3042538"/>
            <a:chExt cx="4814887" cy="2839167"/>
          </a:xfrm>
        </p:grpSpPr>
        <p:sp>
          <p:nvSpPr>
            <p:cNvPr id="86" name="Line 7"/>
            <p:cNvSpPr>
              <a:spLocks noChangeShapeType="1"/>
            </p:cNvSpPr>
            <p:nvPr/>
          </p:nvSpPr>
          <p:spPr bwMode="auto">
            <a:xfrm>
              <a:off x="4329113" y="3048000"/>
              <a:ext cx="2895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4329113" y="3042538"/>
              <a:ext cx="4814887" cy="2839167"/>
              <a:chOff x="4329113" y="3042538"/>
              <a:chExt cx="4814887" cy="2839167"/>
            </a:xfrm>
          </p:grpSpPr>
          <p:sp>
            <p:nvSpPr>
              <p:cNvPr id="92" name="Line 8"/>
              <p:cNvSpPr>
                <a:spLocks noChangeShapeType="1"/>
              </p:cNvSpPr>
              <p:nvPr/>
            </p:nvSpPr>
            <p:spPr bwMode="auto">
              <a:xfrm flipV="1">
                <a:off x="4329113" y="3042538"/>
                <a:ext cx="0" cy="1066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Line 9"/>
              <p:cNvSpPr>
                <a:spLocks noChangeShapeType="1"/>
              </p:cNvSpPr>
              <p:nvPr/>
            </p:nvSpPr>
            <p:spPr bwMode="auto">
              <a:xfrm>
                <a:off x="4329113" y="4109338"/>
                <a:ext cx="1309687" cy="54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Line 13"/>
              <p:cNvSpPr>
                <a:spLocks noChangeShapeType="1"/>
              </p:cNvSpPr>
              <p:nvPr/>
            </p:nvSpPr>
            <p:spPr bwMode="auto">
              <a:xfrm flipV="1">
                <a:off x="8458200" y="4495800"/>
                <a:ext cx="0" cy="990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Line 14"/>
              <p:cNvSpPr>
                <a:spLocks noChangeShapeType="1"/>
              </p:cNvSpPr>
              <p:nvPr/>
            </p:nvSpPr>
            <p:spPr bwMode="auto">
              <a:xfrm flipV="1">
                <a:off x="5638800" y="4114800"/>
                <a:ext cx="0" cy="1371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Line 16"/>
              <p:cNvSpPr>
                <a:spLocks noChangeShapeType="1"/>
              </p:cNvSpPr>
              <p:nvPr/>
            </p:nvSpPr>
            <p:spPr bwMode="auto">
              <a:xfrm>
                <a:off x="5638800" y="5486400"/>
                <a:ext cx="2819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Line 17"/>
              <p:cNvSpPr>
                <a:spLocks noChangeShapeType="1"/>
              </p:cNvSpPr>
              <p:nvPr/>
            </p:nvSpPr>
            <p:spPr bwMode="auto">
              <a:xfrm flipH="1" flipV="1">
                <a:off x="7222853" y="3048000"/>
                <a:ext cx="10340" cy="1447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Line 18"/>
              <p:cNvSpPr>
                <a:spLocks noChangeShapeType="1"/>
              </p:cNvSpPr>
              <p:nvPr/>
            </p:nvSpPr>
            <p:spPr bwMode="auto">
              <a:xfrm flipV="1">
                <a:off x="7239000" y="4495800"/>
                <a:ext cx="1219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Text Box 21"/>
              <p:cNvSpPr txBox="1">
                <a:spLocks noChangeArrowheads="1"/>
              </p:cNvSpPr>
              <p:nvPr/>
            </p:nvSpPr>
            <p:spPr bwMode="auto">
              <a:xfrm>
                <a:off x="7418765" y="4114800"/>
                <a:ext cx="930063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40,5m</a:t>
                </a:r>
              </a:p>
            </p:txBody>
          </p:sp>
          <p:sp>
            <p:nvSpPr>
              <p:cNvPr id="100" name="Text Box 22"/>
              <p:cNvSpPr txBox="1">
                <a:spLocks noChangeArrowheads="1"/>
              </p:cNvSpPr>
              <p:nvPr/>
            </p:nvSpPr>
            <p:spPr bwMode="auto">
              <a:xfrm>
                <a:off x="4498387" y="4049524"/>
                <a:ext cx="930063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40,5m</a:t>
                </a:r>
              </a:p>
            </p:txBody>
          </p:sp>
          <p:sp>
            <p:nvSpPr>
              <p:cNvPr id="101" name="Text Box 23"/>
              <p:cNvSpPr txBox="1">
                <a:spLocks noChangeArrowheads="1"/>
              </p:cNvSpPr>
              <p:nvPr/>
            </p:nvSpPr>
            <p:spPr bwMode="auto">
              <a:xfrm>
                <a:off x="7174948" y="3352800"/>
                <a:ext cx="708848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50m</a:t>
                </a:r>
              </a:p>
            </p:txBody>
          </p:sp>
          <p:sp>
            <p:nvSpPr>
              <p:cNvPr id="102" name="Text Box 24"/>
              <p:cNvSpPr txBox="1">
                <a:spLocks noChangeArrowheads="1"/>
              </p:cNvSpPr>
              <p:nvPr/>
            </p:nvSpPr>
            <p:spPr bwMode="auto">
              <a:xfrm>
                <a:off x="4968863" y="4539363"/>
                <a:ext cx="708848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50m</a:t>
                </a:r>
              </a:p>
            </p:txBody>
          </p:sp>
          <p:sp>
            <p:nvSpPr>
              <p:cNvPr id="103" name="Text Box 25"/>
              <p:cNvSpPr txBox="1">
                <a:spLocks noChangeArrowheads="1"/>
              </p:cNvSpPr>
              <p:nvPr/>
            </p:nvSpPr>
            <p:spPr bwMode="auto">
              <a:xfrm>
                <a:off x="6651902" y="5435429"/>
                <a:ext cx="1077539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 dirty="0">
                    <a:latin typeface="Times New Roman" panose="02020603050405020304" pitchFamily="18" charset="0"/>
                  </a:rPr>
                  <a:t>100,5m</a:t>
                </a:r>
              </a:p>
            </p:txBody>
          </p:sp>
          <p:sp>
            <p:nvSpPr>
              <p:cNvPr id="104" name="Text Box 51"/>
              <p:cNvSpPr txBox="1">
                <a:spLocks noChangeArrowheads="1"/>
              </p:cNvSpPr>
              <p:nvPr/>
            </p:nvSpPr>
            <p:spPr bwMode="auto">
              <a:xfrm>
                <a:off x="8435152" y="4845750"/>
                <a:ext cx="708848" cy="446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300">
                    <a:latin typeface="Times New Roman" panose="02020603050405020304" pitchFamily="18" charset="0"/>
                  </a:rPr>
                  <a:t>30m</a:t>
                </a:r>
              </a:p>
            </p:txBody>
          </p:sp>
        </p:grpSp>
      </p:grpSp>
      <p:cxnSp>
        <p:nvCxnSpPr>
          <p:cNvPr id="105" name="Straight Connector 104"/>
          <p:cNvCxnSpPr>
            <a:cxnSpLocks noChangeShapeType="1"/>
          </p:cNvCxnSpPr>
          <p:nvPr/>
        </p:nvCxnSpPr>
        <p:spPr bwMode="auto">
          <a:xfrm flipV="1">
            <a:off x="1741379" y="2446492"/>
            <a:ext cx="3118" cy="1251907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6" name="Straight Connector 105"/>
          <p:cNvCxnSpPr>
            <a:cxnSpLocks noChangeShapeType="1"/>
          </p:cNvCxnSpPr>
          <p:nvPr/>
        </p:nvCxnSpPr>
        <p:spPr bwMode="auto">
          <a:xfrm flipH="1" flipV="1">
            <a:off x="3394090" y="4160393"/>
            <a:ext cx="1130" cy="1166611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Box 10"/>
          <p:cNvSpPr txBox="1"/>
          <p:nvPr/>
        </p:nvSpPr>
        <p:spPr>
          <a:xfrm>
            <a:off x="225581" y="2030445"/>
            <a:ext cx="4154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1536748" y="1977311"/>
            <a:ext cx="3978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411659" y="3625849"/>
            <a:ext cx="3978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78763" y="3627424"/>
            <a:ext cx="4154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269111" y="1948580"/>
            <a:ext cx="38023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178742" y="5530522"/>
            <a:ext cx="4154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547274" y="5512286"/>
            <a:ext cx="4154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366224" y="3694088"/>
            <a:ext cx="29206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539079" y="3703906"/>
            <a:ext cx="4154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476032" y="5497687"/>
            <a:ext cx="47000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6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16924" y="2937420"/>
            <a:ext cx="8676743" cy="1946966"/>
          </a:xfrm>
          <a:prstGeom prst="rect">
            <a:avLst/>
          </a:prstGeom>
        </p:spPr>
      </p:pic>
      <p:sp>
        <p:nvSpPr>
          <p:cNvPr id="117" name="TextBox 116"/>
          <p:cNvSpPr txBox="1"/>
          <p:nvPr/>
        </p:nvSpPr>
        <p:spPr>
          <a:xfrm>
            <a:off x="6000050" y="3401275"/>
            <a:ext cx="51283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Muốn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diện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tích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của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mảnh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đất</a:t>
            </a:r>
            <a:endParaRPr lang="en-US" sz="3200" b="1" dirty="0" smtClean="0">
              <a:latin typeface="UTM French Vanilla" panose="02040603050506020204" pitchFamily="18" charset="0"/>
            </a:endParaRPr>
          </a:p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như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hình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vẽ</a:t>
            </a:r>
            <a:r>
              <a:rPr lang="en-US" sz="3200" b="1" dirty="0" smtClean="0">
                <a:latin typeface="UTM French Vanilla" panose="02040603050506020204" pitchFamily="18" charset="0"/>
              </a:rPr>
              <a:t> ta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làm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thế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nào</a:t>
            </a:r>
            <a:r>
              <a:rPr lang="en-US" sz="3200" b="1" dirty="0">
                <a:latin typeface="UTM French Vanilla" panose="02040603050506020204" pitchFamily="18" charset="0"/>
              </a:rPr>
              <a:t>?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028889" y="1671473"/>
            <a:ext cx="236955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Down Arrow 118"/>
          <p:cNvSpPr/>
          <p:nvPr/>
        </p:nvSpPr>
        <p:spPr>
          <a:xfrm>
            <a:off x="8176125" y="2117868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4965538" y="2547933"/>
            <a:ext cx="2052164" cy="800219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3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3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HCN</a:t>
            </a:r>
          </a:p>
          <a:p>
            <a:pPr algn="ctr"/>
            <a:r>
              <a:rPr lang="en-US" sz="23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endParaRPr lang="en-US" sz="23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286664" y="2547933"/>
            <a:ext cx="2052164" cy="8002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HCN</a:t>
            </a:r>
          </a:p>
          <a:p>
            <a:pPr algn="ctr"/>
            <a:r>
              <a:rPr lang="en-US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BEGH</a:t>
            </a:r>
            <a:endParaRPr lang="en-US" sz="2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9689899" y="2552900"/>
            <a:ext cx="2052164" cy="800219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3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3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HCN</a:t>
            </a:r>
          </a:p>
          <a:p>
            <a:pPr algn="ctr"/>
            <a:r>
              <a:rPr lang="en-US" sz="23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IKMG</a:t>
            </a:r>
            <a:endParaRPr lang="en-US" sz="23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973396" y="2747331"/>
            <a:ext cx="3674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9273769" y="2727011"/>
            <a:ext cx="3674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Down Arrow 176"/>
          <p:cNvSpPr/>
          <p:nvPr/>
        </p:nvSpPr>
        <p:spPr>
          <a:xfrm>
            <a:off x="5858465" y="3490669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TextBox 177"/>
          <p:cNvSpPr txBox="1"/>
          <p:nvPr/>
        </p:nvSpPr>
        <p:spPr>
          <a:xfrm>
            <a:off x="5323279" y="3779111"/>
            <a:ext cx="1300356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 x BC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Down Arrow 178"/>
          <p:cNvSpPr/>
          <p:nvPr/>
        </p:nvSpPr>
        <p:spPr>
          <a:xfrm>
            <a:off x="8209563" y="3490669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TextBox 179"/>
          <p:cNvSpPr txBox="1"/>
          <p:nvPr/>
        </p:nvSpPr>
        <p:spPr>
          <a:xfrm>
            <a:off x="7503692" y="3743639"/>
            <a:ext cx="165942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HG   x   GE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Line 8"/>
          <p:cNvSpPr>
            <a:spLocks noChangeShapeType="1"/>
          </p:cNvSpPr>
          <p:nvPr/>
        </p:nvSpPr>
        <p:spPr bwMode="auto">
          <a:xfrm flipV="1">
            <a:off x="386512" y="2431793"/>
            <a:ext cx="0" cy="1263824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" name="Line 9"/>
          <p:cNvSpPr>
            <a:spLocks noChangeShapeType="1"/>
          </p:cNvSpPr>
          <p:nvPr/>
        </p:nvSpPr>
        <p:spPr bwMode="auto">
          <a:xfrm>
            <a:off x="389709" y="2444426"/>
            <a:ext cx="1355109" cy="6471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3" name="Line 8"/>
          <p:cNvSpPr>
            <a:spLocks noChangeShapeType="1"/>
          </p:cNvSpPr>
          <p:nvPr/>
        </p:nvSpPr>
        <p:spPr bwMode="auto">
          <a:xfrm flipV="1">
            <a:off x="1735681" y="2454365"/>
            <a:ext cx="0" cy="1263824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" name="Line 9"/>
          <p:cNvSpPr>
            <a:spLocks noChangeShapeType="1"/>
          </p:cNvSpPr>
          <p:nvPr/>
        </p:nvSpPr>
        <p:spPr bwMode="auto">
          <a:xfrm>
            <a:off x="380317" y="3697664"/>
            <a:ext cx="1355109" cy="6471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" name="Line 14"/>
          <p:cNvSpPr>
            <a:spLocks noChangeShapeType="1"/>
          </p:cNvSpPr>
          <p:nvPr/>
        </p:nvSpPr>
        <p:spPr bwMode="auto">
          <a:xfrm flipH="1" flipV="1">
            <a:off x="1742346" y="2458913"/>
            <a:ext cx="8531" cy="28705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" name="Line 9"/>
          <p:cNvSpPr>
            <a:spLocks noChangeShapeType="1"/>
          </p:cNvSpPr>
          <p:nvPr/>
        </p:nvSpPr>
        <p:spPr bwMode="auto">
          <a:xfrm flipV="1">
            <a:off x="1725158" y="2438149"/>
            <a:ext cx="1647742" cy="584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" name="Line 8"/>
          <p:cNvSpPr>
            <a:spLocks noChangeShapeType="1"/>
          </p:cNvSpPr>
          <p:nvPr/>
        </p:nvSpPr>
        <p:spPr bwMode="auto">
          <a:xfrm flipH="1" flipV="1">
            <a:off x="3381675" y="2446490"/>
            <a:ext cx="20405" cy="288745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" name="Line 9"/>
          <p:cNvSpPr>
            <a:spLocks noChangeShapeType="1"/>
          </p:cNvSpPr>
          <p:nvPr/>
        </p:nvSpPr>
        <p:spPr bwMode="auto">
          <a:xfrm>
            <a:off x="1747822" y="5318263"/>
            <a:ext cx="1652951" cy="246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9" name="Down Arrow 188"/>
          <p:cNvSpPr/>
          <p:nvPr/>
        </p:nvSpPr>
        <p:spPr>
          <a:xfrm>
            <a:off x="7764923" y="4131757"/>
            <a:ext cx="234391" cy="369518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TextBox 189"/>
          <p:cNvSpPr txBox="1"/>
          <p:nvPr/>
        </p:nvSpPr>
        <p:spPr>
          <a:xfrm>
            <a:off x="6754843" y="4465878"/>
            <a:ext cx="173316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100,5 – 40,5 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Down Arrow 190"/>
          <p:cNvSpPr/>
          <p:nvPr/>
        </p:nvSpPr>
        <p:spPr>
          <a:xfrm>
            <a:off x="8726495" y="4127590"/>
            <a:ext cx="218314" cy="358209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TextBox 191"/>
          <p:cNvSpPr txBox="1"/>
          <p:nvPr/>
        </p:nvSpPr>
        <p:spPr>
          <a:xfrm>
            <a:off x="8382216" y="4472532"/>
            <a:ext cx="1088760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+ 30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Line 8"/>
          <p:cNvSpPr>
            <a:spLocks noChangeShapeType="1"/>
          </p:cNvSpPr>
          <p:nvPr/>
        </p:nvSpPr>
        <p:spPr bwMode="auto">
          <a:xfrm flipH="1" flipV="1">
            <a:off x="3394617" y="4153123"/>
            <a:ext cx="12390" cy="1189041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" name="Line 9"/>
          <p:cNvSpPr>
            <a:spLocks noChangeShapeType="1"/>
          </p:cNvSpPr>
          <p:nvPr/>
        </p:nvSpPr>
        <p:spPr bwMode="auto">
          <a:xfrm>
            <a:off x="3396474" y="4163502"/>
            <a:ext cx="1246435" cy="6398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5" name="Line 8"/>
          <p:cNvSpPr>
            <a:spLocks noChangeShapeType="1"/>
          </p:cNvSpPr>
          <p:nvPr/>
        </p:nvSpPr>
        <p:spPr bwMode="auto">
          <a:xfrm flipH="1" flipV="1">
            <a:off x="4641320" y="4160391"/>
            <a:ext cx="22979" cy="115787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" name="Line 9"/>
          <p:cNvSpPr>
            <a:spLocks noChangeShapeType="1"/>
          </p:cNvSpPr>
          <p:nvPr/>
        </p:nvSpPr>
        <p:spPr bwMode="auto">
          <a:xfrm>
            <a:off x="3414495" y="5318263"/>
            <a:ext cx="1263801" cy="15679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" name="Down Arrow 196"/>
          <p:cNvSpPr/>
          <p:nvPr/>
        </p:nvSpPr>
        <p:spPr>
          <a:xfrm>
            <a:off x="10689942" y="3450901"/>
            <a:ext cx="245733" cy="358002"/>
          </a:xfrm>
          <a:prstGeom prst="downArrow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TextBox 197"/>
          <p:cNvSpPr txBox="1"/>
          <p:nvPr/>
        </p:nvSpPr>
        <p:spPr>
          <a:xfrm>
            <a:off x="10175265" y="3724068"/>
            <a:ext cx="147989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  x  KM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500"/>
                            </p:stCondLst>
                            <p:childTnLst>
                              <p:par>
                                <p:cTn id="19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7" grpId="0"/>
      <p:bldP spid="117" grpId="1"/>
      <p:bldP spid="118" grpId="0"/>
      <p:bldP spid="119" grpId="0" animBg="1"/>
      <p:bldP spid="120" grpId="0" animBg="1"/>
      <p:bldP spid="121" grpId="0" animBg="1"/>
      <p:bldP spid="122" grpId="0" animBg="1"/>
      <p:bldP spid="123" grpId="0"/>
      <p:bldP spid="176" grpId="0"/>
      <p:bldP spid="177" grpId="0" animBg="1"/>
      <p:bldP spid="178" grpId="0"/>
      <p:bldP spid="179" grpId="0" animBg="1"/>
      <p:bldP spid="180" grpId="0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/>
      <p:bldP spid="191" grpId="0" animBg="1"/>
      <p:bldP spid="192" grpId="0"/>
      <p:bldP spid="193" grpId="0" animBg="1"/>
      <p:bldP spid="194" grpId="0" animBg="1"/>
      <p:bldP spid="195" grpId="0" animBg="1"/>
      <p:bldP spid="196" grpId="0" animBg="1"/>
      <p:bldP spid="197" grpId="0" animBg="1"/>
      <p:bldP spid="19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986" y="452438"/>
            <a:ext cx="12185014" cy="6031230"/>
          </a:xfrm>
          <a:prstGeom prst="rect">
            <a:avLst/>
          </a:prstGeom>
        </p:spPr>
      </p:pic>
      <p:grpSp>
        <p:nvGrpSpPr>
          <p:cNvPr id="65" name="组合 64"/>
          <p:cNvGrpSpPr/>
          <p:nvPr/>
        </p:nvGrpSpPr>
        <p:grpSpPr>
          <a:xfrm>
            <a:off x="34925" y="248920"/>
            <a:ext cx="12164060" cy="6554470"/>
            <a:chOff x="55" y="392"/>
            <a:chExt cx="19156" cy="10322"/>
          </a:xfrm>
        </p:grpSpPr>
        <p:grpSp>
          <p:nvGrpSpPr>
            <p:cNvPr id="66" name="组合 65"/>
            <p:cNvGrpSpPr/>
            <p:nvPr/>
          </p:nvGrpSpPr>
          <p:grpSpPr>
            <a:xfrm>
              <a:off x="55" y="431"/>
              <a:ext cx="19156" cy="8689"/>
              <a:chOff x="606" y="864"/>
              <a:chExt cx="19156" cy="8689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279" y="2015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871" y="5028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53" y="8012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06" y="4730"/>
                <a:ext cx="722" cy="1084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977" y="9173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-234950" y="-172720"/>
            <a:ext cx="12959080" cy="7722870"/>
            <a:chOff x="-409" y="-297"/>
            <a:chExt cx="20408" cy="12162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41" y="8193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409" y="-39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301" y="-249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046" y="-297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85" y="7636"/>
              <a:ext cx="2698" cy="2698"/>
            </a:xfrm>
            <a:prstGeom prst="rect">
              <a:avLst/>
            </a:prstGeom>
          </p:spPr>
        </p:pic>
      </p:grpSp>
      <p:sp>
        <p:nvSpPr>
          <p:cNvPr id="81" name="TextBox 80"/>
          <p:cNvSpPr txBox="1"/>
          <p:nvPr/>
        </p:nvSpPr>
        <p:spPr>
          <a:xfrm>
            <a:off x="5557149" y="1218178"/>
            <a:ext cx="8915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  <a:endPara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103630" y="1845628"/>
            <a:ext cx="456407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40,5 x 30 = 1215 (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500" b="1" baseline="30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HG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100,5 – 40,5 = 60 (m)</a:t>
            </a:r>
          </a:p>
          <a:p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+ 30 = 80 (m)</a:t>
            </a:r>
          </a:p>
          <a:p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BEGH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x 60 = 4800 (m</a:t>
            </a:r>
            <a:r>
              <a:rPr lang="en-US" sz="25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236819" y="2309463"/>
            <a:ext cx="4910319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IKMG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40,5 x 30 = 1215 (m</a:t>
            </a:r>
            <a:r>
              <a:rPr lang="en-US" sz="2500" b="1" baseline="30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1215 +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4800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+ 1215 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7230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en-US" sz="2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7230m</a:t>
            </a:r>
            <a:r>
              <a:rPr lang="en-US" sz="25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79331" y="1931035"/>
            <a:ext cx="47229" cy="34454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31"/>
            <a:ext cx="12192000" cy="6871832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low confidence">
            <a:extLst>
              <a:ext uri="{FF2B5EF4-FFF2-40B4-BE49-F238E27FC236}">
                <a16:creationId xmlns:a16="http://schemas.microsoft.com/office/drawing/2014/main" xmlns="" id="{AF1CF788-C315-4C64-8398-A31C20C57C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808" y="1366017"/>
            <a:ext cx="10504532" cy="5154750"/>
          </a:xfrm>
          <a:prstGeom prst="rect">
            <a:avLst/>
          </a:prstGeom>
        </p:spPr>
      </p:pic>
      <p:pic>
        <p:nvPicPr>
          <p:cNvPr id="18" name="Picture 17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xmlns="" id="{D088BC43-4F67-471C-A5BF-7008DDA73D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45" t="2693" r="25647" b="-2693"/>
          <a:stretch/>
        </p:blipFill>
        <p:spPr>
          <a:xfrm>
            <a:off x="8725208" y="107378"/>
            <a:ext cx="3457979" cy="8599174"/>
          </a:xfrm>
          <a:prstGeom prst="rect">
            <a:avLst/>
          </a:prstGeom>
        </p:spPr>
      </p:pic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EE265A15-5D51-40EB-953E-7D97AF5FF5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7958">
            <a:off x="4388581" y="111024"/>
            <a:ext cx="1202675" cy="1130137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45AEFAF0-0B05-4946-99C8-ED6E896B4F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486">
            <a:off x="10238584" y="506736"/>
            <a:ext cx="1259788" cy="118380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89E3CFC-0875-48F6-930B-5230A02220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" y="0"/>
            <a:ext cx="996744" cy="9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DCB1A740-4F82-4FF4-B191-33EF252927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061" y="2452395"/>
            <a:ext cx="714077" cy="71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43FB8ABC-0F25-44A1-BEBD-39ED14C826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133" y="5007769"/>
            <a:ext cx="1749612" cy="174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xmlns="" id="{06038260-3EA1-40FE-8F12-490B89F364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097" y="1129403"/>
            <a:ext cx="714077" cy="71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xmlns="" id="{3EC7C7C4-DDB1-4A01-80F9-0B091C4FC9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059" y="2452394"/>
            <a:ext cx="714077" cy="71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xmlns="" id="{1D4AE299-0972-406E-885E-01CBCE7C75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004" y="2371331"/>
            <a:ext cx="714077" cy="71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Graphical user interface, text&#10;&#10;Description automatically generated with medium confidence">
            <a:hlinkClick r:id="rId8" action="ppaction://hlinksldjump"/>
            <a:extLst>
              <a:ext uri="{FF2B5EF4-FFF2-40B4-BE49-F238E27FC236}">
                <a16:creationId xmlns:a16="http://schemas.microsoft.com/office/drawing/2014/main" xmlns="" id="{8F4AF8A7-99A4-4C4A-95D7-4F2611DCC4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623" y="5007769"/>
            <a:ext cx="2243169" cy="224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8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B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5" y="-2273935"/>
            <a:ext cx="12814300" cy="11353800"/>
            <a:chOff x="-613" y="-3581"/>
            <a:chExt cx="20180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370"/>
              <a:ext cx="20180" cy="12009"/>
              <a:chOff x="-613" y="-370"/>
              <a:chExt cx="20180" cy="12009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370"/>
                <a:ext cx="20180" cy="12009"/>
                <a:chOff x="-613" y="-370"/>
                <a:chExt cx="20180" cy="12009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56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370"/>
                  <a:ext cx="20180" cy="12009"/>
                  <a:chOff x="-28" y="-45"/>
                  <a:chExt cx="19556" cy="11645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20221151">
                    <a:off x="16773" y="4769"/>
                    <a:ext cx="2616" cy="2616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992" y="7928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5830" y="431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351" y="-45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1556" y="392"/>
                <a:ext cx="15362" cy="9499"/>
                <a:chOff x="1556" y="392"/>
                <a:chExt cx="15362" cy="9499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1556" y="431"/>
                  <a:ext cx="15362" cy="8286"/>
                  <a:chOff x="2107" y="864"/>
                  <a:chExt cx="15362" cy="8286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00" y="2456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578" y="4855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" y="7609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7" y="4841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8350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4" name="图片 3" descr="图层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29765" y="2211705"/>
            <a:ext cx="2162175" cy="4162425"/>
          </a:xfrm>
          <a:prstGeom prst="rect">
            <a:avLst/>
          </a:prstGeom>
        </p:spPr>
      </p:pic>
      <p:sp>
        <p:nvSpPr>
          <p:cNvPr id="84" name="文本框 3"/>
          <p:cNvSpPr txBox="1"/>
          <p:nvPr/>
        </p:nvSpPr>
        <p:spPr>
          <a:xfrm rot="16200000">
            <a:off x="6361311" y="-693335"/>
            <a:ext cx="1558052" cy="6168802"/>
          </a:xfrm>
          <a:prstGeom prst="roundRect">
            <a:avLst>
              <a:gd name="adj" fmla="val 50000"/>
            </a:avLst>
          </a:prstGeom>
          <a:solidFill>
            <a:srgbClr val="A4E5FF"/>
          </a:solidFill>
          <a:ln w="25400"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6000" b="1" dirty="0" smtClean="0">
                <a:solidFill>
                  <a:srgbClr val="FF0000"/>
                </a:solidFill>
                <a:effectLst/>
                <a:latin typeface="UTM Atlas" panose="02040603050506020204" pitchFamily="18" charset="0"/>
                <a:cs typeface="Arial Rounded MT Bold" panose="020F0704030504030204" charset="0"/>
                <a:sym typeface="+mn-lt"/>
              </a:rPr>
              <a:t>DẶN DÒ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2772" y="3188015"/>
            <a:ext cx="352853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smtClean="0">
                <a:latin typeface="UTM Edwardian" panose="02040603050506020204" pitchFamily="18" charset="0"/>
              </a:rPr>
              <a:t>1. </a:t>
            </a:r>
            <a:r>
              <a:rPr lang="en-US" sz="5000" b="1" dirty="0" err="1" smtClean="0">
                <a:latin typeface="UTM Edwardian" panose="02040603050506020204" pitchFamily="18" charset="0"/>
              </a:rPr>
              <a:t>Xem</a:t>
            </a:r>
            <a:r>
              <a:rPr lang="en-US" sz="5000" b="1" dirty="0" smtClean="0"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latin typeface="UTM Edwardian" panose="02040603050506020204" pitchFamily="18" charset="0"/>
              </a:rPr>
              <a:t>lại</a:t>
            </a:r>
            <a:r>
              <a:rPr lang="en-US" sz="5000" b="1" dirty="0" smtClean="0"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latin typeface="UTM Edwardian" panose="02040603050506020204" pitchFamily="18" charset="0"/>
              </a:rPr>
              <a:t>bài</a:t>
            </a:r>
            <a:r>
              <a:rPr lang="en-US" sz="5000" b="1" dirty="0" smtClean="0">
                <a:latin typeface="UTM Edwardian" panose="02040603050506020204" pitchFamily="18" charset="0"/>
              </a:rPr>
              <a:t>.</a:t>
            </a:r>
            <a:endParaRPr lang="en-US" sz="5000" b="1" dirty="0">
              <a:latin typeface="UTM Edwardian" panose="020406030505060202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822676" y="3971051"/>
            <a:ext cx="680667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000" b="1" dirty="0" smtClean="0">
                <a:latin typeface="UTM Edwardian" panose="02040603050506020204" pitchFamily="18" charset="0"/>
              </a:rPr>
              <a:t>2. </a:t>
            </a:r>
            <a:r>
              <a:rPr lang="en-US" sz="5000" b="1" dirty="0" err="1" smtClean="0">
                <a:latin typeface="UTM Edwardian" panose="02040603050506020204" pitchFamily="18" charset="0"/>
              </a:rPr>
              <a:t>Chuẩn</a:t>
            </a:r>
            <a:r>
              <a:rPr lang="en-US" sz="5000" b="1" dirty="0" smtClean="0"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latin typeface="UTM Edwardian" panose="02040603050506020204" pitchFamily="18" charset="0"/>
              </a:rPr>
              <a:t>bị</a:t>
            </a:r>
            <a:r>
              <a:rPr lang="en-US" sz="5000" b="1" dirty="0" smtClean="0"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latin typeface="UTM Edwardian" panose="02040603050506020204" pitchFamily="18" charset="0"/>
              </a:rPr>
              <a:t>bài</a:t>
            </a:r>
            <a:r>
              <a:rPr lang="en-US" sz="5000" b="1" dirty="0" smtClean="0"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latin typeface="UTM Edwardian" panose="02040603050506020204" pitchFamily="18" charset="0"/>
              </a:rPr>
              <a:t>tiếp</a:t>
            </a:r>
            <a:r>
              <a:rPr lang="en-US" sz="5000" b="1" dirty="0" smtClean="0"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latin typeface="UTM Edwardian" panose="02040603050506020204" pitchFamily="18" charset="0"/>
              </a:rPr>
              <a:t>theo</a:t>
            </a:r>
            <a:r>
              <a:rPr lang="en-US" sz="5000" b="1" dirty="0" smtClean="0">
                <a:latin typeface="UTM Edwardian" panose="02040603050506020204" pitchFamily="18" charset="0"/>
              </a:rPr>
              <a:t>:</a:t>
            </a:r>
          </a:p>
          <a:p>
            <a:pPr algn="ctr"/>
            <a:r>
              <a:rPr lang="en-US" sz="5000" b="1" dirty="0" err="1" smtClean="0">
                <a:solidFill>
                  <a:srgbClr val="FF0000"/>
                </a:solidFill>
                <a:latin typeface="UTM Edwardian" panose="02040603050506020204" pitchFamily="18" charset="0"/>
              </a:rPr>
              <a:t>Luyện</a:t>
            </a:r>
            <a:r>
              <a:rPr lang="en-US" sz="5000" b="1" dirty="0" smtClean="0">
                <a:solidFill>
                  <a:srgbClr val="FF0000"/>
                </a:solidFill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solidFill>
                  <a:srgbClr val="FF0000"/>
                </a:solidFill>
                <a:latin typeface="UTM Edwardian" panose="02040603050506020204" pitchFamily="18" charset="0"/>
              </a:rPr>
              <a:t>tập</a:t>
            </a:r>
            <a:r>
              <a:rPr lang="en-US" sz="5000" b="1" dirty="0" smtClean="0">
                <a:solidFill>
                  <a:srgbClr val="FF0000"/>
                </a:solidFill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solidFill>
                  <a:srgbClr val="FF0000"/>
                </a:solidFill>
                <a:latin typeface="UTM Edwardian" panose="02040603050506020204" pitchFamily="18" charset="0"/>
              </a:rPr>
              <a:t>về</a:t>
            </a:r>
            <a:r>
              <a:rPr lang="en-US" sz="5000" b="1" dirty="0" smtClean="0">
                <a:solidFill>
                  <a:srgbClr val="FF0000"/>
                </a:solidFill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solidFill>
                  <a:srgbClr val="FF0000"/>
                </a:solidFill>
                <a:latin typeface="UTM Edwardian" panose="02040603050506020204" pitchFamily="18" charset="0"/>
              </a:rPr>
              <a:t>diện</a:t>
            </a:r>
            <a:r>
              <a:rPr lang="en-US" sz="5000" b="1" dirty="0" smtClean="0">
                <a:solidFill>
                  <a:srgbClr val="FF0000"/>
                </a:solidFill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solidFill>
                  <a:srgbClr val="FF0000"/>
                </a:solidFill>
                <a:latin typeface="UTM Edwardian" panose="02040603050506020204" pitchFamily="18" charset="0"/>
              </a:rPr>
              <a:t>tích</a:t>
            </a:r>
            <a:r>
              <a:rPr lang="en-US" sz="5000" b="1" dirty="0" smtClean="0">
                <a:solidFill>
                  <a:srgbClr val="FF0000"/>
                </a:solidFill>
                <a:latin typeface="UTM Edwardian" panose="02040603050506020204" pitchFamily="18" charset="0"/>
              </a:rPr>
              <a:t> (</a:t>
            </a:r>
            <a:r>
              <a:rPr lang="en-US" sz="5000" b="1" dirty="0" err="1" smtClean="0">
                <a:solidFill>
                  <a:srgbClr val="FF0000"/>
                </a:solidFill>
                <a:latin typeface="UTM Edwardian" panose="02040603050506020204" pitchFamily="18" charset="0"/>
              </a:rPr>
              <a:t>tiếp</a:t>
            </a:r>
            <a:r>
              <a:rPr lang="en-US" sz="5000" b="1" dirty="0" smtClean="0">
                <a:solidFill>
                  <a:srgbClr val="FF0000"/>
                </a:solidFill>
                <a:latin typeface="UTM Edwardian" panose="02040603050506020204" pitchFamily="18" charset="0"/>
              </a:rPr>
              <a:t> </a:t>
            </a:r>
            <a:r>
              <a:rPr lang="en-US" sz="5000" b="1" dirty="0" err="1" smtClean="0">
                <a:solidFill>
                  <a:srgbClr val="FF0000"/>
                </a:solidFill>
                <a:latin typeface="UTM Edwardian" panose="02040603050506020204" pitchFamily="18" charset="0"/>
              </a:rPr>
              <a:t>theo</a:t>
            </a:r>
            <a:r>
              <a:rPr lang="en-US" sz="5000" b="1" dirty="0" smtClean="0">
                <a:solidFill>
                  <a:srgbClr val="FF0000"/>
                </a:solidFill>
                <a:latin typeface="UTM Edwardian" panose="02040603050506020204" pitchFamily="18" charset="0"/>
              </a:rPr>
              <a:t>)</a:t>
            </a:r>
            <a:endParaRPr lang="en-US" sz="5000" b="1" dirty="0">
              <a:solidFill>
                <a:srgbClr val="FF0000"/>
              </a:solidFill>
              <a:latin typeface="UTM Edwardian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bldLvl="0" animBg="1"/>
      <p:bldP spid="84" grpId="1" animBg="1"/>
      <p:bldP spid="5" grpId="0"/>
      <p:bldP spid="8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grpSp>
        <p:nvGrpSpPr>
          <p:cNvPr id="65" name="组合 64"/>
          <p:cNvGrpSpPr/>
          <p:nvPr/>
        </p:nvGrpSpPr>
        <p:grpSpPr>
          <a:xfrm>
            <a:off x="273050" y="248920"/>
            <a:ext cx="11359515" cy="6031865"/>
            <a:chOff x="430" y="392"/>
            <a:chExt cx="17889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430" y="431"/>
              <a:ext cx="17889" cy="8286"/>
              <a:chOff x="981" y="864"/>
              <a:chExt cx="17889" cy="8286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7979" y="5209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81" y="4933"/>
                <a:ext cx="722" cy="1084"/>
              </a:xfrm>
              <a:prstGeom prst="rect">
                <a:avLst/>
              </a:prstGeom>
            </p:spPr>
          </p:pic>
          <p:pic>
            <p:nvPicPr>
              <p:cNvPr id="72" name="图形 21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120" y="5253"/>
                <a:ext cx="420" cy="630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6985" y="-243840"/>
            <a:ext cx="12418060" cy="7746365"/>
            <a:chOff x="-28" y="-409"/>
            <a:chExt cx="19556" cy="12199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086" y="8118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097" y="-409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</p:spPr>
        </p:pic>
      </p:grpSp>
      <p:pic>
        <p:nvPicPr>
          <p:cNvPr id="175" name="图片 174" descr="D:\资料\图片2.png图片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414706" y="770572"/>
            <a:ext cx="3399790" cy="54336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09052" y="2238646"/>
            <a:ext cx="627889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0" dirty="0" err="1" smtClean="0">
                <a:solidFill>
                  <a:srgbClr val="FF0000"/>
                </a:solidFill>
                <a:latin typeface="UTM ThuPhap Thien An" panose="02040603050506020204" pitchFamily="18" charset="0"/>
              </a:rPr>
              <a:t>Chúc</a:t>
            </a:r>
            <a:r>
              <a:rPr lang="en-US" sz="9000" dirty="0" smtClean="0">
                <a:solidFill>
                  <a:srgbClr val="FF0000"/>
                </a:solidFill>
                <a:latin typeface="UTM ThuPhap Thien An" panose="02040603050506020204" pitchFamily="18" charset="0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UTM ThuPhap Thien An" panose="02040603050506020204" pitchFamily="18" charset="0"/>
              </a:rPr>
              <a:t>các</a:t>
            </a:r>
            <a:r>
              <a:rPr lang="en-US" sz="9000" dirty="0" smtClean="0">
                <a:solidFill>
                  <a:srgbClr val="FF0000"/>
                </a:solidFill>
                <a:latin typeface="UTM ThuPhap Thien An" panose="02040603050506020204" pitchFamily="18" charset="0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UTM ThuPhap Thien An" panose="02040603050506020204" pitchFamily="18" charset="0"/>
              </a:rPr>
              <a:t>em</a:t>
            </a:r>
            <a:endParaRPr lang="en-US" sz="9000" dirty="0" smtClean="0">
              <a:solidFill>
                <a:srgbClr val="FF0000"/>
              </a:solidFill>
              <a:latin typeface="UTM ThuPhap Thien An" panose="02040603050506020204" pitchFamily="18" charset="0"/>
            </a:endParaRPr>
          </a:p>
          <a:p>
            <a:pPr algn="ctr"/>
            <a:r>
              <a:rPr lang="en-US" sz="9000" dirty="0" err="1" smtClean="0">
                <a:solidFill>
                  <a:srgbClr val="FF0000"/>
                </a:solidFill>
                <a:latin typeface="UTM ThuPhap Thien An" panose="02040603050506020204" pitchFamily="18" charset="0"/>
              </a:rPr>
              <a:t>học</a:t>
            </a:r>
            <a:r>
              <a:rPr lang="en-US" sz="9000" dirty="0" smtClean="0">
                <a:solidFill>
                  <a:srgbClr val="FF0000"/>
                </a:solidFill>
                <a:latin typeface="UTM ThuPhap Thien An" panose="02040603050506020204" pitchFamily="18" charset="0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UTM ThuPhap Thien An" panose="02040603050506020204" pitchFamily="18" charset="0"/>
              </a:rPr>
              <a:t>tốt</a:t>
            </a:r>
            <a:r>
              <a:rPr lang="en-US" sz="9000" dirty="0" smtClean="0">
                <a:solidFill>
                  <a:srgbClr val="FF0000"/>
                </a:solidFill>
                <a:latin typeface="UTM ThuPhap Thien An" panose="02040603050506020204" pitchFamily="18" charset="0"/>
              </a:rPr>
              <a:t>!</a:t>
            </a:r>
            <a:endParaRPr lang="en-US" sz="9000" dirty="0">
              <a:solidFill>
                <a:srgbClr val="FF0000"/>
              </a:solidFill>
              <a:latin typeface="UTM ThuPhap Thien An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60FE38D4-A109-4D62-9551-CEC19B727DD2}"/>
              </a:ext>
            </a:extLst>
          </p:cNvPr>
          <p:cNvSpPr/>
          <p:nvPr/>
        </p:nvSpPr>
        <p:spPr>
          <a:xfrm>
            <a:off x="1383533" y="598633"/>
            <a:ext cx="9056451" cy="23146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DAD2915-EC89-4F4A-9B6E-A9C6F8189E24}"/>
              </a:ext>
            </a:extLst>
          </p:cNvPr>
          <p:cNvGrpSpPr/>
          <p:nvPr/>
        </p:nvGrpSpPr>
        <p:grpSpPr>
          <a:xfrm>
            <a:off x="1038215" y="2849875"/>
            <a:ext cx="3321167" cy="1980781"/>
            <a:chOff x="141895" y="2348338"/>
            <a:chExt cx="4444325" cy="3994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xmlns="" id="{3D9E710F-95AF-4550-9FB1-B715C22D0C20}"/>
                    </a:ext>
                  </a:extLst>
                </p:cNvPr>
                <p:cNvSpPr/>
                <p:nvPr/>
              </p:nvSpPr>
              <p:spPr>
                <a:xfrm>
                  <a:off x="480657" y="3131000"/>
                  <a:ext cx="4105563" cy="3211934"/>
                </a:xfrm>
                <a:custGeom>
                  <a:avLst/>
                  <a:gdLst>
                    <a:gd name="connsiteX0" fmla="*/ 0 w 2236869"/>
                    <a:gd name="connsiteY0" fmla="*/ 265453 h 1592686"/>
                    <a:gd name="connsiteX1" fmla="*/ 265453 w 2236869"/>
                    <a:gd name="connsiteY1" fmla="*/ 0 h 1592686"/>
                    <a:gd name="connsiteX2" fmla="*/ 782928 w 2236869"/>
                    <a:gd name="connsiteY2" fmla="*/ 0 h 1592686"/>
                    <a:gd name="connsiteX3" fmla="*/ 1334523 w 2236869"/>
                    <a:gd name="connsiteY3" fmla="*/ 0 h 1592686"/>
                    <a:gd name="connsiteX4" fmla="*/ 1971416 w 2236869"/>
                    <a:gd name="connsiteY4" fmla="*/ 0 h 1592686"/>
                    <a:gd name="connsiteX5" fmla="*/ 2236869 w 2236869"/>
                    <a:gd name="connsiteY5" fmla="*/ 265453 h 1592686"/>
                    <a:gd name="connsiteX6" fmla="*/ 2236869 w 2236869"/>
                    <a:gd name="connsiteY6" fmla="*/ 796343 h 1592686"/>
                    <a:gd name="connsiteX7" fmla="*/ 2236869 w 2236869"/>
                    <a:gd name="connsiteY7" fmla="*/ 1327233 h 1592686"/>
                    <a:gd name="connsiteX8" fmla="*/ 1971416 w 2236869"/>
                    <a:gd name="connsiteY8" fmla="*/ 1592686 h 1592686"/>
                    <a:gd name="connsiteX9" fmla="*/ 1385702 w 2236869"/>
                    <a:gd name="connsiteY9" fmla="*/ 1592686 h 1592686"/>
                    <a:gd name="connsiteX10" fmla="*/ 799988 w 2236869"/>
                    <a:gd name="connsiteY10" fmla="*/ 1592686 h 1592686"/>
                    <a:gd name="connsiteX11" fmla="*/ 265453 w 2236869"/>
                    <a:gd name="connsiteY11" fmla="*/ 1592686 h 1592686"/>
                    <a:gd name="connsiteX12" fmla="*/ 0 w 2236869"/>
                    <a:gd name="connsiteY12" fmla="*/ 1327233 h 1592686"/>
                    <a:gd name="connsiteX13" fmla="*/ 0 w 2236869"/>
                    <a:gd name="connsiteY13" fmla="*/ 828196 h 1592686"/>
                    <a:gd name="connsiteX14" fmla="*/ 0 w 2236869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36869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386374" y="-12184"/>
                        <a:pt x="585665" y="16711"/>
                        <a:pt x="782928" y="0"/>
                      </a:cubicBezTo>
                      <a:cubicBezTo>
                        <a:pt x="980191" y="-16711"/>
                        <a:pt x="1124365" y="-2438"/>
                        <a:pt x="1334523" y="0"/>
                      </a:cubicBezTo>
                      <a:cubicBezTo>
                        <a:pt x="1544682" y="2438"/>
                        <a:pt x="1758930" y="-20467"/>
                        <a:pt x="1971416" y="0"/>
                      </a:cubicBezTo>
                      <a:cubicBezTo>
                        <a:pt x="2109690" y="-22266"/>
                        <a:pt x="2237125" y="114457"/>
                        <a:pt x="2236869" y="265453"/>
                      </a:cubicBezTo>
                      <a:cubicBezTo>
                        <a:pt x="2234807" y="455663"/>
                        <a:pt x="2230100" y="537820"/>
                        <a:pt x="2236869" y="796343"/>
                      </a:cubicBezTo>
                      <a:cubicBezTo>
                        <a:pt x="2243639" y="1054866"/>
                        <a:pt x="2221708" y="1212455"/>
                        <a:pt x="2236869" y="1327233"/>
                      </a:cubicBezTo>
                      <a:cubicBezTo>
                        <a:pt x="2230992" y="1476064"/>
                        <a:pt x="2131433" y="1601173"/>
                        <a:pt x="1971416" y="1592686"/>
                      </a:cubicBezTo>
                      <a:cubicBezTo>
                        <a:pt x="1837047" y="1619194"/>
                        <a:pt x="1553416" y="1567340"/>
                        <a:pt x="1385702" y="1592686"/>
                      </a:cubicBezTo>
                      <a:cubicBezTo>
                        <a:pt x="1217988" y="1618032"/>
                        <a:pt x="1074538" y="1590613"/>
                        <a:pt x="799988" y="1592686"/>
                      </a:cubicBezTo>
                      <a:cubicBezTo>
                        <a:pt x="525438" y="1594759"/>
                        <a:pt x="457405" y="1573166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36869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479809" y="19555"/>
                        <a:pt x="615993" y="22537"/>
                        <a:pt x="817048" y="0"/>
                      </a:cubicBezTo>
                      <a:cubicBezTo>
                        <a:pt x="1018103" y="-22537"/>
                        <a:pt x="1212524" y="4262"/>
                        <a:pt x="1385702" y="0"/>
                      </a:cubicBezTo>
                      <a:cubicBezTo>
                        <a:pt x="1558880" y="-4262"/>
                        <a:pt x="1758502" y="20515"/>
                        <a:pt x="1971416" y="0"/>
                      </a:cubicBezTo>
                      <a:cubicBezTo>
                        <a:pt x="2131052" y="15885"/>
                        <a:pt x="2220296" y="125673"/>
                        <a:pt x="2236869" y="265453"/>
                      </a:cubicBezTo>
                      <a:cubicBezTo>
                        <a:pt x="2226684" y="454441"/>
                        <a:pt x="2243515" y="553106"/>
                        <a:pt x="2236869" y="817579"/>
                      </a:cubicBezTo>
                      <a:cubicBezTo>
                        <a:pt x="2230223" y="1082052"/>
                        <a:pt x="2228752" y="1116190"/>
                        <a:pt x="2236869" y="1327233"/>
                      </a:cubicBezTo>
                      <a:cubicBezTo>
                        <a:pt x="2258073" y="1447311"/>
                        <a:pt x="2137587" y="1568435"/>
                        <a:pt x="1971416" y="1592686"/>
                      </a:cubicBezTo>
                      <a:cubicBezTo>
                        <a:pt x="1787964" y="1611729"/>
                        <a:pt x="1644995" y="1573824"/>
                        <a:pt x="1453941" y="1592686"/>
                      </a:cubicBezTo>
                      <a:cubicBezTo>
                        <a:pt x="1262888" y="1611548"/>
                        <a:pt x="1150444" y="1616666"/>
                        <a:pt x="868227" y="1592686"/>
                      </a:cubicBezTo>
                      <a:cubicBezTo>
                        <a:pt x="586010" y="1568706"/>
                        <a:pt x="549115" y="1593802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𝑺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kumimoji="0" lang="en-US" sz="32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32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kumimoji="0" lang="en-US" sz="32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0" lang="en-US" sz="32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3D9E710F-95AF-4550-9FB1-B715C22D0C2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657" y="3131000"/>
                  <a:ext cx="4105563" cy="3211934"/>
                </a:xfrm>
                <a:custGeom>
                  <a:avLst/>
                  <a:gdLst>
                    <a:gd name="connsiteX0" fmla="*/ 0 w 2236869"/>
                    <a:gd name="connsiteY0" fmla="*/ 265453 h 1592686"/>
                    <a:gd name="connsiteX1" fmla="*/ 265453 w 2236869"/>
                    <a:gd name="connsiteY1" fmla="*/ 0 h 1592686"/>
                    <a:gd name="connsiteX2" fmla="*/ 782928 w 2236869"/>
                    <a:gd name="connsiteY2" fmla="*/ 0 h 1592686"/>
                    <a:gd name="connsiteX3" fmla="*/ 1334523 w 2236869"/>
                    <a:gd name="connsiteY3" fmla="*/ 0 h 1592686"/>
                    <a:gd name="connsiteX4" fmla="*/ 1971416 w 2236869"/>
                    <a:gd name="connsiteY4" fmla="*/ 0 h 1592686"/>
                    <a:gd name="connsiteX5" fmla="*/ 2236869 w 2236869"/>
                    <a:gd name="connsiteY5" fmla="*/ 265453 h 1592686"/>
                    <a:gd name="connsiteX6" fmla="*/ 2236869 w 2236869"/>
                    <a:gd name="connsiteY6" fmla="*/ 796343 h 1592686"/>
                    <a:gd name="connsiteX7" fmla="*/ 2236869 w 2236869"/>
                    <a:gd name="connsiteY7" fmla="*/ 1327233 h 1592686"/>
                    <a:gd name="connsiteX8" fmla="*/ 1971416 w 2236869"/>
                    <a:gd name="connsiteY8" fmla="*/ 1592686 h 1592686"/>
                    <a:gd name="connsiteX9" fmla="*/ 1385702 w 2236869"/>
                    <a:gd name="connsiteY9" fmla="*/ 1592686 h 1592686"/>
                    <a:gd name="connsiteX10" fmla="*/ 799988 w 2236869"/>
                    <a:gd name="connsiteY10" fmla="*/ 1592686 h 1592686"/>
                    <a:gd name="connsiteX11" fmla="*/ 265453 w 2236869"/>
                    <a:gd name="connsiteY11" fmla="*/ 1592686 h 1592686"/>
                    <a:gd name="connsiteX12" fmla="*/ 0 w 2236869"/>
                    <a:gd name="connsiteY12" fmla="*/ 1327233 h 1592686"/>
                    <a:gd name="connsiteX13" fmla="*/ 0 w 2236869"/>
                    <a:gd name="connsiteY13" fmla="*/ 828196 h 1592686"/>
                    <a:gd name="connsiteX14" fmla="*/ 0 w 2236869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36869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386374" y="-12184"/>
                        <a:pt x="585665" y="16711"/>
                        <a:pt x="782928" y="0"/>
                      </a:cubicBezTo>
                      <a:cubicBezTo>
                        <a:pt x="980191" y="-16711"/>
                        <a:pt x="1124365" y="-2438"/>
                        <a:pt x="1334523" y="0"/>
                      </a:cubicBezTo>
                      <a:cubicBezTo>
                        <a:pt x="1544682" y="2438"/>
                        <a:pt x="1758930" y="-20467"/>
                        <a:pt x="1971416" y="0"/>
                      </a:cubicBezTo>
                      <a:cubicBezTo>
                        <a:pt x="2109690" y="-22266"/>
                        <a:pt x="2237125" y="114457"/>
                        <a:pt x="2236869" y="265453"/>
                      </a:cubicBezTo>
                      <a:cubicBezTo>
                        <a:pt x="2234807" y="455663"/>
                        <a:pt x="2230100" y="537820"/>
                        <a:pt x="2236869" y="796343"/>
                      </a:cubicBezTo>
                      <a:cubicBezTo>
                        <a:pt x="2243639" y="1054866"/>
                        <a:pt x="2221708" y="1212455"/>
                        <a:pt x="2236869" y="1327233"/>
                      </a:cubicBezTo>
                      <a:cubicBezTo>
                        <a:pt x="2230992" y="1476064"/>
                        <a:pt x="2131433" y="1601173"/>
                        <a:pt x="1971416" y="1592686"/>
                      </a:cubicBezTo>
                      <a:cubicBezTo>
                        <a:pt x="1837047" y="1619194"/>
                        <a:pt x="1553416" y="1567340"/>
                        <a:pt x="1385702" y="1592686"/>
                      </a:cubicBezTo>
                      <a:cubicBezTo>
                        <a:pt x="1217988" y="1618032"/>
                        <a:pt x="1074538" y="1590613"/>
                        <a:pt x="799988" y="1592686"/>
                      </a:cubicBezTo>
                      <a:cubicBezTo>
                        <a:pt x="525438" y="1594759"/>
                        <a:pt x="457405" y="1573166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36869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479809" y="19555"/>
                        <a:pt x="615993" y="22537"/>
                        <a:pt x="817048" y="0"/>
                      </a:cubicBezTo>
                      <a:cubicBezTo>
                        <a:pt x="1018103" y="-22537"/>
                        <a:pt x="1212524" y="4262"/>
                        <a:pt x="1385702" y="0"/>
                      </a:cubicBezTo>
                      <a:cubicBezTo>
                        <a:pt x="1558880" y="-4262"/>
                        <a:pt x="1758502" y="20515"/>
                        <a:pt x="1971416" y="0"/>
                      </a:cubicBezTo>
                      <a:cubicBezTo>
                        <a:pt x="2131052" y="15885"/>
                        <a:pt x="2220296" y="125673"/>
                        <a:pt x="2236869" y="265453"/>
                      </a:cubicBezTo>
                      <a:cubicBezTo>
                        <a:pt x="2226684" y="454441"/>
                        <a:pt x="2243515" y="553106"/>
                        <a:pt x="2236869" y="817579"/>
                      </a:cubicBezTo>
                      <a:cubicBezTo>
                        <a:pt x="2230223" y="1082052"/>
                        <a:pt x="2228752" y="1116190"/>
                        <a:pt x="2236869" y="1327233"/>
                      </a:cubicBezTo>
                      <a:cubicBezTo>
                        <a:pt x="2258073" y="1447311"/>
                        <a:pt x="2137587" y="1568435"/>
                        <a:pt x="1971416" y="1592686"/>
                      </a:cubicBezTo>
                      <a:cubicBezTo>
                        <a:pt x="1787964" y="1611729"/>
                        <a:pt x="1644995" y="1573824"/>
                        <a:pt x="1453941" y="1592686"/>
                      </a:cubicBezTo>
                      <a:cubicBezTo>
                        <a:pt x="1262888" y="1611548"/>
                        <a:pt x="1150444" y="1616666"/>
                        <a:pt x="868227" y="1592686"/>
                      </a:cubicBezTo>
                      <a:cubicBezTo>
                        <a:pt x="586010" y="1568706"/>
                        <a:pt x="549115" y="1593802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blipFill rotWithShape="0">
                  <a:blip r:embed="rId5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:a14="http://schemas.microsoft.com/office/drawing/2010/main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xmlns="" id="{BC75EE27-EA65-4FB4-9380-10C0FAC4B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95" y="2348338"/>
              <a:ext cx="1399235" cy="15893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0A1CC530-09CA-4D81-934B-B8F89A627BB1}"/>
              </a:ext>
            </a:extLst>
          </p:cNvPr>
          <p:cNvGrpSpPr/>
          <p:nvPr/>
        </p:nvGrpSpPr>
        <p:grpSpPr>
          <a:xfrm>
            <a:off x="7764948" y="2879188"/>
            <a:ext cx="3422317" cy="1994102"/>
            <a:chOff x="4888370" y="2776402"/>
            <a:chExt cx="4557059" cy="16402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xmlns="" id="{637ABDF7-88E7-4484-9595-9D4E0E8AE78E}"/>
                    </a:ext>
                  </a:extLst>
                </p:cNvPr>
                <p:cNvSpPr/>
                <p:nvPr/>
              </p:nvSpPr>
              <p:spPr>
                <a:xfrm>
                  <a:off x="5339866" y="3106587"/>
                  <a:ext cx="4105563" cy="1310064"/>
                </a:xfrm>
                <a:custGeom>
                  <a:avLst/>
                  <a:gdLst>
                    <a:gd name="connsiteX0" fmla="*/ 0 w 2229353"/>
                    <a:gd name="connsiteY0" fmla="*/ 265453 h 1592686"/>
                    <a:gd name="connsiteX1" fmla="*/ 265453 w 2229353"/>
                    <a:gd name="connsiteY1" fmla="*/ 0 h 1592686"/>
                    <a:gd name="connsiteX2" fmla="*/ 780649 w 2229353"/>
                    <a:gd name="connsiteY2" fmla="*/ 0 h 1592686"/>
                    <a:gd name="connsiteX3" fmla="*/ 1329813 w 2229353"/>
                    <a:gd name="connsiteY3" fmla="*/ 0 h 1592686"/>
                    <a:gd name="connsiteX4" fmla="*/ 1963900 w 2229353"/>
                    <a:gd name="connsiteY4" fmla="*/ 0 h 1592686"/>
                    <a:gd name="connsiteX5" fmla="*/ 2229353 w 2229353"/>
                    <a:gd name="connsiteY5" fmla="*/ 265453 h 1592686"/>
                    <a:gd name="connsiteX6" fmla="*/ 2229353 w 2229353"/>
                    <a:gd name="connsiteY6" fmla="*/ 796343 h 1592686"/>
                    <a:gd name="connsiteX7" fmla="*/ 2229353 w 2229353"/>
                    <a:gd name="connsiteY7" fmla="*/ 1327233 h 1592686"/>
                    <a:gd name="connsiteX8" fmla="*/ 1963900 w 2229353"/>
                    <a:gd name="connsiteY8" fmla="*/ 1592686 h 1592686"/>
                    <a:gd name="connsiteX9" fmla="*/ 1380767 w 2229353"/>
                    <a:gd name="connsiteY9" fmla="*/ 1592686 h 1592686"/>
                    <a:gd name="connsiteX10" fmla="*/ 797633 w 2229353"/>
                    <a:gd name="connsiteY10" fmla="*/ 1592686 h 1592686"/>
                    <a:gd name="connsiteX11" fmla="*/ 265453 w 2229353"/>
                    <a:gd name="connsiteY11" fmla="*/ 1592686 h 1592686"/>
                    <a:gd name="connsiteX12" fmla="*/ 0 w 2229353"/>
                    <a:gd name="connsiteY12" fmla="*/ 1327233 h 1592686"/>
                    <a:gd name="connsiteX13" fmla="*/ 0 w 2229353"/>
                    <a:gd name="connsiteY13" fmla="*/ 828196 h 1592686"/>
                    <a:gd name="connsiteX14" fmla="*/ 0 w 2229353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29353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441095" y="-18690"/>
                        <a:pt x="550560" y="-604"/>
                        <a:pt x="780649" y="0"/>
                      </a:cubicBezTo>
                      <a:cubicBezTo>
                        <a:pt x="1010738" y="604"/>
                        <a:pt x="1126007" y="14382"/>
                        <a:pt x="1329813" y="0"/>
                      </a:cubicBezTo>
                      <a:cubicBezTo>
                        <a:pt x="1533619" y="-14382"/>
                        <a:pt x="1691233" y="20737"/>
                        <a:pt x="1963900" y="0"/>
                      </a:cubicBezTo>
                      <a:cubicBezTo>
                        <a:pt x="2102174" y="-22266"/>
                        <a:pt x="2229609" y="114457"/>
                        <a:pt x="2229353" y="265453"/>
                      </a:cubicBezTo>
                      <a:cubicBezTo>
                        <a:pt x="2227291" y="455663"/>
                        <a:pt x="2222584" y="537820"/>
                        <a:pt x="2229353" y="796343"/>
                      </a:cubicBezTo>
                      <a:cubicBezTo>
                        <a:pt x="2236123" y="1054866"/>
                        <a:pt x="2214192" y="1212455"/>
                        <a:pt x="2229353" y="1327233"/>
                      </a:cubicBezTo>
                      <a:cubicBezTo>
                        <a:pt x="2223476" y="1476064"/>
                        <a:pt x="2123917" y="1601173"/>
                        <a:pt x="1963900" y="1592686"/>
                      </a:cubicBezTo>
                      <a:cubicBezTo>
                        <a:pt x="1672926" y="1603501"/>
                        <a:pt x="1644916" y="1614741"/>
                        <a:pt x="1380767" y="1592686"/>
                      </a:cubicBezTo>
                      <a:cubicBezTo>
                        <a:pt x="1116618" y="1570631"/>
                        <a:pt x="1037439" y="1597017"/>
                        <a:pt x="797633" y="1592686"/>
                      </a:cubicBezTo>
                      <a:cubicBezTo>
                        <a:pt x="557827" y="1588355"/>
                        <a:pt x="412906" y="1609228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29353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425507" y="22205"/>
                        <a:pt x="641825" y="25391"/>
                        <a:pt x="814618" y="0"/>
                      </a:cubicBezTo>
                      <a:cubicBezTo>
                        <a:pt x="987412" y="-25391"/>
                        <a:pt x="1221939" y="14997"/>
                        <a:pt x="1380767" y="0"/>
                      </a:cubicBezTo>
                      <a:cubicBezTo>
                        <a:pt x="1539595" y="-14997"/>
                        <a:pt x="1765244" y="14935"/>
                        <a:pt x="1963900" y="0"/>
                      </a:cubicBezTo>
                      <a:cubicBezTo>
                        <a:pt x="2123536" y="15885"/>
                        <a:pt x="2212780" y="125673"/>
                        <a:pt x="2229353" y="265453"/>
                      </a:cubicBezTo>
                      <a:cubicBezTo>
                        <a:pt x="2219168" y="454441"/>
                        <a:pt x="2235999" y="553106"/>
                        <a:pt x="2229353" y="817579"/>
                      </a:cubicBezTo>
                      <a:cubicBezTo>
                        <a:pt x="2222707" y="1082052"/>
                        <a:pt x="2221236" y="1116190"/>
                        <a:pt x="2229353" y="1327233"/>
                      </a:cubicBezTo>
                      <a:cubicBezTo>
                        <a:pt x="2250557" y="1447311"/>
                        <a:pt x="2130071" y="1568435"/>
                        <a:pt x="1963900" y="1592686"/>
                      </a:cubicBezTo>
                      <a:cubicBezTo>
                        <a:pt x="1793454" y="1605479"/>
                        <a:pt x="1677440" y="1615903"/>
                        <a:pt x="1448704" y="1592686"/>
                      </a:cubicBezTo>
                      <a:cubicBezTo>
                        <a:pt x="1219968" y="1569469"/>
                        <a:pt x="1043824" y="1572448"/>
                        <a:pt x="865571" y="1592686"/>
                      </a:cubicBezTo>
                      <a:cubicBezTo>
                        <a:pt x="687318" y="1612924"/>
                        <a:pt x="492878" y="1599295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3200" b="1" i="0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𝐒</m:t>
                        </m:r>
                        <m:r>
                          <a:rPr kumimoji="0" lang="en-US" altLang="zh-CN" sz="3200" b="1" i="0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=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𝒂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𝒙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𝒃</m:t>
                        </m:r>
                      </m:oMath>
                    </m:oMathPara>
                  </a14:m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637ABDF7-88E7-4484-9595-9D4E0E8AE7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9866" y="3106587"/>
                  <a:ext cx="4105563" cy="1310064"/>
                </a:xfrm>
                <a:custGeom>
                  <a:avLst/>
                  <a:gdLst>
                    <a:gd name="connsiteX0" fmla="*/ 0 w 2229353"/>
                    <a:gd name="connsiteY0" fmla="*/ 265453 h 1592686"/>
                    <a:gd name="connsiteX1" fmla="*/ 265453 w 2229353"/>
                    <a:gd name="connsiteY1" fmla="*/ 0 h 1592686"/>
                    <a:gd name="connsiteX2" fmla="*/ 780649 w 2229353"/>
                    <a:gd name="connsiteY2" fmla="*/ 0 h 1592686"/>
                    <a:gd name="connsiteX3" fmla="*/ 1329813 w 2229353"/>
                    <a:gd name="connsiteY3" fmla="*/ 0 h 1592686"/>
                    <a:gd name="connsiteX4" fmla="*/ 1963900 w 2229353"/>
                    <a:gd name="connsiteY4" fmla="*/ 0 h 1592686"/>
                    <a:gd name="connsiteX5" fmla="*/ 2229353 w 2229353"/>
                    <a:gd name="connsiteY5" fmla="*/ 265453 h 1592686"/>
                    <a:gd name="connsiteX6" fmla="*/ 2229353 w 2229353"/>
                    <a:gd name="connsiteY6" fmla="*/ 796343 h 1592686"/>
                    <a:gd name="connsiteX7" fmla="*/ 2229353 w 2229353"/>
                    <a:gd name="connsiteY7" fmla="*/ 1327233 h 1592686"/>
                    <a:gd name="connsiteX8" fmla="*/ 1963900 w 2229353"/>
                    <a:gd name="connsiteY8" fmla="*/ 1592686 h 1592686"/>
                    <a:gd name="connsiteX9" fmla="*/ 1380767 w 2229353"/>
                    <a:gd name="connsiteY9" fmla="*/ 1592686 h 1592686"/>
                    <a:gd name="connsiteX10" fmla="*/ 797633 w 2229353"/>
                    <a:gd name="connsiteY10" fmla="*/ 1592686 h 1592686"/>
                    <a:gd name="connsiteX11" fmla="*/ 265453 w 2229353"/>
                    <a:gd name="connsiteY11" fmla="*/ 1592686 h 1592686"/>
                    <a:gd name="connsiteX12" fmla="*/ 0 w 2229353"/>
                    <a:gd name="connsiteY12" fmla="*/ 1327233 h 1592686"/>
                    <a:gd name="connsiteX13" fmla="*/ 0 w 2229353"/>
                    <a:gd name="connsiteY13" fmla="*/ 828196 h 1592686"/>
                    <a:gd name="connsiteX14" fmla="*/ 0 w 2229353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29353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441095" y="-18690"/>
                        <a:pt x="550560" y="-604"/>
                        <a:pt x="780649" y="0"/>
                      </a:cubicBezTo>
                      <a:cubicBezTo>
                        <a:pt x="1010738" y="604"/>
                        <a:pt x="1126007" y="14382"/>
                        <a:pt x="1329813" y="0"/>
                      </a:cubicBezTo>
                      <a:cubicBezTo>
                        <a:pt x="1533619" y="-14382"/>
                        <a:pt x="1691233" y="20737"/>
                        <a:pt x="1963900" y="0"/>
                      </a:cubicBezTo>
                      <a:cubicBezTo>
                        <a:pt x="2102174" y="-22266"/>
                        <a:pt x="2229609" y="114457"/>
                        <a:pt x="2229353" y="265453"/>
                      </a:cubicBezTo>
                      <a:cubicBezTo>
                        <a:pt x="2227291" y="455663"/>
                        <a:pt x="2222584" y="537820"/>
                        <a:pt x="2229353" y="796343"/>
                      </a:cubicBezTo>
                      <a:cubicBezTo>
                        <a:pt x="2236123" y="1054866"/>
                        <a:pt x="2214192" y="1212455"/>
                        <a:pt x="2229353" y="1327233"/>
                      </a:cubicBezTo>
                      <a:cubicBezTo>
                        <a:pt x="2223476" y="1476064"/>
                        <a:pt x="2123917" y="1601173"/>
                        <a:pt x="1963900" y="1592686"/>
                      </a:cubicBezTo>
                      <a:cubicBezTo>
                        <a:pt x="1672926" y="1603501"/>
                        <a:pt x="1644916" y="1614741"/>
                        <a:pt x="1380767" y="1592686"/>
                      </a:cubicBezTo>
                      <a:cubicBezTo>
                        <a:pt x="1116618" y="1570631"/>
                        <a:pt x="1037439" y="1597017"/>
                        <a:pt x="797633" y="1592686"/>
                      </a:cubicBezTo>
                      <a:cubicBezTo>
                        <a:pt x="557827" y="1588355"/>
                        <a:pt x="412906" y="1609228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29353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425507" y="22205"/>
                        <a:pt x="641825" y="25391"/>
                        <a:pt x="814618" y="0"/>
                      </a:cubicBezTo>
                      <a:cubicBezTo>
                        <a:pt x="987412" y="-25391"/>
                        <a:pt x="1221939" y="14997"/>
                        <a:pt x="1380767" y="0"/>
                      </a:cubicBezTo>
                      <a:cubicBezTo>
                        <a:pt x="1539595" y="-14997"/>
                        <a:pt x="1765244" y="14935"/>
                        <a:pt x="1963900" y="0"/>
                      </a:cubicBezTo>
                      <a:cubicBezTo>
                        <a:pt x="2123536" y="15885"/>
                        <a:pt x="2212780" y="125673"/>
                        <a:pt x="2229353" y="265453"/>
                      </a:cubicBezTo>
                      <a:cubicBezTo>
                        <a:pt x="2219168" y="454441"/>
                        <a:pt x="2235999" y="553106"/>
                        <a:pt x="2229353" y="817579"/>
                      </a:cubicBezTo>
                      <a:cubicBezTo>
                        <a:pt x="2222707" y="1082052"/>
                        <a:pt x="2221236" y="1116190"/>
                        <a:pt x="2229353" y="1327233"/>
                      </a:cubicBezTo>
                      <a:cubicBezTo>
                        <a:pt x="2250557" y="1447311"/>
                        <a:pt x="2130071" y="1568435"/>
                        <a:pt x="1963900" y="1592686"/>
                      </a:cubicBezTo>
                      <a:cubicBezTo>
                        <a:pt x="1793454" y="1605479"/>
                        <a:pt x="1677440" y="1615903"/>
                        <a:pt x="1448704" y="1592686"/>
                      </a:cubicBezTo>
                      <a:cubicBezTo>
                        <a:pt x="1219968" y="1569469"/>
                        <a:pt x="1043824" y="1572448"/>
                        <a:pt x="865571" y="1592686"/>
                      </a:cubicBezTo>
                      <a:cubicBezTo>
                        <a:pt x="687318" y="1612924"/>
                        <a:pt x="492878" y="1599295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blipFill rotWithShape="0">
                  <a:blip r:embed="rId7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="" xmlns:ask="http://schemas.microsoft.com/office/drawing/2018/sketchyshapes" xmlns:a14="http://schemas.microsoft.com/office/drawing/2010/main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xmlns="" id="{3C1A420D-CD99-4728-AE84-5C337A7FD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370" y="2776402"/>
              <a:ext cx="1250246" cy="76318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1A8460B-B99E-466D-983E-3DFBEA4C304B}"/>
              </a:ext>
            </a:extLst>
          </p:cNvPr>
          <p:cNvGrpSpPr/>
          <p:nvPr/>
        </p:nvGrpSpPr>
        <p:grpSpPr>
          <a:xfrm>
            <a:off x="897408" y="4757795"/>
            <a:ext cx="3461974" cy="2003547"/>
            <a:chOff x="240732" y="3909315"/>
            <a:chExt cx="4739819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xmlns="" id="{83CAF424-7F59-43EA-93B3-64BA1A79EBB3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215688"/>
                    <a:gd name="connsiteY0" fmla="*/ 265453 h 1592686"/>
                    <a:gd name="connsiteX1" fmla="*/ 265453 w 2215688"/>
                    <a:gd name="connsiteY1" fmla="*/ 0 h 1592686"/>
                    <a:gd name="connsiteX2" fmla="*/ 776504 w 2215688"/>
                    <a:gd name="connsiteY2" fmla="*/ 0 h 1592686"/>
                    <a:gd name="connsiteX3" fmla="*/ 1321250 w 2215688"/>
                    <a:gd name="connsiteY3" fmla="*/ 0 h 1592686"/>
                    <a:gd name="connsiteX4" fmla="*/ 1950235 w 2215688"/>
                    <a:gd name="connsiteY4" fmla="*/ 0 h 1592686"/>
                    <a:gd name="connsiteX5" fmla="*/ 2215688 w 2215688"/>
                    <a:gd name="connsiteY5" fmla="*/ 265453 h 1592686"/>
                    <a:gd name="connsiteX6" fmla="*/ 2215688 w 2215688"/>
                    <a:gd name="connsiteY6" fmla="*/ 796343 h 1592686"/>
                    <a:gd name="connsiteX7" fmla="*/ 2215688 w 2215688"/>
                    <a:gd name="connsiteY7" fmla="*/ 1327233 h 1592686"/>
                    <a:gd name="connsiteX8" fmla="*/ 1950235 w 2215688"/>
                    <a:gd name="connsiteY8" fmla="*/ 1592686 h 1592686"/>
                    <a:gd name="connsiteX9" fmla="*/ 1371793 w 2215688"/>
                    <a:gd name="connsiteY9" fmla="*/ 1592686 h 1592686"/>
                    <a:gd name="connsiteX10" fmla="*/ 793351 w 2215688"/>
                    <a:gd name="connsiteY10" fmla="*/ 1592686 h 1592686"/>
                    <a:gd name="connsiteX11" fmla="*/ 265453 w 2215688"/>
                    <a:gd name="connsiteY11" fmla="*/ 1592686 h 1592686"/>
                    <a:gd name="connsiteX12" fmla="*/ 0 w 2215688"/>
                    <a:gd name="connsiteY12" fmla="*/ 1327233 h 1592686"/>
                    <a:gd name="connsiteX13" fmla="*/ 0 w 2215688"/>
                    <a:gd name="connsiteY13" fmla="*/ 828196 h 1592686"/>
                    <a:gd name="connsiteX14" fmla="*/ 0 w 2215688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15688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433167" y="-21679"/>
                        <a:pt x="540217" y="18860"/>
                        <a:pt x="776504" y="0"/>
                      </a:cubicBezTo>
                      <a:cubicBezTo>
                        <a:pt x="1012791" y="-18860"/>
                        <a:pt x="1136581" y="-26651"/>
                        <a:pt x="1321250" y="0"/>
                      </a:cubicBezTo>
                      <a:cubicBezTo>
                        <a:pt x="1505919" y="26651"/>
                        <a:pt x="1809645" y="-5577"/>
                        <a:pt x="1950235" y="0"/>
                      </a:cubicBezTo>
                      <a:cubicBezTo>
                        <a:pt x="2088509" y="-22266"/>
                        <a:pt x="2215944" y="114457"/>
                        <a:pt x="2215688" y="265453"/>
                      </a:cubicBezTo>
                      <a:cubicBezTo>
                        <a:pt x="2213626" y="455663"/>
                        <a:pt x="2208919" y="537820"/>
                        <a:pt x="2215688" y="796343"/>
                      </a:cubicBezTo>
                      <a:cubicBezTo>
                        <a:pt x="2222458" y="1054866"/>
                        <a:pt x="2200527" y="1212455"/>
                        <a:pt x="2215688" y="1327233"/>
                      </a:cubicBezTo>
                      <a:cubicBezTo>
                        <a:pt x="2209811" y="1476064"/>
                        <a:pt x="2110252" y="1601173"/>
                        <a:pt x="1950235" y="1592686"/>
                      </a:cubicBezTo>
                      <a:cubicBezTo>
                        <a:pt x="1762466" y="1575326"/>
                        <a:pt x="1623044" y="1589383"/>
                        <a:pt x="1371793" y="1592686"/>
                      </a:cubicBezTo>
                      <a:cubicBezTo>
                        <a:pt x="1120542" y="1595989"/>
                        <a:pt x="1065178" y="1601535"/>
                        <a:pt x="793351" y="1592686"/>
                      </a:cubicBezTo>
                      <a:cubicBezTo>
                        <a:pt x="521524" y="1583837"/>
                        <a:pt x="425289" y="1579611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15688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511614" y="18048"/>
                        <a:pt x="634711" y="11805"/>
                        <a:pt x="810199" y="0"/>
                      </a:cubicBezTo>
                      <a:cubicBezTo>
                        <a:pt x="985687" y="-11805"/>
                        <a:pt x="1211806" y="6658"/>
                        <a:pt x="1371793" y="0"/>
                      </a:cubicBezTo>
                      <a:cubicBezTo>
                        <a:pt x="1531780" y="-6658"/>
                        <a:pt x="1760246" y="-20639"/>
                        <a:pt x="1950235" y="0"/>
                      </a:cubicBezTo>
                      <a:cubicBezTo>
                        <a:pt x="2109871" y="15885"/>
                        <a:pt x="2199115" y="125673"/>
                        <a:pt x="2215688" y="265453"/>
                      </a:cubicBezTo>
                      <a:cubicBezTo>
                        <a:pt x="2205503" y="454441"/>
                        <a:pt x="2222334" y="553106"/>
                        <a:pt x="2215688" y="817579"/>
                      </a:cubicBezTo>
                      <a:cubicBezTo>
                        <a:pt x="2209042" y="1082052"/>
                        <a:pt x="2207571" y="1116190"/>
                        <a:pt x="2215688" y="1327233"/>
                      </a:cubicBezTo>
                      <a:cubicBezTo>
                        <a:pt x="2236892" y="1447311"/>
                        <a:pt x="2116406" y="1568435"/>
                        <a:pt x="1950235" y="1592686"/>
                      </a:cubicBezTo>
                      <a:cubicBezTo>
                        <a:pt x="1696435" y="1610595"/>
                        <a:pt x="1564255" y="1614801"/>
                        <a:pt x="1439184" y="1592686"/>
                      </a:cubicBezTo>
                      <a:cubicBezTo>
                        <a:pt x="1314113" y="1570571"/>
                        <a:pt x="1049042" y="1612197"/>
                        <a:pt x="860743" y="1592686"/>
                      </a:cubicBezTo>
                      <a:cubicBezTo>
                        <a:pt x="672444" y="1573175"/>
                        <a:pt x="545802" y="1616544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𝑺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=</m:t>
                        </m:r>
                        <m:d>
                          <m:dPr>
                            <m:ctrlPr>
                              <a:rPr kumimoji="0" lang="en-US" altLang="zh-CN" sz="3200" b="1" i="1" u="none" strike="noStrike" kern="1200" cap="none" spc="0" normalizeH="0" baseline="0" noProof="0" smtClean="0">
                                <a:ln w="0"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libri Light" panose="020F0302020204030204" pitchFamily="34" charset="0"/>
                              </a:rPr>
                            </m:ctrlPr>
                          </m:dPr>
                          <m:e>
                            <m:r>
                              <a:rPr kumimoji="0" lang="en-US" altLang="zh-CN" sz="3200" b="1" i="1" u="none" strike="noStrike" kern="1200" cap="none" spc="0" normalizeH="0" baseline="0" noProof="0" smtClean="0">
                                <a:ln w="0"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libri Light" panose="020F0302020204030204" pitchFamily="34" charset="0"/>
                              </a:rPr>
                              <m:t>𝒂</m:t>
                            </m:r>
                            <m:r>
                              <a:rPr kumimoji="0" lang="en-US" altLang="zh-CN" sz="3200" b="1" i="1" u="none" strike="noStrike" kern="1200" cap="none" spc="0" normalizeH="0" baseline="0" noProof="0" smtClean="0">
                                <a:ln w="0"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libri Light" panose="020F0302020204030204" pitchFamily="34" charset="0"/>
                              </a:rPr>
                              <m:t>+</m:t>
                            </m:r>
                            <m:r>
                              <a:rPr kumimoji="0" lang="en-US" altLang="zh-CN" sz="3200" b="1" i="1" u="none" strike="noStrike" kern="1200" cap="none" spc="0" normalizeH="0" baseline="0" noProof="0" smtClean="0">
                                <a:ln w="0"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libri Light" panose="020F0302020204030204" pitchFamily="34" charset="0"/>
                              </a:rPr>
                              <m:t>𝒃</m:t>
                            </m:r>
                          </m:e>
                        </m:d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 : 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𝟐</m:t>
                        </m:r>
                      </m:oMath>
                    </m:oMathPara>
                  </a14:m>
                  <a:endParaRPr kumimoji="0" lang="en-US" sz="3200" b="1" i="1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83CAF424-7F59-43EA-93B3-64BA1A79EB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215688"/>
                    <a:gd name="connsiteY0" fmla="*/ 265453 h 1592686"/>
                    <a:gd name="connsiteX1" fmla="*/ 265453 w 2215688"/>
                    <a:gd name="connsiteY1" fmla="*/ 0 h 1592686"/>
                    <a:gd name="connsiteX2" fmla="*/ 776504 w 2215688"/>
                    <a:gd name="connsiteY2" fmla="*/ 0 h 1592686"/>
                    <a:gd name="connsiteX3" fmla="*/ 1321250 w 2215688"/>
                    <a:gd name="connsiteY3" fmla="*/ 0 h 1592686"/>
                    <a:gd name="connsiteX4" fmla="*/ 1950235 w 2215688"/>
                    <a:gd name="connsiteY4" fmla="*/ 0 h 1592686"/>
                    <a:gd name="connsiteX5" fmla="*/ 2215688 w 2215688"/>
                    <a:gd name="connsiteY5" fmla="*/ 265453 h 1592686"/>
                    <a:gd name="connsiteX6" fmla="*/ 2215688 w 2215688"/>
                    <a:gd name="connsiteY6" fmla="*/ 796343 h 1592686"/>
                    <a:gd name="connsiteX7" fmla="*/ 2215688 w 2215688"/>
                    <a:gd name="connsiteY7" fmla="*/ 1327233 h 1592686"/>
                    <a:gd name="connsiteX8" fmla="*/ 1950235 w 2215688"/>
                    <a:gd name="connsiteY8" fmla="*/ 1592686 h 1592686"/>
                    <a:gd name="connsiteX9" fmla="*/ 1371793 w 2215688"/>
                    <a:gd name="connsiteY9" fmla="*/ 1592686 h 1592686"/>
                    <a:gd name="connsiteX10" fmla="*/ 793351 w 2215688"/>
                    <a:gd name="connsiteY10" fmla="*/ 1592686 h 1592686"/>
                    <a:gd name="connsiteX11" fmla="*/ 265453 w 2215688"/>
                    <a:gd name="connsiteY11" fmla="*/ 1592686 h 1592686"/>
                    <a:gd name="connsiteX12" fmla="*/ 0 w 2215688"/>
                    <a:gd name="connsiteY12" fmla="*/ 1327233 h 1592686"/>
                    <a:gd name="connsiteX13" fmla="*/ 0 w 2215688"/>
                    <a:gd name="connsiteY13" fmla="*/ 828196 h 1592686"/>
                    <a:gd name="connsiteX14" fmla="*/ 0 w 2215688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15688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433167" y="-21679"/>
                        <a:pt x="540217" y="18860"/>
                        <a:pt x="776504" y="0"/>
                      </a:cubicBezTo>
                      <a:cubicBezTo>
                        <a:pt x="1012791" y="-18860"/>
                        <a:pt x="1136581" y="-26651"/>
                        <a:pt x="1321250" y="0"/>
                      </a:cubicBezTo>
                      <a:cubicBezTo>
                        <a:pt x="1505919" y="26651"/>
                        <a:pt x="1809645" y="-5577"/>
                        <a:pt x="1950235" y="0"/>
                      </a:cubicBezTo>
                      <a:cubicBezTo>
                        <a:pt x="2088509" y="-22266"/>
                        <a:pt x="2215944" y="114457"/>
                        <a:pt x="2215688" y="265453"/>
                      </a:cubicBezTo>
                      <a:cubicBezTo>
                        <a:pt x="2213626" y="455663"/>
                        <a:pt x="2208919" y="537820"/>
                        <a:pt x="2215688" y="796343"/>
                      </a:cubicBezTo>
                      <a:cubicBezTo>
                        <a:pt x="2222458" y="1054866"/>
                        <a:pt x="2200527" y="1212455"/>
                        <a:pt x="2215688" y="1327233"/>
                      </a:cubicBezTo>
                      <a:cubicBezTo>
                        <a:pt x="2209811" y="1476064"/>
                        <a:pt x="2110252" y="1601173"/>
                        <a:pt x="1950235" y="1592686"/>
                      </a:cubicBezTo>
                      <a:cubicBezTo>
                        <a:pt x="1762466" y="1575326"/>
                        <a:pt x="1623044" y="1589383"/>
                        <a:pt x="1371793" y="1592686"/>
                      </a:cubicBezTo>
                      <a:cubicBezTo>
                        <a:pt x="1120542" y="1595989"/>
                        <a:pt x="1065178" y="1601535"/>
                        <a:pt x="793351" y="1592686"/>
                      </a:cubicBezTo>
                      <a:cubicBezTo>
                        <a:pt x="521524" y="1583837"/>
                        <a:pt x="425289" y="1579611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15688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511614" y="18048"/>
                        <a:pt x="634711" y="11805"/>
                        <a:pt x="810199" y="0"/>
                      </a:cubicBezTo>
                      <a:cubicBezTo>
                        <a:pt x="985687" y="-11805"/>
                        <a:pt x="1211806" y="6658"/>
                        <a:pt x="1371793" y="0"/>
                      </a:cubicBezTo>
                      <a:cubicBezTo>
                        <a:pt x="1531780" y="-6658"/>
                        <a:pt x="1760246" y="-20639"/>
                        <a:pt x="1950235" y="0"/>
                      </a:cubicBezTo>
                      <a:cubicBezTo>
                        <a:pt x="2109871" y="15885"/>
                        <a:pt x="2199115" y="125673"/>
                        <a:pt x="2215688" y="265453"/>
                      </a:cubicBezTo>
                      <a:cubicBezTo>
                        <a:pt x="2205503" y="454441"/>
                        <a:pt x="2222334" y="553106"/>
                        <a:pt x="2215688" y="817579"/>
                      </a:cubicBezTo>
                      <a:cubicBezTo>
                        <a:pt x="2209042" y="1082052"/>
                        <a:pt x="2207571" y="1116190"/>
                        <a:pt x="2215688" y="1327233"/>
                      </a:cubicBezTo>
                      <a:cubicBezTo>
                        <a:pt x="2236892" y="1447311"/>
                        <a:pt x="2116406" y="1568435"/>
                        <a:pt x="1950235" y="1592686"/>
                      </a:cubicBezTo>
                      <a:cubicBezTo>
                        <a:pt x="1696435" y="1610595"/>
                        <a:pt x="1564255" y="1614801"/>
                        <a:pt x="1439184" y="1592686"/>
                      </a:cubicBezTo>
                      <a:cubicBezTo>
                        <a:pt x="1314113" y="1570571"/>
                        <a:pt x="1049042" y="1612197"/>
                        <a:pt x="860743" y="1592686"/>
                      </a:cubicBezTo>
                      <a:cubicBezTo>
                        <a:pt x="672444" y="1573175"/>
                        <a:pt x="545802" y="1616544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blipFill rotWithShape="0">
                  <a:blip r:embed="rId9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="" xmlns:ask="http://schemas.microsoft.com/office/drawing/2018/sketchyshapes" xmlns:a14="http://schemas.microsoft.com/office/drawing/2010/main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xmlns="" id="{504DEB97-1BBE-4013-820D-1B97A4B36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32" y="3909315"/>
              <a:ext cx="1555711" cy="1886266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B44BC73-4F7C-4478-A9A2-D76F2DB13CDE}"/>
              </a:ext>
            </a:extLst>
          </p:cNvPr>
          <p:cNvSpPr/>
          <p:nvPr/>
        </p:nvSpPr>
        <p:spPr>
          <a:xfrm>
            <a:off x="1393096" y="759201"/>
            <a:ext cx="8835123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0"/>
                <a:latin typeface="SVN-Rio 2016" panose="03060502030307020202" pitchFamily="66" charset="0"/>
              </a:rPr>
              <a:t>Câu</a:t>
            </a:r>
            <a:r>
              <a:rPr lang="en-US" sz="4000" b="1" dirty="0">
                <a:ln w="0"/>
                <a:latin typeface="SVN-Rio 2016" panose="03060502030307020202" pitchFamily="66" charset="0"/>
              </a:rPr>
              <a:t> 1:</a:t>
            </a:r>
          </a:p>
          <a:p>
            <a:pPr algn="ctr"/>
            <a:r>
              <a:rPr lang="en-US" sz="3800" dirty="0" err="1" smtClean="0">
                <a:ln w="0"/>
                <a:latin typeface="iCiel Cadena" panose="02000503000000020004" pitchFamily="2" charset="0"/>
              </a:rPr>
              <a:t>Nếu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a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là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chiều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dài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, b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là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chiều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rộng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thì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công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thức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tính</a:t>
            </a:r>
            <a:r>
              <a:rPr lang="en-US" sz="38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diện</a:t>
            </a:r>
            <a:r>
              <a:rPr lang="en-US" sz="3800" dirty="0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tích</a:t>
            </a:r>
            <a:r>
              <a:rPr lang="en-US" sz="3800" dirty="0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hình</a:t>
            </a:r>
            <a:r>
              <a:rPr lang="en-US" sz="3800" dirty="0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chữ</a:t>
            </a:r>
            <a:r>
              <a:rPr lang="en-US" sz="3800" dirty="0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nhật</a:t>
            </a:r>
            <a:r>
              <a:rPr lang="en-US" sz="3800" dirty="0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 </a:t>
            </a:r>
            <a:r>
              <a:rPr lang="en-US" sz="3800" dirty="0" err="1" smtClean="0">
                <a:ln w="0"/>
                <a:latin typeface="iCiel Cadena" panose="02000503000000020004" pitchFamily="2" charset="0"/>
              </a:rPr>
              <a:t>là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:</a:t>
            </a:r>
            <a:endParaRPr lang="vi-VN" sz="4000" dirty="0">
              <a:ln w="0"/>
              <a:latin typeface="iCiel Cadena" panose="02000503000000020004" pitchFamily="2" charset="0"/>
            </a:endParaRPr>
          </a:p>
        </p:txBody>
      </p:sp>
      <p:pic>
        <p:nvPicPr>
          <p:cNvPr id="26" name="Picture 25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E6CF8643-8AEE-4144-B87D-2949BDD39FA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0897">
            <a:off x="426193" y="358944"/>
            <a:ext cx="1397481" cy="1313193"/>
          </a:xfrm>
          <a:prstGeom prst="rect">
            <a:avLst/>
          </a:prstGeom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E05DC12F-4C8F-49F9-9B3C-9132D3181E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45641" y="405914"/>
            <a:ext cx="2700106" cy="270010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1E0ADE4B-A5A0-4981-B006-923A59FFD795}"/>
              </a:ext>
            </a:extLst>
          </p:cNvPr>
          <p:cNvGrpSpPr/>
          <p:nvPr/>
        </p:nvGrpSpPr>
        <p:grpSpPr>
          <a:xfrm>
            <a:off x="7940962" y="4830656"/>
            <a:ext cx="3246303" cy="2003547"/>
            <a:chOff x="334725" y="3909315"/>
            <a:chExt cx="4645826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xmlns="" id="{90A80FF6-AFC1-4B00-A2BC-48AAABBECF63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215688"/>
                    <a:gd name="connsiteY0" fmla="*/ 265453 h 1592686"/>
                    <a:gd name="connsiteX1" fmla="*/ 265453 w 2215688"/>
                    <a:gd name="connsiteY1" fmla="*/ 0 h 1592686"/>
                    <a:gd name="connsiteX2" fmla="*/ 776504 w 2215688"/>
                    <a:gd name="connsiteY2" fmla="*/ 0 h 1592686"/>
                    <a:gd name="connsiteX3" fmla="*/ 1321250 w 2215688"/>
                    <a:gd name="connsiteY3" fmla="*/ 0 h 1592686"/>
                    <a:gd name="connsiteX4" fmla="*/ 1950235 w 2215688"/>
                    <a:gd name="connsiteY4" fmla="*/ 0 h 1592686"/>
                    <a:gd name="connsiteX5" fmla="*/ 2215688 w 2215688"/>
                    <a:gd name="connsiteY5" fmla="*/ 265453 h 1592686"/>
                    <a:gd name="connsiteX6" fmla="*/ 2215688 w 2215688"/>
                    <a:gd name="connsiteY6" fmla="*/ 796343 h 1592686"/>
                    <a:gd name="connsiteX7" fmla="*/ 2215688 w 2215688"/>
                    <a:gd name="connsiteY7" fmla="*/ 1327233 h 1592686"/>
                    <a:gd name="connsiteX8" fmla="*/ 1950235 w 2215688"/>
                    <a:gd name="connsiteY8" fmla="*/ 1592686 h 1592686"/>
                    <a:gd name="connsiteX9" fmla="*/ 1371793 w 2215688"/>
                    <a:gd name="connsiteY9" fmla="*/ 1592686 h 1592686"/>
                    <a:gd name="connsiteX10" fmla="*/ 793351 w 2215688"/>
                    <a:gd name="connsiteY10" fmla="*/ 1592686 h 1592686"/>
                    <a:gd name="connsiteX11" fmla="*/ 265453 w 2215688"/>
                    <a:gd name="connsiteY11" fmla="*/ 1592686 h 1592686"/>
                    <a:gd name="connsiteX12" fmla="*/ 0 w 2215688"/>
                    <a:gd name="connsiteY12" fmla="*/ 1327233 h 1592686"/>
                    <a:gd name="connsiteX13" fmla="*/ 0 w 2215688"/>
                    <a:gd name="connsiteY13" fmla="*/ 828196 h 1592686"/>
                    <a:gd name="connsiteX14" fmla="*/ 0 w 2215688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15688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433167" y="-21679"/>
                        <a:pt x="540217" y="18860"/>
                        <a:pt x="776504" y="0"/>
                      </a:cubicBezTo>
                      <a:cubicBezTo>
                        <a:pt x="1012791" y="-18860"/>
                        <a:pt x="1136581" y="-26651"/>
                        <a:pt x="1321250" y="0"/>
                      </a:cubicBezTo>
                      <a:cubicBezTo>
                        <a:pt x="1505919" y="26651"/>
                        <a:pt x="1809645" y="-5577"/>
                        <a:pt x="1950235" y="0"/>
                      </a:cubicBezTo>
                      <a:cubicBezTo>
                        <a:pt x="2088509" y="-22266"/>
                        <a:pt x="2215944" y="114457"/>
                        <a:pt x="2215688" y="265453"/>
                      </a:cubicBezTo>
                      <a:cubicBezTo>
                        <a:pt x="2213626" y="455663"/>
                        <a:pt x="2208919" y="537820"/>
                        <a:pt x="2215688" y="796343"/>
                      </a:cubicBezTo>
                      <a:cubicBezTo>
                        <a:pt x="2222458" y="1054866"/>
                        <a:pt x="2200527" y="1212455"/>
                        <a:pt x="2215688" y="1327233"/>
                      </a:cubicBezTo>
                      <a:cubicBezTo>
                        <a:pt x="2209811" y="1476064"/>
                        <a:pt x="2110252" y="1601173"/>
                        <a:pt x="1950235" y="1592686"/>
                      </a:cubicBezTo>
                      <a:cubicBezTo>
                        <a:pt x="1762466" y="1575326"/>
                        <a:pt x="1623044" y="1589383"/>
                        <a:pt x="1371793" y="1592686"/>
                      </a:cubicBezTo>
                      <a:cubicBezTo>
                        <a:pt x="1120542" y="1595989"/>
                        <a:pt x="1065178" y="1601535"/>
                        <a:pt x="793351" y="1592686"/>
                      </a:cubicBezTo>
                      <a:cubicBezTo>
                        <a:pt x="521524" y="1583837"/>
                        <a:pt x="425289" y="1579611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15688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511614" y="18048"/>
                        <a:pt x="634711" y="11805"/>
                        <a:pt x="810199" y="0"/>
                      </a:cubicBezTo>
                      <a:cubicBezTo>
                        <a:pt x="985687" y="-11805"/>
                        <a:pt x="1211806" y="6658"/>
                        <a:pt x="1371793" y="0"/>
                      </a:cubicBezTo>
                      <a:cubicBezTo>
                        <a:pt x="1531780" y="-6658"/>
                        <a:pt x="1760246" y="-20639"/>
                        <a:pt x="1950235" y="0"/>
                      </a:cubicBezTo>
                      <a:cubicBezTo>
                        <a:pt x="2109871" y="15885"/>
                        <a:pt x="2199115" y="125673"/>
                        <a:pt x="2215688" y="265453"/>
                      </a:cubicBezTo>
                      <a:cubicBezTo>
                        <a:pt x="2205503" y="454441"/>
                        <a:pt x="2222334" y="553106"/>
                        <a:pt x="2215688" y="817579"/>
                      </a:cubicBezTo>
                      <a:cubicBezTo>
                        <a:pt x="2209042" y="1082052"/>
                        <a:pt x="2207571" y="1116190"/>
                        <a:pt x="2215688" y="1327233"/>
                      </a:cubicBezTo>
                      <a:cubicBezTo>
                        <a:pt x="2236892" y="1447311"/>
                        <a:pt x="2116406" y="1568435"/>
                        <a:pt x="1950235" y="1592686"/>
                      </a:cubicBezTo>
                      <a:cubicBezTo>
                        <a:pt x="1696435" y="1610595"/>
                        <a:pt x="1564255" y="1614801"/>
                        <a:pt x="1439184" y="1592686"/>
                      </a:cubicBezTo>
                      <a:cubicBezTo>
                        <a:pt x="1314113" y="1570571"/>
                        <a:pt x="1049042" y="1612197"/>
                        <a:pt x="860743" y="1592686"/>
                      </a:cubicBezTo>
                      <a:cubicBezTo>
                        <a:pt x="672444" y="1573175"/>
                        <a:pt x="545802" y="1616544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𝑺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=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𝒂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 :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𝒃</m:t>
                        </m:r>
                      </m:oMath>
                    </m:oMathPara>
                  </a14:m>
                  <a:endParaRPr kumimoji="0" lang="en-US" sz="7200" b="1" i="1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27" name="Rectangle: Rounded Corners 26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90A80FF6-AFC1-4B00-A2BC-48AAABBECF6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215688"/>
                    <a:gd name="connsiteY0" fmla="*/ 265453 h 1592686"/>
                    <a:gd name="connsiteX1" fmla="*/ 265453 w 2215688"/>
                    <a:gd name="connsiteY1" fmla="*/ 0 h 1592686"/>
                    <a:gd name="connsiteX2" fmla="*/ 776504 w 2215688"/>
                    <a:gd name="connsiteY2" fmla="*/ 0 h 1592686"/>
                    <a:gd name="connsiteX3" fmla="*/ 1321250 w 2215688"/>
                    <a:gd name="connsiteY3" fmla="*/ 0 h 1592686"/>
                    <a:gd name="connsiteX4" fmla="*/ 1950235 w 2215688"/>
                    <a:gd name="connsiteY4" fmla="*/ 0 h 1592686"/>
                    <a:gd name="connsiteX5" fmla="*/ 2215688 w 2215688"/>
                    <a:gd name="connsiteY5" fmla="*/ 265453 h 1592686"/>
                    <a:gd name="connsiteX6" fmla="*/ 2215688 w 2215688"/>
                    <a:gd name="connsiteY6" fmla="*/ 796343 h 1592686"/>
                    <a:gd name="connsiteX7" fmla="*/ 2215688 w 2215688"/>
                    <a:gd name="connsiteY7" fmla="*/ 1327233 h 1592686"/>
                    <a:gd name="connsiteX8" fmla="*/ 1950235 w 2215688"/>
                    <a:gd name="connsiteY8" fmla="*/ 1592686 h 1592686"/>
                    <a:gd name="connsiteX9" fmla="*/ 1371793 w 2215688"/>
                    <a:gd name="connsiteY9" fmla="*/ 1592686 h 1592686"/>
                    <a:gd name="connsiteX10" fmla="*/ 793351 w 2215688"/>
                    <a:gd name="connsiteY10" fmla="*/ 1592686 h 1592686"/>
                    <a:gd name="connsiteX11" fmla="*/ 265453 w 2215688"/>
                    <a:gd name="connsiteY11" fmla="*/ 1592686 h 1592686"/>
                    <a:gd name="connsiteX12" fmla="*/ 0 w 2215688"/>
                    <a:gd name="connsiteY12" fmla="*/ 1327233 h 1592686"/>
                    <a:gd name="connsiteX13" fmla="*/ 0 w 2215688"/>
                    <a:gd name="connsiteY13" fmla="*/ 828196 h 1592686"/>
                    <a:gd name="connsiteX14" fmla="*/ 0 w 2215688"/>
                    <a:gd name="connsiteY14" fmla="*/ 265453 h 1592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15688" h="1592686" fill="none" extrusionOk="0">
                      <a:moveTo>
                        <a:pt x="0" y="265453"/>
                      </a:moveTo>
                      <a:cubicBezTo>
                        <a:pt x="-14883" y="107086"/>
                        <a:pt x="110167" y="-17520"/>
                        <a:pt x="265453" y="0"/>
                      </a:cubicBezTo>
                      <a:cubicBezTo>
                        <a:pt x="433167" y="-21679"/>
                        <a:pt x="540217" y="18860"/>
                        <a:pt x="776504" y="0"/>
                      </a:cubicBezTo>
                      <a:cubicBezTo>
                        <a:pt x="1012791" y="-18860"/>
                        <a:pt x="1136581" y="-26651"/>
                        <a:pt x="1321250" y="0"/>
                      </a:cubicBezTo>
                      <a:cubicBezTo>
                        <a:pt x="1505919" y="26651"/>
                        <a:pt x="1809645" y="-5577"/>
                        <a:pt x="1950235" y="0"/>
                      </a:cubicBezTo>
                      <a:cubicBezTo>
                        <a:pt x="2088509" y="-22266"/>
                        <a:pt x="2215944" y="114457"/>
                        <a:pt x="2215688" y="265453"/>
                      </a:cubicBezTo>
                      <a:cubicBezTo>
                        <a:pt x="2213626" y="455663"/>
                        <a:pt x="2208919" y="537820"/>
                        <a:pt x="2215688" y="796343"/>
                      </a:cubicBezTo>
                      <a:cubicBezTo>
                        <a:pt x="2222458" y="1054866"/>
                        <a:pt x="2200527" y="1212455"/>
                        <a:pt x="2215688" y="1327233"/>
                      </a:cubicBezTo>
                      <a:cubicBezTo>
                        <a:pt x="2209811" y="1476064"/>
                        <a:pt x="2110252" y="1601173"/>
                        <a:pt x="1950235" y="1592686"/>
                      </a:cubicBezTo>
                      <a:cubicBezTo>
                        <a:pt x="1762466" y="1575326"/>
                        <a:pt x="1623044" y="1589383"/>
                        <a:pt x="1371793" y="1592686"/>
                      </a:cubicBezTo>
                      <a:cubicBezTo>
                        <a:pt x="1120542" y="1595989"/>
                        <a:pt x="1065178" y="1601535"/>
                        <a:pt x="793351" y="1592686"/>
                      </a:cubicBezTo>
                      <a:cubicBezTo>
                        <a:pt x="521524" y="1583837"/>
                        <a:pt x="425289" y="1579611"/>
                        <a:pt x="265453" y="1592686"/>
                      </a:cubicBezTo>
                      <a:cubicBezTo>
                        <a:pt x="112250" y="1600019"/>
                        <a:pt x="20083" y="1454470"/>
                        <a:pt x="0" y="1327233"/>
                      </a:cubicBezTo>
                      <a:cubicBezTo>
                        <a:pt x="13221" y="1181840"/>
                        <a:pt x="2130" y="1064126"/>
                        <a:pt x="0" y="828196"/>
                      </a:cubicBezTo>
                      <a:cubicBezTo>
                        <a:pt x="-2130" y="592266"/>
                        <a:pt x="14413" y="382484"/>
                        <a:pt x="0" y="265453"/>
                      </a:cubicBezTo>
                      <a:close/>
                    </a:path>
                    <a:path w="2215688" h="1592686" stroke="0" extrusionOk="0">
                      <a:moveTo>
                        <a:pt x="0" y="265453"/>
                      </a:moveTo>
                      <a:cubicBezTo>
                        <a:pt x="-23193" y="112075"/>
                        <a:pt x="113409" y="34520"/>
                        <a:pt x="265453" y="0"/>
                      </a:cubicBezTo>
                      <a:cubicBezTo>
                        <a:pt x="511614" y="18048"/>
                        <a:pt x="634711" y="11805"/>
                        <a:pt x="810199" y="0"/>
                      </a:cubicBezTo>
                      <a:cubicBezTo>
                        <a:pt x="985687" y="-11805"/>
                        <a:pt x="1211806" y="6658"/>
                        <a:pt x="1371793" y="0"/>
                      </a:cubicBezTo>
                      <a:cubicBezTo>
                        <a:pt x="1531780" y="-6658"/>
                        <a:pt x="1760246" y="-20639"/>
                        <a:pt x="1950235" y="0"/>
                      </a:cubicBezTo>
                      <a:cubicBezTo>
                        <a:pt x="2109871" y="15885"/>
                        <a:pt x="2199115" y="125673"/>
                        <a:pt x="2215688" y="265453"/>
                      </a:cubicBezTo>
                      <a:cubicBezTo>
                        <a:pt x="2205503" y="454441"/>
                        <a:pt x="2222334" y="553106"/>
                        <a:pt x="2215688" y="817579"/>
                      </a:cubicBezTo>
                      <a:cubicBezTo>
                        <a:pt x="2209042" y="1082052"/>
                        <a:pt x="2207571" y="1116190"/>
                        <a:pt x="2215688" y="1327233"/>
                      </a:cubicBezTo>
                      <a:cubicBezTo>
                        <a:pt x="2236892" y="1447311"/>
                        <a:pt x="2116406" y="1568435"/>
                        <a:pt x="1950235" y="1592686"/>
                      </a:cubicBezTo>
                      <a:cubicBezTo>
                        <a:pt x="1696435" y="1610595"/>
                        <a:pt x="1564255" y="1614801"/>
                        <a:pt x="1439184" y="1592686"/>
                      </a:cubicBezTo>
                      <a:cubicBezTo>
                        <a:pt x="1314113" y="1570571"/>
                        <a:pt x="1049042" y="1612197"/>
                        <a:pt x="860743" y="1592686"/>
                      </a:cubicBezTo>
                      <a:cubicBezTo>
                        <a:pt x="672444" y="1573175"/>
                        <a:pt x="545802" y="1616544"/>
                        <a:pt x="265453" y="1592686"/>
                      </a:cubicBezTo>
                      <a:cubicBezTo>
                        <a:pt x="105218" y="1592609"/>
                        <a:pt x="-3135" y="1503452"/>
                        <a:pt x="0" y="1327233"/>
                      </a:cubicBezTo>
                      <a:cubicBezTo>
                        <a:pt x="-23576" y="1137036"/>
                        <a:pt x="12530" y="992395"/>
                        <a:pt x="0" y="817579"/>
                      </a:cubicBezTo>
                      <a:cubicBezTo>
                        <a:pt x="-12530" y="642763"/>
                        <a:pt x="25576" y="390143"/>
                        <a:pt x="0" y="265453"/>
                      </a:cubicBezTo>
                      <a:close/>
                    </a:path>
                  </a:pathLst>
                </a:custGeom>
                <a:blipFill rotWithShape="0">
                  <a:blip r:embed="rId13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="" xmlns:ask="http://schemas.microsoft.com/office/drawing/2018/sketchyshapes" xmlns:a14="http://schemas.microsoft.com/office/drawing/2010/main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52C90A83-FC21-4076-953D-C3CF04C49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725" y="3909315"/>
              <a:ext cx="1367725" cy="1886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666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20" y="0"/>
            <a:ext cx="12224219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60FE38D4-A109-4D62-9551-CEC19B727DD2}"/>
              </a:ext>
            </a:extLst>
          </p:cNvPr>
          <p:cNvSpPr/>
          <p:nvPr/>
        </p:nvSpPr>
        <p:spPr>
          <a:xfrm>
            <a:off x="1383533" y="598633"/>
            <a:ext cx="9056451" cy="23146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DAD2915-EC89-4F4A-9B6E-A9C6F8189E24}"/>
              </a:ext>
            </a:extLst>
          </p:cNvPr>
          <p:cNvGrpSpPr/>
          <p:nvPr/>
        </p:nvGrpSpPr>
        <p:grpSpPr>
          <a:xfrm>
            <a:off x="260664" y="3089800"/>
            <a:ext cx="2542013" cy="1853791"/>
            <a:chOff x="141895" y="2348338"/>
            <a:chExt cx="4444325" cy="3994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: Rounded Corners 15">
                  <a:extLst>
                    <a:ext uri="{FF2B5EF4-FFF2-40B4-BE49-F238E27FC236}">
                      <a16:creationId xmlns="" xmlns:a16="http://schemas.microsoft.com/office/drawing/2014/main" id="{3D9E710F-95AF-4550-9FB1-B715C22D0C20}"/>
                    </a:ext>
                  </a:extLst>
                </p:cNvPr>
                <p:cNvSpPr/>
                <p:nvPr/>
              </p:nvSpPr>
              <p:spPr>
                <a:xfrm>
                  <a:off x="480657" y="3131000"/>
                  <a:ext cx="4105563" cy="3211934"/>
                </a:xfrm>
                <a:custGeom>
                  <a:avLst/>
                  <a:gdLst>
                    <a:gd name="connsiteX0" fmla="*/ 0 w 2348252"/>
                    <a:gd name="connsiteY0" fmla="*/ 248434 h 1490577"/>
                    <a:gd name="connsiteX1" fmla="*/ 248434 w 2348252"/>
                    <a:gd name="connsiteY1" fmla="*/ 0 h 1490577"/>
                    <a:gd name="connsiteX2" fmla="*/ 810020 w 2348252"/>
                    <a:gd name="connsiteY2" fmla="*/ 0 h 1490577"/>
                    <a:gd name="connsiteX3" fmla="*/ 1408635 w 2348252"/>
                    <a:gd name="connsiteY3" fmla="*/ 0 h 1490577"/>
                    <a:gd name="connsiteX4" fmla="*/ 2099818 w 2348252"/>
                    <a:gd name="connsiteY4" fmla="*/ 0 h 1490577"/>
                    <a:gd name="connsiteX5" fmla="*/ 2348252 w 2348252"/>
                    <a:gd name="connsiteY5" fmla="*/ 248434 h 1490577"/>
                    <a:gd name="connsiteX6" fmla="*/ 2348252 w 2348252"/>
                    <a:gd name="connsiteY6" fmla="*/ 745289 h 1490577"/>
                    <a:gd name="connsiteX7" fmla="*/ 2348252 w 2348252"/>
                    <a:gd name="connsiteY7" fmla="*/ 1242143 h 1490577"/>
                    <a:gd name="connsiteX8" fmla="*/ 2099818 w 2348252"/>
                    <a:gd name="connsiteY8" fmla="*/ 1490577 h 1490577"/>
                    <a:gd name="connsiteX9" fmla="*/ 1464176 w 2348252"/>
                    <a:gd name="connsiteY9" fmla="*/ 1490577 h 1490577"/>
                    <a:gd name="connsiteX10" fmla="*/ 828534 w 2348252"/>
                    <a:gd name="connsiteY10" fmla="*/ 1490577 h 1490577"/>
                    <a:gd name="connsiteX11" fmla="*/ 248434 w 2348252"/>
                    <a:gd name="connsiteY11" fmla="*/ 1490577 h 1490577"/>
                    <a:gd name="connsiteX12" fmla="*/ 0 w 2348252"/>
                    <a:gd name="connsiteY12" fmla="*/ 1242143 h 1490577"/>
                    <a:gd name="connsiteX13" fmla="*/ 0 w 2348252"/>
                    <a:gd name="connsiteY13" fmla="*/ 775100 h 1490577"/>
                    <a:gd name="connsiteX14" fmla="*/ 0 w 2348252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48252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449697" y="-14370"/>
                        <a:pt x="611969" y="26864"/>
                        <a:pt x="810020" y="0"/>
                      </a:cubicBezTo>
                      <a:cubicBezTo>
                        <a:pt x="1008071" y="-26864"/>
                        <a:pt x="1243517" y="26103"/>
                        <a:pt x="1408635" y="0"/>
                      </a:cubicBezTo>
                      <a:cubicBezTo>
                        <a:pt x="1573753" y="-26103"/>
                        <a:pt x="1810677" y="15723"/>
                        <a:pt x="2099818" y="0"/>
                      </a:cubicBezTo>
                      <a:cubicBezTo>
                        <a:pt x="2233390" y="-9712"/>
                        <a:pt x="2349202" y="94931"/>
                        <a:pt x="2348252" y="248434"/>
                      </a:cubicBezTo>
                      <a:cubicBezTo>
                        <a:pt x="2325199" y="433153"/>
                        <a:pt x="2333995" y="559118"/>
                        <a:pt x="2348252" y="745289"/>
                      </a:cubicBezTo>
                      <a:cubicBezTo>
                        <a:pt x="2362509" y="931460"/>
                        <a:pt x="2329656" y="1069355"/>
                        <a:pt x="2348252" y="1242143"/>
                      </a:cubicBezTo>
                      <a:cubicBezTo>
                        <a:pt x="2318560" y="1390589"/>
                        <a:pt x="2252237" y="1500203"/>
                        <a:pt x="2099818" y="1490577"/>
                      </a:cubicBezTo>
                      <a:cubicBezTo>
                        <a:pt x="1838954" y="1513329"/>
                        <a:pt x="1665217" y="1471869"/>
                        <a:pt x="1464176" y="1490577"/>
                      </a:cubicBezTo>
                      <a:cubicBezTo>
                        <a:pt x="1263135" y="1509285"/>
                        <a:pt x="1082741" y="1460611"/>
                        <a:pt x="828534" y="1490577"/>
                      </a:cubicBezTo>
                      <a:cubicBezTo>
                        <a:pt x="574327" y="1520543"/>
                        <a:pt x="386046" y="1511629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348252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474117" y="14331"/>
                        <a:pt x="678956" y="24744"/>
                        <a:pt x="847048" y="0"/>
                      </a:cubicBezTo>
                      <a:cubicBezTo>
                        <a:pt x="1015140" y="-24744"/>
                        <a:pt x="1170118" y="-15400"/>
                        <a:pt x="1464176" y="0"/>
                      </a:cubicBezTo>
                      <a:cubicBezTo>
                        <a:pt x="1758234" y="15400"/>
                        <a:pt x="1888089" y="19810"/>
                        <a:pt x="2099818" y="0"/>
                      </a:cubicBezTo>
                      <a:cubicBezTo>
                        <a:pt x="2241283" y="5193"/>
                        <a:pt x="2335686" y="116404"/>
                        <a:pt x="2348252" y="248434"/>
                      </a:cubicBezTo>
                      <a:cubicBezTo>
                        <a:pt x="2329319" y="416894"/>
                        <a:pt x="2371245" y="565456"/>
                        <a:pt x="2348252" y="765163"/>
                      </a:cubicBezTo>
                      <a:cubicBezTo>
                        <a:pt x="2325259" y="964870"/>
                        <a:pt x="2349863" y="1088228"/>
                        <a:pt x="2348252" y="1242143"/>
                      </a:cubicBezTo>
                      <a:cubicBezTo>
                        <a:pt x="2360166" y="1364443"/>
                        <a:pt x="2256562" y="1466360"/>
                        <a:pt x="2099818" y="1490577"/>
                      </a:cubicBezTo>
                      <a:cubicBezTo>
                        <a:pt x="1926046" y="1466993"/>
                        <a:pt x="1798931" y="1490843"/>
                        <a:pt x="1538232" y="1490577"/>
                      </a:cubicBezTo>
                      <a:cubicBezTo>
                        <a:pt x="1277533" y="1490311"/>
                        <a:pt x="1146213" y="1514796"/>
                        <a:pt x="902590" y="1490577"/>
                      </a:cubicBezTo>
                      <a:cubicBezTo>
                        <a:pt x="658967" y="1466358"/>
                        <a:pt x="532038" y="1469546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="" xmlns:ask="http://schemas.microsoft.com/office/drawing/2018/sketchyshapes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3200" b="1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𝐒</m:t>
                        </m:r>
                        <m:r>
                          <m:rPr>
                            <m:nor/>
                          </m:rPr>
                          <a:rPr lang="en-US" altLang="zh-CN" sz="3200" b="1" i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= </m:t>
                        </m:r>
                        <m:r>
                          <m:rPr>
                            <m:nor/>
                          </m:rPr>
                          <a:rPr lang="en-US" altLang="zh-CN" sz="3200" b="1" i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zh-CN" sz="3200" b="1" i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zh-CN" sz="3200" b="1" i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altLang="zh-CN" sz="3200" b="1" i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4</m:t>
                        </m:r>
                      </m:oMath>
                    </m:oMathPara>
                  </a14:m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3D9E710F-95AF-4550-9FB1-B715C22D0C2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657" y="3131000"/>
                  <a:ext cx="4105563" cy="3211934"/>
                </a:xfrm>
                <a:custGeom>
                  <a:avLst/>
                  <a:gdLst>
                    <a:gd name="connsiteX0" fmla="*/ 0 w 2348252"/>
                    <a:gd name="connsiteY0" fmla="*/ 248434 h 1490577"/>
                    <a:gd name="connsiteX1" fmla="*/ 248434 w 2348252"/>
                    <a:gd name="connsiteY1" fmla="*/ 0 h 1490577"/>
                    <a:gd name="connsiteX2" fmla="*/ 810020 w 2348252"/>
                    <a:gd name="connsiteY2" fmla="*/ 0 h 1490577"/>
                    <a:gd name="connsiteX3" fmla="*/ 1408635 w 2348252"/>
                    <a:gd name="connsiteY3" fmla="*/ 0 h 1490577"/>
                    <a:gd name="connsiteX4" fmla="*/ 2099818 w 2348252"/>
                    <a:gd name="connsiteY4" fmla="*/ 0 h 1490577"/>
                    <a:gd name="connsiteX5" fmla="*/ 2348252 w 2348252"/>
                    <a:gd name="connsiteY5" fmla="*/ 248434 h 1490577"/>
                    <a:gd name="connsiteX6" fmla="*/ 2348252 w 2348252"/>
                    <a:gd name="connsiteY6" fmla="*/ 745289 h 1490577"/>
                    <a:gd name="connsiteX7" fmla="*/ 2348252 w 2348252"/>
                    <a:gd name="connsiteY7" fmla="*/ 1242143 h 1490577"/>
                    <a:gd name="connsiteX8" fmla="*/ 2099818 w 2348252"/>
                    <a:gd name="connsiteY8" fmla="*/ 1490577 h 1490577"/>
                    <a:gd name="connsiteX9" fmla="*/ 1464176 w 2348252"/>
                    <a:gd name="connsiteY9" fmla="*/ 1490577 h 1490577"/>
                    <a:gd name="connsiteX10" fmla="*/ 828534 w 2348252"/>
                    <a:gd name="connsiteY10" fmla="*/ 1490577 h 1490577"/>
                    <a:gd name="connsiteX11" fmla="*/ 248434 w 2348252"/>
                    <a:gd name="connsiteY11" fmla="*/ 1490577 h 1490577"/>
                    <a:gd name="connsiteX12" fmla="*/ 0 w 2348252"/>
                    <a:gd name="connsiteY12" fmla="*/ 1242143 h 1490577"/>
                    <a:gd name="connsiteX13" fmla="*/ 0 w 2348252"/>
                    <a:gd name="connsiteY13" fmla="*/ 775100 h 1490577"/>
                    <a:gd name="connsiteX14" fmla="*/ 0 w 2348252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48252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449697" y="-14370"/>
                        <a:pt x="611969" y="26864"/>
                        <a:pt x="810020" y="0"/>
                      </a:cubicBezTo>
                      <a:cubicBezTo>
                        <a:pt x="1008071" y="-26864"/>
                        <a:pt x="1243517" y="26103"/>
                        <a:pt x="1408635" y="0"/>
                      </a:cubicBezTo>
                      <a:cubicBezTo>
                        <a:pt x="1573753" y="-26103"/>
                        <a:pt x="1810677" y="15723"/>
                        <a:pt x="2099818" y="0"/>
                      </a:cubicBezTo>
                      <a:cubicBezTo>
                        <a:pt x="2233390" y="-9712"/>
                        <a:pt x="2349202" y="94931"/>
                        <a:pt x="2348252" y="248434"/>
                      </a:cubicBezTo>
                      <a:cubicBezTo>
                        <a:pt x="2325199" y="433153"/>
                        <a:pt x="2333995" y="559118"/>
                        <a:pt x="2348252" y="745289"/>
                      </a:cubicBezTo>
                      <a:cubicBezTo>
                        <a:pt x="2362509" y="931460"/>
                        <a:pt x="2329656" y="1069355"/>
                        <a:pt x="2348252" y="1242143"/>
                      </a:cubicBezTo>
                      <a:cubicBezTo>
                        <a:pt x="2318560" y="1390589"/>
                        <a:pt x="2252237" y="1500203"/>
                        <a:pt x="2099818" y="1490577"/>
                      </a:cubicBezTo>
                      <a:cubicBezTo>
                        <a:pt x="1838954" y="1513329"/>
                        <a:pt x="1665217" y="1471869"/>
                        <a:pt x="1464176" y="1490577"/>
                      </a:cubicBezTo>
                      <a:cubicBezTo>
                        <a:pt x="1263135" y="1509285"/>
                        <a:pt x="1082741" y="1460611"/>
                        <a:pt x="828534" y="1490577"/>
                      </a:cubicBezTo>
                      <a:cubicBezTo>
                        <a:pt x="574327" y="1520543"/>
                        <a:pt x="386046" y="1511629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348252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474117" y="14331"/>
                        <a:pt x="678956" y="24744"/>
                        <a:pt x="847048" y="0"/>
                      </a:cubicBezTo>
                      <a:cubicBezTo>
                        <a:pt x="1015140" y="-24744"/>
                        <a:pt x="1170118" y="-15400"/>
                        <a:pt x="1464176" y="0"/>
                      </a:cubicBezTo>
                      <a:cubicBezTo>
                        <a:pt x="1758234" y="15400"/>
                        <a:pt x="1888089" y="19810"/>
                        <a:pt x="2099818" y="0"/>
                      </a:cubicBezTo>
                      <a:cubicBezTo>
                        <a:pt x="2241283" y="5193"/>
                        <a:pt x="2335686" y="116404"/>
                        <a:pt x="2348252" y="248434"/>
                      </a:cubicBezTo>
                      <a:cubicBezTo>
                        <a:pt x="2329319" y="416894"/>
                        <a:pt x="2371245" y="565456"/>
                        <a:pt x="2348252" y="765163"/>
                      </a:cubicBezTo>
                      <a:cubicBezTo>
                        <a:pt x="2325259" y="964870"/>
                        <a:pt x="2349863" y="1088228"/>
                        <a:pt x="2348252" y="1242143"/>
                      </a:cubicBezTo>
                      <a:cubicBezTo>
                        <a:pt x="2360166" y="1364443"/>
                        <a:pt x="2256562" y="1466360"/>
                        <a:pt x="2099818" y="1490577"/>
                      </a:cubicBezTo>
                      <a:cubicBezTo>
                        <a:pt x="1926046" y="1466993"/>
                        <a:pt x="1798931" y="1490843"/>
                        <a:pt x="1538232" y="1490577"/>
                      </a:cubicBezTo>
                      <a:cubicBezTo>
                        <a:pt x="1277533" y="1490311"/>
                        <a:pt x="1146213" y="1514796"/>
                        <a:pt x="902590" y="1490577"/>
                      </a:cubicBezTo>
                      <a:cubicBezTo>
                        <a:pt x="658967" y="1466358"/>
                        <a:pt x="532038" y="1469546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blipFill rotWithShape="0">
                  <a:blip r:embed="rId5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:a14="http://schemas.microsoft.com/office/drawing/2010/main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7" name="Picture 16" descr="A picture containing text, sign&#10;&#10;Description automatically generated">
              <a:extLst>
                <a:ext uri="{FF2B5EF4-FFF2-40B4-BE49-F238E27FC236}">
                  <a16:creationId xmlns="" xmlns:a16="http://schemas.microsoft.com/office/drawing/2014/main" id="{BC75EE27-EA65-4FB4-9380-10C0FAC4B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95" y="2348338"/>
              <a:ext cx="1399235" cy="158932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0A1CC530-09CA-4D81-934B-B8F89A627BB1}"/>
              </a:ext>
            </a:extLst>
          </p:cNvPr>
          <p:cNvGrpSpPr/>
          <p:nvPr/>
        </p:nvGrpSpPr>
        <p:grpSpPr>
          <a:xfrm>
            <a:off x="6206804" y="3179317"/>
            <a:ext cx="2603314" cy="1836159"/>
            <a:chOff x="4888369" y="2802857"/>
            <a:chExt cx="4566847" cy="16137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="" xmlns:a16="http://schemas.microsoft.com/office/drawing/2014/main" id="{637ABDF7-88E7-4484-9595-9D4E0E8AE78E}"/>
                    </a:ext>
                  </a:extLst>
                </p:cNvPr>
                <p:cNvSpPr/>
                <p:nvPr/>
              </p:nvSpPr>
              <p:spPr>
                <a:xfrm>
                  <a:off x="5349653" y="3106587"/>
                  <a:ext cx="4105563" cy="1310064"/>
                </a:xfrm>
                <a:custGeom>
                  <a:avLst/>
                  <a:gdLst>
                    <a:gd name="connsiteX0" fmla="*/ 0 w 2340361"/>
                    <a:gd name="connsiteY0" fmla="*/ 248435 h 1490578"/>
                    <a:gd name="connsiteX1" fmla="*/ 248435 w 2340361"/>
                    <a:gd name="connsiteY1" fmla="*/ 0 h 1490578"/>
                    <a:gd name="connsiteX2" fmla="*/ 807627 w 2340361"/>
                    <a:gd name="connsiteY2" fmla="*/ 0 h 1490578"/>
                    <a:gd name="connsiteX3" fmla="*/ 1403689 w 2340361"/>
                    <a:gd name="connsiteY3" fmla="*/ 0 h 1490578"/>
                    <a:gd name="connsiteX4" fmla="*/ 2091926 w 2340361"/>
                    <a:gd name="connsiteY4" fmla="*/ 0 h 1490578"/>
                    <a:gd name="connsiteX5" fmla="*/ 2340361 w 2340361"/>
                    <a:gd name="connsiteY5" fmla="*/ 248435 h 1490578"/>
                    <a:gd name="connsiteX6" fmla="*/ 2340361 w 2340361"/>
                    <a:gd name="connsiteY6" fmla="*/ 745289 h 1490578"/>
                    <a:gd name="connsiteX7" fmla="*/ 2340361 w 2340361"/>
                    <a:gd name="connsiteY7" fmla="*/ 1242143 h 1490578"/>
                    <a:gd name="connsiteX8" fmla="*/ 2091926 w 2340361"/>
                    <a:gd name="connsiteY8" fmla="*/ 1490578 h 1490578"/>
                    <a:gd name="connsiteX9" fmla="*/ 1458994 w 2340361"/>
                    <a:gd name="connsiteY9" fmla="*/ 1490578 h 1490578"/>
                    <a:gd name="connsiteX10" fmla="*/ 826062 w 2340361"/>
                    <a:gd name="connsiteY10" fmla="*/ 1490578 h 1490578"/>
                    <a:gd name="connsiteX11" fmla="*/ 248435 w 2340361"/>
                    <a:gd name="connsiteY11" fmla="*/ 1490578 h 1490578"/>
                    <a:gd name="connsiteX12" fmla="*/ 0 w 2340361"/>
                    <a:gd name="connsiteY12" fmla="*/ 1242143 h 1490578"/>
                    <a:gd name="connsiteX13" fmla="*/ 0 w 2340361"/>
                    <a:gd name="connsiteY13" fmla="*/ 775100 h 1490578"/>
                    <a:gd name="connsiteX14" fmla="*/ 0 w 2340361"/>
                    <a:gd name="connsiteY14" fmla="*/ 248435 h 1490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40361" h="1490578" fill="none" extrusionOk="0">
                      <a:moveTo>
                        <a:pt x="0" y="248435"/>
                      </a:moveTo>
                      <a:cubicBezTo>
                        <a:pt x="-17197" y="97638"/>
                        <a:pt x="97385" y="-27941"/>
                        <a:pt x="248435" y="0"/>
                      </a:cubicBezTo>
                      <a:cubicBezTo>
                        <a:pt x="519872" y="-7500"/>
                        <a:pt x="654199" y="10914"/>
                        <a:pt x="807627" y="0"/>
                      </a:cubicBezTo>
                      <a:cubicBezTo>
                        <a:pt x="961055" y="-10914"/>
                        <a:pt x="1179847" y="-13055"/>
                        <a:pt x="1403689" y="0"/>
                      </a:cubicBezTo>
                      <a:cubicBezTo>
                        <a:pt x="1627531" y="13055"/>
                        <a:pt x="1762901" y="1633"/>
                        <a:pt x="2091926" y="0"/>
                      </a:cubicBezTo>
                      <a:cubicBezTo>
                        <a:pt x="2221272" y="-21007"/>
                        <a:pt x="2341957" y="83833"/>
                        <a:pt x="2340361" y="248435"/>
                      </a:cubicBezTo>
                      <a:cubicBezTo>
                        <a:pt x="2359724" y="435357"/>
                        <a:pt x="2325250" y="562808"/>
                        <a:pt x="2340361" y="745289"/>
                      </a:cubicBezTo>
                      <a:cubicBezTo>
                        <a:pt x="2355472" y="927770"/>
                        <a:pt x="2321765" y="1069355"/>
                        <a:pt x="2340361" y="1242143"/>
                      </a:cubicBezTo>
                      <a:cubicBezTo>
                        <a:pt x="2328771" y="1383737"/>
                        <a:pt x="2238619" y="1496580"/>
                        <a:pt x="2091926" y="1490578"/>
                      </a:cubicBezTo>
                      <a:cubicBezTo>
                        <a:pt x="1778939" y="1511448"/>
                        <a:pt x="1620920" y="1475758"/>
                        <a:pt x="1458994" y="1490578"/>
                      </a:cubicBezTo>
                      <a:cubicBezTo>
                        <a:pt x="1297068" y="1505398"/>
                        <a:pt x="1006736" y="1511057"/>
                        <a:pt x="826062" y="1490578"/>
                      </a:cubicBezTo>
                      <a:cubicBezTo>
                        <a:pt x="645388" y="1470099"/>
                        <a:pt x="463710" y="1514725"/>
                        <a:pt x="248435" y="1490578"/>
                      </a:cubicBezTo>
                      <a:cubicBezTo>
                        <a:pt x="94100" y="1509617"/>
                        <a:pt x="14755" y="1365120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22580" y="420485"/>
                        <a:pt x="0" y="248435"/>
                      </a:cubicBezTo>
                      <a:close/>
                    </a:path>
                    <a:path w="2340361" h="1490578" stroke="0" extrusionOk="0">
                      <a:moveTo>
                        <a:pt x="0" y="248435"/>
                      </a:moveTo>
                      <a:cubicBezTo>
                        <a:pt x="-6210" y="109415"/>
                        <a:pt x="110410" y="5193"/>
                        <a:pt x="248435" y="0"/>
                      </a:cubicBezTo>
                      <a:cubicBezTo>
                        <a:pt x="419448" y="-26014"/>
                        <a:pt x="654107" y="7417"/>
                        <a:pt x="844497" y="0"/>
                      </a:cubicBezTo>
                      <a:cubicBezTo>
                        <a:pt x="1034887" y="-7417"/>
                        <a:pt x="1191504" y="-17789"/>
                        <a:pt x="1458994" y="0"/>
                      </a:cubicBezTo>
                      <a:cubicBezTo>
                        <a:pt x="1726484" y="17789"/>
                        <a:pt x="1857707" y="7279"/>
                        <a:pt x="2091926" y="0"/>
                      </a:cubicBezTo>
                      <a:cubicBezTo>
                        <a:pt x="2237514" y="10218"/>
                        <a:pt x="2319771" y="119708"/>
                        <a:pt x="2340361" y="248435"/>
                      </a:cubicBezTo>
                      <a:cubicBezTo>
                        <a:pt x="2320465" y="417240"/>
                        <a:pt x="2356221" y="568654"/>
                        <a:pt x="2340361" y="765163"/>
                      </a:cubicBezTo>
                      <a:cubicBezTo>
                        <a:pt x="2324501" y="961672"/>
                        <a:pt x="2341972" y="1088228"/>
                        <a:pt x="2340361" y="1242143"/>
                      </a:cubicBezTo>
                      <a:cubicBezTo>
                        <a:pt x="2345792" y="1372555"/>
                        <a:pt x="2241216" y="1475601"/>
                        <a:pt x="2091926" y="1490578"/>
                      </a:cubicBezTo>
                      <a:cubicBezTo>
                        <a:pt x="1945673" y="1471522"/>
                        <a:pt x="1681211" y="1492020"/>
                        <a:pt x="1532734" y="1490578"/>
                      </a:cubicBezTo>
                      <a:cubicBezTo>
                        <a:pt x="1384257" y="1489136"/>
                        <a:pt x="1157513" y="1484111"/>
                        <a:pt x="899802" y="1490578"/>
                      </a:cubicBezTo>
                      <a:cubicBezTo>
                        <a:pt x="642091" y="1497045"/>
                        <a:pt x="468558" y="1508373"/>
                        <a:pt x="248435" y="1490578"/>
                      </a:cubicBezTo>
                      <a:cubicBezTo>
                        <a:pt x="102354" y="1490528"/>
                        <a:pt x="-3425" y="1411706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3452" y="378493"/>
                        <a:pt x="0" y="24843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="" xmlns:ask="http://schemas.microsoft.com/office/drawing/2018/sketchyshapes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3200" b="1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𝑺</m:t>
                        </m:r>
                        <m:r>
                          <a:rPr lang="en-US" altLang="zh-CN" sz="3200" b="1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=</m:t>
                        </m:r>
                        <m:r>
                          <a:rPr lang="en-US" altLang="zh-CN" sz="3200" b="1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𝒂</m:t>
                        </m:r>
                        <m:r>
                          <a:rPr lang="en-US" altLang="zh-CN" sz="3200" b="1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altLang="zh-CN" sz="3200" b="1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𝒙</m:t>
                        </m:r>
                        <m:r>
                          <a:rPr lang="en-US" altLang="zh-CN" sz="3200" b="1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lang="en-US" altLang="zh-CN" sz="3200" b="1" i="1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𝒂</m:t>
                        </m:r>
                      </m:oMath>
                    </m:oMathPara>
                  </a14:m>
                  <a:endParaRPr kumimoji="0" lang="en-US" sz="3200" b="1" i="1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637ABDF7-88E7-4484-9595-9D4E0E8AE7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9653" y="3106587"/>
                  <a:ext cx="4105563" cy="1310064"/>
                </a:xfrm>
                <a:custGeom>
                  <a:avLst/>
                  <a:gdLst>
                    <a:gd name="connsiteX0" fmla="*/ 0 w 2340361"/>
                    <a:gd name="connsiteY0" fmla="*/ 248435 h 1490578"/>
                    <a:gd name="connsiteX1" fmla="*/ 248435 w 2340361"/>
                    <a:gd name="connsiteY1" fmla="*/ 0 h 1490578"/>
                    <a:gd name="connsiteX2" fmla="*/ 807627 w 2340361"/>
                    <a:gd name="connsiteY2" fmla="*/ 0 h 1490578"/>
                    <a:gd name="connsiteX3" fmla="*/ 1403689 w 2340361"/>
                    <a:gd name="connsiteY3" fmla="*/ 0 h 1490578"/>
                    <a:gd name="connsiteX4" fmla="*/ 2091926 w 2340361"/>
                    <a:gd name="connsiteY4" fmla="*/ 0 h 1490578"/>
                    <a:gd name="connsiteX5" fmla="*/ 2340361 w 2340361"/>
                    <a:gd name="connsiteY5" fmla="*/ 248435 h 1490578"/>
                    <a:gd name="connsiteX6" fmla="*/ 2340361 w 2340361"/>
                    <a:gd name="connsiteY6" fmla="*/ 745289 h 1490578"/>
                    <a:gd name="connsiteX7" fmla="*/ 2340361 w 2340361"/>
                    <a:gd name="connsiteY7" fmla="*/ 1242143 h 1490578"/>
                    <a:gd name="connsiteX8" fmla="*/ 2091926 w 2340361"/>
                    <a:gd name="connsiteY8" fmla="*/ 1490578 h 1490578"/>
                    <a:gd name="connsiteX9" fmla="*/ 1458994 w 2340361"/>
                    <a:gd name="connsiteY9" fmla="*/ 1490578 h 1490578"/>
                    <a:gd name="connsiteX10" fmla="*/ 826062 w 2340361"/>
                    <a:gd name="connsiteY10" fmla="*/ 1490578 h 1490578"/>
                    <a:gd name="connsiteX11" fmla="*/ 248435 w 2340361"/>
                    <a:gd name="connsiteY11" fmla="*/ 1490578 h 1490578"/>
                    <a:gd name="connsiteX12" fmla="*/ 0 w 2340361"/>
                    <a:gd name="connsiteY12" fmla="*/ 1242143 h 1490578"/>
                    <a:gd name="connsiteX13" fmla="*/ 0 w 2340361"/>
                    <a:gd name="connsiteY13" fmla="*/ 775100 h 1490578"/>
                    <a:gd name="connsiteX14" fmla="*/ 0 w 2340361"/>
                    <a:gd name="connsiteY14" fmla="*/ 248435 h 1490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40361" h="1490578" fill="none" extrusionOk="0">
                      <a:moveTo>
                        <a:pt x="0" y="248435"/>
                      </a:moveTo>
                      <a:cubicBezTo>
                        <a:pt x="-17197" y="97638"/>
                        <a:pt x="97385" y="-27941"/>
                        <a:pt x="248435" y="0"/>
                      </a:cubicBezTo>
                      <a:cubicBezTo>
                        <a:pt x="519872" y="-7500"/>
                        <a:pt x="654199" y="10914"/>
                        <a:pt x="807627" y="0"/>
                      </a:cubicBezTo>
                      <a:cubicBezTo>
                        <a:pt x="961055" y="-10914"/>
                        <a:pt x="1179847" y="-13055"/>
                        <a:pt x="1403689" y="0"/>
                      </a:cubicBezTo>
                      <a:cubicBezTo>
                        <a:pt x="1627531" y="13055"/>
                        <a:pt x="1762901" y="1633"/>
                        <a:pt x="2091926" y="0"/>
                      </a:cubicBezTo>
                      <a:cubicBezTo>
                        <a:pt x="2221272" y="-21007"/>
                        <a:pt x="2341957" y="83833"/>
                        <a:pt x="2340361" y="248435"/>
                      </a:cubicBezTo>
                      <a:cubicBezTo>
                        <a:pt x="2359724" y="435357"/>
                        <a:pt x="2325250" y="562808"/>
                        <a:pt x="2340361" y="745289"/>
                      </a:cubicBezTo>
                      <a:cubicBezTo>
                        <a:pt x="2355472" y="927770"/>
                        <a:pt x="2321765" y="1069355"/>
                        <a:pt x="2340361" y="1242143"/>
                      </a:cubicBezTo>
                      <a:cubicBezTo>
                        <a:pt x="2328771" y="1383737"/>
                        <a:pt x="2238619" y="1496580"/>
                        <a:pt x="2091926" y="1490578"/>
                      </a:cubicBezTo>
                      <a:cubicBezTo>
                        <a:pt x="1778939" y="1511448"/>
                        <a:pt x="1620920" y="1475758"/>
                        <a:pt x="1458994" y="1490578"/>
                      </a:cubicBezTo>
                      <a:cubicBezTo>
                        <a:pt x="1297068" y="1505398"/>
                        <a:pt x="1006736" y="1511057"/>
                        <a:pt x="826062" y="1490578"/>
                      </a:cubicBezTo>
                      <a:cubicBezTo>
                        <a:pt x="645388" y="1470099"/>
                        <a:pt x="463710" y="1514725"/>
                        <a:pt x="248435" y="1490578"/>
                      </a:cubicBezTo>
                      <a:cubicBezTo>
                        <a:pt x="94100" y="1509617"/>
                        <a:pt x="14755" y="1365120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22580" y="420485"/>
                        <a:pt x="0" y="248435"/>
                      </a:cubicBezTo>
                      <a:close/>
                    </a:path>
                    <a:path w="2340361" h="1490578" stroke="0" extrusionOk="0">
                      <a:moveTo>
                        <a:pt x="0" y="248435"/>
                      </a:moveTo>
                      <a:cubicBezTo>
                        <a:pt x="-6210" y="109415"/>
                        <a:pt x="110410" y="5193"/>
                        <a:pt x="248435" y="0"/>
                      </a:cubicBezTo>
                      <a:cubicBezTo>
                        <a:pt x="419448" y="-26014"/>
                        <a:pt x="654107" y="7417"/>
                        <a:pt x="844497" y="0"/>
                      </a:cubicBezTo>
                      <a:cubicBezTo>
                        <a:pt x="1034887" y="-7417"/>
                        <a:pt x="1191504" y="-17789"/>
                        <a:pt x="1458994" y="0"/>
                      </a:cubicBezTo>
                      <a:cubicBezTo>
                        <a:pt x="1726484" y="17789"/>
                        <a:pt x="1857707" y="7279"/>
                        <a:pt x="2091926" y="0"/>
                      </a:cubicBezTo>
                      <a:cubicBezTo>
                        <a:pt x="2237514" y="10218"/>
                        <a:pt x="2319771" y="119708"/>
                        <a:pt x="2340361" y="248435"/>
                      </a:cubicBezTo>
                      <a:cubicBezTo>
                        <a:pt x="2320465" y="417240"/>
                        <a:pt x="2356221" y="568654"/>
                        <a:pt x="2340361" y="765163"/>
                      </a:cubicBezTo>
                      <a:cubicBezTo>
                        <a:pt x="2324501" y="961672"/>
                        <a:pt x="2341972" y="1088228"/>
                        <a:pt x="2340361" y="1242143"/>
                      </a:cubicBezTo>
                      <a:cubicBezTo>
                        <a:pt x="2345792" y="1372555"/>
                        <a:pt x="2241216" y="1475601"/>
                        <a:pt x="2091926" y="1490578"/>
                      </a:cubicBezTo>
                      <a:cubicBezTo>
                        <a:pt x="1945673" y="1471522"/>
                        <a:pt x="1681211" y="1492020"/>
                        <a:pt x="1532734" y="1490578"/>
                      </a:cubicBezTo>
                      <a:cubicBezTo>
                        <a:pt x="1384257" y="1489136"/>
                        <a:pt x="1157513" y="1484111"/>
                        <a:pt x="899802" y="1490578"/>
                      </a:cubicBezTo>
                      <a:cubicBezTo>
                        <a:pt x="642091" y="1497045"/>
                        <a:pt x="468558" y="1508373"/>
                        <a:pt x="248435" y="1490578"/>
                      </a:cubicBezTo>
                      <a:cubicBezTo>
                        <a:pt x="102354" y="1490528"/>
                        <a:pt x="-3425" y="1411706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3452" y="378493"/>
                        <a:pt x="0" y="248435"/>
                      </a:cubicBezTo>
                      <a:close/>
                    </a:path>
                  </a:pathLst>
                </a:custGeom>
                <a:blipFill rotWithShape="0">
                  <a:blip r:embed="rId7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:a14="http://schemas.microsoft.com/office/drawing/2010/main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3C1A420D-CD99-4728-AE84-5C337A7FD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88369" y="2802857"/>
              <a:ext cx="1546175" cy="79759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A1A8460B-B99E-466D-983E-3DFBEA4C304B}"/>
              </a:ext>
            </a:extLst>
          </p:cNvPr>
          <p:cNvGrpSpPr/>
          <p:nvPr/>
        </p:nvGrpSpPr>
        <p:grpSpPr>
          <a:xfrm>
            <a:off x="3192856" y="3140378"/>
            <a:ext cx="2599790" cy="1875098"/>
            <a:chOff x="391759" y="3909315"/>
            <a:chExt cx="4588792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="" xmlns:a16="http://schemas.microsoft.com/office/drawing/2014/main" id="{83CAF424-7F59-43EA-93B3-64BA1A79EBB3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326016"/>
                    <a:gd name="connsiteY0" fmla="*/ 248434 h 1490577"/>
                    <a:gd name="connsiteX1" fmla="*/ 248434 w 2326016"/>
                    <a:gd name="connsiteY1" fmla="*/ 0 h 1490577"/>
                    <a:gd name="connsiteX2" fmla="*/ 803276 w 2326016"/>
                    <a:gd name="connsiteY2" fmla="*/ 0 h 1490577"/>
                    <a:gd name="connsiteX3" fmla="*/ 1394700 w 2326016"/>
                    <a:gd name="connsiteY3" fmla="*/ 0 h 1490577"/>
                    <a:gd name="connsiteX4" fmla="*/ 2077582 w 2326016"/>
                    <a:gd name="connsiteY4" fmla="*/ 0 h 1490577"/>
                    <a:gd name="connsiteX5" fmla="*/ 2326016 w 2326016"/>
                    <a:gd name="connsiteY5" fmla="*/ 248434 h 1490577"/>
                    <a:gd name="connsiteX6" fmla="*/ 2326016 w 2326016"/>
                    <a:gd name="connsiteY6" fmla="*/ 745289 h 1490577"/>
                    <a:gd name="connsiteX7" fmla="*/ 2326016 w 2326016"/>
                    <a:gd name="connsiteY7" fmla="*/ 1242143 h 1490577"/>
                    <a:gd name="connsiteX8" fmla="*/ 2077582 w 2326016"/>
                    <a:gd name="connsiteY8" fmla="*/ 1490577 h 1490577"/>
                    <a:gd name="connsiteX9" fmla="*/ 1449575 w 2326016"/>
                    <a:gd name="connsiteY9" fmla="*/ 1490577 h 1490577"/>
                    <a:gd name="connsiteX10" fmla="*/ 821567 w 2326016"/>
                    <a:gd name="connsiteY10" fmla="*/ 1490577 h 1490577"/>
                    <a:gd name="connsiteX11" fmla="*/ 248434 w 2326016"/>
                    <a:gd name="connsiteY11" fmla="*/ 1490577 h 1490577"/>
                    <a:gd name="connsiteX12" fmla="*/ 0 w 2326016"/>
                    <a:gd name="connsiteY12" fmla="*/ 1242143 h 1490577"/>
                    <a:gd name="connsiteX13" fmla="*/ 0 w 2326016"/>
                    <a:gd name="connsiteY13" fmla="*/ 775100 h 1490577"/>
                    <a:gd name="connsiteX14" fmla="*/ 0 w 2326016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26016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456310" y="-27351"/>
                        <a:pt x="572425" y="25583"/>
                        <a:pt x="803276" y="0"/>
                      </a:cubicBezTo>
                      <a:cubicBezTo>
                        <a:pt x="1034127" y="-25583"/>
                        <a:pt x="1150350" y="-26860"/>
                        <a:pt x="1394700" y="0"/>
                      </a:cubicBezTo>
                      <a:cubicBezTo>
                        <a:pt x="1639050" y="26860"/>
                        <a:pt x="1855127" y="7256"/>
                        <a:pt x="2077582" y="0"/>
                      </a:cubicBezTo>
                      <a:cubicBezTo>
                        <a:pt x="2211154" y="-9712"/>
                        <a:pt x="2326966" y="94931"/>
                        <a:pt x="2326016" y="248434"/>
                      </a:cubicBezTo>
                      <a:cubicBezTo>
                        <a:pt x="2302963" y="433153"/>
                        <a:pt x="2311759" y="559118"/>
                        <a:pt x="2326016" y="745289"/>
                      </a:cubicBezTo>
                      <a:cubicBezTo>
                        <a:pt x="2340273" y="931460"/>
                        <a:pt x="2307420" y="1069355"/>
                        <a:pt x="2326016" y="1242143"/>
                      </a:cubicBezTo>
                      <a:cubicBezTo>
                        <a:pt x="2296324" y="1390589"/>
                        <a:pt x="2230001" y="1500203"/>
                        <a:pt x="2077582" y="1490577"/>
                      </a:cubicBezTo>
                      <a:cubicBezTo>
                        <a:pt x="1874722" y="1475826"/>
                        <a:pt x="1654518" y="1469371"/>
                        <a:pt x="1449575" y="1490577"/>
                      </a:cubicBezTo>
                      <a:cubicBezTo>
                        <a:pt x="1244632" y="1511783"/>
                        <a:pt x="1054984" y="1505593"/>
                        <a:pt x="821567" y="1490577"/>
                      </a:cubicBezTo>
                      <a:cubicBezTo>
                        <a:pt x="588150" y="1475561"/>
                        <a:pt x="410858" y="1471851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326016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442547" y="29310"/>
                        <a:pt x="598799" y="-11805"/>
                        <a:pt x="839859" y="0"/>
                      </a:cubicBezTo>
                      <a:cubicBezTo>
                        <a:pt x="1080919" y="11805"/>
                        <a:pt x="1200805" y="25706"/>
                        <a:pt x="1449575" y="0"/>
                      </a:cubicBezTo>
                      <a:cubicBezTo>
                        <a:pt x="1698345" y="-25706"/>
                        <a:pt x="1766942" y="-2392"/>
                        <a:pt x="2077582" y="0"/>
                      </a:cubicBezTo>
                      <a:cubicBezTo>
                        <a:pt x="2219047" y="5193"/>
                        <a:pt x="2313450" y="116404"/>
                        <a:pt x="2326016" y="248434"/>
                      </a:cubicBezTo>
                      <a:cubicBezTo>
                        <a:pt x="2307083" y="416894"/>
                        <a:pt x="2349009" y="565456"/>
                        <a:pt x="2326016" y="765163"/>
                      </a:cubicBezTo>
                      <a:cubicBezTo>
                        <a:pt x="2303023" y="964870"/>
                        <a:pt x="2327627" y="1088228"/>
                        <a:pt x="2326016" y="1242143"/>
                      </a:cubicBezTo>
                      <a:cubicBezTo>
                        <a:pt x="2337930" y="1364443"/>
                        <a:pt x="2234326" y="1466360"/>
                        <a:pt x="2077582" y="1490577"/>
                      </a:cubicBezTo>
                      <a:cubicBezTo>
                        <a:pt x="1825762" y="1465781"/>
                        <a:pt x="1736550" y="1480189"/>
                        <a:pt x="1522740" y="1490577"/>
                      </a:cubicBezTo>
                      <a:cubicBezTo>
                        <a:pt x="1308930" y="1500965"/>
                        <a:pt x="1199796" y="1502992"/>
                        <a:pt x="894733" y="1490577"/>
                      </a:cubicBezTo>
                      <a:cubicBezTo>
                        <a:pt x="589670" y="1478162"/>
                        <a:pt x="464173" y="1460664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="" xmlns:ask="http://schemas.microsoft.com/office/drawing/2018/sketchyshapes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𝑺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=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𝒂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𝒙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 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𝟐</m:t>
                        </m:r>
                      </m:oMath>
                    </m:oMathPara>
                  </a14:m>
                  <a:endParaRPr kumimoji="0" lang="en-US" sz="3200" b="1" i="1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83CAF424-7F59-43EA-93B3-64BA1A79EBB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326016"/>
                    <a:gd name="connsiteY0" fmla="*/ 248434 h 1490577"/>
                    <a:gd name="connsiteX1" fmla="*/ 248434 w 2326016"/>
                    <a:gd name="connsiteY1" fmla="*/ 0 h 1490577"/>
                    <a:gd name="connsiteX2" fmla="*/ 803276 w 2326016"/>
                    <a:gd name="connsiteY2" fmla="*/ 0 h 1490577"/>
                    <a:gd name="connsiteX3" fmla="*/ 1394700 w 2326016"/>
                    <a:gd name="connsiteY3" fmla="*/ 0 h 1490577"/>
                    <a:gd name="connsiteX4" fmla="*/ 2077582 w 2326016"/>
                    <a:gd name="connsiteY4" fmla="*/ 0 h 1490577"/>
                    <a:gd name="connsiteX5" fmla="*/ 2326016 w 2326016"/>
                    <a:gd name="connsiteY5" fmla="*/ 248434 h 1490577"/>
                    <a:gd name="connsiteX6" fmla="*/ 2326016 w 2326016"/>
                    <a:gd name="connsiteY6" fmla="*/ 745289 h 1490577"/>
                    <a:gd name="connsiteX7" fmla="*/ 2326016 w 2326016"/>
                    <a:gd name="connsiteY7" fmla="*/ 1242143 h 1490577"/>
                    <a:gd name="connsiteX8" fmla="*/ 2077582 w 2326016"/>
                    <a:gd name="connsiteY8" fmla="*/ 1490577 h 1490577"/>
                    <a:gd name="connsiteX9" fmla="*/ 1449575 w 2326016"/>
                    <a:gd name="connsiteY9" fmla="*/ 1490577 h 1490577"/>
                    <a:gd name="connsiteX10" fmla="*/ 821567 w 2326016"/>
                    <a:gd name="connsiteY10" fmla="*/ 1490577 h 1490577"/>
                    <a:gd name="connsiteX11" fmla="*/ 248434 w 2326016"/>
                    <a:gd name="connsiteY11" fmla="*/ 1490577 h 1490577"/>
                    <a:gd name="connsiteX12" fmla="*/ 0 w 2326016"/>
                    <a:gd name="connsiteY12" fmla="*/ 1242143 h 1490577"/>
                    <a:gd name="connsiteX13" fmla="*/ 0 w 2326016"/>
                    <a:gd name="connsiteY13" fmla="*/ 775100 h 1490577"/>
                    <a:gd name="connsiteX14" fmla="*/ 0 w 2326016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26016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456310" y="-27351"/>
                        <a:pt x="572425" y="25583"/>
                        <a:pt x="803276" y="0"/>
                      </a:cubicBezTo>
                      <a:cubicBezTo>
                        <a:pt x="1034127" y="-25583"/>
                        <a:pt x="1150350" y="-26860"/>
                        <a:pt x="1394700" y="0"/>
                      </a:cubicBezTo>
                      <a:cubicBezTo>
                        <a:pt x="1639050" y="26860"/>
                        <a:pt x="1855127" y="7256"/>
                        <a:pt x="2077582" y="0"/>
                      </a:cubicBezTo>
                      <a:cubicBezTo>
                        <a:pt x="2211154" y="-9712"/>
                        <a:pt x="2326966" y="94931"/>
                        <a:pt x="2326016" y="248434"/>
                      </a:cubicBezTo>
                      <a:cubicBezTo>
                        <a:pt x="2302963" y="433153"/>
                        <a:pt x="2311759" y="559118"/>
                        <a:pt x="2326016" y="745289"/>
                      </a:cubicBezTo>
                      <a:cubicBezTo>
                        <a:pt x="2340273" y="931460"/>
                        <a:pt x="2307420" y="1069355"/>
                        <a:pt x="2326016" y="1242143"/>
                      </a:cubicBezTo>
                      <a:cubicBezTo>
                        <a:pt x="2296324" y="1390589"/>
                        <a:pt x="2230001" y="1500203"/>
                        <a:pt x="2077582" y="1490577"/>
                      </a:cubicBezTo>
                      <a:cubicBezTo>
                        <a:pt x="1874722" y="1475826"/>
                        <a:pt x="1654518" y="1469371"/>
                        <a:pt x="1449575" y="1490577"/>
                      </a:cubicBezTo>
                      <a:cubicBezTo>
                        <a:pt x="1244632" y="1511783"/>
                        <a:pt x="1054984" y="1505593"/>
                        <a:pt x="821567" y="1490577"/>
                      </a:cubicBezTo>
                      <a:cubicBezTo>
                        <a:pt x="588150" y="1475561"/>
                        <a:pt x="410858" y="1471851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326016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442547" y="29310"/>
                        <a:pt x="598799" y="-11805"/>
                        <a:pt x="839859" y="0"/>
                      </a:cubicBezTo>
                      <a:cubicBezTo>
                        <a:pt x="1080919" y="11805"/>
                        <a:pt x="1200805" y="25706"/>
                        <a:pt x="1449575" y="0"/>
                      </a:cubicBezTo>
                      <a:cubicBezTo>
                        <a:pt x="1698345" y="-25706"/>
                        <a:pt x="1766942" y="-2392"/>
                        <a:pt x="2077582" y="0"/>
                      </a:cubicBezTo>
                      <a:cubicBezTo>
                        <a:pt x="2219047" y="5193"/>
                        <a:pt x="2313450" y="116404"/>
                        <a:pt x="2326016" y="248434"/>
                      </a:cubicBezTo>
                      <a:cubicBezTo>
                        <a:pt x="2307083" y="416894"/>
                        <a:pt x="2349009" y="565456"/>
                        <a:pt x="2326016" y="765163"/>
                      </a:cubicBezTo>
                      <a:cubicBezTo>
                        <a:pt x="2303023" y="964870"/>
                        <a:pt x="2327627" y="1088228"/>
                        <a:pt x="2326016" y="1242143"/>
                      </a:cubicBezTo>
                      <a:cubicBezTo>
                        <a:pt x="2337930" y="1364443"/>
                        <a:pt x="2234326" y="1466360"/>
                        <a:pt x="2077582" y="1490577"/>
                      </a:cubicBezTo>
                      <a:cubicBezTo>
                        <a:pt x="1825762" y="1465781"/>
                        <a:pt x="1736550" y="1480189"/>
                        <a:pt x="1522740" y="1490577"/>
                      </a:cubicBezTo>
                      <a:cubicBezTo>
                        <a:pt x="1308930" y="1500965"/>
                        <a:pt x="1199796" y="1502992"/>
                        <a:pt x="894733" y="1490577"/>
                      </a:cubicBezTo>
                      <a:cubicBezTo>
                        <a:pt x="589670" y="1478162"/>
                        <a:pt x="464173" y="1460664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blipFill rotWithShape="0">
                  <a:blip r:embed="rId9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:a14="http://schemas.microsoft.com/office/drawing/2010/main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>
              <a:extLst>
                <a:ext uri="{FF2B5EF4-FFF2-40B4-BE49-F238E27FC236}">
                  <a16:creationId xmlns="" xmlns:a16="http://schemas.microsoft.com/office/drawing/2014/main" id="{504DEB97-1BBE-4013-820D-1B97A4B36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1759" y="3909315"/>
              <a:ext cx="1253655" cy="1886266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FB44BC73-4F7C-4478-A9A2-D76F2DB13CDE}"/>
              </a:ext>
            </a:extLst>
          </p:cNvPr>
          <p:cNvSpPr/>
          <p:nvPr/>
        </p:nvSpPr>
        <p:spPr>
          <a:xfrm>
            <a:off x="1393096" y="759201"/>
            <a:ext cx="883512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0"/>
                <a:latin typeface="SVN-Rio 2016" panose="03060502030307020202" pitchFamily="66" charset="0"/>
              </a:rPr>
              <a:t>Câu</a:t>
            </a:r>
            <a:r>
              <a:rPr lang="en-US" sz="4000" b="1" dirty="0">
                <a:ln w="0"/>
                <a:latin typeface="SVN-Rio 2016" panose="03060502030307020202" pitchFamily="66" charset="0"/>
              </a:rPr>
              <a:t> 2:</a:t>
            </a:r>
          </a:p>
          <a:p>
            <a:pPr algn="ctr"/>
            <a:r>
              <a:rPr lang="en-US" sz="4000" dirty="0" err="1" smtClean="0">
                <a:ln w="0"/>
                <a:latin typeface="iCiel Cadena" panose="02000503000000020004" pitchFamily="2" charset="0"/>
              </a:rPr>
              <a:t>Nếu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gọi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a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là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cạnh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hình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vuông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thì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công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thức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tính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diện</a:t>
            </a:r>
            <a:r>
              <a:rPr lang="en-US" sz="4000" dirty="0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tích</a:t>
            </a:r>
            <a:r>
              <a:rPr lang="en-US" sz="4000" dirty="0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hình</a:t>
            </a:r>
            <a:r>
              <a:rPr lang="en-US" sz="4000" dirty="0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vuông</a:t>
            </a:r>
            <a:r>
              <a:rPr lang="en-US" sz="4000" dirty="0" smtClean="0">
                <a:ln w="0"/>
                <a:solidFill>
                  <a:srgbClr val="0000CC"/>
                </a:solidFill>
                <a:latin typeface="iCiel Cadena" panose="02000503000000020004" pitchFamily="2" charset="0"/>
              </a:rPr>
              <a:t> </a:t>
            </a:r>
            <a:r>
              <a:rPr lang="en-US" sz="4000" dirty="0" err="1" smtClean="0">
                <a:ln w="0"/>
                <a:latin typeface="iCiel Cadena" panose="02000503000000020004" pitchFamily="2" charset="0"/>
              </a:rPr>
              <a:t>là</a:t>
            </a:r>
            <a:r>
              <a:rPr lang="en-US" sz="4000" dirty="0" smtClean="0">
                <a:ln w="0"/>
                <a:latin typeface="iCiel Cadena" panose="02000503000000020004" pitchFamily="2" charset="0"/>
              </a:rPr>
              <a:t>:</a:t>
            </a:r>
            <a:endParaRPr lang="vi-VN" sz="4000" dirty="0">
              <a:ln w="0"/>
              <a:latin typeface="iCiel Cadena" panose="02000503000000020004" pitchFamily="2" charset="0"/>
            </a:endParaRPr>
          </a:p>
        </p:txBody>
      </p:sp>
      <p:pic>
        <p:nvPicPr>
          <p:cNvPr id="26" name="Picture 25" descr="A picture containing icon&#10;&#10;Description automatically generated">
            <a:extLst>
              <a:ext uri="{FF2B5EF4-FFF2-40B4-BE49-F238E27FC236}">
                <a16:creationId xmlns="" xmlns:a16="http://schemas.microsoft.com/office/drawing/2014/main" id="{E6CF8643-8AEE-4144-B87D-2949BDD39FA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0897">
            <a:off x="482590" y="415504"/>
            <a:ext cx="1397481" cy="1313193"/>
          </a:xfrm>
          <a:prstGeom prst="rect">
            <a:avLst/>
          </a:prstGeom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="" xmlns:a16="http://schemas.microsoft.com/office/drawing/2014/main" id="{E05DC12F-4C8F-49F9-9B3C-9132D3181E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37212" y="389694"/>
            <a:ext cx="2700106" cy="270010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5D273C83-4ACF-40FB-BD79-A864DEC984D8}"/>
              </a:ext>
            </a:extLst>
          </p:cNvPr>
          <p:cNvGrpSpPr/>
          <p:nvPr/>
        </p:nvGrpSpPr>
        <p:grpSpPr>
          <a:xfrm>
            <a:off x="9391882" y="3220168"/>
            <a:ext cx="2590065" cy="1875098"/>
            <a:chOff x="408924" y="3909315"/>
            <a:chExt cx="4571627" cy="4073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: Rounded Corners 26">
                  <a:extLst>
                    <a:ext uri="{FF2B5EF4-FFF2-40B4-BE49-F238E27FC236}">
                      <a16:creationId xmlns="" xmlns:a16="http://schemas.microsoft.com/office/drawing/2014/main" id="{32C99A11-70A2-4869-BB9F-9D58850A5C87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326016"/>
                    <a:gd name="connsiteY0" fmla="*/ 248434 h 1490577"/>
                    <a:gd name="connsiteX1" fmla="*/ 248434 w 2326016"/>
                    <a:gd name="connsiteY1" fmla="*/ 0 h 1490577"/>
                    <a:gd name="connsiteX2" fmla="*/ 803276 w 2326016"/>
                    <a:gd name="connsiteY2" fmla="*/ 0 h 1490577"/>
                    <a:gd name="connsiteX3" fmla="*/ 1394700 w 2326016"/>
                    <a:gd name="connsiteY3" fmla="*/ 0 h 1490577"/>
                    <a:gd name="connsiteX4" fmla="*/ 2077582 w 2326016"/>
                    <a:gd name="connsiteY4" fmla="*/ 0 h 1490577"/>
                    <a:gd name="connsiteX5" fmla="*/ 2326016 w 2326016"/>
                    <a:gd name="connsiteY5" fmla="*/ 248434 h 1490577"/>
                    <a:gd name="connsiteX6" fmla="*/ 2326016 w 2326016"/>
                    <a:gd name="connsiteY6" fmla="*/ 745289 h 1490577"/>
                    <a:gd name="connsiteX7" fmla="*/ 2326016 w 2326016"/>
                    <a:gd name="connsiteY7" fmla="*/ 1242143 h 1490577"/>
                    <a:gd name="connsiteX8" fmla="*/ 2077582 w 2326016"/>
                    <a:gd name="connsiteY8" fmla="*/ 1490577 h 1490577"/>
                    <a:gd name="connsiteX9" fmla="*/ 1449575 w 2326016"/>
                    <a:gd name="connsiteY9" fmla="*/ 1490577 h 1490577"/>
                    <a:gd name="connsiteX10" fmla="*/ 821567 w 2326016"/>
                    <a:gd name="connsiteY10" fmla="*/ 1490577 h 1490577"/>
                    <a:gd name="connsiteX11" fmla="*/ 248434 w 2326016"/>
                    <a:gd name="connsiteY11" fmla="*/ 1490577 h 1490577"/>
                    <a:gd name="connsiteX12" fmla="*/ 0 w 2326016"/>
                    <a:gd name="connsiteY12" fmla="*/ 1242143 h 1490577"/>
                    <a:gd name="connsiteX13" fmla="*/ 0 w 2326016"/>
                    <a:gd name="connsiteY13" fmla="*/ 775100 h 1490577"/>
                    <a:gd name="connsiteX14" fmla="*/ 0 w 2326016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26016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456310" y="-27351"/>
                        <a:pt x="572425" y="25583"/>
                        <a:pt x="803276" y="0"/>
                      </a:cubicBezTo>
                      <a:cubicBezTo>
                        <a:pt x="1034127" y="-25583"/>
                        <a:pt x="1150350" y="-26860"/>
                        <a:pt x="1394700" y="0"/>
                      </a:cubicBezTo>
                      <a:cubicBezTo>
                        <a:pt x="1639050" y="26860"/>
                        <a:pt x="1855127" y="7256"/>
                        <a:pt x="2077582" y="0"/>
                      </a:cubicBezTo>
                      <a:cubicBezTo>
                        <a:pt x="2211154" y="-9712"/>
                        <a:pt x="2326966" y="94931"/>
                        <a:pt x="2326016" y="248434"/>
                      </a:cubicBezTo>
                      <a:cubicBezTo>
                        <a:pt x="2302963" y="433153"/>
                        <a:pt x="2311759" y="559118"/>
                        <a:pt x="2326016" y="745289"/>
                      </a:cubicBezTo>
                      <a:cubicBezTo>
                        <a:pt x="2340273" y="931460"/>
                        <a:pt x="2307420" y="1069355"/>
                        <a:pt x="2326016" y="1242143"/>
                      </a:cubicBezTo>
                      <a:cubicBezTo>
                        <a:pt x="2296324" y="1390589"/>
                        <a:pt x="2230001" y="1500203"/>
                        <a:pt x="2077582" y="1490577"/>
                      </a:cubicBezTo>
                      <a:cubicBezTo>
                        <a:pt x="1874722" y="1475826"/>
                        <a:pt x="1654518" y="1469371"/>
                        <a:pt x="1449575" y="1490577"/>
                      </a:cubicBezTo>
                      <a:cubicBezTo>
                        <a:pt x="1244632" y="1511783"/>
                        <a:pt x="1054984" y="1505593"/>
                        <a:pt x="821567" y="1490577"/>
                      </a:cubicBezTo>
                      <a:cubicBezTo>
                        <a:pt x="588150" y="1475561"/>
                        <a:pt x="410858" y="1471851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326016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442547" y="29310"/>
                        <a:pt x="598799" y="-11805"/>
                        <a:pt x="839859" y="0"/>
                      </a:cubicBezTo>
                      <a:cubicBezTo>
                        <a:pt x="1080919" y="11805"/>
                        <a:pt x="1200805" y="25706"/>
                        <a:pt x="1449575" y="0"/>
                      </a:cubicBezTo>
                      <a:cubicBezTo>
                        <a:pt x="1698345" y="-25706"/>
                        <a:pt x="1766942" y="-2392"/>
                        <a:pt x="2077582" y="0"/>
                      </a:cubicBezTo>
                      <a:cubicBezTo>
                        <a:pt x="2219047" y="5193"/>
                        <a:pt x="2313450" y="116404"/>
                        <a:pt x="2326016" y="248434"/>
                      </a:cubicBezTo>
                      <a:cubicBezTo>
                        <a:pt x="2307083" y="416894"/>
                        <a:pt x="2349009" y="565456"/>
                        <a:pt x="2326016" y="765163"/>
                      </a:cubicBezTo>
                      <a:cubicBezTo>
                        <a:pt x="2303023" y="964870"/>
                        <a:pt x="2327627" y="1088228"/>
                        <a:pt x="2326016" y="1242143"/>
                      </a:cubicBezTo>
                      <a:cubicBezTo>
                        <a:pt x="2337930" y="1364443"/>
                        <a:pt x="2234326" y="1466360"/>
                        <a:pt x="2077582" y="1490577"/>
                      </a:cubicBezTo>
                      <a:cubicBezTo>
                        <a:pt x="1825762" y="1465781"/>
                        <a:pt x="1736550" y="1480189"/>
                        <a:pt x="1522740" y="1490577"/>
                      </a:cubicBezTo>
                      <a:cubicBezTo>
                        <a:pt x="1308930" y="1500965"/>
                        <a:pt x="1199796" y="1502992"/>
                        <a:pt x="894733" y="1490577"/>
                      </a:cubicBezTo>
                      <a:cubicBezTo>
                        <a:pt x="589670" y="1478162"/>
                        <a:pt x="464173" y="1460664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="" xmlns:ask="http://schemas.microsoft.com/office/drawing/2018/sketchyshapes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𝑺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=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𝒂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 :</m:t>
                        </m:r>
                        <m:r>
                          <a:rPr kumimoji="0" lang="en-US" altLang="zh-CN" sz="3200" b="1" i="1" u="none" strike="noStrike" kern="1200" cap="none" spc="0" normalizeH="0" baseline="0" noProof="0" smtClean="0">
                            <a:ln w="0"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libri Light" panose="020F0302020204030204" pitchFamily="34" charset="0"/>
                          </a:rPr>
                          <m:t>𝟒</m:t>
                        </m:r>
                      </m:oMath>
                    </m:oMathPara>
                  </a14:m>
                  <a:endParaRPr kumimoji="0" lang="en-US" sz="3200" b="1" i="1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27" name="Rectangle: Rounded Corners 26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32C99A11-70A2-4869-BB9F-9D58850A5C8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3237912"/>
                </a:xfrm>
                <a:custGeom>
                  <a:avLst/>
                  <a:gdLst>
                    <a:gd name="connsiteX0" fmla="*/ 0 w 2326016"/>
                    <a:gd name="connsiteY0" fmla="*/ 248434 h 1490577"/>
                    <a:gd name="connsiteX1" fmla="*/ 248434 w 2326016"/>
                    <a:gd name="connsiteY1" fmla="*/ 0 h 1490577"/>
                    <a:gd name="connsiteX2" fmla="*/ 803276 w 2326016"/>
                    <a:gd name="connsiteY2" fmla="*/ 0 h 1490577"/>
                    <a:gd name="connsiteX3" fmla="*/ 1394700 w 2326016"/>
                    <a:gd name="connsiteY3" fmla="*/ 0 h 1490577"/>
                    <a:gd name="connsiteX4" fmla="*/ 2077582 w 2326016"/>
                    <a:gd name="connsiteY4" fmla="*/ 0 h 1490577"/>
                    <a:gd name="connsiteX5" fmla="*/ 2326016 w 2326016"/>
                    <a:gd name="connsiteY5" fmla="*/ 248434 h 1490577"/>
                    <a:gd name="connsiteX6" fmla="*/ 2326016 w 2326016"/>
                    <a:gd name="connsiteY6" fmla="*/ 745289 h 1490577"/>
                    <a:gd name="connsiteX7" fmla="*/ 2326016 w 2326016"/>
                    <a:gd name="connsiteY7" fmla="*/ 1242143 h 1490577"/>
                    <a:gd name="connsiteX8" fmla="*/ 2077582 w 2326016"/>
                    <a:gd name="connsiteY8" fmla="*/ 1490577 h 1490577"/>
                    <a:gd name="connsiteX9" fmla="*/ 1449575 w 2326016"/>
                    <a:gd name="connsiteY9" fmla="*/ 1490577 h 1490577"/>
                    <a:gd name="connsiteX10" fmla="*/ 821567 w 2326016"/>
                    <a:gd name="connsiteY10" fmla="*/ 1490577 h 1490577"/>
                    <a:gd name="connsiteX11" fmla="*/ 248434 w 2326016"/>
                    <a:gd name="connsiteY11" fmla="*/ 1490577 h 1490577"/>
                    <a:gd name="connsiteX12" fmla="*/ 0 w 2326016"/>
                    <a:gd name="connsiteY12" fmla="*/ 1242143 h 1490577"/>
                    <a:gd name="connsiteX13" fmla="*/ 0 w 2326016"/>
                    <a:gd name="connsiteY13" fmla="*/ 775100 h 1490577"/>
                    <a:gd name="connsiteX14" fmla="*/ 0 w 2326016"/>
                    <a:gd name="connsiteY14" fmla="*/ 248434 h 1490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326016" h="1490577" fill="none" extrusionOk="0">
                      <a:moveTo>
                        <a:pt x="0" y="248434"/>
                      </a:moveTo>
                      <a:cubicBezTo>
                        <a:pt x="-10294" y="103093"/>
                        <a:pt x="96010" y="-30718"/>
                        <a:pt x="248434" y="0"/>
                      </a:cubicBezTo>
                      <a:cubicBezTo>
                        <a:pt x="456310" y="-27351"/>
                        <a:pt x="572425" y="25583"/>
                        <a:pt x="803276" y="0"/>
                      </a:cubicBezTo>
                      <a:cubicBezTo>
                        <a:pt x="1034127" y="-25583"/>
                        <a:pt x="1150350" y="-26860"/>
                        <a:pt x="1394700" y="0"/>
                      </a:cubicBezTo>
                      <a:cubicBezTo>
                        <a:pt x="1639050" y="26860"/>
                        <a:pt x="1855127" y="7256"/>
                        <a:pt x="2077582" y="0"/>
                      </a:cubicBezTo>
                      <a:cubicBezTo>
                        <a:pt x="2211154" y="-9712"/>
                        <a:pt x="2326966" y="94931"/>
                        <a:pt x="2326016" y="248434"/>
                      </a:cubicBezTo>
                      <a:cubicBezTo>
                        <a:pt x="2302963" y="433153"/>
                        <a:pt x="2311759" y="559118"/>
                        <a:pt x="2326016" y="745289"/>
                      </a:cubicBezTo>
                      <a:cubicBezTo>
                        <a:pt x="2340273" y="931460"/>
                        <a:pt x="2307420" y="1069355"/>
                        <a:pt x="2326016" y="1242143"/>
                      </a:cubicBezTo>
                      <a:cubicBezTo>
                        <a:pt x="2296324" y="1390589"/>
                        <a:pt x="2230001" y="1500203"/>
                        <a:pt x="2077582" y="1490577"/>
                      </a:cubicBezTo>
                      <a:cubicBezTo>
                        <a:pt x="1874722" y="1475826"/>
                        <a:pt x="1654518" y="1469371"/>
                        <a:pt x="1449575" y="1490577"/>
                      </a:cubicBezTo>
                      <a:cubicBezTo>
                        <a:pt x="1244632" y="1511783"/>
                        <a:pt x="1054984" y="1505593"/>
                        <a:pt x="821567" y="1490577"/>
                      </a:cubicBezTo>
                      <a:cubicBezTo>
                        <a:pt x="588150" y="1475561"/>
                        <a:pt x="410858" y="1471851"/>
                        <a:pt x="248434" y="1490577"/>
                      </a:cubicBezTo>
                      <a:cubicBezTo>
                        <a:pt x="91832" y="1512137"/>
                        <a:pt x="10687" y="1369042"/>
                        <a:pt x="0" y="1242143"/>
                      </a:cubicBezTo>
                      <a:cubicBezTo>
                        <a:pt x="-601" y="1080543"/>
                        <a:pt x="-7800" y="975298"/>
                        <a:pt x="0" y="775100"/>
                      </a:cubicBezTo>
                      <a:cubicBezTo>
                        <a:pt x="7800" y="574902"/>
                        <a:pt x="15744" y="423477"/>
                        <a:pt x="0" y="248434"/>
                      </a:cubicBezTo>
                      <a:close/>
                    </a:path>
                    <a:path w="2326016" h="1490577" stroke="0" extrusionOk="0">
                      <a:moveTo>
                        <a:pt x="0" y="248434"/>
                      </a:moveTo>
                      <a:cubicBezTo>
                        <a:pt x="-7598" y="109010"/>
                        <a:pt x="107378" y="24441"/>
                        <a:pt x="248434" y="0"/>
                      </a:cubicBezTo>
                      <a:cubicBezTo>
                        <a:pt x="442547" y="29310"/>
                        <a:pt x="598799" y="-11805"/>
                        <a:pt x="839859" y="0"/>
                      </a:cubicBezTo>
                      <a:cubicBezTo>
                        <a:pt x="1080919" y="11805"/>
                        <a:pt x="1200805" y="25706"/>
                        <a:pt x="1449575" y="0"/>
                      </a:cubicBezTo>
                      <a:cubicBezTo>
                        <a:pt x="1698345" y="-25706"/>
                        <a:pt x="1766942" y="-2392"/>
                        <a:pt x="2077582" y="0"/>
                      </a:cubicBezTo>
                      <a:cubicBezTo>
                        <a:pt x="2219047" y="5193"/>
                        <a:pt x="2313450" y="116404"/>
                        <a:pt x="2326016" y="248434"/>
                      </a:cubicBezTo>
                      <a:cubicBezTo>
                        <a:pt x="2307083" y="416894"/>
                        <a:pt x="2349009" y="565456"/>
                        <a:pt x="2326016" y="765163"/>
                      </a:cubicBezTo>
                      <a:cubicBezTo>
                        <a:pt x="2303023" y="964870"/>
                        <a:pt x="2327627" y="1088228"/>
                        <a:pt x="2326016" y="1242143"/>
                      </a:cubicBezTo>
                      <a:cubicBezTo>
                        <a:pt x="2337930" y="1364443"/>
                        <a:pt x="2234326" y="1466360"/>
                        <a:pt x="2077582" y="1490577"/>
                      </a:cubicBezTo>
                      <a:cubicBezTo>
                        <a:pt x="1825762" y="1465781"/>
                        <a:pt x="1736550" y="1480189"/>
                        <a:pt x="1522740" y="1490577"/>
                      </a:cubicBezTo>
                      <a:cubicBezTo>
                        <a:pt x="1308930" y="1500965"/>
                        <a:pt x="1199796" y="1502992"/>
                        <a:pt x="894733" y="1490577"/>
                      </a:cubicBezTo>
                      <a:cubicBezTo>
                        <a:pt x="589670" y="1478162"/>
                        <a:pt x="464173" y="1460664"/>
                        <a:pt x="248434" y="1490577"/>
                      </a:cubicBezTo>
                      <a:cubicBezTo>
                        <a:pt x="84115" y="1490424"/>
                        <a:pt x="-1355" y="1392153"/>
                        <a:pt x="0" y="1242143"/>
                      </a:cubicBezTo>
                      <a:cubicBezTo>
                        <a:pt x="-22167" y="1011097"/>
                        <a:pt x="5471" y="995812"/>
                        <a:pt x="0" y="765163"/>
                      </a:cubicBezTo>
                      <a:cubicBezTo>
                        <a:pt x="-5471" y="534514"/>
                        <a:pt x="-5251" y="381468"/>
                        <a:pt x="0" y="248434"/>
                      </a:cubicBezTo>
                      <a:close/>
                    </a:path>
                  </a:pathLst>
                </a:custGeom>
                <a:blipFill rotWithShape="0">
                  <a:blip r:embed="rId13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  <a:extLst>
                    <a:ext uri="{C807C97D-BFC1-408E-A445-0C87EB9F89A2}">
                      <ask:lineSketchStyleProps xmlns:ask="http://schemas.microsoft.com/office/drawing/2018/sketchyshapes" xmlns:a14="http://schemas.microsoft.com/office/drawing/2010/main" xmlns="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Picture 28">
              <a:extLst>
                <a:ext uri="{FF2B5EF4-FFF2-40B4-BE49-F238E27FC236}">
                  <a16:creationId xmlns="" xmlns:a16="http://schemas.microsoft.com/office/drawing/2014/main" id="{FCF1FA43-B5FE-4EA1-B056-167437BFC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924" y="3909315"/>
              <a:ext cx="1219325" cy="18862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662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B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grpSp>
        <p:nvGrpSpPr>
          <p:cNvPr id="65" name="组合 64"/>
          <p:cNvGrpSpPr/>
          <p:nvPr/>
        </p:nvGrpSpPr>
        <p:grpSpPr>
          <a:xfrm>
            <a:off x="988060" y="248920"/>
            <a:ext cx="9754870" cy="6031865"/>
            <a:chOff x="1556" y="392"/>
            <a:chExt cx="15362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1556" y="431"/>
              <a:ext cx="15362" cy="9235"/>
              <a:chOff x="2107" y="864"/>
              <a:chExt cx="15362" cy="9235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6578" y="4855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107" y="4841"/>
                <a:ext cx="722" cy="1084"/>
              </a:xfrm>
              <a:prstGeom prst="rect">
                <a:avLst/>
              </a:prstGeom>
            </p:spPr>
          </p:pic>
          <p:pic>
            <p:nvPicPr>
              <p:cNvPr id="72" name="图形 21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038" y="9469"/>
                <a:ext cx="420" cy="630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6985" y="-136525"/>
            <a:ext cx="12418060" cy="7584440"/>
            <a:chOff x="-28" y="-240"/>
            <a:chExt cx="19556" cy="11944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45" y="8032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981" y="-240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</p:spPr>
        </p:pic>
      </p:grpSp>
      <p:pic>
        <p:nvPicPr>
          <p:cNvPr id="13" name="图形 12"/>
          <p:cNvPicPr>
            <a:picLocks noChangeAspect="1"/>
          </p:cNvPicPr>
          <p:nvPr/>
        </p:nvPicPr>
        <p:blipFill>
          <a:blip r:embed="rId14" cstate="screen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49583" y="4156710"/>
            <a:ext cx="505785" cy="4000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584962" y="3602756"/>
            <a:ext cx="64918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Tính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được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diện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tích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một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số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hình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được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cấu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tạo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từ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các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hình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đã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r>
              <a:rPr lang="en-US" altLang="zh-CN" sz="4500" b="1" dirty="0" err="1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học</a:t>
            </a:r>
            <a:r>
              <a:rPr lang="en-US" altLang="zh-CN" sz="4500" b="1" dirty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.</a:t>
            </a:r>
            <a:r>
              <a:rPr lang="en-US" altLang="zh-CN" sz="4500" b="1" dirty="0" smtClean="0">
                <a:latin typeface="UTM French Vanilla" panose="02040603050506020204" pitchFamily="18" charset="0"/>
                <a:cs typeface="Arial Rounded MT Bold" panose="020F0704030504030204" charset="0"/>
                <a:sym typeface="+mn-lt"/>
              </a:rPr>
              <a:t> </a:t>
            </a:r>
            <a:endParaRPr lang="en-US" altLang="zh-CN" sz="4500" b="1" dirty="0">
              <a:latin typeface="UTM French Vanilla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 rot="16200000">
            <a:off x="5873649" y="-683297"/>
            <a:ext cx="1558052" cy="6168802"/>
          </a:xfrm>
          <a:prstGeom prst="roundRect">
            <a:avLst>
              <a:gd name="adj" fmla="val 50000"/>
            </a:avLst>
          </a:prstGeom>
          <a:solidFill>
            <a:srgbClr val="A4E5FF"/>
          </a:solidFill>
          <a:ln w="25400"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6000" b="1" dirty="0" smtClean="0">
                <a:solidFill>
                  <a:srgbClr val="FF0000"/>
                </a:solidFill>
                <a:effectLst/>
                <a:latin typeface="UTM Atlas" panose="02040603050506020204" pitchFamily="18" charset="0"/>
                <a:cs typeface="Arial Rounded MT Bold" panose="020F0704030504030204" charset="0"/>
                <a:sym typeface="+mn-lt"/>
              </a:rPr>
              <a:t>MỤC TIÊU</a:t>
            </a:r>
          </a:p>
        </p:txBody>
      </p:sp>
      <p:pic>
        <p:nvPicPr>
          <p:cNvPr id="21" name="图形 12"/>
          <p:cNvPicPr>
            <a:picLocks noChangeAspect="1"/>
          </p:cNvPicPr>
          <p:nvPr/>
        </p:nvPicPr>
        <p:blipFill>
          <a:blip r:embed="rId16" cstate="screen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199141" y="4152160"/>
            <a:ext cx="266700" cy="400050"/>
          </a:xfrm>
          <a:prstGeom prst="rect">
            <a:avLst/>
          </a:prstGeom>
        </p:spPr>
      </p:pic>
      <p:pic>
        <p:nvPicPr>
          <p:cNvPr id="6" name="图形 12"/>
          <p:cNvPicPr>
            <a:picLocks noChangeAspect="1"/>
          </p:cNvPicPr>
          <p:nvPr/>
        </p:nvPicPr>
        <p:blipFill>
          <a:blip r:embed="rId18" cstate="screen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867403" y="3310373"/>
            <a:ext cx="266704" cy="400050"/>
          </a:xfrm>
          <a:prstGeom prst="rect">
            <a:avLst/>
          </a:prstGeom>
        </p:spPr>
      </p:pic>
      <p:pic>
        <p:nvPicPr>
          <p:cNvPr id="12" name="图形 12"/>
          <p:cNvPicPr>
            <a:picLocks noChangeAspect="1"/>
          </p:cNvPicPr>
          <p:nvPr/>
        </p:nvPicPr>
        <p:blipFill>
          <a:blip r:embed="rId20" cstate="screen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854200" y="5199901"/>
            <a:ext cx="266700" cy="400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ldLvl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grpSp>
        <p:nvGrpSpPr>
          <p:cNvPr id="65" name="组合 64"/>
          <p:cNvGrpSpPr/>
          <p:nvPr/>
        </p:nvGrpSpPr>
        <p:grpSpPr>
          <a:xfrm>
            <a:off x="988060" y="248920"/>
            <a:ext cx="9754870" cy="6031865"/>
            <a:chOff x="1556" y="392"/>
            <a:chExt cx="15362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1556" y="431"/>
              <a:ext cx="15362" cy="8286"/>
              <a:chOff x="2107" y="864"/>
              <a:chExt cx="15362" cy="8286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6578" y="4855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107" y="4841"/>
                <a:ext cx="722" cy="1084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6985" y="-52705"/>
            <a:ext cx="12418060" cy="7515225"/>
            <a:chOff x="-28" y="-108"/>
            <a:chExt cx="19556" cy="11835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50" y="8055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911" y="-108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1747395" y="1208799"/>
            <a:ext cx="871264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Ví</a:t>
            </a:r>
            <a:r>
              <a:rPr lang="en-US" sz="3500" b="1" u="sng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u="sng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dụ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: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Tính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diện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tích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mảnh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đất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có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kích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thước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theo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hình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</a:p>
          <a:p>
            <a:r>
              <a:rPr lang="en-US" sz="3500" b="1" dirty="0" err="1" smtClean="0">
                <a:latin typeface="UTM French Vanilla" panose="02040603050506020204" pitchFamily="18" charset="0"/>
              </a:rPr>
              <a:t>vẽ</a:t>
            </a:r>
            <a:r>
              <a:rPr lang="en-US" sz="3500" b="1" dirty="0" smtClean="0"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latin typeface="UTM French Vanilla" panose="02040603050506020204" pitchFamily="18" charset="0"/>
              </a:rPr>
              <a:t>bên</a:t>
            </a:r>
            <a:r>
              <a:rPr lang="en-US" sz="3500" b="1" dirty="0" smtClean="0">
                <a:latin typeface="UTM French Vanilla" panose="02040603050506020204" pitchFamily="18" charset="0"/>
              </a:rPr>
              <a:t>:</a:t>
            </a:r>
            <a:endParaRPr lang="en-US" sz="3500" b="1" dirty="0">
              <a:latin typeface="UTM French Vanilla" panose="02040603050506020204" pitchFamily="18" charset="0"/>
            </a:endParaRPr>
          </a:p>
        </p:txBody>
      </p:sp>
      <p:pic>
        <p:nvPicPr>
          <p:cNvPr id="113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32931" y="2064175"/>
            <a:ext cx="8676743" cy="25892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85337" y="2782950"/>
            <a:ext cx="504336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Em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hãy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suy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nghĩ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và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chia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mảnh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</a:p>
          <a:p>
            <a:pPr algn="ctr"/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đất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thành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các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hình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đã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học</a:t>
            </a:r>
            <a:r>
              <a:rPr lang="en-US" sz="35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.</a:t>
            </a:r>
            <a:endParaRPr lang="en-US" sz="3500" b="1" dirty="0">
              <a:solidFill>
                <a:srgbClr val="FF0000"/>
              </a:solidFill>
              <a:latin typeface="UTM French Vanilla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98769" y="1773582"/>
            <a:ext cx="4419600" cy="4222750"/>
            <a:chOff x="2754591" y="1875338"/>
            <a:chExt cx="4419600" cy="4222750"/>
          </a:xfrm>
        </p:grpSpPr>
        <p:grpSp>
          <p:nvGrpSpPr>
            <p:cNvPr id="88" name="Group 8"/>
            <p:cNvGrpSpPr>
              <a:grpSpLocks/>
            </p:cNvGrpSpPr>
            <p:nvPr/>
          </p:nvGrpSpPr>
          <p:grpSpPr bwMode="auto">
            <a:xfrm>
              <a:off x="2754591" y="2307138"/>
              <a:ext cx="3429000" cy="3378200"/>
              <a:chOff x="2880" y="480"/>
              <a:chExt cx="1872" cy="2208"/>
            </a:xfrm>
          </p:grpSpPr>
          <p:grpSp>
            <p:nvGrpSpPr>
              <p:cNvPr id="99" name="Group 9"/>
              <p:cNvGrpSpPr>
                <a:grpSpLocks/>
              </p:cNvGrpSpPr>
              <p:nvPr/>
            </p:nvGrpSpPr>
            <p:grpSpPr bwMode="auto">
              <a:xfrm>
                <a:off x="2880" y="480"/>
                <a:ext cx="1872" cy="2208"/>
                <a:chOff x="2880" y="480"/>
                <a:chExt cx="1872" cy="2208"/>
              </a:xfrm>
            </p:grpSpPr>
            <p:sp>
              <p:nvSpPr>
                <p:cNvPr id="101" name="Line 10"/>
                <p:cNvSpPr>
                  <a:spLocks noChangeShapeType="1"/>
                </p:cNvSpPr>
                <p:nvPr/>
              </p:nvSpPr>
              <p:spPr bwMode="auto">
                <a:xfrm>
                  <a:off x="3552" y="480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" name="Line 11"/>
                <p:cNvSpPr>
                  <a:spLocks noChangeShapeType="1"/>
                </p:cNvSpPr>
                <p:nvPr/>
              </p:nvSpPr>
              <p:spPr bwMode="auto">
                <a:xfrm>
                  <a:off x="3552" y="2688"/>
                  <a:ext cx="50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" name="Line 12"/>
                <p:cNvSpPr>
                  <a:spLocks noChangeShapeType="1"/>
                </p:cNvSpPr>
                <p:nvPr/>
              </p:nvSpPr>
              <p:spPr bwMode="auto">
                <a:xfrm>
                  <a:off x="4080" y="480"/>
                  <a:ext cx="0" cy="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" name="Line 13"/>
                <p:cNvSpPr>
                  <a:spLocks noChangeShapeType="1"/>
                </p:cNvSpPr>
                <p:nvPr/>
              </p:nvSpPr>
              <p:spPr bwMode="auto">
                <a:xfrm>
                  <a:off x="4080" y="9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" name="Line 14"/>
                <p:cNvSpPr>
                  <a:spLocks noChangeShapeType="1"/>
                </p:cNvSpPr>
                <p:nvPr/>
              </p:nvSpPr>
              <p:spPr bwMode="auto">
                <a:xfrm>
                  <a:off x="4746" y="960"/>
                  <a:ext cx="0" cy="12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4056" y="2153"/>
                  <a:ext cx="684" cy="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" name="Line 16"/>
                <p:cNvSpPr>
                  <a:spLocks noChangeShapeType="1"/>
                </p:cNvSpPr>
                <p:nvPr/>
              </p:nvSpPr>
              <p:spPr bwMode="auto">
                <a:xfrm>
                  <a:off x="4064" y="2160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3544" y="2160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880" y="21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0" name="Line 19"/>
                <p:cNvSpPr>
                  <a:spLocks noChangeShapeType="1"/>
                </p:cNvSpPr>
                <p:nvPr/>
              </p:nvSpPr>
              <p:spPr bwMode="auto">
                <a:xfrm>
                  <a:off x="3552" y="480"/>
                  <a:ext cx="0" cy="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1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2880" y="9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00" name="Line 21"/>
              <p:cNvSpPr>
                <a:spLocks noChangeShapeType="1"/>
              </p:cNvSpPr>
              <p:nvPr/>
            </p:nvSpPr>
            <p:spPr bwMode="auto">
              <a:xfrm flipH="1">
                <a:off x="2880" y="960"/>
                <a:ext cx="0" cy="12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2" name="Text Box 23"/>
            <p:cNvSpPr txBox="1">
              <a:spLocks noChangeArrowheads="1"/>
            </p:cNvSpPr>
            <p:nvPr/>
          </p:nvSpPr>
          <p:spPr bwMode="auto">
            <a:xfrm>
              <a:off x="4113491" y="56980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20m</a:t>
              </a:r>
            </a:p>
          </p:txBody>
        </p:sp>
        <p:sp>
          <p:nvSpPr>
            <p:cNvPr id="93" name="Text Box 27"/>
            <p:cNvSpPr txBox="1">
              <a:spLocks noChangeArrowheads="1"/>
            </p:cNvSpPr>
            <p:nvPr/>
          </p:nvSpPr>
          <p:spPr bwMode="auto">
            <a:xfrm>
              <a:off x="2894291" y="4466138"/>
              <a:ext cx="990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/>
                <a:t>25m</a:t>
              </a:r>
            </a:p>
          </p:txBody>
        </p:sp>
        <p:sp>
          <p:nvSpPr>
            <p:cNvPr id="94" name="Text Box 28"/>
            <p:cNvSpPr txBox="1">
              <a:spLocks noChangeArrowheads="1"/>
            </p:cNvSpPr>
            <p:nvPr/>
          </p:nvSpPr>
          <p:spPr bwMode="auto">
            <a:xfrm>
              <a:off x="5192991" y="44661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/>
                <a:t>25m</a:t>
              </a:r>
            </a:p>
          </p:txBody>
        </p:sp>
        <p:sp>
          <p:nvSpPr>
            <p:cNvPr id="95" name="Text Box 29"/>
            <p:cNvSpPr txBox="1">
              <a:spLocks noChangeArrowheads="1"/>
            </p:cNvSpPr>
            <p:nvPr/>
          </p:nvSpPr>
          <p:spPr bwMode="auto">
            <a:xfrm>
              <a:off x="6183591" y="3704138"/>
              <a:ext cx="990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/>
                <a:t>40,1m</a:t>
              </a:r>
            </a:p>
          </p:txBody>
        </p:sp>
        <p:sp>
          <p:nvSpPr>
            <p:cNvPr id="96" name="Text Box 30"/>
            <p:cNvSpPr txBox="1">
              <a:spLocks noChangeArrowheads="1"/>
            </p:cNvSpPr>
            <p:nvPr/>
          </p:nvSpPr>
          <p:spPr bwMode="auto">
            <a:xfrm>
              <a:off x="3973791" y="1875338"/>
              <a:ext cx="990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/>
                <a:t>20m</a:t>
              </a:r>
            </a:p>
          </p:txBody>
        </p:sp>
        <p:sp>
          <p:nvSpPr>
            <p:cNvPr id="97" name="Text Box 31"/>
            <p:cNvSpPr txBox="1">
              <a:spLocks noChangeArrowheads="1"/>
            </p:cNvSpPr>
            <p:nvPr/>
          </p:nvSpPr>
          <p:spPr bwMode="auto">
            <a:xfrm>
              <a:off x="3211791" y="24087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 dirty="0"/>
                <a:t>20m</a:t>
              </a:r>
            </a:p>
          </p:txBody>
        </p:sp>
        <p:sp>
          <p:nvSpPr>
            <p:cNvPr id="98" name="Text Box 32"/>
            <p:cNvSpPr txBox="1">
              <a:spLocks noChangeArrowheads="1"/>
            </p:cNvSpPr>
            <p:nvPr/>
          </p:nvSpPr>
          <p:spPr bwMode="auto">
            <a:xfrm>
              <a:off x="4926291" y="51011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/>
                <a:t>20m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B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5" y="-2273935"/>
            <a:ext cx="12814300" cy="11353800"/>
            <a:chOff x="-613" y="-3581"/>
            <a:chExt cx="20180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382"/>
              <a:ext cx="20180" cy="12217"/>
              <a:chOff x="-613" y="-382"/>
              <a:chExt cx="20180" cy="12217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382"/>
                <a:ext cx="20180" cy="12217"/>
                <a:chOff x="-613" y="-382"/>
                <a:chExt cx="20180" cy="12217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56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382"/>
                  <a:ext cx="20180" cy="12217"/>
                  <a:chOff x="-28" y="-56"/>
                  <a:chExt cx="19556" cy="11846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6124" y="6936"/>
                    <a:ext cx="3112" cy="3112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223" y="8118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5830" y="431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298" y="-56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1556" y="392"/>
                <a:ext cx="15362" cy="9499"/>
                <a:chOff x="1556" y="392"/>
                <a:chExt cx="15362" cy="9499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1556" y="431"/>
                  <a:ext cx="15362" cy="8286"/>
                  <a:chOff x="2107" y="864"/>
                  <a:chExt cx="15362" cy="8286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00" y="2456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578" y="4855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" y="7609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7" y="4841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8350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cxnSp>
        <p:nvCxnSpPr>
          <p:cNvPr id="104" name="Straight Connector 103"/>
          <p:cNvCxnSpPr>
            <a:cxnSpLocks noChangeShapeType="1"/>
            <a:stCxn id="102" idx="1"/>
            <a:endCxn id="95" idx="1"/>
          </p:cNvCxnSpPr>
          <p:nvPr/>
        </p:nvCxnSpPr>
        <p:spPr bwMode="auto">
          <a:xfrm>
            <a:off x="3290163" y="2525181"/>
            <a:ext cx="967154" cy="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Straight Connector 108"/>
          <p:cNvCxnSpPr>
            <a:cxnSpLocks noChangeShapeType="1"/>
          </p:cNvCxnSpPr>
          <p:nvPr/>
        </p:nvCxnSpPr>
        <p:spPr bwMode="auto">
          <a:xfrm>
            <a:off x="3276202" y="4357513"/>
            <a:ext cx="967154" cy="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0" name="Text Box 23"/>
          <p:cNvSpPr txBox="1">
            <a:spLocks noChangeArrowheads="1"/>
          </p:cNvSpPr>
          <p:nvPr/>
        </p:nvSpPr>
        <p:spPr bwMode="auto">
          <a:xfrm>
            <a:off x="1685711" y="2161834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11" name="Text Box 24"/>
          <p:cNvSpPr txBox="1">
            <a:spLocks noChangeArrowheads="1"/>
          </p:cNvSpPr>
          <p:nvPr/>
        </p:nvSpPr>
        <p:spPr bwMode="auto">
          <a:xfrm>
            <a:off x="3107196" y="1369755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12" name="Text Box 25"/>
          <p:cNvSpPr txBox="1">
            <a:spLocks noChangeArrowheads="1"/>
          </p:cNvSpPr>
          <p:nvPr/>
        </p:nvSpPr>
        <p:spPr bwMode="auto">
          <a:xfrm>
            <a:off x="4057102" y="1379209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3" name="Text Box 26"/>
          <p:cNvSpPr txBox="1">
            <a:spLocks noChangeArrowheads="1"/>
          </p:cNvSpPr>
          <p:nvPr/>
        </p:nvSpPr>
        <p:spPr bwMode="auto">
          <a:xfrm>
            <a:off x="5444700" y="2194862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14" name="Text Box 27"/>
          <p:cNvSpPr txBox="1">
            <a:spLocks noChangeArrowheads="1"/>
          </p:cNvSpPr>
          <p:nvPr/>
        </p:nvSpPr>
        <p:spPr bwMode="auto">
          <a:xfrm>
            <a:off x="5423425" y="4083542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5" name="Text Box 28"/>
          <p:cNvSpPr txBox="1">
            <a:spLocks noChangeArrowheads="1"/>
          </p:cNvSpPr>
          <p:nvPr/>
        </p:nvSpPr>
        <p:spPr bwMode="auto">
          <a:xfrm>
            <a:off x="4077732" y="5130376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116" name="Text Box 30"/>
          <p:cNvSpPr txBox="1">
            <a:spLocks noChangeArrowheads="1"/>
          </p:cNvSpPr>
          <p:nvPr/>
        </p:nvSpPr>
        <p:spPr bwMode="auto">
          <a:xfrm>
            <a:off x="3019221" y="5128309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117" name="Text Box 31"/>
          <p:cNvSpPr txBox="1">
            <a:spLocks noChangeArrowheads="1"/>
          </p:cNvSpPr>
          <p:nvPr/>
        </p:nvSpPr>
        <p:spPr bwMode="auto">
          <a:xfrm>
            <a:off x="1720728" y="4063301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18" name="Text Box 58"/>
          <p:cNvSpPr txBox="1">
            <a:spLocks noChangeArrowheads="1"/>
          </p:cNvSpPr>
          <p:nvPr/>
        </p:nvSpPr>
        <p:spPr bwMode="auto">
          <a:xfrm>
            <a:off x="3089743" y="2513267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119" name="Text Box 59"/>
          <p:cNvSpPr txBox="1">
            <a:spLocks noChangeArrowheads="1"/>
          </p:cNvSpPr>
          <p:nvPr/>
        </p:nvSpPr>
        <p:spPr bwMode="auto">
          <a:xfrm>
            <a:off x="4067461" y="2513267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120" name="Text Box 60"/>
          <p:cNvSpPr txBox="1">
            <a:spLocks noChangeArrowheads="1"/>
          </p:cNvSpPr>
          <p:nvPr/>
        </p:nvSpPr>
        <p:spPr bwMode="auto">
          <a:xfrm>
            <a:off x="4020861" y="3933603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21" name="Text Box 61"/>
          <p:cNvSpPr txBox="1">
            <a:spLocks noChangeArrowheads="1"/>
          </p:cNvSpPr>
          <p:nvPr/>
        </p:nvSpPr>
        <p:spPr bwMode="auto">
          <a:xfrm>
            <a:off x="3040211" y="3918421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pic>
        <p:nvPicPr>
          <p:cNvPr id="122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99104" y="1572946"/>
            <a:ext cx="8676743" cy="3640114"/>
          </a:xfrm>
          <a:prstGeom prst="rect">
            <a:avLst/>
          </a:prstGeom>
        </p:spPr>
      </p:pic>
      <p:sp>
        <p:nvSpPr>
          <p:cNvPr id="123" name="TextBox 122"/>
          <p:cNvSpPr txBox="1"/>
          <p:nvPr/>
        </p:nvSpPr>
        <p:spPr>
          <a:xfrm>
            <a:off x="6413374" y="2505898"/>
            <a:ext cx="49584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latin typeface="UTM French Vanilla" panose="02040603050506020204" pitchFamily="18" charset="0"/>
              </a:rPr>
              <a:t>Ta chia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mảnh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đất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thành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hình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chữ</a:t>
            </a:r>
            <a:endParaRPr lang="en-US" sz="3200" b="1" dirty="0" smtClean="0">
              <a:solidFill>
                <a:srgbClr val="FF0000"/>
              </a:solidFill>
              <a:latin typeface="UTM French Vanilla" panose="02040603050506020204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nhật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và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hai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hình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vuông</a:t>
            </a:r>
            <a:endParaRPr lang="en-US" sz="3200" b="1" dirty="0" smtClean="0">
              <a:solidFill>
                <a:srgbClr val="FF0000"/>
              </a:solidFill>
              <a:latin typeface="UTM French Vanilla" panose="02040603050506020204" pitchFamily="18" charset="0"/>
            </a:endParaRPr>
          </a:p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bằng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nhau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EGHK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và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MNPQ</a:t>
            </a:r>
            <a:r>
              <a:rPr lang="en-US" sz="3200" b="1" dirty="0" smtClean="0">
                <a:latin typeface="UTM French Vanilla" panose="02040603050506020204" pitchFamily="18" charset="0"/>
              </a:rPr>
              <a:t>.</a:t>
            </a:r>
            <a:endParaRPr lang="en-US" sz="3200" b="1" dirty="0">
              <a:latin typeface="UTM French Vanilla" panose="02040603050506020204" pitchFamily="18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2059239" y="1358990"/>
            <a:ext cx="4419600" cy="4222750"/>
            <a:chOff x="2754591" y="1875338"/>
            <a:chExt cx="4419600" cy="4222750"/>
          </a:xfrm>
        </p:grpSpPr>
        <p:grpSp>
          <p:nvGrpSpPr>
            <p:cNvPr id="83" name="Group 8"/>
            <p:cNvGrpSpPr>
              <a:grpSpLocks/>
            </p:cNvGrpSpPr>
            <p:nvPr/>
          </p:nvGrpSpPr>
          <p:grpSpPr bwMode="auto">
            <a:xfrm>
              <a:off x="2754591" y="2307138"/>
              <a:ext cx="3429000" cy="3378200"/>
              <a:chOff x="2880" y="480"/>
              <a:chExt cx="1872" cy="2208"/>
            </a:xfrm>
          </p:grpSpPr>
          <p:grpSp>
            <p:nvGrpSpPr>
              <p:cNvPr id="91" name="Group 9"/>
              <p:cNvGrpSpPr>
                <a:grpSpLocks/>
              </p:cNvGrpSpPr>
              <p:nvPr/>
            </p:nvGrpSpPr>
            <p:grpSpPr bwMode="auto">
              <a:xfrm>
                <a:off x="2880" y="480"/>
                <a:ext cx="1872" cy="2208"/>
                <a:chOff x="2880" y="480"/>
                <a:chExt cx="1872" cy="2208"/>
              </a:xfrm>
            </p:grpSpPr>
            <p:sp>
              <p:nvSpPr>
                <p:cNvPr id="93" name="Line 10"/>
                <p:cNvSpPr>
                  <a:spLocks noChangeShapeType="1"/>
                </p:cNvSpPr>
                <p:nvPr/>
              </p:nvSpPr>
              <p:spPr bwMode="auto">
                <a:xfrm>
                  <a:off x="3552" y="480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4" name="Line 11"/>
                <p:cNvSpPr>
                  <a:spLocks noChangeShapeType="1"/>
                </p:cNvSpPr>
                <p:nvPr/>
              </p:nvSpPr>
              <p:spPr bwMode="auto">
                <a:xfrm>
                  <a:off x="3552" y="2688"/>
                  <a:ext cx="50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5" name="Line 12"/>
                <p:cNvSpPr>
                  <a:spLocks noChangeShapeType="1"/>
                </p:cNvSpPr>
                <p:nvPr/>
              </p:nvSpPr>
              <p:spPr bwMode="auto">
                <a:xfrm>
                  <a:off x="4080" y="480"/>
                  <a:ext cx="0" cy="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6" name="Line 13"/>
                <p:cNvSpPr>
                  <a:spLocks noChangeShapeType="1"/>
                </p:cNvSpPr>
                <p:nvPr/>
              </p:nvSpPr>
              <p:spPr bwMode="auto">
                <a:xfrm>
                  <a:off x="4080" y="9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7" name="Line 14"/>
                <p:cNvSpPr>
                  <a:spLocks noChangeShapeType="1"/>
                </p:cNvSpPr>
                <p:nvPr/>
              </p:nvSpPr>
              <p:spPr bwMode="auto">
                <a:xfrm>
                  <a:off x="4746" y="960"/>
                  <a:ext cx="0" cy="12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8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4056" y="2153"/>
                  <a:ext cx="684" cy="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9" name="Line 16"/>
                <p:cNvSpPr>
                  <a:spLocks noChangeShapeType="1"/>
                </p:cNvSpPr>
                <p:nvPr/>
              </p:nvSpPr>
              <p:spPr bwMode="auto">
                <a:xfrm>
                  <a:off x="4064" y="2160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3544" y="2160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1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880" y="21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" name="Line 19"/>
                <p:cNvSpPr>
                  <a:spLocks noChangeShapeType="1"/>
                </p:cNvSpPr>
                <p:nvPr/>
              </p:nvSpPr>
              <p:spPr bwMode="auto">
                <a:xfrm>
                  <a:off x="3552" y="480"/>
                  <a:ext cx="0" cy="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2880" y="9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92" name="Line 21"/>
              <p:cNvSpPr>
                <a:spLocks noChangeShapeType="1"/>
              </p:cNvSpPr>
              <p:nvPr/>
            </p:nvSpPr>
            <p:spPr bwMode="auto">
              <a:xfrm flipH="1">
                <a:off x="2880" y="960"/>
                <a:ext cx="0" cy="12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4" name="Text Box 23"/>
            <p:cNvSpPr txBox="1">
              <a:spLocks noChangeArrowheads="1"/>
            </p:cNvSpPr>
            <p:nvPr/>
          </p:nvSpPr>
          <p:spPr bwMode="auto">
            <a:xfrm>
              <a:off x="4113491" y="56980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20m</a:t>
              </a:r>
            </a:p>
          </p:txBody>
        </p:sp>
        <p:sp>
          <p:nvSpPr>
            <p:cNvPr id="85" name="Text Box 27"/>
            <p:cNvSpPr txBox="1">
              <a:spLocks noChangeArrowheads="1"/>
            </p:cNvSpPr>
            <p:nvPr/>
          </p:nvSpPr>
          <p:spPr bwMode="auto">
            <a:xfrm>
              <a:off x="2894291" y="4466138"/>
              <a:ext cx="990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/>
                <a:t>25m</a:t>
              </a:r>
            </a:p>
          </p:txBody>
        </p:sp>
        <p:sp>
          <p:nvSpPr>
            <p:cNvPr id="86" name="Text Box 28"/>
            <p:cNvSpPr txBox="1">
              <a:spLocks noChangeArrowheads="1"/>
            </p:cNvSpPr>
            <p:nvPr/>
          </p:nvSpPr>
          <p:spPr bwMode="auto">
            <a:xfrm>
              <a:off x="5192991" y="44661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/>
                <a:t>25m</a:t>
              </a:r>
            </a:p>
          </p:txBody>
        </p:sp>
        <p:sp>
          <p:nvSpPr>
            <p:cNvPr id="87" name="Text Box 29"/>
            <p:cNvSpPr txBox="1">
              <a:spLocks noChangeArrowheads="1"/>
            </p:cNvSpPr>
            <p:nvPr/>
          </p:nvSpPr>
          <p:spPr bwMode="auto">
            <a:xfrm>
              <a:off x="6183591" y="3704138"/>
              <a:ext cx="990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/>
                <a:t>40,1m</a:t>
              </a:r>
            </a:p>
          </p:txBody>
        </p:sp>
        <p:sp>
          <p:nvSpPr>
            <p:cNvPr id="88" name="Text Box 30"/>
            <p:cNvSpPr txBox="1">
              <a:spLocks noChangeArrowheads="1"/>
            </p:cNvSpPr>
            <p:nvPr/>
          </p:nvSpPr>
          <p:spPr bwMode="auto">
            <a:xfrm>
              <a:off x="3973791" y="1875338"/>
              <a:ext cx="990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 dirty="0"/>
                <a:t>20m</a:t>
              </a:r>
            </a:p>
          </p:txBody>
        </p:sp>
        <p:sp>
          <p:nvSpPr>
            <p:cNvPr id="89" name="Text Box 31"/>
            <p:cNvSpPr txBox="1">
              <a:spLocks noChangeArrowheads="1"/>
            </p:cNvSpPr>
            <p:nvPr/>
          </p:nvSpPr>
          <p:spPr bwMode="auto">
            <a:xfrm>
              <a:off x="3211791" y="24087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 dirty="0"/>
                <a:t>20m</a:t>
              </a:r>
            </a:p>
          </p:txBody>
        </p:sp>
        <p:sp>
          <p:nvSpPr>
            <p:cNvPr id="90" name="Text Box 32"/>
            <p:cNvSpPr txBox="1">
              <a:spLocks noChangeArrowheads="1"/>
            </p:cNvSpPr>
            <p:nvPr/>
          </p:nvSpPr>
          <p:spPr bwMode="auto">
            <a:xfrm>
              <a:off x="4926291" y="51011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/>
                <a:t>20m</a:t>
              </a:r>
            </a:p>
          </p:txBody>
        </p:sp>
      </p:grpSp>
      <p:pic>
        <p:nvPicPr>
          <p:cNvPr id="175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30666" y="1560689"/>
            <a:ext cx="8676743" cy="3640114"/>
          </a:xfrm>
          <a:prstGeom prst="rect">
            <a:avLst/>
          </a:prstGeom>
        </p:spPr>
      </p:pic>
      <p:sp>
        <p:nvSpPr>
          <p:cNvPr id="176" name="TextBox 175"/>
          <p:cNvSpPr txBox="1"/>
          <p:nvPr/>
        </p:nvSpPr>
        <p:spPr>
          <a:xfrm>
            <a:off x="6444936" y="2493641"/>
            <a:ext cx="49584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latin typeface="UTM French Vanilla" panose="02040603050506020204" pitchFamily="18" charset="0"/>
              </a:rPr>
              <a:t>Ta chia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mảnh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đất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thành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hình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chữ</a:t>
            </a:r>
            <a:endParaRPr lang="en-US" sz="3200" b="1" dirty="0" smtClean="0">
              <a:solidFill>
                <a:srgbClr val="FF0000"/>
              </a:solidFill>
              <a:latin typeface="UTM French Vanilla" panose="02040603050506020204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nhật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và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hai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hình</a:t>
            </a:r>
            <a:r>
              <a:rPr lang="en-US" sz="32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French Vanilla" panose="02040603050506020204" pitchFamily="18" charset="0"/>
              </a:rPr>
              <a:t>vuông</a:t>
            </a:r>
            <a:endParaRPr lang="en-US" sz="3200" b="1" dirty="0" smtClean="0">
              <a:solidFill>
                <a:srgbClr val="FF0000"/>
              </a:solidFill>
              <a:latin typeface="UTM French Vanilla" panose="02040603050506020204" pitchFamily="18" charset="0"/>
            </a:endParaRPr>
          </a:p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bằng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nhau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EGHK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và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MNPQ</a:t>
            </a:r>
            <a:r>
              <a:rPr lang="en-US" sz="3200" b="1" dirty="0" smtClean="0">
                <a:latin typeface="UTM French Vanilla" panose="02040603050506020204" pitchFamily="18" charset="0"/>
              </a:rPr>
              <a:t>.</a:t>
            </a:r>
            <a:endParaRPr lang="en-US" sz="3200" b="1" dirty="0">
              <a:latin typeface="UTM French Vanilla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6" y="-2273935"/>
            <a:ext cx="13041999" cy="11353800"/>
            <a:chOff x="-613" y="-3581"/>
            <a:chExt cx="20180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382"/>
              <a:ext cx="20180" cy="12217"/>
              <a:chOff x="-613" y="-382"/>
              <a:chExt cx="20180" cy="12217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382"/>
                <a:ext cx="20180" cy="12217"/>
                <a:chOff x="-613" y="-382"/>
                <a:chExt cx="20180" cy="12217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56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382"/>
                  <a:ext cx="20180" cy="12217"/>
                  <a:chOff x="-28" y="-56"/>
                  <a:chExt cx="19556" cy="11846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6124" y="6936"/>
                    <a:ext cx="3112" cy="3112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223" y="8118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5830" y="431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298" y="-56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351" y="392"/>
                <a:ext cx="18386" cy="9499"/>
                <a:chOff x="351" y="392"/>
                <a:chExt cx="18386" cy="9499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351" y="431"/>
                  <a:ext cx="18386" cy="8286"/>
                  <a:chOff x="902" y="864"/>
                  <a:chExt cx="18386" cy="8286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00" y="2456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397" y="6058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" y="7609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02" y="4552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8350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cxnSp>
        <p:nvCxnSpPr>
          <p:cNvPr id="104" name="Straight Connector 103"/>
          <p:cNvCxnSpPr>
            <a:cxnSpLocks noChangeShapeType="1"/>
            <a:stCxn id="102" idx="1"/>
            <a:endCxn id="95" idx="1"/>
          </p:cNvCxnSpPr>
          <p:nvPr/>
        </p:nvCxnSpPr>
        <p:spPr bwMode="auto">
          <a:xfrm>
            <a:off x="2778764" y="2478736"/>
            <a:ext cx="967154" cy="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9" name="Straight Connector 108"/>
          <p:cNvCxnSpPr>
            <a:cxnSpLocks noChangeShapeType="1"/>
          </p:cNvCxnSpPr>
          <p:nvPr/>
        </p:nvCxnSpPr>
        <p:spPr bwMode="auto">
          <a:xfrm>
            <a:off x="2784417" y="4314714"/>
            <a:ext cx="967154" cy="0"/>
          </a:xfrm>
          <a:prstGeom prst="line">
            <a:avLst/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0" name="Text Box 23"/>
          <p:cNvSpPr txBox="1">
            <a:spLocks noChangeArrowheads="1"/>
          </p:cNvSpPr>
          <p:nvPr/>
        </p:nvSpPr>
        <p:spPr bwMode="auto">
          <a:xfrm>
            <a:off x="1174312" y="2115389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11" name="Text Box 24"/>
          <p:cNvSpPr txBox="1">
            <a:spLocks noChangeArrowheads="1"/>
          </p:cNvSpPr>
          <p:nvPr/>
        </p:nvSpPr>
        <p:spPr bwMode="auto">
          <a:xfrm>
            <a:off x="2595797" y="1323310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12" name="Text Box 25"/>
          <p:cNvSpPr txBox="1">
            <a:spLocks noChangeArrowheads="1"/>
          </p:cNvSpPr>
          <p:nvPr/>
        </p:nvSpPr>
        <p:spPr bwMode="auto">
          <a:xfrm>
            <a:off x="3545703" y="1332764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13" name="Text Box 26"/>
          <p:cNvSpPr txBox="1">
            <a:spLocks noChangeArrowheads="1"/>
          </p:cNvSpPr>
          <p:nvPr/>
        </p:nvSpPr>
        <p:spPr bwMode="auto">
          <a:xfrm>
            <a:off x="4933301" y="2148417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14" name="Text Box 27"/>
          <p:cNvSpPr txBox="1">
            <a:spLocks noChangeArrowheads="1"/>
          </p:cNvSpPr>
          <p:nvPr/>
        </p:nvSpPr>
        <p:spPr bwMode="auto">
          <a:xfrm>
            <a:off x="4912026" y="4037097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5" name="Text Box 28"/>
          <p:cNvSpPr txBox="1">
            <a:spLocks noChangeArrowheads="1"/>
          </p:cNvSpPr>
          <p:nvPr/>
        </p:nvSpPr>
        <p:spPr bwMode="auto">
          <a:xfrm>
            <a:off x="3566333" y="5083931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116" name="Text Box 30"/>
          <p:cNvSpPr txBox="1">
            <a:spLocks noChangeArrowheads="1"/>
          </p:cNvSpPr>
          <p:nvPr/>
        </p:nvSpPr>
        <p:spPr bwMode="auto">
          <a:xfrm>
            <a:off x="2507822" y="5081864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117" name="Text Box 31"/>
          <p:cNvSpPr txBox="1">
            <a:spLocks noChangeArrowheads="1"/>
          </p:cNvSpPr>
          <p:nvPr/>
        </p:nvSpPr>
        <p:spPr bwMode="auto">
          <a:xfrm>
            <a:off x="1209329" y="4016856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18" name="Text Box 58"/>
          <p:cNvSpPr txBox="1">
            <a:spLocks noChangeArrowheads="1"/>
          </p:cNvSpPr>
          <p:nvPr/>
        </p:nvSpPr>
        <p:spPr bwMode="auto">
          <a:xfrm>
            <a:off x="2578344" y="2466822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119" name="Text Box 59"/>
          <p:cNvSpPr txBox="1">
            <a:spLocks noChangeArrowheads="1"/>
          </p:cNvSpPr>
          <p:nvPr/>
        </p:nvSpPr>
        <p:spPr bwMode="auto">
          <a:xfrm>
            <a:off x="3556062" y="2466822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120" name="Text Box 60"/>
          <p:cNvSpPr txBox="1">
            <a:spLocks noChangeArrowheads="1"/>
          </p:cNvSpPr>
          <p:nvPr/>
        </p:nvSpPr>
        <p:spPr bwMode="auto">
          <a:xfrm>
            <a:off x="3509462" y="3887158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21" name="Text Box 61"/>
          <p:cNvSpPr txBox="1">
            <a:spLocks noChangeArrowheads="1"/>
          </p:cNvSpPr>
          <p:nvPr/>
        </p:nvSpPr>
        <p:spPr bwMode="auto">
          <a:xfrm>
            <a:off x="2528812" y="3871976"/>
            <a:ext cx="2349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pic>
        <p:nvPicPr>
          <p:cNvPr id="122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rgbClr val="99CC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66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37735" y="2309998"/>
            <a:ext cx="8676743" cy="1960955"/>
          </a:xfrm>
          <a:prstGeom prst="rect">
            <a:avLst/>
          </a:prstGeom>
        </p:spPr>
      </p:pic>
      <p:sp>
        <p:nvSpPr>
          <p:cNvPr id="123" name="TextBox 122"/>
          <p:cNvSpPr txBox="1"/>
          <p:nvPr/>
        </p:nvSpPr>
        <p:spPr>
          <a:xfrm>
            <a:off x="6162007" y="2840370"/>
            <a:ext cx="45384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latin typeface="UTM French Vanilla" panose="02040603050506020204" pitchFamily="18" charset="0"/>
              </a:rPr>
              <a:t>Muốn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diện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tích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mảnh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đất</a:t>
            </a:r>
            <a:endParaRPr lang="en-US" sz="3200" b="1" dirty="0" smtClean="0">
              <a:latin typeface="UTM French Vanilla" panose="02040603050506020204" pitchFamily="18" charset="0"/>
            </a:endParaRPr>
          </a:p>
          <a:p>
            <a:pPr algn="ctr"/>
            <a:r>
              <a:rPr lang="en-US" sz="3200" b="1" dirty="0">
                <a:latin typeface="UTM French Vanilla" panose="02040603050506020204" pitchFamily="18" charset="0"/>
              </a:rPr>
              <a:t>t</a:t>
            </a:r>
            <a:r>
              <a:rPr lang="en-US" sz="3200" b="1" dirty="0" smtClean="0">
                <a:latin typeface="UTM French Vanilla" panose="02040603050506020204" pitchFamily="18" charset="0"/>
              </a:rPr>
              <a:t>a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làm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thế</a:t>
            </a:r>
            <a:r>
              <a:rPr lang="en-US" sz="3200" b="1" dirty="0" smtClean="0">
                <a:latin typeface="UTM French Vanilla" panose="02040603050506020204" pitchFamily="18" charset="0"/>
              </a:rPr>
              <a:t> </a:t>
            </a:r>
            <a:r>
              <a:rPr lang="en-US" sz="3200" b="1" dirty="0" err="1" smtClean="0">
                <a:latin typeface="UTM French Vanilla" panose="02040603050506020204" pitchFamily="18" charset="0"/>
              </a:rPr>
              <a:t>nào</a:t>
            </a:r>
            <a:r>
              <a:rPr lang="en-US" sz="3200" b="1" dirty="0" smtClean="0">
                <a:latin typeface="UTM French Vanilla" panose="02040603050506020204" pitchFamily="18" charset="0"/>
              </a:rPr>
              <a:t>?</a:t>
            </a:r>
            <a:endParaRPr lang="en-US" sz="3200" b="1" dirty="0">
              <a:latin typeface="UTM French Vanilla" panose="02040603050506020204" pitchFamily="18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617604" y="1312545"/>
            <a:ext cx="4359236" cy="4222750"/>
            <a:chOff x="1824355" y="1875338"/>
            <a:chExt cx="4359236" cy="4222750"/>
          </a:xfrm>
        </p:grpSpPr>
        <p:grpSp>
          <p:nvGrpSpPr>
            <p:cNvPr id="83" name="Group 8"/>
            <p:cNvGrpSpPr>
              <a:grpSpLocks/>
            </p:cNvGrpSpPr>
            <p:nvPr/>
          </p:nvGrpSpPr>
          <p:grpSpPr bwMode="auto">
            <a:xfrm>
              <a:off x="2754591" y="2307138"/>
              <a:ext cx="3429000" cy="3378200"/>
              <a:chOff x="2880" y="480"/>
              <a:chExt cx="1872" cy="2208"/>
            </a:xfrm>
          </p:grpSpPr>
          <p:grpSp>
            <p:nvGrpSpPr>
              <p:cNvPr id="91" name="Group 9"/>
              <p:cNvGrpSpPr>
                <a:grpSpLocks/>
              </p:cNvGrpSpPr>
              <p:nvPr/>
            </p:nvGrpSpPr>
            <p:grpSpPr bwMode="auto">
              <a:xfrm>
                <a:off x="2880" y="480"/>
                <a:ext cx="1872" cy="2208"/>
                <a:chOff x="2880" y="480"/>
                <a:chExt cx="1872" cy="2208"/>
              </a:xfrm>
            </p:grpSpPr>
            <p:sp>
              <p:nvSpPr>
                <p:cNvPr id="93" name="Line 10"/>
                <p:cNvSpPr>
                  <a:spLocks noChangeShapeType="1"/>
                </p:cNvSpPr>
                <p:nvPr/>
              </p:nvSpPr>
              <p:spPr bwMode="auto">
                <a:xfrm>
                  <a:off x="3552" y="480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4" name="Line 11"/>
                <p:cNvSpPr>
                  <a:spLocks noChangeShapeType="1"/>
                </p:cNvSpPr>
                <p:nvPr/>
              </p:nvSpPr>
              <p:spPr bwMode="auto">
                <a:xfrm>
                  <a:off x="3552" y="2688"/>
                  <a:ext cx="50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5" name="Line 12"/>
                <p:cNvSpPr>
                  <a:spLocks noChangeShapeType="1"/>
                </p:cNvSpPr>
                <p:nvPr/>
              </p:nvSpPr>
              <p:spPr bwMode="auto">
                <a:xfrm>
                  <a:off x="4080" y="480"/>
                  <a:ext cx="0" cy="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6" name="Line 13"/>
                <p:cNvSpPr>
                  <a:spLocks noChangeShapeType="1"/>
                </p:cNvSpPr>
                <p:nvPr/>
              </p:nvSpPr>
              <p:spPr bwMode="auto">
                <a:xfrm>
                  <a:off x="4080" y="9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7" name="Line 14"/>
                <p:cNvSpPr>
                  <a:spLocks noChangeShapeType="1"/>
                </p:cNvSpPr>
                <p:nvPr/>
              </p:nvSpPr>
              <p:spPr bwMode="auto">
                <a:xfrm>
                  <a:off x="4746" y="960"/>
                  <a:ext cx="0" cy="12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8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4056" y="2153"/>
                  <a:ext cx="684" cy="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9" name="Line 16"/>
                <p:cNvSpPr>
                  <a:spLocks noChangeShapeType="1"/>
                </p:cNvSpPr>
                <p:nvPr/>
              </p:nvSpPr>
              <p:spPr bwMode="auto">
                <a:xfrm>
                  <a:off x="4064" y="2160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0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3544" y="2160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1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880" y="21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2" name="Line 19"/>
                <p:cNvSpPr>
                  <a:spLocks noChangeShapeType="1"/>
                </p:cNvSpPr>
                <p:nvPr/>
              </p:nvSpPr>
              <p:spPr bwMode="auto">
                <a:xfrm>
                  <a:off x="3552" y="480"/>
                  <a:ext cx="0" cy="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2880" y="960"/>
                  <a:ext cx="67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92" name="Line 21"/>
              <p:cNvSpPr>
                <a:spLocks noChangeShapeType="1"/>
              </p:cNvSpPr>
              <p:nvPr/>
            </p:nvSpPr>
            <p:spPr bwMode="auto">
              <a:xfrm flipH="1">
                <a:off x="2880" y="960"/>
                <a:ext cx="0" cy="12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4" name="Text Box 23"/>
            <p:cNvSpPr txBox="1">
              <a:spLocks noChangeArrowheads="1"/>
            </p:cNvSpPr>
            <p:nvPr/>
          </p:nvSpPr>
          <p:spPr bwMode="auto">
            <a:xfrm>
              <a:off x="4113491" y="56980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20m</a:t>
              </a:r>
            </a:p>
          </p:txBody>
        </p:sp>
        <p:sp>
          <p:nvSpPr>
            <p:cNvPr id="85" name="Text Box 27"/>
            <p:cNvSpPr txBox="1">
              <a:spLocks noChangeArrowheads="1"/>
            </p:cNvSpPr>
            <p:nvPr/>
          </p:nvSpPr>
          <p:spPr bwMode="auto">
            <a:xfrm>
              <a:off x="2894291" y="4466138"/>
              <a:ext cx="990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/>
                <a:t>25m</a:t>
              </a:r>
            </a:p>
          </p:txBody>
        </p:sp>
        <p:sp>
          <p:nvSpPr>
            <p:cNvPr id="86" name="Text Box 28"/>
            <p:cNvSpPr txBox="1">
              <a:spLocks noChangeArrowheads="1"/>
            </p:cNvSpPr>
            <p:nvPr/>
          </p:nvSpPr>
          <p:spPr bwMode="auto">
            <a:xfrm>
              <a:off x="5192991" y="44661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/>
                <a:t>25m</a:t>
              </a:r>
            </a:p>
          </p:txBody>
        </p:sp>
        <p:sp>
          <p:nvSpPr>
            <p:cNvPr id="87" name="Text Box 29"/>
            <p:cNvSpPr txBox="1">
              <a:spLocks noChangeArrowheads="1"/>
            </p:cNvSpPr>
            <p:nvPr/>
          </p:nvSpPr>
          <p:spPr bwMode="auto">
            <a:xfrm>
              <a:off x="1824355" y="3727998"/>
              <a:ext cx="990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/>
                <a:t>40,1m</a:t>
              </a:r>
            </a:p>
          </p:txBody>
        </p:sp>
        <p:sp>
          <p:nvSpPr>
            <p:cNvPr id="88" name="Text Box 30"/>
            <p:cNvSpPr txBox="1">
              <a:spLocks noChangeArrowheads="1"/>
            </p:cNvSpPr>
            <p:nvPr/>
          </p:nvSpPr>
          <p:spPr bwMode="auto">
            <a:xfrm>
              <a:off x="3973791" y="1875338"/>
              <a:ext cx="990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 dirty="0"/>
                <a:t>20m</a:t>
              </a:r>
            </a:p>
          </p:txBody>
        </p:sp>
        <p:sp>
          <p:nvSpPr>
            <p:cNvPr id="89" name="Text Box 31"/>
            <p:cNvSpPr txBox="1">
              <a:spLocks noChangeArrowheads="1"/>
            </p:cNvSpPr>
            <p:nvPr/>
          </p:nvSpPr>
          <p:spPr bwMode="auto">
            <a:xfrm>
              <a:off x="3211791" y="24087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 dirty="0"/>
                <a:t>20m</a:t>
              </a:r>
            </a:p>
          </p:txBody>
        </p:sp>
        <p:sp>
          <p:nvSpPr>
            <p:cNvPr id="90" name="Text Box 32"/>
            <p:cNvSpPr txBox="1">
              <a:spLocks noChangeArrowheads="1"/>
            </p:cNvSpPr>
            <p:nvPr/>
          </p:nvSpPr>
          <p:spPr bwMode="auto">
            <a:xfrm>
              <a:off x="4926291" y="5101138"/>
              <a:ext cx="7620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/>
                <a:t>20m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284412" y="1635765"/>
            <a:ext cx="26372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8457683" y="2124342"/>
            <a:ext cx="257427" cy="330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TextBox 174"/>
          <p:cNvSpPr txBox="1"/>
          <p:nvPr/>
        </p:nvSpPr>
        <p:spPr>
          <a:xfrm>
            <a:off x="5195952" y="2568316"/>
            <a:ext cx="1995020" cy="76944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HV </a:t>
            </a:r>
          </a:p>
          <a:p>
            <a:pPr algn="ctr"/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EGKH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Line 19"/>
          <p:cNvSpPr>
            <a:spLocks noChangeShapeType="1"/>
          </p:cNvSpPr>
          <p:nvPr/>
        </p:nvSpPr>
        <p:spPr bwMode="auto">
          <a:xfrm>
            <a:off x="2775938" y="1735380"/>
            <a:ext cx="0" cy="734391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7" name="Line 19"/>
          <p:cNvSpPr>
            <a:spLocks noChangeShapeType="1"/>
          </p:cNvSpPr>
          <p:nvPr/>
        </p:nvSpPr>
        <p:spPr bwMode="auto">
          <a:xfrm flipH="1" flipV="1">
            <a:off x="2790485" y="1744270"/>
            <a:ext cx="941472" cy="1421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8" name="Line 19"/>
          <p:cNvSpPr>
            <a:spLocks noChangeShapeType="1"/>
          </p:cNvSpPr>
          <p:nvPr/>
        </p:nvSpPr>
        <p:spPr bwMode="auto">
          <a:xfrm>
            <a:off x="3742226" y="1732431"/>
            <a:ext cx="0" cy="734391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9" name="Line 19"/>
          <p:cNvSpPr>
            <a:spLocks noChangeShapeType="1"/>
          </p:cNvSpPr>
          <p:nvPr/>
        </p:nvSpPr>
        <p:spPr bwMode="auto">
          <a:xfrm flipH="1" flipV="1">
            <a:off x="2766019" y="2472408"/>
            <a:ext cx="985552" cy="265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0" name="TextBox 179"/>
          <p:cNvSpPr txBox="1"/>
          <p:nvPr/>
        </p:nvSpPr>
        <p:spPr>
          <a:xfrm>
            <a:off x="7578987" y="2572045"/>
            <a:ext cx="1962397" cy="7694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HCN </a:t>
            </a:r>
          </a:p>
          <a:p>
            <a:pPr algn="ctr"/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Line 19"/>
          <p:cNvSpPr>
            <a:spLocks noChangeShapeType="1"/>
          </p:cNvSpPr>
          <p:nvPr/>
        </p:nvSpPr>
        <p:spPr bwMode="auto">
          <a:xfrm>
            <a:off x="1547840" y="2475833"/>
            <a:ext cx="0" cy="18275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2" name="Line 19"/>
          <p:cNvSpPr>
            <a:spLocks noChangeShapeType="1"/>
          </p:cNvSpPr>
          <p:nvPr/>
        </p:nvSpPr>
        <p:spPr bwMode="auto">
          <a:xfrm flipH="1" flipV="1">
            <a:off x="1540135" y="2483305"/>
            <a:ext cx="3416123" cy="55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" name="Line 19"/>
          <p:cNvSpPr>
            <a:spLocks noChangeShapeType="1"/>
          </p:cNvSpPr>
          <p:nvPr/>
        </p:nvSpPr>
        <p:spPr bwMode="auto">
          <a:xfrm flipH="1">
            <a:off x="4962368" y="2475833"/>
            <a:ext cx="1719" cy="181412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" name="Line 19"/>
          <p:cNvSpPr>
            <a:spLocks noChangeShapeType="1"/>
          </p:cNvSpPr>
          <p:nvPr/>
        </p:nvSpPr>
        <p:spPr bwMode="auto">
          <a:xfrm flipH="1">
            <a:off x="1531463" y="4300826"/>
            <a:ext cx="3432624" cy="1906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5" name="TextBox 184"/>
          <p:cNvSpPr txBox="1"/>
          <p:nvPr/>
        </p:nvSpPr>
        <p:spPr>
          <a:xfrm>
            <a:off x="9968839" y="2572045"/>
            <a:ext cx="1769779" cy="769441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HV </a:t>
            </a:r>
          </a:p>
          <a:p>
            <a:pPr algn="ctr"/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MNPQ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7205947" y="2739317"/>
            <a:ext cx="36580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9534571" y="2739317"/>
            <a:ext cx="36580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Down Arrow 187"/>
          <p:cNvSpPr/>
          <p:nvPr/>
        </p:nvSpPr>
        <p:spPr>
          <a:xfrm>
            <a:off x="5972059" y="3423681"/>
            <a:ext cx="257427" cy="330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TextBox 188"/>
          <p:cNvSpPr txBox="1"/>
          <p:nvPr/>
        </p:nvSpPr>
        <p:spPr>
          <a:xfrm>
            <a:off x="5440958" y="3640179"/>
            <a:ext cx="139333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 x GH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0" name="Down Arrow 189"/>
          <p:cNvSpPr/>
          <p:nvPr/>
        </p:nvSpPr>
        <p:spPr>
          <a:xfrm>
            <a:off x="8465044" y="3423680"/>
            <a:ext cx="257427" cy="330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TextBox 190"/>
          <p:cNvSpPr txBox="1"/>
          <p:nvPr/>
        </p:nvSpPr>
        <p:spPr>
          <a:xfrm>
            <a:off x="7897123" y="3699139"/>
            <a:ext cx="13932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 x AD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2" name="Down Arrow 191"/>
          <p:cNvSpPr/>
          <p:nvPr/>
        </p:nvSpPr>
        <p:spPr>
          <a:xfrm>
            <a:off x="8093239" y="4149787"/>
            <a:ext cx="257427" cy="330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TextBox 192"/>
          <p:cNvSpPr txBox="1"/>
          <p:nvPr/>
        </p:nvSpPr>
        <p:spPr>
          <a:xfrm>
            <a:off x="7333571" y="4536149"/>
            <a:ext cx="182934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+ 20 + 25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Down Arrow 193"/>
          <p:cNvSpPr/>
          <p:nvPr/>
        </p:nvSpPr>
        <p:spPr>
          <a:xfrm>
            <a:off x="10767583" y="3396284"/>
            <a:ext cx="257427" cy="330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Line 19"/>
          <p:cNvSpPr>
            <a:spLocks noChangeShapeType="1"/>
          </p:cNvSpPr>
          <p:nvPr/>
        </p:nvSpPr>
        <p:spPr bwMode="auto">
          <a:xfrm>
            <a:off x="2767131" y="4321369"/>
            <a:ext cx="672" cy="794522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6" name="Line 19"/>
          <p:cNvSpPr>
            <a:spLocks noChangeShapeType="1"/>
          </p:cNvSpPr>
          <p:nvPr/>
        </p:nvSpPr>
        <p:spPr bwMode="auto">
          <a:xfrm flipH="1" flipV="1">
            <a:off x="2767470" y="4309290"/>
            <a:ext cx="941472" cy="1421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7" name="Line 19"/>
          <p:cNvSpPr>
            <a:spLocks noChangeShapeType="1"/>
          </p:cNvSpPr>
          <p:nvPr/>
        </p:nvSpPr>
        <p:spPr bwMode="auto">
          <a:xfrm>
            <a:off x="3716608" y="4300826"/>
            <a:ext cx="5909" cy="818955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" name="Line 19"/>
          <p:cNvSpPr>
            <a:spLocks noChangeShapeType="1"/>
          </p:cNvSpPr>
          <p:nvPr/>
        </p:nvSpPr>
        <p:spPr bwMode="auto">
          <a:xfrm flipH="1">
            <a:off x="2779497" y="5119174"/>
            <a:ext cx="933932" cy="1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9" name="TextBox 198"/>
          <p:cNvSpPr txBox="1"/>
          <p:nvPr/>
        </p:nvSpPr>
        <p:spPr>
          <a:xfrm>
            <a:off x="10185904" y="3637556"/>
            <a:ext cx="143020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 x NP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36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"/>
                            </p:stCondLst>
                            <p:childTnLst>
                              <p:par>
                                <p:cTn id="1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500"/>
                            </p:stCondLst>
                            <p:childTnLst>
                              <p:par>
                                <p:cTn id="1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3" grpId="0"/>
      <p:bldP spid="123" grpId="1"/>
      <p:bldP spid="2" grpId="0"/>
      <p:bldP spid="3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/>
      <p:bldP spid="187" grpId="0"/>
      <p:bldP spid="188" grpId="0" animBg="1"/>
      <p:bldP spid="189" grpId="0"/>
      <p:bldP spid="190" grpId="0" animBg="1"/>
      <p:bldP spid="191" grpId="0"/>
      <p:bldP spid="192" grpId="0" animBg="1"/>
      <p:bldP spid="193" grpId="0"/>
      <p:bldP spid="194" grpId="0" animBg="1"/>
      <p:bldP spid="195" grpId="0" animBg="1"/>
      <p:bldP spid="196" grpId="0" animBg="1"/>
      <p:bldP spid="197" grpId="0" animBg="1"/>
      <p:bldP spid="198" grpId="0" animBg="1"/>
      <p:bldP spid="19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B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-389255" y="-2273935"/>
            <a:ext cx="12814300" cy="11353800"/>
            <a:chOff x="-613" y="-3581"/>
            <a:chExt cx="20180" cy="17880"/>
          </a:xfrm>
        </p:grpSpPr>
        <p:grpSp>
          <p:nvGrpSpPr>
            <p:cNvPr id="40" name="组合 39"/>
            <p:cNvGrpSpPr/>
            <p:nvPr/>
          </p:nvGrpSpPr>
          <p:grpSpPr>
            <a:xfrm>
              <a:off x="-166" y="-3581"/>
              <a:ext cx="19733" cy="17880"/>
              <a:chOff x="232" y="1062"/>
              <a:chExt cx="14109" cy="12784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6020" y="1062"/>
                <a:ext cx="8321" cy="8321"/>
              </a:xfrm>
              <a:prstGeom prst="ellipse">
                <a:avLst/>
              </a:prstGeom>
              <a:solidFill>
                <a:srgbClr val="BDBD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232" y="5525"/>
                <a:ext cx="8321" cy="8321"/>
              </a:xfrm>
              <a:prstGeom prst="ellipse">
                <a:avLst/>
              </a:prstGeom>
              <a:solidFill>
                <a:srgbClr val="A4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0" y="1"/>
              <a:ext cx="19240" cy="10799"/>
              <a:chOff x="198" y="179"/>
              <a:chExt cx="20158" cy="10821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9572" y="179"/>
                <a:ext cx="10784" cy="10801"/>
                <a:chOff x="-2" y="-76"/>
                <a:chExt cx="19220" cy="11142"/>
              </a:xfrm>
            </p:grpSpPr>
            <p:grpSp>
              <p:nvGrpSpPr>
                <p:cNvPr id="125" name="组合 124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26" name="直接连接符 125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接连接符 126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4" name="组合 133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35" name="直接连接符 134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直接连接符 135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接连接符 136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连接符 137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直接连接符 142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直接连接符 143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直接连接符 144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直接连接符 145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直接连接符 146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直接连接符 147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9" name="组合 148"/>
              <p:cNvGrpSpPr/>
              <p:nvPr/>
            </p:nvGrpSpPr>
            <p:grpSpPr>
              <a:xfrm>
                <a:off x="198" y="200"/>
                <a:ext cx="10784" cy="10801"/>
                <a:chOff x="-2" y="-76"/>
                <a:chExt cx="19220" cy="11142"/>
              </a:xfrm>
            </p:grpSpPr>
            <p:grpSp>
              <p:nvGrpSpPr>
                <p:cNvPr id="150" name="组合 149"/>
                <p:cNvGrpSpPr/>
                <p:nvPr/>
              </p:nvGrpSpPr>
              <p:grpSpPr>
                <a:xfrm rot="5400000">
                  <a:off x="4736" y="-3915"/>
                  <a:ext cx="9744" cy="19220"/>
                  <a:chOff x="4789" y="266"/>
                  <a:chExt cx="9744" cy="11143"/>
                </a:xfrm>
              </p:grpSpPr>
              <p:cxnSp>
                <p:nvCxnSpPr>
                  <p:cNvPr id="151" name="直接连接符 150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直接连接符 151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直接连接符 152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接连接符 153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接连接符 154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接连接符 155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接连接符 156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接连接符 157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9" name="组合 158"/>
                <p:cNvGrpSpPr/>
                <p:nvPr/>
              </p:nvGrpSpPr>
              <p:grpSpPr>
                <a:xfrm>
                  <a:off x="499" y="-76"/>
                  <a:ext cx="18096" cy="11142"/>
                  <a:chOff x="613" y="266"/>
                  <a:chExt cx="18096" cy="11142"/>
                </a:xfrm>
              </p:grpSpPr>
              <p:cxnSp>
                <p:nvCxnSpPr>
                  <p:cNvPr id="160" name="直接连接符 159"/>
                  <p:cNvCxnSpPr/>
                  <p:nvPr/>
                </p:nvCxnSpPr>
                <p:spPr>
                  <a:xfrm>
                    <a:off x="61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直接连接符 160"/>
                  <p:cNvCxnSpPr/>
                  <p:nvPr/>
                </p:nvCxnSpPr>
                <p:spPr>
                  <a:xfrm>
                    <a:off x="200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直接连接符 161"/>
                  <p:cNvCxnSpPr/>
                  <p:nvPr/>
                </p:nvCxnSpPr>
                <p:spPr>
                  <a:xfrm>
                    <a:off x="339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直接连接符 162"/>
                  <p:cNvCxnSpPr/>
                  <p:nvPr/>
                </p:nvCxnSpPr>
                <p:spPr>
                  <a:xfrm>
                    <a:off x="478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直接连接符 163"/>
                  <p:cNvCxnSpPr/>
                  <p:nvPr/>
                </p:nvCxnSpPr>
                <p:spPr>
                  <a:xfrm>
                    <a:off x="618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直接连接符 164"/>
                  <p:cNvCxnSpPr/>
                  <p:nvPr/>
                </p:nvCxnSpPr>
                <p:spPr>
                  <a:xfrm>
                    <a:off x="757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直接连接符 165"/>
                  <p:cNvCxnSpPr/>
                  <p:nvPr/>
                </p:nvCxnSpPr>
                <p:spPr>
                  <a:xfrm>
                    <a:off x="896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直接连接符 166"/>
                  <p:cNvCxnSpPr/>
                  <p:nvPr/>
                </p:nvCxnSpPr>
                <p:spPr>
                  <a:xfrm>
                    <a:off x="1035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直接连接符 167"/>
                  <p:cNvCxnSpPr/>
                  <p:nvPr/>
                </p:nvCxnSpPr>
                <p:spPr>
                  <a:xfrm>
                    <a:off x="1174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接连接符 168"/>
                  <p:cNvCxnSpPr/>
                  <p:nvPr/>
                </p:nvCxnSpPr>
                <p:spPr>
                  <a:xfrm>
                    <a:off x="13141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接连接符 169"/>
                  <p:cNvCxnSpPr/>
                  <p:nvPr/>
                </p:nvCxnSpPr>
                <p:spPr>
                  <a:xfrm>
                    <a:off x="14533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接连接符 170"/>
                  <p:cNvCxnSpPr/>
                  <p:nvPr/>
                </p:nvCxnSpPr>
                <p:spPr>
                  <a:xfrm>
                    <a:off x="15925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直接连接符 171"/>
                  <p:cNvCxnSpPr/>
                  <p:nvPr/>
                </p:nvCxnSpPr>
                <p:spPr>
                  <a:xfrm>
                    <a:off x="17317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接连接符 172"/>
                  <p:cNvCxnSpPr/>
                  <p:nvPr/>
                </p:nvCxnSpPr>
                <p:spPr>
                  <a:xfrm>
                    <a:off x="18709" y="266"/>
                    <a:ext cx="0" cy="11143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36" name="组合 35"/>
            <p:cNvGrpSpPr/>
            <p:nvPr/>
          </p:nvGrpSpPr>
          <p:grpSpPr>
            <a:xfrm>
              <a:off x="-613" y="-632"/>
              <a:ext cx="20180" cy="12612"/>
              <a:chOff x="-613" y="-632"/>
              <a:chExt cx="20180" cy="12612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-613" y="-632"/>
                <a:ext cx="20180" cy="12612"/>
                <a:chOff x="-613" y="-632"/>
                <a:chExt cx="20180" cy="12612"/>
              </a:xfrm>
            </p:grpSpPr>
            <p:pic>
              <p:nvPicPr>
                <p:cNvPr id="27" name="图片 26" descr="D:\资料\图层 2.png图层 2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>
                <a:xfrm>
                  <a:off x="756" y="713"/>
                  <a:ext cx="17687" cy="9498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-613" y="-632"/>
                  <a:ext cx="20180" cy="12612"/>
                  <a:chOff x="-28" y="-299"/>
                  <a:chExt cx="19556" cy="12230"/>
                </a:xfrm>
              </p:grpSpPr>
              <p:pic>
                <p:nvPicPr>
                  <p:cNvPr id="29" name="图片 28" descr="橡皮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6124" y="6936"/>
                    <a:ext cx="3112" cy="3112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 descr="纸张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795" y="8259"/>
                    <a:ext cx="3672" cy="3672"/>
                  </a:xfrm>
                  <a:prstGeom prst="rect">
                    <a:avLst/>
                  </a:prstGeom>
                </p:spPr>
              </p:pic>
              <p:pic>
                <p:nvPicPr>
                  <p:cNvPr id="31" name="图片 30" descr="书本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8" y="0"/>
                    <a:ext cx="3055" cy="3055"/>
                  </a:xfrm>
                  <a:prstGeom prst="rect">
                    <a:avLst/>
                  </a:prstGeom>
                </p:spPr>
              </p:pic>
              <p:pic>
                <p:nvPicPr>
                  <p:cNvPr id="32" name="图片 31" descr="冰激凌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5830" y="431"/>
                    <a:ext cx="3698" cy="3698"/>
                  </a:xfrm>
                  <a:prstGeom prst="rect">
                    <a:avLst/>
                  </a:prstGeom>
                </p:spPr>
              </p:pic>
              <p:pic>
                <p:nvPicPr>
                  <p:cNvPr id="33" name="图片 32" descr="笔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8351" y="-299"/>
                    <a:ext cx="2467" cy="2467"/>
                  </a:xfrm>
                  <a:prstGeom prst="rect">
                    <a:avLst/>
                  </a:prstGeom>
                </p:spPr>
              </p:pic>
              <p:pic>
                <p:nvPicPr>
                  <p:cNvPr id="34" name="图片 33" descr="草莓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1" y="8235"/>
                    <a:ext cx="2698" cy="269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5" name="组合 64"/>
              <p:cNvGrpSpPr/>
              <p:nvPr/>
            </p:nvGrpSpPr>
            <p:grpSpPr>
              <a:xfrm>
                <a:off x="1556" y="392"/>
                <a:ext cx="15362" cy="9499"/>
                <a:chOff x="1556" y="392"/>
                <a:chExt cx="15362" cy="9499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1556" y="431"/>
                  <a:ext cx="15362" cy="8286"/>
                  <a:chOff x="2107" y="864"/>
                  <a:chExt cx="15362" cy="8286"/>
                </a:xfrm>
              </p:grpSpPr>
              <p:pic>
                <p:nvPicPr>
                  <p:cNvPr id="67" name="图形 8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00" y="2456"/>
                    <a:ext cx="1010" cy="1250"/>
                  </a:xfrm>
                  <a:prstGeom prst="rect">
                    <a:avLst/>
                  </a:prstGeom>
                </p:spPr>
              </p:pic>
              <p:pic>
                <p:nvPicPr>
                  <p:cNvPr id="68" name="图形 9"/>
                  <p:cNvPicPr>
                    <a:picLocks noChangeAspect="1"/>
                  </p:cNvPicPr>
                  <p:nvPr/>
                </p:nvPicPr>
                <p:blipFill>
                  <a:blip r:embed="rId9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578" y="4855"/>
                    <a:ext cx="891" cy="1103"/>
                  </a:xfrm>
                  <a:prstGeom prst="rect">
                    <a:avLst/>
                  </a:prstGeom>
                </p:spPr>
              </p:pic>
              <p:pic>
                <p:nvPicPr>
                  <p:cNvPr id="69" name="图形 10"/>
                  <p:cNvPicPr>
                    <a:picLocks noChangeAspect="1"/>
                  </p:cNvPicPr>
                  <p:nvPr/>
                </p:nvPicPr>
                <p:blipFill>
                  <a:blip r:embed="rId11" cstate="screen">
                    <a:extLst>
                      <a:ext uri="{96DAC541-7B7A-43D3-8B79-37D633B846F1}">
                        <asvg:svgBlip xmlns=""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596" y="7609"/>
                    <a:ext cx="1245" cy="1541"/>
                  </a:xfrm>
                  <a:prstGeom prst="rect">
                    <a:avLst/>
                  </a:prstGeom>
                </p:spPr>
              </p:pic>
              <p:pic>
                <p:nvPicPr>
                  <p:cNvPr id="70" name="图形 15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90" y="864"/>
                    <a:ext cx="753" cy="1130"/>
                  </a:xfrm>
                  <a:prstGeom prst="rect">
                    <a:avLst/>
                  </a:prstGeom>
                </p:spPr>
              </p:pic>
              <p:pic>
                <p:nvPicPr>
                  <p:cNvPr id="71" name="图形 16"/>
                  <p:cNvPicPr>
                    <a:picLocks noChangeAspect="1"/>
                  </p:cNvPicPr>
                  <p:nvPr/>
                </p:nvPicPr>
                <p:blipFill>
                  <a:blip r:embed="rId12" cstate="screen">
                    <a:extLst>
                      <a:ext uri="{96DAC541-7B7A-43D3-8B79-37D633B846F1}">
                        <asvg:svgBlip xmlns=""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7" y="4841"/>
                    <a:ext cx="722" cy="10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3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842" y="392"/>
                  <a:ext cx="1245" cy="1541"/>
                </a:xfrm>
                <a:prstGeom prst="rect">
                  <a:avLst/>
                </a:prstGeom>
              </p:spPr>
            </p:pic>
            <p:pic>
              <p:nvPicPr>
                <p:cNvPr id="74" name="图形 10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96DAC541-7B7A-43D3-8B79-37D633B846F1}">
                      <asvg:svgBlip xmlns=""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580" y="8350"/>
                  <a:ext cx="1245" cy="1541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" name="TextBox 2"/>
          <p:cNvSpPr txBox="1"/>
          <p:nvPr/>
        </p:nvSpPr>
        <p:spPr>
          <a:xfrm>
            <a:off x="6113159" y="498200"/>
            <a:ext cx="8915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  <a:endPara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706049" y="1087005"/>
            <a:ext cx="5442131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EGHK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x 20 = 400 (m</a:t>
            </a:r>
            <a:r>
              <a:rPr lang="en-US" sz="3000" b="1" baseline="30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DC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+ 20 + 25 = 70 (m)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x 40,1 = 2807 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MNPQ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x 20 = 400 (m</a:t>
            </a:r>
            <a:r>
              <a:rPr lang="en-US" sz="3000" b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2807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3607 (m</a:t>
            </a:r>
            <a:r>
              <a:rPr lang="en-US" sz="3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3607m</a:t>
            </a:r>
            <a:r>
              <a:rPr lang="en-US" sz="3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plqbr4f5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685</Words>
  <Application>Microsoft Office PowerPoint</Application>
  <PresentationFormat>Widescreen</PresentationFormat>
  <Paragraphs>281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44" baseType="lpstr">
      <vt:lpstr>微软雅黑</vt:lpstr>
      <vt:lpstr>宋体</vt:lpstr>
      <vt:lpstr>Arial</vt:lpstr>
      <vt:lpstr>Arial Rounded MT Bold</vt:lpstr>
      <vt:lpstr>Calibri</vt:lpstr>
      <vt:lpstr>Calibri Light</vt:lpstr>
      <vt:lpstr>Cambria Math</vt:lpstr>
      <vt:lpstr>iCiel Cadena</vt:lpstr>
      <vt:lpstr>Roboto Bold</vt:lpstr>
      <vt:lpstr>SVN-Rio 2016</vt:lpstr>
      <vt:lpstr>Times New Roman</vt:lpstr>
      <vt:lpstr>UTM Aristote</vt:lpstr>
      <vt:lpstr>UTM Atlas</vt:lpstr>
      <vt:lpstr>UTM Edwardian</vt:lpstr>
      <vt:lpstr>UTM French Vanilla</vt:lpstr>
      <vt:lpstr>UTM Isadora</vt:lpstr>
      <vt:lpstr>UTM Karate</vt:lpstr>
      <vt:lpstr>UTM ThuPhap Thien An</vt:lpstr>
      <vt:lpstr>字魂6号-日记插画体</vt:lpstr>
      <vt:lpstr>方正卡通简体</vt:lpstr>
      <vt:lpstr>等线</vt:lpstr>
      <vt:lpstr>office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WIN10</cp:lastModifiedBy>
  <cp:revision>227</cp:revision>
  <dcterms:created xsi:type="dcterms:W3CDTF">2021-12-17T07:20:22Z</dcterms:created>
  <dcterms:modified xsi:type="dcterms:W3CDTF">2022-01-18T16:36:32Z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D5C10C241FD2461CBB2FE286B5FF0AE3</vt:lpwstr>
  </property>
  <property fmtid="{D5CDD505-2E9C-101B-9397-08002B2CF9AE}" pid="3" name="KSOProductBuildVer">
    <vt:lpwstr>2052-11.1.0.11194</vt:lpwstr>
  </property>
</Properties>
</file>