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0" r:id="rId2"/>
    <p:sldId id="263" r:id="rId3"/>
    <p:sldId id="261" r:id="rId4"/>
    <p:sldId id="283" r:id="rId5"/>
    <p:sldId id="284" r:id="rId6"/>
    <p:sldId id="262" r:id="rId7"/>
    <p:sldId id="285" r:id="rId8"/>
    <p:sldId id="286" r:id="rId9"/>
    <p:sldId id="287" r:id="rId10"/>
    <p:sldId id="288" r:id="rId11"/>
    <p:sldId id="289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8758"/>
    <a:srgbClr val="E6E6E6"/>
    <a:srgbClr val="81C233"/>
    <a:srgbClr val="FF6666"/>
    <a:srgbClr val="FF8100"/>
    <a:srgbClr val="F28B51"/>
    <a:srgbClr val="FE5600"/>
    <a:srgbClr val="FF4500"/>
    <a:srgbClr val="E76784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1" autoAdjust="0"/>
    <p:restoredTop sz="94249" autoAdjust="0"/>
  </p:normalViewPr>
  <p:slideViewPr>
    <p:cSldViewPr snapToGrid="0">
      <p:cViewPr>
        <p:scale>
          <a:sx n="66" d="100"/>
          <a:sy n="66" d="100"/>
        </p:scale>
        <p:origin x="1186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D66E0-8DB9-4070-8F0E-7C0B33694A5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3BBD4-C1CE-48E1-B86E-CDF9DA13D4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26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76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271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49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00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>
            <a:extLst>
              <a:ext uri="{FF2B5EF4-FFF2-40B4-BE49-F238E27FC236}">
                <a16:creationId xmlns:a16="http://schemas.microsoft.com/office/drawing/2014/main" id="{8CCFA0BB-149D-4A7F-8D01-28B2C2631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0545"/>
            <a:ext cx="12192000" cy="359745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gil Olsen - Tomorrow Tomorrow Not Today">
            <a:hlinkClick r:id="" action="ppaction://media"/>
            <a:extLst>
              <a:ext uri="{FF2B5EF4-FFF2-40B4-BE49-F238E27FC236}">
                <a16:creationId xmlns:a16="http://schemas.microsoft.com/office/drawing/2014/main" id="{A4BB6186-CD2B-4607-BA68-D6D42721D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1400" y="-809194"/>
            <a:ext cx="304800" cy="304800"/>
          </a:xfrm>
          <a:prstGeom prst="rect">
            <a:avLst/>
          </a:prstGeom>
        </p:spPr>
      </p:pic>
      <p:sp>
        <p:nvSpPr>
          <p:cNvPr id="7" name="文本框 2">
            <a:extLst>
              <a:ext uri="{FF2B5EF4-FFF2-40B4-BE49-F238E27FC236}">
                <a16:creationId xmlns:a16="http://schemas.microsoft.com/office/drawing/2014/main" id="{70F2FB25-1859-4577-BB6D-22079BFDACDA}"/>
              </a:ext>
            </a:extLst>
          </p:cNvPr>
          <p:cNvSpPr txBox="1"/>
          <p:nvPr/>
        </p:nvSpPr>
        <p:spPr>
          <a:xfrm>
            <a:off x="7211204" y="1718091"/>
            <a:ext cx="5249217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7300" b="1" dirty="0" err="1" smtClean="0">
                <a:ln>
                  <a:solidFill>
                    <a:srgbClr val="FF8100"/>
                  </a:solidFill>
                </a:ln>
                <a:solidFill>
                  <a:srgbClr val="F28B51"/>
                </a:solidFill>
                <a:latin typeface="UTM A&amp;S Heartbeat" panose="02040603050506020204" pitchFamily="18" charset="0"/>
                <a:ea typeface="字魂36号-正文宋楷" panose="02000000000000000000" pitchFamily="2" charset="-122"/>
              </a:rPr>
              <a:t>Toán</a:t>
            </a:r>
            <a:endParaRPr lang="zh-CN" altLang="en-US" sz="17300" b="1" dirty="0">
              <a:ln>
                <a:solidFill>
                  <a:srgbClr val="FF8100"/>
                </a:solidFill>
              </a:ln>
              <a:solidFill>
                <a:srgbClr val="F28B51"/>
              </a:solidFill>
              <a:latin typeface="UTM A&amp;S Heartbeat" panose="02040603050506020204" pitchFamily="18" charset="0"/>
              <a:ea typeface="字魂36号-正文宋楷" panose="02000000000000000000" pitchFamily="2" charset="-122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9028" y="61119"/>
            <a:ext cx="1192233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3200" b="1" u="sng">
                <a:latin typeface="Times New Roman" panose="02020603050405020304" pitchFamily="18" charset="0"/>
              </a:rPr>
              <a:t>Bài 1:</a:t>
            </a:r>
            <a:r>
              <a:rPr lang="en-US" altLang="en-US" sz="3200" b="1">
                <a:latin typeface="Times New Roman" panose="02020603050405020304" pitchFamily="18" charset="0"/>
              </a:rPr>
              <a:t> 10 người làm xong một công việc phải hết 7 ngày. Nay muốn làm xong công việc đó trong 5 ngày thì cần bao nhiêu người ? (Mức làm của mỗi người như nhau)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8599" y="1828800"/>
            <a:ext cx="208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u="sng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 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2514600"/>
            <a:ext cx="378437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 ngày:  10 người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5 ngày: …người?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714999" y="1752600"/>
            <a:ext cx="298058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1355558" y="533400"/>
            <a:ext cx="157308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8611854" y="533400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5462337" y="1018673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V="1">
            <a:off x="8037095" y="1022684"/>
            <a:ext cx="2879435" cy="1508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533400" y="1524000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784376" y="2438400"/>
            <a:ext cx="75430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làm xong công việc trong 1 ngày cần số người là: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x 7 = 70 (người)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808053" y="3978275"/>
            <a:ext cx="803102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</a:rPr>
              <a:t>Muốn làm xong công việc trong 5 ngày cần số người là: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</a:rPr>
              <a:t>70 </a:t>
            </a:r>
            <a:r>
              <a:rPr lang="en-US" altLang="en-US" sz="3000">
                <a:latin typeface="Times New Roman" panose="02020603050405020304" pitchFamily="18" charset="0"/>
              </a:rPr>
              <a:t>: 5 = 14 (người)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</a:rPr>
              <a:t>                        Đáp </a:t>
            </a:r>
            <a:r>
              <a:rPr lang="en-US" altLang="en-US" sz="3000">
                <a:latin typeface="Times New Roman" panose="02020603050405020304" pitchFamily="18" charset="0"/>
              </a:rPr>
              <a:t>số: 14 người</a:t>
            </a:r>
          </a:p>
          <a:p>
            <a:pPr>
              <a:spcBef>
                <a:spcPct val="50000"/>
              </a:spcBef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87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8CCFA0BB-149D-4A7F-8D01-28B2C26316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0545"/>
            <a:ext cx="12192000" cy="359745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Egil Olsen - Tomorrow Tomorrow Not Today">
            <a:hlinkClick r:id="" action="ppaction://media"/>
            <a:extLst>
              <a:ext uri="{FF2B5EF4-FFF2-40B4-BE49-F238E27FC236}">
                <a16:creationId xmlns:a16="http://schemas.microsoft.com/office/drawing/2014/main" id="{A4BB6186-CD2B-4607-BA68-D6D42721D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91400" y="-809194"/>
            <a:ext cx="304800" cy="304800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70F2FB25-1859-4577-BB6D-22079BFDACDA}"/>
              </a:ext>
            </a:extLst>
          </p:cNvPr>
          <p:cNvSpPr txBox="1"/>
          <p:nvPr/>
        </p:nvSpPr>
        <p:spPr>
          <a:xfrm>
            <a:off x="5393573" y="2057400"/>
            <a:ext cx="62369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b="1" smtClean="0">
                <a:ln>
                  <a:solidFill>
                    <a:srgbClr val="FF8100"/>
                  </a:solidFill>
                </a:ln>
                <a:solidFill>
                  <a:srgbClr val="F28B51"/>
                </a:solidFill>
                <a:latin typeface="UTM A&amp;S Heartbeat" panose="02040603050506020204" pitchFamily="18" charset="0"/>
                <a:ea typeface="字魂36号-正文宋楷" panose="02000000000000000000" pitchFamily="2" charset="-122"/>
              </a:rPr>
              <a:t>Tạm biệt các em</a:t>
            </a:r>
            <a:endParaRPr lang="zh-CN" altLang="en-US" sz="12000" b="1" dirty="0">
              <a:ln>
                <a:solidFill>
                  <a:srgbClr val="FF8100"/>
                </a:solidFill>
              </a:ln>
              <a:solidFill>
                <a:srgbClr val="F28B51"/>
              </a:solidFill>
              <a:latin typeface="UTM A&amp;S Heartbeat" panose="02040603050506020204" pitchFamily="18" charset="0"/>
              <a:ea typeface="字魂36号-正文宋楷" panose="02000000000000000000" pitchFamily="2" charset="-122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8E5D8AD-E80D-4A72-9ACB-A71B8C8CFA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" y="634066"/>
            <a:ext cx="5836920" cy="4450080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86E42A50-F6B8-44C9-8696-645B9354D818}"/>
              </a:ext>
            </a:extLst>
          </p:cNvPr>
          <p:cNvSpPr txBox="1"/>
          <p:nvPr/>
        </p:nvSpPr>
        <p:spPr>
          <a:xfrm>
            <a:off x="424870" y="2047726"/>
            <a:ext cx="49262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434">
              <a:defRPr/>
            </a:pPr>
            <a:r>
              <a:rPr lang="en-US" sz="2800" spc="300" smtClean="0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   Một ô tô đi trong 3 giờ được 120 km. Cứ đi như thế, hỏi trong 5 giờ ô tô đó đi được bao nhiêu ki-lô-mét?</a:t>
            </a:r>
            <a:endParaRPr lang="en-US" sz="2800" spc="300" dirty="0"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9260" y="1154593"/>
            <a:ext cx="222504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cũ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5488" y="616133"/>
            <a:ext cx="154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78758" y="1382226"/>
            <a:ext cx="4861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giờ: 120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giờ: …  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2140" y="2701869"/>
            <a:ext cx="62481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ô tô đi được trong mỗi giờ là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120 : 3 = 40 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ô tô đi được trong 5 giờ 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x 5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2" b="68042"/>
          <a:stretch/>
        </p:blipFill>
        <p:spPr>
          <a:xfrm flipH="1">
            <a:off x="8113486" y="0"/>
            <a:ext cx="4703354" cy="2191657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80212" r="15345"/>
          <a:stretch/>
        </p:blipFill>
        <p:spPr>
          <a:xfrm flipH="1">
            <a:off x="0" y="5500914"/>
            <a:ext cx="12192000" cy="135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rot="19986415">
            <a:off x="9643448" y="-76852"/>
            <a:ext cx="2005837" cy="2879239"/>
            <a:chOff x="9375743" y="-402225"/>
            <a:chExt cx="2005837" cy="2879239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4E955A8B-BC99-42BF-AF8E-FCCE89113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5" t="12097"/>
            <a:stretch/>
          </p:blipFill>
          <p:spPr>
            <a:xfrm rot="19864215">
              <a:off x="9375743" y="-402225"/>
              <a:ext cx="1707147" cy="2879239"/>
            </a:xfrm>
            <a:prstGeom prst="rect">
              <a:avLst/>
            </a:prstGeom>
          </p:spPr>
        </p:pic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4E955A8B-BC99-42BF-AF8E-FCCE89113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5" t="12097"/>
            <a:stretch/>
          </p:blipFill>
          <p:spPr>
            <a:xfrm>
              <a:off x="10538854" y="326731"/>
              <a:ext cx="842726" cy="1421324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25609" r="1"/>
          <a:stretch/>
        </p:blipFill>
        <p:spPr>
          <a:xfrm>
            <a:off x="0" y="1756228"/>
            <a:ext cx="12192000" cy="51017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6140" y="1362768"/>
            <a:ext cx="3192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latin typeface="UTM Beautiful Caps" panose="02040603050506020204" pitchFamily="18" charset="0"/>
              </a:rPr>
              <a:t>Toán</a:t>
            </a:r>
            <a:endParaRPr lang="en-US" sz="7200">
              <a:latin typeface="UTM Beautiful Caps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10490" y="2521610"/>
            <a:ext cx="9616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atin typeface="UTM Beautiful Caps" panose="02040603050506020204" pitchFamily="18" charset="0"/>
              </a:rPr>
              <a:t>Ôn tập và bổ sung về giải toán (tiếp theo)</a:t>
            </a:r>
            <a:endParaRPr lang="en-US" sz="6000" b="1">
              <a:latin typeface="UTM Beautiful Caps" panose="02040603050506020204" pitchFamily="18" charset="0"/>
            </a:endParaRPr>
          </a:p>
        </p:txBody>
      </p:sp>
      <p:pic>
        <p:nvPicPr>
          <p:cNvPr id="14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-3068" r="11043" b="74920"/>
          <a:stretch/>
        </p:blipFill>
        <p:spPr>
          <a:xfrm flipH="1">
            <a:off x="-1474470" y="-208765"/>
            <a:ext cx="585216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57037"/>
              </p:ext>
            </p:extLst>
          </p:nvPr>
        </p:nvGraphicFramePr>
        <p:xfrm>
          <a:off x="3185899" y="1669944"/>
          <a:ext cx="8980312" cy="5187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078">
                  <a:extLst>
                    <a:ext uri="{9D8B030D-6E8A-4147-A177-3AD203B41FA5}">
                      <a16:colId xmlns:a16="http://schemas.microsoft.com/office/drawing/2014/main" val="3910722948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3325126769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1494731492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866240019"/>
                    </a:ext>
                  </a:extLst>
                </a:gridCol>
              </a:tblGrid>
              <a:tr h="1479381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ki-lô-gam gạo ở mỗi bao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83853"/>
                  </a:ext>
                </a:extLst>
              </a:tr>
              <a:tr h="3708472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bao gạo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3036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883" y="2278176"/>
            <a:ext cx="661574" cy="66157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601135" y="1641563"/>
            <a:ext cx="1290352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07" y="3144651"/>
            <a:ext cx="661574" cy="661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37" y="3141900"/>
            <a:ext cx="661574" cy="661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639" y="3141900"/>
            <a:ext cx="661574" cy="6615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299" y="3141900"/>
            <a:ext cx="661574" cy="6615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711" y="3141900"/>
            <a:ext cx="661574" cy="6615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3889768"/>
            <a:ext cx="661574" cy="6615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3887017"/>
            <a:ext cx="661574" cy="6615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3887017"/>
            <a:ext cx="661574" cy="6615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3887017"/>
            <a:ext cx="661574" cy="6615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3887017"/>
            <a:ext cx="661574" cy="6615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4567420"/>
            <a:ext cx="661574" cy="6615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4564669"/>
            <a:ext cx="661574" cy="6615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4564669"/>
            <a:ext cx="661574" cy="6615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4564669"/>
            <a:ext cx="661574" cy="66157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4564669"/>
            <a:ext cx="661574" cy="6615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5315289"/>
            <a:ext cx="661574" cy="6615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5312538"/>
            <a:ext cx="661574" cy="6615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5312538"/>
            <a:ext cx="661574" cy="66157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5312538"/>
            <a:ext cx="661574" cy="66157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5312538"/>
            <a:ext cx="661574" cy="661574"/>
          </a:xfrm>
          <a:prstGeom prst="rect">
            <a:avLst/>
          </a:prstGeom>
        </p:spPr>
      </p:pic>
      <p:sp>
        <p:nvSpPr>
          <p:cNvPr id="34" name="Left Brace 33"/>
          <p:cNvSpPr/>
          <p:nvPr/>
        </p:nvSpPr>
        <p:spPr>
          <a:xfrm rot="16200000">
            <a:off x="6340859" y="5088427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892083" y="6334577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056581" y="164914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255" y="1775633"/>
            <a:ext cx="1202860" cy="12028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89" y="3065327"/>
            <a:ext cx="1202860" cy="12028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75" y="3078497"/>
            <a:ext cx="1202860" cy="120286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911" y="3065326"/>
            <a:ext cx="1202860" cy="12028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01" y="3081243"/>
            <a:ext cx="1202860" cy="120286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89" y="4142820"/>
            <a:ext cx="1202860" cy="120286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45" y="4137363"/>
            <a:ext cx="1202860" cy="120286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911" y="4159149"/>
            <a:ext cx="1202860" cy="120286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004" y="4158173"/>
            <a:ext cx="1202860" cy="12028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43" y="5130695"/>
            <a:ext cx="1202860" cy="120286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111" y="5149906"/>
            <a:ext cx="1202860" cy="1202860"/>
          </a:xfrm>
          <a:prstGeom prst="rect">
            <a:avLst/>
          </a:prstGeom>
        </p:spPr>
      </p:pic>
      <p:sp>
        <p:nvSpPr>
          <p:cNvPr id="52" name="Left Brace 51"/>
          <p:cNvSpPr/>
          <p:nvPr/>
        </p:nvSpPr>
        <p:spPr>
          <a:xfrm rot="16200000">
            <a:off x="8652524" y="532124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8271566" y="6408755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677" y="1481473"/>
            <a:ext cx="1835055" cy="1835055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10573498" y="164914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261" y="3106225"/>
            <a:ext cx="1835055" cy="183505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42" y="3110641"/>
            <a:ext cx="1835055" cy="18350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424" y="3089838"/>
            <a:ext cx="1835055" cy="183505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207" y="4530863"/>
            <a:ext cx="1835055" cy="183505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045" y="4546827"/>
            <a:ext cx="1835055" cy="1835055"/>
          </a:xfrm>
          <a:prstGeom prst="rect">
            <a:avLst/>
          </a:prstGeom>
        </p:spPr>
      </p:pic>
      <p:sp>
        <p:nvSpPr>
          <p:cNvPr id="61" name="Left Brace 60"/>
          <p:cNvSpPr/>
          <p:nvPr/>
        </p:nvSpPr>
        <p:spPr>
          <a:xfrm rot="16200000">
            <a:off x="10870219" y="531289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10484792" y="6356224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7675" y="29010"/>
            <a:ext cx="849085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Ví dụ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100kg gạo được chia đều vào các bao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4316"/>
            <a:ext cx="3341744" cy="5929419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1448972" y="614436"/>
            <a:ext cx="9410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 dưới đây cho biết số bao gạo có được khi chia hết số gạo đó vào các bao, mỗi bao đựng 5kg, 10kg, 20kg: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64291" y="4371661"/>
            <a:ext cx="1552290" cy="1359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100kg gạo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图片 20" descr="r 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6594" y="-11955"/>
            <a:ext cx="1753516" cy="10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7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 animBg="1"/>
      <p:bldP spid="35" grpId="0"/>
      <p:bldP spid="36" grpId="0"/>
      <p:bldP spid="52" grpId="0" animBg="1"/>
      <p:bldP spid="53" grpId="0"/>
      <p:bldP spid="55" grpId="0"/>
      <p:bldP spid="61" grpId="0" animBg="1"/>
      <p:bldP spid="62" grpId="0"/>
      <p:bldP spid="2" grpId="0"/>
      <p:bldP spid="66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11867"/>
              </p:ext>
            </p:extLst>
          </p:nvPr>
        </p:nvGraphicFramePr>
        <p:xfrm>
          <a:off x="1338049" y="926994"/>
          <a:ext cx="8980312" cy="5187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078">
                  <a:extLst>
                    <a:ext uri="{9D8B030D-6E8A-4147-A177-3AD203B41FA5}">
                      <a16:colId xmlns:a16="http://schemas.microsoft.com/office/drawing/2014/main" val="3910722948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3325126769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1494731492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866240019"/>
                    </a:ext>
                  </a:extLst>
                </a:gridCol>
              </a:tblGrid>
              <a:tr h="1479381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ki-lô-gam gạo ở mỗi bao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83853"/>
                  </a:ext>
                </a:extLst>
              </a:tr>
              <a:tr h="3708472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bao gạo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30363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033" y="1535226"/>
            <a:ext cx="661574" cy="66157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53285" y="898613"/>
            <a:ext cx="1290352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57" y="2401701"/>
            <a:ext cx="661574" cy="661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387" y="2398950"/>
            <a:ext cx="661574" cy="6615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789" y="2398950"/>
            <a:ext cx="661574" cy="6615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49" y="2398950"/>
            <a:ext cx="661574" cy="6615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61" y="2398950"/>
            <a:ext cx="661574" cy="661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3146818"/>
            <a:ext cx="661574" cy="661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3144067"/>
            <a:ext cx="661574" cy="6615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3144067"/>
            <a:ext cx="661574" cy="6615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3144067"/>
            <a:ext cx="661574" cy="6615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3144067"/>
            <a:ext cx="661574" cy="6615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3824470"/>
            <a:ext cx="661574" cy="6615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3821719"/>
            <a:ext cx="661574" cy="6615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3821719"/>
            <a:ext cx="661574" cy="6615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3821719"/>
            <a:ext cx="661574" cy="6615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3821719"/>
            <a:ext cx="661574" cy="6615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4572339"/>
            <a:ext cx="661574" cy="6615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4569588"/>
            <a:ext cx="661574" cy="6615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4569588"/>
            <a:ext cx="661574" cy="6615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4569588"/>
            <a:ext cx="661574" cy="6615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4569588"/>
            <a:ext cx="661574" cy="661574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>
          <a:xfrm rot="16200000">
            <a:off x="4493009" y="4345477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044233" y="5591627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08731" y="90619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405" y="1032683"/>
            <a:ext cx="1202860" cy="12028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9" y="2322377"/>
            <a:ext cx="1202860" cy="12028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625" y="2335547"/>
            <a:ext cx="1202860" cy="12028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61" y="2322376"/>
            <a:ext cx="1202860" cy="12028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51" y="2338293"/>
            <a:ext cx="1202860" cy="12028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439" y="3399870"/>
            <a:ext cx="1202860" cy="12028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95" y="3394413"/>
            <a:ext cx="1202860" cy="12028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61" y="3416199"/>
            <a:ext cx="1202860" cy="12028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154" y="3415223"/>
            <a:ext cx="1202860" cy="120286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93" y="4387745"/>
            <a:ext cx="1202860" cy="120286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61" y="4406956"/>
            <a:ext cx="1202860" cy="1202860"/>
          </a:xfrm>
          <a:prstGeom prst="rect">
            <a:avLst/>
          </a:prstGeom>
        </p:spPr>
      </p:pic>
      <p:sp>
        <p:nvSpPr>
          <p:cNvPr id="39" name="Left Brace 38"/>
          <p:cNvSpPr/>
          <p:nvPr/>
        </p:nvSpPr>
        <p:spPr>
          <a:xfrm rot="16200000">
            <a:off x="6804674" y="457829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423716" y="5665805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27" y="738523"/>
            <a:ext cx="1835055" cy="1835055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8725648" y="90619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411" y="2363275"/>
            <a:ext cx="1835055" cy="183505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392" y="2367691"/>
            <a:ext cx="1835055" cy="183505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574" y="2346888"/>
            <a:ext cx="1835055" cy="183505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57" y="3787913"/>
            <a:ext cx="1835055" cy="183505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195" y="3803877"/>
            <a:ext cx="1835055" cy="1835055"/>
          </a:xfrm>
          <a:prstGeom prst="rect">
            <a:avLst/>
          </a:prstGeom>
        </p:spPr>
      </p:pic>
      <p:sp>
        <p:nvSpPr>
          <p:cNvPr id="48" name="Left Brace 47"/>
          <p:cNvSpPr/>
          <p:nvPr/>
        </p:nvSpPr>
        <p:spPr>
          <a:xfrm rot="16200000">
            <a:off x="9022369" y="456994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8636942" y="5613274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Curved Down Arrow 49"/>
          <p:cNvSpPr/>
          <p:nvPr/>
        </p:nvSpPr>
        <p:spPr>
          <a:xfrm>
            <a:off x="4294272" y="685888"/>
            <a:ext cx="2582990" cy="518872"/>
          </a:xfrm>
          <a:prstGeom prst="curvedDownArrow">
            <a:avLst>
              <a:gd name="adj1" fmla="val 25000"/>
              <a:gd name="adj2" fmla="val 50000"/>
              <a:gd name="adj3" fmla="val 35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939921" y="261124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Gấp lên 2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Curved Up Arrow 51"/>
          <p:cNvSpPr/>
          <p:nvPr/>
        </p:nvSpPr>
        <p:spPr>
          <a:xfrm>
            <a:off x="4548724" y="6042895"/>
            <a:ext cx="2444677" cy="355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818973" y="6354688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đi 2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Curved Down Arrow 53"/>
          <p:cNvSpPr/>
          <p:nvPr/>
        </p:nvSpPr>
        <p:spPr>
          <a:xfrm>
            <a:off x="3902870" y="105721"/>
            <a:ext cx="5546193" cy="1136210"/>
          </a:xfrm>
          <a:prstGeom prst="curvedDownArrow">
            <a:avLst>
              <a:gd name="adj1" fmla="val 25000"/>
              <a:gd name="adj2" fmla="val 50000"/>
              <a:gd name="adj3" fmla="val 35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468814" y="70839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Gấp lên 4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Curved Up Arrow 55"/>
          <p:cNvSpPr/>
          <p:nvPr/>
        </p:nvSpPr>
        <p:spPr>
          <a:xfrm>
            <a:off x="4701124" y="5949047"/>
            <a:ext cx="4310450" cy="46813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449976" y="6237386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đi 4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图片 2">
            <a:extLst>
              <a:ext uri="{FF2B5EF4-FFF2-40B4-BE49-F238E27FC236}">
                <a16:creationId xmlns:a16="http://schemas.microsoft.com/office/drawing/2014/main" id="{59F9362E-FB1C-40B7-9991-DB7D105A80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0059"/>
            <a:ext cx="1138243" cy="3589241"/>
          </a:xfrm>
          <a:prstGeom prst="rect">
            <a:avLst/>
          </a:prstGeom>
        </p:spPr>
      </p:pic>
      <p:pic>
        <p:nvPicPr>
          <p:cNvPr id="59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4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>
            <a:extLst>
              <a:ext uri="{FF2B5EF4-FFF2-40B4-BE49-F238E27FC236}">
                <a16:creationId xmlns:a16="http://schemas.microsoft.com/office/drawing/2014/main" id="{59F9362E-FB1C-40B7-9991-DB7D105A8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3" y="1015663"/>
            <a:ext cx="1710328" cy="39418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895874E-DFB9-47B8-A9A3-6A361B27F2EB}"/>
              </a:ext>
            </a:extLst>
          </p:cNvPr>
          <p:cNvSpPr txBox="1"/>
          <p:nvPr/>
        </p:nvSpPr>
        <p:spPr>
          <a:xfrm>
            <a:off x="5610128" y="302921"/>
            <a:ext cx="5881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6000" b="1" smtClean="0">
                <a:solidFill>
                  <a:srgbClr val="FF666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Nhận xét</a:t>
            </a:r>
            <a:endParaRPr lang="zh-CN" altLang="en-US" sz="6000" b="1" dirty="0">
              <a:solidFill>
                <a:srgbClr val="FF666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7" name="TextBox 29">
            <a:extLst>
              <a:ext uri="{FF2B5EF4-FFF2-40B4-BE49-F238E27FC236}">
                <a16:creationId xmlns:a16="http://schemas.microsoft.com/office/drawing/2014/main" id="{C1A362E3-3674-4BED-AD58-1F32F9E569F5}"/>
              </a:ext>
            </a:extLst>
          </p:cNvPr>
          <p:cNvSpPr txBox="1"/>
          <p:nvPr/>
        </p:nvSpPr>
        <p:spPr>
          <a:xfrm>
            <a:off x="4709692" y="1278417"/>
            <a:ext cx="64579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pc="30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Khi số ki-lô-gam gạo ở mỗi bao gấp lên bao nhiêu lần thì số bao gạo có được lại giảm đi bấy nhiêu lần.</a:t>
            </a:r>
            <a:endParaRPr lang="en-US" sz="3600" spc="3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C23C67CF-8490-4514-9B1B-BF9E5ADE3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3" y="1390765"/>
            <a:ext cx="3643086" cy="5165043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 flipH="1">
            <a:off x="0" y="3673725"/>
            <a:ext cx="121920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1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010"/>
            <a:ext cx="11582400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0050" indent="-400050" algn="just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Bài toán: Muốn đắp xong nền nhà trong 2 ngày, cần có 12 người. Hỏi muốn đắp xong nền nhà đó trong 4 ngày thì cần có bao nhiêu người? (Mức làm của mỗi người như nhau)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583323" y="1782302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1774825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93297" y="2247212"/>
            <a:ext cx="19351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583323" y="2736162"/>
            <a:ext cx="91551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1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12 x 2 = 24 (người) (*)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29382" y="2272170"/>
            <a:ext cx="329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12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200400" y="3751118"/>
            <a:ext cx="92011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24 : 4 = 6 (</a:t>
            </a:r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người)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  Đáp số: 6 người</a:t>
            </a:r>
            <a:endParaRPr lang="en-US" alt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04173" y="5359665"/>
            <a:ext cx="822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smtClean="0"/>
              <a:t>(*)</a:t>
            </a:r>
            <a:r>
              <a:rPr lang="en-US" altLang="en-US" sz="3200" i="1" smtClean="0"/>
              <a:t> </a:t>
            </a:r>
            <a:r>
              <a:rPr lang="en-US" altLang="en-US" sz="3200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bước “rút về đơn vị”.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29381" y="2803785"/>
            <a:ext cx="329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ngày: …người?</a:t>
            </a: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7345363" y="465722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9671468" y="465722"/>
            <a:ext cx="128529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6246479" y="906880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V="1">
            <a:off x="9174163" y="902435"/>
            <a:ext cx="2424279" cy="494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>
            <a:off x="0" y="3673725"/>
            <a:ext cx="12192000" cy="3295650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2757489" y="2271252"/>
            <a:ext cx="1047292" cy="46491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62554" y="2263775"/>
            <a:ext cx="307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ngày: … người</a:t>
            </a:r>
            <a:endParaRPr lang="en-US" sz="28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2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10" grpId="0"/>
      <p:bldP spid="11" grpId="0"/>
      <p:bldP spid="19" grpId="0" animBg="1"/>
      <p:bldP spid="19" grpId="1" animBg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22167" y="2399967"/>
            <a:ext cx="348297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 12người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ngày: …người?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6857668" y="2327972"/>
            <a:ext cx="5213474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4 ngày gấp 2 ngày số lần là:</a:t>
            </a:r>
          </a:p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4:2 = 2 (lần) (**)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233613" y="3314436"/>
            <a:ext cx="73914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</a:rPr>
              <a:t>Muốn đắp xong nền nhà trong 4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	12:2 = 6 (người)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		  </a:t>
            </a:r>
            <a:r>
              <a:rPr lang="en-US" altLang="en-US" sz="3000" smtClean="0">
                <a:latin typeface="Times New Roman" panose="02020603050405020304" pitchFamily="18" charset="0"/>
              </a:rPr>
              <a:t>              Đáp </a:t>
            </a:r>
            <a:r>
              <a:rPr lang="en-US" altLang="en-US" sz="3000">
                <a:latin typeface="Times New Roman" panose="02020603050405020304" pitchFamily="18" charset="0"/>
              </a:rPr>
              <a:t>số: 6 người</a:t>
            </a:r>
          </a:p>
          <a:p>
            <a:pPr>
              <a:spcBef>
                <a:spcPct val="50000"/>
              </a:spcBef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33613" y="1515684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45764" y="5088192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(**)</a:t>
            </a:r>
            <a:r>
              <a:rPr lang="en-US" altLang="en-US" sz="3200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Bước này là bước “tìm tỉ số”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29010"/>
            <a:ext cx="11582400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0050" indent="-400050" algn="just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Bài toán: Muốn đắp xong nền nhà trong 2 ngày, cần có 12 người. Hỏi muốn đắp xong nền nhà đó trong 4 ngày thì cần có bao nhiêu người? (Mức làm của mỗi người như nhau)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7345363" y="465722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9671468" y="465722"/>
            <a:ext cx="128529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246479" y="906880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9174163" y="902435"/>
            <a:ext cx="2424279" cy="494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484856" y="1808660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059069" y="1744196"/>
            <a:ext cx="19351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17" name="Up Arrow 16"/>
          <p:cNvSpPr/>
          <p:nvPr/>
        </p:nvSpPr>
        <p:spPr>
          <a:xfrm>
            <a:off x="946360" y="2495295"/>
            <a:ext cx="259932" cy="902619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2544158"/>
            <a:ext cx="1296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</a:p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lần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3882254" y="2495295"/>
            <a:ext cx="236077" cy="90261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2941" y="2495295"/>
            <a:ext cx="1296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</a:p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lần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117432" y="1780806"/>
            <a:ext cx="16042" cy="374239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>
            <a:off x="0" y="4217055"/>
            <a:ext cx="12192000" cy="285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7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/>
      <p:bldP spid="14" grpId="0"/>
      <p:bldP spid="15" grpId="0"/>
      <p:bldP spid="17" grpId="0" animBg="1"/>
      <p:bldP spid="18" grpId="0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81000" y="109538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u="sng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0" y="685800"/>
            <a:ext cx="32924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12 người</a:t>
            </a:r>
          </a:p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ngày: …người?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52400" y="1648995"/>
            <a:ext cx="172085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05000" y="1863725"/>
            <a:ext cx="19351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u="sng">
                <a:solidFill>
                  <a:srgbClr val="C00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52400" y="2360613"/>
            <a:ext cx="52578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1 ngày cần số người là: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12 x 2 = 24 (người) (*)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52399" y="3732213"/>
            <a:ext cx="524192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 cần số người là: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24 : 4 = 6 (người)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	   Đáp số: 6 người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463" y="5892800"/>
            <a:ext cx="55483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/>
              <a:t>(* )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bước “rút về đơn vị”.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249444" y="1926807"/>
            <a:ext cx="2743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600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500688" y="1470025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6207125" y="5889542"/>
            <a:ext cx="5638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(**)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bước </a:t>
            </a:r>
            <a:r>
              <a:rPr lang="en-US" altLang="en-US" sz="2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“tìm tỉ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số”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0" y="598488"/>
            <a:ext cx="0" cy="5805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665913" y="2560637"/>
            <a:ext cx="39846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4 ngày gấp 2 ngày số lần là: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4 : 2 = 2 (lần)</a:t>
            </a:r>
            <a:r>
              <a:rPr lang="vi-VN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 (**)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5500688" y="3363913"/>
            <a:ext cx="6418596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ngày, cần số người là: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12 : 2 = 6 (người)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Đáp </a:t>
            </a:r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số: 6 người</a:t>
            </a:r>
          </a:p>
        </p:txBody>
      </p:sp>
      <p:pic>
        <p:nvPicPr>
          <p:cNvPr id="15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2" b="68042"/>
          <a:stretch/>
        </p:blipFill>
        <p:spPr>
          <a:xfrm flipH="1">
            <a:off x="7388225" y="-47696"/>
            <a:ext cx="4703354" cy="16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7953796-A3B5-424F-AA01-7DCB171B031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12"/>
</p:tagLst>
</file>

<file path=ppt/theme/theme1.xml><?xml version="1.0" encoding="utf-8"?>
<a:theme xmlns:a="http://schemas.openxmlformats.org/drawingml/2006/main" name="Office Theme">
  <a:themeElements>
    <a:clrScheme name="自定义 2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</TotalTime>
  <Words>644</Words>
  <Application>Microsoft Office PowerPoint</Application>
  <PresentationFormat>Widescreen</PresentationFormat>
  <Paragraphs>102</Paragraphs>
  <Slides>11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微软雅黑</vt:lpstr>
      <vt:lpstr>Arial</vt:lpstr>
      <vt:lpstr>Calibri</vt:lpstr>
      <vt:lpstr>等线</vt:lpstr>
      <vt:lpstr>Times New Roman</vt:lpstr>
      <vt:lpstr>UTM A&amp;S Heartbeat</vt:lpstr>
      <vt:lpstr>UTM Beautiful Caps</vt:lpstr>
      <vt:lpstr>字魂36号-正文宋楷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</dc:title>
  <dc:creator>WIN7</dc:creator>
  <cp:lastModifiedBy>Techsi.vn</cp:lastModifiedBy>
  <cp:revision>149</cp:revision>
  <dcterms:created xsi:type="dcterms:W3CDTF">2017-08-18T03:02:00Z</dcterms:created>
  <dcterms:modified xsi:type="dcterms:W3CDTF">2023-07-21T02:21:46Z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