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5" r:id="rId1"/>
  </p:sldMasterIdLst>
  <p:notesMasterIdLst>
    <p:notesMasterId r:id="rId14"/>
  </p:notesMasterIdLst>
  <p:sldIdLst>
    <p:sldId id="256" r:id="rId2"/>
    <p:sldId id="301" r:id="rId3"/>
    <p:sldId id="257" r:id="rId4"/>
    <p:sldId id="297" r:id="rId5"/>
    <p:sldId id="298" r:id="rId6"/>
    <p:sldId id="302" r:id="rId7"/>
    <p:sldId id="283" r:id="rId8"/>
    <p:sldId id="284" r:id="rId9"/>
    <p:sldId id="285" r:id="rId10"/>
    <p:sldId id="279" r:id="rId11"/>
    <p:sldId id="303" r:id="rId12"/>
    <p:sldId id="295" r:id="rId13"/>
  </p:sldIdLst>
  <p:sldSz cx="12192000" cy="6858000"/>
  <p:notesSz cx="6858000" cy="9144000"/>
  <p:embeddedFontLst>
    <p:embeddedFont>
      <p:font typeface="Sylfaen" panose="010A0502050306030303" pitchFamily="18" charset="0"/>
      <p:regular r:id="rId15"/>
    </p:embeddedFont>
    <p:embeddedFont>
      <p:font typeface="UTM Colossalis" panose="02040603050506020204" pitchFamily="18" charset="0"/>
      <p:regular r:id="rId16"/>
    </p:embeddedFont>
    <p:embeddedFont>
      <p:font typeface="宋体" panose="02010600030101010101" pitchFamily="2" charset="-122"/>
      <p:regular r:id="rId17"/>
    </p:embeddedFont>
    <p:embeddedFont>
      <p:font typeface="Cambria Math" panose="02040503050406030204" pitchFamily="18" charset="0"/>
      <p:regular r:id="rId18"/>
    </p:embeddedFont>
    <p:embeddedFont>
      <p:font typeface="Calibri Light" panose="020F0302020204030204" pitchFamily="34" charset="0"/>
      <p:regular r:id="rId19"/>
      <p:italic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custDataLst>
    <p:tags r:id="rId25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9E00"/>
    <a:srgbClr val="B08600"/>
    <a:srgbClr val="9A7500"/>
    <a:srgbClr val="F75D70"/>
    <a:srgbClr val="DCEE9B"/>
    <a:srgbClr val="B2F7E3"/>
    <a:srgbClr val="FFFFFF"/>
    <a:srgbClr val="3ABFA8"/>
    <a:srgbClr val="EC6063"/>
    <a:srgbClr val="FCC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676" autoAdjust="0"/>
    <p:restoredTop sz="94660"/>
  </p:normalViewPr>
  <p:slideViewPr>
    <p:cSldViewPr snapToGrid="0">
      <p:cViewPr>
        <p:scale>
          <a:sx n="66" d="100"/>
          <a:sy n="66" d="100"/>
        </p:scale>
        <p:origin x="854" y="4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C695E-E947-488C-8123-1566C4D639C3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C81128-6269-4A27-B3EA-1F389F14FD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225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8382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1219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9196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6329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5825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3351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81128-6269-4A27-B3EA-1F389F14FD4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7233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49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42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847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kongb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778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:blinds dir="vert"/>
      </p:transition>
    </mc:Choice>
    <mc:Fallback xmlns="">
      <p:transition spd="slow" advClick="0" advTm="2000">
        <p:blinds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069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:blinds dir="vert"/>
      </p:transition>
    </mc:Choice>
    <mc:Fallback xmlns="">
      <p:transition spd="slow" advClick="0" advTm="2000">
        <p:blinds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1" y="246064"/>
            <a:ext cx="148378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82550"/>
            <a:ext cx="1344084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121" y="-26504"/>
            <a:ext cx="3365024" cy="130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5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:blinds dir="vert"/>
      </p:transition>
    </mc:Choice>
    <mc:Fallback xmlns="">
      <p:transition spd="slow" advClick="0" advTm="2000">
        <p:blinds dir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211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:blinds dir="vert"/>
      </p:transition>
    </mc:Choice>
    <mc:Fallback xmlns="">
      <p:transition spd="slow" advClick="0" advTm="2000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506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030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85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531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737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206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364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904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26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5" Type="http://schemas.microsoft.com/office/2007/relationships/hdphoto" Target="../media/hdphoto3.wdp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3.png"/><Relationship Id="rId29" Type="http://schemas.microsoft.com/office/2007/relationships/hdphoto" Target="../media/hdphoto5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6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microsoft.com/office/2007/relationships/hdphoto" Target="../media/hdphoto2.wdp"/><Relationship Id="rId28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9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Relationship Id="rId27" Type="http://schemas.microsoft.com/office/2007/relationships/hdphoto" Target="../media/hdphoto4.wdp"/><Relationship Id="rId30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9Slide.vn - 2019">
            <a:extLst>
              <a:ext uri="{FF2B5EF4-FFF2-40B4-BE49-F238E27FC236}">
                <a16:creationId xmlns:a16="http://schemas.microsoft.com/office/drawing/2014/main" id="{4B00C3CD-8A84-439D-B785-1A99C66E2E67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6" name="Content Placeholder 12" descr="cdc42615100be655bf1a"/>
          <p:cNvPicPr>
            <a:picLocks noChangeAspect="1"/>
          </p:cNvPicPr>
          <p:nvPr userDrawn="1"/>
        </p:nvPicPr>
        <p:blipFill>
          <a:blip r:embed="rId17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5499" y="-100869"/>
            <a:ext cx="3712446" cy="371244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图片 3"/>
          <p:cNvPicPr>
            <a:picLocks noChangeAspect="1"/>
          </p:cNvPicPr>
          <p:nvPr userDrawn="1"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997" y="0"/>
            <a:ext cx="12209231" cy="5802097"/>
          </a:xfrm>
          <a:prstGeom prst="rect">
            <a:avLst/>
          </a:prstGeom>
        </p:spPr>
      </p:pic>
      <p:pic>
        <p:nvPicPr>
          <p:cNvPr id="8" name="图片 4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969" y="3311076"/>
            <a:ext cx="2885201" cy="1444633"/>
          </a:xfrm>
          <a:prstGeom prst="rect">
            <a:avLst/>
          </a:prstGeom>
        </p:spPr>
      </p:pic>
      <p:pic>
        <p:nvPicPr>
          <p:cNvPr id="9" name="图片 5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0357" y="4229277"/>
            <a:ext cx="10533017" cy="220047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1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565" y="3789854"/>
            <a:ext cx="5672876" cy="2694209"/>
          </a:xfrm>
          <a:prstGeom prst="rect">
            <a:avLst/>
          </a:prstGeom>
        </p:spPr>
      </p:pic>
      <p:pic>
        <p:nvPicPr>
          <p:cNvPr id="11" name="图片 11"/>
          <p:cNvPicPr>
            <a:picLocks noChangeAspect="1"/>
          </p:cNvPicPr>
          <p:nvPr userDrawn="1"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241" y="4860699"/>
            <a:ext cx="7639689" cy="2011514"/>
          </a:xfrm>
          <a:prstGeom prst="rect">
            <a:avLst/>
          </a:prstGeom>
        </p:spPr>
      </p:pic>
      <p:pic>
        <p:nvPicPr>
          <p:cNvPr id="12" name="图片 12"/>
          <p:cNvPicPr>
            <a:picLocks noChangeAspect="1"/>
          </p:cNvPicPr>
          <p:nvPr userDrawn="1"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4236" y="5654975"/>
            <a:ext cx="8306459" cy="1392476"/>
          </a:xfrm>
          <a:prstGeom prst="rect">
            <a:avLst/>
          </a:prstGeom>
        </p:spPr>
      </p:pic>
      <p:pic>
        <p:nvPicPr>
          <p:cNvPr id="13" name="图片 13"/>
          <p:cNvPicPr>
            <a:picLocks noChangeAspect="1"/>
          </p:cNvPicPr>
          <p:nvPr userDrawn="1"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123" y="5866456"/>
            <a:ext cx="9338300" cy="1334914"/>
          </a:xfrm>
          <a:prstGeom prst="rect">
            <a:avLst/>
          </a:prstGeom>
        </p:spPr>
      </p:pic>
      <p:pic>
        <p:nvPicPr>
          <p:cNvPr id="14" name="图片 14"/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99" y="5037849"/>
            <a:ext cx="3746699" cy="1505588"/>
          </a:xfrm>
          <a:prstGeom prst="rect">
            <a:avLst/>
          </a:prstGeom>
        </p:spPr>
      </p:pic>
      <p:pic>
        <p:nvPicPr>
          <p:cNvPr id="15" name="Content Placeholder 12" descr="cdc42615100be655bf1a"/>
          <p:cNvPicPr>
            <a:picLocks noChangeAspect="1"/>
          </p:cNvPicPr>
          <p:nvPr userDrawn="1"/>
        </p:nvPicPr>
        <p:blipFill>
          <a:blip r:embed="rId17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456425" y="0"/>
            <a:ext cx="1600518" cy="160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182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 advClick="0" advTm="2000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2.png"/><Relationship Id="rId21" Type="http://schemas.openxmlformats.org/officeDocument/2006/relationships/image" Target="../media/image21.png"/><Relationship Id="rId7" Type="http://schemas.microsoft.com/office/2007/relationships/hdphoto" Target="../media/hdphoto3.wdp"/><Relationship Id="rId12" Type="http://schemas.openxmlformats.org/officeDocument/2006/relationships/image" Target="../media/image9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microsoft.com/office/2007/relationships/hdphoto" Target="../media/hdphoto5.wdp"/><Relationship Id="rId5" Type="http://schemas.openxmlformats.org/officeDocument/2006/relationships/image" Target="../media/image4.png"/><Relationship Id="rId15" Type="http://schemas.openxmlformats.org/officeDocument/2006/relationships/image" Target="../media/image16.png"/><Relationship Id="rId23" Type="http://schemas.microsoft.com/office/2007/relationships/hdphoto" Target="../media/hdphoto7.wdp"/><Relationship Id="rId10" Type="http://schemas.openxmlformats.org/officeDocument/2006/relationships/image" Target="../media/image8.png"/><Relationship Id="rId19" Type="http://schemas.openxmlformats.org/officeDocument/2006/relationships/image" Target="../media/image12.emf"/><Relationship Id="rId4" Type="http://schemas.microsoft.com/office/2007/relationships/hdphoto" Target="../media/hdphoto1.wdp"/><Relationship Id="rId9" Type="http://schemas.microsoft.com/office/2007/relationships/hdphoto" Target="../media/hdphoto4.wdp"/><Relationship Id="rId14" Type="http://schemas.openxmlformats.org/officeDocument/2006/relationships/image" Target="../media/image15.png"/><Relationship Id="rId22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5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6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7.png"/><Relationship Id="rId5" Type="http://schemas.openxmlformats.org/officeDocument/2006/relationships/image" Target="../media/image18.png"/><Relationship Id="rId4" Type="http://schemas.microsoft.com/office/2007/relationships/hdphoto" Target="../media/hdphoto17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microsoft.com/office/2007/relationships/hdphoto" Target="../media/hdphoto11.wdp"/><Relationship Id="rId18" Type="http://schemas.openxmlformats.org/officeDocument/2006/relationships/image" Target="../media/image31.png"/><Relationship Id="rId26" Type="http://schemas.openxmlformats.org/officeDocument/2006/relationships/image" Target="../media/image34.png"/><Relationship Id="rId3" Type="http://schemas.openxmlformats.org/officeDocument/2006/relationships/image" Target="../media/image24.png"/><Relationship Id="rId21" Type="http://schemas.microsoft.com/office/2007/relationships/hdphoto" Target="../media/hdphoto14.wdp"/><Relationship Id="rId7" Type="http://schemas.openxmlformats.org/officeDocument/2006/relationships/image" Target="../media/image25.png"/><Relationship Id="rId12" Type="http://schemas.openxmlformats.org/officeDocument/2006/relationships/image" Target="../media/image28.png"/><Relationship Id="rId17" Type="http://schemas.openxmlformats.org/officeDocument/2006/relationships/slide" Target="slide3.xml"/><Relationship Id="rId25" Type="http://schemas.openxmlformats.org/officeDocument/2006/relationships/slide" Target="slide5.xml"/><Relationship Id="rId2" Type="http://schemas.openxmlformats.org/officeDocument/2006/relationships/image" Target="../media/image23.png"/><Relationship Id="rId16" Type="http://schemas.microsoft.com/office/2007/relationships/hdphoto" Target="../media/hdphoto12.wdp"/><Relationship Id="rId20" Type="http://schemas.openxmlformats.org/officeDocument/2006/relationships/image" Target="../media/image32.png"/><Relationship Id="rId29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7.wdp"/><Relationship Id="rId11" Type="http://schemas.microsoft.com/office/2007/relationships/hdphoto" Target="../media/hdphoto10.wdp"/><Relationship Id="rId24" Type="http://schemas.microsoft.com/office/2007/relationships/hdphoto" Target="../media/hdphoto15.wdp"/><Relationship Id="rId5" Type="http://schemas.openxmlformats.org/officeDocument/2006/relationships/image" Target="../media/image22.png"/><Relationship Id="rId15" Type="http://schemas.openxmlformats.org/officeDocument/2006/relationships/image" Target="../media/image30.png"/><Relationship Id="rId23" Type="http://schemas.openxmlformats.org/officeDocument/2006/relationships/image" Target="../media/image33.png"/><Relationship Id="rId28" Type="http://schemas.openxmlformats.org/officeDocument/2006/relationships/slide" Target="slide6.xml"/><Relationship Id="rId10" Type="http://schemas.openxmlformats.org/officeDocument/2006/relationships/image" Target="../media/image27.png"/><Relationship Id="rId19" Type="http://schemas.microsoft.com/office/2007/relationships/hdphoto" Target="../media/hdphoto13.wdp"/><Relationship Id="rId31" Type="http://schemas.openxmlformats.org/officeDocument/2006/relationships/image" Target="../media/image20.png"/><Relationship Id="rId4" Type="http://schemas.microsoft.com/office/2007/relationships/hdphoto" Target="../media/hdphoto8.wdp"/><Relationship Id="rId9" Type="http://schemas.microsoft.com/office/2007/relationships/hdphoto" Target="../media/hdphoto9.wdp"/><Relationship Id="rId14" Type="http://schemas.openxmlformats.org/officeDocument/2006/relationships/image" Target="../media/image29.png"/><Relationship Id="rId22" Type="http://schemas.openxmlformats.org/officeDocument/2006/relationships/slide" Target="slide4.xml"/><Relationship Id="rId27" Type="http://schemas.microsoft.com/office/2007/relationships/hdphoto" Target="../media/hdphoto16.wdp"/><Relationship Id="rId30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0.png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png"/><Relationship Id="rId5" Type="http://schemas.openxmlformats.org/officeDocument/2006/relationships/image" Target="../media/image37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0.png"/><Relationship Id="rId7" Type="http://schemas.openxmlformats.org/officeDocument/2006/relationships/slide" Target="slide2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380.png"/><Relationship Id="rId7" Type="http://schemas.openxmlformats.org/officeDocument/2006/relationships/image" Target="../media/image9.pn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openxmlformats.org/officeDocument/2006/relationships/image" Target="../media/image20.png"/><Relationship Id="rId9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2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6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2.emf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20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52"/>
            <a:ext cx="12192000" cy="7171783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17" y="4690406"/>
            <a:ext cx="7899763" cy="2200474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792" y="4814564"/>
            <a:ext cx="5729767" cy="2011514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1607"/>
            <a:ext cx="6548795" cy="1463767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235" y="5614071"/>
            <a:ext cx="8084563" cy="1540922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124" y="5037849"/>
            <a:ext cx="2810024" cy="1505588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113" y="-9592"/>
            <a:ext cx="4339994" cy="162140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27" y="37983"/>
            <a:ext cx="4230275" cy="13532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146" y="1360182"/>
            <a:ext cx="515130" cy="51513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486" y="454519"/>
            <a:ext cx="468344" cy="468344"/>
          </a:xfrm>
          <a:prstGeom prst="rect">
            <a:avLst/>
          </a:prstGeom>
        </p:spPr>
      </p:pic>
      <p:pic>
        <p:nvPicPr>
          <p:cNvPr id="2051" name="图片 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26" y="166772"/>
            <a:ext cx="220345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568" y="3871187"/>
            <a:ext cx="2115137" cy="2791737"/>
          </a:xfrm>
          <a:prstGeom prst="rect">
            <a:avLst/>
          </a:prstGeom>
        </p:spPr>
      </p:pic>
      <p:pic>
        <p:nvPicPr>
          <p:cNvPr id="22" name="图片 2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96" y="-59555"/>
            <a:ext cx="1576388" cy="13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00205" y="647341"/>
            <a:ext cx="70857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600" spc="50" dirty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Colossalis" panose="02040603050506020204" pitchFamily="18" charset="0"/>
                <a:ea typeface="华康方圆体W7" pitchFamily="81" charset="-122"/>
              </a:rPr>
              <a:t>TOÁN </a:t>
            </a:r>
            <a:r>
              <a:rPr lang="en-US" altLang="zh-CN" sz="9600" spc="50" dirty="0" smtClean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Colossalis" panose="02040603050506020204" pitchFamily="18" charset="0"/>
                <a:ea typeface="华康方圆体W7" pitchFamily="81" charset="-122"/>
              </a:rPr>
              <a:t>LỚP </a:t>
            </a:r>
            <a:r>
              <a:rPr lang="en-US" altLang="zh-CN" sz="9600" spc="50" dirty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Colossalis" panose="02040603050506020204" pitchFamily="18" charset="0"/>
                <a:ea typeface="华康方圆体W7" pitchFamily="81" charset="-122"/>
              </a:rPr>
              <a:t>5</a:t>
            </a:r>
            <a:endParaRPr lang="zh-CN" altLang="en-US" sz="9600" spc="50" dirty="0">
              <a:ln w="11430"/>
              <a:solidFill>
                <a:schemeClr val="accent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UTM Colossalis" panose="02040603050506020204" pitchFamily="18" charset="0"/>
              <a:ea typeface="华康方圆体W7" pitchFamily="81" charset="-122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113" y="3212008"/>
            <a:ext cx="4247184" cy="368166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3" t="8330" r="13998" b="10612"/>
          <a:stretch/>
        </p:blipFill>
        <p:spPr>
          <a:xfrm>
            <a:off x="9660242" y="4106471"/>
            <a:ext cx="2109575" cy="2556453"/>
          </a:xfrm>
          <a:prstGeom prst="rect">
            <a:avLst/>
          </a:prstGeom>
        </p:spPr>
      </p:pic>
      <p:pic>
        <p:nvPicPr>
          <p:cNvPr id="26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0644" y="6172200"/>
            <a:ext cx="6477398" cy="99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3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03 -6.35838E-7 L -3.03181E-6 -6.35838E-7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2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63" presetClass="path" presetSubtype="0" repeatCount="3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9311E-6 -4.16185E-6 L 0.04805 -4.16185E-6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6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3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75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25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750"/>
                            </p:stCondLst>
                            <p:childTnLst>
                              <p:par>
                                <p:cTn id="65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175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25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275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F404CF0F-3C62-4A06-966C-6472D54337D3}"/>
              </a:ext>
            </a:extLst>
          </p:cNvPr>
          <p:cNvSpPr/>
          <p:nvPr/>
        </p:nvSpPr>
        <p:spPr>
          <a:xfrm>
            <a:off x="642301" y="1607867"/>
            <a:ext cx="12106275" cy="133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b) 60 000m</a:t>
            </a:r>
            <a:r>
              <a:rPr lang="en-US" sz="3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  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248224E-1E22-44A6-840E-21B439F0D2CB}"/>
              </a:ext>
            </a:extLst>
          </p:cNvPr>
          <p:cNvSpPr/>
          <p:nvPr/>
        </p:nvSpPr>
        <p:spPr>
          <a:xfrm>
            <a:off x="1120456" y="2537225"/>
            <a:ext cx="12191997" cy="133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800 000m</a:t>
            </a:r>
            <a:r>
              <a:rPr lang="en-US" sz="3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      ha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177FEB3-29DD-461F-919D-A4E13252D8B4}"/>
              </a:ext>
            </a:extLst>
          </p:cNvPr>
          <p:cNvSpPr/>
          <p:nvPr/>
        </p:nvSpPr>
        <p:spPr>
          <a:xfrm>
            <a:off x="4264293" y="2892494"/>
            <a:ext cx="969329" cy="571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4DBE7BD-A67A-4D30-9CE3-2552B3E9185A}"/>
              </a:ext>
            </a:extLst>
          </p:cNvPr>
          <p:cNvSpPr/>
          <p:nvPr/>
        </p:nvSpPr>
        <p:spPr>
          <a:xfrm>
            <a:off x="4129145" y="2072213"/>
            <a:ext cx="860147" cy="4048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8C77E1E-B876-48AB-8A34-31448E587BBE}"/>
              </a:ext>
            </a:extLst>
          </p:cNvPr>
          <p:cNvSpPr/>
          <p:nvPr/>
        </p:nvSpPr>
        <p:spPr>
          <a:xfrm>
            <a:off x="4053839" y="3042287"/>
            <a:ext cx="5283200" cy="7613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2CF8272-F282-4AC4-BFD5-C548E8A4BA4B}"/>
              </a:ext>
            </a:extLst>
          </p:cNvPr>
          <p:cNvSpPr txBox="1"/>
          <p:nvPr/>
        </p:nvSpPr>
        <p:spPr>
          <a:xfrm>
            <a:off x="2195990" y="309107"/>
            <a:ext cx="75371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u="sng" dirty="0" err="1">
                <a:solidFill>
                  <a:srgbClr val="B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u="sng" dirty="0">
                <a:solidFill>
                  <a:srgbClr val="B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200" b="1" dirty="0">
                <a:solidFill>
                  <a:srgbClr val="B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B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B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B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b="1" dirty="0">
                <a:solidFill>
                  <a:srgbClr val="B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dirty="0">
                <a:solidFill>
                  <a:srgbClr val="B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solidFill>
                  <a:srgbClr val="B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200" b="1" dirty="0">
                <a:solidFill>
                  <a:srgbClr val="B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3200" b="1" dirty="0">
                <a:solidFill>
                  <a:srgbClr val="B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b="1" dirty="0">
              <a:solidFill>
                <a:srgbClr val="B086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1AEA6A6-D4D0-4283-9081-24B290FB31A1}"/>
              </a:ext>
            </a:extLst>
          </p:cNvPr>
          <p:cNvSpPr/>
          <p:nvPr/>
        </p:nvSpPr>
        <p:spPr>
          <a:xfrm>
            <a:off x="5964556" y="1923404"/>
            <a:ext cx="4657725" cy="7026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60 000 : 10 000 = 6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C66E6C2-E8E6-4C50-BE8C-0BE44BE9FF23}"/>
              </a:ext>
            </a:extLst>
          </p:cNvPr>
          <p:cNvSpPr/>
          <p:nvPr/>
        </p:nvSpPr>
        <p:spPr>
          <a:xfrm>
            <a:off x="6369093" y="2892494"/>
            <a:ext cx="4253271" cy="5957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800 000 : 10 000 = 80</a:t>
            </a:r>
          </a:p>
        </p:txBody>
      </p:sp>
      <p:sp>
        <p:nvSpPr>
          <p:cNvPr id="31" name="Rectangle 8">
            <a:extLst>
              <a:ext uri="{FF2B5EF4-FFF2-40B4-BE49-F238E27FC236}">
                <a16:creationId xmlns:a16="http://schemas.microsoft.com/office/drawing/2014/main" id="{E01893FA-8D37-4F85-A42A-DB9DDA4273B4}"/>
              </a:ext>
            </a:extLst>
          </p:cNvPr>
          <p:cNvSpPr/>
          <p:nvPr/>
        </p:nvSpPr>
        <p:spPr>
          <a:xfrm>
            <a:off x="4053839" y="1932792"/>
            <a:ext cx="849379" cy="44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.....</a:t>
            </a:r>
          </a:p>
        </p:txBody>
      </p:sp>
      <p:sp>
        <p:nvSpPr>
          <p:cNvPr id="32" name="Rectangle 8">
            <a:extLst>
              <a:ext uri="{FF2B5EF4-FFF2-40B4-BE49-F238E27FC236}">
                <a16:creationId xmlns:a16="http://schemas.microsoft.com/office/drawing/2014/main" id="{E01893FA-8D37-4F85-A42A-DB9DDA4273B4}"/>
              </a:ext>
            </a:extLst>
          </p:cNvPr>
          <p:cNvSpPr/>
          <p:nvPr/>
        </p:nvSpPr>
        <p:spPr>
          <a:xfrm>
            <a:off x="4264293" y="2892494"/>
            <a:ext cx="849379" cy="44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.....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4" grpId="0"/>
      <p:bldP spid="26" grpId="0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F1B26EB-F509-4D8A-BA31-42F9F22F43B3}"/>
              </a:ext>
            </a:extLst>
          </p:cNvPr>
          <p:cNvSpPr/>
          <p:nvPr/>
        </p:nvSpPr>
        <p:spPr>
          <a:xfrm>
            <a:off x="855105" y="1013929"/>
            <a:ext cx="9937670" cy="14578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Cúc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22 200ha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ki-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6C2202-0F55-4104-926E-BDE27218FBD8}"/>
              </a:ext>
            </a:extLst>
          </p:cNvPr>
          <p:cNvSpPr/>
          <p:nvPr/>
        </p:nvSpPr>
        <p:spPr>
          <a:xfrm>
            <a:off x="4071940" y="2962720"/>
            <a:ext cx="4048125" cy="1057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22 200ha =        km</a:t>
            </a:r>
            <a:r>
              <a:rPr lang="en-US" sz="3200" b="1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5E4A186-2BCA-4C2F-BF53-B29F1078B13A}"/>
              </a:ext>
            </a:extLst>
          </p:cNvPr>
          <p:cNvCxnSpPr/>
          <p:nvPr/>
        </p:nvCxnSpPr>
        <p:spPr>
          <a:xfrm>
            <a:off x="7337283" y="1468682"/>
            <a:ext cx="15655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70B53CD-FB7D-4336-AD72-E050D4A05B15}"/>
              </a:ext>
            </a:extLst>
          </p:cNvPr>
          <p:cNvSpPr/>
          <p:nvPr/>
        </p:nvSpPr>
        <p:spPr>
          <a:xfrm>
            <a:off x="6348479" y="3246480"/>
            <a:ext cx="817615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520D1D-8D53-48E8-8FEA-B26661D2E72C}"/>
              </a:ext>
            </a:extLst>
          </p:cNvPr>
          <p:cNvSpPr/>
          <p:nvPr/>
        </p:nvSpPr>
        <p:spPr>
          <a:xfrm>
            <a:off x="1665576" y="3709471"/>
            <a:ext cx="8860852" cy="1189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rừng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Cúc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222 km</a:t>
            </a:r>
            <a:r>
              <a:rPr lang="en-US" sz="3200" b="1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342899-AC90-4AFF-820B-56BD0C4BDC82}"/>
              </a:ext>
            </a:extLst>
          </p:cNvPr>
          <p:cNvSpPr/>
          <p:nvPr/>
        </p:nvSpPr>
        <p:spPr>
          <a:xfrm>
            <a:off x="6348479" y="3382385"/>
            <a:ext cx="727779" cy="252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5E4A186-2BCA-4C2F-BF53-B29F1078B13A}"/>
              </a:ext>
            </a:extLst>
          </p:cNvPr>
          <p:cNvCxnSpPr/>
          <p:nvPr/>
        </p:nvCxnSpPr>
        <p:spPr>
          <a:xfrm>
            <a:off x="1280163" y="2471822"/>
            <a:ext cx="27917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473" y="2689737"/>
            <a:ext cx="4876800" cy="3657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151" y="2749173"/>
            <a:ext cx="2971800" cy="353872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847" y="2689736"/>
            <a:ext cx="6096000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48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1433664"/>
            <a:ext cx="9194245" cy="5332662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661422" y="2680988"/>
            <a:ext cx="9307082" cy="110799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600" spc="50">
                <a:ln w="11430"/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华康方圆体W7" pitchFamily="81" charset="-122"/>
                <a:ea typeface="华康方圆体W7" pitchFamily="81" charset="-122"/>
              </a:rPr>
              <a:t>Chúc các em học tốt!</a:t>
            </a:r>
            <a:endParaRPr lang="zh-CN" altLang="en-US" sz="6600" spc="50" dirty="0">
              <a:ln w="11430"/>
              <a:solidFill>
                <a:srgbClr val="FF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华康方圆体W7" pitchFamily="81" charset="-122"/>
              <a:ea typeface="华康方圆体W7" pitchFamily="81" charset="-122"/>
            </a:endParaRPr>
          </a:p>
        </p:txBody>
      </p:sp>
      <p:pic>
        <p:nvPicPr>
          <p:cNvPr id="2051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742" y="292189"/>
            <a:ext cx="220345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4148">
            <a:off x="1401633" y="2661562"/>
            <a:ext cx="4954173" cy="241964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451" y="4700711"/>
            <a:ext cx="515130" cy="51513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972" y="4752103"/>
            <a:ext cx="468344" cy="46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943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5" t="9615" r="10174" b="9573"/>
          <a:stretch/>
        </p:blipFill>
        <p:spPr>
          <a:xfrm>
            <a:off x="-47946" y="0"/>
            <a:ext cx="12192000" cy="7166429"/>
          </a:xfrm>
          <a:prstGeom prst="rect">
            <a:avLst/>
          </a:prstGeom>
        </p:spPr>
      </p:pic>
      <p:pic>
        <p:nvPicPr>
          <p:cNvPr id="3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394" flipH="1">
            <a:off x="1438959" y="4052917"/>
            <a:ext cx="2789369" cy="186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561" y="5110499"/>
            <a:ext cx="3240405" cy="97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 flipH="1">
            <a:off x="21886" y="4125545"/>
            <a:ext cx="2254105" cy="173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570" y="6227943"/>
            <a:ext cx="5689564" cy="87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8639" y="5139809"/>
            <a:ext cx="5468468" cy="97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0" descr="C:\Users\ADMIN\Desktop\Nong trai\472224296 (4)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6950" y1="13986" x2="9929" y2="34266"/>
                        <a14:foregroundMark x1="31915" y1="10490" x2="46099" y2="6993"/>
                        <a14:foregroundMark x1="59574" y1="8392" x2="81560" y2="18881"/>
                        <a14:foregroundMark x1="68794" y1="9790" x2="73759" y2="13287"/>
                        <a14:foregroundMark x1="86525" y1="27972" x2="92908" y2="37063"/>
                        <a14:foregroundMark x1="93617" y1="44755" x2="90780" y2="63636"/>
                        <a14:foregroundMark x1="87943" y1="71329" x2="70213" y2="88112"/>
                        <a14:foregroundMark x1="70213" y1="88112" x2="41135" y2="90909"/>
                        <a14:foregroundMark x1="14894" y1="67133" x2="32624" y2="86713"/>
                        <a14:foregroundMark x1="9220" y1="39161" x2="10638" y2="61538"/>
                        <a14:foregroundMark x1="15603" y1="72028" x2="19149" y2="75524"/>
                      </a14:backgroundRemoval>
                    </a14:imgEffect>
                    <a14:imgEffect>
                      <a14:brightnessContrast bright="-7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333" y="0"/>
            <a:ext cx="596871" cy="60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1" descr="C:\Users\ADMIN\Desktop\Nong trai\472224296 (5)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  <a14:imgEffect>
                      <a14:brightnessContrast bright="-8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90" y="0"/>
            <a:ext cx="591798" cy="57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53" y="5428576"/>
            <a:ext cx="1884866" cy="133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 descr="C:\Users\ADMIN\Desktop\Nong trai\58fefc29c5857 (2)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598" y="5093598"/>
            <a:ext cx="3475656" cy="118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9" descr="C:\Users\ADMIN\Desktop\Nong trai\472224296 (3)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143" b="100000" l="0" r="100000"/>
                    </a14:imgEffect>
                    <a14:imgEffect>
                      <a14:brightnessContrast bright="-93000"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523" y="0"/>
            <a:ext cx="603071" cy="58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ADMIN\Desktop\Tai nguyen thiet ke tro choi\Bảng gỗ\1.jp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99" y="533400"/>
            <a:ext cx="826241" cy="84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99612" y="5518795"/>
            <a:ext cx="1769438" cy="121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ADMIN\Desktop\Tai nguyen thiet ke tro choi\Bảng gỗ\2.jpg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90" y="559069"/>
            <a:ext cx="781442" cy="83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ADMIN\Desktop\Tai nguyen thiet ke tro choi\Bảng gỗ\3.jpg">
            <a:hlinkClick r:id="rId25" action="ppaction://hlinksldjump"/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737" y="506804"/>
            <a:ext cx="791253" cy="84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ounded Rectangle 17">
            <a:hlinkClick r:id="rId28" action="ppaction://hlinksldjump"/>
          </p:cNvPr>
          <p:cNvSpPr/>
          <p:nvPr/>
        </p:nvSpPr>
        <p:spPr>
          <a:xfrm>
            <a:off x="10670665" y="0"/>
            <a:ext cx="1485900" cy="45720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MỚI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3" t="8330" r="13998" b="10612"/>
          <a:stretch/>
        </p:blipFill>
        <p:spPr>
          <a:xfrm>
            <a:off x="9224939" y="2983762"/>
            <a:ext cx="3300206" cy="3999300"/>
          </a:xfrm>
          <a:prstGeom prst="rect">
            <a:avLst/>
          </a:prstGeom>
        </p:spPr>
      </p:pic>
      <p:sp>
        <p:nvSpPr>
          <p:cNvPr id="20" name="Cloud 19"/>
          <p:cNvSpPr/>
          <p:nvPr/>
        </p:nvSpPr>
        <p:spPr>
          <a:xfrm>
            <a:off x="3177768" y="228600"/>
            <a:ext cx="7492897" cy="2266601"/>
          </a:xfrm>
          <a:prstGeom prst="cloud">
            <a:avLst/>
          </a:prstGeom>
          <a:solidFill>
            <a:srgbClr val="DCEE9B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 nay chúng ta cùng đi tham quan nông trại của bác Tư để biết nông trại có những con vật nào nhé!</a:t>
            </a:r>
          </a:p>
        </p:txBody>
      </p:sp>
      <p:sp>
        <p:nvSpPr>
          <p:cNvPr id="21" name="Cloud Callout 20"/>
          <p:cNvSpPr/>
          <p:nvPr/>
        </p:nvSpPr>
        <p:spPr>
          <a:xfrm>
            <a:off x="3587603" y="75335"/>
            <a:ext cx="6375101" cy="2117558"/>
          </a:xfrm>
          <a:prstGeom prst="cloudCallout">
            <a:avLst>
              <a:gd name="adj1" fmla="val 51392"/>
              <a:gd name="adj2" fmla="val 7310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các cháu, các cháu trả lời câu hỏi để vào tham quan nông trại nào!</a:t>
            </a:r>
          </a:p>
        </p:txBody>
      </p:sp>
      <p:sp>
        <p:nvSpPr>
          <p:cNvPr id="22" name="Cloud Callout 21"/>
          <p:cNvSpPr/>
          <p:nvPr/>
        </p:nvSpPr>
        <p:spPr>
          <a:xfrm>
            <a:off x="4796058" y="319023"/>
            <a:ext cx="4643613" cy="2117558"/>
          </a:xfrm>
          <a:prstGeom prst="cloudCallout">
            <a:avLst>
              <a:gd name="adj1" fmla="val 51392"/>
              <a:gd name="adj2" fmla="val 73106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Yeah, Giỏi quá! Đi tham quan thôi!</a:t>
            </a:r>
          </a:p>
        </p:txBody>
      </p:sp>
      <p:grpSp>
        <p:nvGrpSpPr>
          <p:cNvPr id="24" name="Group 23"/>
          <p:cNvGrpSpPr/>
          <p:nvPr/>
        </p:nvGrpSpPr>
        <p:grpSpPr>
          <a:xfrm rot="20769318" flipH="1">
            <a:off x="4089710" y="3587744"/>
            <a:ext cx="4247184" cy="3681663"/>
            <a:chOff x="8638326" y="1459408"/>
            <a:chExt cx="4247184" cy="3681663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13" t="8330" r="13998" b="10612"/>
            <a:stretch/>
          </p:blipFill>
          <p:spPr>
            <a:xfrm>
              <a:off x="10616567" y="1996440"/>
              <a:ext cx="1310414" cy="1588004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58490">
              <a:off x="8638326" y="1459408"/>
              <a:ext cx="4247184" cy="36816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8737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81481E-6 L 0.64166 0.0155 " pathEditMode="relative" rAng="0" ptsTypes="AA">
                                      <p:cBhvr>
                                        <p:cTn id="40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83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885290" y="997985"/>
            <a:ext cx="9057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chemeClr val="accent2"/>
                </a:solidFill>
                <a:latin typeface="Times New Roman" panose="02020603050405020304" pitchFamily="18" charset="0"/>
                <a:ea typeface="华康方圆体W7" pitchFamily="81" charset="-122"/>
                <a:cs typeface="Times New Roman" panose="02020603050405020304" pitchFamily="18" charset="0"/>
              </a:rPr>
              <a:t>1. Điền dấu thích hợp vào chỗ chấm </a:t>
            </a:r>
            <a:endParaRPr lang="zh-CN" altLang="en-US" sz="4000" b="1" dirty="0">
              <a:solidFill>
                <a:schemeClr val="accent2"/>
              </a:solidFill>
              <a:latin typeface="Times New Roman" panose="02020603050405020304" pitchFamily="18" charset="0"/>
              <a:ea typeface="华康方圆体W7" pitchFamily="81" charset="-122"/>
              <a:cs typeface="Times New Roman" panose="02020603050405020304" pitchFamily="18" charset="0"/>
            </a:endParaRPr>
          </a:p>
        </p:txBody>
      </p:sp>
      <p:sp>
        <p:nvSpPr>
          <p:cNvPr id="3" name="Text Box 28"/>
          <p:cNvSpPr txBox="1">
            <a:spLocks noChangeArrowheads="1"/>
          </p:cNvSpPr>
          <p:nvPr/>
        </p:nvSpPr>
        <p:spPr bwMode="auto">
          <a:xfrm>
            <a:off x="2438400" y="2133643"/>
            <a:ext cx="756073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80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       </a:t>
            </a:r>
            <a:r>
              <a:rPr lang="en-US" altLang="en-US" sz="4800" b="1" dirty="0">
                <a:latin typeface="Times New Roman" pitchFamily="18" charset="0"/>
                <a:cs typeface="Arial" charset="0"/>
              </a:rPr>
              <a:t>2</a:t>
            </a:r>
            <a:r>
              <a:rPr lang="en-US" altLang="en-US" sz="4800" b="1">
                <a:latin typeface="Times New Roman" pitchFamily="18" charset="0"/>
                <a:cs typeface="Arial" charset="0"/>
              </a:rPr>
              <a:t>5 km</a:t>
            </a:r>
            <a:r>
              <a:rPr lang="en-US" altLang="en-US" sz="4800" b="1" baseline="30000">
                <a:latin typeface="Times New Roman" pitchFamily="18" charset="0"/>
                <a:cs typeface="Arial" charset="0"/>
              </a:rPr>
              <a:t>2</a:t>
            </a:r>
            <a:r>
              <a:rPr lang="en-US" altLang="en-US" sz="4800" b="1">
                <a:latin typeface="Times New Roman" pitchFamily="18" charset="0"/>
                <a:cs typeface="Arial" charset="0"/>
              </a:rPr>
              <a:t>   ….   250 </a:t>
            </a:r>
            <a:r>
              <a:rPr lang="en-US" altLang="en-US" sz="4800" b="1" dirty="0">
                <a:latin typeface="Times New Roman" pitchFamily="18" charset="0"/>
                <a:cs typeface="Arial" charset="0"/>
              </a:rPr>
              <a:t>hm</a:t>
            </a:r>
            <a:r>
              <a:rPr lang="en-US" altLang="en-US" sz="4800" b="1" baseline="30000" dirty="0">
                <a:latin typeface="Times New Roman" pitchFamily="18" charset="0"/>
                <a:cs typeface="Arial" charset="0"/>
              </a:rPr>
              <a:t>2</a:t>
            </a:r>
            <a:endParaRPr lang="en-US" altLang="en-US" sz="4800" b="1" dirty="0">
              <a:latin typeface="Times New Roman" pitchFamily="18" charset="0"/>
              <a:cs typeface="Arial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C19CB98-E895-4671-B8D5-C02D37779AC0}"/>
              </a:ext>
            </a:extLst>
          </p:cNvPr>
          <p:cNvGrpSpPr/>
          <p:nvPr/>
        </p:nvGrpSpPr>
        <p:grpSpPr>
          <a:xfrm>
            <a:off x="2702482" y="2835299"/>
            <a:ext cx="3134438" cy="1187513"/>
            <a:chOff x="1651340" y="3322398"/>
            <a:chExt cx="3134438" cy="1187513"/>
          </a:xfrm>
        </p:grpSpPr>
        <p:sp>
          <p:nvSpPr>
            <p:cNvPr id="6" name="Text Box 6">
              <a:extLst>
                <a:ext uri="{FF2B5EF4-FFF2-40B4-BE49-F238E27FC236}">
                  <a16:creationId xmlns:a16="http://schemas.microsoft.com/office/drawing/2014/main" id="{51C357E5-0A55-46DA-A9A8-D3EA1A6FE7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1340" y="3740470"/>
              <a:ext cx="3134438" cy="769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4400" b="1">
                  <a:solidFill>
                    <a:srgbClr val="00B050"/>
                  </a:solidFill>
                  <a:latin typeface="Times New Roman" panose="02020603050405020304" pitchFamily="18" charset="0"/>
                </a:rPr>
                <a:t>      2500h</a:t>
              </a:r>
              <a:r>
                <a:rPr lang="vi-VN" altLang="en-US" sz="4400" b="1">
                  <a:solidFill>
                    <a:srgbClr val="00B050"/>
                  </a:solidFill>
                  <a:latin typeface="Times New Roman" panose="02020603050405020304" pitchFamily="18" charset="0"/>
                </a:rPr>
                <a:t>m</a:t>
              </a:r>
              <a:r>
                <a:rPr lang="vi-VN" altLang="en-US" sz="4400" b="1" baseline="30000">
                  <a:solidFill>
                    <a:srgbClr val="00B050"/>
                  </a:solidFill>
                  <a:latin typeface="Times New Roman" panose="02020603050405020304" pitchFamily="18" charset="0"/>
                </a:rPr>
                <a:t>2</a:t>
              </a:r>
              <a:endParaRPr lang="en-US" altLang="en-US" sz="4400" b="1" dirty="0">
                <a:solidFill>
                  <a:srgbClr val="00B05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" name="Right Brace 6">
              <a:extLst>
                <a:ext uri="{FF2B5EF4-FFF2-40B4-BE49-F238E27FC236}">
                  <a16:creationId xmlns:a16="http://schemas.microsoft.com/office/drawing/2014/main" id="{C11AA8CD-7B26-45CA-97D6-B7D15F1AD7B0}"/>
                </a:ext>
              </a:extLst>
            </p:cNvPr>
            <p:cNvSpPr/>
            <p:nvPr/>
          </p:nvSpPr>
          <p:spPr>
            <a:xfrm rot="5400000">
              <a:off x="3176070" y="2645460"/>
              <a:ext cx="280505" cy="1634381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 Box 23">
            <a:extLst>
              <a:ext uri="{FF2B5EF4-FFF2-40B4-BE49-F238E27FC236}">
                <a16:creationId xmlns:a16="http://schemas.microsoft.com/office/drawing/2014/main" id="{E20B4180-AD4A-48CB-9BFB-10BE8A1685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0782" y="2133643"/>
            <a:ext cx="45149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4400" b="1" dirty="0">
                <a:solidFill>
                  <a:srgbClr val="008000"/>
                </a:solidFill>
                <a:latin typeface="Times New Roman" panose="02020603050405020304" pitchFamily="18" charset="0"/>
              </a:rPr>
              <a:t>&gt;</a:t>
            </a:r>
            <a:endParaRPr lang="en-US" altLang="en-US" sz="4400" b="1" dirty="0">
              <a:solidFill>
                <a:srgbClr val="008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 Box 19">
            <a:extLst>
              <a:ext uri="{FF2B5EF4-FFF2-40B4-BE49-F238E27FC236}">
                <a16:creationId xmlns:a16="http://schemas.microsoft.com/office/drawing/2014/main" id="{4A7FB912-1B83-4441-985D-48DB16032C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7255" y="2055354"/>
            <a:ext cx="576262" cy="1582737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3200" b="1">
                <a:latin typeface="Times New Roman" panose="02020603050405020304" pitchFamily="18" charset="0"/>
              </a:rPr>
              <a:t>&gt;  &lt;  =</a:t>
            </a:r>
            <a:endParaRPr lang="en-US" altLang="en-US" sz="3200" b="1">
              <a:latin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455" y="3115804"/>
            <a:ext cx="4691356" cy="4066693"/>
          </a:xfrm>
          <a:prstGeom prst="rect">
            <a:avLst/>
          </a:prstGeom>
        </p:spPr>
      </p:pic>
      <p:pic>
        <p:nvPicPr>
          <p:cNvPr id="11" name="Picture 10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3" t="8330" r="13998" b="10612"/>
          <a:stretch/>
        </p:blipFill>
        <p:spPr>
          <a:xfrm>
            <a:off x="9212628" y="3392412"/>
            <a:ext cx="2713706" cy="3288560"/>
          </a:xfrm>
          <a:prstGeom prst="rect">
            <a:avLst/>
          </a:prstGeom>
        </p:spPr>
      </p:pic>
      <p:pic>
        <p:nvPicPr>
          <p:cNvPr id="12" name="图片 3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036" y="5675215"/>
            <a:ext cx="5729767" cy="2011514"/>
          </a:xfrm>
          <a:prstGeom prst="rect">
            <a:avLst/>
          </a:prstGeom>
        </p:spPr>
      </p:pic>
      <p:pic>
        <p:nvPicPr>
          <p:cNvPr id="13" name="图片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8632" y="5898500"/>
            <a:ext cx="2810024" cy="15055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3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3" grpId="0"/>
      <p:bldP spid="8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5290" y="997985"/>
            <a:ext cx="9057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chemeClr val="accent2"/>
                </a:solidFill>
                <a:latin typeface="Times New Roman" panose="02020603050405020304" pitchFamily="18" charset="0"/>
                <a:ea typeface="华康方圆体W7" pitchFamily="81" charset="-122"/>
                <a:cs typeface="Times New Roman" panose="02020603050405020304" pitchFamily="18" charset="0"/>
              </a:rPr>
              <a:t>2. Điền dấu thích hợp vào chỗ chấm </a:t>
            </a:r>
            <a:endParaRPr lang="zh-CN" altLang="en-US" sz="4000" b="1" dirty="0">
              <a:solidFill>
                <a:schemeClr val="accent2"/>
              </a:solidFill>
              <a:latin typeface="Times New Roman" panose="02020603050405020304" pitchFamily="18" charset="0"/>
              <a:ea typeface="华康方圆体W7" pitchFamily="81" charset="-122"/>
              <a:cs typeface="Times New Roman" panose="02020603050405020304" pitchFamily="18" charset="0"/>
            </a:endParaRPr>
          </a:p>
        </p:txBody>
      </p:sp>
      <p:sp>
        <p:nvSpPr>
          <p:cNvPr id="3" name="Text Box 19">
            <a:extLst>
              <a:ext uri="{FF2B5EF4-FFF2-40B4-BE49-F238E27FC236}">
                <a16:creationId xmlns:a16="http://schemas.microsoft.com/office/drawing/2014/main" id="{4A7FB912-1B83-4441-985D-48DB16032C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7255" y="2055354"/>
            <a:ext cx="576262" cy="1582737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3200" b="1">
                <a:latin typeface="Times New Roman" panose="02020603050405020304" pitchFamily="18" charset="0"/>
              </a:rPr>
              <a:t>&gt;  &lt;  =</a:t>
            </a:r>
            <a:endParaRPr lang="en-US" altLang="en-US" sz="3200" b="1">
              <a:latin typeface="Times New Roman" panose="02020603050405020304" pitchFamily="18" charset="0"/>
            </a:endParaRPr>
          </a:p>
        </p:txBody>
      </p:sp>
      <p:sp>
        <p:nvSpPr>
          <p:cNvPr id="4" name="Text Box 28"/>
          <p:cNvSpPr txBox="1">
            <a:spLocks noChangeArrowheads="1"/>
          </p:cNvSpPr>
          <p:nvPr/>
        </p:nvSpPr>
        <p:spPr bwMode="auto">
          <a:xfrm>
            <a:off x="2438400" y="2133643"/>
            <a:ext cx="896112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480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       </a:t>
            </a:r>
            <a:r>
              <a:rPr lang="en-US" altLang="en-US" sz="4800" b="1">
                <a:latin typeface="Times New Roman" pitchFamily="18" charset="0"/>
                <a:cs typeface="Arial" charset="0"/>
              </a:rPr>
              <a:t>2m</a:t>
            </a:r>
            <a:r>
              <a:rPr lang="en-US" altLang="en-US" sz="4800" b="1" baseline="30000">
                <a:latin typeface="Times New Roman" pitchFamily="18" charset="0"/>
                <a:cs typeface="Arial" charset="0"/>
              </a:rPr>
              <a:t>2</a:t>
            </a:r>
            <a:r>
              <a:rPr lang="en-US" altLang="en-US" sz="4800" b="1">
                <a:latin typeface="Times New Roman" pitchFamily="18" charset="0"/>
                <a:cs typeface="Arial" charset="0"/>
              </a:rPr>
              <a:t> 5dm</a:t>
            </a:r>
            <a:r>
              <a:rPr lang="en-US" altLang="en-US" sz="4800" b="1" baseline="30000">
                <a:latin typeface="Times New Roman" pitchFamily="18" charset="0"/>
                <a:cs typeface="Arial" charset="0"/>
              </a:rPr>
              <a:t>2</a:t>
            </a:r>
            <a:r>
              <a:rPr lang="en-US" altLang="en-US" sz="4800" b="1">
                <a:latin typeface="Times New Roman" pitchFamily="18" charset="0"/>
                <a:cs typeface="Arial" charset="0"/>
              </a:rPr>
              <a:t>   ….   5m</a:t>
            </a:r>
            <a:r>
              <a:rPr lang="en-US" altLang="en-US" sz="4800" b="1" baseline="30000">
                <a:latin typeface="Times New Roman" pitchFamily="18" charset="0"/>
                <a:cs typeface="Arial" charset="0"/>
              </a:rPr>
              <a:t>2</a:t>
            </a:r>
            <a:endParaRPr lang="en-US" altLang="en-US" sz="4800" b="1" dirty="0">
              <a:latin typeface="Times New Roman" pitchFamily="18" charset="0"/>
              <a:cs typeface="Arial" charset="0"/>
            </a:endParaRPr>
          </a:p>
        </p:txBody>
      </p:sp>
      <p:sp>
        <p:nvSpPr>
          <p:cNvPr id="5" name="Text Box 23">
            <a:extLst>
              <a:ext uri="{FF2B5EF4-FFF2-40B4-BE49-F238E27FC236}">
                <a16:creationId xmlns:a16="http://schemas.microsoft.com/office/drawing/2014/main" id="{E20B4180-AD4A-48CB-9BFB-10BE8A1685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1320" y="2133644"/>
            <a:ext cx="51594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b="1">
                <a:solidFill>
                  <a:srgbClr val="008000"/>
                </a:solidFill>
                <a:latin typeface="Times New Roman" panose="02020603050405020304" pitchFamily="18" charset="0"/>
              </a:rPr>
              <a:t>&lt;</a:t>
            </a:r>
            <a:endParaRPr lang="en-US" altLang="en-US" sz="4400" b="1" dirty="0">
              <a:solidFill>
                <a:srgbClr val="008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C19CB98-E895-4671-B8D5-C02D37779AC0}"/>
              </a:ext>
            </a:extLst>
          </p:cNvPr>
          <p:cNvGrpSpPr/>
          <p:nvPr/>
        </p:nvGrpSpPr>
        <p:grpSpPr>
          <a:xfrm>
            <a:off x="2824401" y="2835300"/>
            <a:ext cx="3134438" cy="1464182"/>
            <a:chOff x="1773259" y="3322399"/>
            <a:chExt cx="3134438" cy="14641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 Box 6">
                  <a:extLst>
                    <a:ext uri="{FF2B5EF4-FFF2-40B4-BE49-F238E27FC236}">
                      <a16:creationId xmlns:a16="http://schemas.microsoft.com/office/drawing/2014/main" id="{51C357E5-0A55-46DA-A9A8-D3EA1A6FE79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73259" y="3676790"/>
                  <a:ext cx="3134438" cy="11097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US" altLang="en-US" sz="4400" b="1">
                      <a:solidFill>
                        <a:srgbClr val="00B050"/>
                      </a:solidFill>
                      <a:latin typeface="Times New Roman" panose="02020603050405020304" pitchFamily="18" charset="0"/>
                    </a:rPr>
                    <a:t>      2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4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4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en-US" sz="4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a14:m>
                  <a:r>
                    <a:rPr lang="vi-VN" altLang="en-US" sz="4400" b="1">
                      <a:solidFill>
                        <a:srgbClr val="00B050"/>
                      </a:solidFill>
                      <a:latin typeface="Times New Roman" panose="02020603050405020304" pitchFamily="18" charset="0"/>
                    </a:rPr>
                    <a:t>m</a:t>
                  </a:r>
                  <a:r>
                    <a:rPr lang="vi-VN" altLang="en-US" sz="4400" b="1" baseline="30000">
                      <a:solidFill>
                        <a:srgbClr val="00B050"/>
                      </a:solidFill>
                      <a:latin typeface="Times New Roman" panose="02020603050405020304" pitchFamily="18" charset="0"/>
                    </a:rPr>
                    <a:t>2</a:t>
                  </a:r>
                  <a:endParaRPr lang="en-US" altLang="en-US" sz="4400" b="1" dirty="0">
                    <a:solidFill>
                      <a:srgbClr val="00B050"/>
                    </a:solidFill>
                    <a:latin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" name="Text Box 6">
                  <a:extLst>
                    <a:ext uri="{FF2B5EF4-FFF2-40B4-BE49-F238E27FC236}">
                      <a16:creationId xmlns:a16="http://schemas.microsoft.com/office/drawing/2014/main" id="{51C357E5-0A55-46DA-A9A8-D3EA1A6FE7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773259" y="3676790"/>
                  <a:ext cx="3134438" cy="1109791"/>
                </a:xfrm>
                <a:prstGeom prst="rect">
                  <a:avLst/>
                </a:prstGeom>
                <a:blipFill>
                  <a:blip r:embed="rId2"/>
                  <a:stretch>
                    <a:fillRect b="-9341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Right Brace 7">
              <a:extLst>
                <a:ext uri="{FF2B5EF4-FFF2-40B4-BE49-F238E27FC236}">
                  <a16:creationId xmlns:a16="http://schemas.microsoft.com/office/drawing/2014/main" id="{C11AA8CD-7B26-45CA-97D6-B7D15F1AD7B0}"/>
                </a:ext>
              </a:extLst>
            </p:cNvPr>
            <p:cNvSpPr/>
            <p:nvPr/>
          </p:nvSpPr>
          <p:spPr>
            <a:xfrm rot="5400000">
              <a:off x="3599599" y="2221931"/>
              <a:ext cx="207630" cy="2408566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455" y="3115804"/>
            <a:ext cx="4691356" cy="4066693"/>
          </a:xfrm>
          <a:prstGeom prst="rect">
            <a:avLst/>
          </a:prstGeom>
        </p:spPr>
      </p:pic>
      <p:pic>
        <p:nvPicPr>
          <p:cNvPr id="11" name="图片 3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036" y="5675215"/>
            <a:ext cx="5729767" cy="2011514"/>
          </a:xfrm>
          <a:prstGeom prst="rect">
            <a:avLst/>
          </a:prstGeom>
        </p:spPr>
      </p:pic>
      <p:pic>
        <p:nvPicPr>
          <p:cNvPr id="12" name="图片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8632" y="5898500"/>
            <a:ext cx="2810024" cy="1505588"/>
          </a:xfrm>
          <a:prstGeom prst="rect">
            <a:avLst/>
          </a:prstGeom>
        </p:spPr>
      </p:pic>
      <p:pic>
        <p:nvPicPr>
          <p:cNvPr id="13" name="Picture 12">
            <a:hlinkClick r:id="rId7" action="ppaction://hlinksldjump"/>
            <a:extLst>
              <a:ext uri="{FF2B5EF4-FFF2-40B4-BE49-F238E27FC236}">
                <a16:creationId xmlns:a16="http://schemas.microsoft.com/office/drawing/2014/main" id="{7D42DC38-4BF4-41D3-8AD7-3382E3118AA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3" t="8330" r="13998" b="10612"/>
          <a:stretch/>
        </p:blipFill>
        <p:spPr>
          <a:xfrm>
            <a:off x="9212628" y="3392412"/>
            <a:ext cx="2713706" cy="328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47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3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5290" y="997985"/>
            <a:ext cx="9057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chemeClr val="accent2"/>
                </a:solidFill>
                <a:latin typeface="Times New Roman" panose="02020603050405020304" pitchFamily="18" charset="0"/>
                <a:ea typeface="华康方圆体W7" pitchFamily="81" charset="-122"/>
                <a:cs typeface="Times New Roman" panose="02020603050405020304" pitchFamily="18" charset="0"/>
              </a:rPr>
              <a:t>3. Điền số thích hợp vào chỗ chấm </a:t>
            </a:r>
            <a:endParaRPr lang="zh-CN" altLang="en-US" sz="4000" b="1" dirty="0">
              <a:solidFill>
                <a:schemeClr val="accent2"/>
              </a:solidFill>
              <a:latin typeface="Times New Roman" panose="02020603050405020304" pitchFamily="18" charset="0"/>
              <a:ea typeface="华康方圆体W7" pitchFamily="81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088301" y="2255994"/>
                <a:ext cx="665100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en-US" sz="4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36dm</a:t>
                </a:r>
                <a:r>
                  <a:rPr lang="en-US" altLang="en-US" sz="4400" b="1" baseline="30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en-US" sz="4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  </a:t>
                </a:r>
                <a14:m>
                  <m:oMath xmlns:m="http://schemas.openxmlformats.org/officeDocument/2006/math">
                    <m:r>
                      <a:rPr lang="en-US" altLang="en-US" sz="4400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…</m:t>
                    </m:r>
                    <m:r>
                      <a:rPr lang="en-US" altLang="en-US" sz="4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</m:t>
                    </m:r>
                  </m:oMath>
                </a14:m>
                <a:r>
                  <a:rPr lang="en-US" altLang="en-US" sz="4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altLang="en-US" sz="4400" b="1" baseline="30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4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8301" y="2255994"/>
                <a:ext cx="6651008" cy="769441"/>
              </a:xfrm>
              <a:prstGeom prst="rect">
                <a:avLst/>
              </a:prstGeom>
              <a:blipFill>
                <a:blip r:embed="rId2"/>
                <a:stretch>
                  <a:fillRect l="-3758" t="-15079" b="-380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846320" y="1883831"/>
                <a:ext cx="1721893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  <m:r>
                            <a:rPr lang="en-US" alt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altLang="en-US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en-US" sz="440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6320" y="1883831"/>
                <a:ext cx="1721893" cy="13644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455" y="3115804"/>
            <a:ext cx="4691356" cy="4066693"/>
          </a:xfrm>
          <a:prstGeom prst="rect">
            <a:avLst/>
          </a:prstGeom>
        </p:spPr>
      </p:pic>
      <p:pic>
        <p:nvPicPr>
          <p:cNvPr id="7" name="图片 3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036" y="5675215"/>
            <a:ext cx="5729767" cy="2011514"/>
          </a:xfrm>
          <a:prstGeom prst="rect">
            <a:avLst/>
          </a:prstGeom>
        </p:spPr>
      </p:pic>
      <p:pic>
        <p:nvPicPr>
          <p:cNvPr id="8" name="图片 3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8632" y="5898500"/>
            <a:ext cx="2810024" cy="1505588"/>
          </a:xfrm>
          <a:prstGeom prst="rect">
            <a:avLst/>
          </a:prstGeom>
        </p:spPr>
      </p:pic>
      <p:pic>
        <p:nvPicPr>
          <p:cNvPr id="9" name="Picture 8">
            <a:hlinkClick r:id="rId8" action="ppaction://hlinksldjump"/>
            <a:extLst>
              <a:ext uri="{FF2B5EF4-FFF2-40B4-BE49-F238E27FC236}">
                <a16:creationId xmlns:a16="http://schemas.microsoft.com/office/drawing/2014/main" id="{EC1888B8-1F0F-4A2E-89D3-7FA5FF85EFC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3" t="8330" r="13998" b="10612"/>
          <a:stretch/>
        </p:blipFill>
        <p:spPr>
          <a:xfrm>
            <a:off x="9212628" y="3392412"/>
            <a:ext cx="2713706" cy="328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03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10236" r="17273" b="9764"/>
          <a:stretch/>
        </p:blipFill>
        <p:spPr>
          <a:xfrm>
            <a:off x="441959" y="1463040"/>
            <a:ext cx="5414151" cy="36880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2" t="9966" r="16395" b="10034"/>
          <a:stretch/>
        </p:blipFill>
        <p:spPr>
          <a:xfrm>
            <a:off x="441959" y="1319186"/>
            <a:ext cx="5943600" cy="39757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2" t="10235" r="16667" b="10034"/>
          <a:stretch/>
        </p:blipFill>
        <p:spPr>
          <a:xfrm>
            <a:off x="38099" y="1051559"/>
            <a:ext cx="6751320" cy="45110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0" t="9965" r="16060" b="10775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 rot="742823">
            <a:off x="8014812" y="3841495"/>
            <a:ext cx="4247184" cy="3681663"/>
            <a:chOff x="8638326" y="1459408"/>
            <a:chExt cx="4247184" cy="368166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13" t="8330" r="13998" b="10612"/>
            <a:stretch/>
          </p:blipFill>
          <p:spPr>
            <a:xfrm>
              <a:off x="10616567" y="1996440"/>
              <a:ext cx="1310414" cy="158800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58490">
              <a:off x="8638326" y="1459408"/>
              <a:ext cx="4247184" cy="3681663"/>
            </a:xfrm>
            <a:prstGeom prst="rect">
              <a:avLst/>
            </a:prstGeom>
          </p:spPr>
        </p:pic>
      </p:grpSp>
      <p:sp>
        <p:nvSpPr>
          <p:cNvPr id="8" name="Cloud Callout 7"/>
          <p:cNvSpPr/>
          <p:nvPr/>
        </p:nvSpPr>
        <p:spPr>
          <a:xfrm>
            <a:off x="7620000" y="1051559"/>
            <a:ext cx="4206240" cy="1813561"/>
          </a:xfrm>
          <a:prstGeom prst="cloudCallout">
            <a:avLst>
              <a:gd name="adj1" fmla="val 15036"/>
              <a:gd name="adj2" fmla="val 117962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bác Tư có rất nhiều gà, trâu, heo (lợn)</a:t>
            </a:r>
          </a:p>
        </p:txBody>
      </p:sp>
      <p:sp>
        <p:nvSpPr>
          <p:cNvPr id="10" name="Cloud Callout 9"/>
          <p:cNvSpPr/>
          <p:nvPr/>
        </p:nvSpPr>
        <p:spPr>
          <a:xfrm>
            <a:off x="7498041" y="1232909"/>
            <a:ext cx="4008120" cy="1667854"/>
          </a:xfrm>
          <a:prstGeom prst="cloudCallout">
            <a:avLst>
              <a:gd name="adj1" fmla="val 35821"/>
              <a:gd name="adj2" fmla="val 13011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có ruộng đất rất rộng.</a:t>
            </a:r>
          </a:p>
        </p:txBody>
      </p:sp>
    </p:spTree>
    <p:extLst>
      <p:ext uri="{BB962C8B-B14F-4D97-AF65-F5344CB8AC3E}">
        <p14:creationId xmlns:p14="http://schemas.microsoft.com/office/powerpoint/2010/main" val="394436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76388" cy="13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 rot="727345">
            <a:off x="8501166" y="3727132"/>
            <a:ext cx="4247184" cy="3681663"/>
            <a:chOff x="8638326" y="1459408"/>
            <a:chExt cx="4247184" cy="3681663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13" t="8330" r="13998" b="10612"/>
            <a:stretch/>
          </p:blipFill>
          <p:spPr>
            <a:xfrm>
              <a:off x="10616567" y="1996440"/>
              <a:ext cx="1310414" cy="1588004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58490">
              <a:off x="8638326" y="1459408"/>
              <a:ext cx="4247184" cy="3681663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1289306" y="1790350"/>
            <a:ext cx="93354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Để đo diện tích ruộng đất người ta còn dùng một đơn vị khác. Đó là gì?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946834" y="1662165"/>
            <a:ext cx="708573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0" spc="5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Colossalis" panose="02040603050506020204" pitchFamily="18" charset="0"/>
                <a:ea typeface="华康方圆体W7" pitchFamily="81" charset="-122"/>
              </a:rPr>
              <a:t>Héc-ta</a:t>
            </a:r>
            <a:endParaRPr lang="zh-CN" altLang="en-US" sz="11000" spc="50">
              <a:ln w="11430"/>
              <a:solidFill>
                <a:schemeClr val="accent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UTM Colossalis" panose="02040603050506020204" pitchFamily="18" charset="0"/>
              <a:ea typeface="华康方圆体W7" pitchFamily="81" charset="-122"/>
            </a:endParaRPr>
          </a:p>
        </p:txBody>
      </p:sp>
      <p:sp>
        <p:nvSpPr>
          <p:cNvPr id="26" name="矩形 1">
            <a:extLst>
              <a:ext uri="{FF2B5EF4-FFF2-40B4-BE49-F238E27FC236}">
                <a16:creationId xmlns:a16="http://schemas.microsoft.com/office/drawing/2014/main" id="{8E9F9D5A-9088-48B1-B5CD-9EDDF12B611E}"/>
              </a:ext>
            </a:extLst>
          </p:cNvPr>
          <p:cNvSpPr/>
          <p:nvPr/>
        </p:nvSpPr>
        <p:spPr>
          <a:xfrm>
            <a:off x="5394993" y="943965"/>
            <a:ext cx="182441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60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zh-CN" altLang="en-US" sz="6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图片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568" y="3871187"/>
            <a:ext cx="2115137" cy="2791737"/>
          </a:xfrm>
          <a:prstGeom prst="rect">
            <a:avLst/>
          </a:prstGeom>
        </p:spPr>
      </p:pic>
      <p:pic>
        <p:nvPicPr>
          <p:cNvPr id="28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0644" y="6172200"/>
            <a:ext cx="6477398" cy="99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79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25" grpId="0"/>
      <p:bldP spid="25" grpId="1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BCA0E3E3-FBA3-4B63-946A-70E6B25FC809}"/>
              </a:ext>
            </a:extLst>
          </p:cNvPr>
          <p:cNvSpPr/>
          <p:nvPr/>
        </p:nvSpPr>
        <p:spPr>
          <a:xfrm>
            <a:off x="1271749" y="1278981"/>
            <a:ext cx="9553575" cy="885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FF0000"/>
                </a:solidFill>
                <a:latin typeface="Sylfaen" panose="010A0502050306030303" pitchFamily="18" charset="0"/>
                <a:cs typeface="Times New Roman" panose="02020603050405020304" pitchFamily="18" charset="0"/>
              </a:rPr>
              <a:t>    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Héc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-ta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3560B39-4B21-44E0-9A1F-9F4AE6B74901}"/>
              </a:ext>
            </a:extLst>
          </p:cNvPr>
          <p:cNvSpPr/>
          <p:nvPr/>
        </p:nvSpPr>
        <p:spPr>
          <a:xfrm>
            <a:off x="1271750" y="1913286"/>
            <a:ext cx="3459908" cy="885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4000" b="1" dirty="0">
                <a:solidFill>
                  <a:schemeClr val="tx1"/>
                </a:solidFill>
                <a:latin typeface="Sylfaen" panose="010A0502050306030303" pitchFamily="18" charset="0"/>
                <a:cs typeface="Times New Roman" panose="02020603050405020304" pitchFamily="18" charset="0"/>
              </a:rPr>
              <a:t>    </a:t>
            </a:r>
            <a:r>
              <a:rPr lang="en-US" sz="4000" dirty="0">
                <a:solidFill>
                  <a:schemeClr val="tx1"/>
                </a:solidFill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1ha = 1hm</a:t>
            </a:r>
            <a:r>
              <a:rPr lang="en-US" sz="3200" b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4000" b="1" baseline="30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69878" y="355758"/>
            <a:ext cx="78111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Để đo diện tích ruộng đất người ta còn dùng đơn vị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héc-ta.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88528" y="2564434"/>
            <a:ext cx="4111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 ha =              m</a:t>
            </a:r>
            <a:r>
              <a:rPr lang="en-US" sz="32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7" name="Text Box 62">
            <a:extLst>
              <a:ext uri="{FF2B5EF4-FFF2-40B4-BE49-F238E27FC236}">
                <a16:creationId xmlns:a16="http://schemas.microsoft.com/office/drawing/2014/main" id="{A654A479-E089-4782-90A7-26AD20395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7719" y="3626535"/>
            <a:ext cx="1042625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kề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36033" y="3672701"/>
            <a:ext cx="74449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3E56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 đơn vị đo diện tích gấp bao nhiêu lần đơn vị bé hơn liền kề?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3560B39-4B21-44E0-9A1F-9F4AE6B74901}"/>
              </a:ext>
            </a:extLst>
          </p:cNvPr>
          <p:cNvSpPr/>
          <p:nvPr/>
        </p:nvSpPr>
        <p:spPr>
          <a:xfrm>
            <a:off x="2482876" y="2475841"/>
            <a:ext cx="3459908" cy="885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4000" b="1">
                <a:solidFill>
                  <a:schemeClr val="tx1"/>
                </a:solidFill>
                <a:latin typeface="Sylfaen" panose="010A0502050306030303" pitchFamily="18" charset="0"/>
                <a:cs typeface="Times New Roman" panose="02020603050405020304" pitchFamily="18" charset="0"/>
              </a:rPr>
              <a:t>    </a:t>
            </a:r>
            <a:r>
              <a:rPr lang="en-US" sz="4000">
                <a:solidFill>
                  <a:schemeClr val="tx1"/>
                </a:solidFill>
                <a:latin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10 000</a:t>
            </a:r>
            <a:endParaRPr lang="en-US" sz="4000" b="1" baseline="30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69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 animBg="1"/>
      <p:bldP spid="5" grpId="0"/>
      <p:bldP spid="2" grpId="0"/>
      <p:bldP spid="7" grpId="0"/>
      <p:bldP spid="7" grpId="1"/>
      <p:bldP spid="8" grpId="0"/>
      <p:bldP spid="8" grpId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0" name="Table 6">
                <a:extLst>
                  <a:ext uri="{FF2B5EF4-FFF2-40B4-BE49-F238E27FC236}">
                    <a16:creationId xmlns:a16="http://schemas.microsoft.com/office/drawing/2014/main" id="{F6D9209E-1F3D-4DEF-81C5-5B25DD6E936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10582754"/>
                  </p:ext>
                </p:extLst>
              </p:nvPr>
            </p:nvGraphicFramePr>
            <p:xfrm>
              <a:off x="610777" y="1103368"/>
              <a:ext cx="10685779" cy="435179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254731">
                      <a:extLst>
                        <a:ext uri="{9D8B030D-6E8A-4147-A177-3AD203B41FA5}">
                          <a16:colId xmlns:a16="http://schemas.microsoft.com/office/drawing/2014/main" val="731047918"/>
                        </a:ext>
                      </a:extLst>
                    </a:gridCol>
                    <a:gridCol w="5431048">
                      <a:extLst>
                        <a:ext uri="{9D8B030D-6E8A-4147-A177-3AD203B41FA5}">
                          <a16:colId xmlns:a16="http://schemas.microsoft.com/office/drawing/2014/main" val="2332735801"/>
                        </a:ext>
                      </a:extLst>
                    </a:gridCol>
                  </a:tblGrid>
                  <a:tr h="9413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a) 4ha =             m</a:t>
                          </a:r>
                          <a:r>
                            <a:rPr lang="en-US" sz="3200" b="1" baseline="300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sz="3200" b="1" dirty="0">
                            <a:solidFill>
                              <a:schemeClr val="tx1"/>
                            </a:solidFill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25435042"/>
                      </a:ext>
                    </a:extLst>
                  </a:tr>
                  <a:tr h="11081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          </a:t>
                          </a:r>
                          <a:r>
                            <a:rPr lang="en-US" sz="3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20ha =             </a:t>
                          </a:r>
                          <a:r>
                            <a:rPr lang="en-US" sz="32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3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</a:t>
                          </a:r>
                          <a:r>
                            <a:rPr lang="en-US" sz="3200" b="1" baseline="300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92466681"/>
                      </a:ext>
                    </a:extLst>
                  </a:tr>
                  <a:tr h="1151147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i="0" baseline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                   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0" smtClean="0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a:rPr lang="en-US" sz="3600" b="1" i="0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0" smtClean="0">
                                      <a:latin typeface="Cambria Math"/>
                                    </a:rPr>
                                    <m:t> </m:t>
                                  </m:r>
                                </m:num>
                                <m:den>
                                  <m:r>
                                    <a:rPr lang="en-US" sz="3600" b="1" i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3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ha =        </a:t>
                          </a:r>
                          <a:r>
                            <a:rPr lang="en-US" sz="32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</a:t>
                          </a:r>
                          <a:r>
                            <a:rPr lang="en-US" sz="3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</a:t>
                          </a:r>
                          <a:r>
                            <a:rPr lang="en-US" sz="3200" b="1" baseline="300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 </a:t>
                          </a:r>
                          <a:endParaRPr lang="en-U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4146936"/>
                      </a:ext>
                    </a:extLst>
                  </a:tr>
                  <a:tr h="1151147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3600">
                              <a:latin typeface="Times New Roman" pitchFamily="18" charset="0"/>
                              <a:cs typeface="Times New Roman" pitchFamily="18" charset="0"/>
                            </a:rPr>
                            <a:t>         </a:t>
                          </a:r>
                          <a:r>
                            <a:rPr lang="en-US" sz="3600" baseline="0">
                              <a:latin typeface="Times New Roman" pitchFamily="18" charset="0"/>
                              <a:cs typeface="Times New Roman" pitchFamily="18" charset="0"/>
                            </a:rPr>
                            <a:t>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0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0" smtClean="0">
                                      <a:latin typeface="Cambria Math" panose="02040503050406030204" pitchFamily="18" charset="0"/>
                                    </a:rPr>
                                    <m:t>𝟏𝟎𝟎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3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ha =     </a:t>
                          </a:r>
                          <a:r>
                            <a:rPr lang="en-US" sz="32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  </a:t>
                          </a:r>
                          <a:r>
                            <a:rPr lang="en-US" sz="3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</a:t>
                          </a:r>
                          <a:r>
                            <a:rPr lang="en-US" sz="3200" b="1" baseline="300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 </a:t>
                          </a:r>
                          <a:endParaRPr lang="en-US" sz="3200" b="1" i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                 </a:t>
                          </a:r>
                          <a:r>
                            <a:rPr lang="en-US" sz="3600" dirty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7332467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0" name="Table 6">
                <a:extLst>
                  <a:ext uri="{FF2B5EF4-FFF2-40B4-BE49-F238E27FC236}">
                    <a16:creationId xmlns:a16="http://schemas.microsoft.com/office/drawing/2014/main" id="{F6D9209E-1F3D-4DEF-81C5-5B25DD6E936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10582754"/>
                  </p:ext>
                </p:extLst>
              </p:nvPr>
            </p:nvGraphicFramePr>
            <p:xfrm>
              <a:off x="610777" y="1103368"/>
              <a:ext cx="10685779" cy="435179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254731">
                      <a:extLst>
                        <a:ext uri="{9D8B030D-6E8A-4147-A177-3AD203B41FA5}">
                          <a16:colId xmlns:a16="http://schemas.microsoft.com/office/drawing/2014/main" val="731047918"/>
                        </a:ext>
                      </a:extLst>
                    </a:gridCol>
                    <a:gridCol w="5431048">
                      <a:extLst>
                        <a:ext uri="{9D8B030D-6E8A-4147-A177-3AD203B41FA5}">
                          <a16:colId xmlns:a16="http://schemas.microsoft.com/office/drawing/2014/main" val="2332735801"/>
                        </a:ext>
                      </a:extLst>
                    </a:gridCol>
                  </a:tblGrid>
                  <a:tr h="9413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a) 4ha =             m</a:t>
                          </a:r>
                          <a:r>
                            <a:rPr lang="en-US" sz="3200" b="1" baseline="300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sz="3200" b="1" dirty="0">
                            <a:solidFill>
                              <a:schemeClr val="tx1"/>
                            </a:solidFill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25435042"/>
                      </a:ext>
                    </a:extLst>
                  </a:tr>
                  <a:tr h="11081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          </a:t>
                          </a:r>
                          <a:r>
                            <a:rPr lang="en-US" sz="3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20ha =             </a:t>
                          </a:r>
                          <a:r>
                            <a:rPr lang="en-US" sz="32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3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</a:t>
                          </a:r>
                          <a:r>
                            <a:rPr lang="en-US" sz="3200" b="1" baseline="300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92466681"/>
                      </a:ext>
                    </a:extLst>
                  </a:tr>
                  <a:tr h="115114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178307" r="-103244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4146936"/>
                      </a:ext>
                    </a:extLst>
                  </a:tr>
                  <a:tr h="115114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278307" r="-1032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                 </a:t>
                          </a:r>
                          <a:r>
                            <a:rPr lang="en-US" sz="3600" dirty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7332467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8" name="TextBox 57">
            <a:extLst>
              <a:ext uri="{FF2B5EF4-FFF2-40B4-BE49-F238E27FC236}">
                <a16:creationId xmlns:a16="http://schemas.microsoft.com/office/drawing/2014/main" id="{1C426C16-AEA5-4FC8-8338-00BC8ACB305C}"/>
              </a:ext>
            </a:extLst>
          </p:cNvPr>
          <p:cNvSpPr txBox="1"/>
          <p:nvPr/>
        </p:nvSpPr>
        <p:spPr>
          <a:xfrm>
            <a:off x="1955653" y="303633"/>
            <a:ext cx="79146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u="sng" dirty="0" err="1">
                <a:solidFill>
                  <a:srgbClr val="D09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u="sng" dirty="0">
                <a:solidFill>
                  <a:srgbClr val="D09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200" b="1" dirty="0">
                <a:solidFill>
                  <a:srgbClr val="D09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D09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D09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09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D09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09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b="1" dirty="0">
                <a:solidFill>
                  <a:srgbClr val="D09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09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dirty="0">
                <a:solidFill>
                  <a:srgbClr val="D09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09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solidFill>
                  <a:srgbClr val="D09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09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200" b="1" dirty="0">
                <a:solidFill>
                  <a:srgbClr val="D09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09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3200" dirty="0">
                <a:solidFill>
                  <a:srgbClr val="D09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rgbClr val="D09E00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D8CF482-FD09-482C-8364-1F1A405A59B9}"/>
              </a:ext>
            </a:extLst>
          </p:cNvPr>
          <p:cNvSpPr/>
          <p:nvPr/>
        </p:nvSpPr>
        <p:spPr>
          <a:xfrm>
            <a:off x="3139452" y="3497824"/>
            <a:ext cx="1113594" cy="261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1659DC36-4DE9-4EA9-A731-7F6188086735}"/>
              </a:ext>
            </a:extLst>
          </p:cNvPr>
          <p:cNvSpPr/>
          <p:nvPr/>
        </p:nvSpPr>
        <p:spPr>
          <a:xfrm>
            <a:off x="3228831" y="4566375"/>
            <a:ext cx="1080931" cy="59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210FBDB-C5CC-4FCF-8D35-D9DE1C31C314}"/>
              </a:ext>
            </a:extLst>
          </p:cNvPr>
          <p:cNvSpPr/>
          <p:nvPr/>
        </p:nvSpPr>
        <p:spPr>
          <a:xfrm>
            <a:off x="3241043" y="1103368"/>
            <a:ext cx="944880" cy="299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8C5E6BA5-3356-4582-AAC8-13362DEEBBBC}"/>
              </a:ext>
            </a:extLst>
          </p:cNvPr>
          <p:cNvSpPr/>
          <p:nvPr/>
        </p:nvSpPr>
        <p:spPr>
          <a:xfrm>
            <a:off x="2632829" y="1253228"/>
            <a:ext cx="2161308" cy="6186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40 000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40295EB0-D8FE-44C4-A5CB-85C9F974B9DF}"/>
              </a:ext>
            </a:extLst>
          </p:cNvPr>
          <p:cNvSpPr/>
          <p:nvPr/>
        </p:nvSpPr>
        <p:spPr>
          <a:xfrm>
            <a:off x="3062657" y="2278597"/>
            <a:ext cx="1646792" cy="6186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200 000  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D022B786-D12E-4C4D-A1A9-65512BCA2992}"/>
              </a:ext>
            </a:extLst>
          </p:cNvPr>
          <p:cNvSpPr/>
          <p:nvPr/>
        </p:nvSpPr>
        <p:spPr>
          <a:xfrm>
            <a:off x="2994397" y="3422486"/>
            <a:ext cx="1189451" cy="6186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5000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79766CB-8862-4A4C-8002-6417CB1C7579}"/>
              </a:ext>
            </a:extLst>
          </p:cNvPr>
          <p:cNvSpPr/>
          <p:nvPr/>
        </p:nvSpPr>
        <p:spPr>
          <a:xfrm>
            <a:off x="3352527" y="4566375"/>
            <a:ext cx="868679" cy="6186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525420C-0E9B-4462-8D3F-83995F9F7907}"/>
              </a:ext>
            </a:extLst>
          </p:cNvPr>
          <p:cNvSpPr/>
          <p:nvPr/>
        </p:nvSpPr>
        <p:spPr>
          <a:xfrm>
            <a:off x="5904950" y="1110224"/>
            <a:ext cx="5440679" cy="7654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x 10 000 = 40 000 </a:t>
            </a:r>
            <a:endParaRPr lang="en-US" sz="2800" b="1" dirty="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B441F08F-ADE0-46F1-9B0D-260B87E33F05}"/>
              </a:ext>
            </a:extLst>
          </p:cNvPr>
          <p:cNvSpPr/>
          <p:nvPr/>
        </p:nvSpPr>
        <p:spPr>
          <a:xfrm>
            <a:off x="5856243" y="2182788"/>
            <a:ext cx="5440679" cy="7654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x 10 000 = 200 000 </a:t>
            </a:r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F573AF89-19EC-49DC-865A-51B68868B3AE}"/>
                  </a:ext>
                </a:extLst>
              </p:cNvPr>
              <p:cNvSpPr/>
              <p:nvPr/>
            </p:nvSpPr>
            <p:spPr>
              <a:xfrm>
                <a:off x="5953673" y="3445789"/>
                <a:ext cx="5459585" cy="76541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32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10 000 : 2 </a:t>
                </a:r>
                <a:r>
                  <a:rPr lang="en-US" sz="32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5000 </a:t>
                </a:r>
              </a:p>
              <a:p>
                <a:r>
                  <a:rPr lang="en-US" sz="32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Hoặc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𝟏𝟎</m:t>
                    </m:r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𝟎𝟎𝟎</m:t>
                    </m:r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𝟓𝟎𝟎𝟎</m:t>
                    </m:r>
                  </m:oMath>
                </a14:m>
                <a:r>
                  <a:rPr lang="en-US" sz="32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F573AF89-19EC-49DC-865A-51B68868B3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3673" y="3445789"/>
                <a:ext cx="5459585" cy="765412"/>
              </a:xfrm>
              <a:prstGeom prst="rect">
                <a:avLst/>
              </a:prstGeom>
              <a:blipFill>
                <a:blip r:embed="rId4"/>
                <a:stretch>
                  <a:fillRect l="-2905" t="-44444" b="-452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9145C17C-79B2-4E9C-98E9-74E7F1BBA7D8}"/>
                  </a:ext>
                </a:extLst>
              </p:cNvPr>
              <p:cNvSpPr/>
              <p:nvPr/>
            </p:nvSpPr>
            <p:spPr>
              <a:xfrm>
                <a:off x="5947317" y="4279474"/>
                <a:ext cx="5349239" cy="1107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10 000 : 100 </a:t>
                </a:r>
                <a:r>
                  <a:rPr lang="en-US" sz="32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100</a:t>
                </a:r>
              </a:p>
              <a:p>
                <a:r>
                  <a:rPr lang="en-US" sz="32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Hoặc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𝟏𝟎</m:t>
                    </m:r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𝟎𝟎𝟎</m:t>
                    </m:r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𝟏𝟎𝟎</m:t>
                    </m:r>
                  </m:oMath>
                </a14:m>
                <a:endPara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9145C17C-79B2-4E9C-98E9-74E7F1BBA7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7317" y="4279474"/>
                <a:ext cx="5349239" cy="1107876"/>
              </a:xfrm>
              <a:prstGeom prst="rect">
                <a:avLst/>
              </a:prstGeom>
              <a:blipFill>
                <a:blip r:embed="rId5"/>
                <a:stretch>
                  <a:fillRect l="-2965" t="-15385" b="-1593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Rectangle 69">
            <a:extLst>
              <a:ext uri="{FF2B5EF4-FFF2-40B4-BE49-F238E27FC236}">
                <a16:creationId xmlns:a16="http://schemas.microsoft.com/office/drawing/2014/main" id="{BCA4E265-B46F-40B2-83D6-59320795F362}"/>
              </a:ext>
            </a:extLst>
          </p:cNvPr>
          <p:cNvSpPr/>
          <p:nvPr/>
        </p:nvSpPr>
        <p:spPr>
          <a:xfrm>
            <a:off x="3016309" y="1267887"/>
            <a:ext cx="1505977" cy="4500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BCA4E265-B46F-40B2-83D6-59320795F362}"/>
              </a:ext>
            </a:extLst>
          </p:cNvPr>
          <p:cNvSpPr/>
          <p:nvPr/>
        </p:nvSpPr>
        <p:spPr>
          <a:xfrm>
            <a:off x="3202740" y="2342593"/>
            <a:ext cx="1505977" cy="294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364908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59" grpId="1"/>
      <p:bldP spid="60" grpId="0"/>
      <p:bldP spid="60" grpId="1"/>
      <p:bldP spid="62" grpId="0"/>
      <p:bldP spid="63" grpId="0"/>
      <p:bldP spid="64" grpId="0"/>
      <p:bldP spid="65" grpId="0"/>
      <p:bldP spid="66" grpId="0"/>
      <p:bldP spid="66" grpId="1"/>
      <p:bldP spid="67" grpId="0"/>
      <p:bldP spid="67" grpId="1"/>
      <p:bldP spid="68" grpId="0"/>
      <p:bldP spid="68" grpId="1"/>
      <p:bldP spid="69" grpId="0"/>
      <p:bldP spid="69" grpId="1"/>
      <p:bldP spid="70" grpId="0"/>
      <p:bldP spid="70" grpId="1"/>
      <p:bldP spid="71" grpId="0"/>
      <p:bldP spid="71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AF16BD50-2B08-4F4B-9DEB-CD42096B5616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内容列表"/>
  <p:tag name="ISPRINGCLOUDFOLDERID" val="0"/>
  <p:tag name="ISPRINGCLOUDFOLDERPATH" val="资源库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PRESENTATION_TITLE" val="教育教学培训课件通用通用PPT模板2"/>
</p:tagLst>
</file>

<file path=ppt/theme/theme1.xml><?xml version="1.0" encoding="utf-8"?>
<a:theme xmlns:a="http://schemas.openxmlformats.org/drawingml/2006/main" name="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978</TotalTime>
  <Words>386</Words>
  <Application>Microsoft Office PowerPoint</Application>
  <PresentationFormat>Widescreen</PresentationFormat>
  <Paragraphs>74</Paragraphs>
  <Slides>12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Sylfaen</vt:lpstr>
      <vt:lpstr>UTM Colossalis</vt:lpstr>
      <vt:lpstr>华康方圆体W7</vt:lpstr>
      <vt:lpstr>Arial</vt:lpstr>
      <vt:lpstr>宋体</vt:lpstr>
      <vt:lpstr>Cambria Math</vt:lpstr>
      <vt:lpstr>Times New Roman</vt:lpstr>
      <vt:lpstr>Calibri Light</vt:lpstr>
      <vt:lpstr>Calibri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教育教学培训课件通用通用PPT模板2</dc:title>
  <dc:subject>9Slide.vn</dc:subject>
  <dc:creator>HP</dc:creator>
  <dc:description>9Slide.vn</dc:description>
  <cp:lastModifiedBy>Techsi.vn</cp:lastModifiedBy>
  <cp:revision>114</cp:revision>
  <dcterms:created xsi:type="dcterms:W3CDTF">2015-08-08T12:00:40Z</dcterms:created>
  <dcterms:modified xsi:type="dcterms:W3CDTF">2023-07-21T03:39:39Z</dcterms:modified>
  <cp:category>9Slide.vn</cp:category>
</cp:coreProperties>
</file>