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B4D94"/>
    <a:srgbClr val="2747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1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649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255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431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2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465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015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0894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16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644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36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824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3C4DE1-68C7-457D-9D36-C210B282D26B}" type="datetimeFigureOut">
              <a:rPr lang="en-US" smtClean="0"/>
              <a:t>7/21/2023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6CB1C-8100-427B-B812-7A02E0E749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0217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3.png"/><Relationship Id="rId18" Type="http://schemas.openxmlformats.org/officeDocument/2006/relationships/slide" Target="slide7.xml"/><Relationship Id="rId3" Type="http://schemas.openxmlformats.org/officeDocument/2006/relationships/audio" Target="../media/audio2.wav"/><Relationship Id="rId7" Type="http://schemas.openxmlformats.org/officeDocument/2006/relationships/slide" Target="slide3.xml"/><Relationship Id="rId12" Type="http://schemas.openxmlformats.org/officeDocument/2006/relationships/image" Target="../media/image12.jpeg"/><Relationship Id="rId17" Type="http://schemas.openxmlformats.org/officeDocument/2006/relationships/image" Target="../media/image15.gif"/><Relationship Id="rId2" Type="http://schemas.openxmlformats.org/officeDocument/2006/relationships/audio" Target="../media/audio1.wav"/><Relationship Id="rId16" Type="http://schemas.openxmlformats.org/officeDocument/2006/relationships/image" Target="NUL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slide" Target="slide5.xml"/><Relationship Id="rId5" Type="http://schemas.openxmlformats.org/officeDocument/2006/relationships/slide" Target="slide4.xml"/><Relationship Id="rId1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image" Target="../media/image8.png"/><Relationship Id="rId9" Type="http://schemas.openxmlformats.org/officeDocument/2006/relationships/slide" Target="slide6.xml"/><Relationship Id="rId14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slide" Target="slide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5"/>
          <a:stretch/>
        </p:blipFill>
        <p:spPr>
          <a:xfrm>
            <a:off x="-7917" y="2969223"/>
            <a:ext cx="6391861" cy="3841690"/>
          </a:xfrm>
          <a:prstGeom prst="rect">
            <a:avLst/>
          </a:prstGeom>
        </p:spPr>
      </p:pic>
      <p:pic>
        <p:nvPicPr>
          <p:cNvPr id="19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59"/>
          <a:stretch/>
        </p:blipFill>
        <p:spPr>
          <a:xfrm>
            <a:off x="3797069" y="3035385"/>
            <a:ext cx="8394929" cy="3801588"/>
          </a:xfrm>
          <a:prstGeom prst="rect">
            <a:avLst/>
          </a:prstGeom>
        </p:spPr>
      </p:pic>
      <p:pic>
        <p:nvPicPr>
          <p:cNvPr id="6" name="图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8" y="119618"/>
            <a:ext cx="1198006" cy="1093102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069" y="4665170"/>
            <a:ext cx="4385659" cy="2192830"/>
          </a:xfrm>
          <a:prstGeom prst="rect">
            <a:avLst/>
          </a:prstGeom>
        </p:spPr>
      </p:pic>
      <p:sp>
        <p:nvSpPr>
          <p:cNvPr id="16" name="文本框 15"/>
          <p:cNvSpPr txBox="1"/>
          <p:nvPr/>
        </p:nvSpPr>
        <p:spPr>
          <a:xfrm>
            <a:off x="4110908" y="2071248"/>
            <a:ext cx="40718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dirty="0" err="1" smtClean="0">
                <a:solidFill>
                  <a:srgbClr val="5F91B0"/>
                </a:solidFill>
                <a:latin typeface="UTM Cookies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Toán</a:t>
            </a:r>
            <a:r>
              <a:rPr lang="en-US" altLang="zh-CN" sz="6000" dirty="0" smtClean="0">
                <a:solidFill>
                  <a:srgbClr val="5F91B0"/>
                </a:solidFill>
                <a:latin typeface="UTM Cookies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 </a:t>
            </a:r>
            <a:r>
              <a:rPr lang="en-US" altLang="zh-CN" sz="6000" dirty="0" err="1" smtClean="0">
                <a:solidFill>
                  <a:srgbClr val="5F91B0"/>
                </a:solidFill>
                <a:latin typeface="UTM Cookies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lớp</a:t>
            </a:r>
            <a:r>
              <a:rPr lang="en-US" altLang="zh-CN" sz="6000" dirty="0" smtClean="0">
                <a:solidFill>
                  <a:srgbClr val="5F91B0"/>
                </a:solidFill>
                <a:latin typeface="UTM Cookies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 5</a:t>
            </a:r>
            <a:endParaRPr lang="zh-CN" altLang="en-US" sz="6000" dirty="0">
              <a:solidFill>
                <a:srgbClr val="5F91B0"/>
              </a:solidFill>
              <a:latin typeface="UTM Cookies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1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8" y="509338"/>
            <a:ext cx="3724275" cy="1838325"/>
          </a:xfrm>
          <a:prstGeom prst="rect">
            <a:avLst/>
          </a:prstGeom>
        </p:spPr>
      </p:pic>
      <p:pic>
        <p:nvPicPr>
          <p:cNvPr id="22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8781">
            <a:off x="9958539" y="590753"/>
            <a:ext cx="1063853" cy="135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79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3" dur="300" fill="hold"/>
                                        <p:tgtEl>
                                          <p:spTgt spid="16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750" fill="hold"/>
                                        <p:tgtEl>
                                          <p:spTgt spid="16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275"/>
                            </p:stCondLst>
                            <p:childTnLst>
                              <p:par>
                                <p:cTn id="3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75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91 0.1875 L 3.33333E-6 -3.7037E-6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" y="-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6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842050" y="1044968"/>
            <a:ext cx="351313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6m 4</a:t>
            </a:r>
            <a:r>
              <a:rPr lang="vi-VN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 =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4720761" y="1048927"/>
            <a:ext cx="45546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3m 5cm =                </a:t>
            </a:r>
          </a:p>
        </p:txBody>
      </p:sp>
      <p:sp>
        <p:nvSpPr>
          <p:cNvPr id="6" name="TextBox 24575"/>
          <p:cNvSpPr txBox="1">
            <a:spLocks noChangeArrowheads="1"/>
          </p:cNvSpPr>
          <p:nvPr/>
        </p:nvSpPr>
        <p:spPr bwMode="auto">
          <a:xfrm>
            <a:off x="9393465" y="4403045"/>
            <a:ext cx="9715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7" name="TextBox 34"/>
          <p:cNvSpPr txBox="1">
            <a:spLocks noChangeArrowheads="1"/>
          </p:cNvSpPr>
          <p:nvPr/>
        </p:nvSpPr>
        <p:spPr bwMode="auto">
          <a:xfrm>
            <a:off x="8714015" y="4414157"/>
            <a:ext cx="12160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,0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671012"/>
              </p:ext>
            </p:extLst>
          </p:nvPr>
        </p:nvGraphicFramePr>
        <p:xfrm>
          <a:off x="1995715" y="2877457"/>
          <a:ext cx="8381999" cy="203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182879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524821">
                <a:tc rowSpan="2">
                  <a:txBody>
                    <a:bodyPr/>
                    <a:lstStyle/>
                    <a:p>
                      <a:pPr algn="ctr"/>
                      <a:endParaRPr lang="en-US" sz="2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Số</a:t>
                      </a:r>
                      <a:r>
                        <a:rPr lang="en-US" sz="24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đo</a:t>
                      </a:r>
                      <a:endParaRPr lang="en-US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7"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Bảng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đơn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vị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đo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độ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dài</a:t>
                      </a:r>
                      <a:endParaRPr lang="en-US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algn="ctr"/>
                      <a:endParaRPr lang="en-US" sz="2000" dirty="0" smtClean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24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Kết</a:t>
                      </a:r>
                      <a:r>
                        <a:rPr lang="en-US" sz="2400" baseline="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400" baseline="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quả</a:t>
                      </a:r>
                      <a:endParaRPr lang="en-US" sz="24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4821"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km</a:t>
                      </a:r>
                      <a:endParaRPr lang="en-US" sz="23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hm</a:t>
                      </a:r>
                      <a:endParaRPr lang="en-US" sz="23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dam</a:t>
                      </a:r>
                      <a:endParaRPr lang="en-US" sz="23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</a:t>
                      </a:r>
                      <a:endParaRPr lang="en-US" sz="23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err="1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dm</a:t>
                      </a:r>
                      <a:endParaRPr lang="en-US" sz="23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cm</a:t>
                      </a:r>
                      <a:endParaRPr lang="en-US" sz="23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 smtClean="0">
                          <a:solidFill>
                            <a:srgbClr val="000000"/>
                          </a:solidFill>
                          <a:latin typeface="Arial" pitchFamily="34" charset="0"/>
                          <a:cs typeface="Arial" pitchFamily="34" charset="0"/>
                        </a:rPr>
                        <a:t>mm</a:t>
                      </a:r>
                      <a:endParaRPr lang="en-US" sz="2300" dirty="0">
                        <a:solidFill>
                          <a:srgbClr val="00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 dirty="0">
                        <a:solidFill>
                          <a:srgbClr val="0000FF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1179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1179"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>
                        <a:solidFill>
                          <a:srgbClr val="0000FF"/>
                        </a:solidFill>
                      </a:endParaRPr>
                    </a:p>
                  </a:txBody>
                  <a:tcPr marT="45714" marB="45714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186215" y="3939495"/>
            <a:ext cx="12779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6m 4dm </a:t>
            </a: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2195740" y="4430032"/>
            <a:ext cx="12588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3m 5cm </a:t>
            </a:r>
          </a:p>
        </p:txBody>
      </p:sp>
      <p:sp>
        <p:nvSpPr>
          <p:cNvPr id="11" name="TextBox 35"/>
          <p:cNvSpPr txBox="1">
            <a:spLocks noChangeArrowheads="1"/>
          </p:cNvSpPr>
          <p:nvPr/>
        </p:nvSpPr>
        <p:spPr bwMode="auto">
          <a:xfrm>
            <a:off x="8726715" y="3939495"/>
            <a:ext cx="12160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</a:t>
            </a: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TextBox 36"/>
          <p:cNvSpPr txBox="1">
            <a:spLocks noChangeArrowheads="1"/>
          </p:cNvSpPr>
          <p:nvPr/>
        </p:nvSpPr>
        <p:spPr bwMode="auto">
          <a:xfrm>
            <a:off x="9439503" y="3931557"/>
            <a:ext cx="9096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5654903" y="3968070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4" name="TextBox 38"/>
          <p:cNvSpPr txBox="1">
            <a:spLocks noChangeArrowheads="1"/>
          </p:cNvSpPr>
          <p:nvPr/>
        </p:nvSpPr>
        <p:spPr bwMode="auto">
          <a:xfrm>
            <a:off x="6256565" y="3961720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5" name="TextBox 42"/>
          <p:cNvSpPr txBox="1">
            <a:spLocks noChangeArrowheads="1"/>
          </p:cNvSpPr>
          <p:nvPr/>
        </p:nvSpPr>
        <p:spPr bwMode="auto">
          <a:xfrm>
            <a:off x="5646965" y="4472895"/>
            <a:ext cx="1025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6" name="TextBox 43"/>
          <p:cNvSpPr txBox="1">
            <a:spLocks noChangeArrowheads="1"/>
          </p:cNvSpPr>
          <p:nvPr/>
        </p:nvSpPr>
        <p:spPr bwMode="auto">
          <a:xfrm>
            <a:off x="7253515" y="4447495"/>
            <a:ext cx="5945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7" name="TextBox 44"/>
          <p:cNvSpPr txBox="1">
            <a:spLocks noChangeArrowheads="1"/>
          </p:cNvSpPr>
          <p:nvPr/>
        </p:nvSpPr>
        <p:spPr bwMode="auto">
          <a:xfrm>
            <a:off x="6291490" y="4461782"/>
            <a:ext cx="1025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4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18" name="TextBox 11"/>
          <p:cNvSpPr txBox="1">
            <a:spLocks noChangeArrowheads="1"/>
          </p:cNvSpPr>
          <p:nvPr/>
        </p:nvSpPr>
        <p:spPr bwMode="auto">
          <a:xfrm>
            <a:off x="6235928" y="4404632"/>
            <a:ext cx="1397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9" name="TextBox 46"/>
          <p:cNvSpPr txBox="1">
            <a:spLocks noChangeArrowheads="1"/>
          </p:cNvSpPr>
          <p:nvPr/>
        </p:nvSpPr>
        <p:spPr bwMode="auto">
          <a:xfrm>
            <a:off x="6245453" y="3929970"/>
            <a:ext cx="1381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25" name="Rectangle 24"/>
          <p:cNvSpPr>
            <a:spLocks noChangeArrowheads="1"/>
          </p:cNvSpPr>
          <p:nvPr/>
        </p:nvSpPr>
        <p:spPr bwMode="auto">
          <a:xfrm>
            <a:off x="4577861" y="1046931"/>
            <a:ext cx="5693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8967379" y="1023925"/>
            <a:ext cx="59708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endParaRPr lang="en-US" alt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8" t="22290" r="21443" b="66566"/>
          <a:stretch/>
        </p:blipFill>
        <p:spPr>
          <a:xfrm>
            <a:off x="4720761" y="-257272"/>
            <a:ext cx="2606723" cy="1165928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5199637" y="-46510"/>
            <a:ext cx="2648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 2 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14001" y="1038096"/>
            <a:ext cx="1256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6,4</a:t>
            </a:r>
            <a:endParaRPr lang="en-US" sz="36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45661" y="1017655"/>
            <a:ext cx="12566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3,05</a:t>
            </a:r>
            <a:endParaRPr lang="en-US" sz="3600" b="1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8" name="图片 5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496" y="6066796"/>
            <a:ext cx="1766267" cy="747796"/>
          </a:xfrm>
          <a:prstGeom prst="rect">
            <a:avLst/>
          </a:prstGeom>
        </p:spPr>
      </p:pic>
      <p:pic>
        <p:nvPicPr>
          <p:cNvPr id="39" name="图片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2595"/>
            <a:ext cx="1102212" cy="9319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36722" y="1034859"/>
            <a:ext cx="829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42402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1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55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5" grpId="0"/>
      <p:bldP spid="30" grpId="0"/>
      <p:bldP spid="34" grpId="0"/>
      <p:bldP spid="35" grpId="0"/>
      <p:bldP spid="36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8"/>
          <p:cNvSpPr/>
          <p:nvPr/>
        </p:nvSpPr>
        <p:spPr>
          <a:xfrm>
            <a:off x="203573" y="404512"/>
            <a:ext cx="10301544" cy="76526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7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924" y="185636"/>
            <a:ext cx="644986" cy="1023787"/>
          </a:xfrm>
          <a:prstGeom prst="rect">
            <a:avLst/>
          </a:prstGeom>
        </p:spPr>
      </p:pic>
      <p:sp>
        <p:nvSpPr>
          <p:cNvPr id="8" name="文本框 21"/>
          <p:cNvSpPr txBox="1"/>
          <p:nvPr/>
        </p:nvSpPr>
        <p:spPr>
          <a:xfrm>
            <a:off x="656742" y="441133"/>
            <a:ext cx="9057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1.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Viết số thập phân thích hợp vào chỗ chấm:</a:t>
            </a:r>
          </a:p>
        </p:txBody>
      </p:sp>
      <p:sp>
        <p:nvSpPr>
          <p:cNvPr id="10" name="TextBox 3"/>
          <p:cNvSpPr txBox="1">
            <a:spLocks noChangeArrowheads="1"/>
          </p:cNvSpPr>
          <p:nvPr/>
        </p:nvSpPr>
        <p:spPr bwMode="auto">
          <a:xfrm>
            <a:off x="838198" y="1616790"/>
            <a:ext cx="44141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8m 6dm = … </a:t>
            </a:r>
            <a:r>
              <a:rPr lang="vi-VN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971095" y="3264405"/>
            <a:ext cx="44141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3m 7cm = …    m</a:t>
            </a:r>
          </a:p>
        </p:txBody>
      </p:sp>
      <p:sp>
        <p:nvSpPr>
          <p:cNvPr id="12" name="TextBox 9"/>
          <p:cNvSpPr txBox="1">
            <a:spLocks noChangeArrowheads="1"/>
          </p:cNvSpPr>
          <p:nvPr/>
        </p:nvSpPr>
        <p:spPr bwMode="auto">
          <a:xfrm>
            <a:off x="1044544" y="2474664"/>
            <a:ext cx="433795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2dm 2cm = … dm</a:t>
            </a:r>
          </a:p>
        </p:txBody>
      </p: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57198" y="4122279"/>
            <a:ext cx="58855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23m 13cm =  …    m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7760908" y="2024698"/>
            <a:ext cx="53522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vi-VN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451107" y="2494352"/>
            <a:ext cx="15633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2,2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178173" y="3267997"/>
            <a:ext cx="15633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3,07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0365096" y="4834569"/>
            <a:ext cx="4256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8" name="Straight Connector 2"/>
          <p:cNvCxnSpPr>
            <a:cxnSpLocks noChangeShapeType="1"/>
          </p:cNvCxnSpPr>
          <p:nvPr/>
        </p:nvCxnSpPr>
        <p:spPr bwMode="auto">
          <a:xfrm flipV="1">
            <a:off x="1324556" y="946552"/>
            <a:ext cx="3414401" cy="16328"/>
          </a:xfrm>
          <a:prstGeom prst="lin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0" name="TextBox 19"/>
          <p:cNvSpPr txBox="1"/>
          <p:nvPr/>
        </p:nvSpPr>
        <p:spPr>
          <a:xfrm>
            <a:off x="7033804" y="2035911"/>
            <a:ext cx="572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en-US" sz="3600"/>
          </a:p>
        </p:txBody>
      </p:sp>
      <p:sp>
        <p:nvSpPr>
          <p:cNvPr id="21" name="TextBox 20"/>
          <p:cNvSpPr txBox="1"/>
          <p:nvPr/>
        </p:nvSpPr>
        <p:spPr>
          <a:xfrm>
            <a:off x="7456066" y="2026534"/>
            <a:ext cx="4209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3600"/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819154" y="4087427"/>
            <a:ext cx="15633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23,13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477608" y="4843776"/>
            <a:ext cx="5477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417307" y="4852549"/>
            <a:ext cx="10393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9041513" y="4901390"/>
            <a:ext cx="293587" cy="66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5"/>
          <a:stretch/>
        </p:blipFill>
        <p:spPr>
          <a:xfrm>
            <a:off x="-17758" y="3120995"/>
            <a:ext cx="6391861" cy="3841690"/>
          </a:xfrm>
          <a:prstGeom prst="rect">
            <a:avLst/>
          </a:prstGeom>
        </p:spPr>
      </p:pic>
      <p:pic>
        <p:nvPicPr>
          <p:cNvPr id="29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59"/>
          <a:stretch/>
        </p:blipFill>
        <p:spPr>
          <a:xfrm>
            <a:off x="3875268" y="3216963"/>
            <a:ext cx="8394929" cy="3801588"/>
          </a:xfrm>
          <a:prstGeom prst="rect">
            <a:avLst/>
          </a:prstGeom>
        </p:spPr>
      </p:pic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252540" y="1605168"/>
            <a:ext cx="156334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8,6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3884471"/>
              </p:ext>
            </p:extLst>
          </p:nvPr>
        </p:nvGraphicFramePr>
        <p:xfrm>
          <a:off x="5961937" y="4327170"/>
          <a:ext cx="5873574" cy="10556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9082">
                  <a:extLst>
                    <a:ext uri="{9D8B030D-6E8A-4147-A177-3AD203B41FA5}">
                      <a16:colId xmlns:a16="http://schemas.microsoft.com/office/drawing/2014/main" val="1323717483"/>
                    </a:ext>
                  </a:extLst>
                </a:gridCol>
                <a:gridCol w="839082">
                  <a:extLst>
                    <a:ext uri="{9D8B030D-6E8A-4147-A177-3AD203B41FA5}">
                      <a16:colId xmlns:a16="http://schemas.microsoft.com/office/drawing/2014/main" val="458026066"/>
                    </a:ext>
                  </a:extLst>
                </a:gridCol>
                <a:gridCol w="839082">
                  <a:extLst>
                    <a:ext uri="{9D8B030D-6E8A-4147-A177-3AD203B41FA5}">
                      <a16:colId xmlns:a16="http://schemas.microsoft.com/office/drawing/2014/main" val="852907157"/>
                    </a:ext>
                  </a:extLst>
                </a:gridCol>
                <a:gridCol w="839082">
                  <a:extLst>
                    <a:ext uri="{9D8B030D-6E8A-4147-A177-3AD203B41FA5}">
                      <a16:colId xmlns:a16="http://schemas.microsoft.com/office/drawing/2014/main" val="475755079"/>
                    </a:ext>
                  </a:extLst>
                </a:gridCol>
                <a:gridCol w="839082">
                  <a:extLst>
                    <a:ext uri="{9D8B030D-6E8A-4147-A177-3AD203B41FA5}">
                      <a16:colId xmlns:a16="http://schemas.microsoft.com/office/drawing/2014/main" val="671770861"/>
                    </a:ext>
                  </a:extLst>
                </a:gridCol>
                <a:gridCol w="839082">
                  <a:extLst>
                    <a:ext uri="{9D8B030D-6E8A-4147-A177-3AD203B41FA5}">
                      <a16:colId xmlns:a16="http://schemas.microsoft.com/office/drawing/2014/main" val="1089149415"/>
                    </a:ext>
                  </a:extLst>
                </a:gridCol>
                <a:gridCol w="839082">
                  <a:extLst>
                    <a:ext uri="{9D8B030D-6E8A-4147-A177-3AD203B41FA5}">
                      <a16:colId xmlns:a16="http://schemas.microsoft.com/office/drawing/2014/main" val="4218269842"/>
                    </a:ext>
                  </a:extLst>
                </a:gridCol>
              </a:tblGrid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1778460"/>
                  </a:ext>
                </a:extLst>
              </a:tr>
              <a:tr h="527829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736308"/>
                  </a:ext>
                </a:extLst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5963036" y="4286310"/>
            <a:ext cx="60143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km  hm  dam   m  dm   cm mm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8924180"/>
              </p:ext>
            </p:extLst>
          </p:nvPr>
        </p:nvGraphicFramePr>
        <p:xfrm>
          <a:off x="6831443" y="1393886"/>
          <a:ext cx="1670508" cy="1279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5254">
                  <a:extLst>
                    <a:ext uri="{9D8B030D-6E8A-4147-A177-3AD203B41FA5}">
                      <a16:colId xmlns:a16="http://schemas.microsoft.com/office/drawing/2014/main" val="3844381518"/>
                    </a:ext>
                  </a:extLst>
                </a:gridCol>
                <a:gridCol w="835254">
                  <a:extLst>
                    <a:ext uri="{9D8B030D-6E8A-4147-A177-3AD203B41FA5}">
                      <a16:colId xmlns:a16="http://schemas.microsoft.com/office/drawing/2014/main" val="872604553"/>
                    </a:ext>
                  </a:extLst>
                </a:gridCol>
              </a:tblGrid>
              <a:tr h="639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66243"/>
                  </a:ext>
                </a:extLst>
              </a:tr>
              <a:tr h="63987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5540876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005668" y="1419038"/>
            <a:ext cx="22188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  dm</a:t>
            </a:r>
            <a:endParaRPr lang="en-US" sz="3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7553049" y="4848182"/>
            <a:ext cx="103936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Animal Crossing New Horizons-music theme to relax study work or game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6963" y="48713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419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  <p:bldP spid="8" grpId="0"/>
      <p:bldP spid="10" grpId="0"/>
      <p:bldP spid="11" grpId="0"/>
      <p:bldP spid="12" grpId="0"/>
      <p:bldP spid="13" grpId="0"/>
      <p:bldP spid="14" grpId="0"/>
      <p:bldP spid="14" grpId="1"/>
      <p:bldP spid="15" grpId="0"/>
      <p:bldP spid="16" grpId="0"/>
      <p:bldP spid="17" grpId="0"/>
      <p:bldP spid="20" grpId="0"/>
      <p:bldP spid="20" grpId="1"/>
      <p:bldP spid="21" grpId="0"/>
      <p:bldP spid="21" grpId="1"/>
      <p:bldP spid="23" grpId="0"/>
      <p:bldP spid="24" grpId="0"/>
      <p:bldP spid="25" grpId="0"/>
      <p:bldP spid="27" grpId="0"/>
      <p:bldP spid="26" grpId="0"/>
      <p:bldP spid="30" grpId="0"/>
      <p:bldP spid="2" grpId="0"/>
      <p:bldP spid="2" grpId="1"/>
      <p:bldP spid="3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15"/>
          <p:cNvSpPr txBox="1">
            <a:spLocks noChangeArrowheads="1"/>
          </p:cNvSpPr>
          <p:nvPr/>
        </p:nvSpPr>
        <p:spPr bwMode="auto">
          <a:xfrm>
            <a:off x="598294" y="2310927"/>
            <a:ext cx="220117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3m 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4dm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16"/>
          <p:cNvSpPr txBox="1">
            <a:spLocks noChangeArrowheads="1"/>
          </p:cNvSpPr>
          <p:nvPr/>
        </p:nvSpPr>
        <p:spPr bwMode="auto">
          <a:xfrm>
            <a:off x="494876" y="3896669"/>
            <a:ext cx="2734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21m 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36cm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17"/>
          <p:cNvSpPr txBox="1">
            <a:spLocks noChangeArrowheads="1"/>
          </p:cNvSpPr>
          <p:nvPr/>
        </p:nvSpPr>
        <p:spPr bwMode="auto">
          <a:xfrm>
            <a:off x="656742" y="3137455"/>
            <a:ext cx="1915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2m 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5cm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18"/>
          <p:cNvSpPr txBox="1">
            <a:spLocks noChangeArrowheads="1"/>
          </p:cNvSpPr>
          <p:nvPr/>
        </p:nvSpPr>
        <p:spPr bwMode="auto">
          <a:xfrm>
            <a:off x="6354346" y="2323148"/>
            <a:ext cx="31927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8dm 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7cm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9"/>
          <p:cNvSpPr txBox="1">
            <a:spLocks noChangeArrowheads="1"/>
          </p:cNvSpPr>
          <p:nvPr/>
        </p:nvSpPr>
        <p:spPr bwMode="auto">
          <a:xfrm>
            <a:off x="6936654" y="3916950"/>
            <a:ext cx="256016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73mm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20"/>
          <p:cNvSpPr txBox="1">
            <a:spLocks noChangeArrowheads="1"/>
          </p:cNvSpPr>
          <p:nvPr/>
        </p:nvSpPr>
        <p:spPr bwMode="auto">
          <a:xfrm>
            <a:off x="6765516" y="3099437"/>
            <a:ext cx="273130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4dm 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32mm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3229469" y="2310018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3,4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229469" y="3132826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2,05  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3272372" y="3900899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21,36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9496821" y="2325466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8,7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9485294" y="3084922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4,32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547077" y="3896668"/>
            <a:ext cx="1295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0,73</a:t>
            </a:r>
          </a:p>
        </p:txBody>
      </p:sp>
      <p:sp>
        <p:nvSpPr>
          <p:cNvPr id="22" name="圆角矩形 8"/>
          <p:cNvSpPr/>
          <p:nvPr/>
        </p:nvSpPr>
        <p:spPr>
          <a:xfrm>
            <a:off x="89811" y="333792"/>
            <a:ext cx="10301544" cy="76526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23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7457" y="129093"/>
            <a:ext cx="644986" cy="1023787"/>
          </a:xfrm>
          <a:prstGeom prst="rect">
            <a:avLst/>
          </a:prstGeom>
        </p:spPr>
      </p:pic>
      <p:sp>
        <p:nvSpPr>
          <p:cNvPr id="24" name="文本框 21"/>
          <p:cNvSpPr txBox="1"/>
          <p:nvPr/>
        </p:nvSpPr>
        <p:spPr>
          <a:xfrm>
            <a:off x="603209" y="384590"/>
            <a:ext cx="91552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2</a:t>
            </a:r>
            <a:r>
              <a:rPr lang="en-US" altLang="zh-CN" sz="36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.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Viết các số đo sau dưới dạng số thập phân :</a:t>
            </a:r>
          </a:p>
        </p:txBody>
      </p:sp>
      <p:cxnSp>
        <p:nvCxnSpPr>
          <p:cNvPr id="25" name="Straight Connector 2"/>
          <p:cNvCxnSpPr>
            <a:cxnSpLocks noChangeShapeType="1"/>
          </p:cNvCxnSpPr>
          <p:nvPr/>
        </p:nvCxnSpPr>
        <p:spPr bwMode="auto">
          <a:xfrm>
            <a:off x="2004880" y="900672"/>
            <a:ext cx="2668772" cy="0"/>
          </a:xfrm>
          <a:prstGeom prst="lin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7" name="Straight Connector 2"/>
          <p:cNvCxnSpPr>
            <a:cxnSpLocks noChangeShapeType="1"/>
          </p:cNvCxnSpPr>
          <p:nvPr/>
        </p:nvCxnSpPr>
        <p:spPr bwMode="auto">
          <a:xfrm>
            <a:off x="6771899" y="886158"/>
            <a:ext cx="2668772" cy="0"/>
          </a:xfrm>
          <a:prstGeom prst="lin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8" name="TextBox 10"/>
          <p:cNvSpPr txBox="1">
            <a:spLocks noChangeArrowheads="1"/>
          </p:cNvSpPr>
          <p:nvPr/>
        </p:nvSpPr>
        <p:spPr bwMode="auto">
          <a:xfrm>
            <a:off x="481548" y="1415772"/>
            <a:ext cx="418052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AutoNum type="alphaLcParenR"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đơn vị là </a:t>
            </a:r>
            <a:r>
              <a:rPr lang="en-US" altLang="en-US" sz="3600" u="sng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6386162" y="1471115"/>
            <a:ext cx="58058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Có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đơn vị là </a:t>
            </a:r>
            <a:r>
              <a:rPr lang="en-US" altLang="en-US" sz="3600" u="sng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đề-xi-mét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9" name="TextBox 16"/>
          <p:cNvSpPr txBox="1">
            <a:spLocks noChangeArrowheads="1"/>
          </p:cNvSpPr>
          <p:nvPr/>
        </p:nvSpPr>
        <p:spPr bwMode="auto">
          <a:xfrm>
            <a:off x="2461949" y="2324085"/>
            <a:ext cx="2734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16"/>
          <p:cNvSpPr txBox="1">
            <a:spLocks noChangeArrowheads="1"/>
          </p:cNvSpPr>
          <p:nvPr/>
        </p:nvSpPr>
        <p:spPr bwMode="auto">
          <a:xfrm>
            <a:off x="2505990" y="3137456"/>
            <a:ext cx="2734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 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TextBox 16"/>
          <p:cNvSpPr txBox="1">
            <a:spLocks noChangeArrowheads="1"/>
          </p:cNvSpPr>
          <p:nvPr/>
        </p:nvSpPr>
        <p:spPr bwMode="auto">
          <a:xfrm>
            <a:off x="2598318" y="3895486"/>
            <a:ext cx="273459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  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TextBox 16"/>
          <p:cNvSpPr txBox="1">
            <a:spLocks noChangeArrowheads="1"/>
          </p:cNvSpPr>
          <p:nvPr/>
        </p:nvSpPr>
        <p:spPr bwMode="auto">
          <a:xfrm>
            <a:off x="8968241" y="2332453"/>
            <a:ext cx="2509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dm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16"/>
          <p:cNvSpPr txBox="1">
            <a:spLocks noChangeArrowheads="1"/>
          </p:cNvSpPr>
          <p:nvPr/>
        </p:nvSpPr>
        <p:spPr bwMode="auto">
          <a:xfrm>
            <a:off x="8968241" y="3088929"/>
            <a:ext cx="2509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dm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TextBox 16"/>
          <p:cNvSpPr txBox="1">
            <a:spLocks noChangeArrowheads="1"/>
          </p:cNvSpPr>
          <p:nvPr/>
        </p:nvSpPr>
        <p:spPr bwMode="auto">
          <a:xfrm>
            <a:off x="8982309" y="3875726"/>
            <a:ext cx="25093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    dm</a:t>
            </a:r>
            <a:endParaRPr lang="en-US" altLang="en-US" sz="360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914796"/>
              </p:ext>
            </p:extLst>
          </p:nvPr>
        </p:nvGraphicFramePr>
        <p:xfrm>
          <a:off x="7008551" y="4642710"/>
          <a:ext cx="4561060" cy="115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265">
                  <a:extLst>
                    <a:ext uri="{9D8B030D-6E8A-4147-A177-3AD203B41FA5}">
                      <a16:colId xmlns:a16="http://schemas.microsoft.com/office/drawing/2014/main" val="2403673965"/>
                    </a:ext>
                  </a:extLst>
                </a:gridCol>
                <a:gridCol w="1140265">
                  <a:extLst>
                    <a:ext uri="{9D8B030D-6E8A-4147-A177-3AD203B41FA5}">
                      <a16:colId xmlns:a16="http://schemas.microsoft.com/office/drawing/2014/main" val="2479593737"/>
                    </a:ext>
                  </a:extLst>
                </a:gridCol>
                <a:gridCol w="1140265">
                  <a:extLst>
                    <a:ext uri="{9D8B030D-6E8A-4147-A177-3AD203B41FA5}">
                      <a16:colId xmlns:a16="http://schemas.microsoft.com/office/drawing/2014/main" val="3617326575"/>
                    </a:ext>
                  </a:extLst>
                </a:gridCol>
                <a:gridCol w="1140265">
                  <a:extLst>
                    <a:ext uri="{9D8B030D-6E8A-4147-A177-3AD203B41FA5}">
                      <a16:colId xmlns:a16="http://schemas.microsoft.com/office/drawing/2014/main" val="919667402"/>
                    </a:ext>
                  </a:extLst>
                </a:gridCol>
              </a:tblGrid>
              <a:tr h="576587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07619"/>
                  </a:ext>
                </a:extLst>
              </a:tr>
              <a:tr h="5765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104101"/>
                  </a:ext>
                </a:extLst>
              </a:tr>
            </a:tbl>
          </a:graphicData>
        </a:graphic>
      </p:graphicFrame>
      <p:sp>
        <p:nvSpPr>
          <p:cNvPr id="32" name="TextBox 31"/>
          <p:cNvSpPr txBox="1">
            <a:spLocks noChangeArrowheads="1"/>
          </p:cNvSpPr>
          <p:nvPr/>
        </p:nvSpPr>
        <p:spPr bwMode="auto">
          <a:xfrm rot="10800000" flipV="1">
            <a:off x="10529749" y="5227952"/>
            <a:ext cx="10872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9506879" y="5231583"/>
            <a:ext cx="71603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8781850" y="5188753"/>
            <a:ext cx="8363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8435162" y="5208654"/>
            <a:ext cx="5794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2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5"/>
          <a:stretch/>
        </p:blipFill>
        <p:spPr>
          <a:xfrm>
            <a:off x="-7915" y="3289132"/>
            <a:ext cx="6391861" cy="3841690"/>
          </a:xfrm>
          <a:prstGeom prst="rect">
            <a:avLst/>
          </a:prstGeom>
        </p:spPr>
      </p:pic>
      <p:pic>
        <p:nvPicPr>
          <p:cNvPr id="43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59"/>
          <a:stretch/>
        </p:blipFill>
        <p:spPr>
          <a:xfrm>
            <a:off x="3797071" y="3327158"/>
            <a:ext cx="8394929" cy="3801588"/>
          </a:xfrm>
          <a:prstGeom prst="rect">
            <a:avLst/>
          </a:prstGeom>
        </p:spPr>
      </p:pic>
      <p:pic>
        <p:nvPicPr>
          <p:cNvPr id="3" name="cute songs to help you cope with sadness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57167" y="491449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72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6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1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9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4" grpId="0"/>
      <p:bldP spid="28" grpId="0"/>
      <p:bldP spid="31" grpId="0"/>
      <p:bldP spid="29" grpId="0"/>
      <p:bldP spid="30" grpId="0"/>
      <p:bldP spid="38" grpId="0"/>
      <p:bldP spid="39" grpId="0"/>
      <p:bldP spid="40" grpId="0"/>
      <p:bldP spid="41" grpId="0"/>
      <p:bldP spid="32" grpId="0"/>
      <p:bldP spid="33" grpId="0"/>
      <p:bldP spid="35" grpId="0"/>
      <p:bldP spid="3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8"/>
          <p:cNvSpPr/>
          <p:nvPr/>
        </p:nvSpPr>
        <p:spPr>
          <a:xfrm>
            <a:off x="250788" y="487995"/>
            <a:ext cx="10301544" cy="765262"/>
          </a:xfrm>
          <a:prstGeom prst="roundRect">
            <a:avLst>
              <a:gd name="adj" fmla="val 5000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inpin heiti" panose="00000500000000000000" pitchFamily="2" charset="-122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5" name="图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0" y="283296"/>
            <a:ext cx="644986" cy="1023787"/>
          </a:xfrm>
          <a:prstGeom prst="rect">
            <a:avLst/>
          </a:prstGeom>
        </p:spPr>
      </p:pic>
      <p:sp>
        <p:nvSpPr>
          <p:cNvPr id="6" name="文本框 21"/>
          <p:cNvSpPr txBox="1"/>
          <p:nvPr/>
        </p:nvSpPr>
        <p:spPr>
          <a:xfrm>
            <a:off x="764186" y="538793"/>
            <a:ext cx="90574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600" b="1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3</a:t>
            </a:r>
            <a:r>
              <a:rPr lang="en-US" altLang="zh-CN" sz="3600" b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.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Viết số thập phân thích hợp vào chỗ chấm: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656742" y="1601738"/>
            <a:ext cx="7924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1143000" indent="-4572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lvl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kern="0" dirty="0" smtClean="0">
                <a:solidFill>
                  <a:srgbClr val="000000"/>
                </a:solidFill>
                <a:cs typeface="Times New Roman" panose="02020603050405020304" pitchFamily="18" charset="0"/>
              </a:rPr>
              <a:t>a. 5 km 302 </a:t>
            </a:r>
            <a:r>
              <a:rPr lang="en-US" altLang="en-US" sz="3600" kern="0" smtClean="0">
                <a:solidFill>
                  <a:srgbClr val="000000"/>
                </a:solidFill>
                <a:cs typeface="Times New Roman" panose="02020603050405020304" pitchFamily="18" charset="0"/>
              </a:rPr>
              <a:t>m =   ...    km</a:t>
            </a:r>
            <a:endParaRPr lang="en-US" altLang="en-US" sz="3600" kern="0" dirty="0" smtClean="0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4145628" y="3257787"/>
            <a:ext cx="167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0,302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4160142" y="2438288"/>
            <a:ext cx="167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5,075</a:t>
            </a:r>
          </a:p>
        </p:txBody>
      </p:sp>
      <p:cxnSp>
        <p:nvCxnSpPr>
          <p:cNvPr id="11" name="Straight Connector 2"/>
          <p:cNvCxnSpPr>
            <a:cxnSpLocks noChangeShapeType="1"/>
          </p:cNvCxnSpPr>
          <p:nvPr/>
        </p:nvCxnSpPr>
        <p:spPr bwMode="auto">
          <a:xfrm flipV="1">
            <a:off x="1344916" y="1058726"/>
            <a:ext cx="3414401" cy="16328"/>
          </a:xfrm>
          <a:prstGeom prst="line">
            <a:avLst/>
          </a:prstGeom>
          <a:noFill/>
          <a:ln w="28575" algn="ctr">
            <a:solidFill>
              <a:srgbClr val="FF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17" name="图片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5"/>
          <a:stretch/>
        </p:blipFill>
        <p:spPr>
          <a:xfrm>
            <a:off x="-7917" y="3039563"/>
            <a:ext cx="6391861" cy="3841690"/>
          </a:xfrm>
          <a:prstGeom prst="rect">
            <a:avLst/>
          </a:prstGeom>
        </p:spPr>
      </p:pic>
      <p:pic>
        <p:nvPicPr>
          <p:cNvPr id="18" name="图片 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59"/>
          <a:stretch/>
        </p:blipFill>
        <p:spPr>
          <a:xfrm>
            <a:off x="3797069" y="3077589"/>
            <a:ext cx="8394929" cy="3801588"/>
          </a:xfrm>
          <a:prstGeom prst="rect">
            <a:avLst/>
          </a:prstGeom>
        </p:spPr>
      </p:pic>
      <p:graphicFrame>
        <p:nvGraphicFramePr>
          <p:cNvPr id="19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9667353"/>
              </p:ext>
            </p:extLst>
          </p:nvPr>
        </p:nvGraphicFramePr>
        <p:xfrm>
          <a:off x="6574713" y="1813844"/>
          <a:ext cx="4561060" cy="11531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40265">
                  <a:extLst>
                    <a:ext uri="{9D8B030D-6E8A-4147-A177-3AD203B41FA5}">
                      <a16:colId xmlns:a16="http://schemas.microsoft.com/office/drawing/2014/main" val="2403673965"/>
                    </a:ext>
                  </a:extLst>
                </a:gridCol>
                <a:gridCol w="1140265">
                  <a:extLst>
                    <a:ext uri="{9D8B030D-6E8A-4147-A177-3AD203B41FA5}">
                      <a16:colId xmlns:a16="http://schemas.microsoft.com/office/drawing/2014/main" val="2479593737"/>
                    </a:ext>
                  </a:extLst>
                </a:gridCol>
                <a:gridCol w="1140265">
                  <a:extLst>
                    <a:ext uri="{9D8B030D-6E8A-4147-A177-3AD203B41FA5}">
                      <a16:colId xmlns:a16="http://schemas.microsoft.com/office/drawing/2014/main" val="3617326575"/>
                    </a:ext>
                  </a:extLst>
                </a:gridCol>
                <a:gridCol w="1140265">
                  <a:extLst>
                    <a:ext uri="{9D8B030D-6E8A-4147-A177-3AD203B41FA5}">
                      <a16:colId xmlns:a16="http://schemas.microsoft.com/office/drawing/2014/main" val="919667402"/>
                    </a:ext>
                  </a:extLst>
                </a:gridCol>
              </a:tblGrid>
              <a:tr h="576587"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07619"/>
                  </a:ext>
                </a:extLst>
              </a:tr>
              <a:tr h="57658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1104101"/>
                  </a:ext>
                </a:extLst>
              </a:tr>
            </a:tbl>
          </a:graphicData>
        </a:graphic>
      </p:graphicFrame>
      <p:sp>
        <p:nvSpPr>
          <p:cNvPr id="16" name="Text Box 6"/>
          <p:cNvSpPr txBox="1">
            <a:spLocks noChangeArrowheads="1"/>
          </p:cNvSpPr>
          <p:nvPr/>
        </p:nvSpPr>
        <p:spPr bwMode="auto">
          <a:xfrm>
            <a:off x="7385234" y="2382351"/>
            <a:ext cx="3175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8006261" y="2379577"/>
            <a:ext cx="51798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5" name="Text Box 6"/>
          <p:cNvSpPr txBox="1">
            <a:spLocks noChangeArrowheads="1"/>
          </p:cNvSpPr>
          <p:nvPr/>
        </p:nvSpPr>
        <p:spPr bwMode="auto">
          <a:xfrm>
            <a:off x="6825568" y="2390431"/>
            <a:ext cx="7039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0359683" y="2394633"/>
            <a:ext cx="29574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9106088" y="2405999"/>
            <a:ext cx="51165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6583" y="2448466"/>
            <a:ext cx="75684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 5 km 75 m   =   ...    km</a:t>
            </a:r>
          </a:p>
          <a:p>
            <a:pPr lvl="1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ker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302 m          =   ...    km</a:t>
            </a:r>
          </a:p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4160142" y="1587389"/>
            <a:ext cx="1676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altLang="en-US" sz="3600" b="1" kern="0" smtClean="0">
                <a:solidFill>
                  <a:srgbClr val="FF0000"/>
                </a:solidFill>
                <a:cs typeface="Times New Roman" panose="02020603050405020304" pitchFamily="18" charset="0"/>
              </a:rPr>
              <a:t>5,302</a:t>
            </a:r>
          </a:p>
        </p:txBody>
      </p:sp>
      <p:pic>
        <p:nvPicPr>
          <p:cNvPr id="9" name="Nhạc nền kể chuyện Part 3 (1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41783" y="40077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87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0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4" grpId="0" animBg="1"/>
      <p:bldP spid="6" grpId="0"/>
      <p:bldP spid="7" grpId="0"/>
      <p:bldP spid="8" grpId="0"/>
      <p:bldP spid="10" grpId="0"/>
      <p:bldP spid="16" grpId="0"/>
      <p:bldP spid="16" grpId="1"/>
      <p:bldP spid="14" grpId="0"/>
      <p:bldP spid="14" grpId="1"/>
      <p:bldP spid="15" grpId="0"/>
      <p:bldP spid="15" grpId="1"/>
      <p:bldP spid="12" grpId="0"/>
      <p:bldP spid="12" grpId="1"/>
      <p:bldP spid="13" grpId="0"/>
      <p:bldP spid="13" grpId="1"/>
      <p:bldP spid="3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5"/>
          <a:stretch/>
        </p:blipFill>
        <p:spPr>
          <a:xfrm>
            <a:off x="-7917" y="2969223"/>
            <a:ext cx="6391861" cy="3841690"/>
          </a:xfrm>
          <a:prstGeom prst="rect">
            <a:avLst/>
          </a:prstGeom>
        </p:spPr>
      </p:pic>
      <p:pic>
        <p:nvPicPr>
          <p:cNvPr id="5" name="图片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59"/>
          <a:stretch/>
        </p:blipFill>
        <p:spPr>
          <a:xfrm>
            <a:off x="3797069" y="3035385"/>
            <a:ext cx="8394929" cy="3801588"/>
          </a:xfrm>
          <a:prstGeom prst="rect">
            <a:avLst/>
          </a:prstGeom>
        </p:spPr>
      </p:pic>
      <p:pic>
        <p:nvPicPr>
          <p:cNvPr id="6" name="图片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8" y="119618"/>
            <a:ext cx="1198006" cy="1093102"/>
          </a:xfrm>
          <a:prstGeom prst="rect">
            <a:avLst/>
          </a:prstGeom>
        </p:spPr>
      </p:pic>
      <p:pic>
        <p:nvPicPr>
          <p:cNvPr id="7" name="图片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7069" y="4665170"/>
            <a:ext cx="4385659" cy="2192830"/>
          </a:xfrm>
          <a:prstGeom prst="rect">
            <a:avLst/>
          </a:prstGeom>
        </p:spPr>
      </p:pic>
      <p:sp>
        <p:nvSpPr>
          <p:cNvPr id="8" name="文本框 15"/>
          <p:cNvSpPr txBox="1"/>
          <p:nvPr/>
        </p:nvSpPr>
        <p:spPr>
          <a:xfrm>
            <a:off x="2106725" y="2600620"/>
            <a:ext cx="80826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000" smtClean="0">
                <a:solidFill>
                  <a:srgbClr val="5F91B0"/>
                </a:solidFill>
                <a:latin typeface="UTM Cookies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rPr>
              <a:t>Chào tạm biệt các em</a:t>
            </a:r>
            <a:endParaRPr lang="zh-CN" altLang="en-US" sz="6000" dirty="0">
              <a:solidFill>
                <a:srgbClr val="5F91B0"/>
              </a:solidFill>
              <a:latin typeface="UTM Cookies" panose="02040603050506020204" pitchFamily="18" charset="0"/>
              <a:ea typeface="inpin heiti" panose="00000500000000000000" pitchFamily="2" charset="-122"/>
              <a:sym typeface="inpin heiti" panose="00000500000000000000" pitchFamily="2" charset="-122"/>
            </a:endParaRPr>
          </a:p>
        </p:txBody>
      </p:sp>
      <p:pic>
        <p:nvPicPr>
          <p:cNvPr id="10" name="图片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588" y="509338"/>
            <a:ext cx="3724275" cy="1838325"/>
          </a:xfrm>
          <a:prstGeom prst="rect">
            <a:avLst/>
          </a:prstGeom>
        </p:spPr>
      </p:pic>
      <p:pic>
        <p:nvPicPr>
          <p:cNvPr id="11" name="图片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8781">
            <a:off x="9958539" y="590753"/>
            <a:ext cx="1063853" cy="1355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69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3" dur="300" fill="hold"/>
                                        <p:tgtEl>
                                          <p:spTgt spid="8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25" dur="750" fill="hold"/>
                                        <p:tgtEl>
                                          <p:spTgt spid="8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875"/>
                            </p:stCondLst>
                            <p:childTnLst>
                              <p:par>
                                <p:cTn id="3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75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091 0.1875 L 3.33333E-6 -3.7037E-6 " pathEditMode="relative" rAng="0" ptsTypes="AA">
                                      <p:cBhvr>
                                        <p:cTn id="5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39" y="-93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8" grpId="2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1C34DC02-8F5A-4387-A402-81F0491560F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49" r="174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hlinkClick r:id="rId5" action="ppaction://hlinksldjump"/>
            <a:extLst>
              <a:ext uri="{FF2B5EF4-FFF2-40B4-BE49-F238E27FC236}">
                <a16:creationId xmlns:a16="http://schemas.microsoft.com/office/drawing/2014/main" id="{82302DE1-6E90-4ED0-8047-37E0967E1BA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524" y="3158152"/>
            <a:ext cx="504733" cy="1084862"/>
          </a:xfrm>
          <a:prstGeom prst="rect">
            <a:avLst/>
          </a:prstGeom>
        </p:spPr>
      </p:pic>
      <p:pic>
        <p:nvPicPr>
          <p:cNvPr id="5" name="Picture 4">
            <a:hlinkClick r:id="rId7" action="ppaction://hlinksldjump"/>
            <a:extLst>
              <a:ext uri="{FF2B5EF4-FFF2-40B4-BE49-F238E27FC236}">
                <a16:creationId xmlns:a16="http://schemas.microsoft.com/office/drawing/2014/main" id="{01EC0DFE-EB6B-48BB-8247-55343FD235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54524">
            <a:off x="7818692" y="3965785"/>
            <a:ext cx="1193288" cy="572573"/>
          </a:xfrm>
          <a:prstGeom prst="rect">
            <a:avLst/>
          </a:prstGeom>
        </p:spPr>
      </p:pic>
      <p:pic>
        <p:nvPicPr>
          <p:cNvPr id="7" name="Picture 6">
            <a:hlinkClick r:id="rId9" action="ppaction://hlinksldjump"/>
            <a:extLst>
              <a:ext uri="{FF2B5EF4-FFF2-40B4-BE49-F238E27FC236}">
                <a16:creationId xmlns:a16="http://schemas.microsoft.com/office/drawing/2014/main" id="{D8A4908E-54B2-4A9C-A77D-6602803955E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040" y="3971725"/>
            <a:ext cx="657939" cy="423727"/>
          </a:xfrm>
          <a:prstGeom prst="rect">
            <a:avLst/>
          </a:prstGeom>
        </p:spPr>
      </p:pic>
      <p:pic>
        <p:nvPicPr>
          <p:cNvPr id="9" name="Picture 8">
            <a:hlinkClick r:id="rId11" action="ppaction://hlinksldjump"/>
            <a:extLst>
              <a:ext uri="{FF2B5EF4-FFF2-40B4-BE49-F238E27FC236}">
                <a16:creationId xmlns:a16="http://schemas.microsoft.com/office/drawing/2014/main" id="{9F1F0BCE-D9D9-498B-B2AC-F34DC80D60B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236" y="3382580"/>
            <a:ext cx="778045" cy="940296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BDA4F7C9-4890-4555-8F10-C88E52B40209}"/>
              </a:ext>
            </a:extLst>
          </p:cNvPr>
          <p:cNvGrpSpPr/>
          <p:nvPr/>
        </p:nvGrpSpPr>
        <p:grpSpPr>
          <a:xfrm>
            <a:off x="2381132" y="1790700"/>
            <a:ext cx="5067418" cy="4933950"/>
            <a:chOff x="2882608" y="1844528"/>
            <a:chExt cx="5918000" cy="6167179"/>
          </a:xfrm>
        </p:grpSpPr>
        <p:pic>
          <p:nvPicPr>
            <p:cNvPr id="38" name="Picture 7">
              <a:extLst>
                <a:ext uri="{FF2B5EF4-FFF2-40B4-BE49-F238E27FC236}">
                  <a16:creationId xmlns:a16="http://schemas.microsoft.com/office/drawing/2014/main" id="{8EBB2ECD-4322-429B-AD0B-BCABD68EA1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4"/>
                </a:ext>
              </a:extLst>
            </a:blip>
            <a:srcRect/>
            <a:stretch>
              <a:fillRect/>
            </a:stretch>
          </p:blipFill>
          <p:spPr>
            <a:xfrm>
              <a:off x="2882608" y="1844528"/>
              <a:ext cx="3737940" cy="5750676"/>
            </a:xfrm>
            <a:prstGeom prst="rect">
              <a:avLst/>
            </a:prstGeom>
          </p:spPr>
        </p:pic>
        <p:pic>
          <p:nvPicPr>
            <p:cNvPr id="39" name="Picture 10">
              <a:extLst>
                <a:ext uri="{FF2B5EF4-FFF2-40B4-BE49-F238E27FC236}">
                  <a16:creationId xmlns:a16="http://schemas.microsoft.com/office/drawing/2014/main" id="{A1F8282A-592F-41C9-B6FA-952AEC753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16"/>
                </a:ext>
              </a:extLst>
            </a:blip>
            <a:srcRect/>
            <a:stretch>
              <a:fillRect/>
            </a:stretch>
          </p:blipFill>
          <p:spPr>
            <a:xfrm>
              <a:off x="6088832" y="5299931"/>
              <a:ext cx="2711776" cy="2711776"/>
            </a:xfrm>
            <a:prstGeom prst="rect">
              <a:avLst/>
            </a:prstGeom>
          </p:spPr>
        </p:pic>
      </p:grpSp>
      <p:pic>
        <p:nvPicPr>
          <p:cNvPr id="10" name="CẤM BUÔN BÁN, CẤM REUP" descr="Káº¿t quáº£ hÃ¬nh áº£nh cho win text gif">
            <a:extLst>
              <a:ext uri="{FF2B5EF4-FFF2-40B4-BE49-F238E27FC236}">
                <a16:creationId xmlns:a16="http://schemas.microsoft.com/office/drawing/2014/main" id="{BFF0C9C5-774F-4D4E-8387-5485867B0DA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4241" y="286207"/>
            <a:ext cx="5392566" cy="5392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hlinkClick r:id="rId18" action="ppaction://hlinksldjump"/>
          </p:cNvPr>
          <p:cNvSpPr/>
          <p:nvPr/>
        </p:nvSpPr>
        <p:spPr>
          <a:xfrm>
            <a:off x="11111619" y="6391433"/>
            <a:ext cx="1080381" cy="46656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60960" tIns="30480" rIns="60960" bIns="3048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600"/>
              <a:t>Next</a:t>
            </a:r>
          </a:p>
        </p:txBody>
      </p:sp>
    </p:spTree>
    <p:extLst>
      <p:ext uri="{BB962C8B-B14F-4D97-AF65-F5344CB8AC3E}">
        <p14:creationId xmlns:p14="http://schemas.microsoft.com/office/powerpoint/2010/main" val="150819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60000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76942E-16 1.48148E-6 L 1.76942E-16 0.00023 C -0.00299 0.00208 -0.00573 0.00463 -0.00872 0.00671 C -0.01016 0.00787 -0.01172 0.00879 -0.01341 0.00949 C -0.0151 0.01065 -0.01706 0.01111 -0.01888 0.01227 C -0.02357 0.01574 -0.02799 0.02037 -0.03294 0.02338 C -0.03945 0.02754 -0.04427 0.02778 -0.05091 0.02893 C -0.05638 0.02847 -0.06185 0.0287 -0.06732 0.02754 C -0.06914 0.02731 -0.07083 0.02569 -0.07279 0.02477 C -0.07409 0.0243 -0.07539 0.02384 -0.07669 0.02338 C -0.08828 0.02754 -0.08099 0.02384 -0.09232 0.0331 C -0.09401 0.03472 -0.09609 0.03542 -0.09779 0.03727 C -0.11198 0.05324 -0.09753 0.04074 -0.11185 0.05949 C -0.11289 0.06088 -0.11406 0.06204 -0.11497 0.06366 C -0.11562 0.06504 -0.11602 0.06667 -0.11654 0.06782 C -0.11732 0.06991 -0.1181 0.07153 -0.11888 0.07338 C -0.1194 0.07477 -0.11979 0.07639 -0.12044 0.07754 C -0.12109 0.07893 -0.12201 0.0794 -0.12279 0.08032 C -0.12305 0.08171 -0.12305 0.08356 -0.12357 0.08449 C -0.12409 0.08588 -0.12513 0.08634 -0.12591 0.08727 C -0.12669 0.08866 -0.12734 0.09028 -0.12826 0.09143 C -0.12917 0.09305 -0.13034 0.09421 -0.13138 0.0956 C -0.13294 0.09838 -0.13437 0.10162 -0.13607 0.10393 C -0.13724 0.10579 -0.1388 0.10648 -0.13997 0.1081 C -0.14271 0.1125 -0.14518 0.11736 -0.14779 0.12199 C -0.15612 0.13704 -0.14271 0.1125 -0.15247 0.1331 C -0.15404 0.1368 -0.15794 0.14282 -0.15794 0.14305 C -0.1582 0.14514 -0.1582 0.14768 -0.15872 0.14977 C -0.15951 0.1537 -0.16185 0.16088 -0.16185 0.16111 C -0.16159 0.17384 -0.16055 0.1868 -0.16107 0.19977 C -0.16107 0.20208 -0.16211 0.20486 -0.16341 0.20532 C -0.16432 0.20579 -0.16536 0.20278 -0.16497 0.20116 C -0.16445 0.19954 -0.16289 0.20023 -0.16185 0.19977 " pathEditMode="relative" rAng="0" ptsTypes="AAAAAAAAAAAAAAAAAAAAAAAAAAAAAAAAA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55" y="1025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52 0.03403 L -0.02252 0.03403 C -0.06315 0.07153 -0.02942 0.04213 -0.0483 0.05625 C -0.05442 0.06065 -0.06627 0.07014 -0.06627 0.07014 C -0.07148 0.06922 -0.07682 0.06875 -0.0819 0.06736 C -0.08958 0.06528 -0.08411 0.06528 -0.08893 0.06181 C -0.08997 0.06088 -0.09101 0.06088 -0.09205 0.06042 C -0.09544 0.06088 -0.09895 0.06111 -0.10221 0.06181 C -0.1039 0.06204 -0.10533 0.06273 -0.1069 0.0632 C -0.1108 0.06366 -0.11471 0.06412 -0.11861 0.06459 C -0.12044 0.06551 -0.12226 0.06667 -0.12408 0.06736 C -0.12773 0.06852 -0.13502 0.07014 -0.13502 0.07014 C -0.13658 0.07107 -0.13815 0.07199 -0.13971 0.07292 C -0.14205 0.07385 -0.14453 0.07431 -0.14674 0.0757 C -0.14765 0.07616 -0.14843 0.07732 -0.14908 0.07848 C -0.15052 0.0801 -0.15169 0.08218 -0.15299 0.08403 C -0.15507 0.08635 -0.15924 0.09098 -0.15924 0.09098 C -0.15976 0.09236 -0.16015 0.09375 -0.1608 0.09514 C -0.16184 0.09676 -0.16315 0.09746 -0.16393 0.09931 C -0.16562 0.10301 -0.16588 0.10857 -0.16783 0.11181 C -0.16966 0.11412 -0.17617 0.11806 -0.17955 0.12014 C -0.18111 0.12246 -0.18268 0.12477 -0.18424 0.12709 C -0.18502 0.12801 -0.18593 0.12848 -0.18658 0.12986 C -0.18763 0.13148 -0.18828 0.13334 -0.18893 0.13542 C -0.18997 0.13773 -0.19244 0.14468 -0.19283 0.14653 C -0.19388 0.15 -0.1944 0.15394 -0.19518 0.15764 C -0.1957 0.15949 -0.19635 0.16111 -0.19674 0.1632 C -0.20078 0.17894 -0.19609 0.16181 -0.19986 0.1757 C -0.1996 0.17894 -0.19947 0.18218 -0.19908 0.18542 C -0.19895 0.18681 -0.19856 0.18797 -0.1983 0.18959 C -0.19752 0.19561 -0.19765 0.19885 -0.19596 0.20486 C -0.19544 0.20672 -0.19505 0.20857 -0.1944 0.21042 C -0.19401 0.21181 -0.19283 0.21459 -0.19283 0.21459 " pathEditMode="relative" ptsTypes="AAAAAAAAAAAAAAAAAAAAAAAAAAAAAAAAA">
                                      <p:cBhvr>
                                        <p:cTn id="3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-3.7037E-6 L -0.00013 0.00024 C 0.00104 0.03403 0.00144 0.03102 -0.00013 0.07037 C -0.00013 0.07246 -0.00052 0.07477 -0.00091 0.07662 C -0.00104 0.07709 -0.00599 0.09931 -0.0082 0.10579 C -0.01067 0.1132 -0.01432 0.12547 -0.01875 0.12871 C -0.02135 0.13033 -0.02409 0.1301 -0.02682 0.13079 C -0.03255 0.1301 -0.05117 0.12848 -0.05885 0.12662 C -0.06002 0.12639 -0.06119 0.125 -0.06237 0.12431 C -0.06562 0.12269 -0.06888 0.12176 -0.07213 0.12037 C -0.07591 0.11852 -0.07981 0.11551 -0.08372 0.11412 C -0.08789 0.11227 -0.09205 0.11158 -0.09609 0.10996 C -0.10026 0.10811 -0.10429 0.10649 -0.10859 0.10579 C -0.11718 0.10417 -0.12578 0.10324 -0.13437 0.10162 C -0.15078 0.0919 -0.1526 0.09028 -0.16901 0.08311 C -0.17552 0.07963 -0.1819 0.07639 -0.18854 0.07477 C -0.19401 0.07269 -0.19922 0.07315 -0.20468 0.07246 C -0.22682 0.07477 -0.22044 0.06158 -0.22682 0.08496 C -0.22747 0.08704 -0.22799 0.08936 -0.22851 0.09121 C -0.22877 0.09769 -0.22864 0.10394 -0.22955 0.10996 C -0.22968 0.11227 -0.23073 0.11389 -0.23138 0.11621 C -0.2319 0.12014 -0.2319 0.12408 -0.23216 0.12871 C -0.23372 0.15625 -0.23294 0.15625 -0.23294 0.19144 " pathEditMode="relative" rAng="0" ptsTypes="AAAAAAAAAAAAAAAAAAAAAAA">
                                      <p:cBhvr>
                                        <p:cTn id="5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02" y="956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409 0.00648 L -0.05143 -0.02686 C -0.06328 -0.03125 -0.0832 -0.03936 -0.09518 -0.04213 C -0.10013 -0.04329 -0.10508 -0.04329 -0.11003 -0.04352 L -0.13737 -0.04491 C -0.15378 -0.04815 -0.14661 -0.04746 -0.17565 -0.04213 C -0.17786 -0.04167 -0.17995 -0.04028 -0.1819 -0.03936 C -0.18542 -0.03774 -0.19245 -0.03172 -0.19362 -0.03102 C -0.19518 -0.0301 -0.19687 -0.0301 -0.19831 -0.02963 C -0.19948 -0.02917 -0.20039 -0.02871 -0.20143 -0.02825 C -0.20534 -0.01459 -0.20338 -0.02061 -0.2069 -0.01019 C -0.21016 0.01226 -0.20521 -0.01968 -0.20924 -0.00047 C -0.20963 0.00115 -0.21081 0.01365 -0.21081 0.01481 C -0.21107 0.01666 -0.21146 0.01851 -0.21159 0.02037 C -0.21497 0.0537 -0.21146 0.02476 -0.21471 0.05092 C -0.21419 0.07939 -0.21497 0.08009 -0.21237 0.10231 C -0.21224 0.10393 -0.21185 0.10509 -0.21159 0.10648 C -0.21185 0.10925 -0.21198 0.11226 -0.21237 0.11481 C -0.21276 0.11643 -0.21393 0.11736 -0.21393 0.11898 C -0.21419 0.12731 -0.21341 0.13564 -0.21315 0.14398 C -0.21315 0.14953 -0.21315 0.15509 -0.21315 0.16088 " pathEditMode="relative" rAng="0" ptsTypes="AAAAAAAAAAAAAAAAAAAAA">
                                      <p:cBhvr>
                                        <p:cTn id="6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31" y="504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phep-thuat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727200" y="7366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1: Hãy nêu bảng đơn vị đo độ dài.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712AD-A2A1-4EA7-A8E9-138340AAA5CE}"/>
              </a:ext>
            </a:extLst>
          </p:cNvPr>
          <p:cNvSpPr/>
          <p:nvPr/>
        </p:nvSpPr>
        <p:spPr>
          <a:xfrm>
            <a:off x="3105151" y="2581276"/>
            <a:ext cx="6810375" cy="8477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lời: 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   hm   dam   m   dm   cm   mm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:a16="http://schemas.microsoft.com/office/drawing/2014/main" id="{2924B275-A0E4-49C0-9D61-0298C0E8D41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7" y="2863776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793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695450" y="7239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2: Hãy nêu mối quan hệ giữa hai đơn vị đo độ dài </a:t>
            </a:r>
            <a:endParaRPr lang="en-US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liền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kề.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FC9712AD-A2A1-4EA7-A8E9-138340AAA5CE}"/>
              </a:ext>
            </a:extLst>
          </p:cNvPr>
          <p:cNvSpPr/>
          <p:nvPr/>
        </p:nvSpPr>
        <p:spPr>
          <a:xfrm>
            <a:off x="1981200" y="2581276"/>
            <a:ext cx="8331200" cy="847725"/>
          </a:xfrm>
          <a:prstGeom prst="round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lời: </a:t>
            </a:r>
            <a:r>
              <a:rPr 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 đơn vị đo độ dài liền kề gấp kém nhau 10 lần.</a:t>
            </a:r>
            <a:endParaRPr lang="en-US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hlinkClick r:id="rId4" action="ppaction://hlinksldjump"/>
            <a:extLst>
              <a:ext uri="{FF2B5EF4-FFF2-40B4-BE49-F238E27FC236}">
                <a16:creationId xmlns:a16="http://schemas.microsoft.com/office/drawing/2014/main" id="{C9586FF7-0B46-4513-80B2-890093A21BD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7" y="2863776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9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F823996-3D8A-4A65-A82A-74B54FEC06B1}"/>
              </a:ext>
            </a:extLst>
          </p:cNvPr>
          <p:cNvSpPr/>
          <p:nvPr/>
        </p:nvSpPr>
        <p:spPr>
          <a:xfrm>
            <a:off x="1695450" y="723900"/>
            <a:ext cx="9163050" cy="1562100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Câu </a:t>
            </a:r>
            <a:r>
              <a:rPr lang="en-US" sz="24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3: Viết số đo độ dài sau dưới dạng hỗn số: </a:t>
            </a:r>
            <a:endParaRPr lang="en-US" sz="2400" b="1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2m </a:t>
            </a:r>
            <a:r>
              <a:rPr lang="en-US" sz="2400" b="1">
                <a:latin typeface="Times New Roman" panose="02020603050405020304" pitchFamily="18" charset="0"/>
                <a:cs typeface="Times New Roman" panose="02020603050405020304" pitchFamily="18" charset="0"/>
              </a:rPr>
              <a:t>6dm = … m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/>
              <p:nvPr/>
            </p:nvSpPr>
            <p:spPr>
              <a:xfrm>
                <a:off x="3105151" y="2581276"/>
                <a:ext cx="6810375" cy="847725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 </a:t>
                </a:r>
                <a:r>
                  <a:rPr lang="en-US" sz="2400" b="1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</a:t>
                </a:r>
                <a:r>
                  <a:rPr 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lời:        2m 6dm =</a:t>
                </a:r>
                <a:r>
                  <a:rPr lang="en-US" sz="2400" b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𝟐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m</a:t>
                </a: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151" y="2581276"/>
                <a:ext cx="6810375" cy="847725"/>
              </a:xfrm>
              <a:prstGeom prst="roundRect">
                <a:avLst/>
              </a:prstGeom>
              <a:blipFill>
                <a:blip r:embed="rId4"/>
                <a:stretch>
                  <a:fillRect l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hlinkClick r:id="rId5" action="ppaction://hlinksldjump"/>
            <a:extLst>
              <a:ext uri="{FF2B5EF4-FFF2-40B4-BE49-F238E27FC236}">
                <a16:creationId xmlns:a16="http://schemas.microsoft.com/office/drawing/2014/main" id="{F9AE3AE6-A84A-4C8B-B901-932DBE2899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7" y="2863776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559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71EEEB-A610-4E2E-80AE-F04C3760DB5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41" b="1141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EF823996-3D8A-4A65-A82A-74B54FEC06B1}"/>
                  </a:ext>
                </a:extLst>
              </p:cNvPr>
              <p:cNvSpPr/>
              <p:nvPr/>
            </p:nvSpPr>
            <p:spPr>
              <a:xfrm>
                <a:off x="1695450" y="723900"/>
                <a:ext cx="9163050" cy="1562100"/>
              </a:xfrm>
              <a:prstGeom prst="roundRect">
                <a:avLst/>
              </a:prstGeom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hỏi</a:t>
                </a:r>
                <a:r>
                  <a:rPr 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4: Hỗn số </a:t>
                </a:r>
                <a14:m>
                  <m:oMath xmlns:m="http://schemas.openxmlformats.org/officeDocument/2006/math">
                    <m:r>
                      <a:rPr lang="en-US" sz="2400" b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f>
                      <m:fPr>
                        <m:ctrlPr>
                          <a:rPr lang="en-US" sz="2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được viết thành số thập </a:t>
                </a:r>
                <a:r>
                  <a:rPr lang="en-US" sz="24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phân: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Rectangle: Rounded Corners 4">
                <a:extLst>
                  <a:ext uri="{FF2B5EF4-FFF2-40B4-BE49-F238E27FC236}">
                    <a16:creationId xmlns:a16="http://schemas.microsoft.com/office/drawing/2014/main" id="{EF823996-3D8A-4A65-A82A-74B54FEC06B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5450" y="723900"/>
                <a:ext cx="9163050" cy="1562100"/>
              </a:xfrm>
              <a:prstGeom prst="roundRect">
                <a:avLst/>
              </a:prstGeom>
              <a:blipFill>
                <a:blip r:embed="rId4"/>
                <a:stretch>
                  <a:fillRect l="-1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/>
              <p:nvPr/>
            </p:nvSpPr>
            <p:spPr>
              <a:xfrm>
                <a:off x="3105151" y="2581276"/>
                <a:ext cx="6810375" cy="847725"/>
              </a:xfrm>
              <a:prstGeom prst="roundRect">
                <a:avLst/>
              </a:prstGeom>
            </p:spPr>
            <p:style>
              <a:lnRef idx="2">
                <a:schemeClr val="accent3"/>
              </a:lnRef>
              <a:fillRef idx="1">
                <a:schemeClr val="lt1"/>
              </a:fillRef>
              <a:effectRef idx="0">
                <a:schemeClr val="accent3"/>
              </a:effectRef>
              <a:fontRef idx="minor">
                <a:schemeClr val="dk1"/>
              </a:fontRef>
            </p:style>
            <p:txBody>
              <a:bodyPr rtlCol="0" anchor="t"/>
              <a:lstStyle/>
              <a:p>
                <a:r>
                  <a:rPr lang="en-US" sz="2400" b="1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Câu</a:t>
                </a:r>
                <a:r>
                  <a:rPr lang="en-US" sz="24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400" b="1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trả</a:t>
                </a:r>
                <a:r>
                  <a:rPr 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lời:             </a:t>
                </a:r>
                <a14:m>
                  <m:oMath xmlns:m="http://schemas.openxmlformats.org/officeDocument/2006/math">
                    <m:r>
                      <a:rPr lang="en-US" sz="24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𝟕</m:t>
                    </m:r>
                    <m:f>
                      <m:fPr>
                        <m:ctrlP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2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en-US" sz="2400" b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 7,5 </a:t>
                </a:r>
                <a:r>
                  <a:rPr lang="en-US" sz="24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en-US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Rectangle: Rounded Corners 5">
                <a:extLst>
                  <a:ext uri="{FF2B5EF4-FFF2-40B4-BE49-F238E27FC236}">
                    <a16:creationId xmlns:a16="http://schemas.microsoft.com/office/drawing/2014/main" id="{FC9712AD-A2A1-4EA7-A8E9-138340AAA5C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151" y="2581276"/>
                <a:ext cx="6810375" cy="847725"/>
              </a:xfrm>
              <a:prstGeom prst="roundRect">
                <a:avLst/>
              </a:prstGeom>
              <a:blipFill>
                <a:blip r:embed="rId5"/>
                <a:stretch>
                  <a:fillRect l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hlinkClick r:id="rId6" action="ppaction://hlinksldjump"/>
            <a:extLst>
              <a:ext uri="{FF2B5EF4-FFF2-40B4-BE49-F238E27FC236}">
                <a16:creationId xmlns:a16="http://schemas.microsoft.com/office/drawing/2014/main" id="{5C88D105-F5CE-4E3C-9EA8-274A5A99BBE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4" t="13056" r="2916" b="2362"/>
          <a:stretch/>
        </p:blipFill>
        <p:spPr>
          <a:xfrm rot="20986584">
            <a:off x="178287" y="2863776"/>
            <a:ext cx="2219325" cy="2422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77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67" t="15445" r="37063" b="29635"/>
          <a:stretch/>
        </p:blipFill>
        <p:spPr>
          <a:xfrm>
            <a:off x="7455878" y="3221502"/>
            <a:ext cx="3024554" cy="3107318"/>
          </a:xfrm>
          <a:prstGeom prst="rect">
            <a:avLst/>
          </a:prstGeom>
        </p:spPr>
      </p:pic>
      <p:pic>
        <p:nvPicPr>
          <p:cNvPr id="9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559"/>
          <a:stretch/>
        </p:blipFill>
        <p:spPr>
          <a:xfrm>
            <a:off x="3797071" y="3056412"/>
            <a:ext cx="8394929" cy="3801588"/>
          </a:xfrm>
          <a:prstGeom prst="rect">
            <a:avLst/>
          </a:prstGeom>
        </p:spPr>
      </p:pic>
      <p:pic>
        <p:nvPicPr>
          <p:cNvPr id="4" name="图片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488" y="119618"/>
            <a:ext cx="1198006" cy="1093102"/>
          </a:xfrm>
          <a:prstGeom prst="rect">
            <a:avLst/>
          </a:prstGeom>
        </p:spPr>
      </p:pic>
      <p:pic>
        <p:nvPicPr>
          <p:cNvPr id="8" name="图片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25"/>
          <a:stretch/>
        </p:blipFill>
        <p:spPr>
          <a:xfrm>
            <a:off x="-7917" y="2969223"/>
            <a:ext cx="6391861" cy="3841690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 flipH="1">
            <a:off x="7976382" y="5486400"/>
            <a:ext cx="2405577" cy="14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3684462" y="3880513"/>
            <a:ext cx="1927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6m 4dm</a:t>
            </a:r>
            <a:endParaRPr lang="en-US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611735" y="3865054"/>
            <a:ext cx="1808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 m</a:t>
            </a:r>
            <a:endParaRPr lang="en-US" sz="40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文本框 15"/>
          <p:cNvSpPr txBox="1"/>
          <p:nvPr/>
        </p:nvSpPr>
        <p:spPr>
          <a:xfrm>
            <a:off x="2042381" y="897993"/>
            <a:ext cx="795923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smtClean="0">
                <a:solidFill>
                  <a:srgbClr val="274789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Viết các số đo độ dài </a:t>
            </a:r>
          </a:p>
          <a:p>
            <a:pPr algn="ctr"/>
            <a:r>
              <a:rPr lang="en-US" altLang="zh-CN" sz="6000" b="1" smtClean="0">
                <a:solidFill>
                  <a:srgbClr val="274789"/>
                </a:solidFill>
                <a:latin typeface="Times New Roman" panose="02020603050405020304" pitchFamily="18" charset="0"/>
                <a:ea typeface="inpin heiti" panose="00000500000000000000" pitchFamily="2" charset="-122"/>
                <a:cs typeface="Times New Roman" panose="02020603050405020304" pitchFamily="18" charset="0"/>
                <a:sym typeface="inpin heiti" panose="00000500000000000000" pitchFamily="2" charset="-122"/>
              </a:rPr>
              <a:t>dưới dạng số thập phân</a:t>
            </a:r>
            <a:endParaRPr lang="zh-CN" altLang="en-US" sz="6000" b="1" dirty="0">
              <a:solidFill>
                <a:srgbClr val="274789"/>
              </a:solidFill>
              <a:latin typeface="Times New Roman" panose="02020603050405020304" pitchFamily="18" charset="0"/>
              <a:ea typeface="inpin heiti" panose="00000500000000000000" pitchFamily="2" charset="-122"/>
              <a:cs typeface="Times New Roman" panose="02020603050405020304" pitchFamily="18" charset="0"/>
              <a:sym typeface="inpin heiti" panose="00000500000000000000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51494" y="155832"/>
            <a:ext cx="226489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Toán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85215" y="2964535"/>
            <a:ext cx="32074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SGK trang 44</a:t>
            </a:r>
            <a:endParaRPr lang="en-US" sz="3200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1483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4" dur="300" fill="hold"/>
                                        <p:tgtEl>
                                          <p:spTgt spid="19"/>
                                        </p:tgtEl>
                                      </p:cBhvr>
                                      <p:by x="500000" y="500000"/>
                                    </p:animScale>
                                  </p:childTnLst>
                                </p:cTn>
                              </p:par>
                              <p:par>
                                <p:cTn id="95" presetID="6" presetClass="emph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96" dur="750" fill="hold"/>
                                        <p:tgtEl>
                                          <p:spTgt spid="19"/>
                                        </p:tgtEl>
                                      </p:cBhvr>
                                      <p:by x="20000" y="2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25"/>
                            </p:stCondLst>
                            <p:childTnLst>
                              <p:par>
                                <p:cTn id="9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6" grpId="1"/>
      <p:bldP spid="18" grpId="0"/>
      <p:bldP spid="18" grpId="1"/>
      <p:bldP spid="19" grpId="0"/>
      <p:bldP spid="19" grpId="1"/>
      <p:bldP spid="19" grpId="2"/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982686" y="494643"/>
            <a:ext cx="4270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6m 4dm = 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</a:t>
            </a:r>
          </a:p>
        </p:txBody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5169255" y="556221"/>
            <a:ext cx="47623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3m 5cm =  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1058887" y="1569600"/>
            <a:ext cx="3352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 =  </a:t>
            </a:r>
          </a:p>
        </p:txBody>
      </p:sp>
      <p:sp>
        <p:nvSpPr>
          <p:cNvPr id="7" name="TextBox 14"/>
          <p:cNvSpPr txBox="1">
            <a:spLocks noChangeArrowheads="1"/>
          </p:cNvSpPr>
          <p:nvPr/>
        </p:nvSpPr>
        <p:spPr bwMode="auto">
          <a:xfrm>
            <a:off x="3440137" y="1610695"/>
            <a:ext cx="17383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m</a:t>
            </a:r>
          </a:p>
        </p:txBody>
      </p:sp>
      <p:grpSp>
        <p:nvGrpSpPr>
          <p:cNvPr id="8" name="Group 15"/>
          <p:cNvGrpSpPr>
            <a:grpSpLocks/>
          </p:cNvGrpSpPr>
          <p:nvPr/>
        </p:nvGrpSpPr>
        <p:grpSpPr bwMode="auto">
          <a:xfrm>
            <a:off x="3839317" y="1372544"/>
            <a:ext cx="791831" cy="1754326"/>
            <a:chOff x="1754932" y="5387891"/>
            <a:chExt cx="609600" cy="1755917"/>
          </a:xfrm>
        </p:grpSpPr>
        <p:sp>
          <p:nvSpPr>
            <p:cNvPr id="9" name="TextBox 16"/>
            <p:cNvSpPr txBox="1">
              <a:spLocks noChangeArrowheads="1"/>
            </p:cNvSpPr>
            <p:nvPr/>
          </p:nvSpPr>
          <p:spPr bwMode="auto">
            <a:xfrm>
              <a:off x="1754932" y="5387891"/>
              <a:ext cx="609600" cy="1755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cxnSp>
          <p:nvCxnSpPr>
            <p:cNvPr id="10" name="Straight Connector 17"/>
            <p:cNvCxnSpPr>
              <a:cxnSpLocks noChangeShapeType="1"/>
            </p:cNvCxnSpPr>
            <p:nvPr/>
          </p:nvCxnSpPr>
          <p:spPr bwMode="auto">
            <a:xfrm>
              <a:off x="1904611" y="5977639"/>
              <a:ext cx="310244" cy="0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1" name="Rectangle 18"/>
          <p:cNvSpPr>
            <a:spLocks noChangeArrowheads="1"/>
          </p:cNvSpPr>
          <p:nvPr/>
        </p:nvSpPr>
        <p:spPr bwMode="auto">
          <a:xfrm>
            <a:off x="4103150" y="2584431"/>
            <a:ext cx="4154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2" name="TextBox 22"/>
          <p:cNvSpPr txBox="1">
            <a:spLocks noChangeArrowheads="1"/>
          </p:cNvSpPr>
          <p:nvPr/>
        </p:nvSpPr>
        <p:spPr bwMode="auto">
          <a:xfrm>
            <a:off x="6106195" y="1631828"/>
            <a:ext cx="21241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=  </a:t>
            </a:r>
          </a:p>
        </p:txBody>
      </p:sp>
      <p:sp>
        <p:nvSpPr>
          <p:cNvPr id="13" name="TextBox 23"/>
          <p:cNvSpPr txBox="1">
            <a:spLocks noChangeArrowheads="1"/>
          </p:cNvSpPr>
          <p:nvPr/>
        </p:nvSpPr>
        <p:spPr bwMode="auto">
          <a:xfrm>
            <a:off x="7932417" y="1634219"/>
            <a:ext cx="19401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grpSp>
        <p:nvGrpSpPr>
          <p:cNvPr id="14" name="Group 24"/>
          <p:cNvGrpSpPr>
            <a:grpSpLocks/>
          </p:cNvGrpSpPr>
          <p:nvPr/>
        </p:nvGrpSpPr>
        <p:grpSpPr bwMode="auto">
          <a:xfrm>
            <a:off x="8398424" y="1339844"/>
            <a:ext cx="876300" cy="1200329"/>
            <a:chOff x="1696387" y="5443699"/>
            <a:chExt cx="876300" cy="1201416"/>
          </a:xfrm>
        </p:grpSpPr>
        <p:sp>
          <p:nvSpPr>
            <p:cNvPr id="15" name="TextBox 25"/>
            <p:cNvSpPr txBox="1">
              <a:spLocks noChangeArrowheads="1"/>
            </p:cNvSpPr>
            <p:nvPr/>
          </p:nvSpPr>
          <p:spPr bwMode="auto">
            <a:xfrm>
              <a:off x="1696387" y="5443699"/>
              <a:ext cx="876300" cy="1201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  <p:cxnSp>
          <p:nvCxnSpPr>
            <p:cNvPr id="16" name="Straight Connector 26"/>
            <p:cNvCxnSpPr>
              <a:cxnSpLocks noChangeShapeType="1"/>
            </p:cNvCxnSpPr>
            <p:nvPr/>
          </p:nvCxnSpPr>
          <p:spPr bwMode="auto">
            <a:xfrm>
              <a:off x="1842869" y="6070362"/>
              <a:ext cx="527958" cy="1057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17" name="TextBox 29"/>
          <p:cNvSpPr txBox="1">
            <a:spLocks noChangeArrowheads="1"/>
          </p:cNvSpPr>
          <p:nvPr/>
        </p:nvSpPr>
        <p:spPr bwMode="auto">
          <a:xfrm>
            <a:off x="7496432" y="2577610"/>
            <a:ext cx="2298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m</a:t>
            </a:r>
          </a:p>
        </p:txBody>
      </p:sp>
      <p:sp>
        <p:nvSpPr>
          <p:cNvPr id="18" name="Rectangle 30"/>
          <p:cNvSpPr>
            <a:spLocks noChangeArrowheads="1"/>
          </p:cNvSpPr>
          <p:nvPr/>
        </p:nvSpPr>
        <p:spPr bwMode="auto">
          <a:xfrm>
            <a:off x="8485719" y="2584431"/>
            <a:ext cx="6463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19" name="TextBox 24575"/>
          <p:cNvSpPr txBox="1">
            <a:spLocks noChangeArrowheads="1"/>
          </p:cNvSpPr>
          <p:nvPr/>
        </p:nvSpPr>
        <p:spPr bwMode="auto">
          <a:xfrm>
            <a:off x="3522804" y="500287"/>
            <a:ext cx="12160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6,4</a:t>
            </a:r>
          </a:p>
        </p:txBody>
      </p:sp>
      <p:sp>
        <p:nvSpPr>
          <p:cNvPr id="20" name="TextBox 34"/>
          <p:cNvSpPr txBox="1">
            <a:spLocks noChangeArrowheads="1"/>
          </p:cNvSpPr>
          <p:nvPr/>
        </p:nvSpPr>
        <p:spPr bwMode="auto">
          <a:xfrm>
            <a:off x="7964102" y="536479"/>
            <a:ext cx="12176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3,05   </a:t>
            </a:r>
          </a:p>
        </p:txBody>
      </p:sp>
      <p:grpSp>
        <p:nvGrpSpPr>
          <p:cNvPr id="24" name="Group 23"/>
          <p:cNvGrpSpPr>
            <a:grpSpLocks/>
          </p:cNvGrpSpPr>
          <p:nvPr/>
        </p:nvGrpSpPr>
        <p:grpSpPr bwMode="auto">
          <a:xfrm flipV="1">
            <a:off x="1997726" y="1275472"/>
            <a:ext cx="1882386" cy="339239"/>
            <a:chOff x="1143000" y="2930429"/>
            <a:chExt cx="1524000" cy="397657"/>
          </a:xfrm>
        </p:grpSpPr>
        <p:cxnSp>
          <p:nvCxnSpPr>
            <p:cNvPr id="25" name="Straight Connector 6"/>
            <p:cNvCxnSpPr>
              <a:cxnSpLocks noChangeShapeType="1"/>
            </p:cNvCxnSpPr>
            <p:nvPr/>
          </p:nvCxnSpPr>
          <p:spPr bwMode="auto">
            <a:xfrm>
              <a:off x="1143000" y="2930429"/>
              <a:ext cx="0" cy="397657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" name="Straight Connector 8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7" name="Straight Arrow Connector 12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28" name="Group 27"/>
          <p:cNvGrpSpPr>
            <a:grpSpLocks/>
          </p:cNvGrpSpPr>
          <p:nvPr/>
        </p:nvGrpSpPr>
        <p:grpSpPr bwMode="auto">
          <a:xfrm flipV="1">
            <a:off x="2610500" y="1116722"/>
            <a:ext cx="1592263" cy="514790"/>
            <a:chOff x="1143000" y="2685553"/>
            <a:chExt cx="1524000" cy="642533"/>
          </a:xfrm>
        </p:grpSpPr>
        <p:cxnSp>
          <p:nvCxnSpPr>
            <p:cNvPr id="29" name="Straight Connector 42"/>
            <p:cNvCxnSpPr>
              <a:cxnSpLocks noChangeShapeType="1"/>
            </p:cNvCxnSpPr>
            <p:nvPr/>
          </p:nvCxnSpPr>
          <p:spPr bwMode="auto">
            <a:xfrm>
              <a:off x="1143000" y="2685553"/>
              <a:ext cx="0" cy="642533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" name="Straight Connector 43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1" name="Straight Arrow Connector 44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2" name="TextBox 14"/>
          <p:cNvSpPr txBox="1">
            <a:spLocks noChangeArrowheads="1"/>
          </p:cNvSpPr>
          <p:nvPr/>
        </p:nvSpPr>
        <p:spPr bwMode="auto">
          <a:xfrm>
            <a:off x="3231213" y="2577610"/>
            <a:ext cx="194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3839316" y="2591252"/>
            <a:ext cx="5433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grpSp>
        <p:nvGrpSpPr>
          <p:cNvPr id="34" name="Group 33"/>
          <p:cNvGrpSpPr>
            <a:grpSpLocks/>
          </p:cNvGrpSpPr>
          <p:nvPr/>
        </p:nvGrpSpPr>
        <p:grpSpPr bwMode="auto">
          <a:xfrm flipV="1">
            <a:off x="6343908" y="1318963"/>
            <a:ext cx="2034990" cy="403869"/>
            <a:chOff x="1143000" y="2930429"/>
            <a:chExt cx="1524000" cy="397657"/>
          </a:xfrm>
        </p:grpSpPr>
        <p:cxnSp>
          <p:nvCxnSpPr>
            <p:cNvPr id="35" name="Straight Connector 50"/>
            <p:cNvCxnSpPr>
              <a:cxnSpLocks noChangeShapeType="1"/>
            </p:cNvCxnSpPr>
            <p:nvPr/>
          </p:nvCxnSpPr>
          <p:spPr bwMode="auto">
            <a:xfrm>
              <a:off x="1143000" y="2930429"/>
              <a:ext cx="0" cy="397657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6" name="Straight Connector 51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Straight Arrow Connector 52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38" name="Group 37"/>
          <p:cNvGrpSpPr>
            <a:grpSpLocks/>
          </p:cNvGrpSpPr>
          <p:nvPr/>
        </p:nvGrpSpPr>
        <p:grpSpPr bwMode="auto">
          <a:xfrm flipV="1">
            <a:off x="7046392" y="1169548"/>
            <a:ext cx="1835421" cy="503675"/>
            <a:chOff x="1143000" y="2685553"/>
            <a:chExt cx="1524000" cy="642533"/>
          </a:xfrm>
        </p:grpSpPr>
        <p:cxnSp>
          <p:nvCxnSpPr>
            <p:cNvPr id="39" name="Straight Connector 54"/>
            <p:cNvCxnSpPr>
              <a:cxnSpLocks noChangeShapeType="1"/>
            </p:cNvCxnSpPr>
            <p:nvPr/>
          </p:nvCxnSpPr>
          <p:spPr bwMode="auto">
            <a:xfrm>
              <a:off x="1143000" y="2685553"/>
              <a:ext cx="0" cy="642533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Straight Connector 55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Straight Arrow Connector 56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8209257" y="2454500"/>
            <a:ext cx="533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pic>
        <p:nvPicPr>
          <p:cNvPr id="44" name="Picture 4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867" t="15445" r="37063" b="29635"/>
          <a:stretch/>
        </p:blipFill>
        <p:spPr>
          <a:xfrm>
            <a:off x="6219552" y="293396"/>
            <a:ext cx="3024554" cy="3107318"/>
          </a:xfrm>
          <a:prstGeom prst="rect">
            <a:avLst/>
          </a:prstGeom>
        </p:spPr>
      </p:pic>
      <p:cxnSp>
        <p:nvCxnSpPr>
          <p:cNvPr id="45" name="Straight Connector 44"/>
          <p:cNvCxnSpPr/>
          <p:nvPr/>
        </p:nvCxnSpPr>
        <p:spPr>
          <a:xfrm flipH="1">
            <a:off x="6753353" y="2522569"/>
            <a:ext cx="2419553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46" name="TextBox 24575"/>
          <p:cNvSpPr txBox="1">
            <a:spLocks noChangeArrowheads="1"/>
          </p:cNvSpPr>
          <p:nvPr/>
        </p:nvSpPr>
        <p:spPr bwMode="auto">
          <a:xfrm>
            <a:off x="7191101" y="2530575"/>
            <a:ext cx="15333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6,4m</a:t>
            </a:r>
            <a:endParaRPr lang="en-US" altLang="en-US" sz="3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3" name="组合 9"/>
          <p:cNvGrpSpPr/>
          <p:nvPr/>
        </p:nvGrpSpPr>
        <p:grpSpPr>
          <a:xfrm>
            <a:off x="1581890" y="4630519"/>
            <a:ext cx="8318930" cy="2056864"/>
            <a:chOff x="1936535" y="3935752"/>
            <a:chExt cx="8318930" cy="2056864"/>
          </a:xfrm>
        </p:grpSpPr>
        <p:sp>
          <p:nvSpPr>
            <p:cNvPr id="54" name="任意多边形 3"/>
            <p:cNvSpPr/>
            <p:nvPr/>
          </p:nvSpPr>
          <p:spPr>
            <a:xfrm>
              <a:off x="1936535" y="3935752"/>
              <a:ext cx="8318930" cy="2056864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rgbClr val="FFE781"/>
            </a:solidFill>
            <a:ln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55" name="任意多边形 4"/>
            <p:cNvSpPr/>
            <p:nvPr/>
          </p:nvSpPr>
          <p:spPr>
            <a:xfrm flipH="1">
              <a:off x="2206171" y="4093028"/>
              <a:ext cx="7779658" cy="1698173"/>
            </a:xfrm>
            <a:custGeom>
              <a:avLst/>
              <a:gdLst>
                <a:gd name="connsiteX0" fmla="*/ 137997 w 9326460"/>
                <a:gd name="connsiteY0" fmla="*/ 1296215 h 2298297"/>
                <a:gd name="connsiteX1" fmla="*/ 21883 w 9326460"/>
                <a:gd name="connsiteY1" fmla="*/ 410843 h 2298297"/>
                <a:gd name="connsiteX2" fmla="*/ 660511 w 9326460"/>
                <a:gd name="connsiteY2" fmla="*/ 178615 h 2298297"/>
                <a:gd name="connsiteX3" fmla="*/ 1342683 w 9326460"/>
                <a:gd name="connsiteY3" fmla="*/ 4443 h 2298297"/>
                <a:gd name="connsiteX4" fmla="*/ 3142454 w 9326460"/>
                <a:gd name="connsiteY4" fmla="*/ 47986 h 2298297"/>
                <a:gd name="connsiteX5" fmla="*/ 5493769 w 9326460"/>
                <a:gd name="connsiteY5" fmla="*/ 91529 h 2298297"/>
                <a:gd name="connsiteX6" fmla="*/ 7133883 w 9326460"/>
                <a:gd name="connsiteY6" fmla="*/ 77015 h 2298297"/>
                <a:gd name="connsiteX7" fmla="*/ 8367597 w 9326460"/>
                <a:gd name="connsiteY7" fmla="*/ 135072 h 2298297"/>
                <a:gd name="connsiteX8" fmla="*/ 9180397 w 9326460"/>
                <a:gd name="connsiteY8" fmla="*/ 178615 h 2298297"/>
                <a:gd name="connsiteX9" fmla="*/ 9311026 w 9326460"/>
                <a:gd name="connsiteY9" fmla="*/ 643072 h 2298297"/>
                <a:gd name="connsiteX10" fmla="*/ 9311026 w 9326460"/>
                <a:gd name="connsiteY10" fmla="*/ 1484901 h 2298297"/>
                <a:gd name="connsiteX11" fmla="*/ 9194911 w 9326460"/>
                <a:gd name="connsiteY11" fmla="*/ 1934843 h 2298297"/>
                <a:gd name="connsiteX12" fmla="*/ 8832054 w 9326460"/>
                <a:gd name="connsiteY12" fmla="*/ 2196101 h 2298297"/>
                <a:gd name="connsiteX13" fmla="*/ 7337083 w 9326460"/>
                <a:gd name="connsiteY13" fmla="*/ 2297701 h 2298297"/>
                <a:gd name="connsiteX14" fmla="*/ 6074340 w 9326460"/>
                <a:gd name="connsiteY14" fmla="*/ 2196101 h 2298297"/>
                <a:gd name="connsiteX15" fmla="*/ 4797083 w 9326460"/>
                <a:gd name="connsiteY15" fmla="*/ 2297701 h 2298297"/>
                <a:gd name="connsiteX16" fmla="*/ 2866683 w 9326460"/>
                <a:gd name="connsiteY16" fmla="*/ 2138043 h 2298297"/>
                <a:gd name="connsiteX17" fmla="*/ 1095940 w 9326460"/>
                <a:gd name="connsiteY17" fmla="*/ 2210615 h 2298297"/>
                <a:gd name="connsiteX18" fmla="*/ 181540 w 9326460"/>
                <a:gd name="connsiteY18" fmla="*/ 2196101 h 2298297"/>
                <a:gd name="connsiteX19" fmla="*/ 94454 w 9326460"/>
                <a:gd name="connsiteY19" fmla="*/ 1833243 h 2298297"/>
                <a:gd name="connsiteX20" fmla="*/ 36397 w 9326460"/>
                <a:gd name="connsiteY20" fmla="*/ 1397815 h 2298297"/>
                <a:gd name="connsiteX21" fmla="*/ 137997 w 9326460"/>
                <a:gd name="connsiteY21" fmla="*/ 1296215 h 2298297"/>
                <a:gd name="connsiteX0" fmla="*/ 59709 w 9349772"/>
                <a:gd name="connsiteY0" fmla="*/ 1397815 h 2298297"/>
                <a:gd name="connsiteX1" fmla="*/ 45195 w 9349772"/>
                <a:gd name="connsiteY1" fmla="*/ 410843 h 2298297"/>
                <a:gd name="connsiteX2" fmla="*/ 683823 w 9349772"/>
                <a:gd name="connsiteY2" fmla="*/ 178615 h 2298297"/>
                <a:gd name="connsiteX3" fmla="*/ 1365995 w 9349772"/>
                <a:gd name="connsiteY3" fmla="*/ 4443 h 2298297"/>
                <a:gd name="connsiteX4" fmla="*/ 3165766 w 9349772"/>
                <a:gd name="connsiteY4" fmla="*/ 47986 h 2298297"/>
                <a:gd name="connsiteX5" fmla="*/ 5517081 w 9349772"/>
                <a:gd name="connsiteY5" fmla="*/ 91529 h 2298297"/>
                <a:gd name="connsiteX6" fmla="*/ 7157195 w 9349772"/>
                <a:gd name="connsiteY6" fmla="*/ 77015 h 2298297"/>
                <a:gd name="connsiteX7" fmla="*/ 8390909 w 9349772"/>
                <a:gd name="connsiteY7" fmla="*/ 135072 h 2298297"/>
                <a:gd name="connsiteX8" fmla="*/ 9203709 w 9349772"/>
                <a:gd name="connsiteY8" fmla="*/ 178615 h 2298297"/>
                <a:gd name="connsiteX9" fmla="*/ 9334338 w 9349772"/>
                <a:gd name="connsiteY9" fmla="*/ 643072 h 2298297"/>
                <a:gd name="connsiteX10" fmla="*/ 9334338 w 9349772"/>
                <a:gd name="connsiteY10" fmla="*/ 1484901 h 2298297"/>
                <a:gd name="connsiteX11" fmla="*/ 9218223 w 9349772"/>
                <a:gd name="connsiteY11" fmla="*/ 1934843 h 2298297"/>
                <a:gd name="connsiteX12" fmla="*/ 8855366 w 9349772"/>
                <a:gd name="connsiteY12" fmla="*/ 2196101 h 2298297"/>
                <a:gd name="connsiteX13" fmla="*/ 7360395 w 9349772"/>
                <a:gd name="connsiteY13" fmla="*/ 2297701 h 2298297"/>
                <a:gd name="connsiteX14" fmla="*/ 6097652 w 9349772"/>
                <a:gd name="connsiteY14" fmla="*/ 2196101 h 2298297"/>
                <a:gd name="connsiteX15" fmla="*/ 4820395 w 9349772"/>
                <a:gd name="connsiteY15" fmla="*/ 2297701 h 2298297"/>
                <a:gd name="connsiteX16" fmla="*/ 2889995 w 9349772"/>
                <a:gd name="connsiteY16" fmla="*/ 2138043 h 2298297"/>
                <a:gd name="connsiteX17" fmla="*/ 1119252 w 9349772"/>
                <a:gd name="connsiteY17" fmla="*/ 2210615 h 2298297"/>
                <a:gd name="connsiteX18" fmla="*/ 204852 w 9349772"/>
                <a:gd name="connsiteY18" fmla="*/ 2196101 h 2298297"/>
                <a:gd name="connsiteX19" fmla="*/ 117766 w 9349772"/>
                <a:gd name="connsiteY19" fmla="*/ 1833243 h 2298297"/>
                <a:gd name="connsiteX20" fmla="*/ 59709 w 9349772"/>
                <a:gd name="connsiteY20" fmla="*/ 1397815 h 2298297"/>
                <a:gd name="connsiteX0" fmla="*/ 24725 w 9314788"/>
                <a:gd name="connsiteY0" fmla="*/ 1405232 h 2305714"/>
                <a:gd name="connsiteX1" fmla="*/ 10211 w 9314788"/>
                <a:gd name="connsiteY1" fmla="*/ 418260 h 2305714"/>
                <a:gd name="connsiteX2" fmla="*/ 140839 w 9314788"/>
                <a:gd name="connsiteY2" fmla="*/ 40889 h 2305714"/>
                <a:gd name="connsiteX3" fmla="*/ 1331011 w 9314788"/>
                <a:gd name="connsiteY3" fmla="*/ 11860 h 2305714"/>
                <a:gd name="connsiteX4" fmla="*/ 3130782 w 9314788"/>
                <a:gd name="connsiteY4" fmla="*/ 55403 h 2305714"/>
                <a:gd name="connsiteX5" fmla="*/ 5482097 w 9314788"/>
                <a:gd name="connsiteY5" fmla="*/ 98946 h 2305714"/>
                <a:gd name="connsiteX6" fmla="*/ 7122211 w 9314788"/>
                <a:gd name="connsiteY6" fmla="*/ 84432 h 2305714"/>
                <a:gd name="connsiteX7" fmla="*/ 8355925 w 9314788"/>
                <a:gd name="connsiteY7" fmla="*/ 142489 h 2305714"/>
                <a:gd name="connsiteX8" fmla="*/ 9168725 w 9314788"/>
                <a:gd name="connsiteY8" fmla="*/ 186032 h 2305714"/>
                <a:gd name="connsiteX9" fmla="*/ 9299354 w 9314788"/>
                <a:gd name="connsiteY9" fmla="*/ 650489 h 2305714"/>
                <a:gd name="connsiteX10" fmla="*/ 9299354 w 9314788"/>
                <a:gd name="connsiteY10" fmla="*/ 1492318 h 2305714"/>
                <a:gd name="connsiteX11" fmla="*/ 9183239 w 9314788"/>
                <a:gd name="connsiteY11" fmla="*/ 1942260 h 2305714"/>
                <a:gd name="connsiteX12" fmla="*/ 8820382 w 9314788"/>
                <a:gd name="connsiteY12" fmla="*/ 2203518 h 2305714"/>
                <a:gd name="connsiteX13" fmla="*/ 7325411 w 9314788"/>
                <a:gd name="connsiteY13" fmla="*/ 2305118 h 2305714"/>
                <a:gd name="connsiteX14" fmla="*/ 6062668 w 9314788"/>
                <a:gd name="connsiteY14" fmla="*/ 2203518 h 2305714"/>
                <a:gd name="connsiteX15" fmla="*/ 4785411 w 9314788"/>
                <a:gd name="connsiteY15" fmla="*/ 2305118 h 2305714"/>
                <a:gd name="connsiteX16" fmla="*/ 2855011 w 9314788"/>
                <a:gd name="connsiteY16" fmla="*/ 2145460 h 2305714"/>
                <a:gd name="connsiteX17" fmla="*/ 1084268 w 9314788"/>
                <a:gd name="connsiteY17" fmla="*/ 2218032 h 2305714"/>
                <a:gd name="connsiteX18" fmla="*/ 169868 w 9314788"/>
                <a:gd name="connsiteY18" fmla="*/ 2203518 h 2305714"/>
                <a:gd name="connsiteX19" fmla="*/ 82782 w 9314788"/>
                <a:gd name="connsiteY19" fmla="*/ 1840660 h 2305714"/>
                <a:gd name="connsiteX20" fmla="*/ 24725 w 9314788"/>
                <a:gd name="connsiteY20" fmla="*/ 1405232 h 2305714"/>
                <a:gd name="connsiteX0" fmla="*/ 118449 w 9408512"/>
                <a:gd name="connsiteY0" fmla="*/ 1410096 h 2310578"/>
                <a:gd name="connsiteX1" fmla="*/ 2335 w 9408512"/>
                <a:gd name="connsiteY1" fmla="*/ 495695 h 2310578"/>
                <a:gd name="connsiteX2" fmla="*/ 234563 w 9408512"/>
                <a:gd name="connsiteY2" fmla="*/ 45753 h 2310578"/>
                <a:gd name="connsiteX3" fmla="*/ 1424735 w 9408512"/>
                <a:gd name="connsiteY3" fmla="*/ 16724 h 2310578"/>
                <a:gd name="connsiteX4" fmla="*/ 3224506 w 9408512"/>
                <a:gd name="connsiteY4" fmla="*/ 60267 h 2310578"/>
                <a:gd name="connsiteX5" fmla="*/ 5575821 w 9408512"/>
                <a:gd name="connsiteY5" fmla="*/ 103810 h 2310578"/>
                <a:gd name="connsiteX6" fmla="*/ 7215935 w 9408512"/>
                <a:gd name="connsiteY6" fmla="*/ 89296 h 2310578"/>
                <a:gd name="connsiteX7" fmla="*/ 8449649 w 9408512"/>
                <a:gd name="connsiteY7" fmla="*/ 147353 h 2310578"/>
                <a:gd name="connsiteX8" fmla="*/ 9262449 w 9408512"/>
                <a:gd name="connsiteY8" fmla="*/ 190896 h 2310578"/>
                <a:gd name="connsiteX9" fmla="*/ 9393078 w 9408512"/>
                <a:gd name="connsiteY9" fmla="*/ 655353 h 2310578"/>
                <a:gd name="connsiteX10" fmla="*/ 9393078 w 9408512"/>
                <a:gd name="connsiteY10" fmla="*/ 1497182 h 2310578"/>
                <a:gd name="connsiteX11" fmla="*/ 9276963 w 9408512"/>
                <a:gd name="connsiteY11" fmla="*/ 1947124 h 2310578"/>
                <a:gd name="connsiteX12" fmla="*/ 8914106 w 9408512"/>
                <a:gd name="connsiteY12" fmla="*/ 2208382 h 2310578"/>
                <a:gd name="connsiteX13" fmla="*/ 7419135 w 9408512"/>
                <a:gd name="connsiteY13" fmla="*/ 2309982 h 2310578"/>
                <a:gd name="connsiteX14" fmla="*/ 6156392 w 9408512"/>
                <a:gd name="connsiteY14" fmla="*/ 2208382 h 2310578"/>
                <a:gd name="connsiteX15" fmla="*/ 4879135 w 9408512"/>
                <a:gd name="connsiteY15" fmla="*/ 2309982 h 2310578"/>
                <a:gd name="connsiteX16" fmla="*/ 2948735 w 9408512"/>
                <a:gd name="connsiteY16" fmla="*/ 2150324 h 2310578"/>
                <a:gd name="connsiteX17" fmla="*/ 1177992 w 9408512"/>
                <a:gd name="connsiteY17" fmla="*/ 2222896 h 2310578"/>
                <a:gd name="connsiteX18" fmla="*/ 263592 w 9408512"/>
                <a:gd name="connsiteY18" fmla="*/ 2208382 h 2310578"/>
                <a:gd name="connsiteX19" fmla="*/ 176506 w 9408512"/>
                <a:gd name="connsiteY19" fmla="*/ 1845524 h 2310578"/>
                <a:gd name="connsiteX20" fmla="*/ 118449 w 9408512"/>
                <a:gd name="connsiteY20" fmla="*/ 1410096 h 2310578"/>
                <a:gd name="connsiteX0" fmla="*/ 118971 w 9409034"/>
                <a:gd name="connsiteY0" fmla="*/ 1393372 h 2293854"/>
                <a:gd name="connsiteX1" fmla="*/ 2857 w 9409034"/>
                <a:gd name="connsiteY1" fmla="*/ 478971 h 2293854"/>
                <a:gd name="connsiteX2" fmla="*/ 249600 w 9409034"/>
                <a:gd name="connsiteY2" fmla="*/ 130629 h 2293854"/>
                <a:gd name="connsiteX3" fmla="*/ 1425257 w 9409034"/>
                <a:gd name="connsiteY3" fmla="*/ 0 h 2293854"/>
                <a:gd name="connsiteX4" fmla="*/ 3225028 w 9409034"/>
                <a:gd name="connsiteY4" fmla="*/ 43543 h 2293854"/>
                <a:gd name="connsiteX5" fmla="*/ 5576343 w 9409034"/>
                <a:gd name="connsiteY5" fmla="*/ 87086 h 2293854"/>
                <a:gd name="connsiteX6" fmla="*/ 7216457 w 9409034"/>
                <a:gd name="connsiteY6" fmla="*/ 72572 h 2293854"/>
                <a:gd name="connsiteX7" fmla="*/ 8450171 w 9409034"/>
                <a:gd name="connsiteY7" fmla="*/ 130629 h 2293854"/>
                <a:gd name="connsiteX8" fmla="*/ 9262971 w 9409034"/>
                <a:gd name="connsiteY8" fmla="*/ 174172 h 2293854"/>
                <a:gd name="connsiteX9" fmla="*/ 9393600 w 9409034"/>
                <a:gd name="connsiteY9" fmla="*/ 638629 h 2293854"/>
                <a:gd name="connsiteX10" fmla="*/ 9393600 w 9409034"/>
                <a:gd name="connsiteY10" fmla="*/ 1480458 h 2293854"/>
                <a:gd name="connsiteX11" fmla="*/ 9277485 w 9409034"/>
                <a:gd name="connsiteY11" fmla="*/ 1930400 h 2293854"/>
                <a:gd name="connsiteX12" fmla="*/ 8914628 w 9409034"/>
                <a:gd name="connsiteY12" fmla="*/ 2191658 h 2293854"/>
                <a:gd name="connsiteX13" fmla="*/ 7419657 w 9409034"/>
                <a:gd name="connsiteY13" fmla="*/ 2293258 h 2293854"/>
                <a:gd name="connsiteX14" fmla="*/ 6156914 w 9409034"/>
                <a:gd name="connsiteY14" fmla="*/ 2191658 h 2293854"/>
                <a:gd name="connsiteX15" fmla="*/ 4879657 w 9409034"/>
                <a:gd name="connsiteY15" fmla="*/ 2293258 h 2293854"/>
                <a:gd name="connsiteX16" fmla="*/ 2949257 w 9409034"/>
                <a:gd name="connsiteY16" fmla="*/ 2133600 h 2293854"/>
                <a:gd name="connsiteX17" fmla="*/ 1178514 w 9409034"/>
                <a:gd name="connsiteY17" fmla="*/ 2206172 h 2293854"/>
                <a:gd name="connsiteX18" fmla="*/ 264114 w 9409034"/>
                <a:gd name="connsiteY18" fmla="*/ 2191658 h 2293854"/>
                <a:gd name="connsiteX19" fmla="*/ 177028 w 9409034"/>
                <a:gd name="connsiteY19" fmla="*/ 1828800 h 2293854"/>
                <a:gd name="connsiteX20" fmla="*/ 118971 w 9409034"/>
                <a:gd name="connsiteY20" fmla="*/ 1393372 h 2293854"/>
                <a:gd name="connsiteX0" fmla="*/ 104764 w 9394827"/>
                <a:gd name="connsiteY0" fmla="*/ 1393372 h 2293854"/>
                <a:gd name="connsiteX1" fmla="*/ 3165 w 9394827"/>
                <a:gd name="connsiteY1" fmla="*/ 624114 h 2293854"/>
                <a:gd name="connsiteX2" fmla="*/ 235393 w 9394827"/>
                <a:gd name="connsiteY2" fmla="*/ 130629 h 2293854"/>
                <a:gd name="connsiteX3" fmla="*/ 1411050 w 9394827"/>
                <a:gd name="connsiteY3" fmla="*/ 0 h 2293854"/>
                <a:gd name="connsiteX4" fmla="*/ 3210821 w 9394827"/>
                <a:gd name="connsiteY4" fmla="*/ 43543 h 2293854"/>
                <a:gd name="connsiteX5" fmla="*/ 5562136 w 9394827"/>
                <a:gd name="connsiteY5" fmla="*/ 87086 h 2293854"/>
                <a:gd name="connsiteX6" fmla="*/ 7202250 w 9394827"/>
                <a:gd name="connsiteY6" fmla="*/ 72572 h 2293854"/>
                <a:gd name="connsiteX7" fmla="*/ 8435964 w 9394827"/>
                <a:gd name="connsiteY7" fmla="*/ 130629 h 2293854"/>
                <a:gd name="connsiteX8" fmla="*/ 9248764 w 9394827"/>
                <a:gd name="connsiteY8" fmla="*/ 174172 h 2293854"/>
                <a:gd name="connsiteX9" fmla="*/ 9379393 w 9394827"/>
                <a:gd name="connsiteY9" fmla="*/ 638629 h 2293854"/>
                <a:gd name="connsiteX10" fmla="*/ 9379393 w 9394827"/>
                <a:gd name="connsiteY10" fmla="*/ 1480458 h 2293854"/>
                <a:gd name="connsiteX11" fmla="*/ 9263278 w 9394827"/>
                <a:gd name="connsiteY11" fmla="*/ 1930400 h 2293854"/>
                <a:gd name="connsiteX12" fmla="*/ 8900421 w 9394827"/>
                <a:gd name="connsiteY12" fmla="*/ 2191658 h 2293854"/>
                <a:gd name="connsiteX13" fmla="*/ 7405450 w 9394827"/>
                <a:gd name="connsiteY13" fmla="*/ 2293258 h 2293854"/>
                <a:gd name="connsiteX14" fmla="*/ 6142707 w 9394827"/>
                <a:gd name="connsiteY14" fmla="*/ 2191658 h 2293854"/>
                <a:gd name="connsiteX15" fmla="*/ 4865450 w 9394827"/>
                <a:gd name="connsiteY15" fmla="*/ 2293258 h 2293854"/>
                <a:gd name="connsiteX16" fmla="*/ 2935050 w 9394827"/>
                <a:gd name="connsiteY16" fmla="*/ 2133600 h 2293854"/>
                <a:gd name="connsiteX17" fmla="*/ 1164307 w 9394827"/>
                <a:gd name="connsiteY17" fmla="*/ 2206172 h 2293854"/>
                <a:gd name="connsiteX18" fmla="*/ 249907 w 9394827"/>
                <a:gd name="connsiteY18" fmla="*/ 2191658 h 2293854"/>
                <a:gd name="connsiteX19" fmla="*/ 162821 w 9394827"/>
                <a:gd name="connsiteY19" fmla="*/ 1828800 h 2293854"/>
                <a:gd name="connsiteX20" fmla="*/ 104764 w 9394827"/>
                <a:gd name="connsiteY20" fmla="*/ 1393372 h 2293854"/>
                <a:gd name="connsiteX0" fmla="*/ 104764 w 9394827"/>
                <a:gd name="connsiteY0" fmla="*/ 1407886 h 2308368"/>
                <a:gd name="connsiteX1" fmla="*/ 3165 w 9394827"/>
                <a:gd name="connsiteY1" fmla="*/ 638628 h 2308368"/>
                <a:gd name="connsiteX2" fmla="*/ 235393 w 9394827"/>
                <a:gd name="connsiteY2" fmla="*/ 145143 h 2308368"/>
                <a:gd name="connsiteX3" fmla="*/ 1411050 w 9394827"/>
                <a:gd name="connsiteY3" fmla="*/ 14514 h 2308368"/>
                <a:gd name="connsiteX4" fmla="*/ 3210821 w 9394827"/>
                <a:gd name="connsiteY4" fmla="*/ 58057 h 2308368"/>
                <a:gd name="connsiteX5" fmla="*/ 5591164 w 9394827"/>
                <a:gd name="connsiteY5" fmla="*/ 0 h 2308368"/>
                <a:gd name="connsiteX6" fmla="*/ 7202250 w 9394827"/>
                <a:gd name="connsiteY6" fmla="*/ 87086 h 2308368"/>
                <a:gd name="connsiteX7" fmla="*/ 8435964 w 9394827"/>
                <a:gd name="connsiteY7" fmla="*/ 145143 h 2308368"/>
                <a:gd name="connsiteX8" fmla="*/ 9248764 w 9394827"/>
                <a:gd name="connsiteY8" fmla="*/ 188686 h 2308368"/>
                <a:gd name="connsiteX9" fmla="*/ 9379393 w 9394827"/>
                <a:gd name="connsiteY9" fmla="*/ 653143 h 2308368"/>
                <a:gd name="connsiteX10" fmla="*/ 9379393 w 9394827"/>
                <a:gd name="connsiteY10" fmla="*/ 1494972 h 2308368"/>
                <a:gd name="connsiteX11" fmla="*/ 9263278 w 9394827"/>
                <a:gd name="connsiteY11" fmla="*/ 1944914 h 2308368"/>
                <a:gd name="connsiteX12" fmla="*/ 8900421 w 9394827"/>
                <a:gd name="connsiteY12" fmla="*/ 2206172 h 2308368"/>
                <a:gd name="connsiteX13" fmla="*/ 7405450 w 9394827"/>
                <a:gd name="connsiteY13" fmla="*/ 2307772 h 2308368"/>
                <a:gd name="connsiteX14" fmla="*/ 6142707 w 9394827"/>
                <a:gd name="connsiteY14" fmla="*/ 2206172 h 2308368"/>
                <a:gd name="connsiteX15" fmla="*/ 4865450 w 9394827"/>
                <a:gd name="connsiteY15" fmla="*/ 2307772 h 2308368"/>
                <a:gd name="connsiteX16" fmla="*/ 2935050 w 9394827"/>
                <a:gd name="connsiteY16" fmla="*/ 2148114 h 2308368"/>
                <a:gd name="connsiteX17" fmla="*/ 1164307 w 9394827"/>
                <a:gd name="connsiteY17" fmla="*/ 2220686 h 2308368"/>
                <a:gd name="connsiteX18" fmla="*/ 249907 w 9394827"/>
                <a:gd name="connsiteY18" fmla="*/ 2206172 h 2308368"/>
                <a:gd name="connsiteX19" fmla="*/ 162821 w 9394827"/>
                <a:gd name="connsiteY19" fmla="*/ 1843314 h 2308368"/>
                <a:gd name="connsiteX20" fmla="*/ 104764 w 9394827"/>
                <a:gd name="connsiteY20" fmla="*/ 1407886 h 2308368"/>
                <a:gd name="connsiteX0" fmla="*/ 104764 w 9394827"/>
                <a:gd name="connsiteY0" fmla="*/ 1422400 h 2322882"/>
                <a:gd name="connsiteX1" fmla="*/ 3165 w 9394827"/>
                <a:gd name="connsiteY1" fmla="*/ 653142 h 2322882"/>
                <a:gd name="connsiteX2" fmla="*/ 235393 w 9394827"/>
                <a:gd name="connsiteY2" fmla="*/ 159657 h 2322882"/>
                <a:gd name="connsiteX3" fmla="*/ 1411050 w 9394827"/>
                <a:gd name="connsiteY3" fmla="*/ 29028 h 2322882"/>
                <a:gd name="connsiteX4" fmla="*/ 3210821 w 9394827"/>
                <a:gd name="connsiteY4" fmla="*/ 72571 h 2322882"/>
                <a:gd name="connsiteX5" fmla="*/ 5591164 w 9394827"/>
                <a:gd name="connsiteY5" fmla="*/ 14514 h 2322882"/>
                <a:gd name="connsiteX6" fmla="*/ 7202250 w 9394827"/>
                <a:gd name="connsiteY6" fmla="*/ 101600 h 2322882"/>
                <a:gd name="connsiteX7" fmla="*/ 8508536 w 9394827"/>
                <a:gd name="connsiteY7" fmla="*/ 0 h 2322882"/>
                <a:gd name="connsiteX8" fmla="*/ 9248764 w 9394827"/>
                <a:gd name="connsiteY8" fmla="*/ 203200 h 2322882"/>
                <a:gd name="connsiteX9" fmla="*/ 9379393 w 9394827"/>
                <a:gd name="connsiteY9" fmla="*/ 667657 h 2322882"/>
                <a:gd name="connsiteX10" fmla="*/ 9379393 w 9394827"/>
                <a:gd name="connsiteY10" fmla="*/ 1509486 h 2322882"/>
                <a:gd name="connsiteX11" fmla="*/ 9263278 w 9394827"/>
                <a:gd name="connsiteY11" fmla="*/ 1959428 h 2322882"/>
                <a:gd name="connsiteX12" fmla="*/ 8900421 w 9394827"/>
                <a:gd name="connsiteY12" fmla="*/ 2220686 h 2322882"/>
                <a:gd name="connsiteX13" fmla="*/ 7405450 w 9394827"/>
                <a:gd name="connsiteY13" fmla="*/ 2322286 h 2322882"/>
                <a:gd name="connsiteX14" fmla="*/ 6142707 w 9394827"/>
                <a:gd name="connsiteY14" fmla="*/ 2220686 h 2322882"/>
                <a:gd name="connsiteX15" fmla="*/ 4865450 w 9394827"/>
                <a:gd name="connsiteY15" fmla="*/ 2322286 h 2322882"/>
                <a:gd name="connsiteX16" fmla="*/ 2935050 w 9394827"/>
                <a:gd name="connsiteY16" fmla="*/ 2162628 h 2322882"/>
                <a:gd name="connsiteX17" fmla="*/ 1164307 w 9394827"/>
                <a:gd name="connsiteY17" fmla="*/ 2235200 h 2322882"/>
                <a:gd name="connsiteX18" fmla="*/ 249907 w 9394827"/>
                <a:gd name="connsiteY18" fmla="*/ 2220686 h 2322882"/>
                <a:gd name="connsiteX19" fmla="*/ 162821 w 9394827"/>
                <a:gd name="connsiteY19" fmla="*/ 1857828 h 2322882"/>
                <a:gd name="connsiteX20" fmla="*/ 104764 w 9394827"/>
                <a:gd name="connsiteY20" fmla="*/ 1422400 h 23228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9394827" h="2322882">
                  <a:moveTo>
                    <a:pt x="104764" y="1422400"/>
                  </a:moveTo>
                  <a:cubicBezTo>
                    <a:pt x="78155" y="1221619"/>
                    <a:pt x="-18607" y="863599"/>
                    <a:pt x="3165" y="653142"/>
                  </a:cubicBezTo>
                  <a:cubicBezTo>
                    <a:pt x="24937" y="442685"/>
                    <a:pt x="746" y="263676"/>
                    <a:pt x="235393" y="159657"/>
                  </a:cubicBezTo>
                  <a:cubicBezTo>
                    <a:pt x="470041" y="55638"/>
                    <a:pt x="915145" y="43542"/>
                    <a:pt x="1411050" y="29028"/>
                  </a:cubicBezTo>
                  <a:cubicBezTo>
                    <a:pt x="2010974" y="43542"/>
                    <a:pt x="2514135" y="74990"/>
                    <a:pt x="3210821" y="72571"/>
                  </a:cubicBezTo>
                  <a:cubicBezTo>
                    <a:pt x="3907507" y="70152"/>
                    <a:pt x="4797716" y="33866"/>
                    <a:pt x="5591164" y="14514"/>
                  </a:cubicBezTo>
                  <a:cubicBezTo>
                    <a:pt x="6128193" y="43543"/>
                    <a:pt x="6716021" y="104019"/>
                    <a:pt x="7202250" y="101600"/>
                  </a:cubicBezTo>
                  <a:cubicBezTo>
                    <a:pt x="7688479" y="99181"/>
                    <a:pt x="8073107" y="33867"/>
                    <a:pt x="8508536" y="0"/>
                  </a:cubicBezTo>
                  <a:cubicBezTo>
                    <a:pt x="8755279" y="67733"/>
                    <a:pt x="9103621" y="91924"/>
                    <a:pt x="9248764" y="203200"/>
                  </a:cubicBezTo>
                  <a:cubicBezTo>
                    <a:pt x="9393907" y="314476"/>
                    <a:pt x="9357622" y="449943"/>
                    <a:pt x="9379393" y="667657"/>
                  </a:cubicBezTo>
                  <a:cubicBezTo>
                    <a:pt x="9401164" y="885371"/>
                    <a:pt x="9398745" y="1294191"/>
                    <a:pt x="9379393" y="1509486"/>
                  </a:cubicBezTo>
                  <a:cubicBezTo>
                    <a:pt x="9360041" y="1724781"/>
                    <a:pt x="9343107" y="1840895"/>
                    <a:pt x="9263278" y="1959428"/>
                  </a:cubicBezTo>
                  <a:cubicBezTo>
                    <a:pt x="9183449" y="2077961"/>
                    <a:pt x="9210059" y="2160210"/>
                    <a:pt x="8900421" y="2220686"/>
                  </a:cubicBezTo>
                  <a:cubicBezTo>
                    <a:pt x="8590783" y="2281162"/>
                    <a:pt x="7865069" y="2322286"/>
                    <a:pt x="7405450" y="2322286"/>
                  </a:cubicBezTo>
                  <a:cubicBezTo>
                    <a:pt x="6945831" y="2322286"/>
                    <a:pt x="6566040" y="2220686"/>
                    <a:pt x="6142707" y="2220686"/>
                  </a:cubicBezTo>
                  <a:cubicBezTo>
                    <a:pt x="5719374" y="2220686"/>
                    <a:pt x="5400059" y="2331962"/>
                    <a:pt x="4865450" y="2322286"/>
                  </a:cubicBezTo>
                  <a:cubicBezTo>
                    <a:pt x="4330841" y="2312610"/>
                    <a:pt x="3551907" y="2177142"/>
                    <a:pt x="2935050" y="2162628"/>
                  </a:cubicBezTo>
                  <a:cubicBezTo>
                    <a:pt x="2318193" y="2148114"/>
                    <a:pt x="1611831" y="2225524"/>
                    <a:pt x="1164307" y="2235200"/>
                  </a:cubicBezTo>
                  <a:cubicBezTo>
                    <a:pt x="716783" y="2244876"/>
                    <a:pt x="416821" y="2283581"/>
                    <a:pt x="249907" y="2220686"/>
                  </a:cubicBezTo>
                  <a:cubicBezTo>
                    <a:pt x="82993" y="2157791"/>
                    <a:pt x="187011" y="1990876"/>
                    <a:pt x="162821" y="1857828"/>
                  </a:cubicBezTo>
                  <a:cubicBezTo>
                    <a:pt x="138630" y="1724780"/>
                    <a:pt x="131373" y="1623181"/>
                    <a:pt x="104764" y="1422400"/>
                  </a:cubicBez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inpin heiti" panose="00000500000000000000" pitchFamily="2" charset="-122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  <p:sp>
        <p:nvSpPr>
          <p:cNvPr id="57" name="文本框 6"/>
          <p:cNvSpPr txBox="1"/>
          <p:nvPr/>
        </p:nvSpPr>
        <p:spPr>
          <a:xfrm>
            <a:off x="2388996" y="4892128"/>
            <a:ext cx="71451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altLang="en-US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1: Chuyển số đo độ dài thành </a:t>
            </a:r>
            <a:r>
              <a:rPr lang="en-US" altLang="en-US" sz="2800" b="1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 số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b="1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  <a:r>
              <a:rPr lang="en-US" altLang="en-US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(với đơn vị đo cần chuyển)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Bước 2: Chuyển </a:t>
            </a:r>
            <a:r>
              <a:rPr lang="en-US" altLang="en-US" sz="2800" b="1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hỗn số </a:t>
            </a:r>
            <a:r>
              <a:rPr lang="en-US" altLang="en-US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 </a:t>
            </a:r>
            <a:r>
              <a:rPr lang="en-US" altLang="en-US" sz="2800" b="1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thập phân</a:t>
            </a:r>
            <a:r>
              <a:rPr lang="en-US" altLang="en-US" sz="2800" i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800" i="1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6" t="65436" r="15809" b="20205"/>
          <a:stretch/>
        </p:blipFill>
        <p:spPr>
          <a:xfrm>
            <a:off x="337937" y="2843608"/>
            <a:ext cx="11997857" cy="2246104"/>
          </a:xfrm>
          <a:prstGeom prst="rect">
            <a:avLst/>
          </a:prstGeom>
        </p:spPr>
      </p:pic>
      <p:sp>
        <p:nvSpPr>
          <p:cNvPr id="59" name="TextBox 58"/>
          <p:cNvSpPr txBox="1"/>
          <p:nvPr/>
        </p:nvSpPr>
        <p:spPr>
          <a:xfrm>
            <a:off x="2257667" y="3532445"/>
            <a:ext cx="7472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viết các </a:t>
            </a:r>
            <a:r>
              <a:rPr lang="en-US" altLang="en-US" sz="2800" b="1" i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đo độ dài 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dạng </a:t>
            </a:r>
            <a:r>
              <a:rPr lang="en-US" altLang="en-US" sz="2800" b="1" i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thập phân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i="1" smtClean="0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như thế nào</a:t>
            </a:r>
            <a:r>
              <a:rPr lang="en-US" altLang="en-US" sz="2800" i="1" smtClean="0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altLang="en-US" sz="2800" i="1">
              <a:ln>
                <a:solidFill>
                  <a:srgbClr val="002060"/>
                </a:solidFill>
              </a:ln>
              <a:solidFill>
                <a:srgbClr val="2B4D9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2267317" y="3544681"/>
            <a:ext cx="7472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viết các </a:t>
            </a:r>
            <a:r>
              <a:rPr lang="en-US" altLang="en-US" sz="2800" b="1" i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đo độ dài 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dạng </a:t>
            </a:r>
            <a:r>
              <a:rPr lang="en-US" altLang="en-US" sz="2800" b="1" i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thập phân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i="1" smtClean="0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như </a:t>
            </a:r>
            <a:r>
              <a:rPr lang="en-US" altLang="en-US" sz="2800" i="1" smtClean="0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sau:</a:t>
            </a:r>
            <a:endParaRPr lang="en-US" altLang="en-US" sz="2800" i="1">
              <a:ln>
                <a:solidFill>
                  <a:srgbClr val="002060"/>
                </a:solidFill>
              </a:ln>
              <a:solidFill>
                <a:srgbClr val="2B4D9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3" name="图片 5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2496" y="6066796"/>
            <a:ext cx="1766267" cy="747796"/>
          </a:xfrm>
          <a:prstGeom prst="rect">
            <a:avLst/>
          </a:prstGeom>
        </p:spPr>
      </p:pic>
      <p:pic>
        <p:nvPicPr>
          <p:cNvPr id="64" name="图片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82595"/>
            <a:ext cx="1102212" cy="931997"/>
          </a:xfrm>
          <a:prstGeom prst="rect">
            <a:avLst/>
          </a:prstGeom>
        </p:spPr>
      </p:pic>
      <p:cxnSp>
        <p:nvCxnSpPr>
          <p:cNvPr id="3" name="Straight Connector 2"/>
          <p:cNvCxnSpPr/>
          <p:nvPr/>
        </p:nvCxnSpPr>
        <p:spPr>
          <a:xfrm flipH="1">
            <a:off x="5386480" y="703385"/>
            <a:ext cx="1446" cy="242348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64663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8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6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6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"/>
                            </p:stCondLst>
                            <p:childTnLst>
                              <p:par>
                                <p:cTn id="56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3 0.31366 L -2.08333E-6 -3.7037E-6 " pathEditMode="relative" rAng="0" ptsTypes="AA">
                                      <p:cBhvr>
                                        <p:cTn id="5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15694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2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7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8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03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1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5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000"/>
                            </p:stCondLst>
                            <p:childTnLst>
                              <p:par>
                                <p:cTn id="170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1" grpId="0"/>
      <p:bldP spid="12" grpId="0"/>
      <p:bldP spid="13" grpId="0"/>
      <p:bldP spid="17" grpId="0"/>
      <p:bldP spid="18" grpId="0"/>
      <p:bldP spid="19" grpId="0"/>
      <p:bldP spid="19" grpId="1"/>
      <p:bldP spid="20" grpId="0"/>
      <p:bldP spid="32" grpId="0"/>
      <p:bldP spid="33" grpId="0"/>
      <p:bldP spid="42" grpId="0"/>
      <p:bldP spid="46" grpId="0"/>
      <p:bldP spid="46" grpId="1"/>
      <p:bldP spid="57" grpId="0"/>
      <p:bldP spid="59" grpId="0"/>
      <p:bldP spid="59" grpId="1"/>
      <p:bldP spid="6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13098" y="4602736"/>
            <a:ext cx="2093913" cy="4603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số</a:t>
            </a:r>
            <a:r>
              <a:rPr lang="en-US" sz="24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đo</a:t>
            </a:r>
            <a:r>
              <a:rPr lang="en-US" sz="24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độ</a:t>
            </a:r>
            <a:r>
              <a:rPr lang="en-US" sz="24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dài</a:t>
            </a:r>
            <a:r>
              <a:rPr lang="en-US" sz="24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endParaRPr lang="en-US" sz="2400" dirty="0">
              <a:cs typeface="Arial" charset="0"/>
            </a:endParaRPr>
          </a:p>
        </p:txBody>
      </p:sp>
      <p:sp>
        <p:nvSpPr>
          <p:cNvPr id="5" name="Rectangle 51"/>
          <p:cNvSpPr>
            <a:spLocks noChangeArrowheads="1"/>
          </p:cNvSpPr>
          <p:nvPr/>
        </p:nvSpPr>
        <p:spPr bwMode="auto">
          <a:xfrm>
            <a:off x="5267348" y="5420299"/>
            <a:ext cx="2114550" cy="4619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Phần</a:t>
            </a:r>
            <a:r>
              <a:rPr lang="en-US" sz="24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nguyên</a:t>
            </a:r>
            <a:endParaRPr lang="en-US" sz="2400" dirty="0">
              <a:cs typeface="Arial" charset="0"/>
            </a:endParaRPr>
          </a:p>
        </p:txBody>
      </p:sp>
      <p:sp>
        <p:nvSpPr>
          <p:cNvPr id="6" name="Rectangle 52"/>
          <p:cNvSpPr>
            <a:spLocks noChangeArrowheads="1"/>
          </p:cNvSpPr>
          <p:nvPr/>
        </p:nvSpPr>
        <p:spPr bwMode="auto">
          <a:xfrm>
            <a:off x="7504136" y="5421886"/>
            <a:ext cx="2511425" cy="46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Phần</a:t>
            </a:r>
            <a:r>
              <a:rPr lang="en-US" sz="24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phân</a:t>
            </a:r>
            <a:r>
              <a:rPr lang="en-US" sz="2400" b="1" i="1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charset="0"/>
                <a:cs typeface="Arial" charset="0"/>
              </a:rPr>
              <a:t>số</a:t>
            </a:r>
            <a:endParaRPr lang="en-US" sz="2400" dirty="0">
              <a:cs typeface="Arial" charset="0"/>
            </a:endParaRPr>
          </a:p>
        </p:txBody>
      </p:sp>
      <p:grpSp>
        <p:nvGrpSpPr>
          <p:cNvPr id="7" name="Group 5"/>
          <p:cNvGrpSpPr>
            <a:grpSpLocks/>
          </p:cNvGrpSpPr>
          <p:nvPr/>
        </p:nvGrpSpPr>
        <p:grpSpPr bwMode="auto">
          <a:xfrm>
            <a:off x="5253061" y="5883849"/>
            <a:ext cx="2114550" cy="884237"/>
            <a:chOff x="3387725" y="5469731"/>
            <a:chExt cx="2114681" cy="882688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8" name="Rectangle 54"/>
            <p:cNvSpPr>
              <a:spLocks noChangeArrowheads="1"/>
            </p:cNvSpPr>
            <p:nvPr/>
          </p:nvSpPr>
          <p:spPr bwMode="auto">
            <a:xfrm>
              <a:off x="3387725" y="5891266"/>
              <a:ext cx="2114681" cy="461153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Phần</a:t>
              </a:r>
              <a:r>
                <a:rPr lang="en-US" sz="2400" b="1" i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nguyên</a:t>
              </a:r>
              <a:endParaRPr lang="en-US" sz="2400" dirty="0">
                <a:cs typeface="Arial" charset="0"/>
              </a:endParaRPr>
            </a:p>
          </p:txBody>
        </p:sp>
        <p:sp>
          <p:nvSpPr>
            <p:cNvPr id="9" name="Down Arrow 8"/>
            <p:cNvSpPr/>
            <p:nvPr/>
          </p:nvSpPr>
          <p:spPr bwMode="auto">
            <a:xfrm>
              <a:off x="4267254" y="5469731"/>
              <a:ext cx="290530" cy="397764"/>
            </a:xfrm>
            <a:prstGeom prst="downArrow">
              <a:avLst/>
            </a:prstGeom>
            <a:grpFill/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>
                <a:cs typeface="Arial" charset="0"/>
              </a:endParaRPr>
            </a:p>
          </p:txBody>
        </p:sp>
      </p:grpSp>
      <p:grpSp>
        <p:nvGrpSpPr>
          <p:cNvPr id="10" name="Group 6"/>
          <p:cNvGrpSpPr>
            <a:grpSpLocks/>
          </p:cNvGrpSpPr>
          <p:nvPr/>
        </p:nvGrpSpPr>
        <p:grpSpPr bwMode="auto">
          <a:xfrm>
            <a:off x="7505723" y="5910836"/>
            <a:ext cx="2489200" cy="857250"/>
            <a:chOff x="6146800" y="5496386"/>
            <a:chExt cx="2489784" cy="855991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 55"/>
            <p:cNvSpPr>
              <a:spLocks noChangeArrowheads="1"/>
            </p:cNvSpPr>
            <p:nvPr/>
          </p:nvSpPr>
          <p:spPr bwMode="auto">
            <a:xfrm>
              <a:off x="6146800" y="5891093"/>
              <a:ext cx="2489784" cy="461284"/>
            </a:xfrm>
            <a:prstGeom prst="rect">
              <a:avLst/>
            </a:prstGeom>
            <a:grpFill/>
            <a:ln>
              <a:solidFill>
                <a:schemeClr val="accent1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Phần</a:t>
              </a:r>
              <a:r>
                <a:rPr lang="en-US" sz="2400" b="1" i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thập</a:t>
              </a:r>
              <a:r>
                <a:rPr lang="en-US" sz="2400" b="1" i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phân</a:t>
              </a:r>
              <a:endParaRPr lang="en-US" sz="2400" dirty="0">
                <a:cs typeface="Arial" charset="0"/>
              </a:endParaRPr>
            </a:p>
          </p:txBody>
        </p:sp>
        <p:sp>
          <p:nvSpPr>
            <p:cNvPr id="12" name="Down Arrow 11"/>
            <p:cNvSpPr/>
            <p:nvPr/>
          </p:nvSpPr>
          <p:spPr bwMode="auto">
            <a:xfrm>
              <a:off x="7226553" y="5496386"/>
              <a:ext cx="292169" cy="397878"/>
            </a:xfrm>
            <a:prstGeom prst="downArrow">
              <a:avLst/>
            </a:prstGeom>
            <a:grpFill/>
            <a:ln w="9525" cap="flat" cmpd="sng" algn="ctr">
              <a:solidFill>
                <a:schemeClr val="accent1">
                  <a:lumMod val="75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algn="ctr">
                <a:defRPr/>
              </a:pPr>
              <a:endParaRPr lang="en-US">
                <a:cs typeface="Arial" charset="0"/>
              </a:endParaRPr>
            </a:p>
          </p:txBody>
        </p:sp>
      </p:grpSp>
      <p:grpSp>
        <p:nvGrpSpPr>
          <p:cNvPr id="13" name="Group 8"/>
          <p:cNvGrpSpPr>
            <a:grpSpLocks/>
          </p:cNvGrpSpPr>
          <p:nvPr/>
        </p:nvGrpSpPr>
        <p:grpSpPr bwMode="auto">
          <a:xfrm>
            <a:off x="3003573" y="5063111"/>
            <a:ext cx="2139950" cy="820738"/>
            <a:chOff x="1004093" y="4648200"/>
            <a:chExt cx="2139867" cy="821531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4" name="Rectangle 13"/>
            <p:cNvSpPr/>
            <p:nvPr/>
          </p:nvSpPr>
          <p:spPr>
            <a:xfrm>
              <a:off x="1004093" y="5007322"/>
              <a:ext cx="2139867" cy="462409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Hỗn</a:t>
              </a:r>
              <a:r>
                <a:rPr lang="en-US" sz="2400" b="1" i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số</a:t>
              </a:r>
              <a:endParaRPr lang="en-US" sz="2400" dirty="0">
                <a:cs typeface="Arial" charset="0"/>
              </a:endParaRPr>
            </a:p>
          </p:txBody>
        </p:sp>
        <p:sp>
          <p:nvSpPr>
            <p:cNvPr id="15" name="Down Arrow 7"/>
            <p:cNvSpPr>
              <a:spLocks noChangeArrowheads="1"/>
            </p:cNvSpPr>
            <p:nvPr/>
          </p:nvSpPr>
          <p:spPr bwMode="auto">
            <a:xfrm>
              <a:off x="1905000" y="4648200"/>
              <a:ext cx="293688" cy="357186"/>
            </a:xfrm>
            <a:prstGeom prst="downArrow">
              <a:avLst>
                <a:gd name="adj1" fmla="val 50000"/>
                <a:gd name="adj2" fmla="val 50000"/>
              </a:avLst>
            </a:prstGeom>
            <a:grpFill/>
            <a:ln w="9525" algn="ctr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grpSp>
        <p:nvGrpSpPr>
          <p:cNvPr id="16" name="Group 9"/>
          <p:cNvGrpSpPr>
            <a:grpSpLocks/>
          </p:cNvGrpSpPr>
          <p:nvPr/>
        </p:nvGrpSpPr>
        <p:grpSpPr bwMode="auto">
          <a:xfrm>
            <a:off x="3013098" y="5883849"/>
            <a:ext cx="2130425" cy="876300"/>
            <a:chOff x="1013391" y="5469731"/>
            <a:chExt cx="2130713" cy="874583"/>
          </a:xfrm>
          <a:solidFill>
            <a:schemeClr val="accent4">
              <a:lumMod val="40000"/>
              <a:lumOff val="60000"/>
            </a:schemeClr>
          </a:solidFill>
        </p:grpSpPr>
        <p:sp>
          <p:nvSpPr>
            <p:cNvPr id="17" name="Rectangle 16"/>
            <p:cNvSpPr/>
            <p:nvPr/>
          </p:nvSpPr>
          <p:spPr>
            <a:xfrm>
              <a:off x="1013391" y="5883256"/>
              <a:ext cx="2130713" cy="461058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Số</a:t>
              </a:r>
              <a:r>
                <a:rPr lang="en-US" sz="2400" b="1" i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thập</a:t>
              </a:r>
              <a:r>
                <a:rPr lang="en-US" sz="2400" b="1" i="1" dirty="0">
                  <a:solidFill>
                    <a:srgbClr val="000000"/>
                  </a:solidFill>
                  <a:latin typeface="Arial" charset="0"/>
                  <a:cs typeface="Arial" charset="0"/>
                </a:rPr>
                <a:t> </a:t>
              </a:r>
              <a:r>
                <a:rPr lang="en-US" sz="2400" b="1" i="1" dirty="0" err="1">
                  <a:solidFill>
                    <a:srgbClr val="000000"/>
                  </a:solidFill>
                  <a:latin typeface="Arial" charset="0"/>
                  <a:cs typeface="Arial" charset="0"/>
                </a:rPr>
                <a:t>phân</a:t>
              </a:r>
              <a:endParaRPr lang="en-US" sz="2400" dirty="0">
                <a:cs typeface="Arial" charset="0"/>
              </a:endParaRPr>
            </a:p>
          </p:txBody>
        </p:sp>
        <p:sp>
          <p:nvSpPr>
            <p:cNvPr id="18" name="Down Arrow 58"/>
            <p:cNvSpPr>
              <a:spLocks noChangeArrowheads="1"/>
            </p:cNvSpPr>
            <p:nvPr/>
          </p:nvSpPr>
          <p:spPr bwMode="auto">
            <a:xfrm>
              <a:off x="1927182" y="5469731"/>
              <a:ext cx="293688" cy="424324"/>
            </a:xfrm>
            <a:prstGeom prst="downArrow">
              <a:avLst>
                <a:gd name="adj1" fmla="val 50000"/>
                <a:gd name="adj2" fmla="val 50000"/>
              </a:avLst>
            </a:prstGeom>
            <a:grpFill/>
            <a:ln w="9525" algn="ctr">
              <a:solidFill>
                <a:schemeClr val="accent2">
                  <a:lumMod val="75000"/>
                </a:schemeClr>
              </a:solidFill>
              <a:round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1557970" y="5423364"/>
            <a:ext cx="150985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err="1">
                <a:solidFill>
                  <a:schemeClr val="bg2">
                    <a:lumMod val="10000"/>
                  </a:schemeClr>
                </a:solidFill>
                <a:latin typeface="Arial" pitchFamily="34" charset="0"/>
              </a:rPr>
              <a:t>Bước</a:t>
            </a:r>
            <a:r>
              <a:rPr lang="en-US" sz="2400" b="1">
                <a:solidFill>
                  <a:schemeClr val="bg2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</a:rPr>
              <a:t>1: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564566" y="6298187"/>
            <a:ext cx="15215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en-US" sz="2400" b="1" err="1">
                <a:solidFill>
                  <a:schemeClr val="bg2">
                    <a:lumMod val="10000"/>
                  </a:schemeClr>
                </a:solidFill>
                <a:latin typeface="Arial" pitchFamily="34" charset="0"/>
              </a:rPr>
              <a:t>Bước</a:t>
            </a:r>
            <a:r>
              <a:rPr lang="en-US" sz="2400" b="1">
                <a:solidFill>
                  <a:schemeClr val="bg2">
                    <a:lumMod val="10000"/>
                  </a:schemeClr>
                </a:solidFill>
                <a:latin typeface="Arial" pitchFamily="34" charset="0"/>
              </a:rPr>
              <a:t> </a:t>
            </a:r>
            <a:r>
              <a:rPr lang="en-US" sz="2400" b="1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</a:rPr>
              <a:t>2:</a:t>
            </a:r>
            <a:endParaRPr lang="en-US" sz="2400" b="1" dirty="0">
              <a:solidFill>
                <a:schemeClr val="bg2">
                  <a:lumMod val="10000"/>
                </a:schemeClr>
              </a:solidFill>
              <a:latin typeface="Arial" pitchFamily="34" charset="0"/>
            </a:endParaRPr>
          </a:p>
        </p:txBody>
      </p:sp>
      <p:sp>
        <p:nvSpPr>
          <p:cNvPr id="21" name="TextBox 4"/>
          <p:cNvSpPr txBox="1">
            <a:spLocks noChangeArrowheads="1"/>
          </p:cNvSpPr>
          <p:nvPr/>
        </p:nvSpPr>
        <p:spPr bwMode="auto">
          <a:xfrm>
            <a:off x="982686" y="753955"/>
            <a:ext cx="427037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6m 4dm = 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m</a:t>
            </a:r>
          </a:p>
        </p:txBody>
      </p: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5486482" y="772423"/>
            <a:ext cx="476230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3m 5cm =  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</a:t>
            </a:r>
            <a:r>
              <a:rPr lang="en-US" altLang="en-US" sz="36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58887" y="1828912"/>
            <a:ext cx="33528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dm =  </a:t>
            </a:r>
          </a:p>
        </p:txBody>
      </p:sp>
      <p:sp>
        <p:nvSpPr>
          <p:cNvPr id="24" name="TextBox 14"/>
          <p:cNvSpPr txBox="1">
            <a:spLocks noChangeArrowheads="1"/>
          </p:cNvSpPr>
          <p:nvPr/>
        </p:nvSpPr>
        <p:spPr bwMode="auto">
          <a:xfrm>
            <a:off x="3440137" y="1870007"/>
            <a:ext cx="17383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m</a:t>
            </a:r>
          </a:p>
        </p:txBody>
      </p:sp>
      <p:grpSp>
        <p:nvGrpSpPr>
          <p:cNvPr id="25" name="Group 15"/>
          <p:cNvGrpSpPr>
            <a:grpSpLocks/>
          </p:cNvGrpSpPr>
          <p:nvPr/>
        </p:nvGrpSpPr>
        <p:grpSpPr bwMode="auto">
          <a:xfrm>
            <a:off x="3839317" y="1631856"/>
            <a:ext cx="791831" cy="1754326"/>
            <a:chOff x="1754932" y="5387891"/>
            <a:chExt cx="609600" cy="1755917"/>
          </a:xfrm>
        </p:grpSpPr>
        <p:sp>
          <p:nvSpPr>
            <p:cNvPr id="26" name="TextBox 16"/>
            <p:cNvSpPr txBox="1">
              <a:spLocks noChangeArrowheads="1"/>
            </p:cNvSpPr>
            <p:nvPr/>
          </p:nvSpPr>
          <p:spPr bwMode="auto">
            <a:xfrm>
              <a:off x="1754932" y="5387891"/>
              <a:ext cx="609600" cy="17559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</a:p>
          </p:txBody>
        </p:sp>
        <p:cxnSp>
          <p:nvCxnSpPr>
            <p:cNvPr id="27" name="Straight Connector 17"/>
            <p:cNvCxnSpPr>
              <a:cxnSpLocks noChangeShapeType="1"/>
            </p:cNvCxnSpPr>
            <p:nvPr/>
          </p:nvCxnSpPr>
          <p:spPr bwMode="auto">
            <a:xfrm>
              <a:off x="1904611" y="5977639"/>
              <a:ext cx="310244" cy="0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8" name="Rectangle 18"/>
          <p:cNvSpPr>
            <a:spLocks noChangeArrowheads="1"/>
          </p:cNvSpPr>
          <p:nvPr/>
        </p:nvSpPr>
        <p:spPr bwMode="auto">
          <a:xfrm>
            <a:off x="4103150" y="2843743"/>
            <a:ext cx="41549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29" name="TextBox 22"/>
          <p:cNvSpPr txBox="1">
            <a:spLocks noChangeArrowheads="1"/>
          </p:cNvSpPr>
          <p:nvPr/>
        </p:nvSpPr>
        <p:spPr bwMode="auto">
          <a:xfrm>
            <a:off x="6423422" y="1848030"/>
            <a:ext cx="212410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</a:t>
            </a: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cm =  </a:t>
            </a:r>
          </a:p>
        </p:txBody>
      </p:sp>
      <p:sp>
        <p:nvSpPr>
          <p:cNvPr id="30" name="TextBox 23"/>
          <p:cNvSpPr txBox="1">
            <a:spLocks noChangeArrowheads="1"/>
          </p:cNvSpPr>
          <p:nvPr/>
        </p:nvSpPr>
        <p:spPr bwMode="auto">
          <a:xfrm>
            <a:off x="8249644" y="1850421"/>
            <a:ext cx="19401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</a:p>
        </p:txBody>
      </p:sp>
      <p:grpSp>
        <p:nvGrpSpPr>
          <p:cNvPr id="31" name="Group 24"/>
          <p:cNvGrpSpPr>
            <a:grpSpLocks/>
          </p:cNvGrpSpPr>
          <p:nvPr/>
        </p:nvGrpSpPr>
        <p:grpSpPr bwMode="auto">
          <a:xfrm>
            <a:off x="8715651" y="1556046"/>
            <a:ext cx="876300" cy="1200329"/>
            <a:chOff x="1696387" y="5443699"/>
            <a:chExt cx="876300" cy="1201416"/>
          </a:xfrm>
        </p:grpSpPr>
        <p:sp>
          <p:nvSpPr>
            <p:cNvPr id="32" name="TextBox 25"/>
            <p:cNvSpPr txBox="1">
              <a:spLocks noChangeArrowheads="1"/>
            </p:cNvSpPr>
            <p:nvPr/>
          </p:nvSpPr>
          <p:spPr bwMode="auto">
            <a:xfrm>
              <a:off x="1696387" y="5443699"/>
              <a:ext cx="876300" cy="12014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 b="1">
                  <a:solidFill>
                    <a:srgbClr val="0000FF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altLang="en-US" sz="360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100</a:t>
              </a:r>
            </a:p>
          </p:txBody>
        </p:sp>
        <p:cxnSp>
          <p:nvCxnSpPr>
            <p:cNvPr id="33" name="Straight Connector 26"/>
            <p:cNvCxnSpPr>
              <a:cxnSpLocks noChangeShapeType="1"/>
            </p:cNvCxnSpPr>
            <p:nvPr/>
          </p:nvCxnSpPr>
          <p:spPr bwMode="auto">
            <a:xfrm>
              <a:off x="1842869" y="6070362"/>
              <a:ext cx="527958" cy="1057"/>
            </a:xfrm>
            <a:prstGeom prst="line">
              <a:avLst/>
            </a:prstGeom>
            <a:noFill/>
            <a:ln w="19050" algn="ctr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4" name="TextBox 29"/>
          <p:cNvSpPr txBox="1">
            <a:spLocks noChangeArrowheads="1"/>
          </p:cNvSpPr>
          <p:nvPr/>
        </p:nvSpPr>
        <p:spPr bwMode="auto">
          <a:xfrm>
            <a:off x="7813659" y="2793812"/>
            <a:ext cx="229886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m</a:t>
            </a:r>
          </a:p>
        </p:txBody>
      </p:sp>
      <p:sp>
        <p:nvSpPr>
          <p:cNvPr id="35" name="Rectangle 30"/>
          <p:cNvSpPr>
            <a:spLocks noChangeArrowheads="1"/>
          </p:cNvSpPr>
          <p:nvPr/>
        </p:nvSpPr>
        <p:spPr bwMode="auto">
          <a:xfrm>
            <a:off x="8845290" y="2789223"/>
            <a:ext cx="6463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</a:p>
        </p:txBody>
      </p:sp>
      <p:sp>
        <p:nvSpPr>
          <p:cNvPr id="36" name="TextBox 24575"/>
          <p:cNvSpPr txBox="1">
            <a:spLocks noChangeArrowheads="1"/>
          </p:cNvSpPr>
          <p:nvPr/>
        </p:nvSpPr>
        <p:spPr bwMode="auto">
          <a:xfrm>
            <a:off x="3522804" y="691359"/>
            <a:ext cx="121602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6,4</a:t>
            </a:r>
          </a:p>
        </p:txBody>
      </p:sp>
      <p:sp>
        <p:nvSpPr>
          <p:cNvPr id="37" name="TextBox 34"/>
          <p:cNvSpPr txBox="1">
            <a:spLocks noChangeArrowheads="1"/>
          </p:cNvSpPr>
          <p:nvPr/>
        </p:nvSpPr>
        <p:spPr bwMode="auto">
          <a:xfrm>
            <a:off x="8281329" y="710477"/>
            <a:ext cx="12176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3,05   </a:t>
            </a:r>
          </a:p>
        </p:txBody>
      </p:sp>
      <p:grpSp>
        <p:nvGrpSpPr>
          <p:cNvPr id="38" name="Group 37"/>
          <p:cNvGrpSpPr>
            <a:grpSpLocks/>
          </p:cNvGrpSpPr>
          <p:nvPr/>
        </p:nvGrpSpPr>
        <p:grpSpPr bwMode="auto">
          <a:xfrm flipV="1">
            <a:off x="1997726" y="1534784"/>
            <a:ext cx="1882386" cy="339239"/>
            <a:chOff x="1143000" y="2930429"/>
            <a:chExt cx="1524000" cy="397657"/>
          </a:xfrm>
        </p:grpSpPr>
        <p:cxnSp>
          <p:nvCxnSpPr>
            <p:cNvPr id="39" name="Straight Connector 6"/>
            <p:cNvCxnSpPr>
              <a:cxnSpLocks noChangeShapeType="1"/>
            </p:cNvCxnSpPr>
            <p:nvPr/>
          </p:nvCxnSpPr>
          <p:spPr bwMode="auto">
            <a:xfrm>
              <a:off x="1143000" y="2930429"/>
              <a:ext cx="0" cy="397657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0" name="Straight Connector 8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Straight Arrow Connector 12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42" name="Group 41"/>
          <p:cNvGrpSpPr>
            <a:grpSpLocks/>
          </p:cNvGrpSpPr>
          <p:nvPr/>
        </p:nvGrpSpPr>
        <p:grpSpPr bwMode="auto">
          <a:xfrm flipV="1">
            <a:off x="2610500" y="1376034"/>
            <a:ext cx="1592263" cy="514790"/>
            <a:chOff x="1143000" y="2685553"/>
            <a:chExt cx="1524000" cy="642533"/>
          </a:xfrm>
        </p:grpSpPr>
        <p:cxnSp>
          <p:nvCxnSpPr>
            <p:cNvPr id="43" name="Straight Connector 42"/>
            <p:cNvCxnSpPr>
              <a:cxnSpLocks noChangeShapeType="1"/>
            </p:cNvCxnSpPr>
            <p:nvPr/>
          </p:nvCxnSpPr>
          <p:spPr bwMode="auto">
            <a:xfrm>
              <a:off x="1143000" y="2685553"/>
              <a:ext cx="0" cy="642533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Connector 43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5" name="Straight Arrow Connector 44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6" name="TextBox 14"/>
          <p:cNvSpPr txBox="1">
            <a:spLocks noChangeArrowheads="1"/>
          </p:cNvSpPr>
          <p:nvPr/>
        </p:nvSpPr>
        <p:spPr bwMode="auto">
          <a:xfrm>
            <a:off x="3231213" y="2836922"/>
            <a:ext cx="19431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3839316" y="2850564"/>
            <a:ext cx="54331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36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grpSp>
        <p:nvGrpSpPr>
          <p:cNvPr id="48" name="Group 47"/>
          <p:cNvGrpSpPr>
            <a:grpSpLocks/>
          </p:cNvGrpSpPr>
          <p:nvPr/>
        </p:nvGrpSpPr>
        <p:grpSpPr bwMode="auto">
          <a:xfrm flipV="1">
            <a:off x="6661135" y="1535165"/>
            <a:ext cx="2034990" cy="403869"/>
            <a:chOff x="1143000" y="2930429"/>
            <a:chExt cx="1524000" cy="397657"/>
          </a:xfrm>
        </p:grpSpPr>
        <p:cxnSp>
          <p:nvCxnSpPr>
            <p:cNvPr id="49" name="Straight Connector 50"/>
            <p:cNvCxnSpPr>
              <a:cxnSpLocks noChangeShapeType="1"/>
            </p:cNvCxnSpPr>
            <p:nvPr/>
          </p:nvCxnSpPr>
          <p:spPr bwMode="auto">
            <a:xfrm>
              <a:off x="1143000" y="2930429"/>
              <a:ext cx="0" cy="397657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0" name="Straight Connector 51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1" name="Straight Arrow Connector 52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28575" algn="ctr">
              <a:solidFill>
                <a:srgbClr val="FF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grpSp>
        <p:nvGrpSpPr>
          <p:cNvPr id="52" name="Group 51"/>
          <p:cNvGrpSpPr>
            <a:grpSpLocks/>
          </p:cNvGrpSpPr>
          <p:nvPr/>
        </p:nvGrpSpPr>
        <p:grpSpPr bwMode="auto">
          <a:xfrm flipV="1">
            <a:off x="7363619" y="1385750"/>
            <a:ext cx="1835421" cy="503675"/>
            <a:chOff x="1143000" y="2685553"/>
            <a:chExt cx="1524000" cy="642533"/>
          </a:xfrm>
        </p:grpSpPr>
        <p:cxnSp>
          <p:nvCxnSpPr>
            <p:cNvPr id="53" name="Straight Connector 54"/>
            <p:cNvCxnSpPr>
              <a:cxnSpLocks noChangeShapeType="1"/>
            </p:cNvCxnSpPr>
            <p:nvPr/>
          </p:nvCxnSpPr>
          <p:spPr bwMode="auto">
            <a:xfrm>
              <a:off x="1143000" y="2685553"/>
              <a:ext cx="0" cy="642533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Straight Connector 55"/>
            <p:cNvCxnSpPr>
              <a:cxnSpLocks noChangeShapeType="1"/>
            </p:cNvCxnSpPr>
            <p:nvPr/>
          </p:nvCxnSpPr>
          <p:spPr bwMode="auto">
            <a:xfrm>
              <a:off x="1143000" y="3328086"/>
              <a:ext cx="1524000" cy="0"/>
            </a:xfrm>
            <a:prstGeom prst="line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5" name="Straight Arrow Connector 56"/>
            <p:cNvCxnSpPr>
              <a:cxnSpLocks noChangeShapeType="1"/>
            </p:cNvCxnSpPr>
            <p:nvPr/>
          </p:nvCxnSpPr>
          <p:spPr bwMode="auto">
            <a:xfrm flipV="1">
              <a:off x="2667000" y="2930429"/>
              <a:ext cx="0" cy="397657"/>
            </a:xfrm>
            <a:prstGeom prst="straightConnector1">
              <a:avLst/>
            </a:prstGeom>
            <a:noFill/>
            <a:ln w="19050" algn="ctr">
              <a:solidFill>
                <a:srgbClr val="0000FF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8531444" y="2675719"/>
            <a:ext cx="53340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4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06" t="65436" r="15809" b="20205"/>
          <a:stretch/>
        </p:blipFill>
        <p:spPr>
          <a:xfrm>
            <a:off x="424119" y="2851342"/>
            <a:ext cx="11997857" cy="2246104"/>
          </a:xfrm>
          <a:prstGeom prst="rect">
            <a:avLst/>
          </a:prstGeom>
          <a:ln>
            <a:noFill/>
          </a:ln>
        </p:spPr>
      </p:pic>
      <p:sp>
        <p:nvSpPr>
          <p:cNvPr id="58" name="TextBox 57"/>
          <p:cNvSpPr txBox="1"/>
          <p:nvPr/>
        </p:nvSpPr>
        <p:spPr>
          <a:xfrm>
            <a:off x="2283947" y="3565938"/>
            <a:ext cx="74729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 viết các </a:t>
            </a:r>
            <a:r>
              <a:rPr lang="en-US" altLang="en-US" sz="2800" b="1" i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đo độ dài 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 dạng </a:t>
            </a:r>
            <a:r>
              <a:rPr lang="en-US" altLang="en-US" sz="2800" b="1" i="1">
                <a:ln>
                  <a:solidFill>
                    <a:srgbClr val="C00000"/>
                  </a:solidFill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 thập phân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800" i="1" smtClean="0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 </a:t>
            </a:r>
            <a:r>
              <a:rPr lang="en-US" altLang="en-US" sz="2800" i="1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như </a:t>
            </a:r>
            <a:r>
              <a:rPr lang="en-US" altLang="en-US" sz="2800" i="1" smtClean="0">
                <a:ln>
                  <a:solidFill>
                    <a:srgbClr val="002060"/>
                  </a:solidFill>
                </a:ln>
                <a:solidFill>
                  <a:srgbClr val="2B4D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sau:</a:t>
            </a:r>
            <a:endParaRPr lang="en-US" altLang="en-US" sz="2800" i="1">
              <a:ln>
                <a:solidFill>
                  <a:srgbClr val="002060"/>
                </a:solidFill>
              </a:ln>
              <a:solidFill>
                <a:srgbClr val="2B4D9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38" t="22290" r="21443" b="66566"/>
          <a:stretch/>
        </p:blipFill>
        <p:spPr>
          <a:xfrm>
            <a:off x="4720761" y="-257272"/>
            <a:ext cx="2606723" cy="1165928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5199637" y="-46510"/>
            <a:ext cx="26484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Cách 1 </a:t>
            </a:r>
            <a:endParaRPr lang="en-US" sz="4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9" name="Straight Connector 58"/>
          <p:cNvCxnSpPr/>
          <p:nvPr/>
        </p:nvCxnSpPr>
        <p:spPr>
          <a:xfrm flipH="1">
            <a:off x="5386480" y="703385"/>
            <a:ext cx="1446" cy="2423485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9" grpId="0"/>
      <p:bldP spid="20" grpId="0"/>
      <p:bldP spid="6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552</Words>
  <Application>Microsoft Office PowerPoint</Application>
  <PresentationFormat>Widescreen</PresentationFormat>
  <Paragraphs>172</Paragraphs>
  <Slides>14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inpin heiti</vt:lpstr>
      <vt:lpstr>Times New Roman</vt:lpstr>
      <vt:lpstr>UTM Cookies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Techsi.vn</cp:lastModifiedBy>
  <cp:revision>55</cp:revision>
  <dcterms:created xsi:type="dcterms:W3CDTF">2021-09-19T00:28:54Z</dcterms:created>
  <dcterms:modified xsi:type="dcterms:W3CDTF">2023-07-21T03:54:05Z</dcterms:modified>
</cp:coreProperties>
</file>