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1" r:id="rId2"/>
    <p:sldId id="259" r:id="rId3"/>
    <p:sldId id="262" r:id="rId4"/>
    <p:sldId id="284" r:id="rId5"/>
    <p:sldId id="285" r:id="rId6"/>
    <p:sldId id="286" r:id="rId7"/>
    <p:sldId id="288" r:id="rId8"/>
    <p:sldId id="283" r:id="rId9"/>
    <p:sldId id="287" r:id="rId10"/>
    <p:sldId id="289" r:id="rId11"/>
    <p:sldId id="291" r:id="rId12"/>
    <p:sldId id="292" r:id="rId13"/>
    <p:sldId id="290" r:id="rId14"/>
    <p:sldId id="258" r:id="rId15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8E67"/>
    <a:srgbClr val="4ABAAC"/>
    <a:srgbClr val="FDD15E"/>
    <a:srgbClr val="EC6F7B"/>
    <a:srgbClr val="E39311"/>
    <a:srgbClr val="40272B"/>
    <a:srgbClr val="C7E4EF"/>
    <a:srgbClr val="FEA4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84" d="100"/>
          <a:sy n="84" d="100"/>
        </p:scale>
        <p:origin x="-504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F1CA1D84-4371-42D9-824B-E34979AE8703}" type="datetimeFigureOut">
              <a:rPr lang="zh-CN" altLang="en-US" smtClean="0"/>
              <a:pPr/>
              <a:t>2023/7/20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BB8B5D56-0574-431F-98E9-37135410459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7446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2125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984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628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2852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9939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994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26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391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altLang="zh-CN"/>
              <a:t>Cóc kiện trời: </a:t>
            </a:r>
            <a:r>
              <a:rPr lang="en-US" altLang="zh-CN"/>
              <a:t>https://www.youtube.com/watch?v=GQKoZW0HJzw</a:t>
            </a:r>
          </a:p>
          <a:p>
            <a:r>
              <a:rPr lang="vi-VN" altLang="zh-CN"/>
              <a:t>Chú Cuội cung trăng: https://www.youtube.com/watch?v=QWBBCO5cFVM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459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ngọc: </a:t>
            </a:r>
            <a:r>
              <a:rPr lang="en-US" altLang="zh-CN"/>
              <a:t>https://www.youtube.com/watch?v=n_x9uM8vZOE</a:t>
            </a:r>
          </a:p>
          <a:p>
            <a:r>
              <a:rPr lang="en-US" altLang="en-US" sz="1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chó nhà hàng xóm: </a:t>
            </a:r>
            <a:r>
              <a:rPr lang="en-US" altLang="zh-CN"/>
              <a:t>https://www.youtube.com/watch?v=2yWsA-9pamQ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758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Mạnh thắng thần gió: </a:t>
            </a:r>
            <a:r>
              <a:rPr lang="en-US" altLang="zh-CN"/>
              <a:t>https://www.youtube.com/watch?v=WNlRpm6Gx3c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0737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082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885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5D56-0574-431F-98E9-37135410459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055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02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42" y="-766119"/>
            <a:ext cx="12499219" cy="762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6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198" y="296562"/>
            <a:ext cx="9737802" cy="656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77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2828" y="731324"/>
            <a:ext cx="12499219" cy="599015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 rot="10800000">
            <a:off x="0" y="-1"/>
            <a:ext cx="12233564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74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>
            <a:off x="-20782" y="2840185"/>
            <a:ext cx="12233564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0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1565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F53A21D4-9D8E-41AB-BDC2-8CA502A9B670}" type="datetimeFigureOut">
              <a:rPr lang="zh-CN" altLang="en-US" smtClean="0"/>
              <a:pPr/>
              <a:t>2023/7/20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4939B1A-D5CD-4394-9DA0-DACD796AB5C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728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6" r:id="rId3"/>
    <p:sldLayoutId id="2147483655" r:id="rId4"/>
    <p:sldLayoutId id="2147483657" r:id="rId5"/>
    <p:sldLayoutId id="214748365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9.jp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svg"/><Relationship Id="rId5" Type="http://schemas.microsoft.com/office/2007/relationships/hdphoto" Target="../media/hdphoto5.wdp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140B336-B45A-4750-B9B9-89B6C05566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92" y="5043055"/>
            <a:ext cx="10058400" cy="181494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E3117DBA-B1F4-42E5-9242-626CA39D67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16436" y="5043055"/>
            <a:ext cx="5342613" cy="1814945"/>
          </a:xfrm>
          <a:prstGeom prst="rect">
            <a:avLst/>
          </a:prstGeom>
        </p:spPr>
      </p:pic>
      <p:sp>
        <p:nvSpPr>
          <p:cNvPr id="9" name="Google Shape;291;p28">
            <a:extLst>
              <a:ext uri="{FF2B5EF4-FFF2-40B4-BE49-F238E27FC236}">
                <a16:creationId xmlns:a16="http://schemas.microsoft.com/office/drawing/2014/main" xmlns="" id="{A43A18EB-5738-46CF-9302-C28D97C663E1}"/>
              </a:ext>
            </a:extLst>
          </p:cNvPr>
          <p:cNvSpPr txBox="1">
            <a:spLocks/>
          </p:cNvSpPr>
          <p:nvPr/>
        </p:nvSpPr>
        <p:spPr>
          <a:xfrm>
            <a:off x="4124764" y="2185425"/>
            <a:ext cx="4711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Kabel KT" panose="02040603050506020204" pitchFamily="18" charset="0"/>
              </a:rPr>
              <a:t>KỂ CHUYỆN</a:t>
            </a:r>
          </a:p>
        </p:txBody>
      </p:sp>
      <p:sp>
        <p:nvSpPr>
          <p:cNvPr id="10" name="Google Shape;291;p28">
            <a:extLst>
              <a:ext uri="{FF2B5EF4-FFF2-40B4-BE49-F238E27FC236}">
                <a16:creationId xmlns:a16="http://schemas.microsoft.com/office/drawing/2014/main" xmlns="" id="{58BFFC59-B491-4F2A-8E59-F9DDC1781760}"/>
              </a:ext>
            </a:extLst>
          </p:cNvPr>
          <p:cNvSpPr txBox="1">
            <a:spLocks/>
          </p:cNvSpPr>
          <p:nvPr/>
        </p:nvSpPr>
        <p:spPr>
          <a:xfrm>
            <a:off x="2339410" y="3967725"/>
            <a:ext cx="7999647" cy="1147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prstTxWarp prst="textPlain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Fredoka One"/>
              <a:buNone/>
              <a:defRPr sz="5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4800">
                <a:ln w="28575">
                  <a:solidFill>
                    <a:schemeClr val="tx1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Kabel KT" panose="02040603050506020204" pitchFamily="18" charset="0"/>
              </a:rPr>
              <a:t>KỂ CHUYỆN ĐÃ NGHE, ĐÃ ĐỌC</a:t>
            </a:r>
          </a:p>
        </p:txBody>
      </p:sp>
    </p:spTree>
    <p:extLst>
      <p:ext uri="{BB962C8B-B14F-4D97-AF65-F5344CB8AC3E}">
        <p14:creationId xmlns:p14="http://schemas.microsoft.com/office/powerpoint/2010/main" val="5224323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140B336-B45A-4750-B9B9-89B6C05566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92" y="5043055"/>
            <a:ext cx="10058400" cy="181494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E3117DBA-B1F4-42E5-9242-626CA39D67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16436" y="5043055"/>
            <a:ext cx="5342613" cy="18149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3F0E9C7-A8D5-44F5-9EEB-4657565F2369}"/>
              </a:ext>
            </a:extLst>
          </p:cNvPr>
          <p:cNvSpPr/>
          <p:nvPr/>
        </p:nvSpPr>
        <p:spPr>
          <a:xfrm>
            <a:off x="3236597" y="3338849"/>
            <a:ext cx="6251145" cy="18338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57150">
                  <a:solidFill>
                    <a:srgbClr val="FF66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Pony" panose="02000000000000000000" pitchFamily="2" charset="0"/>
              </a:rPr>
              <a:t>THỰC HÀNH</a:t>
            </a:r>
            <a:endParaRPr lang="en-US" sz="5400" b="1" cap="none" spc="0">
              <a:ln w="57150">
                <a:solidFill>
                  <a:srgbClr val="FF6600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Pony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5145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98E1757-4AB2-4F69-BFCB-D9C377A8D3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121" y1="26135" x2="43291" y2="27730"/>
                        <a14:foregroundMark x1="46965" y1="22209" x2="61502" y2="28957"/>
                        <a14:foregroundMark x1="36581" y1="20123" x2="34505" y2="32515"/>
                        <a14:foregroundMark x1="54792" y1="19387" x2="61502" y2="26135"/>
                        <a14:foregroundMark x1="36102" y1="17301" x2="26198" y2="31779"/>
                        <a14:foregroundMark x1="35463" y1="20613" x2="41693" y2="30184"/>
                        <a14:foregroundMark x1="2716" y1="80245" x2="45367" y2="74233"/>
                        <a14:foregroundMark x1="50639" y1="76687" x2="70927" y2="76687"/>
                        <a14:foregroundMark x1="78275" y1="65399" x2="78275" y2="65399"/>
                        <a14:foregroundMark x1="93291" y1="69080" x2="93291" y2="69080"/>
                        <a14:foregroundMark x1="82428" y1="73374" x2="82428" y2="73374"/>
                        <a14:foregroundMark x1="76677" y1="61350" x2="81470" y2="64172"/>
                        <a14:foregroundMark x1="88498" y1="67362" x2="92173" y2="69080"/>
                        <a14:foregroundMark x1="81150" y1="73742" x2="85144" y2="74233"/>
                        <a14:foregroundMark x1="76038" y1="70184" x2="76038" y2="70184"/>
                        <a14:foregroundMark x1="70288" y1="75706" x2="70288" y2="75706"/>
                        <a14:foregroundMark x1="72684" y1="72515" x2="72684" y2="72515"/>
                        <a14:foregroundMark x1="2556" y1="82209" x2="22045" y2="78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82214" y="244587"/>
            <a:ext cx="2048907" cy="2664233"/>
          </a:xfrm>
          <a:prstGeom prst="rect">
            <a:avLst/>
          </a:prstGeom>
        </p:spPr>
      </p:pic>
      <p:pic>
        <p:nvPicPr>
          <p:cNvPr id="26" name="图片 19">
            <a:extLst>
              <a:ext uri="{FF2B5EF4-FFF2-40B4-BE49-F238E27FC236}">
                <a16:creationId xmlns:a16="http://schemas.microsoft.com/office/drawing/2014/main" xmlns="" id="{B5E98872-EB48-4D3C-A7B5-BD2713A332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034" y="2059762"/>
            <a:ext cx="1975236" cy="4502000"/>
          </a:xfrm>
          <a:prstGeom prst="rect">
            <a:avLst/>
          </a:prstGeom>
        </p:spPr>
      </p:pic>
      <p:sp>
        <p:nvSpPr>
          <p:cNvPr id="27" name="Text Box 10">
            <a:extLst>
              <a:ext uri="{FF2B5EF4-FFF2-40B4-BE49-F238E27FC236}">
                <a16:creationId xmlns:a16="http://schemas.microsoft.com/office/drawing/2014/main" xmlns="" id="{BF149938-E489-436B-8E1C-897D79EF6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62" y="2412305"/>
            <a:ext cx="6400800" cy="23082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b="1">
                <a:solidFill>
                  <a:srgbClr val="002060"/>
                </a:solidFill>
                <a:latin typeface="Times New Roman"/>
                <a:cs typeface="Times New Roman" pitchFamily="18" charset="0"/>
              </a:rPr>
              <a:t>- Nội dung câu chuyện.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3600" b="1">
                <a:solidFill>
                  <a:srgbClr val="002060"/>
                </a:solidFill>
                <a:latin typeface="Times New Roman"/>
                <a:cs typeface="Times New Roman" pitchFamily="18" charset="0"/>
              </a:rPr>
              <a:t>- Cách diễn đạt.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3600" b="1">
                <a:solidFill>
                  <a:srgbClr val="002060"/>
                </a:solidFill>
                <a:latin typeface="Times New Roman"/>
                <a:cs typeface="Times New Roman" pitchFamily="18" charset="0"/>
              </a:rPr>
              <a:t>- Cách thể hiện, điệu bộ cử chỉ.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F4626FCD-D556-4714-A8F2-FBC358A7FAE6}"/>
              </a:ext>
            </a:extLst>
          </p:cNvPr>
          <p:cNvSpPr/>
          <p:nvPr/>
        </p:nvSpPr>
        <p:spPr>
          <a:xfrm>
            <a:off x="1883951" y="1044099"/>
            <a:ext cx="84241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0" cap="none" spc="0">
                <a:ln w="0">
                  <a:solidFill>
                    <a:srgbClr val="FF6600"/>
                  </a:solidFill>
                </a:ln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ViceroyJF" panose="02040603050506020204" pitchFamily="18" charset="0"/>
              </a:rPr>
              <a:t>Tiêu chí đánh giá :</a:t>
            </a:r>
            <a:endParaRPr lang="en-US" sz="5400" b="0" cap="none" spc="0">
              <a:ln w="0">
                <a:solidFill>
                  <a:srgbClr val="FF6600"/>
                </a:solidFill>
              </a:ln>
              <a:solidFill>
                <a:srgbClr val="FF66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ViceroyJF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7889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98E1757-4AB2-4F69-BFCB-D9C377A8D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4121" y1="26135" x2="43291" y2="27730"/>
                        <a14:foregroundMark x1="46965" y1="22209" x2="61502" y2="28957"/>
                        <a14:foregroundMark x1="36581" y1="20123" x2="34505" y2="32515"/>
                        <a14:foregroundMark x1="54792" y1="19387" x2="61502" y2="26135"/>
                        <a14:foregroundMark x1="36102" y1="17301" x2="26198" y2="31779"/>
                        <a14:foregroundMark x1="35463" y1="20613" x2="41693" y2="30184"/>
                        <a14:foregroundMark x1="2716" y1="80245" x2="45367" y2="74233"/>
                        <a14:foregroundMark x1="50639" y1="76687" x2="70927" y2="76687"/>
                        <a14:foregroundMark x1="78275" y1="65399" x2="78275" y2="65399"/>
                        <a14:foregroundMark x1="93291" y1="69080" x2="93291" y2="69080"/>
                        <a14:foregroundMark x1="82428" y1="73374" x2="82428" y2="73374"/>
                        <a14:foregroundMark x1="76677" y1="61350" x2="81470" y2="64172"/>
                        <a14:foregroundMark x1="88498" y1="67362" x2="92173" y2="69080"/>
                        <a14:foregroundMark x1="81150" y1="73742" x2="85144" y2="74233"/>
                        <a14:foregroundMark x1="76038" y1="70184" x2="76038" y2="70184"/>
                        <a14:foregroundMark x1="70288" y1="75706" x2="70288" y2="75706"/>
                        <a14:foregroundMark x1="72684" y1="72515" x2="72684" y2="72515"/>
                        <a14:foregroundMark x1="2556" y1="82209" x2="22045" y2="78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82214" y="244587"/>
            <a:ext cx="2048907" cy="266423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41352DB-020E-4E84-B759-D4A0BEF795A0}"/>
              </a:ext>
            </a:extLst>
          </p:cNvPr>
          <p:cNvGrpSpPr/>
          <p:nvPr/>
        </p:nvGrpSpPr>
        <p:grpSpPr>
          <a:xfrm>
            <a:off x="3450176" y="758026"/>
            <a:ext cx="5291647" cy="4555637"/>
            <a:chOff x="1037308" y="379934"/>
            <a:chExt cx="10616763" cy="9140087"/>
          </a:xfrm>
        </p:grpSpPr>
        <p:grpSp>
          <p:nvGrpSpPr>
            <p:cNvPr id="18" name="Group 2">
              <a:extLst>
                <a:ext uri="{FF2B5EF4-FFF2-40B4-BE49-F238E27FC236}">
                  <a16:creationId xmlns:a16="http://schemas.microsoft.com/office/drawing/2014/main" xmlns="" id="{390FE0FB-4DEE-41E2-A919-7F7CCEFC8F6D}"/>
                </a:ext>
              </a:extLst>
            </p:cNvPr>
            <p:cNvGrpSpPr/>
            <p:nvPr/>
          </p:nvGrpSpPr>
          <p:grpSpPr>
            <a:xfrm>
              <a:off x="1178243" y="2737881"/>
              <a:ext cx="10238816" cy="6782140"/>
              <a:chOff x="-4213" y="0"/>
              <a:chExt cx="8250011" cy="5464765"/>
            </a:xfrm>
          </p:grpSpPr>
          <p:sp>
            <p:nvSpPr>
              <p:cNvPr id="25" name="Freeform 3">
                <a:extLst>
                  <a:ext uri="{FF2B5EF4-FFF2-40B4-BE49-F238E27FC236}">
                    <a16:creationId xmlns:a16="http://schemas.microsoft.com/office/drawing/2014/main" xmlns="" id="{512BBED3-51C8-4A9A-9813-0034A9462A65}"/>
                  </a:ext>
                </a:extLst>
              </p:cNvPr>
              <p:cNvSpPr/>
              <p:nvPr/>
            </p:nvSpPr>
            <p:spPr>
              <a:xfrm>
                <a:off x="-4213" y="0"/>
                <a:ext cx="8250011" cy="5464765"/>
              </a:xfrm>
              <a:custGeom>
                <a:avLst/>
                <a:gdLst/>
                <a:ahLst/>
                <a:cxnLst/>
                <a:rect l="l" t="t" r="r" b="b"/>
                <a:pathLst>
                  <a:path w="8250011" h="5464765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16982" y="12454"/>
                    </a:cubicBezTo>
                    <a:cubicBezTo>
                      <a:pt x="6568136" y="12671"/>
                      <a:pt x="7975943" y="0"/>
                      <a:pt x="7975943" y="0"/>
                    </a:cubicBezTo>
                    <a:cubicBezTo>
                      <a:pt x="8043407" y="0"/>
                      <a:pt x="8119344" y="0"/>
                      <a:pt x="8198117" y="85073"/>
                    </a:cubicBezTo>
                    <a:cubicBezTo>
                      <a:pt x="8241095" y="131488"/>
                      <a:pt x="8242163" y="240224"/>
                      <a:pt x="8242568" y="320281"/>
                    </a:cubicBezTo>
                    <a:cubicBezTo>
                      <a:pt x="8242568" y="320281"/>
                      <a:pt x="8240864" y="3898986"/>
                      <a:pt x="8240864" y="4702181"/>
                    </a:cubicBezTo>
                    <a:cubicBezTo>
                      <a:pt x="8240864" y="4916340"/>
                      <a:pt x="8250011" y="5215519"/>
                      <a:pt x="8250011" y="5215519"/>
                    </a:cubicBezTo>
                    <a:cubicBezTo>
                      <a:pt x="8250011" y="5344188"/>
                      <a:pt x="8245842" y="5464765"/>
                      <a:pt x="7993004" y="5456631"/>
                    </a:cubicBezTo>
                    <a:cubicBezTo>
                      <a:pt x="7993004" y="5456631"/>
                      <a:pt x="7616532" y="5436333"/>
                      <a:pt x="6766938" y="5443931"/>
                    </a:cubicBezTo>
                    <a:cubicBezTo>
                      <a:pt x="2079974" y="5452065"/>
                      <a:pt x="304023" y="5464765"/>
                      <a:pt x="304023" y="5464765"/>
                    </a:cubicBezTo>
                    <a:cubicBezTo>
                      <a:pt x="132548" y="5464765"/>
                      <a:pt x="4213" y="5363696"/>
                      <a:pt x="8532" y="5161149"/>
                    </a:cubicBezTo>
                    <a:cubicBezTo>
                      <a:pt x="8532" y="5161149"/>
                      <a:pt x="9630" y="4662608"/>
                      <a:pt x="4815" y="143773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  <p:grpSp>
          <p:nvGrpSpPr>
            <p:cNvPr id="19" name="Group 4">
              <a:extLst>
                <a:ext uri="{FF2B5EF4-FFF2-40B4-BE49-F238E27FC236}">
                  <a16:creationId xmlns:a16="http://schemas.microsoft.com/office/drawing/2014/main" xmlns="" id="{760076A6-542C-439D-BE81-9E445821E9C7}"/>
                </a:ext>
              </a:extLst>
            </p:cNvPr>
            <p:cNvGrpSpPr/>
            <p:nvPr/>
          </p:nvGrpSpPr>
          <p:grpSpPr>
            <a:xfrm>
              <a:off x="1514974" y="1408634"/>
              <a:ext cx="9570585" cy="3171686"/>
              <a:chOff x="0" y="0"/>
              <a:chExt cx="3435356" cy="1138475"/>
            </a:xfrm>
          </p:grpSpPr>
          <p:sp>
            <p:nvSpPr>
              <p:cNvPr id="24" name="Freeform 5">
                <a:extLst>
                  <a:ext uri="{FF2B5EF4-FFF2-40B4-BE49-F238E27FC236}">
                    <a16:creationId xmlns:a16="http://schemas.microsoft.com/office/drawing/2014/main" xmlns="" id="{02B2A804-0288-4603-8C98-41B3F25129B6}"/>
                  </a:ext>
                </a:extLst>
              </p:cNvPr>
              <p:cNvSpPr/>
              <p:nvPr/>
            </p:nvSpPr>
            <p:spPr>
              <a:xfrm>
                <a:off x="0" y="-4262"/>
                <a:ext cx="3443102" cy="1144961"/>
              </a:xfrm>
              <a:custGeom>
                <a:avLst/>
                <a:gdLst/>
                <a:ahLst/>
                <a:cxnLst/>
                <a:rect l="l" t="t" r="r" b="b"/>
                <a:pathLst>
                  <a:path w="3443102" h="1144961">
                    <a:moveTo>
                      <a:pt x="2504203" y="1133773"/>
                    </a:moveTo>
                    <a:cubicBezTo>
                      <a:pt x="2504203" y="1133773"/>
                      <a:pt x="2084450" y="1144961"/>
                      <a:pt x="1621865" y="1142339"/>
                    </a:cubicBezTo>
                    <a:cubicBezTo>
                      <a:pt x="1584822" y="1140177"/>
                      <a:pt x="1057073" y="1132352"/>
                      <a:pt x="1057073" y="1132352"/>
                    </a:cubicBezTo>
                    <a:cubicBezTo>
                      <a:pt x="812931" y="1123518"/>
                      <a:pt x="565145" y="1106537"/>
                      <a:pt x="398404" y="1048359"/>
                    </a:cubicBezTo>
                    <a:cubicBezTo>
                      <a:pt x="120505" y="951398"/>
                      <a:pt x="0" y="773869"/>
                      <a:pt x="0" y="577261"/>
                    </a:cubicBezTo>
                    <a:lnTo>
                      <a:pt x="0" y="577259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584822" y="7673"/>
                    </a:cubicBezTo>
                    <a:cubicBezTo>
                      <a:pt x="1865523" y="0"/>
                      <a:pt x="2329451" y="7673"/>
                      <a:pt x="2329451" y="7673"/>
                    </a:cubicBezTo>
                    <a:cubicBezTo>
                      <a:pt x="2697758" y="15152"/>
                      <a:pt x="3061071" y="84484"/>
                      <a:pt x="3258811" y="207066"/>
                    </a:cubicBezTo>
                    <a:cubicBezTo>
                      <a:pt x="3409828" y="300683"/>
                      <a:pt x="3443102" y="425358"/>
                      <a:pt x="3433962" y="577261"/>
                    </a:cubicBezTo>
                    <a:lnTo>
                      <a:pt x="3433962" y="577262"/>
                    </a:lnTo>
                    <a:cubicBezTo>
                      <a:pt x="3433962" y="891835"/>
                      <a:pt x="3150965" y="1105932"/>
                      <a:pt x="2504203" y="1133773"/>
                    </a:cubicBezTo>
                    <a:close/>
                  </a:path>
                </a:pathLst>
              </a:custGeom>
              <a:solidFill>
                <a:srgbClr val="9CCEE9"/>
              </a:solidFill>
            </p:spPr>
          </p:sp>
        </p:grpSp>
        <p:pic>
          <p:nvPicPr>
            <p:cNvPr id="20" name="Picture 10">
              <a:extLst>
                <a:ext uri="{FF2B5EF4-FFF2-40B4-BE49-F238E27FC236}">
                  <a16:creationId xmlns:a16="http://schemas.microsoft.com/office/drawing/2014/main" xmlns="" id="{F486BEE2-6E57-4648-8109-920859601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099208" y="379934"/>
              <a:ext cx="2402117" cy="1491070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71C8759E-4EB7-4B3C-98E5-B7BEE010FBC4}"/>
                </a:ext>
              </a:extLst>
            </p:cNvPr>
            <p:cNvSpPr/>
            <p:nvPr/>
          </p:nvSpPr>
          <p:spPr>
            <a:xfrm>
              <a:off x="1989741" y="2348401"/>
              <a:ext cx="8711900" cy="16931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1200" cap="none" spc="0" normalizeH="0" baseline="0" noProof="0">
                  <a:ln>
                    <a:solidFill>
                      <a:srgbClr val="056A4C"/>
                    </a:solidFill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THẢO</a:t>
              </a:r>
              <a:r>
                <a:rPr kumimoji="0" lang="en-GB" sz="3600" b="1" i="0" u="none" strike="noStrike" kern="1200" cap="none" spc="0" normalizeH="0" noProof="0">
                  <a:ln>
                    <a:solidFill>
                      <a:srgbClr val="056A4C"/>
                    </a:solidFill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LUẬN NHÓM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20811295-A8F2-4C06-9813-E67C08FF0F70}"/>
                </a:ext>
              </a:extLst>
            </p:cNvPr>
            <p:cNvSpPr/>
            <p:nvPr/>
          </p:nvSpPr>
          <p:spPr>
            <a:xfrm>
              <a:off x="1037308" y="5160442"/>
              <a:ext cx="10616763" cy="42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4400" dirty="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4400" dirty="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400" dirty="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40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bạn</a:t>
              </a:r>
            </a:p>
            <a:p>
              <a:pPr algn="ctr"/>
              <a:r>
                <a:rPr lang="en-US" sz="440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ý </a:t>
              </a:r>
              <a:r>
                <a:rPr lang="en-US" sz="440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nghĩa</a:t>
              </a:r>
              <a:r>
                <a:rPr lang="en-US" sz="440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440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của câu </a:t>
              </a:r>
              <a:r>
                <a:rPr lang="en-US" sz="4400" dirty="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endParaRPr lang="en-US" sz="4400" dirty="0">
                <a:solidFill>
                  <a:srgbClr val="212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6" name="图片 19">
            <a:extLst>
              <a:ext uri="{FF2B5EF4-FFF2-40B4-BE49-F238E27FC236}">
                <a16:creationId xmlns:a16="http://schemas.microsoft.com/office/drawing/2014/main" xmlns="" id="{B5E98872-EB48-4D3C-A7B5-BD2713A332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034" y="2059762"/>
            <a:ext cx="1975236" cy="4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647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sp>
        <p:nvSpPr>
          <p:cNvPr id="9" name="Text Box 11">
            <a:extLst>
              <a:ext uri="{FF2B5EF4-FFF2-40B4-BE49-F238E27FC236}">
                <a16:creationId xmlns:a16="http://schemas.microsoft.com/office/drawing/2014/main" xmlns="" id="{4E6E9B48-6403-4524-AD88-CD6C6F9C2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3656" y="1198883"/>
            <a:ext cx="125142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người cần làm gì để thiên nhiên mãi tươi đẹp?</a:t>
            </a:r>
          </a:p>
        </p:txBody>
      </p:sp>
      <p:sp>
        <p:nvSpPr>
          <p:cNvPr id="15" name="Text Box 12">
            <a:extLst>
              <a:ext uri="{FF2B5EF4-FFF2-40B4-BE49-F238E27FC236}">
                <a16:creationId xmlns:a16="http://schemas.microsoft.com/office/drawing/2014/main" xmlns="" id="{7371FE00-4AAE-4806-864B-B48F35FEF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1955219"/>
            <a:ext cx="11658600" cy="320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Luôn bảo vệ, giữ gìn các phong cảnh thiên nhiên.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Không chặt phá rừng và tài nguyên thiên nhiên.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Không săn bắn động vật hoang dã.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Không thải các loại rác thải bừa bãi ra môi trường.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Bảo vệ nguồn nước luôn trong sạch. </a:t>
            </a:r>
          </a:p>
        </p:txBody>
      </p:sp>
      <p:pic>
        <p:nvPicPr>
          <p:cNvPr id="17" name="Picture 2" descr="Cách vẽ một con sóc phim hoạt hình">
            <a:extLst>
              <a:ext uri="{FF2B5EF4-FFF2-40B4-BE49-F238E27FC236}">
                <a16:creationId xmlns:a16="http://schemas.microsoft.com/office/drawing/2014/main" xmlns="" id="{CBA8B799-7B68-439F-87DE-BDB941DE4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AF8F3"/>
              </a:clrFrom>
              <a:clrTo>
                <a:srgbClr val="FAF8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9" t="10914" r="9865" b="4113"/>
          <a:stretch/>
        </p:blipFill>
        <p:spPr bwMode="auto">
          <a:xfrm>
            <a:off x="10007415" y="3555657"/>
            <a:ext cx="2184585" cy="240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471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圆角矩形 10">
            <a:extLst>
              <a:ext uri="{FF2B5EF4-FFF2-40B4-BE49-F238E27FC236}">
                <a16:creationId xmlns:a16="http://schemas.microsoft.com/office/drawing/2014/main" xmlns="" id="{4E31B812-77F4-40C3-9D90-CE000816F52D}"/>
              </a:ext>
            </a:extLst>
          </p:cNvPr>
          <p:cNvSpPr/>
          <p:nvPr/>
        </p:nvSpPr>
        <p:spPr>
          <a:xfrm>
            <a:off x="3962400" y="682239"/>
            <a:ext cx="4267200" cy="5493522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01517409-D12D-45AC-9B23-B862D34E10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92" y="5043055"/>
            <a:ext cx="10058400" cy="181494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03858454-7124-4ED5-B52F-14CABDF204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16435" y="5043055"/>
            <a:ext cx="5375564" cy="181494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3B0FE27D-0831-45B3-B23B-BAA4422456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899694"/>
            <a:ext cx="3886200" cy="6136105"/>
          </a:xfrm>
          <a:prstGeom prst="rect">
            <a:avLst/>
          </a:prstGeom>
        </p:spPr>
      </p:pic>
      <p:sp>
        <p:nvSpPr>
          <p:cNvPr id="32" name="PA_库_文本框 962">
            <a:extLst>
              <a:ext uri="{FF2B5EF4-FFF2-40B4-BE49-F238E27FC236}">
                <a16:creationId xmlns:a16="http://schemas.microsoft.com/office/drawing/2014/main" xmlns="" id="{18478907-4078-4354-A2A4-5B7B98EC15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774163" y="724683"/>
            <a:ext cx="264367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altLang="zh-CN" sz="8000" b="1">
                <a:solidFill>
                  <a:srgbClr val="4ABA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TẠM</a:t>
            </a:r>
          </a:p>
          <a:p>
            <a:pPr algn="ctr"/>
            <a:r>
              <a:rPr lang="vi-VN" altLang="zh-CN" sz="8000" b="1">
                <a:solidFill>
                  <a:srgbClr val="4ABA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BIỆT</a:t>
            </a:r>
            <a:endParaRPr lang="zh-CN" altLang="en-US" sz="8000" b="1" dirty="0">
              <a:solidFill>
                <a:srgbClr val="4ABAAC"/>
              </a:solidFill>
              <a:latin typeface="Tahoma" panose="020B0604030504040204" pitchFamily="34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724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78054F18-7CFB-4AA0-BAE1-B7D89FB3B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848894"/>
            <a:ext cx="3886200" cy="6136105"/>
          </a:xfrm>
          <a:prstGeom prst="rect">
            <a:avLst/>
          </a:prstGeom>
        </p:spPr>
      </p:pic>
      <p:sp>
        <p:nvSpPr>
          <p:cNvPr id="8" name="Text Box 20">
            <a:extLst>
              <a:ext uri="{FF2B5EF4-FFF2-40B4-BE49-F238E27FC236}">
                <a16:creationId xmlns:a16="http://schemas.microsoft.com/office/drawing/2014/main" xmlns="" id="{7FDF4D4F-7B18-4953-9930-260210F64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00" y="3028950"/>
            <a:ext cx="621122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một câu chuyện em đã nghe hay đã đọc nói về quan hệ giữa con người với thiên nhiên.</a:t>
            </a:r>
            <a:endParaRPr lang="en-US" altLang="en-US" sz="4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A08BFBA-492F-4E8D-96F1-1B80CAB53DF2}"/>
              </a:ext>
            </a:extLst>
          </p:cNvPr>
          <p:cNvSpPr/>
          <p:nvPr/>
        </p:nvSpPr>
        <p:spPr>
          <a:xfrm>
            <a:off x="6596171" y="1875357"/>
            <a:ext cx="191430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000" b="0" cap="none" spc="0">
                <a:ln w="0">
                  <a:solidFill>
                    <a:srgbClr val="FF6600"/>
                  </a:solidFill>
                </a:ln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ViceroyJF" panose="02040603050506020204" pitchFamily="18" charset="0"/>
              </a:rPr>
              <a:t>Đề bài</a:t>
            </a:r>
            <a:endParaRPr lang="en-US" sz="6000" b="0" cap="none" spc="0">
              <a:ln w="0">
                <a:solidFill>
                  <a:srgbClr val="FF6600"/>
                </a:solidFill>
              </a:ln>
              <a:solidFill>
                <a:srgbClr val="FF66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ViceroyJF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973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7FE16528-BE9B-4CB8-A998-301B783900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248" y="-569608"/>
            <a:ext cx="2773752" cy="43796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2D7E7B8-FE04-4B3C-9443-26600E920ACA}"/>
              </a:ext>
            </a:extLst>
          </p:cNvPr>
          <p:cNvSpPr/>
          <p:nvPr/>
        </p:nvSpPr>
        <p:spPr>
          <a:xfrm>
            <a:off x="5144957" y="532332"/>
            <a:ext cx="163538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>
                <a:ln w="0">
                  <a:solidFill>
                    <a:srgbClr val="FF6600"/>
                  </a:solidFill>
                </a:ln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ViceroyJF" panose="02040603050506020204" pitchFamily="18" charset="0"/>
              </a:rPr>
              <a:t>Gợi ý</a:t>
            </a:r>
          </a:p>
        </p:txBody>
      </p:sp>
      <p:sp>
        <p:nvSpPr>
          <p:cNvPr id="23" name="Text Box 21">
            <a:extLst>
              <a:ext uri="{FF2B5EF4-FFF2-40B4-BE49-F238E27FC236}">
                <a16:creationId xmlns:a16="http://schemas.microsoft.com/office/drawing/2014/main" xmlns="" id="{3F6B61A8-CCAE-4B75-A219-8A1064746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5" y="2623154"/>
            <a:ext cx="8680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truyện kể về tình cảm thân thiết, gắn bó giữa con người với thiên nhiên: </a:t>
            </a:r>
          </a:p>
        </p:txBody>
      </p:sp>
      <p:sp>
        <p:nvSpPr>
          <p:cNvPr id="24" name="Text Box 25">
            <a:extLst>
              <a:ext uri="{FF2B5EF4-FFF2-40B4-BE49-F238E27FC236}">
                <a16:creationId xmlns:a16="http://schemas.microsoft.com/office/drawing/2014/main" xmlns="" id="{9A354AC1-4AA4-4836-981F-DBD004E5E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5" y="1770666"/>
            <a:ext cx="8680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Những truyện cổ tích giải thích các hiện tượng hoặc sự vật trong thiên nhiên: Cóc kiện Trời, Sự tích chú Cuội cung trăng,…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26">
            <a:extLst>
              <a:ext uri="{FF2B5EF4-FFF2-40B4-BE49-F238E27FC236}">
                <a16:creationId xmlns:a16="http://schemas.microsoft.com/office/drawing/2014/main" xmlns="" id="{9B1837C0-8B58-410A-829F-3420F05C9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5" y="5049201"/>
            <a:ext cx="8680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Thiên nhiên giúp đỡ con người: Những người bạn tốt, …</a:t>
            </a:r>
          </a:p>
        </p:txBody>
      </p:sp>
      <p:sp>
        <p:nvSpPr>
          <p:cNvPr id="26" name="Text Box 27">
            <a:extLst>
              <a:ext uri="{FF2B5EF4-FFF2-40B4-BE49-F238E27FC236}">
                <a16:creationId xmlns:a16="http://schemas.microsoft.com/office/drawing/2014/main" xmlns="" id="{63BCD683-8730-4552-BCEF-7F50781B8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5" y="4217003"/>
            <a:ext cx="8680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Con người làm bạn với thiên nhiên, dựa vào thiên nhiên để cải thiện cuộc sống của mình: Ông Mạnh thắng thần gió, …</a:t>
            </a:r>
          </a:p>
        </p:txBody>
      </p:sp>
      <p:sp>
        <p:nvSpPr>
          <p:cNvPr id="27" name="Text Box 28">
            <a:extLst>
              <a:ext uri="{FF2B5EF4-FFF2-40B4-BE49-F238E27FC236}">
                <a16:creationId xmlns:a16="http://schemas.microsoft.com/office/drawing/2014/main" xmlns="" id="{2700DA35-838F-4E1E-89EA-175D0A15C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5" y="3420079"/>
            <a:ext cx="8680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Tình cảm con người với vật nuôi trong nhà: Tìm ngọc, con chó nhà hàng xóm, …</a:t>
            </a:r>
          </a:p>
        </p:txBody>
      </p:sp>
      <p:sp>
        <p:nvSpPr>
          <p:cNvPr id="28" name="Text Box 24">
            <a:extLst>
              <a:ext uri="{FF2B5EF4-FFF2-40B4-BE49-F238E27FC236}">
                <a16:creationId xmlns:a16="http://schemas.microsoft.com/office/drawing/2014/main" xmlns="" id="{2A8B1B22-DD12-4F89-A558-FA9433321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5" y="1144764"/>
            <a:ext cx="2514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b="1" u="sng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21110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 descr="13">
            <a:extLst>
              <a:ext uri="{FF2B5EF4-FFF2-40B4-BE49-F238E27FC236}">
                <a16:creationId xmlns:a16="http://schemas.microsoft.com/office/drawing/2014/main" xmlns="" id="{8B6C0D0D-2614-41A5-B29F-1DA221AFB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7746" r="100000">
                        <a14:foregroundMark x1="87054" y1="60992" x2="88058" y2="68767"/>
                        <a14:foregroundMark x1="86942" y1="56032" x2="88058" y2="65147"/>
                        <a14:foregroundMark x1="78460" y1="85389" x2="78348" y2="92091"/>
                        <a14:foregroundMark x1="73772" y1="89812" x2="76004" y2="94504"/>
                        <a14:foregroundMark x1="91406" y1="51877" x2="87277" y2="57105"/>
                        <a14:foregroundMark x1="84598" y1="54960" x2="82589" y2="58311"/>
                        <a14:foregroundMark x1="92299" y1="55362" x2="88839" y2="54960"/>
                        <a14:backgroundMark x1="70201" y1="22654" x2="71429" y2="39410"/>
                        <a14:backgroundMark x1="76674" y1="26273" x2="78348" y2="33512"/>
                        <a14:backgroundMark x1="79129" y1="27078" x2="78013" y2="345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91095" y="1365803"/>
            <a:ext cx="6195787" cy="51582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25">
            <a:extLst>
              <a:ext uri="{FF2B5EF4-FFF2-40B4-BE49-F238E27FC236}">
                <a16:creationId xmlns:a16="http://schemas.microsoft.com/office/drawing/2014/main" xmlns="" id="{DEBB2992-0474-4B24-BEBD-CEB514C85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700" y="950304"/>
            <a:ext cx="8763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truyện cổ tích giải thích các hiện tượng hoặc sự vật trong thiên nhiên: Cóc kiện Trời, Sự tích chú Cuội cung trăng, …</a:t>
            </a:r>
            <a:endParaRPr lang="en-US" alt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ruyện Cổ Tích Cóc Kiện Trời - Kể Chuyện Con Cóc Là Cậu Ông Trời Cho Bé  Nghe - YouTube">
            <a:extLst>
              <a:ext uri="{FF2B5EF4-FFF2-40B4-BE49-F238E27FC236}">
                <a16:creationId xmlns:a16="http://schemas.microsoft.com/office/drawing/2014/main" xmlns="" id="{7A0726B0-675E-4C3C-912B-01A28CE5A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1989888"/>
            <a:ext cx="4222800" cy="2375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ruyện Sự tích chú Cuội cung trăng (Có file MP3) - Sự tích chú Cuội cung  trăng">
            <a:extLst>
              <a:ext uri="{FF2B5EF4-FFF2-40B4-BE49-F238E27FC236}">
                <a16:creationId xmlns:a16="http://schemas.microsoft.com/office/drawing/2014/main" xmlns="" id="{9C3D3173-3F94-4E94-A4C5-4206A4C1C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120" y="3325388"/>
            <a:ext cx="4537934" cy="2375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49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5">
            <a:extLst>
              <a:ext uri="{FF2B5EF4-FFF2-40B4-BE49-F238E27FC236}">
                <a16:creationId xmlns:a16="http://schemas.microsoft.com/office/drawing/2014/main" xmlns="" id="{DEBB2992-0474-4B24-BEBD-CEB514C85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458" y="805548"/>
            <a:ext cx="82581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truyện kể về tình cảm thân thiết, gắn bó giữa con người với thiên nhiên: </a:t>
            </a:r>
            <a:endParaRPr lang="en-US" altLang="en-US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None/>
            </a:pPr>
            <a:r>
              <a:rPr lang="en-US" altLang="en-US" sz="24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Tình cảm con người với vật nuôi trong nhà: Tìm ngọc, con chó nhà hàng xóm, …</a:t>
            </a:r>
          </a:p>
          <a:p>
            <a:pPr algn="just">
              <a:spcBef>
                <a:spcPct val="50000"/>
              </a:spcBef>
              <a:buNone/>
            </a:pPr>
            <a:endParaRPr lang="vi-VN" altLang="en-US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Tập đọc: Tìm ngọc">
            <a:extLst>
              <a:ext uri="{FF2B5EF4-FFF2-40B4-BE49-F238E27FC236}">
                <a16:creationId xmlns:a16="http://schemas.microsoft.com/office/drawing/2014/main" xmlns="" id="{69862CD4-59B1-4CEF-8F9E-830935E504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253"/>
          <a:stretch/>
        </p:blipFill>
        <p:spPr bwMode="auto">
          <a:xfrm>
            <a:off x="1970947" y="2719073"/>
            <a:ext cx="3705953" cy="3045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Soạn bài tập đọc Con chó nhà hàng xóm (Tuần 16) | SGK Tiếng Việt 2">
            <a:extLst>
              <a:ext uri="{FF2B5EF4-FFF2-40B4-BE49-F238E27FC236}">
                <a16:creationId xmlns:a16="http://schemas.microsoft.com/office/drawing/2014/main" xmlns="" id="{7404A350-3628-429E-95EA-FDAB906B6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6547">
            <a:off x="6208201" y="2839823"/>
            <a:ext cx="4116899" cy="2595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图片 5" descr="13">
            <a:extLst>
              <a:ext uri="{FF2B5EF4-FFF2-40B4-BE49-F238E27FC236}">
                <a16:creationId xmlns:a16="http://schemas.microsoft.com/office/drawing/2014/main" xmlns="" id="{1A48CBAF-F451-433D-AE2B-B99BF9C9C9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67746" r="100000">
                        <a14:foregroundMark x1="87054" y1="60992" x2="88058" y2="68767"/>
                        <a14:foregroundMark x1="86942" y1="56032" x2="88058" y2="65147"/>
                        <a14:foregroundMark x1="78460" y1="85389" x2="78348" y2="92091"/>
                        <a14:foregroundMark x1="73772" y1="89812" x2="76004" y2="94504"/>
                        <a14:foregroundMark x1="91406" y1="51877" x2="87277" y2="57105"/>
                        <a14:foregroundMark x1="84598" y1="54960" x2="82589" y2="58311"/>
                        <a14:foregroundMark x1="92299" y1="55362" x2="88839" y2="54960"/>
                        <a14:backgroundMark x1="70201" y1="22654" x2="71429" y2="39410"/>
                        <a14:backgroundMark x1="76674" y1="26273" x2="78348" y2="33512"/>
                        <a14:backgroundMark x1="79129" y1="27078" x2="78013" y2="345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91095" y="1365803"/>
            <a:ext cx="6195787" cy="515829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62776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5">
            <a:extLst>
              <a:ext uri="{FF2B5EF4-FFF2-40B4-BE49-F238E27FC236}">
                <a16:creationId xmlns:a16="http://schemas.microsoft.com/office/drawing/2014/main" xmlns="" id="{DEBB2992-0474-4B24-BEBD-CEB514C85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458" y="805548"/>
            <a:ext cx="82581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truyện kể về tình cảm thân thiết, gắn bó giữa con người với thiên nhiên: </a:t>
            </a:r>
            <a:endParaRPr lang="en-US" altLang="en-US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None/>
            </a:pPr>
            <a:r>
              <a:rPr lang="en-US" altLang="en-US" sz="24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Con người làm bạn với thiên nhiên, dựa vào thiên nhiên để cải thiện cuộc sống của mình: Ông Mạnh thắng thần gió, …</a:t>
            </a:r>
          </a:p>
          <a:p>
            <a:pPr algn="just">
              <a:spcBef>
                <a:spcPct val="50000"/>
              </a:spcBef>
              <a:buNone/>
            </a:pPr>
            <a:endParaRPr lang="vi-VN" altLang="en-US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5" descr="13">
            <a:extLst>
              <a:ext uri="{FF2B5EF4-FFF2-40B4-BE49-F238E27FC236}">
                <a16:creationId xmlns:a16="http://schemas.microsoft.com/office/drawing/2014/main" xmlns="" id="{1A48CBAF-F451-433D-AE2B-B99BF9C9C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7746" r="100000">
                        <a14:foregroundMark x1="87054" y1="60992" x2="88058" y2="68767"/>
                        <a14:foregroundMark x1="86942" y1="56032" x2="88058" y2="65147"/>
                        <a14:foregroundMark x1="78460" y1="85389" x2="78348" y2="92091"/>
                        <a14:foregroundMark x1="73772" y1="89812" x2="76004" y2="94504"/>
                        <a14:foregroundMark x1="91406" y1="51877" x2="87277" y2="57105"/>
                        <a14:foregroundMark x1="84598" y1="54960" x2="82589" y2="58311"/>
                        <a14:foregroundMark x1="92299" y1="55362" x2="88839" y2="54960"/>
                        <a14:backgroundMark x1="70201" y1="22654" x2="71429" y2="39410"/>
                        <a14:backgroundMark x1="76674" y1="26273" x2="78348" y2="33512"/>
                        <a14:backgroundMark x1="79129" y1="27078" x2="78013" y2="34584"/>
                      </a14:backgroundRemoval>
                    </a14:imgEffect>
                  </a14:imgLayer>
                </a14:imgProps>
              </a:ext>
            </a:extLst>
          </a:blip>
          <a:srcRect l="68955" t="-2288" b="-1"/>
          <a:stretch/>
        </p:blipFill>
        <p:spPr>
          <a:xfrm flipH="1">
            <a:off x="191094" y="1247775"/>
            <a:ext cx="1923455" cy="52763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Picture 2" descr="Lý thuyết tập đọc: ông mạnh thắng thần gió tiếng việt 2">
            <a:extLst>
              <a:ext uri="{FF2B5EF4-FFF2-40B4-BE49-F238E27FC236}">
                <a16:creationId xmlns:a16="http://schemas.microsoft.com/office/drawing/2014/main" xmlns="" id="{3A7EF963-1CA4-4EF7-923D-F7D9C0620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747" y="2628899"/>
            <a:ext cx="3574046" cy="31607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13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24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5">
            <a:extLst>
              <a:ext uri="{FF2B5EF4-FFF2-40B4-BE49-F238E27FC236}">
                <a16:creationId xmlns:a16="http://schemas.microsoft.com/office/drawing/2014/main" xmlns="" id="{DEBB2992-0474-4B24-BEBD-CEB514C85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458" y="805548"/>
            <a:ext cx="82581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truyện kể về tình cảm thân thiết, gắn bó giữa con người với thiên nhiên: </a:t>
            </a:r>
            <a:endParaRPr lang="en-US" altLang="en-US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Thiên nhiên giúp đỡ con người: Những người bạn tốt, …</a:t>
            </a:r>
          </a:p>
          <a:p>
            <a:pPr algn="just">
              <a:spcBef>
                <a:spcPct val="50000"/>
              </a:spcBef>
              <a:buNone/>
            </a:pPr>
            <a:endParaRPr lang="vi-VN" altLang="en-US" sz="24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5" descr="13">
            <a:extLst>
              <a:ext uri="{FF2B5EF4-FFF2-40B4-BE49-F238E27FC236}">
                <a16:creationId xmlns:a16="http://schemas.microsoft.com/office/drawing/2014/main" xmlns="" id="{1A48CBAF-F451-433D-AE2B-B99BF9C9C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7746" r="100000">
                        <a14:foregroundMark x1="87054" y1="60992" x2="88058" y2="68767"/>
                        <a14:foregroundMark x1="86942" y1="56032" x2="88058" y2="65147"/>
                        <a14:foregroundMark x1="78460" y1="85389" x2="78348" y2="92091"/>
                        <a14:foregroundMark x1="73772" y1="89812" x2="76004" y2="94504"/>
                        <a14:foregroundMark x1="91406" y1="51877" x2="87277" y2="57105"/>
                        <a14:foregroundMark x1="84598" y1="54960" x2="82589" y2="58311"/>
                        <a14:foregroundMark x1="92299" y1="55362" x2="88839" y2="54960"/>
                        <a14:backgroundMark x1="70201" y1="22654" x2="71429" y2="39410"/>
                        <a14:backgroundMark x1="76674" y1="26273" x2="78348" y2="33512"/>
                        <a14:backgroundMark x1="79129" y1="27078" x2="78013" y2="34584"/>
                      </a14:backgroundRemoval>
                    </a14:imgEffect>
                  </a14:imgLayer>
                </a14:imgProps>
              </a:ext>
            </a:extLst>
          </a:blip>
          <a:srcRect l="68955" t="-2288" b="-1"/>
          <a:stretch/>
        </p:blipFill>
        <p:spPr>
          <a:xfrm flipH="1">
            <a:off x="191094" y="1247775"/>
            <a:ext cx="1923455" cy="52763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Picture 2" descr="Soạn bài – Tập đọc: Những người bạn tốt | Giải bài tập Tiếng Việt lớp 5">
            <a:extLst>
              <a:ext uri="{FF2B5EF4-FFF2-40B4-BE49-F238E27FC236}">
                <a16:creationId xmlns:a16="http://schemas.microsoft.com/office/drawing/2014/main" xmlns="" id="{36AD079F-6C66-4881-B49F-DA2DE31C8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45" y="2298057"/>
            <a:ext cx="2001181" cy="363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á heo nhảy nhót trên mặt biển để... tập thể dục">
            <a:extLst>
              <a:ext uri="{FF2B5EF4-FFF2-40B4-BE49-F238E27FC236}">
                <a16:creationId xmlns:a16="http://schemas.microsoft.com/office/drawing/2014/main" xmlns="" id="{739E9ABD-1217-4A6B-9168-10560D937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96000" y="2744540"/>
            <a:ext cx="3436403" cy="28727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6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2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sp>
        <p:nvSpPr>
          <p:cNvPr id="20" name="Rounded Rectangle 10">
            <a:extLst>
              <a:ext uri="{FF2B5EF4-FFF2-40B4-BE49-F238E27FC236}">
                <a16:creationId xmlns:a16="http://schemas.microsoft.com/office/drawing/2014/main" xmlns="" id="{9E7E1802-76D3-401A-B129-4FBAE174FF35}"/>
              </a:ext>
            </a:extLst>
          </p:cNvPr>
          <p:cNvSpPr/>
          <p:nvPr/>
        </p:nvSpPr>
        <p:spPr>
          <a:xfrm>
            <a:off x="7635769" y="1014732"/>
            <a:ext cx="2303522" cy="1393195"/>
          </a:xfrm>
          <a:prstGeom prst="roundRect">
            <a:avLst/>
          </a:prstGeom>
          <a:blipFill dpi="0"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569" b="100000" l="5327" r="98335">
                          <a14:foregroundMark x1="29967" y1="72110" x2="27525" y2="87339"/>
                          <a14:foregroundMark x1="83685" y1="86789" x2="88790" y2="867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/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xmlns="" id="{C6CF87EC-45F8-4BBD-8678-BEDC4D1DE79C}"/>
              </a:ext>
            </a:extLst>
          </p:cNvPr>
          <p:cNvSpPr/>
          <p:nvPr/>
        </p:nvSpPr>
        <p:spPr>
          <a:xfrm>
            <a:off x="7778722" y="2457852"/>
            <a:ext cx="2303522" cy="1393195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/>
          </a:p>
        </p:txBody>
      </p:sp>
      <p:sp>
        <p:nvSpPr>
          <p:cNvPr id="22" name="Rounded Rectangle 12">
            <a:extLst>
              <a:ext uri="{FF2B5EF4-FFF2-40B4-BE49-F238E27FC236}">
                <a16:creationId xmlns:a16="http://schemas.microsoft.com/office/drawing/2014/main" xmlns="" id="{9020DCD5-3EB5-48E3-85A0-1C11672634F5}"/>
              </a:ext>
            </a:extLst>
          </p:cNvPr>
          <p:cNvSpPr/>
          <p:nvPr/>
        </p:nvSpPr>
        <p:spPr>
          <a:xfrm>
            <a:off x="7778722" y="3992873"/>
            <a:ext cx="2303522" cy="1393195"/>
          </a:xfrm>
          <a:prstGeom prst="round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/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xmlns="" id="{2DFE4237-2ADC-4474-A46D-60AA11BE1637}"/>
              </a:ext>
            </a:extLst>
          </p:cNvPr>
          <p:cNvGrpSpPr/>
          <p:nvPr/>
        </p:nvGrpSpPr>
        <p:grpSpPr>
          <a:xfrm>
            <a:off x="1796724" y="2040860"/>
            <a:ext cx="3637582" cy="2049076"/>
            <a:chOff x="0" y="0"/>
            <a:chExt cx="3435356" cy="1138475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xmlns="" id="{E43D207A-9C48-40A4-B56D-CC1A934E6DE3}"/>
                </a:ext>
              </a:extLst>
            </p:cNvPr>
            <p:cNvSpPr/>
            <p:nvPr/>
          </p:nvSpPr>
          <p:spPr>
            <a:xfrm>
              <a:off x="0" y="-4262"/>
              <a:ext cx="3443102" cy="114496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FDF5B6"/>
            </a:solidFill>
          </p:spPr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021BBAA1-28A6-43F9-ADE2-EC01A1D7A17C}"/>
              </a:ext>
            </a:extLst>
          </p:cNvPr>
          <p:cNvSpPr txBox="1">
            <a:spLocks/>
          </p:cNvSpPr>
          <p:nvPr/>
        </p:nvSpPr>
        <p:spPr>
          <a:xfrm>
            <a:off x="1948565" y="2593199"/>
            <a:ext cx="3298097" cy="98275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CHÚNG MÌNH TÌM</a:t>
            </a:r>
          </a:p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CÂU CHUYỆN</a:t>
            </a:r>
          </a:p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Ở ĐÂU ?</a:t>
            </a: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xmlns="" id="{43022609-AC6C-4813-B976-9079B5F05A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3109790" y="1862585"/>
            <a:ext cx="1206265" cy="341207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4F8F0933-AE6D-4726-B424-1CA2C55007AD}"/>
              </a:ext>
            </a:extLst>
          </p:cNvPr>
          <p:cNvGrpSpPr/>
          <p:nvPr/>
        </p:nvGrpSpPr>
        <p:grpSpPr>
          <a:xfrm>
            <a:off x="5968714" y="2419697"/>
            <a:ext cx="1466300" cy="1466300"/>
            <a:chOff x="5493394" y="2409385"/>
            <a:chExt cx="1950964" cy="1950964"/>
          </a:xfrm>
          <a:solidFill>
            <a:srgbClr val="212F3F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7AEE9B47-6B92-4633-B668-4C89FF743BF6}"/>
                </a:ext>
              </a:extLst>
            </p:cNvPr>
            <p:cNvSpPr/>
            <p:nvPr/>
          </p:nvSpPr>
          <p:spPr>
            <a:xfrm>
              <a:off x="5493394" y="2409385"/>
              <a:ext cx="1950964" cy="1950964"/>
            </a:xfrm>
            <a:prstGeom prst="ellipse">
              <a:avLst/>
            </a:prstGeom>
            <a:solidFill>
              <a:schemeClr val="accent2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7500176"/>
                <a:satOff val="-11253"/>
                <a:lumOff val="-1830"/>
                <a:alphaOff val="0"/>
              </a:schemeClr>
            </a:fillRef>
            <a:effectRef idx="1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Oval 6">
              <a:extLst>
                <a:ext uri="{FF2B5EF4-FFF2-40B4-BE49-F238E27FC236}">
                  <a16:creationId xmlns:a16="http://schemas.microsoft.com/office/drawing/2014/main" xmlns="" id="{5E47D36E-8DEA-4E0E-A433-BD371DB5583B}"/>
                </a:ext>
              </a:extLst>
            </p:cNvPr>
            <p:cNvSpPr txBox="1"/>
            <p:nvPr/>
          </p:nvSpPr>
          <p:spPr>
            <a:xfrm>
              <a:off x="5640646" y="2727431"/>
              <a:ext cx="1674048" cy="137954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Từ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sách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,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báo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,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truyện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đọc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xưa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và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nay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1470E1BC-A7D3-4B2C-9D76-9EE6D26C790B}"/>
              </a:ext>
            </a:extLst>
          </p:cNvPr>
          <p:cNvGrpSpPr/>
          <p:nvPr/>
        </p:nvGrpSpPr>
        <p:grpSpPr>
          <a:xfrm>
            <a:off x="5968714" y="3946482"/>
            <a:ext cx="1466300" cy="1466300"/>
            <a:chOff x="4847938" y="4818261"/>
            <a:chExt cx="1950964" cy="1950964"/>
          </a:xfrm>
          <a:solidFill>
            <a:srgbClr val="212F3F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5DB3FD85-0CFF-42CE-A4A1-4826C1920A58}"/>
                </a:ext>
              </a:extLst>
            </p:cNvPr>
            <p:cNvSpPr/>
            <p:nvPr/>
          </p:nvSpPr>
          <p:spPr>
            <a:xfrm>
              <a:off x="4847938" y="4818261"/>
              <a:ext cx="1950964" cy="1950964"/>
            </a:xfrm>
            <a:prstGeom prst="ellipse">
              <a:avLst/>
            </a:prstGeom>
            <a:solidFill>
              <a:schemeClr val="accent2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1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Oval 8">
              <a:extLst>
                <a:ext uri="{FF2B5EF4-FFF2-40B4-BE49-F238E27FC236}">
                  <a16:creationId xmlns:a16="http://schemas.microsoft.com/office/drawing/2014/main" xmlns="" id="{1D8D0F04-A6E5-4AB5-AC2E-153BC7C448E0}"/>
                </a:ext>
              </a:extLst>
            </p:cNvPr>
            <p:cNvSpPr txBox="1"/>
            <p:nvPr/>
          </p:nvSpPr>
          <p:spPr>
            <a:xfrm>
              <a:off x="5133650" y="5103973"/>
              <a:ext cx="1379540" cy="137954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Trên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youtube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,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mạng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xã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hội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….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82F4B25C-5ECD-4F2A-9F5F-87A904215560}"/>
              </a:ext>
            </a:extLst>
          </p:cNvPr>
          <p:cNvGrpSpPr/>
          <p:nvPr/>
        </p:nvGrpSpPr>
        <p:grpSpPr>
          <a:xfrm>
            <a:off x="4972573" y="905447"/>
            <a:ext cx="2469052" cy="1466300"/>
            <a:chOff x="7025506" y="580214"/>
            <a:chExt cx="5216316" cy="309782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91AC56AF-F873-48A2-80C1-85510EF6D92E}"/>
                </a:ext>
              </a:extLst>
            </p:cNvPr>
            <p:cNvGrpSpPr/>
            <p:nvPr/>
          </p:nvGrpSpPr>
          <p:grpSpPr>
            <a:xfrm>
              <a:off x="9144000" y="580214"/>
              <a:ext cx="3097822" cy="3097822"/>
              <a:chOff x="4847938" y="508"/>
              <a:chExt cx="1950964" cy="1950964"/>
            </a:xfrm>
            <a:solidFill>
              <a:srgbClr val="212F3F"/>
            </a:solidFill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xmlns="" id="{F95E7EF7-0370-481B-8CA6-1F05F828C21C}"/>
                  </a:ext>
                </a:extLst>
              </p:cNvPr>
              <p:cNvSpPr/>
              <p:nvPr/>
            </p:nvSpPr>
            <p:spPr>
              <a:xfrm>
                <a:off x="4847938" y="508"/>
                <a:ext cx="1950964" cy="1950964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3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3750088"/>
                  <a:satOff val="-5627"/>
                  <a:lumOff val="-915"/>
                  <a:alphaOff val="0"/>
                </a:schemeClr>
              </a:fillRef>
              <a:effectRef idx="1">
                <a:schemeClr val="accent3">
                  <a:hueOff val="3750088"/>
                  <a:satOff val="-5627"/>
                  <a:lumOff val="-915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7" name="Oval 4">
                <a:extLst>
                  <a:ext uri="{FF2B5EF4-FFF2-40B4-BE49-F238E27FC236}">
                    <a16:creationId xmlns:a16="http://schemas.microsoft.com/office/drawing/2014/main" xmlns="" id="{DB2F7B65-1975-4F1B-881E-5A2B0774D6E4}"/>
                  </a:ext>
                </a:extLst>
              </p:cNvPr>
              <p:cNvSpPr txBox="1"/>
              <p:nvPr/>
            </p:nvSpPr>
            <p:spPr>
              <a:xfrm>
                <a:off x="5133650" y="286220"/>
                <a:ext cx="1379540" cy="137954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marL="0" lvl="0" indent="0" algn="ctr" defTabSz="97790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người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thân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bè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thầy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</a:t>
                </a:r>
                <a:endPara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endParaRPr>
              </a:p>
            </p:txBody>
          </p:sp>
        </p:grpSp>
        <p:pic>
          <p:nvPicPr>
            <p:cNvPr id="35" name="Picture 9">
              <a:extLst>
                <a:ext uri="{FF2B5EF4-FFF2-40B4-BE49-F238E27FC236}">
                  <a16:creationId xmlns:a16="http://schemas.microsoft.com/office/drawing/2014/main" xmlns="" id="{B35B4B11-0B9E-4CB4-A5B1-2CC878C13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 rot="8806967">
              <a:off x="7025506" y="2340544"/>
              <a:ext cx="2348424" cy="768575"/>
            </a:xfrm>
            <a:prstGeom prst="rect">
              <a:avLst/>
            </a:prstGeom>
          </p:spPr>
        </p:pic>
      </p:grpSp>
      <p:pic>
        <p:nvPicPr>
          <p:cNvPr id="38" name="Picture 9">
            <a:extLst>
              <a:ext uri="{FF2B5EF4-FFF2-40B4-BE49-F238E27FC236}">
                <a16:creationId xmlns:a16="http://schemas.microsoft.com/office/drawing/2014/main" xmlns="" id="{C8149C58-F7CB-4462-B3DB-3264551230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729287">
            <a:off x="4905556" y="4076848"/>
            <a:ext cx="1111585" cy="363791"/>
          </a:xfrm>
          <a:prstGeom prst="rect">
            <a:avLst/>
          </a:prstGeom>
        </p:spPr>
      </p:pic>
      <p:pic>
        <p:nvPicPr>
          <p:cNvPr id="39" name="Picture 9">
            <a:extLst>
              <a:ext uri="{FF2B5EF4-FFF2-40B4-BE49-F238E27FC236}">
                <a16:creationId xmlns:a16="http://schemas.microsoft.com/office/drawing/2014/main" xmlns="" id="{D61D9518-B8AE-4CB7-BD46-50F7907670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338875" y="3012604"/>
            <a:ext cx="636450" cy="20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897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88" r="41526"/>
          <a:stretch/>
        </p:blipFill>
        <p:spPr>
          <a:xfrm>
            <a:off x="1" y="5189838"/>
            <a:ext cx="12191999" cy="166816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7FE16528-BE9B-4CB8-A998-301B783900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248" y="-569608"/>
            <a:ext cx="2773752" cy="43796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2D7E7B8-FE04-4B3C-9443-26600E920ACA}"/>
              </a:ext>
            </a:extLst>
          </p:cNvPr>
          <p:cNvSpPr/>
          <p:nvPr/>
        </p:nvSpPr>
        <p:spPr>
          <a:xfrm>
            <a:off x="5144957" y="532332"/>
            <a:ext cx="163538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>
                <a:ln w="0">
                  <a:solidFill>
                    <a:srgbClr val="FF6600"/>
                  </a:solidFill>
                </a:ln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ViceroyJF" panose="02040603050506020204" pitchFamily="18" charset="0"/>
              </a:rPr>
              <a:t>Gợi ý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xmlns="" id="{9377A596-A9DA-424A-8C15-81B84BB0B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113" y="1860550"/>
            <a:ext cx="4229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u="sng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kể chuyện</a:t>
            </a:r>
            <a:r>
              <a:rPr lang="en-US" altLang="en-US" sz="28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xmlns="" id="{BF9CCE0B-AEE6-46D8-B9AB-0CDDBF753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0088" y="2606675"/>
            <a:ext cx="10677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Giới thiệu câu chuyện sẽ kể.</a:t>
            </a:r>
          </a:p>
        </p:txBody>
      </p:sp>
      <p:sp>
        <p:nvSpPr>
          <p:cNvPr id="13" name="Text Box 23">
            <a:extLst>
              <a:ext uri="{FF2B5EF4-FFF2-40B4-BE49-F238E27FC236}">
                <a16:creationId xmlns:a16="http://schemas.microsoft.com/office/drawing/2014/main" xmlns="" id="{00B81FF7-CAA0-4CBB-A26C-4B2F2DB6F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810000"/>
            <a:ext cx="107727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Có thể nêu cảm nghĩ của bản thân về câu chuyện.</a:t>
            </a:r>
            <a:endParaRPr lang="en-US" alt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24">
            <a:extLst>
              <a:ext uri="{FF2B5EF4-FFF2-40B4-BE49-F238E27FC236}">
                <a16:creationId xmlns:a16="http://schemas.microsoft.com/office/drawing/2014/main" xmlns="" id="{24A28F33-F71B-4625-8D7B-0D185CF84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208338"/>
            <a:ext cx="10579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 biến câu chuyện.</a:t>
            </a:r>
            <a:endParaRPr lang="en-US" alt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834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000">
        <p15:prstTrans prst="pageCurlDoubl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0" grpId="0"/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4067ED80-0BBD-4844-A46A-59509DE4F977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幼儿园招生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534</Words>
  <Application>Microsoft Office PowerPoint</Application>
  <PresentationFormat>Custom</PresentationFormat>
  <Paragraphs>65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幼儿园招生</dc:title>
  <dc:creator>微软用户</dc:creator>
  <cp:lastModifiedBy>Trà My</cp:lastModifiedBy>
  <cp:revision>43</cp:revision>
  <dcterms:created xsi:type="dcterms:W3CDTF">2018-05-08T06:24:03Z</dcterms:created>
  <dcterms:modified xsi:type="dcterms:W3CDTF">2023-07-20T13:46:04Z</dcterms:modified>
</cp:coreProperties>
</file>