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4"/>
  </p:notesMasterIdLst>
  <p:sldIdLst>
    <p:sldId id="256" r:id="rId2"/>
    <p:sldId id="292" r:id="rId3"/>
    <p:sldId id="258" r:id="rId4"/>
    <p:sldId id="259" r:id="rId5"/>
    <p:sldId id="260" r:id="rId6"/>
    <p:sldId id="261" r:id="rId7"/>
    <p:sldId id="262" r:id="rId8"/>
    <p:sldId id="288" r:id="rId9"/>
    <p:sldId id="272" r:id="rId10"/>
    <p:sldId id="289" r:id="rId11"/>
    <p:sldId id="267" r:id="rId12"/>
    <p:sldId id="291" r:id="rId13"/>
    <p:sldId id="264" r:id="rId14"/>
    <p:sldId id="265" r:id="rId15"/>
    <p:sldId id="266" r:id="rId16"/>
    <p:sldId id="269" r:id="rId17"/>
    <p:sldId id="270" r:id="rId18"/>
    <p:sldId id="271" r:id="rId19"/>
    <p:sldId id="273" r:id="rId20"/>
    <p:sldId id="274" r:id="rId21"/>
    <p:sldId id="275" r:id="rId22"/>
    <p:sldId id="276" r:id="rId23"/>
    <p:sldId id="277" r:id="rId24"/>
    <p:sldId id="278" r:id="rId25"/>
    <p:sldId id="279" r:id="rId26"/>
    <p:sldId id="281" r:id="rId27"/>
    <p:sldId id="280" r:id="rId28"/>
    <p:sldId id="282" r:id="rId29"/>
    <p:sldId id="283" r:id="rId30"/>
    <p:sldId id="284" r:id="rId31"/>
    <p:sldId id="285" r:id="rId32"/>
    <p:sldId id="286" r:id="rId33"/>
  </p:sldIdLst>
  <p:sldSz cx="18288000" cy="10287000"/>
  <p:notesSz cx="6858000" cy="9144000"/>
  <p:embeddedFontLst>
    <p:embeddedFont>
      <p:font typeface="Calibri" panose="020F0502020204030204" pitchFamily="34" charset="0"/>
      <p:regular r:id="rId35"/>
      <p:bold r:id="rId36"/>
      <p:italic r:id="rId37"/>
      <p:boldItalic r:id="rId38"/>
    </p:embeddedFont>
    <p:embeddedFont>
      <p:font typeface="Montserrat Bold" pitchFamily="2" charset="77"/>
      <p:regular r:id="rId39"/>
      <p:bold r:id="rId40"/>
    </p:embeddedFont>
    <p:embeddedFont>
      <p:font typeface="Open Sans 1" pitchFamily="2" charset="0"/>
      <p:regular r:id="rId41"/>
    </p:embeddedFont>
    <p:embeddedFont>
      <p:font typeface="Open Sans 1 Bold" pitchFamily="2" charset="0"/>
      <p:regular r:id="rId42"/>
      <p:bold r:id="rId43"/>
    </p:embeddedFont>
    <p:embeddedFont>
      <p:font typeface="Open Sans 1 Italics" pitchFamily="2" charset="0"/>
      <p:regular r:id="rId44"/>
      <p:italic r:id="rId45"/>
    </p:embeddedFont>
    <p:embeddedFont>
      <p:font typeface="Open Sans 1 Medium" pitchFamily="2" charset="0"/>
      <p:regular r:id="rId46"/>
    </p:embeddedFont>
    <p:embeddedFont>
      <p:font typeface="Open Sans 1 Medium Italics" pitchFamily="2" charset="0"/>
      <p:regular r:id="rId47"/>
      <p:italic r:id="rId48"/>
    </p:embeddedFont>
    <p:embeddedFont>
      <p:font typeface="Open Sans 1 Semi-Bold" pitchFamily="2" charset="0"/>
      <p:regular r:id="rId49"/>
      <p:bold r:id="rId50"/>
      <p:italic r:id="rId51"/>
      <p:boldItalic r:id="rId52"/>
    </p:embeddedFont>
    <p:embeddedFont>
      <p:font typeface="Open Sans 1 Ultra-Bold Italics" pitchFamily="2" charset="0"/>
      <p:regular r:id="rId53"/>
      <p:bold r:id="rId54"/>
      <p:italic r:id="rId55"/>
      <p:boldItalic r:id="rId56"/>
    </p:embeddedFont>
    <p:embeddedFont>
      <p:font typeface="Open Sans 2 Bold" panose="020B0806030504020204" pitchFamily="34" charset="0"/>
      <p:regular r:id="rId57"/>
      <p:bold r:id="rId58"/>
    </p:embeddedFont>
    <p:embeddedFont>
      <p:font typeface="Open Sans 2 Italics" panose="020B0606030504020204" pitchFamily="34" charset="0"/>
      <p:regular r:id="rId59"/>
      <p:italic r:id="rId60"/>
    </p:embeddedFont>
    <p:embeddedFont>
      <p:font typeface="Open Sans 2 Ultra-Bold" pitchFamily="2" charset="0"/>
      <p:regular r:id="rId61"/>
      <p:bold r:id="rId62"/>
    </p:embeddedFont>
    <p:embeddedFont>
      <p:font typeface="Open Sans Bold" pitchFamily="2" charset="0"/>
      <p:regular r:id="rId63"/>
      <p:bold r:id="rId64"/>
    </p:embeddedFont>
    <p:embeddedFont>
      <p:font typeface="Open Sans Bold Bold" pitchFamily="2" charset="0"/>
      <p:regular r:id="rId65"/>
      <p:bold r:id="rId66"/>
    </p:embeddedFont>
    <p:embeddedFont>
      <p:font typeface="Roboto" panose="02000000000000000000" pitchFamily="2" charset="0"/>
      <p:regular r:id="rId67"/>
      <p:bold r:id="rId68"/>
      <p:italic r:id="rId69"/>
      <p:boldItalic r:id="rId70"/>
    </p:embeddedFont>
    <p:embeddedFont>
      <p:font typeface="Roboto Bold" panose="02000000000000000000" pitchFamily="2" charset="0"/>
      <p:bold r:id="rId7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09" autoAdjust="0"/>
    <p:restoredTop sz="95241" autoAdjust="0"/>
  </p:normalViewPr>
  <p:slideViewPr>
    <p:cSldViewPr>
      <p:cViewPr varScale="1">
        <p:scale>
          <a:sx n="80" d="100"/>
          <a:sy n="80" d="100"/>
        </p:scale>
        <p:origin x="720" y="2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font" Target="fonts/font8.fntdata"/><Relationship Id="rId47" Type="http://schemas.openxmlformats.org/officeDocument/2006/relationships/font" Target="fonts/font13.fntdata"/><Relationship Id="rId63" Type="http://schemas.openxmlformats.org/officeDocument/2006/relationships/font" Target="fonts/font29.fntdata"/><Relationship Id="rId68" Type="http://schemas.openxmlformats.org/officeDocument/2006/relationships/font" Target="fonts/font34.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schemas.openxmlformats.org/officeDocument/2006/relationships/font" Target="fonts/font19.fntdata"/><Relationship Id="rId58" Type="http://schemas.openxmlformats.org/officeDocument/2006/relationships/font" Target="fonts/font24.fntdata"/><Relationship Id="rId66" Type="http://schemas.openxmlformats.org/officeDocument/2006/relationships/font" Target="fonts/font32.fntdata"/><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font" Target="fonts/font27.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56" Type="http://schemas.openxmlformats.org/officeDocument/2006/relationships/font" Target="fonts/font22.fntdata"/><Relationship Id="rId64" Type="http://schemas.openxmlformats.org/officeDocument/2006/relationships/font" Target="fonts/font30.fntdata"/><Relationship Id="rId69" Type="http://schemas.openxmlformats.org/officeDocument/2006/relationships/font" Target="fonts/font35.fntdata"/><Relationship Id="rId8" Type="http://schemas.openxmlformats.org/officeDocument/2006/relationships/slide" Target="slides/slide7.xml"/><Relationship Id="rId51" Type="http://schemas.openxmlformats.org/officeDocument/2006/relationships/font" Target="fonts/font17.fntdata"/><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font" Target="fonts/font12.fntdata"/><Relationship Id="rId59" Type="http://schemas.openxmlformats.org/officeDocument/2006/relationships/font" Target="fonts/font25.fntdata"/><Relationship Id="rId67" Type="http://schemas.openxmlformats.org/officeDocument/2006/relationships/font" Target="fonts/font33.fntdata"/><Relationship Id="rId20" Type="http://schemas.openxmlformats.org/officeDocument/2006/relationships/slide" Target="slides/slide19.xml"/><Relationship Id="rId41" Type="http://schemas.openxmlformats.org/officeDocument/2006/relationships/font" Target="fonts/font7.fntdata"/><Relationship Id="rId54" Type="http://schemas.openxmlformats.org/officeDocument/2006/relationships/font" Target="fonts/font20.fntdata"/><Relationship Id="rId62" Type="http://schemas.openxmlformats.org/officeDocument/2006/relationships/font" Target="fonts/font28.fntdata"/><Relationship Id="rId70" Type="http://schemas.openxmlformats.org/officeDocument/2006/relationships/font" Target="fonts/font36.fntdata"/><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49" Type="http://schemas.openxmlformats.org/officeDocument/2006/relationships/font" Target="fonts/font15.fntdata"/><Relationship Id="rId57" Type="http://schemas.openxmlformats.org/officeDocument/2006/relationships/font" Target="fonts/font23.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0.fntdata"/><Relationship Id="rId52" Type="http://schemas.openxmlformats.org/officeDocument/2006/relationships/font" Target="fonts/font18.fntdata"/><Relationship Id="rId60" Type="http://schemas.openxmlformats.org/officeDocument/2006/relationships/font" Target="fonts/font26.fntdata"/><Relationship Id="rId65" Type="http://schemas.openxmlformats.org/officeDocument/2006/relationships/font" Target="fonts/font31.fntdata"/><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font" Target="fonts/font5.fntdata"/><Relationship Id="rId34" Type="http://schemas.openxmlformats.org/officeDocument/2006/relationships/notesMaster" Target="notesMasters/notesMaster1.xml"/><Relationship Id="rId50" Type="http://schemas.openxmlformats.org/officeDocument/2006/relationships/font" Target="fonts/font16.fntdata"/><Relationship Id="rId55" Type="http://schemas.openxmlformats.org/officeDocument/2006/relationships/font" Target="fonts/font21.fntdata"/><Relationship Id="rId7" Type="http://schemas.openxmlformats.org/officeDocument/2006/relationships/slide" Target="slides/slide6.xml"/><Relationship Id="rId71" Type="http://schemas.openxmlformats.org/officeDocument/2006/relationships/font" Target="fonts/font3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25.04.2024</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Chỉ</a:t>
            </a:r>
            <a:r>
              <a:rPr lang="en-US" baseline="0"/>
              <a:t> thị 04 thủ tướng chính phủ về tiếp tục đẩy mạnh triển khai đề án ứng dụng dữ liệu về dân cư, định danh và xác thực điện tử phục vụ chuyển đổi số quốc gia giai đoạn 2022-2025, tầm nhìn đến 2023 tại các bộ, ngành địa phương năm 2024 và những năm tiếp theo</a:t>
            </a:r>
            <a:endParaRPr lang="en-US"/>
          </a:p>
          <a:p>
            <a:r>
              <a:rPr lang="en-US"/>
              <a:t>- Kế hoạch 213 Bộ GDĐT học bạ số cấp TH</a:t>
            </a:r>
          </a:p>
          <a:p>
            <a:r>
              <a:rPr lang="en-US"/>
              <a:t>- QĐ 4725 về bộ chỉ số đánh giá CĐS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đề án 06</a:t>
            </a:r>
          </a:p>
          <a:p>
            <a:r>
              <a:rPr lang="en-US"/>
              <a:t>- Kế hoạch 213 Bộ GDĐT học bạ số cấp TH</a:t>
            </a:r>
          </a:p>
          <a:p>
            <a:r>
              <a:rPr lang="en-US"/>
              <a:t>- QĐ 4725 về bộ chỉ số đánh giá CĐS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9141201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đề án 06</a:t>
            </a:r>
          </a:p>
          <a:p>
            <a:r>
              <a:rPr lang="en-US"/>
              <a:t>- Kế hoạch 213 Bộ GDĐT học bạ số cấp TH</a:t>
            </a:r>
          </a:p>
          <a:p>
            <a:r>
              <a:rPr lang="en-US"/>
              <a:t>- QĐ 4725 về bộ chỉ số đánh giá CĐS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7013026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Quy trình nghiệp vụ khép kín về quản lý học bạ số tại các Cơ sở giáo dục</a:t>
            </a:r>
          </a:p>
          <a:p>
            <a:endParaRPr lang="en-US"/>
          </a:p>
          <a:p>
            <a:r>
              <a:rPr lang="en-US"/>
              <a:t>1. Tạo lập học bạ</a:t>
            </a:r>
          </a:p>
          <a:p>
            <a:r>
              <a:rPr lang="en-US"/>
              <a:t>2. Ký số</a:t>
            </a:r>
          </a:p>
          <a:p>
            <a:r>
              <a:rPr lang="en-US"/>
              <a:t>3. Gửi dữ liệu</a:t>
            </a:r>
          </a:p>
          <a:p>
            <a:r>
              <a:rPr lang="en-US"/>
              <a:t>4. Thống kê - Tra cứu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8603080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Quy trình nghiệp vụ khép kín về quản lý học bạ số tại các Cơ sở giáo dục</a:t>
            </a:r>
          </a:p>
          <a:p>
            <a:endParaRPr lang="en-US"/>
          </a:p>
          <a:p>
            <a:r>
              <a:rPr lang="en-US"/>
              <a:t>1. Tạo lập học bạ</a:t>
            </a:r>
          </a:p>
          <a:p>
            <a:r>
              <a:rPr lang="en-US"/>
              <a:t>2. Ký số</a:t>
            </a:r>
          </a:p>
          <a:p>
            <a:r>
              <a:rPr lang="en-US"/>
              <a:t>3. Gửi dữ liệu</a:t>
            </a:r>
          </a:p>
          <a:p>
            <a:r>
              <a:rPr lang="en-US"/>
              <a:t>4. Thống kê - Tra cứu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0926871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Quy trình nghiệp vụ khép kín về quản lý học bạ số tại các Cơ sở giáo dục</a:t>
            </a:r>
          </a:p>
          <a:p>
            <a:endParaRPr lang="en-US"/>
          </a:p>
          <a:p>
            <a:r>
              <a:rPr lang="en-US"/>
              <a:t>1. Tạo lập học bạ</a:t>
            </a:r>
          </a:p>
          <a:p>
            <a:r>
              <a:rPr lang="en-US"/>
              <a:t>2. Ký số</a:t>
            </a:r>
          </a:p>
          <a:p>
            <a:r>
              <a:rPr lang="en-US"/>
              <a:t>3. Gửi dữ liệu</a:t>
            </a:r>
          </a:p>
          <a:p>
            <a:r>
              <a:rPr lang="en-US"/>
              <a:t>4. Thống kê - Tra cứu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5239648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Quy trình nghiệp vụ khép kín về quản lý học bạ số tại các Cơ sở giáo dục</a:t>
            </a:r>
          </a:p>
          <a:p>
            <a:endParaRPr lang="en-US"/>
          </a:p>
          <a:p>
            <a:r>
              <a:rPr lang="en-US"/>
              <a:t>1. Tạo lập học bạ</a:t>
            </a:r>
          </a:p>
          <a:p>
            <a:r>
              <a:rPr lang="en-US"/>
              <a:t>2. Ký số</a:t>
            </a:r>
          </a:p>
          <a:p>
            <a:r>
              <a:rPr lang="en-US"/>
              <a:t>3. Gửi dữ liệu</a:t>
            </a:r>
          </a:p>
          <a:p>
            <a:r>
              <a:rPr lang="en-US"/>
              <a:t>4. Thống kê - Tra cứu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4513453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Quy trình nghiệp vụ khép kín về quản lý học bạ số tại các Cơ sở giáo dục</a:t>
            </a:r>
          </a:p>
          <a:p>
            <a:endParaRPr lang="en-US"/>
          </a:p>
          <a:p>
            <a:r>
              <a:rPr lang="en-US"/>
              <a:t>1. Tạo lập học bạ</a:t>
            </a:r>
          </a:p>
          <a:p>
            <a:r>
              <a:rPr lang="en-US"/>
              <a:t>2. Ký số</a:t>
            </a:r>
          </a:p>
          <a:p>
            <a:r>
              <a:rPr lang="en-US"/>
              <a:t>3. Gửi dữ liệu</a:t>
            </a:r>
          </a:p>
          <a:p>
            <a:r>
              <a:rPr lang="en-US"/>
              <a:t>4. Thống kê - Tra cứu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5089536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Quy trình nghiệp vụ khép kín về quản lý học bạ số tại các Cơ sở giáo dục</a:t>
            </a:r>
          </a:p>
          <a:p>
            <a:endParaRPr lang="en-US"/>
          </a:p>
          <a:p>
            <a:r>
              <a:rPr lang="en-US"/>
              <a:t>1. Tạo lập học bạ</a:t>
            </a:r>
          </a:p>
          <a:p>
            <a:r>
              <a:rPr lang="en-US"/>
              <a:t>2. Ký số</a:t>
            </a:r>
          </a:p>
          <a:p>
            <a:r>
              <a:rPr lang="en-US"/>
              <a:t>3. Gửi dữ liệu</a:t>
            </a:r>
          </a:p>
          <a:p>
            <a:r>
              <a:rPr lang="en-US"/>
              <a:t>4. Thống kê - Tra cứu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0079632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Quy trình nghiệp vụ khép kín về quản lý học bạ số tại các Cơ sở giáo dục</a:t>
            </a:r>
          </a:p>
          <a:p>
            <a:endParaRPr lang="en-US"/>
          </a:p>
          <a:p>
            <a:r>
              <a:rPr lang="en-US"/>
              <a:t>1. Tạo lập học bạ</a:t>
            </a:r>
          </a:p>
          <a:p>
            <a:r>
              <a:rPr lang="en-US"/>
              <a:t>2. Ký số</a:t>
            </a:r>
          </a:p>
          <a:p>
            <a:r>
              <a:rPr lang="en-US"/>
              <a:t>3. Gửi dữ liệu</a:t>
            </a:r>
          </a:p>
          <a:p>
            <a:r>
              <a:rPr lang="en-US"/>
              <a:t>4. Thống kê - Tra cứu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2521336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Quy trình nghiệp vụ khép kín về quản lý học bạ số tại các Cơ sở giáo dục</a:t>
            </a:r>
          </a:p>
          <a:p>
            <a:endParaRPr lang="en-US"/>
          </a:p>
          <a:p>
            <a:r>
              <a:rPr lang="en-US"/>
              <a:t>1. Tạo lập học bạ</a:t>
            </a:r>
          </a:p>
          <a:p>
            <a:r>
              <a:rPr lang="en-US"/>
              <a:t>2. Ký số</a:t>
            </a:r>
          </a:p>
          <a:p>
            <a:r>
              <a:rPr lang="en-US"/>
              <a:t>3. Gửi dữ liệu</a:t>
            </a:r>
          </a:p>
          <a:p>
            <a:r>
              <a:rPr lang="en-US"/>
              <a:t>4. Thống kê - Tra cứu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210631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Quy trình nghiệp vụ khép kín về quản lý học bạ số tại các Cơ sở giáo dục</a:t>
            </a:r>
          </a:p>
          <a:p>
            <a:endParaRPr lang="en-US"/>
          </a:p>
          <a:p>
            <a:r>
              <a:rPr lang="en-US"/>
              <a:t>1. Tạo lập học bạ</a:t>
            </a:r>
          </a:p>
          <a:p>
            <a:r>
              <a:rPr lang="en-US"/>
              <a:t>2. Ký số</a:t>
            </a:r>
          </a:p>
          <a:p>
            <a:r>
              <a:rPr lang="en-US"/>
              <a:t>3. Gửi dữ liệu</a:t>
            </a:r>
          </a:p>
          <a:p>
            <a:r>
              <a:rPr lang="en-US"/>
              <a:t>4. Thống kê - Tra cứu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0250236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Quy trình nghiệp vụ khép kín về quản lý học bạ số tại các Cơ sở giáo dục</a:t>
            </a:r>
          </a:p>
          <a:p>
            <a:endParaRPr lang="en-US"/>
          </a:p>
          <a:p>
            <a:r>
              <a:rPr lang="en-US"/>
              <a:t>1. Tạo lập học bạ</a:t>
            </a:r>
          </a:p>
          <a:p>
            <a:r>
              <a:rPr lang="en-US"/>
              <a:t>2. Ký số</a:t>
            </a:r>
          </a:p>
          <a:p>
            <a:r>
              <a:rPr lang="en-US"/>
              <a:t>3. Gửi dữ liệu</a:t>
            </a:r>
          </a:p>
          <a:p>
            <a:r>
              <a:rPr lang="en-US"/>
              <a:t>4. Thống kê - Tra cứu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0009027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Quy trình nghiệp vụ khép kín về quản lý học bạ số tại các Cơ sở giáo dục</a:t>
            </a:r>
          </a:p>
          <a:p>
            <a:endParaRPr lang="en-US"/>
          </a:p>
          <a:p>
            <a:r>
              <a:rPr lang="en-US"/>
              <a:t>1. Tạo lập học bạ</a:t>
            </a:r>
          </a:p>
          <a:p>
            <a:r>
              <a:rPr lang="en-US"/>
              <a:t>2. Ký số</a:t>
            </a:r>
          </a:p>
          <a:p>
            <a:r>
              <a:rPr lang="en-US"/>
              <a:t>3. Gửi dữ liệu</a:t>
            </a:r>
          </a:p>
          <a:p>
            <a:r>
              <a:rPr lang="en-US"/>
              <a:t>4. Thống kê - Tra cứu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1597138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Quy trình nghiệp vụ khép kín về quản lý học bạ số tại các Cơ sở giáo dục</a:t>
            </a:r>
          </a:p>
          <a:p>
            <a:endParaRPr lang="en-US"/>
          </a:p>
          <a:p>
            <a:r>
              <a:rPr lang="en-US"/>
              <a:t>1. Tạo lập học bạ</a:t>
            </a:r>
          </a:p>
          <a:p>
            <a:r>
              <a:rPr lang="en-US"/>
              <a:t>2. Ký số</a:t>
            </a:r>
          </a:p>
          <a:p>
            <a:r>
              <a:rPr lang="en-US"/>
              <a:t>3. Gửi dữ liệu</a:t>
            </a:r>
          </a:p>
          <a:p>
            <a:r>
              <a:rPr lang="en-US"/>
              <a:t>4. Thống kê - Tra cứu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8006191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Quy trình nghiệp vụ khép kín về quản lý học bạ số tại các Cơ sở giáo dục</a:t>
            </a:r>
          </a:p>
          <a:p>
            <a:endParaRPr lang="en-US"/>
          </a:p>
          <a:p>
            <a:r>
              <a:rPr lang="en-US"/>
              <a:t>1. Tạo lập học bạ</a:t>
            </a:r>
          </a:p>
          <a:p>
            <a:r>
              <a:rPr lang="en-US"/>
              <a:t>2. Ký số</a:t>
            </a:r>
          </a:p>
          <a:p>
            <a:r>
              <a:rPr lang="en-US"/>
              <a:t>3. Gửi dữ liệu</a:t>
            </a:r>
          </a:p>
          <a:p>
            <a:r>
              <a:rPr lang="en-US"/>
              <a:t>4. Thống kê - Tra cứu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5075268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Quy trình nghiệp vụ khép kín về quản lý học bạ số tại các Cơ sở giáo dục</a:t>
            </a:r>
          </a:p>
          <a:p>
            <a:endParaRPr lang="en-US"/>
          </a:p>
          <a:p>
            <a:r>
              <a:rPr lang="en-US"/>
              <a:t>1. Tạo lập học bạ</a:t>
            </a:r>
          </a:p>
          <a:p>
            <a:r>
              <a:rPr lang="en-US"/>
              <a:t>2. Ký số</a:t>
            </a:r>
          </a:p>
          <a:p>
            <a:r>
              <a:rPr lang="en-US"/>
              <a:t>3. Gửi dữ liệu</a:t>
            </a:r>
          </a:p>
          <a:p>
            <a:r>
              <a:rPr lang="en-US"/>
              <a:t>4. Thống kê - Tra cứu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2945215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File học bạ số theo chuẩn Bộ sẽ là file định dạnh XML: chứa thông tin học sinh, kết quả học tập và chữ ký số của Giáo viên và Nhà trường.</a:t>
            </a:r>
          </a:p>
          <a:p>
            <a:r>
              <a:rPr lang="en-US"/>
              <a:t>Ý nghĩa của việc sử dụng XML:</a:t>
            </a:r>
          </a:p>
          <a:p>
            <a:r>
              <a:rPr lang="en-US"/>
              <a:t>- Giảm dung lượng lưu trữ</a:t>
            </a:r>
          </a:p>
          <a:p>
            <a:r>
              <a:rPr lang="en-US"/>
              <a:t>- Thống nhất tiêu chuẩn chung trên toàn quốc theo quy định của Bộ</a:t>
            </a:r>
          </a:p>
          <a:p>
            <a:r>
              <a:rPr lang="en-US"/>
              <a:t>- Thuận tiện trong việc khai thác dữ liệu trong file học bạ</a:t>
            </a:r>
          </a:p>
          <a:p>
            <a:r>
              <a:rPr lang="en-US"/>
              <a:t>- Mỗi file Học bạ số sẽ có một mã tra cứu GUID duy nhất</a:t>
            </a:r>
          </a:p>
          <a:p>
            <a:r>
              <a:rPr lang="en-US"/>
              <a:t>- Trên các phần mềm sẽ có cơ chế hiển thị nội dung theo đúng quy chuẩn của Bộ</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Giới thiệu về Mô hình quản lý học bạ số</a:t>
            </a:r>
          </a:p>
          <a:p>
            <a:pPr marL="171450" indent="-171450">
              <a:buFontTx/>
              <a:buChar char="-"/>
            </a:pPr>
            <a:r>
              <a:rPr lang="en-US"/>
              <a:t>Sở làm gì</a:t>
            </a:r>
          </a:p>
          <a:p>
            <a:pPr marL="171450" indent="-171450">
              <a:buFontTx/>
              <a:buChar char="-"/>
            </a:pPr>
            <a:r>
              <a:rPr lang="en-US"/>
              <a:t>Phòng làm gì</a:t>
            </a:r>
          </a:p>
          <a:p>
            <a:pPr marL="171450" indent="-171450">
              <a:buFontTx/>
              <a:buChar char="-"/>
            </a:pPr>
            <a:r>
              <a:rPr lang="en-US"/>
              <a:t>Trường làm gì</a:t>
            </a:r>
          </a:p>
          <a:p>
            <a:pPr marL="171450" indent="-171450">
              <a:buFontTx/>
              <a:buChar char="-"/>
            </a:pPr>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Quy trình nghiệp vụ khép kín về quản lý học bạ số tại các Cơ sở giáo dục</a:t>
            </a:r>
          </a:p>
          <a:p>
            <a:endParaRPr lang="en-US"/>
          </a:p>
          <a:p>
            <a:r>
              <a:rPr lang="en-US"/>
              <a:t>1. Tạo lập học bạ</a:t>
            </a:r>
          </a:p>
          <a:p>
            <a:r>
              <a:rPr lang="en-US"/>
              <a:t>2. Ký số</a:t>
            </a:r>
          </a:p>
          <a:p>
            <a:r>
              <a:rPr lang="en-US"/>
              <a:t>3. Gửi dữ liệu</a:t>
            </a:r>
          </a:p>
          <a:p>
            <a:r>
              <a:rPr lang="en-US"/>
              <a:t>4. Thống kê - Tra cứu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đề án 06</a:t>
            </a:r>
          </a:p>
          <a:p>
            <a:r>
              <a:rPr lang="en-US"/>
              <a:t>- Kế hoạch 213 Bộ GDĐT học bạ số cấp TH</a:t>
            </a:r>
          </a:p>
          <a:p>
            <a:r>
              <a:rPr lang="en-US"/>
              <a:t>- QĐ 4725 về bộ chỉ số đánh giá CĐS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đề án 06</a:t>
            </a:r>
          </a:p>
          <a:p>
            <a:r>
              <a:rPr lang="en-US"/>
              <a:t>- Kế hoạch 213 Bộ GDĐT học bạ số cấp TH</a:t>
            </a:r>
          </a:p>
          <a:p>
            <a:r>
              <a:rPr lang="en-US"/>
              <a:t>- QĐ 4725 về bộ chỉ số đánh giá CĐS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đề án 06</a:t>
            </a:r>
          </a:p>
          <a:p>
            <a:r>
              <a:rPr lang="en-US"/>
              <a:t>- Kế hoạch 213 Bộ GDĐT học bạ số cấp TH</a:t>
            </a:r>
          </a:p>
          <a:p>
            <a:r>
              <a:rPr lang="en-US"/>
              <a:t>- QĐ 4725 về bộ chỉ số đánh giá CĐS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đề án 06</a:t>
            </a:r>
          </a:p>
          <a:p>
            <a:r>
              <a:rPr lang="en-US"/>
              <a:t>- Kế hoạch 213 Bộ GDĐT học bạ số cấp TH</a:t>
            </a:r>
          </a:p>
          <a:p>
            <a:r>
              <a:rPr lang="en-US"/>
              <a:t>- QĐ 4725 về bộ chỉ số đánh giá CĐS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6093133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4/25/24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4/25/24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4/25/24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4/25/24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4/25/24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4/25/24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4/25/24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4/25/24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24.svg"/><Relationship Id="rId12" Type="http://schemas.openxmlformats.org/officeDocument/2006/relationships/image" Target="../media/image28.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7.svg"/><Relationship Id="rId5" Type="http://schemas.openxmlformats.org/officeDocument/2006/relationships/image" Target="../media/image22.svg"/><Relationship Id="rId10" Type="http://schemas.openxmlformats.org/officeDocument/2006/relationships/image" Target="../media/image26.png"/><Relationship Id="rId4" Type="http://schemas.openxmlformats.org/officeDocument/2006/relationships/image" Target="../media/image21.png"/><Relationship Id="rId9" Type="http://schemas.openxmlformats.org/officeDocument/2006/relationships/image" Target="../media/image16.sv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0" y="7109187"/>
            <a:ext cx="11842469" cy="3177813"/>
            <a:chOff x="0" y="0"/>
            <a:chExt cx="9357013" cy="2510865"/>
          </a:xfrm>
        </p:grpSpPr>
        <p:sp>
          <p:nvSpPr>
            <p:cNvPr id="8" name="Freeform 8"/>
            <p:cNvSpPr/>
            <p:nvPr/>
          </p:nvSpPr>
          <p:spPr>
            <a:xfrm>
              <a:off x="0" y="0"/>
              <a:ext cx="9357013" cy="2510865"/>
            </a:xfrm>
            <a:custGeom>
              <a:avLst/>
              <a:gdLst/>
              <a:ahLst/>
              <a:cxnLst/>
              <a:rect l="l" t="t" r="r" b="b"/>
              <a:pathLst>
                <a:path w="9357013" h="2510865">
                  <a:moveTo>
                    <a:pt x="0" y="0"/>
                  </a:moveTo>
                  <a:lnTo>
                    <a:pt x="9357013" y="0"/>
                  </a:lnTo>
                  <a:lnTo>
                    <a:pt x="9357013" y="2510865"/>
                  </a:lnTo>
                  <a:lnTo>
                    <a:pt x="0" y="2510865"/>
                  </a:lnTo>
                  <a:close/>
                </a:path>
              </a:pathLst>
            </a:custGeom>
            <a:solidFill>
              <a:srgbClr val="F6F6F6"/>
            </a:solidFill>
          </p:spPr>
        </p:sp>
        <p:sp>
          <p:nvSpPr>
            <p:cNvPr id="9" name="TextBox 9"/>
            <p:cNvSpPr txBox="1"/>
            <p:nvPr/>
          </p:nvSpPr>
          <p:spPr>
            <a:xfrm>
              <a:off x="0" y="-38100"/>
              <a:ext cx="9357013" cy="2548965"/>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1624423" y="9334501"/>
            <a:ext cx="4760513" cy="690463"/>
            <a:chOff x="0" y="-25135"/>
            <a:chExt cx="1253798" cy="181850"/>
          </a:xfrm>
        </p:grpSpPr>
        <p:sp>
          <p:nvSpPr>
            <p:cNvPr id="17" name="Freeform 17"/>
            <p:cNvSpPr/>
            <p:nvPr/>
          </p:nvSpPr>
          <p:spPr>
            <a:xfrm>
              <a:off x="0" y="0"/>
              <a:ext cx="1253798" cy="143750"/>
            </a:xfrm>
            <a:custGeom>
              <a:avLst/>
              <a:gdLst/>
              <a:ahLst/>
              <a:cxnLst/>
              <a:rect l="l" t="t" r="r" b="b"/>
              <a:pathLst>
                <a:path w="1253798" h="143750">
                  <a:moveTo>
                    <a:pt x="71875" y="0"/>
                  </a:moveTo>
                  <a:lnTo>
                    <a:pt x="1181923" y="0"/>
                  </a:lnTo>
                  <a:cubicBezTo>
                    <a:pt x="1200985" y="0"/>
                    <a:pt x="1219267" y="7573"/>
                    <a:pt x="1232746" y="21052"/>
                  </a:cubicBezTo>
                  <a:cubicBezTo>
                    <a:pt x="1246225" y="34531"/>
                    <a:pt x="1253798" y="52813"/>
                    <a:pt x="1253798" y="71875"/>
                  </a:cubicBezTo>
                  <a:lnTo>
                    <a:pt x="1253798" y="71875"/>
                  </a:lnTo>
                  <a:cubicBezTo>
                    <a:pt x="1253798" y="90938"/>
                    <a:pt x="1246225" y="109219"/>
                    <a:pt x="1232746" y="122699"/>
                  </a:cubicBezTo>
                  <a:cubicBezTo>
                    <a:pt x="1219267" y="136178"/>
                    <a:pt x="1200985" y="143750"/>
                    <a:pt x="1181923" y="143750"/>
                  </a:cubicBezTo>
                  <a:lnTo>
                    <a:pt x="71875" y="143750"/>
                  </a:lnTo>
                  <a:cubicBezTo>
                    <a:pt x="52813" y="143750"/>
                    <a:pt x="34531" y="136178"/>
                    <a:pt x="21052" y="122699"/>
                  </a:cubicBezTo>
                  <a:cubicBezTo>
                    <a:pt x="7573" y="109219"/>
                    <a:pt x="0" y="90938"/>
                    <a:pt x="0" y="71875"/>
                  </a:cubicBezTo>
                  <a:lnTo>
                    <a:pt x="0" y="71875"/>
                  </a:lnTo>
                  <a:cubicBezTo>
                    <a:pt x="0" y="52813"/>
                    <a:pt x="7573" y="34531"/>
                    <a:pt x="21052" y="21052"/>
                  </a:cubicBezTo>
                  <a:cubicBezTo>
                    <a:pt x="34531" y="7573"/>
                    <a:pt x="52813" y="0"/>
                    <a:pt x="71875" y="0"/>
                  </a:cubicBezTo>
                  <a:close/>
                </a:path>
              </a:pathLst>
            </a:custGeom>
            <a:solidFill>
              <a:srgbClr val="0345E4"/>
            </a:solidFill>
          </p:spPr>
        </p:sp>
        <p:sp>
          <p:nvSpPr>
            <p:cNvPr id="18" name="TextBox 18"/>
            <p:cNvSpPr txBox="1"/>
            <p:nvPr/>
          </p:nvSpPr>
          <p:spPr>
            <a:xfrm>
              <a:off x="0" y="-25135"/>
              <a:ext cx="1253798" cy="181850"/>
            </a:xfrm>
            <a:prstGeom prst="rect">
              <a:avLst/>
            </a:prstGeom>
          </p:spPr>
          <p:txBody>
            <a:bodyPr lIns="50800" tIns="50800" rIns="50800" bIns="50800" rtlCol="0" anchor="ctr"/>
            <a:lstStyle/>
            <a:p>
              <a:pPr algn="ctr">
                <a:lnSpc>
                  <a:spcPts val="2659"/>
                </a:lnSpc>
              </a:pPr>
              <a:r>
                <a:rPr lang="en-US" sz="1899">
                  <a:solidFill>
                    <a:srgbClr val="FFFFFF"/>
                  </a:solidFill>
                  <a:latin typeface="Open Sans 1 Bold"/>
                </a:rPr>
                <a:t>Hà Nội, 4/2024</a:t>
              </a:r>
            </a:p>
          </p:txBody>
        </p:sp>
      </p:grpSp>
      <p:sp>
        <p:nvSpPr>
          <p:cNvPr id="22" name="TextBox 22"/>
          <p:cNvSpPr txBox="1"/>
          <p:nvPr/>
        </p:nvSpPr>
        <p:spPr>
          <a:xfrm>
            <a:off x="2293629" y="8795616"/>
            <a:ext cx="5102540" cy="389255"/>
          </a:xfrm>
          <a:prstGeom prst="rect">
            <a:avLst/>
          </a:prstGeom>
        </p:spPr>
        <p:txBody>
          <a:bodyPr lIns="0" tIns="0" rIns="0" bIns="0" rtlCol="0" anchor="t">
            <a:spAutoFit/>
          </a:bodyPr>
          <a:lstStyle/>
          <a:p>
            <a:pPr>
              <a:lnSpc>
                <a:spcPts val="3220"/>
              </a:lnSpc>
            </a:pPr>
            <a:r>
              <a:rPr lang="en-US" sz="2300" u="sng">
                <a:solidFill>
                  <a:srgbClr val="000000"/>
                </a:solidFill>
                <a:latin typeface="Open Sans 1 Medium Italics"/>
              </a:rPr>
              <a:t>https://csdl.hanoi.edu.vn</a:t>
            </a:r>
          </a:p>
        </p:txBody>
      </p:sp>
      <p:sp>
        <p:nvSpPr>
          <p:cNvPr id="23" name="TextBox 23"/>
          <p:cNvSpPr txBox="1"/>
          <p:nvPr/>
        </p:nvSpPr>
        <p:spPr>
          <a:xfrm>
            <a:off x="1589705" y="2075297"/>
            <a:ext cx="8678733" cy="885825"/>
          </a:xfrm>
          <a:prstGeom prst="rect">
            <a:avLst/>
          </a:prstGeom>
        </p:spPr>
        <p:txBody>
          <a:bodyPr lIns="0" tIns="0" rIns="0" bIns="0" rtlCol="0" anchor="t">
            <a:spAutoFit/>
          </a:bodyPr>
          <a:lstStyle/>
          <a:p>
            <a:pPr>
              <a:lnSpc>
                <a:spcPts val="6900"/>
              </a:lnSpc>
            </a:pPr>
            <a:r>
              <a:rPr lang="en-US" sz="6000">
                <a:solidFill>
                  <a:srgbClr val="000000"/>
                </a:solidFill>
                <a:latin typeface="Open Sans 2 Bold"/>
              </a:rPr>
              <a:t>TẬP HUẤN TRIỂN KHAI</a:t>
            </a:r>
          </a:p>
        </p:txBody>
      </p:sp>
      <p:sp>
        <p:nvSpPr>
          <p:cNvPr id="24" name="Freeform 24"/>
          <p:cNvSpPr/>
          <p:nvPr/>
        </p:nvSpPr>
        <p:spPr>
          <a:xfrm>
            <a:off x="1624423" y="8769812"/>
            <a:ext cx="488488" cy="488488"/>
          </a:xfrm>
          <a:custGeom>
            <a:avLst/>
            <a:gdLst/>
            <a:ahLst/>
            <a:cxnLst/>
            <a:rect l="l" t="t" r="r" b="b"/>
            <a:pathLst>
              <a:path w="488488" h="488488">
                <a:moveTo>
                  <a:pt x="0" y="0"/>
                </a:moveTo>
                <a:lnTo>
                  <a:pt x="488488" y="0"/>
                </a:lnTo>
                <a:lnTo>
                  <a:pt x="488488" y="488488"/>
                </a:lnTo>
                <a:lnTo>
                  <a:pt x="0" y="48848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25" name="Group 25"/>
          <p:cNvGrpSpPr/>
          <p:nvPr/>
        </p:nvGrpSpPr>
        <p:grpSpPr>
          <a:xfrm>
            <a:off x="8484493" y="9014056"/>
            <a:ext cx="2545888" cy="254588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9804"/>
                </a:srgbClr>
              </a:solidFill>
              <a:prstDash val="solid"/>
              <a:miter/>
            </a:ln>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30" name="Freeform 30"/>
          <p:cNvSpPr/>
          <p:nvPr/>
        </p:nvSpPr>
        <p:spPr>
          <a:xfrm>
            <a:off x="1499225" y="536790"/>
            <a:ext cx="1909945" cy="1238646"/>
          </a:xfrm>
          <a:custGeom>
            <a:avLst/>
            <a:gdLst/>
            <a:ahLst/>
            <a:cxnLst/>
            <a:rect l="l" t="t" r="r" b="b"/>
            <a:pathLst>
              <a:path w="1909945" h="1238646">
                <a:moveTo>
                  <a:pt x="0" y="0"/>
                </a:moveTo>
                <a:lnTo>
                  <a:pt x="1909946" y="0"/>
                </a:lnTo>
                <a:lnTo>
                  <a:pt x="1909946" y="1238646"/>
                </a:lnTo>
                <a:lnTo>
                  <a:pt x="0" y="1238646"/>
                </a:lnTo>
                <a:lnTo>
                  <a:pt x="0" y="0"/>
                </a:lnTo>
                <a:close/>
              </a:path>
            </a:pathLst>
          </a:custGeom>
          <a:blipFill>
            <a:blip r:embed="rId4"/>
            <a:stretch>
              <a:fillRect l="-310" t="-19127" b="-35548"/>
            </a:stretch>
          </a:blipFill>
        </p:spPr>
      </p:sp>
      <p:sp>
        <p:nvSpPr>
          <p:cNvPr id="31" name="TextBox 31"/>
          <p:cNvSpPr txBox="1"/>
          <p:nvPr/>
        </p:nvSpPr>
        <p:spPr>
          <a:xfrm>
            <a:off x="1624423" y="3437330"/>
            <a:ext cx="9405958" cy="3276600"/>
          </a:xfrm>
          <a:prstGeom prst="rect">
            <a:avLst/>
          </a:prstGeom>
        </p:spPr>
        <p:txBody>
          <a:bodyPr lIns="0" tIns="0" rIns="0" bIns="0" rtlCol="0" anchor="t">
            <a:spAutoFit/>
          </a:bodyPr>
          <a:lstStyle/>
          <a:p>
            <a:pPr>
              <a:lnSpc>
                <a:spcPts val="8625"/>
              </a:lnSpc>
            </a:pPr>
            <a:r>
              <a:rPr lang="en-US" sz="6600">
                <a:solidFill>
                  <a:srgbClr val="0345E4"/>
                </a:solidFill>
                <a:latin typeface="Open Sans 1 Bold"/>
              </a:rPr>
              <a:t>QUẢN LÝ</a:t>
            </a:r>
          </a:p>
          <a:p>
            <a:pPr>
              <a:lnSpc>
                <a:spcPts val="8625"/>
              </a:lnSpc>
            </a:pPr>
            <a:r>
              <a:rPr lang="en-US" sz="6600">
                <a:solidFill>
                  <a:srgbClr val="0345E4"/>
                </a:solidFill>
                <a:latin typeface="Open Sans 1 Bold"/>
              </a:rPr>
              <a:t>HỌC BẠ SỐ </a:t>
            </a:r>
          </a:p>
          <a:p>
            <a:pPr>
              <a:lnSpc>
                <a:spcPts val="8625"/>
              </a:lnSpc>
            </a:pPr>
            <a:r>
              <a:rPr lang="en-US" sz="6600">
                <a:solidFill>
                  <a:srgbClr val="0345E4"/>
                </a:solidFill>
                <a:latin typeface="Open Sans 1 Bold"/>
              </a:rPr>
              <a:t>TẠI NHÀ TRƯỜNG</a:t>
            </a:r>
          </a:p>
        </p:txBody>
      </p:sp>
      <p:pic>
        <p:nvPicPr>
          <p:cNvPr id="33" name="Picture 10"/>
          <p:cNvPicPr>
            <a:picLocks noChangeAspect="1"/>
          </p:cNvPicPr>
          <p:nvPr/>
        </p:nvPicPr>
        <p:blipFill>
          <a:blip r:embed="rId5"/>
          <a:srcRect t="68" b="68"/>
          <a:stretch>
            <a:fillRect/>
          </a:stretch>
        </p:blipFill>
        <p:spPr>
          <a:xfrm>
            <a:off x="9144000" y="2764018"/>
            <a:ext cx="9436028" cy="5571375"/>
          </a:xfrm>
          <a:prstGeom prst="rect">
            <a:avLst/>
          </a:prstGeom>
        </p:spPr>
      </p:pic>
      <p:grpSp>
        <p:nvGrpSpPr>
          <p:cNvPr id="34" name="Group 11"/>
          <p:cNvGrpSpPr/>
          <p:nvPr/>
        </p:nvGrpSpPr>
        <p:grpSpPr>
          <a:xfrm>
            <a:off x="10257779" y="3098544"/>
            <a:ext cx="7265190" cy="4545222"/>
            <a:chOff x="43241" y="-93347"/>
            <a:chExt cx="8634555" cy="6480958"/>
          </a:xfrm>
        </p:grpSpPr>
        <p:pic>
          <p:nvPicPr>
            <p:cNvPr id="35" name="Picture 12"/>
            <p:cNvPicPr>
              <a:picLocks noChangeAspect="1"/>
            </p:cNvPicPr>
            <p:nvPr/>
          </p:nvPicPr>
          <p:blipFill>
            <a:blip r:embed="rId6"/>
            <a:srcRect l="7366" r="7366"/>
            <a:stretch>
              <a:fillRect/>
            </a:stretch>
          </p:blipFill>
          <p:spPr>
            <a:xfrm>
              <a:off x="43241" y="-93347"/>
              <a:ext cx="8634555" cy="6480958"/>
            </a:xfrm>
            <a:prstGeom prst="rect">
              <a:avLst/>
            </a:prstGeom>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6951753" y="9565847"/>
            <a:ext cx="4033397" cy="3418304"/>
          </a:xfrm>
          <a:custGeom>
            <a:avLst/>
            <a:gdLst/>
            <a:ahLst/>
            <a:cxnLst/>
            <a:rect l="l" t="t" r="r" b="b"/>
            <a:pathLst>
              <a:path w="4033397" h="3418304">
                <a:moveTo>
                  <a:pt x="0" y="0"/>
                </a:moveTo>
                <a:lnTo>
                  <a:pt x="4033398" y="0"/>
                </a:lnTo>
                <a:lnTo>
                  <a:pt x="4033398" y="3418304"/>
                </a:lnTo>
                <a:lnTo>
                  <a:pt x="0" y="341830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2062100" y="3476470"/>
            <a:ext cx="4208100" cy="4208100"/>
          </a:xfrm>
          <a:custGeom>
            <a:avLst/>
            <a:gdLst/>
            <a:ahLst/>
            <a:cxnLst/>
            <a:rect l="l" t="t" r="r" b="b"/>
            <a:pathLst>
              <a:path w="4208100" h="4208100">
                <a:moveTo>
                  <a:pt x="0" y="0"/>
                </a:moveTo>
                <a:lnTo>
                  <a:pt x="4208100" y="0"/>
                </a:lnTo>
                <a:lnTo>
                  <a:pt x="4208100" y="4208100"/>
                </a:lnTo>
                <a:lnTo>
                  <a:pt x="0" y="42081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7259300" y="314325"/>
            <a:ext cx="714375" cy="714375"/>
          </a:xfrm>
          <a:custGeom>
            <a:avLst/>
            <a:gdLst/>
            <a:ahLst/>
            <a:cxnLst/>
            <a:rect l="l" t="t" r="r" b="b"/>
            <a:pathLst>
              <a:path w="714375" h="714375">
                <a:moveTo>
                  <a:pt x="0" y="0"/>
                </a:moveTo>
                <a:lnTo>
                  <a:pt x="714375" y="0"/>
                </a:lnTo>
                <a:lnTo>
                  <a:pt x="714375" y="714375"/>
                </a:lnTo>
                <a:lnTo>
                  <a:pt x="0" y="71437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5"/>
          <p:cNvSpPr/>
          <p:nvPr/>
        </p:nvSpPr>
        <p:spPr>
          <a:xfrm rot="5400000">
            <a:off x="17442568" y="462600"/>
            <a:ext cx="347839" cy="417825"/>
          </a:xfrm>
          <a:custGeom>
            <a:avLst/>
            <a:gdLst/>
            <a:ahLst/>
            <a:cxnLst/>
            <a:rect l="l" t="t" r="r" b="b"/>
            <a:pathLst>
              <a:path w="347839" h="417825">
                <a:moveTo>
                  <a:pt x="0" y="0"/>
                </a:moveTo>
                <a:lnTo>
                  <a:pt x="347839" y="0"/>
                </a:lnTo>
                <a:lnTo>
                  <a:pt x="347839" y="417825"/>
                </a:lnTo>
                <a:lnTo>
                  <a:pt x="0" y="41782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6" name="Freeform 6"/>
          <p:cNvSpPr/>
          <p:nvPr/>
        </p:nvSpPr>
        <p:spPr>
          <a:xfrm>
            <a:off x="7058191" y="6455619"/>
            <a:ext cx="449044" cy="282898"/>
          </a:xfrm>
          <a:custGeom>
            <a:avLst/>
            <a:gdLst/>
            <a:ahLst/>
            <a:cxnLst/>
            <a:rect l="l" t="t" r="r" b="b"/>
            <a:pathLst>
              <a:path w="449044" h="282898">
                <a:moveTo>
                  <a:pt x="0" y="0"/>
                </a:moveTo>
                <a:lnTo>
                  <a:pt x="449044" y="0"/>
                </a:lnTo>
                <a:lnTo>
                  <a:pt x="449044" y="282898"/>
                </a:lnTo>
                <a:lnTo>
                  <a:pt x="0" y="28289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7" name="Freeform 7"/>
          <p:cNvSpPr/>
          <p:nvPr/>
        </p:nvSpPr>
        <p:spPr>
          <a:xfrm>
            <a:off x="7058191" y="8439901"/>
            <a:ext cx="449044" cy="282898"/>
          </a:xfrm>
          <a:custGeom>
            <a:avLst/>
            <a:gdLst/>
            <a:ahLst/>
            <a:cxnLst/>
            <a:rect l="l" t="t" r="r" b="b"/>
            <a:pathLst>
              <a:path w="449044" h="282898">
                <a:moveTo>
                  <a:pt x="0" y="0"/>
                </a:moveTo>
                <a:lnTo>
                  <a:pt x="449044" y="0"/>
                </a:lnTo>
                <a:lnTo>
                  <a:pt x="449044" y="282897"/>
                </a:lnTo>
                <a:lnTo>
                  <a:pt x="0" y="28289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8" name="Freeform 8"/>
          <p:cNvSpPr/>
          <p:nvPr/>
        </p:nvSpPr>
        <p:spPr>
          <a:xfrm>
            <a:off x="7058191" y="8157003"/>
            <a:ext cx="449044" cy="282898"/>
          </a:xfrm>
          <a:custGeom>
            <a:avLst/>
            <a:gdLst/>
            <a:ahLst/>
            <a:cxnLst/>
            <a:rect l="l" t="t" r="r" b="b"/>
            <a:pathLst>
              <a:path w="449044" h="282898">
                <a:moveTo>
                  <a:pt x="0" y="0"/>
                </a:moveTo>
                <a:lnTo>
                  <a:pt x="449044" y="0"/>
                </a:lnTo>
                <a:lnTo>
                  <a:pt x="449044" y="282898"/>
                </a:lnTo>
                <a:lnTo>
                  <a:pt x="0" y="28289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9" name="Freeform 9"/>
          <p:cNvSpPr/>
          <p:nvPr/>
        </p:nvSpPr>
        <p:spPr>
          <a:xfrm>
            <a:off x="7058191" y="7874105"/>
            <a:ext cx="449044" cy="282898"/>
          </a:xfrm>
          <a:custGeom>
            <a:avLst/>
            <a:gdLst/>
            <a:ahLst/>
            <a:cxnLst/>
            <a:rect l="l" t="t" r="r" b="b"/>
            <a:pathLst>
              <a:path w="449044" h="282898">
                <a:moveTo>
                  <a:pt x="0" y="0"/>
                </a:moveTo>
                <a:lnTo>
                  <a:pt x="449044" y="0"/>
                </a:lnTo>
                <a:lnTo>
                  <a:pt x="449044" y="282898"/>
                </a:lnTo>
                <a:lnTo>
                  <a:pt x="0" y="28289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0" name="Freeform 10"/>
          <p:cNvSpPr/>
          <p:nvPr/>
        </p:nvSpPr>
        <p:spPr>
          <a:xfrm>
            <a:off x="7058191" y="7591207"/>
            <a:ext cx="449044" cy="282898"/>
          </a:xfrm>
          <a:custGeom>
            <a:avLst/>
            <a:gdLst/>
            <a:ahLst/>
            <a:cxnLst/>
            <a:rect l="l" t="t" r="r" b="b"/>
            <a:pathLst>
              <a:path w="449044" h="282898">
                <a:moveTo>
                  <a:pt x="0" y="0"/>
                </a:moveTo>
                <a:lnTo>
                  <a:pt x="449044" y="0"/>
                </a:lnTo>
                <a:lnTo>
                  <a:pt x="449044" y="282898"/>
                </a:lnTo>
                <a:lnTo>
                  <a:pt x="0" y="28289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1" name="Freeform 11"/>
          <p:cNvSpPr/>
          <p:nvPr/>
        </p:nvSpPr>
        <p:spPr>
          <a:xfrm>
            <a:off x="7058191" y="7304312"/>
            <a:ext cx="449044" cy="282898"/>
          </a:xfrm>
          <a:custGeom>
            <a:avLst/>
            <a:gdLst/>
            <a:ahLst/>
            <a:cxnLst/>
            <a:rect l="l" t="t" r="r" b="b"/>
            <a:pathLst>
              <a:path w="449044" h="282898">
                <a:moveTo>
                  <a:pt x="0" y="0"/>
                </a:moveTo>
                <a:lnTo>
                  <a:pt x="449044" y="0"/>
                </a:lnTo>
                <a:lnTo>
                  <a:pt x="449044" y="282898"/>
                </a:lnTo>
                <a:lnTo>
                  <a:pt x="0" y="28289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2" name="Freeform 12"/>
          <p:cNvSpPr/>
          <p:nvPr/>
        </p:nvSpPr>
        <p:spPr>
          <a:xfrm>
            <a:off x="7058191" y="7021415"/>
            <a:ext cx="449044" cy="282898"/>
          </a:xfrm>
          <a:custGeom>
            <a:avLst/>
            <a:gdLst/>
            <a:ahLst/>
            <a:cxnLst/>
            <a:rect l="l" t="t" r="r" b="b"/>
            <a:pathLst>
              <a:path w="449044" h="282898">
                <a:moveTo>
                  <a:pt x="0" y="0"/>
                </a:moveTo>
                <a:lnTo>
                  <a:pt x="449044" y="0"/>
                </a:lnTo>
                <a:lnTo>
                  <a:pt x="449044" y="282897"/>
                </a:lnTo>
                <a:lnTo>
                  <a:pt x="0" y="28289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3" name="Freeform 13"/>
          <p:cNvSpPr/>
          <p:nvPr/>
        </p:nvSpPr>
        <p:spPr>
          <a:xfrm>
            <a:off x="7058191" y="6738517"/>
            <a:ext cx="449044" cy="282898"/>
          </a:xfrm>
          <a:custGeom>
            <a:avLst/>
            <a:gdLst/>
            <a:ahLst/>
            <a:cxnLst/>
            <a:rect l="l" t="t" r="r" b="b"/>
            <a:pathLst>
              <a:path w="449044" h="282898">
                <a:moveTo>
                  <a:pt x="0" y="0"/>
                </a:moveTo>
                <a:lnTo>
                  <a:pt x="449044" y="0"/>
                </a:lnTo>
                <a:lnTo>
                  <a:pt x="449044" y="282898"/>
                </a:lnTo>
                <a:lnTo>
                  <a:pt x="0" y="28289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grpSp>
        <p:nvGrpSpPr>
          <p:cNvPr id="14" name="Group 14"/>
          <p:cNvGrpSpPr/>
          <p:nvPr/>
        </p:nvGrpSpPr>
        <p:grpSpPr>
          <a:xfrm>
            <a:off x="9027550" y="2510866"/>
            <a:ext cx="304292" cy="304292"/>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F264D"/>
            </a:solidFill>
          </p:spPr>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9027550" y="6828247"/>
            <a:ext cx="304292" cy="304292"/>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F264D"/>
            </a:solidFill>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9027550" y="3856977"/>
            <a:ext cx="304292" cy="304292"/>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F264D"/>
            </a:solidFill>
          </p:spPr>
        </p:sp>
        <p:sp>
          <p:nvSpPr>
            <p:cNvPr id="22" name="TextBox 2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9027550" y="8161331"/>
            <a:ext cx="304292" cy="304292"/>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F264D"/>
            </a:solidFill>
          </p:spPr>
        </p:sp>
        <p:sp>
          <p:nvSpPr>
            <p:cNvPr id="25" name="TextBox 2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6" name="Freeform 26"/>
          <p:cNvSpPr/>
          <p:nvPr/>
        </p:nvSpPr>
        <p:spPr>
          <a:xfrm>
            <a:off x="991777" y="2509828"/>
            <a:ext cx="6066414" cy="6419648"/>
          </a:xfrm>
          <a:custGeom>
            <a:avLst/>
            <a:gdLst/>
            <a:ahLst/>
            <a:cxnLst/>
            <a:rect l="l" t="t" r="r" b="b"/>
            <a:pathLst>
              <a:path w="6066414" h="6419648">
                <a:moveTo>
                  <a:pt x="0" y="0"/>
                </a:moveTo>
                <a:lnTo>
                  <a:pt x="6066414" y="0"/>
                </a:lnTo>
                <a:lnTo>
                  <a:pt x="6066414" y="6419648"/>
                </a:lnTo>
                <a:lnTo>
                  <a:pt x="0" y="6419648"/>
                </a:lnTo>
                <a:lnTo>
                  <a:pt x="0" y="0"/>
                </a:lnTo>
                <a:close/>
              </a:path>
            </a:pathLst>
          </a:custGeom>
          <a:blipFill>
            <a:blip r:embed="rId12"/>
            <a:stretch>
              <a:fillRect/>
            </a:stretch>
          </a:blipFill>
        </p:spPr>
      </p:sp>
      <p:sp>
        <p:nvSpPr>
          <p:cNvPr id="27" name="TextBox 27"/>
          <p:cNvSpPr txBox="1"/>
          <p:nvPr/>
        </p:nvSpPr>
        <p:spPr>
          <a:xfrm>
            <a:off x="579656" y="488068"/>
            <a:ext cx="9948319" cy="1527175"/>
          </a:xfrm>
          <a:prstGeom prst="rect">
            <a:avLst/>
          </a:prstGeom>
        </p:spPr>
        <p:txBody>
          <a:bodyPr lIns="0" tIns="0" rIns="0" bIns="0" rtlCol="0" anchor="t">
            <a:spAutoFit/>
          </a:bodyPr>
          <a:lstStyle/>
          <a:p>
            <a:pPr>
              <a:lnSpc>
                <a:spcPts val="6050"/>
              </a:lnSpc>
            </a:pPr>
            <a:r>
              <a:rPr lang="en-US" sz="5000">
                <a:solidFill>
                  <a:srgbClr val="000000"/>
                </a:solidFill>
                <a:latin typeface="Open Sans Bold Bold"/>
              </a:rPr>
              <a:t>PHÂN HỆ QUẢN LÝ HỌC BẠ SỐ</a:t>
            </a:r>
          </a:p>
          <a:p>
            <a:pPr>
              <a:lnSpc>
                <a:spcPts val="6050"/>
              </a:lnSpc>
            </a:pPr>
            <a:r>
              <a:rPr lang="en-US" sz="5000">
                <a:solidFill>
                  <a:srgbClr val="A20E20"/>
                </a:solidFill>
                <a:latin typeface="Open Sans Bold Bold"/>
              </a:rPr>
              <a:t>SỞ GDĐT</a:t>
            </a:r>
          </a:p>
        </p:txBody>
      </p:sp>
      <p:sp>
        <p:nvSpPr>
          <p:cNvPr id="28" name="TextBox 28"/>
          <p:cNvSpPr txBox="1"/>
          <p:nvPr/>
        </p:nvSpPr>
        <p:spPr>
          <a:xfrm>
            <a:off x="9669747" y="2271217"/>
            <a:ext cx="7589553" cy="1060197"/>
          </a:xfrm>
          <a:prstGeom prst="rect">
            <a:avLst/>
          </a:prstGeom>
        </p:spPr>
        <p:txBody>
          <a:bodyPr lIns="0" tIns="0" rIns="0" bIns="0" rtlCol="0" anchor="t">
            <a:spAutoFit/>
          </a:bodyPr>
          <a:lstStyle/>
          <a:p>
            <a:pPr>
              <a:lnSpc>
                <a:spcPts val="4311"/>
              </a:lnSpc>
            </a:pPr>
            <a:r>
              <a:rPr lang="en-US" sz="2799">
                <a:solidFill>
                  <a:srgbClr val="000000"/>
                </a:solidFill>
                <a:latin typeface="Open Sans 1 Bold"/>
              </a:rPr>
              <a:t>Quản lý việc khai báo đăng ký thông tin chứng thư số của các cơ sở giáo dục</a:t>
            </a:r>
          </a:p>
        </p:txBody>
      </p:sp>
      <p:sp>
        <p:nvSpPr>
          <p:cNvPr id="29" name="TextBox 29"/>
          <p:cNvSpPr txBox="1"/>
          <p:nvPr/>
        </p:nvSpPr>
        <p:spPr>
          <a:xfrm>
            <a:off x="9669747" y="4745447"/>
            <a:ext cx="7589553" cy="1346834"/>
          </a:xfrm>
          <a:prstGeom prst="rect">
            <a:avLst/>
          </a:prstGeom>
        </p:spPr>
        <p:txBody>
          <a:bodyPr lIns="0" tIns="0" rIns="0" bIns="0" rtlCol="0" anchor="t">
            <a:spAutoFit/>
          </a:bodyPr>
          <a:lstStyle/>
          <a:p>
            <a:pPr marL="518165" lvl="1" indent="-259082">
              <a:lnSpc>
                <a:spcPts val="3600"/>
              </a:lnSpc>
              <a:buFont typeface="Arial"/>
              <a:buChar char="•"/>
            </a:pPr>
            <a:r>
              <a:rPr lang="en-US" sz="2400" spc="84">
                <a:solidFill>
                  <a:srgbClr val="000000"/>
                </a:solidFill>
                <a:latin typeface="Open Sans 1 Medium"/>
              </a:rPr>
              <a:t>Thông qua hệ thống chuẩn API kết nối.</a:t>
            </a:r>
          </a:p>
          <a:p>
            <a:pPr marL="518165" lvl="1" indent="-259082">
              <a:lnSpc>
                <a:spcPts val="3600"/>
              </a:lnSpc>
              <a:buFont typeface="Arial"/>
              <a:buChar char="•"/>
            </a:pPr>
            <a:r>
              <a:rPr lang="en-US" sz="2400" spc="84">
                <a:solidFill>
                  <a:srgbClr val="000000"/>
                </a:solidFill>
                <a:latin typeface="Open Sans 1 Medium"/>
              </a:rPr>
              <a:t>Hỗ trợ tích hợp với tất cả phần mềm của các nhà cung cấp khác nhau.</a:t>
            </a:r>
          </a:p>
        </p:txBody>
      </p:sp>
      <p:sp>
        <p:nvSpPr>
          <p:cNvPr id="30" name="TextBox 30"/>
          <p:cNvSpPr txBox="1"/>
          <p:nvPr/>
        </p:nvSpPr>
        <p:spPr>
          <a:xfrm>
            <a:off x="9517601" y="6644731"/>
            <a:ext cx="7741699" cy="1060197"/>
          </a:xfrm>
          <a:prstGeom prst="rect">
            <a:avLst/>
          </a:prstGeom>
        </p:spPr>
        <p:txBody>
          <a:bodyPr lIns="0" tIns="0" rIns="0" bIns="0" rtlCol="0" anchor="t">
            <a:spAutoFit/>
          </a:bodyPr>
          <a:lstStyle/>
          <a:p>
            <a:pPr>
              <a:lnSpc>
                <a:spcPts val="4311"/>
              </a:lnSpc>
            </a:pPr>
            <a:r>
              <a:rPr lang="en-US" sz="2799">
                <a:solidFill>
                  <a:srgbClr val="000000"/>
                </a:solidFill>
                <a:latin typeface="Open Sans 1 Bold"/>
              </a:rPr>
              <a:t>Sở/Phòng GDĐT quản lý, giám sát, thống kê việc gửi nộp dữ liệu từ cơ sở</a:t>
            </a:r>
          </a:p>
        </p:txBody>
      </p:sp>
      <p:sp>
        <p:nvSpPr>
          <p:cNvPr id="31" name="TextBox 31"/>
          <p:cNvSpPr txBox="1"/>
          <p:nvPr/>
        </p:nvSpPr>
        <p:spPr>
          <a:xfrm>
            <a:off x="9669747" y="3617328"/>
            <a:ext cx="7589553" cy="1060197"/>
          </a:xfrm>
          <a:prstGeom prst="rect">
            <a:avLst/>
          </a:prstGeom>
        </p:spPr>
        <p:txBody>
          <a:bodyPr lIns="0" tIns="0" rIns="0" bIns="0" rtlCol="0" anchor="t">
            <a:spAutoFit/>
          </a:bodyPr>
          <a:lstStyle/>
          <a:p>
            <a:pPr>
              <a:lnSpc>
                <a:spcPts val="4311"/>
              </a:lnSpc>
            </a:pPr>
            <a:r>
              <a:rPr lang="en-US" sz="2799">
                <a:solidFill>
                  <a:srgbClr val="000000"/>
                </a:solidFill>
                <a:latin typeface="Open Sans 1 Bold"/>
              </a:rPr>
              <a:t>Xử lý tiếp nhận, lưu trữ dữ liệu Học bạ số từ các cơ sở giáo dục</a:t>
            </a:r>
          </a:p>
        </p:txBody>
      </p:sp>
      <p:sp>
        <p:nvSpPr>
          <p:cNvPr id="32" name="TextBox 32"/>
          <p:cNvSpPr txBox="1"/>
          <p:nvPr/>
        </p:nvSpPr>
        <p:spPr>
          <a:xfrm>
            <a:off x="9517601" y="7977816"/>
            <a:ext cx="8098887" cy="517272"/>
          </a:xfrm>
          <a:prstGeom prst="rect">
            <a:avLst/>
          </a:prstGeom>
        </p:spPr>
        <p:txBody>
          <a:bodyPr lIns="0" tIns="0" rIns="0" bIns="0" rtlCol="0" anchor="t">
            <a:spAutoFit/>
          </a:bodyPr>
          <a:lstStyle/>
          <a:p>
            <a:pPr>
              <a:lnSpc>
                <a:spcPts val="4311"/>
              </a:lnSpc>
            </a:pPr>
            <a:r>
              <a:rPr lang="en-US" sz="2799">
                <a:solidFill>
                  <a:srgbClr val="000000"/>
                </a:solidFill>
                <a:latin typeface="Open Sans 1 Bold"/>
              </a:rPr>
              <a:t>Tích hợp, kết nối với CSDL học bạ số Bộ GDĐT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8888" b="-8888"/>
            </a:stretch>
          </a:blipFill>
        </p:spPr>
      </p:sp>
      <p:sp>
        <p:nvSpPr>
          <p:cNvPr id="3" name="TextBox 3"/>
          <p:cNvSpPr txBox="1"/>
          <p:nvPr/>
        </p:nvSpPr>
        <p:spPr>
          <a:xfrm>
            <a:off x="2005476" y="4315843"/>
            <a:ext cx="14277048" cy="2009781"/>
          </a:xfrm>
          <a:prstGeom prst="rect">
            <a:avLst/>
          </a:prstGeom>
        </p:spPr>
        <p:txBody>
          <a:bodyPr lIns="0" tIns="0" rIns="0" bIns="0" rtlCol="0" anchor="t">
            <a:spAutoFit/>
          </a:bodyPr>
          <a:lstStyle/>
          <a:p>
            <a:pPr algn="ctr">
              <a:lnSpc>
                <a:spcPts val="8120"/>
              </a:lnSpc>
            </a:pPr>
            <a:r>
              <a:rPr lang="en-US" sz="5800">
                <a:solidFill>
                  <a:srgbClr val="FFFFFF"/>
                </a:solidFill>
                <a:latin typeface="Open Sans 1 Bold"/>
              </a:rPr>
              <a:t>CLIP GIỚI THIỆU</a:t>
            </a:r>
          </a:p>
          <a:p>
            <a:pPr algn="ctr">
              <a:lnSpc>
                <a:spcPts val="8120"/>
              </a:lnSpc>
            </a:pPr>
            <a:r>
              <a:rPr lang="en-US" sz="5800">
                <a:solidFill>
                  <a:srgbClr val="FFFFFF"/>
                </a:solidFill>
                <a:latin typeface="Open Sans 1 Bold"/>
              </a:rPr>
              <a:t>QUẢN LÝ HỌC BẠ SỐ</a:t>
            </a:r>
          </a:p>
        </p:txBody>
      </p:sp>
      <p:grpSp>
        <p:nvGrpSpPr>
          <p:cNvPr id="5" name="Group 5"/>
          <p:cNvGrpSpPr/>
          <p:nvPr/>
        </p:nvGrpSpPr>
        <p:grpSpPr>
          <a:xfrm>
            <a:off x="15664971" y="-782737"/>
            <a:ext cx="3744615" cy="3744615"/>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FFFFFF">
                  <a:alpha val="19608"/>
                </a:srgbClr>
              </a:solidFill>
              <a:prstDash val="solid"/>
              <a:miter/>
            </a:ln>
          </p:spPr>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755020" y="7356528"/>
            <a:ext cx="2350854" cy="2350854"/>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FFFFFF">
                  <a:alpha val="19608"/>
                </a:srgbClr>
              </a:solidFill>
              <a:prstDash val="solid"/>
              <a:miter/>
            </a:ln>
          </p:spPr>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a:off x="7828687" y="1368138"/>
            <a:ext cx="2630627" cy="1945691"/>
          </a:xfrm>
          <a:custGeom>
            <a:avLst/>
            <a:gdLst/>
            <a:ahLst/>
            <a:cxnLst/>
            <a:rect l="l" t="t" r="r" b="b"/>
            <a:pathLst>
              <a:path w="2630627" h="1945691">
                <a:moveTo>
                  <a:pt x="0" y="0"/>
                </a:moveTo>
                <a:lnTo>
                  <a:pt x="2630626" y="0"/>
                </a:lnTo>
                <a:lnTo>
                  <a:pt x="2630626" y="1945692"/>
                </a:lnTo>
                <a:lnTo>
                  <a:pt x="0" y="1945692"/>
                </a:lnTo>
                <a:lnTo>
                  <a:pt x="0" y="0"/>
                </a:lnTo>
                <a:close/>
              </a:path>
            </a:pathLst>
          </a:custGeom>
          <a:blipFill>
            <a:blip r:embed="rId3"/>
            <a:stretch>
              <a:fillRect/>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8888" b="-8888"/>
            </a:stretch>
          </a:blipFill>
        </p:spPr>
      </p:sp>
      <p:sp>
        <p:nvSpPr>
          <p:cNvPr id="3" name="TextBox 3"/>
          <p:cNvSpPr txBox="1"/>
          <p:nvPr/>
        </p:nvSpPr>
        <p:spPr>
          <a:xfrm>
            <a:off x="2133600" y="3521210"/>
            <a:ext cx="14277048" cy="3048527"/>
          </a:xfrm>
          <a:prstGeom prst="rect">
            <a:avLst/>
          </a:prstGeom>
        </p:spPr>
        <p:txBody>
          <a:bodyPr lIns="0" tIns="0" rIns="0" bIns="0" rtlCol="0" anchor="t">
            <a:spAutoFit/>
          </a:bodyPr>
          <a:lstStyle/>
          <a:p>
            <a:pPr algn="ctr">
              <a:lnSpc>
                <a:spcPts val="8120"/>
              </a:lnSpc>
            </a:pPr>
            <a:r>
              <a:rPr lang="en-US" sz="5800">
                <a:solidFill>
                  <a:srgbClr val="FFFFFF"/>
                </a:solidFill>
                <a:latin typeface="Open Sans 1 Bold"/>
              </a:rPr>
              <a:t>III. TẬP HUẤN QUY TRÌNH </a:t>
            </a:r>
          </a:p>
          <a:p>
            <a:pPr algn="ctr">
              <a:lnSpc>
                <a:spcPts val="8120"/>
              </a:lnSpc>
            </a:pPr>
            <a:r>
              <a:rPr lang="en-US" sz="5800">
                <a:solidFill>
                  <a:srgbClr val="FFFFFF"/>
                </a:solidFill>
                <a:latin typeface="Open Sans 1 Bold"/>
              </a:rPr>
              <a:t>QUẢN LÝ HỌC BẠ SỐ </a:t>
            </a:r>
          </a:p>
          <a:p>
            <a:pPr algn="ctr">
              <a:lnSpc>
                <a:spcPts val="8120"/>
              </a:lnSpc>
            </a:pPr>
            <a:r>
              <a:rPr lang="en-US" sz="5800">
                <a:solidFill>
                  <a:srgbClr val="FFFFFF"/>
                </a:solidFill>
                <a:latin typeface="Open Sans 1 Bold"/>
              </a:rPr>
              <a:t>TẠI NHÀ TRƯỜNG</a:t>
            </a:r>
          </a:p>
        </p:txBody>
      </p:sp>
      <p:grpSp>
        <p:nvGrpSpPr>
          <p:cNvPr id="5" name="Group 5"/>
          <p:cNvGrpSpPr/>
          <p:nvPr/>
        </p:nvGrpSpPr>
        <p:grpSpPr>
          <a:xfrm>
            <a:off x="15664971" y="-782737"/>
            <a:ext cx="3744615" cy="3744615"/>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FFFFFF">
                  <a:alpha val="19608"/>
                </a:srgbClr>
              </a:solidFill>
              <a:prstDash val="solid"/>
              <a:miter/>
            </a:ln>
          </p:spPr>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755020" y="7356528"/>
            <a:ext cx="2350854" cy="2350854"/>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FFFFFF">
                  <a:alpha val="19608"/>
                </a:srgbClr>
              </a:solidFill>
              <a:prstDash val="solid"/>
              <a:miter/>
            </a:ln>
          </p:spPr>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a:off x="7828686" y="876300"/>
            <a:ext cx="2630627" cy="1945691"/>
          </a:xfrm>
          <a:custGeom>
            <a:avLst/>
            <a:gdLst/>
            <a:ahLst/>
            <a:cxnLst/>
            <a:rect l="l" t="t" r="r" b="b"/>
            <a:pathLst>
              <a:path w="2630627" h="1945691">
                <a:moveTo>
                  <a:pt x="0" y="0"/>
                </a:moveTo>
                <a:lnTo>
                  <a:pt x="2630626" y="0"/>
                </a:lnTo>
                <a:lnTo>
                  <a:pt x="2630626" y="1945692"/>
                </a:lnTo>
                <a:lnTo>
                  <a:pt x="0" y="1945692"/>
                </a:lnTo>
                <a:lnTo>
                  <a:pt x="0" y="0"/>
                </a:lnTo>
                <a:close/>
              </a:path>
            </a:pathLst>
          </a:custGeom>
          <a:blipFill>
            <a:blip r:embed="rId3"/>
            <a:stretch>
              <a:fillRect/>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06468" y="511310"/>
            <a:ext cx="10150468" cy="1209364"/>
            <a:chOff x="0" y="0"/>
            <a:chExt cx="3411007" cy="406400"/>
          </a:xfrm>
        </p:grpSpPr>
        <p:sp>
          <p:nvSpPr>
            <p:cNvPr id="3" name="Freeform 3"/>
            <p:cNvSpPr/>
            <p:nvPr/>
          </p:nvSpPr>
          <p:spPr>
            <a:xfrm>
              <a:off x="0" y="0"/>
              <a:ext cx="3411007" cy="406400"/>
            </a:xfrm>
            <a:custGeom>
              <a:avLst/>
              <a:gdLst/>
              <a:ahLst/>
              <a:cxnLst/>
              <a:rect l="l" t="t" r="r" b="b"/>
              <a:pathLst>
                <a:path w="3411007" h="406400">
                  <a:moveTo>
                    <a:pt x="3207807" y="0"/>
                  </a:moveTo>
                  <a:cubicBezTo>
                    <a:pt x="3320031" y="0"/>
                    <a:pt x="3411007" y="90976"/>
                    <a:pt x="3411007" y="203200"/>
                  </a:cubicBezTo>
                  <a:cubicBezTo>
                    <a:pt x="3411007" y="315424"/>
                    <a:pt x="3320031" y="406400"/>
                    <a:pt x="3207807" y="406400"/>
                  </a:cubicBezTo>
                  <a:lnTo>
                    <a:pt x="203200" y="406400"/>
                  </a:lnTo>
                  <a:cubicBezTo>
                    <a:pt x="90976" y="406400"/>
                    <a:pt x="0" y="315424"/>
                    <a:pt x="0" y="203200"/>
                  </a:cubicBezTo>
                  <a:cubicBezTo>
                    <a:pt x="0" y="90976"/>
                    <a:pt x="90976" y="0"/>
                    <a:pt x="203200" y="0"/>
                  </a:cubicBezTo>
                  <a:close/>
                </a:path>
              </a:pathLst>
            </a:custGeom>
            <a:solidFill>
              <a:srgbClr val="0345E4"/>
            </a:solidFill>
            <a:ln w="104775" cap="sq">
              <a:solidFill>
                <a:srgbClr val="3168BD"/>
              </a:solidFill>
              <a:prstDash val="solid"/>
              <a:miter/>
            </a:ln>
          </p:spPr>
        </p:sp>
        <p:sp>
          <p:nvSpPr>
            <p:cNvPr id="4" name="TextBox 4"/>
            <p:cNvSpPr txBox="1"/>
            <p:nvPr/>
          </p:nvSpPr>
          <p:spPr>
            <a:xfrm>
              <a:off x="0" y="-38100"/>
              <a:ext cx="3411007" cy="444500"/>
            </a:xfrm>
            <a:prstGeom prst="rect">
              <a:avLst/>
            </a:prstGeom>
          </p:spPr>
          <p:txBody>
            <a:bodyPr lIns="50800" tIns="50800" rIns="50800" bIns="50800" rtlCol="0" anchor="ctr"/>
            <a:lstStyle/>
            <a:p>
              <a:pPr algn="ctr">
                <a:lnSpc>
                  <a:spcPts val="3359"/>
                </a:lnSpc>
              </a:pPr>
              <a:endParaRPr/>
            </a:p>
          </p:txBody>
        </p:sp>
      </p:grpSp>
      <p:grpSp>
        <p:nvGrpSpPr>
          <p:cNvPr id="11" name="Group 11"/>
          <p:cNvGrpSpPr/>
          <p:nvPr/>
        </p:nvGrpSpPr>
        <p:grpSpPr>
          <a:xfrm>
            <a:off x="1028700" y="2739850"/>
            <a:ext cx="1006599" cy="1006599"/>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345E4"/>
            </a:solidFill>
          </p:spPr>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3359"/>
                </a:lnSpc>
              </a:pPr>
              <a:endParaRPr/>
            </a:p>
          </p:txBody>
        </p:sp>
      </p:grpSp>
      <p:grpSp>
        <p:nvGrpSpPr>
          <p:cNvPr id="14" name="Group 14"/>
          <p:cNvGrpSpPr/>
          <p:nvPr/>
        </p:nvGrpSpPr>
        <p:grpSpPr>
          <a:xfrm>
            <a:off x="1028700" y="4022674"/>
            <a:ext cx="1006599" cy="1006599"/>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345E4"/>
            </a:solidFill>
          </p:spPr>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3359"/>
                </a:lnSpc>
              </a:pPr>
              <a:endParaRPr/>
            </a:p>
          </p:txBody>
        </p:sp>
      </p:grpSp>
      <p:grpSp>
        <p:nvGrpSpPr>
          <p:cNvPr id="17" name="Group 17"/>
          <p:cNvGrpSpPr/>
          <p:nvPr/>
        </p:nvGrpSpPr>
        <p:grpSpPr>
          <a:xfrm>
            <a:off x="1028700" y="5305498"/>
            <a:ext cx="1006599" cy="1006599"/>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345E4"/>
            </a:solidFill>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3359"/>
                </a:lnSpc>
              </a:pPr>
              <a:endParaRPr/>
            </a:p>
          </p:txBody>
        </p:sp>
      </p:grpSp>
      <p:grpSp>
        <p:nvGrpSpPr>
          <p:cNvPr id="20" name="Group 20"/>
          <p:cNvGrpSpPr/>
          <p:nvPr/>
        </p:nvGrpSpPr>
        <p:grpSpPr>
          <a:xfrm>
            <a:off x="1028700" y="6588322"/>
            <a:ext cx="1006599" cy="1006599"/>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345E4"/>
            </a:solidFill>
          </p:spPr>
        </p:sp>
        <p:sp>
          <p:nvSpPr>
            <p:cNvPr id="22" name="TextBox 22"/>
            <p:cNvSpPr txBox="1"/>
            <p:nvPr/>
          </p:nvSpPr>
          <p:spPr>
            <a:xfrm>
              <a:off x="76200" y="38100"/>
              <a:ext cx="660400" cy="698500"/>
            </a:xfrm>
            <a:prstGeom prst="rect">
              <a:avLst/>
            </a:prstGeom>
          </p:spPr>
          <p:txBody>
            <a:bodyPr lIns="50800" tIns="50800" rIns="50800" bIns="50800" rtlCol="0" anchor="ctr"/>
            <a:lstStyle/>
            <a:p>
              <a:pPr algn="ctr">
                <a:lnSpc>
                  <a:spcPts val="3359"/>
                </a:lnSpc>
              </a:pPr>
              <a:endParaRPr/>
            </a:p>
          </p:txBody>
        </p:sp>
      </p:grpSp>
      <p:grpSp>
        <p:nvGrpSpPr>
          <p:cNvPr id="23" name="Group 23"/>
          <p:cNvGrpSpPr/>
          <p:nvPr/>
        </p:nvGrpSpPr>
        <p:grpSpPr>
          <a:xfrm>
            <a:off x="1028700" y="7871146"/>
            <a:ext cx="1006599" cy="1006599"/>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345E4"/>
            </a:solidFill>
          </p:spPr>
        </p:sp>
        <p:sp>
          <p:nvSpPr>
            <p:cNvPr id="25" name="TextBox 25"/>
            <p:cNvSpPr txBox="1"/>
            <p:nvPr/>
          </p:nvSpPr>
          <p:spPr>
            <a:xfrm>
              <a:off x="76200" y="38100"/>
              <a:ext cx="660400" cy="698500"/>
            </a:xfrm>
            <a:prstGeom prst="rect">
              <a:avLst/>
            </a:prstGeom>
          </p:spPr>
          <p:txBody>
            <a:bodyPr lIns="50800" tIns="50800" rIns="50800" bIns="50800" rtlCol="0" anchor="ctr"/>
            <a:lstStyle/>
            <a:p>
              <a:pPr algn="ctr">
                <a:lnSpc>
                  <a:spcPts val="3359"/>
                </a:lnSpc>
              </a:pPr>
              <a:endParaRPr/>
            </a:p>
          </p:txBody>
        </p:sp>
      </p:grpSp>
      <p:sp>
        <p:nvSpPr>
          <p:cNvPr id="26" name="Freeform 26"/>
          <p:cNvSpPr/>
          <p:nvPr/>
        </p:nvSpPr>
        <p:spPr>
          <a:xfrm>
            <a:off x="1174654" y="2730325"/>
            <a:ext cx="809941" cy="874431"/>
          </a:xfrm>
          <a:custGeom>
            <a:avLst/>
            <a:gdLst/>
            <a:ahLst/>
            <a:cxnLst/>
            <a:rect l="l" t="t" r="r" b="b"/>
            <a:pathLst>
              <a:path w="809941" h="874431">
                <a:moveTo>
                  <a:pt x="0" y="0"/>
                </a:moveTo>
                <a:lnTo>
                  <a:pt x="809941" y="0"/>
                </a:lnTo>
                <a:lnTo>
                  <a:pt x="809941" y="874430"/>
                </a:lnTo>
                <a:lnTo>
                  <a:pt x="0" y="87443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7" name="TextBox 27"/>
          <p:cNvSpPr txBox="1"/>
          <p:nvPr/>
        </p:nvSpPr>
        <p:spPr>
          <a:xfrm>
            <a:off x="1049566" y="841355"/>
            <a:ext cx="7493009" cy="577850"/>
          </a:xfrm>
          <a:prstGeom prst="rect">
            <a:avLst/>
          </a:prstGeom>
        </p:spPr>
        <p:txBody>
          <a:bodyPr lIns="0" tIns="0" rIns="0" bIns="0" rtlCol="0" anchor="t">
            <a:spAutoFit/>
          </a:bodyPr>
          <a:lstStyle/>
          <a:p>
            <a:pPr>
              <a:lnSpc>
                <a:spcPts val="4599"/>
              </a:lnSpc>
            </a:pPr>
            <a:r>
              <a:rPr lang="en-US" sz="3999">
                <a:solidFill>
                  <a:srgbClr val="FFFFFF"/>
                </a:solidFill>
                <a:latin typeface="Montserrat Bold"/>
              </a:rPr>
              <a:t>Điều kiện tạo lập Học bạ số</a:t>
            </a:r>
          </a:p>
        </p:txBody>
      </p:sp>
      <p:sp>
        <p:nvSpPr>
          <p:cNvPr id="28" name="TextBox 28"/>
          <p:cNvSpPr txBox="1"/>
          <p:nvPr/>
        </p:nvSpPr>
        <p:spPr>
          <a:xfrm>
            <a:off x="2342975" y="3038362"/>
            <a:ext cx="12809766" cy="428625"/>
          </a:xfrm>
          <a:prstGeom prst="rect">
            <a:avLst/>
          </a:prstGeom>
        </p:spPr>
        <p:txBody>
          <a:bodyPr lIns="0" tIns="0" rIns="0" bIns="0" rtlCol="0" anchor="t">
            <a:spAutoFit/>
          </a:bodyPr>
          <a:lstStyle/>
          <a:p>
            <a:pPr>
              <a:lnSpc>
                <a:spcPts val="3449"/>
              </a:lnSpc>
            </a:pPr>
            <a:r>
              <a:rPr lang="en-US" sz="2999">
                <a:solidFill>
                  <a:srgbClr val="000000"/>
                </a:solidFill>
                <a:latin typeface="Montserrat Bold"/>
              </a:rPr>
              <a:t>Nhà trường thực hiện đầy đủ phân công chủ nhiệm lớp học</a:t>
            </a:r>
          </a:p>
        </p:txBody>
      </p:sp>
      <p:sp>
        <p:nvSpPr>
          <p:cNvPr id="29" name="TextBox 29"/>
          <p:cNvSpPr txBox="1"/>
          <p:nvPr/>
        </p:nvSpPr>
        <p:spPr>
          <a:xfrm>
            <a:off x="2342975" y="4380876"/>
            <a:ext cx="14368279" cy="428625"/>
          </a:xfrm>
          <a:prstGeom prst="rect">
            <a:avLst/>
          </a:prstGeom>
        </p:spPr>
        <p:txBody>
          <a:bodyPr lIns="0" tIns="0" rIns="0" bIns="0" rtlCol="0" anchor="t">
            <a:spAutoFit/>
          </a:bodyPr>
          <a:lstStyle/>
          <a:p>
            <a:pPr>
              <a:lnSpc>
                <a:spcPts val="3449"/>
              </a:lnSpc>
            </a:pPr>
            <a:r>
              <a:rPr lang="en-US" sz="2999">
                <a:solidFill>
                  <a:srgbClr val="000000"/>
                </a:solidFill>
                <a:latin typeface="Montserrat Bold"/>
              </a:rPr>
              <a:t>Nhập đầy đủ hồ sơ cán bộ quản lý (Hiệu trưởng/ Hiệu phó)</a:t>
            </a:r>
          </a:p>
        </p:txBody>
      </p:sp>
      <p:sp>
        <p:nvSpPr>
          <p:cNvPr id="30" name="Freeform 30"/>
          <p:cNvSpPr/>
          <p:nvPr/>
        </p:nvSpPr>
        <p:spPr>
          <a:xfrm>
            <a:off x="1174654" y="4022674"/>
            <a:ext cx="809941" cy="874431"/>
          </a:xfrm>
          <a:custGeom>
            <a:avLst/>
            <a:gdLst/>
            <a:ahLst/>
            <a:cxnLst/>
            <a:rect l="l" t="t" r="r" b="b"/>
            <a:pathLst>
              <a:path w="809941" h="874431">
                <a:moveTo>
                  <a:pt x="0" y="0"/>
                </a:moveTo>
                <a:lnTo>
                  <a:pt x="809941" y="0"/>
                </a:lnTo>
                <a:lnTo>
                  <a:pt x="809941" y="874430"/>
                </a:lnTo>
                <a:lnTo>
                  <a:pt x="0" y="87443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1" name="Freeform 31"/>
          <p:cNvSpPr/>
          <p:nvPr/>
        </p:nvSpPr>
        <p:spPr>
          <a:xfrm>
            <a:off x="1174654" y="5305498"/>
            <a:ext cx="809941" cy="874431"/>
          </a:xfrm>
          <a:custGeom>
            <a:avLst/>
            <a:gdLst/>
            <a:ahLst/>
            <a:cxnLst/>
            <a:rect l="l" t="t" r="r" b="b"/>
            <a:pathLst>
              <a:path w="809941" h="874431">
                <a:moveTo>
                  <a:pt x="0" y="0"/>
                </a:moveTo>
                <a:lnTo>
                  <a:pt x="809941" y="0"/>
                </a:lnTo>
                <a:lnTo>
                  <a:pt x="809941" y="874431"/>
                </a:lnTo>
                <a:lnTo>
                  <a:pt x="0" y="87443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2" name="Freeform 32"/>
          <p:cNvSpPr/>
          <p:nvPr/>
        </p:nvSpPr>
        <p:spPr>
          <a:xfrm>
            <a:off x="1174654" y="6588322"/>
            <a:ext cx="809941" cy="874431"/>
          </a:xfrm>
          <a:custGeom>
            <a:avLst/>
            <a:gdLst/>
            <a:ahLst/>
            <a:cxnLst/>
            <a:rect l="l" t="t" r="r" b="b"/>
            <a:pathLst>
              <a:path w="809941" h="874431">
                <a:moveTo>
                  <a:pt x="0" y="0"/>
                </a:moveTo>
                <a:lnTo>
                  <a:pt x="809941" y="0"/>
                </a:lnTo>
                <a:lnTo>
                  <a:pt x="809941" y="874431"/>
                </a:lnTo>
                <a:lnTo>
                  <a:pt x="0" y="87443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3" name="Freeform 33"/>
          <p:cNvSpPr/>
          <p:nvPr/>
        </p:nvSpPr>
        <p:spPr>
          <a:xfrm>
            <a:off x="1174654" y="7871146"/>
            <a:ext cx="809941" cy="874431"/>
          </a:xfrm>
          <a:custGeom>
            <a:avLst/>
            <a:gdLst/>
            <a:ahLst/>
            <a:cxnLst/>
            <a:rect l="l" t="t" r="r" b="b"/>
            <a:pathLst>
              <a:path w="809941" h="874431">
                <a:moveTo>
                  <a:pt x="0" y="0"/>
                </a:moveTo>
                <a:lnTo>
                  <a:pt x="809941" y="0"/>
                </a:lnTo>
                <a:lnTo>
                  <a:pt x="809941" y="874431"/>
                </a:lnTo>
                <a:lnTo>
                  <a:pt x="0" y="87443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4" name="TextBox 34"/>
          <p:cNvSpPr txBox="1"/>
          <p:nvPr/>
        </p:nvSpPr>
        <p:spPr>
          <a:xfrm>
            <a:off x="2342975" y="5604010"/>
            <a:ext cx="14764739" cy="857250"/>
          </a:xfrm>
          <a:prstGeom prst="rect">
            <a:avLst/>
          </a:prstGeom>
        </p:spPr>
        <p:txBody>
          <a:bodyPr lIns="0" tIns="0" rIns="0" bIns="0" rtlCol="0" anchor="t">
            <a:spAutoFit/>
          </a:bodyPr>
          <a:lstStyle/>
          <a:p>
            <a:pPr>
              <a:lnSpc>
                <a:spcPts val="3449"/>
              </a:lnSpc>
            </a:pPr>
            <a:r>
              <a:rPr lang="en-US" sz="2999">
                <a:solidFill>
                  <a:srgbClr val="000000"/>
                </a:solidFill>
                <a:latin typeface="Montserrat Bold"/>
              </a:rPr>
              <a:t>Có KQHT về môn học, hoạt động giáo dục, năng lực phẩm chất, nhận xét  của GVCN</a:t>
            </a:r>
          </a:p>
        </p:txBody>
      </p:sp>
      <p:sp>
        <p:nvSpPr>
          <p:cNvPr id="35" name="TextBox 35"/>
          <p:cNvSpPr txBox="1"/>
          <p:nvPr/>
        </p:nvSpPr>
        <p:spPr>
          <a:xfrm>
            <a:off x="2342975" y="6886834"/>
            <a:ext cx="14764739" cy="428625"/>
          </a:xfrm>
          <a:prstGeom prst="rect">
            <a:avLst/>
          </a:prstGeom>
        </p:spPr>
        <p:txBody>
          <a:bodyPr lIns="0" tIns="0" rIns="0" bIns="0" rtlCol="0" anchor="t">
            <a:spAutoFit/>
          </a:bodyPr>
          <a:lstStyle/>
          <a:p>
            <a:pPr>
              <a:lnSpc>
                <a:spcPts val="3449"/>
              </a:lnSpc>
            </a:pPr>
            <a:r>
              <a:rPr lang="en-US" sz="2999">
                <a:solidFill>
                  <a:srgbClr val="000000"/>
                </a:solidFill>
                <a:latin typeface="Montserrat Bold"/>
              </a:rPr>
              <a:t>Tính tổng kết và Xác nhận hoàn thành tổng kết </a:t>
            </a:r>
          </a:p>
        </p:txBody>
      </p:sp>
      <p:sp>
        <p:nvSpPr>
          <p:cNvPr id="36" name="TextBox 36"/>
          <p:cNvSpPr txBox="1"/>
          <p:nvPr/>
        </p:nvSpPr>
        <p:spPr>
          <a:xfrm>
            <a:off x="2342975" y="8169658"/>
            <a:ext cx="14764739" cy="428625"/>
          </a:xfrm>
          <a:prstGeom prst="rect">
            <a:avLst/>
          </a:prstGeom>
        </p:spPr>
        <p:txBody>
          <a:bodyPr lIns="0" tIns="0" rIns="0" bIns="0" rtlCol="0" anchor="t">
            <a:spAutoFit/>
          </a:bodyPr>
          <a:lstStyle/>
          <a:p>
            <a:pPr>
              <a:lnSpc>
                <a:spcPts val="3449"/>
              </a:lnSpc>
            </a:pPr>
            <a:r>
              <a:rPr lang="en-US" sz="2999">
                <a:solidFill>
                  <a:srgbClr val="000000"/>
                </a:solidFill>
                <a:latin typeface="Montserrat Bold"/>
              </a:rPr>
              <a:t>Chỉ tạo học bạ cho các học sinh có trạng thái Lên lớp/ Lưu ban</a:t>
            </a:r>
          </a:p>
        </p:txBody>
      </p:sp>
      <p:grpSp>
        <p:nvGrpSpPr>
          <p:cNvPr id="37" name="Group 37"/>
          <p:cNvGrpSpPr/>
          <p:nvPr/>
        </p:nvGrpSpPr>
        <p:grpSpPr>
          <a:xfrm>
            <a:off x="16287059" y="8247665"/>
            <a:ext cx="2954728" cy="2954728"/>
            <a:chOff x="0" y="0"/>
            <a:chExt cx="812800" cy="812800"/>
          </a:xfrm>
        </p:grpSpPr>
        <p:sp>
          <p:nvSpPr>
            <p:cNvPr id="38" name="Freeform 3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39" name="TextBox 3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40" name="TextBox 40"/>
          <p:cNvSpPr txBox="1"/>
          <p:nvPr/>
        </p:nvSpPr>
        <p:spPr>
          <a:xfrm>
            <a:off x="11185888" y="9411162"/>
            <a:ext cx="6707876" cy="542008"/>
          </a:xfrm>
          <a:prstGeom prst="rect">
            <a:avLst/>
          </a:prstGeom>
        </p:spPr>
        <p:txBody>
          <a:bodyPr lIns="0" tIns="0" rIns="0" bIns="0" rtlCol="0" anchor="t">
            <a:spAutoFit/>
          </a:bodyPr>
          <a:lstStyle/>
          <a:p>
            <a:pPr marL="0" lvl="0" indent="0" algn="just">
              <a:lnSpc>
                <a:spcPts val="4536"/>
              </a:lnSpc>
            </a:pPr>
            <a:r>
              <a:rPr lang="en-US" sz="3024">
                <a:solidFill>
                  <a:srgbClr val="0345E4"/>
                </a:solidFill>
                <a:latin typeface="Open Sans 2 Italics"/>
              </a:rPr>
              <a:t>IV. Quy trình quản lý Học bạ số</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543194"/>
            <a:chOff x="0" y="0"/>
            <a:chExt cx="4816593" cy="406438"/>
          </a:xfrm>
        </p:grpSpPr>
        <p:sp>
          <p:nvSpPr>
            <p:cNvPr id="3" name="Freeform 3"/>
            <p:cNvSpPr/>
            <p:nvPr/>
          </p:nvSpPr>
          <p:spPr>
            <a:xfrm>
              <a:off x="0" y="0"/>
              <a:ext cx="4816592" cy="406438"/>
            </a:xfrm>
            <a:custGeom>
              <a:avLst/>
              <a:gdLst/>
              <a:ahLst/>
              <a:cxnLst/>
              <a:rect l="l" t="t" r="r" b="b"/>
              <a:pathLst>
                <a:path w="4816592" h="406438">
                  <a:moveTo>
                    <a:pt x="0" y="0"/>
                  </a:moveTo>
                  <a:lnTo>
                    <a:pt x="4816592" y="0"/>
                  </a:lnTo>
                  <a:lnTo>
                    <a:pt x="4816592" y="406438"/>
                  </a:lnTo>
                  <a:lnTo>
                    <a:pt x="0" y="406438"/>
                  </a:lnTo>
                  <a:close/>
                </a:path>
              </a:pathLst>
            </a:custGeom>
            <a:solidFill>
              <a:srgbClr val="0345E4"/>
            </a:solidFill>
          </p:spPr>
        </p:sp>
        <p:sp>
          <p:nvSpPr>
            <p:cNvPr id="4" name="TextBox 4"/>
            <p:cNvSpPr txBox="1"/>
            <p:nvPr/>
          </p:nvSpPr>
          <p:spPr>
            <a:xfrm>
              <a:off x="0" y="-38100"/>
              <a:ext cx="4816593" cy="44453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434225" y="308439"/>
            <a:ext cx="17459538"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VAI TRÒ CÁC CÁ NHÂN TRONG QUY TRÌNH QUẢN LÝ</a:t>
            </a:r>
          </a:p>
        </p:txBody>
      </p:sp>
      <p:grpSp>
        <p:nvGrpSpPr>
          <p:cNvPr id="6" name="Group 6"/>
          <p:cNvGrpSpPr/>
          <p:nvPr/>
        </p:nvGrpSpPr>
        <p:grpSpPr>
          <a:xfrm>
            <a:off x="434225" y="1975501"/>
            <a:ext cx="669452" cy="673116"/>
            <a:chOff x="0" y="0"/>
            <a:chExt cx="812800" cy="817249"/>
          </a:xfrm>
        </p:grpSpPr>
        <p:sp>
          <p:nvSpPr>
            <p:cNvPr id="7" name="Freeform 7"/>
            <p:cNvSpPr/>
            <p:nvPr/>
          </p:nvSpPr>
          <p:spPr>
            <a:xfrm>
              <a:off x="0" y="0"/>
              <a:ext cx="812800" cy="817248"/>
            </a:xfrm>
            <a:custGeom>
              <a:avLst/>
              <a:gdLst/>
              <a:ahLst/>
              <a:cxnLst/>
              <a:rect l="l" t="t" r="r" b="b"/>
              <a:pathLst>
                <a:path w="812800" h="817248">
                  <a:moveTo>
                    <a:pt x="406400" y="0"/>
                  </a:moveTo>
                  <a:cubicBezTo>
                    <a:pt x="181951" y="0"/>
                    <a:pt x="0" y="182947"/>
                    <a:pt x="0" y="408624"/>
                  </a:cubicBezTo>
                  <a:cubicBezTo>
                    <a:pt x="0" y="634301"/>
                    <a:pt x="181951" y="817248"/>
                    <a:pt x="406400" y="817248"/>
                  </a:cubicBezTo>
                  <a:cubicBezTo>
                    <a:pt x="630849" y="817248"/>
                    <a:pt x="812800" y="634301"/>
                    <a:pt x="812800" y="408624"/>
                  </a:cubicBezTo>
                  <a:cubicBezTo>
                    <a:pt x="812800" y="182947"/>
                    <a:pt x="630849" y="0"/>
                    <a:pt x="406400" y="0"/>
                  </a:cubicBezTo>
                  <a:close/>
                </a:path>
              </a:pathLst>
            </a:custGeom>
            <a:solidFill>
              <a:srgbClr val="2AAB4A"/>
            </a:solidFill>
          </p:spPr>
        </p:sp>
        <p:sp>
          <p:nvSpPr>
            <p:cNvPr id="8" name="TextBox 8"/>
            <p:cNvSpPr txBox="1"/>
            <p:nvPr/>
          </p:nvSpPr>
          <p:spPr>
            <a:xfrm>
              <a:off x="76200" y="28992"/>
              <a:ext cx="660400" cy="711639"/>
            </a:xfrm>
            <a:prstGeom prst="rect">
              <a:avLst/>
            </a:prstGeom>
          </p:spPr>
          <p:txBody>
            <a:bodyPr lIns="50800" tIns="50800" rIns="50800" bIns="50800" rtlCol="0" anchor="ctr"/>
            <a:lstStyle/>
            <a:p>
              <a:pPr algn="ctr">
                <a:lnSpc>
                  <a:spcPts val="3219"/>
                </a:lnSpc>
              </a:pPr>
              <a:r>
                <a:rPr lang="en-US" sz="2299">
                  <a:solidFill>
                    <a:srgbClr val="FFFFFF"/>
                  </a:solidFill>
                  <a:latin typeface="Open Sans Bold"/>
                </a:rPr>
                <a:t>01</a:t>
              </a:r>
            </a:p>
          </p:txBody>
        </p:sp>
      </p:grpSp>
      <p:sp>
        <p:nvSpPr>
          <p:cNvPr id="9" name="TextBox 9"/>
          <p:cNvSpPr txBox="1"/>
          <p:nvPr/>
        </p:nvSpPr>
        <p:spPr>
          <a:xfrm>
            <a:off x="1103678" y="2894531"/>
            <a:ext cx="16155622" cy="3703803"/>
          </a:xfrm>
          <a:prstGeom prst="rect">
            <a:avLst/>
          </a:prstGeom>
        </p:spPr>
        <p:txBody>
          <a:bodyPr lIns="0" tIns="0" rIns="0" bIns="0" rtlCol="0" anchor="t">
            <a:spAutoFit/>
          </a:bodyPr>
          <a:lstStyle/>
          <a:p>
            <a:pPr marL="717666" lvl="1" indent="-358833" algn="just">
              <a:lnSpc>
                <a:spcPts val="5950"/>
              </a:lnSpc>
              <a:buAutoNum type="arabicPeriod"/>
            </a:pPr>
            <a:r>
              <a:rPr lang="en-US" sz="3324">
                <a:solidFill>
                  <a:srgbClr val="000000"/>
                </a:solidFill>
                <a:latin typeface="Open Sans 1 Medium"/>
              </a:rPr>
              <a:t>Xác nhận khóa hoàn thành tổng kết (tại Quản lý giáo dục Tiểu học mục 5.5.)</a:t>
            </a:r>
          </a:p>
          <a:p>
            <a:pPr marL="717666" lvl="1" indent="-358833" algn="just">
              <a:lnSpc>
                <a:spcPts val="5950"/>
              </a:lnSpc>
              <a:buAutoNum type="arabicPeriod"/>
            </a:pPr>
            <a:r>
              <a:rPr lang="en-US" sz="3324">
                <a:solidFill>
                  <a:srgbClr val="000000"/>
                </a:solidFill>
                <a:latin typeface="Open Sans 1 Medium"/>
              </a:rPr>
              <a:t>Đăng ký tài khoản Chứng thư số nhà trường</a:t>
            </a:r>
          </a:p>
          <a:p>
            <a:pPr marL="717666" lvl="1" indent="-358833" algn="just">
              <a:lnSpc>
                <a:spcPts val="5950"/>
              </a:lnSpc>
              <a:buAutoNum type="arabicPeriod"/>
            </a:pPr>
            <a:r>
              <a:rPr lang="en-US" sz="3324">
                <a:solidFill>
                  <a:srgbClr val="000000"/>
                </a:solidFill>
                <a:latin typeface="Open Sans 1 Medium"/>
              </a:rPr>
              <a:t>Duyệt tài khoản ký giáo viên và phân quyền nhân sự ký phát hành</a:t>
            </a:r>
          </a:p>
          <a:p>
            <a:pPr marL="717666" lvl="1" indent="-358833" algn="just">
              <a:lnSpc>
                <a:spcPts val="5950"/>
              </a:lnSpc>
              <a:buAutoNum type="arabicPeriod"/>
            </a:pPr>
            <a:r>
              <a:rPr lang="en-US" sz="3324">
                <a:solidFill>
                  <a:srgbClr val="000000"/>
                </a:solidFill>
                <a:latin typeface="Open Sans 1 Medium"/>
              </a:rPr>
              <a:t>Tạo học bạ</a:t>
            </a:r>
          </a:p>
          <a:p>
            <a:pPr marL="717666" lvl="1" indent="-358833" algn="just">
              <a:lnSpc>
                <a:spcPts val="5950"/>
              </a:lnSpc>
              <a:buAutoNum type="arabicPeriod"/>
            </a:pPr>
            <a:r>
              <a:rPr lang="en-US" sz="3324">
                <a:solidFill>
                  <a:srgbClr val="000000"/>
                </a:solidFill>
                <a:latin typeface="Open Sans 1 Medium"/>
              </a:rPr>
              <a:t>Xác nhận hoàn thành và gửi học bạ lên cấp quản lý</a:t>
            </a:r>
          </a:p>
        </p:txBody>
      </p:sp>
      <p:sp>
        <p:nvSpPr>
          <p:cNvPr id="10" name="TextBox 10"/>
          <p:cNvSpPr txBox="1"/>
          <p:nvPr/>
        </p:nvSpPr>
        <p:spPr>
          <a:xfrm>
            <a:off x="11185888" y="9411162"/>
            <a:ext cx="6707876" cy="542008"/>
          </a:xfrm>
          <a:prstGeom prst="rect">
            <a:avLst/>
          </a:prstGeom>
        </p:spPr>
        <p:txBody>
          <a:bodyPr lIns="0" tIns="0" rIns="0" bIns="0" rtlCol="0" anchor="t">
            <a:spAutoFit/>
          </a:bodyPr>
          <a:lstStyle/>
          <a:p>
            <a:pPr marL="0" lvl="0" indent="0" algn="just">
              <a:lnSpc>
                <a:spcPts val="4536"/>
              </a:lnSpc>
            </a:pPr>
            <a:r>
              <a:rPr lang="en-US" sz="3024">
                <a:solidFill>
                  <a:srgbClr val="0345E4"/>
                </a:solidFill>
                <a:latin typeface="Open Sans 2 Italics"/>
              </a:rPr>
              <a:t>IV. Quy trình quản lý Học bạ số</a:t>
            </a:r>
          </a:p>
        </p:txBody>
      </p:sp>
      <p:grpSp>
        <p:nvGrpSpPr>
          <p:cNvPr id="11" name="Group 11"/>
          <p:cNvGrpSpPr/>
          <p:nvPr/>
        </p:nvGrpSpPr>
        <p:grpSpPr>
          <a:xfrm>
            <a:off x="16287059" y="8247665"/>
            <a:ext cx="2954728" cy="2954728"/>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1103678" y="1979386"/>
            <a:ext cx="11099858" cy="669452"/>
            <a:chOff x="0" y="0"/>
            <a:chExt cx="7061562" cy="425895"/>
          </a:xfrm>
        </p:grpSpPr>
        <p:sp>
          <p:nvSpPr>
            <p:cNvPr id="21" name="Freeform 21"/>
            <p:cNvSpPr/>
            <p:nvPr/>
          </p:nvSpPr>
          <p:spPr>
            <a:xfrm>
              <a:off x="0" y="0"/>
              <a:ext cx="7061562" cy="425895"/>
            </a:xfrm>
            <a:custGeom>
              <a:avLst/>
              <a:gdLst/>
              <a:ahLst/>
              <a:cxnLst/>
              <a:rect l="l" t="t" r="r" b="b"/>
              <a:pathLst>
                <a:path w="7061562" h="425895">
                  <a:moveTo>
                    <a:pt x="6858362" y="0"/>
                  </a:moveTo>
                  <a:cubicBezTo>
                    <a:pt x="6970586" y="0"/>
                    <a:pt x="7061562" y="95340"/>
                    <a:pt x="7061562" y="212948"/>
                  </a:cubicBezTo>
                  <a:cubicBezTo>
                    <a:pt x="7061562" y="330556"/>
                    <a:pt x="6970586" y="425895"/>
                    <a:pt x="6858362" y="425895"/>
                  </a:cubicBezTo>
                  <a:lnTo>
                    <a:pt x="203200" y="425895"/>
                  </a:lnTo>
                  <a:cubicBezTo>
                    <a:pt x="90976" y="425895"/>
                    <a:pt x="0" y="330556"/>
                    <a:pt x="0" y="212948"/>
                  </a:cubicBezTo>
                  <a:cubicBezTo>
                    <a:pt x="0" y="95340"/>
                    <a:pt x="90976" y="0"/>
                    <a:pt x="203200" y="0"/>
                  </a:cubicBezTo>
                  <a:close/>
                </a:path>
              </a:pathLst>
            </a:custGeom>
            <a:solidFill>
              <a:srgbClr val="0345E4"/>
            </a:solidFill>
          </p:spPr>
        </p:sp>
        <p:sp>
          <p:nvSpPr>
            <p:cNvPr id="22" name="TextBox 22"/>
            <p:cNvSpPr txBox="1"/>
            <p:nvPr/>
          </p:nvSpPr>
          <p:spPr>
            <a:xfrm>
              <a:off x="0" y="-57150"/>
              <a:ext cx="7061562" cy="483045"/>
            </a:xfrm>
            <a:prstGeom prst="rect">
              <a:avLst/>
            </a:prstGeom>
          </p:spPr>
          <p:txBody>
            <a:bodyPr lIns="50800" tIns="50800" rIns="50800" bIns="50800" rtlCol="0" anchor="ctr"/>
            <a:lstStyle/>
            <a:p>
              <a:pPr algn="ctr">
                <a:lnSpc>
                  <a:spcPts val="3919"/>
                </a:lnSpc>
              </a:pPr>
              <a:r>
                <a:rPr lang="en-US" sz="2799">
                  <a:solidFill>
                    <a:srgbClr val="FFFFFF"/>
                  </a:solidFill>
                  <a:latin typeface="Open Sans 1 Bold"/>
                </a:rPr>
                <a:t>Nhóm vai trò quản trị (Tài khoản admin)</a:t>
              </a: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543194"/>
            <a:chOff x="0" y="0"/>
            <a:chExt cx="4816593" cy="406438"/>
          </a:xfrm>
        </p:grpSpPr>
        <p:sp>
          <p:nvSpPr>
            <p:cNvPr id="3" name="Freeform 3"/>
            <p:cNvSpPr/>
            <p:nvPr/>
          </p:nvSpPr>
          <p:spPr>
            <a:xfrm>
              <a:off x="0" y="0"/>
              <a:ext cx="4816592" cy="406438"/>
            </a:xfrm>
            <a:custGeom>
              <a:avLst/>
              <a:gdLst/>
              <a:ahLst/>
              <a:cxnLst/>
              <a:rect l="l" t="t" r="r" b="b"/>
              <a:pathLst>
                <a:path w="4816592" h="406438">
                  <a:moveTo>
                    <a:pt x="0" y="0"/>
                  </a:moveTo>
                  <a:lnTo>
                    <a:pt x="4816592" y="0"/>
                  </a:lnTo>
                  <a:lnTo>
                    <a:pt x="4816592" y="406438"/>
                  </a:lnTo>
                  <a:lnTo>
                    <a:pt x="0" y="406438"/>
                  </a:lnTo>
                  <a:close/>
                </a:path>
              </a:pathLst>
            </a:custGeom>
            <a:solidFill>
              <a:srgbClr val="0345E4"/>
            </a:solidFill>
          </p:spPr>
        </p:sp>
        <p:sp>
          <p:nvSpPr>
            <p:cNvPr id="4" name="TextBox 4"/>
            <p:cNvSpPr txBox="1"/>
            <p:nvPr/>
          </p:nvSpPr>
          <p:spPr>
            <a:xfrm>
              <a:off x="0" y="-38100"/>
              <a:ext cx="4816593" cy="44453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434225" y="308439"/>
            <a:ext cx="17459538"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VAI TRÒ CÁC CÁ NHÂN TRONG QUY TRÌNH QUẢN LÝ</a:t>
            </a:r>
          </a:p>
        </p:txBody>
      </p:sp>
      <p:grpSp>
        <p:nvGrpSpPr>
          <p:cNvPr id="6" name="Group 6"/>
          <p:cNvGrpSpPr/>
          <p:nvPr/>
        </p:nvGrpSpPr>
        <p:grpSpPr>
          <a:xfrm>
            <a:off x="434225" y="1975501"/>
            <a:ext cx="669452" cy="673116"/>
            <a:chOff x="0" y="0"/>
            <a:chExt cx="812800" cy="817249"/>
          </a:xfrm>
        </p:grpSpPr>
        <p:sp>
          <p:nvSpPr>
            <p:cNvPr id="7" name="Freeform 7"/>
            <p:cNvSpPr/>
            <p:nvPr/>
          </p:nvSpPr>
          <p:spPr>
            <a:xfrm>
              <a:off x="0" y="0"/>
              <a:ext cx="812800" cy="817248"/>
            </a:xfrm>
            <a:custGeom>
              <a:avLst/>
              <a:gdLst/>
              <a:ahLst/>
              <a:cxnLst/>
              <a:rect l="l" t="t" r="r" b="b"/>
              <a:pathLst>
                <a:path w="812800" h="817248">
                  <a:moveTo>
                    <a:pt x="406400" y="0"/>
                  </a:moveTo>
                  <a:cubicBezTo>
                    <a:pt x="181951" y="0"/>
                    <a:pt x="0" y="182947"/>
                    <a:pt x="0" y="408624"/>
                  </a:cubicBezTo>
                  <a:cubicBezTo>
                    <a:pt x="0" y="634301"/>
                    <a:pt x="181951" y="817248"/>
                    <a:pt x="406400" y="817248"/>
                  </a:cubicBezTo>
                  <a:cubicBezTo>
                    <a:pt x="630849" y="817248"/>
                    <a:pt x="812800" y="634301"/>
                    <a:pt x="812800" y="408624"/>
                  </a:cubicBezTo>
                  <a:cubicBezTo>
                    <a:pt x="812800" y="182947"/>
                    <a:pt x="630849" y="0"/>
                    <a:pt x="406400" y="0"/>
                  </a:cubicBezTo>
                  <a:close/>
                </a:path>
              </a:pathLst>
            </a:custGeom>
            <a:solidFill>
              <a:srgbClr val="2AAB4A"/>
            </a:solidFill>
          </p:spPr>
        </p:sp>
        <p:sp>
          <p:nvSpPr>
            <p:cNvPr id="8" name="TextBox 8"/>
            <p:cNvSpPr txBox="1"/>
            <p:nvPr/>
          </p:nvSpPr>
          <p:spPr>
            <a:xfrm>
              <a:off x="76200" y="28992"/>
              <a:ext cx="660400" cy="711639"/>
            </a:xfrm>
            <a:prstGeom prst="rect">
              <a:avLst/>
            </a:prstGeom>
          </p:spPr>
          <p:txBody>
            <a:bodyPr lIns="50800" tIns="50800" rIns="50800" bIns="50800" rtlCol="0" anchor="ctr"/>
            <a:lstStyle/>
            <a:p>
              <a:pPr algn="ctr">
                <a:lnSpc>
                  <a:spcPts val="3219"/>
                </a:lnSpc>
              </a:pPr>
              <a:r>
                <a:rPr lang="en-US" sz="2299">
                  <a:solidFill>
                    <a:srgbClr val="FFFFFF"/>
                  </a:solidFill>
                  <a:latin typeface="Open Sans Bold"/>
                </a:rPr>
                <a:t>02</a:t>
              </a:r>
            </a:p>
          </p:txBody>
        </p:sp>
      </p:grpSp>
      <p:sp>
        <p:nvSpPr>
          <p:cNvPr id="9" name="TextBox 9"/>
          <p:cNvSpPr txBox="1"/>
          <p:nvPr/>
        </p:nvSpPr>
        <p:spPr>
          <a:xfrm>
            <a:off x="1103678" y="2894531"/>
            <a:ext cx="16155622" cy="2198853"/>
          </a:xfrm>
          <a:prstGeom prst="rect">
            <a:avLst/>
          </a:prstGeom>
        </p:spPr>
        <p:txBody>
          <a:bodyPr lIns="0" tIns="0" rIns="0" bIns="0" rtlCol="0" anchor="t">
            <a:spAutoFit/>
          </a:bodyPr>
          <a:lstStyle/>
          <a:p>
            <a:pPr marL="717666" lvl="1" indent="-358833" algn="just">
              <a:lnSpc>
                <a:spcPts val="5950"/>
              </a:lnSpc>
              <a:buAutoNum type="arabicPeriod"/>
            </a:pPr>
            <a:r>
              <a:rPr lang="en-US" sz="3324">
                <a:solidFill>
                  <a:srgbClr val="000000"/>
                </a:solidFill>
                <a:latin typeface="Open Sans 1 Bold"/>
              </a:rPr>
              <a:t>Đăng ký tài khoản ký</a:t>
            </a:r>
          </a:p>
          <a:p>
            <a:pPr marL="717666" lvl="1" indent="-358833" algn="just">
              <a:lnSpc>
                <a:spcPts val="5950"/>
              </a:lnSpc>
              <a:buAutoNum type="arabicPeriod"/>
            </a:pPr>
            <a:r>
              <a:rPr lang="en-US" sz="3324">
                <a:solidFill>
                  <a:srgbClr val="000000"/>
                </a:solidFill>
                <a:latin typeface="Open Sans 1 Bold"/>
              </a:rPr>
              <a:t>GVCN ký duyệt học bạ</a:t>
            </a:r>
          </a:p>
          <a:p>
            <a:pPr marL="717666" lvl="1" indent="-358833" algn="just">
              <a:lnSpc>
                <a:spcPts val="5950"/>
              </a:lnSpc>
              <a:buAutoNum type="arabicPeriod"/>
            </a:pPr>
            <a:r>
              <a:rPr lang="en-US" sz="3324">
                <a:solidFill>
                  <a:srgbClr val="000000"/>
                </a:solidFill>
                <a:latin typeface="Open Sans 1 Bold"/>
              </a:rPr>
              <a:t>CBQL ký duyệt</a:t>
            </a:r>
          </a:p>
        </p:txBody>
      </p:sp>
      <p:sp>
        <p:nvSpPr>
          <p:cNvPr id="10" name="TextBox 10"/>
          <p:cNvSpPr txBox="1"/>
          <p:nvPr/>
        </p:nvSpPr>
        <p:spPr>
          <a:xfrm>
            <a:off x="11185888" y="9411162"/>
            <a:ext cx="6707876" cy="542008"/>
          </a:xfrm>
          <a:prstGeom prst="rect">
            <a:avLst/>
          </a:prstGeom>
        </p:spPr>
        <p:txBody>
          <a:bodyPr lIns="0" tIns="0" rIns="0" bIns="0" rtlCol="0" anchor="t">
            <a:spAutoFit/>
          </a:bodyPr>
          <a:lstStyle/>
          <a:p>
            <a:pPr marL="0" lvl="0" indent="0" algn="just">
              <a:lnSpc>
                <a:spcPts val="4536"/>
              </a:lnSpc>
            </a:pPr>
            <a:r>
              <a:rPr lang="en-US" sz="3024">
                <a:solidFill>
                  <a:srgbClr val="0345E4"/>
                </a:solidFill>
                <a:latin typeface="Open Sans 2 Italics"/>
              </a:rPr>
              <a:t>IV. Quy trình quản lý Học bạ số</a:t>
            </a:r>
          </a:p>
        </p:txBody>
      </p:sp>
      <p:grpSp>
        <p:nvGrpSpPr>
          <p:cNvPr id="11" name="Group 11"/>
          <p:cNvGrpSpPr/>
          <p:nvPr/>
        </p:nvGrpSpPr>
        <p:grpSpPr>
          <a:xfrm>
            <a:off x="16287059" y="8247665"/>
            <a:ext cx="2954728" cy="2954728"/>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434225" y="5864382"/>
            <a:ext cx="669452" cy="673116"/>
            <a:chOff x="0" y="0"/>
            <a:chExt cx="812800" cy="817249"/>
          </a:xfrm>
        </p:grpSpPr>
        <p:sp>
          <p:nvSpPr>
            <p:cNvPr id="21" name="Freeform 21"/>
            <p:cNvSpPr/>
            <p:nvPr/>
          </p:nvSpPr>
          <p:spPr>
            <a:xfrm>
              <a:off x="0" y="0"/>
              <a:ext cx="812800" cy="817248"/>
            </a:xfrm>
            <a:custGeom>
              <a:avLst/>
              <a:gdLst/>
              <a:ahLst/>
              <a:cxnLst/>
              <a:rect l="l" t="t" r="r" b="b"/>
              <a:pathLst>
                <a:path w="812800" h="817248">
                  <a:moveTo>
                    <a:pt x="406400" y="0"/>
                  </a:moveTo>
                  <a:cubicBezTo>
                    <a:pt x="181951" y="0"/>
                    <a:pt x="0" y="182947"/>
                    <a:pt x="0" y="408624"/>
                  </a:cubicBezTo>
                  <a:cubicBezTo>
                    <a:pt x="0" y="634301"/>
                    <a:pt x="181951" y="817248"/>
                    <a:pt x="406400" y="817248"/>
                  </a:cubicBezTo>
                  <a:cubicBezTo>
                    <a:pt x="630849" y="817248"/>
                    <a:pt x="812800" y="634301"/>
                    <a:pt x="812800" y="408624"/>
                  </a:cubicBezTo>
                  <a:cubicBezTo>
                    <a:pt x="812800" y="182947"/>
                    <a:pt x="630849" y="0"/>
                    <a:pt x="406400" y="0"/>
                  </a:cubicBezTo>
                  <a:close/>
                </a:path>
              </a:pathLst>
            </a:custGeom>
            <a:solidFill>
              <a:srgbClr val="2AAB4A"/>
            </a:solidFill>
          </p:spPr>
        </p:sp>
        <p:sp>
          <p:nvSpPr>
            <p:cNvPr id="22" name="TextBox 22"/>
            <p:cNvSpPr txBox="1"/>
            <p:nvPr/>
          </p:nvSpPr>
          <p:spPr>
            <a:xfrm>
              <a:off x="76200" y="28992"/>
              <a:ext cx="660400" cy="711639"/>
            </a:xfrm>
            <a:prstGeom prst="rect">
              <a:avLst/>
            </a:prstGeom>
          </p:spPr>
          <p:txBody>
            <a:bodyPr lIns="50800" tIns="50800" rIns="50800" bIns="50800" rtlCol="0" anchor="ctr"/>
            <a:lstStyle/>
            <a:p>
              <a:pPr algn="ctr">
                <a:lnSpc>
                  <a:spcPts val="3219"/>
                </a:lnSpc>
              </a:pPr>
              <a:r>
                <a:rPr lang="en-US" sz="2299">
                  <a:solidFill>
                    <a:srgbClr val="FFFFFF"/>
                  </a:solidFill>
                  <a:latin typeface="Open Sans Bold"/>
                </a:rPr>
                <a:t>03</a:t>
              </a:r>
            </a:p>
          </p:txBody>
        </p:sp>
      </p:grpSp>
      <p:sp>
        <p:nvSpPr>
          <p:cNvPr id="23" name="TextBox 23"/>
          <p:cNvSpPr txBox="1"/>
          <p:nvPr/>
        </p:nvSpPr>
        <p:spPr>
          <a:xfrm>
            <a:off x="1103678" y="6783412"/>
            <a:ext cx="14898322" cy="1446378"/>
          </a:xfrm>
          <a:prstGeom prst="rect">
            <a:avLst/>
          </a:prstGeom>
        </p:spPr>
        <p:txBody>
          <a:bodyPr wrap="square" lIns="0" tIns="0" rIns="0" bIns="0" rtlCol="0" anchor="t">
            <a:spAutoFit/>
          </a:bodyPr>
          <a:lstStyle/>
          <a:p>
            <a:pPr marL="717666" lvl="1" indent="-358833" algn="just">
              <a:lnSpc>
                <a:spcPts val="5950"/>
              </a:lnSpc>
              <a:buAutoNum type="arabicPeriod"/>
            </a:pPr>
            <a:r>
              <a:rPr lang="en-US" sz="3324">
                <a:solidFill>
                  <a:srgbClr val="000000"/>
                </a:solidFill>
                <a:latin typeface="Open Sans 1 Bold"/>
              </a:rPr>
              <a:t>Văn thư hoặc Nhân sự được phân quyền, sử dụng Chữ ký số của nhà trường để ký phát hành học bạ</a:t>
            </a:r>
          </a:p>
        </p:txBody>
      </p:sp>
      <p:grpSp>
        <p:nvGrpSpPr>
          <p:cNvPr id="24" name="Group 24"/>
          <p:cNvGrpSpPr/>
          <p:nvPr/>
        </p:nvGrpSpPr>
        <p:grpSpPr>
          <a:xfrm>
            <a:off x="1103678" y="1979386"/>
            <a:ext cx="10932927" cy="669452"/>
            <a:chOff x="0" y="0"/>
            <a:chExt cx="6955363" cy="425895"/>
          </a:xfrm>
        </p:grpSpPr>
        <p:sp>
          <p:nvSpPr>
            <p:cNvPr id="25" name="Freeform 25"/>
            <p:cNvSpPr/>
            <p:nvPr/>
          </p:nvSpPr>
          <p:spPr>
            <a:xfrm>
              <a:off x="0" y="0"/>
              <a:ext cx="6955363" cy="425895"/>
            </a:xfrm>
            <a:custGeom>
              <a:avLst/>
              <a:gdLst/>
              <a:ahLst/>
              <a:cxnLst/>
              <a:rect l="l" t="t" r="r" b="b"/>
              <a:pathLst>
                <a:path w="6955363" h="425895">
                  <a:moveTo>
                    <a:pt x="6752163" y="0"/>
                  </a:moveTo>
                  <a:cubicBezTo>
                    <a:pt x="6864387" y="0"/>
                    <a:pt x="6955363" y="95340"/>
                    <a:pt x="6955363" y="212948"/>
                  </a:cubicBezTo>
                  <a:cubicBezTo>
                    <a:pt x="6955363" y="330556"/>
                    <a:pt x="6864387" y="425895"/>
                    <a:pt x="6752163" y="425895"/>
                  </a:cubicBezTo>
                  <a:lnTo>
                    <a:pt x="203200" y="425895"/>
                  </a:lnTo>
                  <a:cubicBezTo>
                    <a:pt x="90976" y="425895"/>
                    <a:pt x="0" y="330556"/>
                    <a:pt x="0" y="212948"/>
                  </a:cubicBezTo>
                  <a:cubicBezTo>
                    <a:pt x="0" y="95340"/>
                    <a:pt x="90976" y="0"/>
                    <a:pt x="203200" y="0"/>
                  </a:cubicBezTo>
                  <a:close/>
                </a:path>
              </a:pathLst>
            </a:custGeom>
            <a:solidFill>
              <a:srgbClr val="0345E4"/>
            </a:solidFill>
          </p:spPr>
        </p:sp>
        <p:sp>
          <p:nvSpPr>
            <p:cNvPr id="26" name="TextBox 26"/>
            <p:cNvSpPr txBox="1"/>
            <p:nvPr/>
          </p:nvSpPr>
          <p:spPr>
            <a:xfrm>
              <a:off x="0" y="-57150"/>
              <a:ext cx="6955363" cy="483045"/>
            </a:xfrm>
            <a:prstGeom prst="rect">
              <a:avLst/>
            </a:prstGeom>
          </p:spPr>
          <p:txBody>
            <a:bodyPr lIns="50800" tIns="50800" rIns="50800" bIns="50800" rtlCol="0" anchor="ctr"/>
            <a:lstStyle/>
            <a:p>
              <a:pPr algn="ctr">
                <a:lnSpc>
                  <a:spcPts val="3919"/>
                </a:lnSpc>
              </a:pPr>
              <a:r>
                <a:rPr lang="en-US" sz="2799">
                  <a:solidFill>
                    <a:srgbClr val="FFFFFF"/>
                  </a:solidFill>
                  <a:latin typeface="Open Sans 1 Bold"/>
                  <a:ea typeface="Open Sans 1 Bold"/>
                </a:rPr>
                <a:t>Vai trò ký duyệt (GVCN ﻿+ CBQL nhà trường)</a:t>
              </a:r>
            </a:p>
          </p:txBody>
        </p:sp>
      </p:grpSp>
      <p:grpSp>
        <p:nvGrpSpPr>
          <p:cNvPr id="27" name="Group 27"/>
          <p:cNvGrpSpPr/>
          <p:nvPr/>
        </p:nvGrpSpPr>
        <p:grpSpPr>
          <a:xfrm>
            <a:off x="1103678" y="5912533"/>
            <a:ext cx="10932927" cy="669452"/>
            <a:chOff x="0" y="0"/>
            <a:chExt cx="6955363" cy="425895"/>
          </a:xfrm>
        </p:grpSpPr>
        <p:sp>
          <p:nvSpPr>
            <p:cNvPr id="28" name="Freeform 28"/>
            <p:cNvSpPr/>
            <p:nvPr/>
          </p:nvSpPr>
          <p:spPr>
            <a:xfrm>
              <a:off x="0" y="0"/>
              <a:ext cx="6955363" cy="425895"/>
            </a:xfrm>
            <a:custGeom>
              <a:avLst/>
              <a:gdLst/>
              <a:ahLst/>
              <a:cxnLst/>
              <a:rect l="l" t="t" r="r" b="b"/>
              <a:pathLst>
                <a:path w="6955363" h="425895">
                  <a:moveTo>
                    <a:pt x="6752163" y="0"/>
                  </a:moveTo>
                  <a:cubicBezTo>
                    <a:pt x="6864387" y="0"/>
                    <a:pt x="6955363" y="95340"/>
                    <a:pt x="6955363" y="212948"/>
                  </a:cubicBezTo>
                  <a:cubicBezTo>
                    <a:pt x="6955363" y="330556"/>
                    <a:pt x="6864387" y="425895"/>
                    <a:pt x="6752163" y="425895"/>
                  </a:cubicBezTo>
                  <a:lnTo>
                    <a:pt x="203200" y="425895"/>
                  </a:lnTo>
                  <a:cubicBezTo>
                    <a:pt x="90976" y="425895"/>
                    <a:pt x="0" y="330556"/>
                    <a:pt x="0" y="212948"/>
                  </a:cubicBezTo>
                  <a:cubicBezTo>
                    <a:pt x="0" y="95340"/>
                    <a:pt x="90976" y="0"/>
                    <a:pt x="203200" y="0"/>
                  </a:cubicBezTo>
                  <a:close/>
                </a:path>
              </a:pathLst>
            </a:custGeom>
            <a:solidFill>
              <a:srgbClr val="0345E4"/>
            </a:solidFill>
          </p:spPr>
        </p:sp>
        <p:sp>
          <p:nvSpPr>
            <p:cNvPr id="29" name="TextBox 29"/>
            <p:cNvSpPr txBox="1"/>
            <p:nvPr/>
          </p:nvSpPr>
          <p:spPr>
            <a:xfrm>
              <a:off x="0" y="-57150"/>
              <a:ext cx="6955363" cy="483045"/>
            </a:xfrm>
            <a:prstGeom prst="rect">
              <a:avLst/>
            </a:prstGeom>
          </p:spPr>
          <p:txBody>
            <a:bodyPr lIns="50800" tIns="50800" rIns="50800" bIns="50800" rtlCol="0" anchor="ctr"/>
            <a:lstStyle/>
            <a:p>
              <a:pPr algn="ctr">
                <a:lnSpc>
                  <a:spcPts val="3919"/>
                </a:lnSpc>
              </a:pPr>
              <a:r>
                <a:rPr lang="en-US" sz="2799">
                  <a:solidFill>
                    <a:srgbClr val="FFFFFF"/>
                  </a:solidFill>
                  <a:latin typeface="Open Sans 1 Bold"/>
                </a:rPr>
                <a:t>Vai trò Ký phát hành (Nhân viên văn thư/ CBQL)</a:t>
              </a: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543194"/>
            <a:chOff x="0" y="0"/>
            <a:chExt cx="4816593" cy="406438"/>
          </a:xfrm>
        </p:grpSpPr>
        <p:sp>
          <p:nvSpPr>
            <p:cNvPr id="3" name="Freeform 3"/>
            <p:cNvSpPr/>
            <p:nvPr/>
          </p:nvSpPr>
          <p:spPr>
            <a:xfrm>
              <a:off x="0" y="0"/>
              <a:ext cx="4816592" cy="406438"/>
            </a:xfrm>
            <a:custGeom>
              <a:avLst/>
              <a:gdLst/>
              <a:ahLst/>
              <a:cxnLst/>
              <a:rect l="l" t="t" r="r" b="b"/>
              <a:pathLst>
                <a:path w="4816592" h="406438">
                  <a:moveTo>
                    <a:pt x="0" y="0"/>
                  </a:moveTo>
                  <a:lnTo>
                    <a:pt x="4816592" y="0"/>
                  </a:lnTo>
                  <a:lnTo>
                    <a:pt x="4816592" y="406438"/>
                  </a:lnTo>
                  <a:lnTo>
                    <a:pt x="0" y="406438"/>
                  </a:lnTo>
                  <a:close/>
                </a:path>
              </a:pathLst>
            </a:custGeom>
            <a:solidFill>
              <a:srgbClr val="0345E4"/>
            </a:solidFill>
          </p:spPr>
        </p:sp>
        <p:sp>
          <p:nvSpPr>
            <p:cNvPr id="4" name="TextBox 4"/>
            <p:cNvSpPr txBox="1"/>
            <p:nvPr/>
          </p:nvSpPr>
          <p:spPr>
            <a:xfrm>
              <a:off x="0" y="-38100"/>
              <a:ext cx="4816593" cy="44453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3341310" y="344559"/>
            <a:ext cx="11605375" cy="897682"/>
          </a:xfrm>
          <a:prstGeom prst="rect">
            <a:avLst/>
          </a:prstGeom>
        </p:spPr>
        <p:txBody>
          <a:bodyPr wrap="square" lIns="0" tIns="0" rIns="0" bIns="0" rtlCol="0" anchor="t">
            <a:spAutoFit/>
          </a:bodyPr>
          <a:lstStyle/>
          <a:p>
            <a:pPr>
              <a:lnSpc>
                <a:spcPts val="6999"/>
              </a:lnSpc>
            </a:pPr>
            <a:r>
              <a:rPr lang="en-US" sz="4999" spc="99">
                <a:solidFill>
                  <a:srgbClr val="FFFFFF"/>
                </a:solidFill>
                <a:latin typeface="Open Sans Bold Bold"/>
              </a:rPr>
              <a:t>ĐĂNG NHẬP PHẦN MỀM </a:t>
            </a:r>
          </a:p>
        </p:txBody>
      </p:sp>
      <p:pic>
        <p:nvPicPr>
          <p:cNvPr id="30" name="Picture 29">
            <a:extLst>
              <a:ext uri="{FF2B5EF4-FFF2-40B4-BE49-F238E27FC236}">
                <a16:creationId xmlns:a16="http://schemas.microsoft.com/office/drawing/2014/main" id="{151DBAF0-2970-8BA0-704D-C4E3816E2157}"/>
              </a:ext>
            </a:extLst>
          </p:cNvPr>
          <p:cNvPicPr>
            <a:picLocks noChangeAspect="1"/>
          </p:cNvPicPr>
          <p:nvPr/>
        </p:nvPicPr>
        <p:blipFill>
          <a:blip r:embed="rId3"/>
          <a:stretch>
            <a:fillRect/>
          </a:stretch>
        </p:blipFill>
        <p:spPr>
          <a:xfrm>
            <a:off x="3326285" y="4229100"/>
            <a:ext cx="12103965" cy="4087673"/>
          </a:xfrm>
          <a:prstGeom prst="rect">
            <a:avLst/>
          </a:prstGeom>
        </p:spPr>
      </p:pic>
      <p:sp>
        <p:nvSpPr>
          <p:cNvPr id="31" name="TextBox 13">
            <a:extLst>
              <a:ext uri="{FF2B5EF4-FFF2-40B4-BE49-F238E27FC236}">
                <a16:creationId xmlns:a16="http://schemas.microsoft.com/office/drawing/2014/main" id="{8975526B-3DA5-24D3-1EE5-5B4921C14024}"/>
              </a:ext>
            </a:extLst>
          </p:cNvPr>
          <p:cNvSpPr txBox="1"/>
          <p:nvPr/>
        </p:nvSpPr>
        <p:spPr>
          <a:xfrm>
            <a:off x="4343396" y="3619500"/>
            <a:ext cx="9601200" cy="611578"/>
          </a:xfrm>
          <a:prstGeom prst="rect">
            <a:avLst/>
          </a:prstGeom>
        </p:spPr>
        <p:txBody>
          <a:bodyPr wrap="square" lIns="0" tIns="0" rIns="0" bIns="0" rtlCol="0" anchor="t">
            <a:spAutoFit/>
          </a:bodyPr>
          <a:lstStyle/>
          <a:p>
            <a:pPr marL="0" lvl="0" indent="0" algn="just">
              <a:lnSpc>
                <a:spcPts val="4536"/>
              </a:lnSpc>
            </a:pPr>
            <a:r>
              <a:rPr lang="en-US" sz="5400">
                <a:solidFill>
                  <a:srgbClr val="0070C0"/>
                </a:solidFill>
                <a:latin typeface="Open Sans 1 Bold"/>
              </a:rPr>
              <a:t>https://truong.hanoi.edu.vn</a:t>
            </a:r>
            <a:endParaRPr lang="en-US" sz="5400">
              <a:solidFill>
                <a:srgbClr val="0070C0"/>
              </a:solidFill>
              <a:latin typeface="Open Sans 1"/>
            </a:endParaRPr>
          </a:p>
        </p:txBody>
      </p:sp>
    </p:spTree>
    <p:extLst>
      <p:ext uri="{BB962C8B-B14F-4D97-AF65-F5344CB8AC3E}">
        <p14:creationId xmlns:p14="http://schemas.microsoft.com/office/powerpoint/2010/main" val="29917267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543194"/>
            <a:chOff x="0" y="0"/>
            <a:chExt cx="4816593" cy="406438"/>
          </a:xfrm>
        </p:grpSpPr>
        <p:sp>
          <p:nvSpPr>
            <p:cNvPr id="3" name="Freeform 3"/>
            <p:cNvSpPr/>
            <p:nvPr/>
          </p:nvSpPr>
          <p:spPr>
            <a:xfrm>
              <a:off x="0" y="0"/>
              <a:ext cx="4816592" cy="406438"/>
            </a:xfrm>
            <a:custGeom>
              <a:avLst/>
              <a:gdLst/>
              <a:ahLst/>
              <a:cxnLst/>
              <a:rect l="l" t="t" r="r" b="b"/>
              <a:pathLst>
                <a:path w="4816592" h="406438">
                  <a:moveTo>
                    <a:pt x="0" y="0"/>
                  </a:moveTo>
                  <a:lnTo>
                    <a:pt x="4816592" y="0"/>
                  </a:lnTo>
                  <a:lnTo>
                    <a:pt x="4816592" y="406438"/>
                  </a:lnTo>
                  <a:lnTo>
                    <a:pt x="0" y="406438"/>
                  </a:lnTo>
                  <a:close/>
                </a:path>
              </a:pathLst>
            </a:custGeom>
            <a:solidFill>
              <a:srgbClr val="0345E4"/>
            </a:solidFill>
          </p:spPr>
        </p:sp>
        <p:sp>
          <p:nvSpPr>
            <p:cNvPr id="4" name="TextBox 4"/>
            <p:cNvSpPr txBox="1"/>
            <p:nvPr/>
          </p:nvSpPr>
          <p:spPr>
            <a:xfrm>
              <a:off x="0" y="-38100"/>
              <a:ext cx="4816593" cy="44453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3341310" y="344559"/>
            <a:ext cx="11605375" cy="897682"/>
          </a:xfrm>
          <a:prstGeom prst="rect">
            <a:avLst/>
          </a:prstGeom>
        </p:spPr>
        <p:txBody>
          <a:bodyPr wrap="square" lIns="0" tIns="0" rIns="0" bIns="0" rtlCol="0" anchor="t">
            <a:spAutoFit/>
          </a:bodyPr>
          <a:lstStyle/>
          <a:p>
            <a:pPr>
              <a:lnSpc>
                <a:spcPts val="6999"/>
              </a:lnSpc>
            </a:pPr>
            <a:r>
              <a:rPr lang="en-US" sz="4999" spc="99">
                <a:solidFill>
                  <a:srgbClr val="FFFFFF"/>
                </a:solidFill>
                <a:latin typeface="Open Sans Bold Bold"/>
              </a:rPr>
              <a:t>ĐĂNG NHẬP PHẦN MỀM </a:t>
            </a:r>
          </a:p>
        </p:txBody>
      </p:sp>
      <p:pic>
        <p:nvPicPr>
          <p:cNvPr id="8" name="Picture 7">
            <a:extLst>
              <a:ext uri="{FF2B5EF4-FFF2-40B4-BE49-F238E27FC236}">
                <a16:creationId xmlns:a16="http://schemas.microsoft.com/office/drawing/2014/main" id="{CCE570CD-D067-EFCC-1AFD-28AED7020F60}"/>
              </a:ext>
            </a:extLst>
          </p:cNvPr>
          <p:cNvPicPr>
            <a:picLocks noChangeAspect="1"/>
          </p:cNvPicPr>
          <p:nvPr/>
        </p:nvPicPr>
        <p:blipFill>
          <a:blip r:embed="rId3"/>
          <a:stretch>
            <a:fillRect/>
          </a:stretch>
        </p:blipFill>
        <p:spPr>
          <a:xfrm>
            <a:off x="9718250" y="1871528"/>
            <a:ext cx="8153403" cy="7932338"/>
          </a:xfrm>
          <a:prstGeom prst="rect">
            <a:avLst/>
          </a:prstGeom>
        </p:spPr>
      </p:pic>
      <p:sp>
        <p:nvSpPr>
          <p:cNvPr id="9" name="TextBox 8">
            <a:extLst>
              <a:ext uri="{FF2B5EF4-FFF2-40B4-BE49-F238E27FC236}">
                <a16:creationId xmlns:a16="http://schemas.microsoft.com/office/drawing/2014/main" id="{B02EAC84-933C-753B-7524-1C3F8D41C292}"/>
              </a:ext>
            </a:extLst>
          </p:cNvPr>
          <p:cNvSpPr txBox="1"/>
          <p:nvPr/>
        </p:nvSpPr>
        <p:spPr>
          <a:xfrm>
            <a:off x="1254552" y="2899588"/>
            <a:ext cx="7315200" cy="5478423"/>
          </a:xfrm>
          <a:prstGeom prst="rect">
            <a:avLst/>
          </a:prstGeom>
          <a:noFill/>
        </p:spPr>
        <p:txBody>
          <a:bodyPr wrap="square" rtlCol="0">
            <a:spAutoFit/>
          </a:bodyPr>
          <a:lstStyle/>
          <a:p>
            <a:r>
              <a:rPr lang="en-US" sz="5000" b="1">
                <a:latin typeface="Times New Roman" panose="02020603050405020304" pitchFamily="18" charset="0"/>
                <a:cs typeface="Times New Roman" panose="02020603050405020304" pitchFamily="18" charset="0"/>
              </a:rPr>
              <a:t>Lưu ý: </a:t>
            </a:r>
          </a:p>
          <a:p>
            <a:pPr algn="just"/>
            <a:r>
              <a:rPr lang="en-US" sz="5000">
                <a:latin typeface="Times New Roman" panose="02020603050405020304" pitchFamily="18" charset="0"/>
                <a:cs typeface="Times New Roman" panose="02020603050405020304" pitchFamily="18" charset="0"/>
              </a:rPr>
              <a:t>Trường hợp quản trị viên nhà trường quên mật khẩu, liên hệ trực tiếp cán bộ phụ trách CSDL tại PGD để được hỗ trợ cấp lại.</a:t>
            </a:r>
          </a:p>
          <a:p>
            <a:endParaRPr lang="en-US" sz="50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14371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543194"/>
            <a:chOff x="0" y="0"/>
            <a:chExt cx="4816593" cy="406438"/>
          </a:xfrm>
        </p:grpSpPr>
        <p:sp>
          <p:nvSpPr>
            <p:cNvPr id="3" name="Freeform 3"/>
            <p:cNvSpPr/>
            <p:nvPr/>
          </p:nvSpPr>
          <p:spPr>
            <a:xfrm>
              <a:off x="0" y="0"/>
              <a:ext cx="4816592" cy="406438"/>
            </a:xfrm>
            <a:custGeom>
              <a:avLst/>
              <a:gdLst/>
              <a:ahLst/>
              <a:cxnLst/>
              <a:rect l="l" t="t" r="r" b="b"/>
              <a:pathLst>
                <a:path w="4816592" h="406438">
                  <a:moveTo>
                    <a:pt x="0" y="0"/>
                  </a:moveTo>
                  <a:lnTo>
                    <a:pt x="4816592" y="0"/>
                  </a:lnTo>
                  <a:lnTo>
                    <a:pt x="4816592" y="406438"/>
                  </a:lnTo>
                  <a:lnTo>
                    <a:pt x="0" y="406438"/>
                  </a:lnTo>
                  <a:close/>
                </a:path>
              </a:pathLst>
            </a:custGeom>
            <a:solidFill>
              <a:srgbClr val="0345E4"/>
            </a:solidFill>
          </p:spPr>
        </p:sp>
        <p:sp>
          <p:nvSpPr>
            <p:cNvPr id="4" name="TextBox 4"/>
            <p:cNvSpPr txBox="1"/>
            <p:nvPr/>
          </p:nvSpPr>
          <p:spPr>
            <a:xfrm>
              <a:off x="0" y="-38100"/>
              <a:ext cx="4816593" cy="44453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3341310" y="344559"/>
            <a:ext cx="11605375" cy="897682"/>
          </a:xfrm>
          <a:prstGeom prst="rect">
            <a:avLst/>
          </a:prstGeom>
        </p:spPr>
        <p:txBody>
          <a:bodyPr wrap="square" lIns="0" tIns="0" rIns="0" bIns="0" rtlCol="0" anchor="t">
            <a:spAutoFit/>
          </a:bodyPr>
          <a:lstStyle/>
          <a:p>
            <a:pPr>
              <a:lnSpc>
                <a:spcPts val="6999"/>
              </a:lnSpc>
            </a:pPr>
            <a:r>
              <a:rPr lang="en-US" sz="4999" spc="99">
                <a:solidFill>
                  <a:srgbClr val="FFFFFF"/>
                </a:solidFill>
                <a:latin typeface="Open Sans Bold Bold"/>
              </a:rPr>
              <a:t>ĐĂNG NHẬP PHẦN MỀM </a:t>
            </a:r>
          </a:p>
        </p:txBody>
      </p:sp>
      <p:pic>
        <p:nvPicPr>
          <p:cNvPr id="10" name="Picture 9">
            <a:extLst>
              <a:ext uri="{FF2B5EF4-FFF2-40B4-BE49-F238E27FC236}">
                <a16:creationId xmlns:a16="http://schemas.microsoft.com/office/drawing/2014/main" id="{4674F580-AC28-863D-1827-0926920A2139}"/>
              </a:ext>
            </a:extLst>
          </p:cNvPr>
          <p:cNvPicPr>
            <a:picLocks noChangeAspect="1"/>
          </p:cNvPicPr>
          <p:nvPr/>
        </p:nvPicPr>
        <p:blipFill>
          <a:blip r:embed="rId3"/>
          <a:stretch>
            <a:fillRect/>
          </a:stretch>
        </p:blipFill>
        <p:spPr>
          <a:xfrm>
            <a:off x="457200" y="1721242"/>
            <a:ext cx="15469932" cy="7384658"/>
          </a:xfrm>
          <a:prstGeom prst="rect">
            <a:avLst/>
          </a:prstGeom>
        </p:spPr>
      </p:pic>
      <p:pic>
        <p:nvPicPr>
          <p:cNvPr id="11" name="Picture 10">
            <a:extLst>
              <a:ext uri="{FF2B5EF4-FFF2-40B4-BE49-F238E27FC236}">
                <a16:creationId xmlns:a16="http://schemas.microsoft.com/office/drawing/2014/main" id="{B70C3CA5-37AF-3216-669B-0BD3BB2201D8}"/>
              </a:ext>
            </a:extLst>
          </p:cNvPr>
          <p:cNvPicPr>
            <a:picLocks noChangeAspect="1"/>
          </p:cNvPicPr>
          <p:nvPr/>
        </p:nvPicPr>
        <p:blipFill>
          <a:blip r:embed="rId4"/>
          <a:stretch>
            <a:fillRect/>
          </a:stretch>
        </p:blipFill>
        <p:spPr>
          <a:xfrm>
            <a:off x="8382000" y="2807824"/>
            <a:ext cx="9708145" cy="5757934"/>
          </a:xfrm>
          <a:prstGeom prst="rect">
            <a:avLst/>
          </a:prstGeom>
        </p:spPr>
      </p:pic>
    </p:spTree>
    <p:extLst>
      <p:ext uri="{BB962C8B-B14F-4D97-AF65-F5344CB8AC3E}">
        <p14:creationId xmlns:p14="http://schemas.microsoft.com/office/powerpoint/2010/main" val="2102780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8288000" cy="1386002"/>
            <a:chOff x="0" y="0"/>
            <a:chExt cx="4816593" cy="365038"/>
          </a:xfrm>
        </p:grpSpPr>
        <p:sp>
          <p:nvSpPr>
            <p:cNvPr id="4" name="Freeform 4"/>
            <p:cNvSpPr/>
            <p:nvPr/>
          </p:nvSpPr>
          <p:spPr>
            <a:xfrm>
              <a:off x="0" y="0"/>
              <a:ext cx="4816592" cy="365038"/>
            </a:xfrm>
            <a:custGeom>
              <a:avLst/>
              <a:gdLst/>
              <a:ahLst/>
              <a:cxnLst/>
              <a:rect l="l" t="t" r="r" b="b"/>
              <a:pathLst>
                <a:path w="4816592" h="365038">
                  <a:moveTo>
                    <a:pt x="0" y="0"/>
                  </a:moveTo>
                  <a:lnTo>
                    <a:pt x="4816592" y="0"/>
                  </a:lnTo>
                  <a:lnTo>
                    <a:pt x="4816592" y="365038"/>
                  </a:lnTo>
                  <a:lnTo>
                    <a:pt x="0" y="365038"/>
                  </a:lnTo>
                  <a:close/>
                </a:path>
              </a:pathLst>
            </a:custGeom>
            <a:solidFill>
              <a:srgbClr val="0345E4"/>
            </a:solidFill>
          </p:spPr>
        </p:sp>
        <p:sp>
          <p:nvSpPr>
            <p:cNvPr id="5" name="TextBox 5"/>
            <p:cNvSpPr txBox="1"/>
            <p:nvPr/>
          </p:nvSpPr>
          <p:spPr>
            <a:xfrm>
              <a:off x="0" y="-38100"/>
              <a:ext cx="4816593" cy="403138"/>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900803" y="218338"/>
            <a:ext cx="3926059"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QUY TRÌNH</a:t>
            </a:r>
          </a:p>
        </p:txBody>
      </p:sp>
      <p:sp>
        <p:nvSpPr>
          <p:cNvPr id="7" name="AutoShape 7"/>
          <p:cNvSpPr/>
          <p:nvPr/>
        </p:nvSpPr>
        <p:spPr>
          <a:xfrm>
            <a:off x="5488910" y="0"/>
            <a:ext cx="0" cy="1417611"/>
          </a:xfrm>
          <a:prstGeom prst="line">
            <a:avLst/>
          </a:prstGeom>
          <a:ln w="38100" cap="flat">
            <a:solidFill>
              <a:srgbClr val="FFFFFF"/>
            </a:solidFill>
            <a:prstDash val="solid"/>
            <a:headEnd type="none" w="sm" len="sm"/>
            <a:tailEnd type="none" w="sm" len="sm"/>
          </a:ln>
        </p:spPr>
      </p:sp>
      <p:sp>
        <p:nvSpPr>
          <p:cNvPr id="8" name="TextBox 8"/>
          <p:cNvSpPr txBox="1"/>
          <p:nvPr/>
        </p:nvSpPr>
        <p:spPr>
          <a:xfrm>
            <a:off x="6496155" y="142136"/>
            <a:ext cx="10340069" cy="930278"/>
          </a:xfrm>
          <a:prstGeom prst="rect">
            <a:avLst/>
          </a:prstGeom>
        </p:spPr>
        <p:txBody>
          <a:bodyPr lIns="0" tIns="0" rIns="0" bIns="0" rtlCol="0" anchor="t">
            <a:spAutoFit/>
          </a:bodyPr>
          <a:lstStyle/>
          <a:p>
            <a:pPr marL="0" lvl="0" indent="0" algn="just">
              <a:lnSpc>
                <a:spcPts val="7749"/>
              </a:lnSpc>
            </a:pPr>
            <a:r>
              <a:rPr lang="en-US" sz="4999">
                <a:solidFill>
                  <a:srgbClr val="FFFFFF"/>
                </a:solidFill>
                <a:latin typeface="Open Sans Bold Bold"/>
              </a:rPr>
              <a:t>QUẢN LÝ HỌC BẠ SỐ TẠI CSGD</a:t>
            </a:r>
          </a:p>
        </p:txBody>
      </p:sp>
      <p:sp>
        <p:nvSpPr>
          <p:cNvPr id="10" name="TextBox 10"/>
          <p:cNvSpPr txBox="1"/>
          <p:nvPr/>
        </p:nvSpPr>
        <p:spPr>
          <a:xfrm>
            <a:off x="4995587" y="5663911"/>
            <a:ext cx="1689540"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02. Tạo học bạ</a:t>
            </a:r>
          </a:p>
        </p:txBody>
      </p:sp>
      <p:sp>
        <p:nvSpPr>
          <p:cNvPr id="11" name="TextBox 11"/>
          <p:cNvSpPr txBox="1"/>
          <p:nvPr/>
        </p:nvSpPr>
        <p:spPr>
          <a:xfrm>
            <a:off x="8267930"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03. Ký số học bạ</a:t>
            </a:r>
          </a:p>
        </p:txBody>
      </p:sp>
      <p:sp>
        <p:nvSpPr>
          <p:cNvPr id="12" name="TextBox 12"/>
          <p:cNvSpPr txBox="1"/>
          <p:nvPr/>
        </p:nvSpPr>
        <p:spPr>
          <a:xfrm>
            <a:off x="10937357" y="5663911"/>
            <a:ext cx="2984615"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04. Nhà trường </a:t>
            </a:r>
          </a:p>
          <a:p>
            <a:pPr algn="ctr">
              <a:lnSpc>
                <a:spcPts val="3779"/>
              </a:lnSpc>
            </a:pPr>
            <a:r>
              <a:rPr lang="en-US" sz="2699">
                <a:solidFill>
                  <a:srgbClr val="FFFFFF"/>
                </a:solidFill>
                <a:latin typeface="Open Sans 1 Bold"/>
              </a:rPr>
              <a:t>ký phát hành</a:t>
            </a:r>
          </a:p>
        </p:txBody>
      </p:sp>
      <p:sp>
        <p:nvSpPr>
          <p:cNvPr id="13" name="TextBox 13"/>
          <p:cNvSpPr txBox="1"/>
          <p:nvPr/>
        </p:nvSpPr>
        <p:spPr>
          <a:xfrm>
            <a:off x="14704092"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05. Gửi học bạ số</a:t>
            </a:r>
          </a:p>
        </p:txBody>
      </p:sp>
      <p:grpSp>
        <p:nvGrpSpPr>
          <p:cNvPr id="25" name="Group 25"/>
          <p:cNvGrpSpPr/>
          <p:nvPr/>
        </p:nvGrpSpPr>
        <p:grpSpPr>
          <a:xfrm>
            <a:off x="16287059" y="8247665"/>
            <a:ext cx="2954728" cy="295472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37" name="Group 7"/>
          <p:cNvGrpSpPr/>
          <p:nvPr/>
        </p:nvGrpSpPr>
        <p:grpSpPr>
          <a:xfrm>
            <a:off x="2017777" y="1667483"/>
            <a:ext cx="14015820" cy="1503523"/>
            <a:chOff x="2968" y="-40337"/>
            <a:chExt cx="13599450" cy="2004696"/>
          </a:xfrm>
        </p:grpSpPr>
        <p:grpSp>
          <p:nvGrpSpPr>
            <p:cNvPr id="38" name="Group 8"/>
            <p:cNvGrpSpPr/>
            <p:nvPr/>
          </p:nvGrpSpPr>
          <p:grpSpPr>
            <a:xfrm>
              <a:off x="2968" y="1"/>
              <a:ext cx="1021222" cy="1242504"/>
              <a:chOff x="14167" y="6"/>
              <a:chExt cx="4875127" cy="5931489"/>
            </a:xfrm>
          </p:grpSpPr>
          <p:sp>
            <p:nvSpPr>
              <p:cNvPr id="42" name="Freeform 9"/>
              <p:cNvSpPr/>
              <p:nvPr/>
            </p:nvSpPr>
            <p:spPr>
              <a:xfrm>
                <a:off x="14167" y="6"/>
                <a:ext cx="4875127" cy="5931489"/>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CAF03"/>
              </a:solidFill>
            </p:spPr>
          </p:sp>
        </p:grpSp>
        <p:sp>
          <p:nvSpPr>
            <p:cNvPr id="39" name="TextBox 10"/>
            <p:cNvSpPr txBox="1"/>
            <p:nvPr/>
          </p:nvSpPr>
          <p:spPr>
            <a:xfrm>
              <a:off x="1347599" y="-40337"/>
              <a:ext cx="9542878" cy="718145"/>
            </a:xfrm>
            <a:prstGeom prst="rect">
              <a:avLst/>
            </a:prstGeom>
          </p:spPr>
          <p:txBody>
            <a:bodyPr lIns="0" tIns="0" rIns="0" bIns="0" rtlCol="0" anchor="t">
              <a:spAutoFit/>
            </a:bodyPr>
            <a:lstStyle/>
            <a:p>
              <a:pPr marL="0" marR="0" lvl="0" indent="0" algn="l" defTabSz="914400" rtl="0" eaLnBrk="1" fontAlgn="auto" latinLnBrk="0" hangingPunct="1">
                <a:lnSpc>
                  <a:spcPts val="4200"/>
                </a:lnSpc>
                <a:spcBef>
                  <a:spcPts val="0"/>
                </a:spcBef>
                <a:spcAft>
                  <a:spcPts val="0"/>
                </a:spcAft>
                <a:buClrTx/>
                <a:buSzTx/>
                <a:buFontTx/>
                <a:buNone/>
                <a:tabLst/>
                <a:defRPr/>
              </a:pPr>
              <a:r>
                <a:rPr lang="en-US" sz="3000" b="1" spc="300" noProof="0">
                  <a:solidFill>
                    <a:srgbClr val="202020"/>
                  </a:solidFill>
                  <a:latin typeface="Roboto Bold"/>
                </a:rPr>
                <a:t>ĐĂNG KÝ / DUYỆT CHỨNG THƯ SỐ</a:t>
              </a:r>
              <a:endParaRPr kumimoji="0" lang="en-US" sz="3000" b="1" i="0" u="none" strike="noStrike" kern="1200" cap="none" spc="300" normalizeH="0" baseline="0" noProof="0">
                <a:ln>
                  <a:noFill/>
                </a:ln>
                <a:solidFill>
                  <a:srgbClr val="202020"/>
                </a:solidFill>
                <a:effectLst/>
                <a:uLnTx/>
                <a:uFillTx/>
                <a:latin typeface="Roboto Bold"/>
                <a:ea typeface="+mn-ea"/>
                <a:cs typeface="+mn-cs"/>
              </a:endParaRPr>
            </a:p>
          </p:txBody>
        </p:sp>
        <p:sp>
          <p:nvSpPr>
            <p:cNvPr id="40" name="TextBox 11"/>
            <p:cNvSpPr txBox="1"/>
            <p:nvPr/>
          </p:nvSpPr>
          <p:spPr>
            <a:xfrm>
              <a:off x="1377577" y="733253"/>
              <a:ext cx="12224841" cy="1231106"/>
            </a:xfrm>
            <a:prstGeom prst="rect">
              <a:avLst/>
            </a:prstGeom>
          </p:spPr>
          <p:txBody>
            <a:bodyPr wrap="square" lIns="0" tIns="0" rIns="0" bIns="0" rtlCol="0" anchor="t">
              <a:spAutoFit/>
            </a:bodyPr>
            <a:lstStyle/>
            <a:p>
              <a:pPr marL="0" marR="0" lvl="0" indent="0" algn="l" defTabSz="914400" rtl="0" eaLnBrk="1" fontAlgn="auto" latinLnBrk="0" hangingPunct="1">
                <a:lnSpc>
                  <a:spcPts val="3640"/>
                </a:lnSpc>
                <a:spcBef>
                  <a:spcPts val="0"/>
                </a:spcBef>
                <a:spcAft>
                  <a:spcPts val="0"/>
                </a:spcAft>
                <a:buClrTx/>
                <a:buSzTx/>
                <a:buFontTx/>
                <a:buNone/>
                <a:tabLst/>
                <a:defRPr/>
              </a:pPr>
              <a:r>
                <a:rPr lang="en-US" sz="2600" noProof="0">
                  <a:solidFill>
                    <a:srgbClr val="202020"/>
                  </a:solidFill>
                  <a:latin typeface="Roboto"/>
                </a:rPr>
                <a:t>Tạo chữ ký/ đăng ký và duyệt chữ ký số giáo viên, </a:t>
              </a:r>
              <a:r>
                <a:rPr lang="en-US" sz="2600">
                  <a:solidFill>
                    <a:srgbClr val="202020"/>
                  </a:solidFill>
                  <a:latin typeface="Roboto"/>
                </a:rPr>
                <a:t>đăng ký </a:t>
              </a:r>
              <a:r>
                <a:rPr lang="en-US" sz="2600" noProof="0">
                  <a:solidFill>
                    <a:srgbClr val="202020"/>
                  </a:solidFill>
                  <a:latin typeface="Roboto"/>
                </a:rPr>
                <a:t>chứng thư số nhà trường</a:t>
              </a:r>
              <a:endParaRPr kumimoji="0" lang="en-US" sz="2600" b="0" i="0" u="none" strike="noStrike" kern="1200" cap="none" spc="0" normalizeH="0" baseline="0" noProof="0" dirty="0">
                <a:ln>
                  <a:noFill/>
                </a:ln>
                <a:solidFill>
                  <a:srgbClr val="202020"/>
                </a:solidFill>
                <a:effectLst/>
                <a:uLnTx/>
                <a:uFillTx/>
                <a:latin typeface="Roboto"/>
                <a:ea typeface="+mn-ea"/>
                <a:cs typeface="+mn-cs"/>
              </a:endParaRPr>
            </a:p>
          </p:txBody>
        </p:sp>
        <p:sp>
          <p:nvSpPr>
            <p:cNvPr id="41" name="TextBox 12"/>
            <p:cNvSpPr txBox="1"/>
            <p:nvPr/>
          </p:nvSpPr>
          <p:spPr>
            <a:xfrm>
              <a:off x="328687" y="156416"/>
              <a:ext cx="413478" cy="934085"/>
            </a:xfrm>
            <a:prstGeom prst="rect">
              <a:avLst/>
            </a:prstGeom>
          </p:spPr>
          <p:txBody>
            <a:bodyPr lIns="0" tIns="0" rIns="0" bIns="0" rtlCol="0" anchor="t">
              <a:spAutoFit/>
            </a:bodyPr>
            <a:lstStyle/>
            <a:p>
              <a:pPr marL="0" marR="0" lvl="0" indent="0" algn="l" defTabSz="914400" rtl="0" eaLnBrk="1" fontAlgn="auto" latinLnBrk="0" hangingPunct="1">
                <a:lnSpc>
                  <a:spcPts val="5880"/>
                </a:lnSpc>
                <a:spcBef>
                  <a:spcPts val="0"/>
                </a:spcBef>
                <a:spcAft>
                  <a:spcPts val="0"/>
                </a:spcAft>
                <a:buClrTx/>
                <a:buSzTx/>
                <a:buFontTx/>
                <a:buNone/>
                <a:tabLst/>
                <a:defRPr/>
              </a:pPr>
              <a:r>
                <a:rPr kumimoji="0" lang="en-US" sz="4200" b="0" i="0" u="none" strike="noStrike" kern="1200" cap="none" spc="0" normalizeH="0" baseline="0" noProof="0">
                  <a:ln>
                    <a:noFill/>
                  </a:ln>
                  <a:solidFill>
                    <a:srgbClr val="202020"/>
                  </a:solidFill>
                  <a:effectLst/>
                  <a:uLnTx/>
                  <a:uFillTx/>
                  <a:latin typeface="Roboto Bold"/>
                  <a:ea typeface="+mn-ea"/>
                  <a:cs typeface="+mn-cs"/>
                </a:rPr>
                <a:t>1</a:t>
              </a:r>
            </a:p>
          </p:txBody>
        </p:sp>
      </p:grpSp>
      <p:grpSp>
        <p:nvGrpSpPr>
          <p:cNvPr id="43" name="Group 7"/>
          <p:cNvGrpSpPr/>
          <p:nvPr/>
        </p:nvGrpSpPr>
        <p:grpSpPr>
          <a:xfrm>
            <a:off x="2017777" y="2731383"/>
            <a:ext cx="10469401" cy="1082422"/>
            <a:chOff x="0" y="-76200"/>
            <a:chExt cx="13959203" cy="1443229"/>
          </a:xfrm>
        </p:grpSpPr>
        <p:grpSp>
          <p:nvGrpSpPr>
            <p:cNvPr id="44" name="Group 8"/>
            <p:cNvGrpSpPr/>
            <p:nvPr/>
          </p:nvGrpSpPr>
          <p:grpSpPr>
            <a:xfrm>
              <a:off x="0" y="0"/>
              <a:ext cx="1330172" cy="1330172"/>
              <a:chOff x="0" y="0"/>
              <a:chExt cx="6350000" cy="6350000"/>
            </a:xfrm>
          </p:grpSpPr>
          <p:sp>
            <p:nvSpPr>
              <p:cNvPr id="48"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CAF03"/>
              </a:solidFill>
            </p:spPr>
          </p:sp>
        </p:grpSp>
        <p:sp>
          <p:nvSpPr>
            <p:cNvPr id="45" name="TextBox 10"/>
            <p:cNvSpPr txBox="1"/>
            <p:nvPr/>
          </p:nvSpPr>
          <p:spPr>
            <a:xfrm>
              <a:off x="1734362" y="-76200"/>
              <a:ext cx="9542878" cy="718145"/>
            </a:xfrm>
            <a:prstGeom prst="rect">
              <a:avLst/>
            </a:prstGeom>
          </p:spPr>
          <p:txBody>
            <a:bodyPr lIns="0" tIns="0" rIns="0" bIns="0" rtlCol="0" anchor="t">
              <a:spAutoFit/>
            </a:bodyPr>
            <a:lstStyle/>
            <a:p>
              <a:pPr marL="0" marR="0" lvl="0" indent="0" algn="l" defTabSz="914400" rtl="0" eaLnBrk="1" fontAlgn="auto" latinLnBrk="0" hangingPunct="1">
                <a:lnSpc>
                  <a:spcPts val="4200"/>
                </a:lnSpc>
                <a:spcBef>
                  <a:spcPts val="0"/>
                </a:spcBef>
                <a:spcAft>
                  <a:spcPts val="0"/>
                </a:spcAft>
                <a:buClrTx/>
                <a:buSzTx/>
                <a:buFontTx/>
                <a:buNone/>
                <a:tabLst/>
                <a:defRPr/>
              </a:pPr>
              <a:r>
                <a:rPr kumimoji="0" lang="en-US" sz="3000" b="1" i="0" u="none" strike="noStrike" kern="1200" cap="none" spc="300" normalizeH="0" baseline="0" noProof="0">
                  <a:ln>
                    <a:noFill/>
                  </a:ln>
                  <a:solidFill>
                    <a:srgbClr val="202020"/>
                  </a:solidFill>
                  <a:effectLst/>
                  <a:uLnTx/>
                  <a:uFillTx/>
                  <a:latin typeface="Roboto Bold"/>
                  <a:ea typeface="+mn-ea"/>
                  <a:cs typeface="+mn-cs"/>
                </a:rPr>
                <a:t>TẠO HỌC BẠ </a:t>
              </a:r>
              <a:r>
                <a:rPr lang="en-US" sz="3000" b="1" spc="300">
                  <a:solidFill>
                    <a:srgbClr val="202020"/>
                  </a:solidFill>
                  <a:latin typeface="Roboto Bold"/>
                </a:rPr>
                <a:t>SỐ</a:t>
              </a:r>
              <a:endParaRPr kumimoji="0" lang="en-US" sz="3000" b="1" i="0" u="none" strike="noStrike" kern="1200" cap="none" spc="300" normalizeH="0" baseline="0" noProof="0">
                <a:ln>
                  <a:noFill/>
                </a:ln>
                <a:solidFill>
                  <a:srgbClr val="202020"/>
                </a:solidFill>
                <a:effectLst/>
                <a:uLnTx/>
                <a:uFillTx/>
                <a:latin typeface="Roboto Bold"/>
                <a:ea typeface="+mn-ea"/>
                <a:cs typeface="+mn-cs"/>
              </a:endParaRPr>
            </a:p>
          </p:txBody>
        </p:sp>
        <p:sp>
          <p:nvSpPr>
            <p:cNvPr id="46" name="TextBox 11"/>
            <p:cNvSpPr txBox="1"/>
            <p:nvPr/>
          </p:nvSpPr>
          <p:spPr>
            <a:xfrm>
              <a:off x="1734361" y="751476"/>
              <a:ext cx="12224842" cy="615553"/>
            </a:xfrm>
            <a:prstGeom prst="rect">
              <a:avLst/>
            </a:prstGeom>
          </p:spPr>
          <p:txBody>
            <a:bodyPr wrap="square" lIns="0" tIns="0" rIns="0" bIns="0" rtlCol="0" anchor="t">
              <a:spAutoFit/>
            </a:bodyPr>
            <a:lstStyle/>
            <a:p>
              <a:pPr marL="0" marR="0" lvl="0" indent="0" algn="l" defTabSz="914400" rtl="0" eaLnBrk="1" fontAlgn="auto" latinLnBrk="0" hangingPunct="1">
                <a:lnSpc>
                  <a:spcPts val="3640"/>
                </a:lnSpc>
                <a:spcBef>
                  <a:spcPts val="0"/>
                </a:spcBef>
                <a:spcAft>
                  <a:spcPts val="0"/>
                </a:spcAft>
                <a:buClrTx/>
                <a:buSzTx/>
                <a:buFontTx/>
                <a:buNone/>
                <a:tabLst/>
                <a:defRPr/>
              </a:pPr>
              <a:r>
                <a:rPr kumimoji="0" lang="en-US" sz="2600" b="0" i="0" u="none" strike="noStrike" kern="1200" cap="none" spc="0" normalizeH="0" baseline="0" noProof="0" dirty="0" err="1">
                  <a:ln>
                    <a:noFill/>
                  </a:ln>
                  <a:solidFill>
                    <a:srgbClr val="202020"/>
                  </a:solidFill>
                  <a:effectLst/>
                  <a:uLnTx/>
                  <a:uFillTx/>
                  <a:latin typeface="Roboto"/>
                  <a:ea typeface="+mn-ea"/>
                  <a:cs typeface="+mn-cs"/>
                </a:rPr>
                <a:t>Khởi</a:t>
              </a:r>
              <a:r>
                <a:rPr kumimoji="0" lang="en-US" sz="2600" b="0" i="0" u="none" strike="noStrike" kern="1200" cap="none" spc="0" normalizeH="0" baseline="0" noProof="0" dirty="0">
                  <a:ln>
                    <a:noFill/>
                  </a:ln>
                  <a:solidFill>
                    <a:srgbClr val="202020"/>
                  </a:solidFill>
                  <a:effectLst/>
                  <a:uLnTx/>
                  <a:uFillTx/>
                  <a:latin typeface="Roboto"/>
                  <a:ea typeface="+mn-ea"/>
                  <a:cs typeface="+mn-cs"/>
                </a:rPr>
                <a:t> </a:t>
              </a:r>
              <a:r>
                <a:rPr kumimoji="0" lang="en-US" sz="2600" b="0" i="0" u="none" strike="noStrike" kern="1200" cap="none" spc="0" normalizeH="0" baseline="0" noProof="0" dirty="0" err="1">
                  <a:ln>
                    <a:noFill/>
                  </a:ln>
                  <a:solidFill>
                    <a:srgbClr val="202020"/>
                  </a:solidFill>
                  <a:effectLst/>
                  <a:uLnTx/>
                  <a:uFillTx/>
                  <a:latin typeface="Roboto"/>
                  <a:ea typeface="+mn-ea"/>
                  <a:cs typeface="+mn-cs"/>
                </a:rPr>
                <a:t>tạo</a:t>
              </a:r>
              <a:r>
                <a:rPr kumimoji="0" lang="en-US" sz="2600" b="0" i="0" u="none" strike="noStrike" kern="1200" cap="none" spc="0" normalizeH="0" baseline="0" noProof="0" dirty="0">
                  <a:ln>
                    <a:noFill/>
                  </a:ln>
                  <a:solidFill>
                    <a:srgbClr val="202020"/>
                  </a:solidFill>
                  <a:effectLst/>
                  <a:uLnTx/>
                  <a:uFillTx/>
                  <a:latin typeface="Roboto"/>
                  <a:ea typeface="+mn-ea"/>
                  <a:cs typeface="+mn-cs"/>
                </a:rPr>
                <a:t> </a:t>
              </a:r>
              <a:r>
                <a:rPr kumimoji="0" lang="en-US" sz="2600" b="0" i="0" u="none" strike="noStrike" kern="1200" cap="none" spc="0" normalizeH="0" baseline="0" noProof="0" err="1">
                  <a:ln>
                    <a:noFill/>
                  </a:ln>
                  <a:solidFill>
                    <a:srgbClr val="202020"/>
                  </a:solidFill>
                  <a:effectLst/>
                  <a:uLnTx/>
                  <a:uFillTx/>
                  <a:latin typeface="Roboto"/>
                  <a:ea typeface="+mn-ea"/>
                  <a:cs typeface="+mn-cs"/>
                </a:rPr>
                <a:t>học</a:t>
              </a:r>
              <a:r>
                <a:rPr kumimoji="0" lang="en-US" sz="2600" b="0" i="0" u="none" strike="noStrike" kern="1200" cap="none" spc="0" normalizeH="0" baseline="0" noProof="0">
                  <a:ln>
                    <a:noFill/>
                  </a:ln>
                  <a:solidFill>
                    <a:srgbClr val="202020"/>
                  </a:solidFill>
                  <a:effectLst/>
                  <a:uLnTx/>
                  <a:uFillTx/>
                  <a:latin typeface="Roboto"/>
                  <a:ea typeface="+mn-ea"/>
                  <a:cs typeface="+mn-cs"/>
                </a:rPr>
                <a:t> </a:t>
              </a:r>
              <a:r>
                <a:rPr lang="en-US" sz="2600">
                  <a:solidFill>
                    <a:srgbClr val="202020"/>
                  </a:solidFill>
                  <a:latin typeface="Roboto"/>
                </a:rPr>
                <a:t>bạ số học sinh</a:t>
              </a:r>
              <a:endParaRPr kumimoji="0" lang="en-US" sz="2600" b="0" i="0" u="none" strike="noStrike" kern="1200" cap="none" spc="0" normalizeH="0" baseline="0" noProof="0" dirty="0">
                <a:ln>
                  <a:noFill/>
                </a:ln>
                <a:solidFill>
                  <a:srgbClr val="202020"/>
                </a:solidFill>
                <a:effectLst/>
                <a:uLnTx/>
                <a:uFillTx/>
                <a:latin typeface="Roboto"/>
                <a:ea typeface="+mn-ea"/>
                <a:cs typeface="+mn-cs"/>
              </a:endParaRPr>
            </a:p>
          </p:txBody>
        </p:sp>
        <p:sp>
          <p:nvSpPr>
            <p:cNvPr id="47" name="TextBox 12"/>
            <p:cNvSpPr txBox="1"/>
            <p:nvPr/>
          </p:nvSpPr>
          <p:spPr>
            <a:xfrm>
              <a:off x="445647" y="182304"/>
              <a:ext cx="413478" cy="934085"/>
            </a:xfrm>
            <a:prstGeom prst="rect">
              <a:avLst/>
            </a:prstGeom>
          </p:spPr>
          <p:txBody>
            <a:bodyPr lIns="0" tIns="0" rIns="0" bIns="0" rtlCol="0" anchor="t">
              <a:spAutoFit/>
            </a:bodyPr>
            <a:lstStyle/>
            <a:p>
              <a:pPr marL="0" marR="0" lvl="0" indent="0" algn="l" defTabSz="914400" rtl="0" eaLnBrk="1" fontAlgn="auto" latinLnBrk="0" hangingPunct="1">
                <a:lnSpc>
                  <a:spcPts val="5880"/>
                </a:lnSpc>
                <a:spcBef>
                  <a:spcPts val="0"/>
                </a:spcBef>
                <a:spcAft>
                  <a:spcPts val="0"/>
                </a:spcAft>
                <a:buClrTx/>
                <a:buSzTx/>
                <a:buFontTx/>
                <a:buNone/>
                <a:tabLst/>
                <a:defRPr/>
              </a:pPr>
              <a:r>
                <a:rPr kumimoji="0" lang="en-US" sz="4200" b="0" i="0" u="none" strike="noStrike" kern="1200" cap="none" spc="0" normalizeH="0" baseline="0" noProof="0">
                  <a:ln>
                    <a:noFill/>
                  </a:ln>
                  <a:solidFill>
                    <a:srgbClr val="202020"/>
                  </a:solidFill>
                  <a:effectLst/>
                  <a:uLnTx/>
                  <a:uFillTx/>
                  <a:latin typeface="Roboto Bold"/>
                  <a:ea typeface="+mn-ea"/>
                  <a:cs typeface="+mn-cs"/>
                </a:rPr>
                <a:t>2</a:t>
              </a:r>
            </a:p>
          </p:txBody>
        </p:sp>
      </p:grpSp>
      <p:grpSp>
        <p:nvGrpSpPr>
          <p:cNvPr id="49" name="Group 13"/>
          <p:cNvGrpSpPr/>
          <p:nvPr/>
        </p:nvGrpSpPr>
        <p:grpSpPr>
          <a:xfrm>
            <a:off x="2020002" y="3908998"/>
            <a:ext cx="10467176" cy="1054779"/>
            <a:chOff x="2968" y="-1264113"/>
            <a:chExt cx="13956235" cy="1406372"/>
          </a:xfrm>
        </p:grpSpPr>
        <p:grpSp>
          <p:nvGrpSpPr>
            <p:cNvPr id="50" name="Group 14"/>
            <p:cNvGrpSpPr/>
            <p:nvPr/>
          </p:nvGrpSpPr>
          <p:grpSpPr>
            <a:xfrm>
              <a:off x="2968" y="-1187913"/>
              <a:ext cx="1324236" cy="1330172"/>
              <a:chOff x="14169" y="-5670883"/>
              <a:chExt cx="6321663" cy="6350000"/>
            </a:xfrm>
          </p:grpSpPr>
          <p:sp>
            <p:nvSpPr>
              <p:cNvPr id="54" name="Freeform 15"/>
              <p:cNvSpPr/>
              <p:nvPr/>
            </p:nvSpPr>
            <p:spPr>
              <a:xfrm>
                <a:off x="14169" y="-5670883"/>
                <a:ext cx="6321663"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CAF03"/>
              </a:solidFill>
            </p:spPr>
          </p:sp>
        </p:grpSp>
        <p:sp>
          <p:nvSpPr>
            <p:cNvPr id="51" name="TextBox 16"/>
            <p:cNvSpPr txBox="1"/>
            <p:nvPr/>
          </p:nvSpPr>
          <p:spPr>
            <a:xfrm>
              <a:off x="1734361" y="-1264113"/>
              <a:ext cx="9542878" cy="718145"/>
            </a:xfrm>
            <a:prstGeom prst="rect">
              <a:avLst/>
            </a:prstGeom>
          </p:spPr>
          <p:txBody>
            <a:bodyPr lIns="0" tIns="0" rIns="0" bIns="0" rtlCol="0" anchor="t">
              <a:spAutoFit/>
            </a:bodyPr>
            <a:lstStyle/>
            <a:p>
              <a:pPr marL="0" marR="0" lvl="0" indent="0" algn="l" defTabSz="914400" rtl="0" eaLnBrk="1" fontAlgn="auto" latinLnBrk="0" hangingPunct="1">
                <a:lnSpc>
                  <a:spcPts val="4200"/>
                </a:lnSpc>
                <a:spcBef>
                  <a:spcPts val="0"/>
                </a:spcBef>
                <a:spcAft>
                  <a:spcPts val="0"/>
                </a:spcAft>
                <a:buClrTx/>
                <a:buSzTx/>
                <a:buFontTx/>
                <a:buNone/>
                <a:tabLst/>
                <a:defRPr/>
              </a:pPr>
              <a:r>
                <a:rPr kumimoji="0" lang="en-US" sz="3000" b="1" i="0" u="none" strike="noStrike" kern="1200" cap="none" spc="300" normalizeH="0" baseline="0" noProof="0">
                  <a:ln>
                    <a:noFill/>
                  </a:ln>
                  <a:solidFill>
                    <a:srgbClr val="202020"/>
                  </a:solidFill>
                  <a:effectLst/>
                  <a:uLnTx/>
                  <a:uFillTx/>
                  <a:latin typeface="Roboto Bold"/>
                  <a:ea typeface="+mn-ea"/>
                  <a:cs typeface="+mn-cs"/>
                </a:rPr>
                <a:t>KÝ HỌC BẠ </a:t>
              </a:r>
            </a:p>
          </p:txBody>
        </p:sp>
        <p:sp>
          <p:nvSpPr>
            <p:cNvPr id="52" name="TextBox 17"/>
            <p:cNvSpPr txBox="1"/>
            <p:nvPr/>
          </p:nvSpPr>
          <p:spPr>
            <a:xfrm>
              <a:off x="1734360" y="-436437"/>
              <a:ext cx="12224843" cy="572807"/>
            </a:xfrm>
            <a:prstGeom prst="rect">
              <a:avLst/>
            </a:prstGeom>
          </p:spPr>
          <p:txBody>
            <a:bodyPr wrap="square" lIns="0" tIns="0" rIns="0" bIns="0" rtlCol="0" anchor="t">
              <a:spAutoFit/>
            </a:bodyPr>
            <a:lstStyle/>
            <a:p>
              <a:pPr marL="0" marR="0" lvl="0" indent="0" algn="l" defTabSz="914400" rtl="0" eaLnBrk="1" fontAlgn="auto" latinLnBrk="0" hangingPunct="1">
                <a:lnSpc>
                  <a:spcPts val="3640"/>
                </a:lnSpc>
                <a:spcBef>
                  <a:spcPts val="0"/>
                </a:spcBef>
                <a:spcAft>
                  <a:spcPts val="0"/>
                </a:spcAft>
                <a:buClrTx/>
                <a:buSzTx/>
                <a:buFontTx/>
                <a:buNone/>
                <a:tabLst/>
                <a:defRPr/>
              </a:pPr>
              <a:r>
                <a:rPr lang="en-US" sz="2600" dirty="0">
                  <a:solidFill>
                    <a:srgbClr val="202020"/>
                  </a:solidFill>
                  <a:latin typeface="Roboto"/>
                </a:rPr>
                <a:t>GVCN ký -&gt; CBQL ký (thực hiện ký bằng chữ ký số cá nhân)</a:t>
              </a:r>
              <a:endParaRPr kumimoji="0" lang="en-US" sz="2600" b="0" i="0" u="none" strike="noStrike" kern="1200" cap="none" spc="0" normalizeH="0" baseline="0" noProof="0" dirty="0">
                <a:ln>
                  <a:noFill/>
                </a:ln>
                <a:solidFill>
                  <a:srgbClr val="202020"/>
                </a:solidFill>
                <a:effectLst/>
                <a:uLnTx/>
                <a:uFillTx/>
                <a:latin typeface="Roboto"/>
                <a:ea typeface="+mn-ea"/>
                <a:cs typeface="+mn-cs"/>
              </a:endParaRPr>
            </a:p>
          </p:txBody>
        </p:sp>
        <p:sp>
          <p:nvSpPr>
            <p:cNvPr id="53" name="TextBox 18"/>
            <p:cNvSpPr txBox="1"/>
            <p:nvPr/>
          </p:nvSpPr>
          <p:spPr>
            <a:xfrm>
              <a:off x="445647" y="-1005609"/>
              <a:ext cx="413477" cy="936153"/>
            </a:xfrm>
            <a:prstGeom prst="rect">
              <a:avLst/>
            </a:prstGeom>
          </p:spPr>
          <p:txBody>
            <a:bodyPr lIns="0" tIns="0" rIns="0" bIns="0" rtlCol="0" anchor="t">
              <a:spAutoFit/>
            </a:bodyPr>
            <a:lstStyle/>
            <a:p>
              <a:pPr marL="0" marR="0" lvl="0" indent="0" algn="l" defTabSz="914400" rtl="0" eaLnBrk="1" fontAlgn="auto" latinLnBrk="0" hangingPunct="1">
                <a:lnSpc>
                  <a:spcPts val="5880"/>
                </a:lnSpc>
                <a:spcBef>
                  <a:spcPts val="0"/>
                </a:spcBef>
                <a:spcAft>
                  <a:spcPts val="0"/>
                </a:spcAft>
                <a:buClrTx/>
                <a:buSzTx/>
                <a:buFontTx/>
                <a:buNone/>
                <a:tabLst/>
                <a:defRPr/>
              </a:pPr>
              <a:r>
                <a:rPr kumimoji="0" lang="en-US" sz="4200" b="0" i="0" u="none" strike="noStrike" kern="1200" cap="none" spc="0" normalizeH="0" baseline="0" noProof="0">
                  <a:ln>
                    <a:noFill/>
                  </a:ln>
                  <a:solidFill>
                    <a:srgbClr val="202020"/>
                  </a:solidFill>
                  <a:effectLst/>
                  <a:uLnTx/>
                  <a:uFillTx/>
                  <a:latin typeface="Roboto Bold"/>
                  <a:ea typeface="+mn-ea"/>
                  <a:cs typeface="+mn-cs"/>
                </a:rPr>
                <a:t>3</a:t>
              </a:r>
              <a:endParaRPr kumimoji="0" lang="en-US" sz="4200" b="0" i="0" u="none" strike="noStrike" kern="1200" cap="none" spc="0" normalizeH="0" baseline="0" noProof="0" dirty="0">
                <a:ln>
                  <a:noFill/>
                </a:ln>
                <a:solidFill>
                  <a:srgbClr val="202020"/>
                </a:solidFill>
                <a:effectLst/>
                <a:uLnTx/>
                <a:uFillTx/>
                <a:latin typeface="Roboto Bold"/>
                <a:ea typeface="+mn-ea"/>
                <a:cs typeface="+mn-cs"/>
              </a:endParaRPr>
            </a:p>
          </p:txBody>
        </p:sp>
      </p:grpSp>
      <p:grpSp>
        <p:nvGrpSpPr>
          <p:cNvPr id="55" name="Group 19"/>
          <p:cNvGrpSpPr/>
          <p:nvPr/>
        </p:nvGrpSpPr>
        <p:grpSpPr>
          <a:xfrm>
            <a:off x="2054015" y="5069713"/>
            <a:ext cx="10469402" cy="1054779"/>
            <a:chOff x="0" y="-76200"/>
            <a:chExt cx="13959203" cy="1406372"/>
          </a:xfrm>
        </p:grpSpPr>
        <p:grpSp>
          <p:nvGrpSpPr>
            <p:cNvPr id="56" name="Group 20"/>
            <p:cNvGrpSpPr/>
            <p:nvPr/>
          </p:nvGrpSpPr>
          <p:grpSpPr>
            <a:xfrm>
              <a:off x="0" y="0"/>
              <a:ext cx="1330172" cy="1330172"/>
              <a:chOff x="0" y="0"/>
              <a:chExt cx="6350000" cy="6350000"/>
            </a:xfrm>
          </p:grpSpPr>
          <p:sp>
            <p:nvSpPr>
              <p:cNvPr id="60" name="Freeform 2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CAF03"/>
              </a:solidFill>
            </p:spPr>
          </p:sp>
        </p:grpSp>
        <p:sp>
          <p:nvSpPr>
            <p:cNvPr id="57" name="TextBox 22"/>
            <p:cNvSpPr txBox="1"/>
            <p:nvPr/>
          </p:nvSpPr>
          <p:spPr>
            <a:xfrm>
              <a:off x="1734361" y="-76200"/>
              <a:ext cx="9542878" cy="718145"/>
            </a:xfrm>
            <a:prstGeom prst="rect">
              <a:avLst/>
            </a:prstGeom>
          </p:spPr>
          <p:txBody>
            <a:bodyPr lIns="0" tIns="0" rIns="0" bIns="0" rtlCol="0" anchor="t">
              <a:spAutoFit/>
            </a:bodyPr>
            <a:lstStyle/>
            <a:p>
              <a:pPr marL="0" marR="0" lvl="0" indent="0" algn="l" defTabSz="914400" rtl="0" eaLnBrk="1" fontAlgn="auto" latinLnBrk="0" hangingPunct="1">
                <a:lnSpc>
                  <a:spcPts val="4200"/>
                </a:lnSpc>
                <a:spcBef>
                  <a:spcPts val="0"/>
                </a:spcBef>
                <a:spcAft>
                  <a:spcPts val="0"/>
                </a:spcAft>
                <a:buClrTx/>
                <a:buSzTx/>
                <a:buFontTx/>
                <a:buNone/>
                <a:tabLst/>
                <a:defRPr/>
              </a:pPr>
              <a:r>
                <a:rPr lang="en-US" sz="3000" b="1" spc="300">
                  <a:solidFill>
                    <a:srgbClr val="202020"/>
                  </a:solidFill>
                  <a:latin typeface="Roboto Bold"/>
                </a:rPr>
                <a:t>KÝ </a:t>
              </a:r>
              <a:r>
                <a:rPr kumimoji="0" lang="en-US" sz="3000" b="1" i="0" u="none" strike="noStrike" kern="1200" cap="none" spc="300" normalizeH="0" baseline="0" noProof="0">
                  <a:ln>
                    <a:noFill/>
                  </a:ln>
                  <a:solidFill>
                    <a:srgbClr val="202020"/>
                  </a:solidFill>
                  <a:effectLst/>
                  <a:uLnTx/>
                  <a:uFillTx/>
                  <a:latin typeface="Roboto Bold"/>
                  <a:ea typeface="+mn-ea"/>
                  <a:cs typeface="+mn-cs"/>
                </a:rPr>
                <a:t>PHÁT HÀNH</a:t>
              </a:r>
              <a:endParaRPr kumimoji="0" lang="en-US" sz="3000" b="1" i="0" u="none" strike="noStrike" kern="1200" cap="none" spc="300" normalizeH="0" baseline="0" noProof="0" dirty="0">
                <a:ln>
                  <a:noFill/>
                </a:ln>
                <a:solidFill>
                  <a:srgbClr val="202020"/>
                </a:solidFill>
                <a:effectLst/>
                <a:uLnTx/>
                <a:uFillTx/>
                <a:latin typeface="Roboto Bold"/>
                <a:ea typeface="+mn-ea"/>
                <a:cs typeface="+mn-cs"/>
              </a:endParaRPr>
            </a:p>
          </p:txBody>
        </p:sp>
        <p:sp>
          <p:nvSpPr>
            <p:cNvPr id="58" name="TextBox 23"/>
            <p:cNvSpPr txBox="1"/>
            <p:nvPr/>
          </p:nvSpPr>
          <p:spPr>
            <a:xfrm>
              <a:off x="1734359" y="751476"/>
              <a:ext cx="12224844" cy="572807"/>
            </a:xfrm>
            <a:prstGeom prst="rect">
              <a:avLst/>
            </a:prstGeom>
          </p:spPr>
          <p:txBody>
            <a:bodyPr wrap="square" lIns="0" tIns="0" rIns="0" bIns="0" rtlCol="0" anchor="t">
              <a:spAutoFit/>
            </a:bodyPr>
            <a:lstStyle/>
            <a:p>
              <a:pPr marL="0" marR="0" lvl="0" indent="0" algn="l" defTabSz="914400" rtl="0" eaLnBrk="1" fontAlgn="auto" latinLnBrk="0" hangingPunct="1">
                <a:lnSpc>
                  <a:spcPts val="3640"/>
                </a:lnSpc>
                <a:spcBef>
                  <a:spcPts val="0"/>
                </a:spcBef>
                <a:spcAft>
                  <a:spcPts val="0"/>
                </a:spcAft>
                <a:buClrTx/>
                <a:buSzTx/>
                <a:buFontTx/>
                <a:buNone/>
                <a:tabLst/>
                <a:defRPr/>
              </a:pPr>
              <a:r>
                <a:rPr kumimoji="0" lang="en-US" sz="2600" b="0" i="0" u="none" strike="noStrike" kern="1200" cap="none" spc="0" normalizeH="0" baseline="0" noProof="0">
                  <a:ln>
                    <a:noFill/>
                  </a:ln>
                  <a:solidFill>
                    <a:srgbClr val="202020"/>
                  </a:solidFill>
                  <a:effectLst/>
                  <a:uLnTx/>
                  <a:uFillTx/>
                  <a:latin typeface="Roboto"/>
                  <a:ea typeface="+mn-ea"/>
                  <a:cs typeface="+mn-cs"/>
                </a:rPr>
                <a:t>Ký phát hành bằng chữ ký số của tổ chức nhà trường</a:t>
              </a:r>
              <a:endParaRPr kumimoji="0" lang="en-US" sz="2600" b="0" i="0" u="none" strike="noStrike" kern="1200" cap="none" spc="0" normalizeH="0" baseline="0" noProof="0" dirty="0">
                <a:ln>
                  <a:noFill/>
                </a:ln>
                <a:solidFill>
                  <a:srgbClr val="202020"/>
                </a:solidFill>
                <a:effectLst/>
                <a:uLnTx/>
                <a:uFillTx/>
                <a:latin typeface="Roboto"/>
                <a:ea typeface="+mn-ea"/>
                <a:cs typeface="+mn-cs"/>
              </a:endParaRPr>
            </a:p>
          </p:txBody>
        </p:sp>
        <p:sp>
          <p:nvSpPr>
            <p:cNvPr id="59" name="TextBox 24"/>
            <p:cNvSpPr txBox="1"/>
            <p:nvPr/>
          </p:nvSpPr>
          <p:spPr>
            <a:xfrm>
              <a:off x="445647" y="182304"/>
              <a:ext cx="413478" cy="934085"/>
            </a:xfrm>
            <a:prstGeom prst="rect">
              <a:avLst/>
            </a:prstGeom>
          </p:spPr>
          <p:txBody>
            <a:bodyPr lIns="0" tIns="0" rIns="0" bIns="0" rtlCol="0" anchor="t">
              <a:spAutoFit/>
            </a:bodyPr>
            <a:lstStyle/>
            <a:p>
              <a:pPr marL="0" marR="0" lvl="0" indent="0" algn="l" defTabSz="914400" rtl="0" eaLnBrk="1" fontAlgn="auto" latinLnBrk="0" hangingPunct="1">
                <a:lnSpc>
                  <a:spcPts val="5880"/>
                </a:lnSpc>
                <a:spcBef>
                  <a:spcPts val="0"/>
                </a:spcBef>
                <a:spcAft>
                  <a:spcPts val="0"/>
                </a:spcAft>
                <a:buClrTx/>
                <a:buSzTx/>
                <a:buFontTx/>
                <a:buNone/>
                <a:tabLst/>
                <a:defRPr/>
              </a:pPr>
              <a:r>
                <a:rPr kumimoji="0" lang="en-US" sz="4200" b="0" i="0" u="none" strike="noStrike" kern="1200" cap="none" spc="0" normalizeH="0" baseline="0" noProof="0">
                  <a:ln>
                    <a:noFill/>
                  </a:ln>
                  <a:solidFill>
                    <a:srgbClr val="202020"/>
                  </a:solidFill>
                  <a:effectLst/>
                  <a:uLnTx/>
                  <a:uFillTx/>
                  <a:latin typeface="Roboto Bold"/>
                  <a:ea typeface="+mn-ea"/>
                  <a:cs typeface="+mn-cs"/>
                </a:rPr>
                <a:t>4</a:t>
              </a:r>
              <a:endParaRPr kumimoji="0" lang="en-US" sz="4200" b="0" i="0" u="none" strike="noStrike" kern="1200" cap="none" spc="0" normalizeH="0" baseline="0" noProof="0" dirty="0">
                <a:ln>
                  <a:noFill/>
                </a:ln>
                <a:solidFill>
                  <a:srgbClr val="202020"/>
                </a:solidFill>
                <a:effectLst/>
                <a:uLnTx/>
                <a:uFillTx/>
                <a:latin typeface="Roboto Bold"/>
                <a:ea typeface="+mn-ea"/>
                <a:cs typeface="+mn-cs"/>
              </a:endParaRPr>
            </a:p>
          </p:txBody>
        </p:sp>
      </p:grpSp>
      <p:grpSp>
        <p:nvGrpSpPr>
          <p:cNvPr id="61" name="Group 19"/>
          <p:cNvGrpSpPr/>
          <p:nvPr/>
        </p:nvGrpSpPr>
        <p:grpSpPr>
          <a:xfrm>
            <a:off x="2022705" y="6235224"/>
            <a:ext cx="12596790" cy="1060256"/>
            <a:chOff x="2968" y="-43208"/>
            <a:chExt cx="13660860" cy="1413674"/>
          </a:xfrm>
        </p:grpSpPr>
        <p:grpSp>
          <p:nvGrpSpPr>
            <p:cNvPr id="62" name="Group 20"/>
            <p:cNvGrpSpPr/>
            <p:nvPr/>
          </p:nvGrpSpPr>
          <p:grpSpPr>
            <a:xfrm>
              <a:off x="2968" y="0"/>
              <a:ext cx="1076521" cy="1367029"/>
              <a:chOff x="14170" y="0"/>
              <a:chExt cx="5139114" cy="6525950"/>
            </a:xfrm>
          </p:grpSpPr>
          <p:sp>
            <p:nvSpPr>
              <p:cNvPr id="66" name="Freeform 21"/>
              <p:cNvSpPr/>
              <p:nvPr/>
            </p:nvSpPr>
            <p:spPr>
              <a:xfrm>
                <a:off x="14170" y="0"/>
                <a:ext cx="5139114" cy="652595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CAF03"/>
              </a:solidFill>
            </p:spPr>
          </p:sp>
        </p:grpSp>
        <p:sp>
          <p:nvSpPr>
            <p:cNvPr id="63" name="TextBox 22"/>
            <p:cNvSpPr txBox="1"/>
            <p:nvPr/>
          </p:nvSpPr>
          <p:spPr>
            <a:xfrm>
              <a:off x="1410648" y="-43208"/>
              <a:ext cx="9542878" cy="718145"/>
            </a:xfrm>
            <a:prstGeom prst="rect">
              <a:avLst/>
            </a:prstGeom>
          </p:spPr>
          <p:txBody>
            <a:bodyPr lIns="0" tIns="0" rIns="0" bIns="0" rtlCol="0" anchor="t">
              <a:spAutoFit/>
            </a:bodyPr>
            <a:lstStyle/>
            <a:p>
              <a:pPr marL="0" marR="0" lvl="0" indent="0" algn="l" defTabSz="914400" rtl="0" eaLnBrk="1" fontAlgn="auto" latinLnBrk="0" hangingPunct="1">
                <a:lnSpc>
                  <a:spcPts val="4200"/>
                </a:lnSpc>
                <a:spcBef>
                  <a:spcPts val="0"/>
                </a:spcBef>
                <a:spcAft>
                  <a:spcPts val="0"/>
                </a:spcAft>
                <a:buClrTx/>
                <a:buSzTx/>
                <a:buFontTx/>
                <a:buNone/>
                <a:tabLst/>
                <a:defRPr/>
              </a:pPr>
              <a:r>
                <a:rPr kumimoji="0" lang="en-US" sz="3000" b="1" i="0" u="none" strike="noStrike" kern="1200" cap="none" spc="300" normalizeH="0" baseline="0" noProof="0">
                  <a:ln>
                    <a:noFill/>
                  </a:ln>
                  <a:solidFill>
                    <a:srgbClr val="202020"/>
                  </a:solidFill>
                  <a:effectLst/>
                  <a:uLnTx/>
                  <a:uFillTx/>
                  <a:latin typeface="Roboto Bold"/>
                  <a:ea typeface="+mn-ea"/>
                  <a:cs typeface="+mn-cs"/>
                </a:rPr>
                <a:t>XÁC NHẬN HOÀN THÀNH/ GỬI</a:t>
              </a:r>
              <a:r>
                <a:rPr kumimoji="0" lang="en-US" sz="3000" b="1" i="0" u="none" strike="noStrike" kern="1200" cap="none" spc="300" normalizeH="0" noProof="0">
                  <a:ln>
                    <a:noFill/>
                  </a:ln>
                  <a:solidFill>
                    <a:srgbClr val="202020"/>
                  </a:solidFill>
                  <a:effectLst/>
                  <a:uLnTx/>
                  <a:uFillTx/>
                  <a:latin typeface="Roboto Bold"/>
                  <a:ea typeface="+mn-ea"/>
                  <a:cs typeface="+mn-cs"/>
                </a:rPr>
                <a:t> HỌC BẠ SỐ</a:t>
              </a:r>
              <a:endParaRPr kumimoji="0" lang="en-US" sz="3000" b="1" i="0" u="none" strike="noStrike" kern="1200" cap="none" spc="300" normalizeH="0" baseline="0" noProof="0" dirty="0">
                <a:ln>
                  <a:noFill/>
                </a:ln>
                <a:solidFill>
                  <a:srgbClr val="202020"/>
                </a:solidFill>
                <a:effectLst/>
                <a:uLnTx/>
                <a:uFillTx/>
                <a:latin typeface="Roboto Bold"/>
                <a:ea typeface="+mn-ea"/>
                <a:cs typeface="+mn-cs"/>
              </a:endParaRPr>
            </a:p>
          </p:txBody>
        </p:sp>
        <p:sp>
          <p:nvSpPr>
            <p:cNvPr id="64" name="TextBox 23"/>
            <p:cNvSpPr txBox="1"/>
            <p:nvPr/>
          </p:nvSpPr>
          <p:spPr>
            <a:xfrm>
              <a:off x="1438984" y="754913"/>
              <a:ext cx="12224844" cy="615553"/>
            </a:xfrm>
            <a:prstGeom prst="rect">
              <a:avLst/>
            </a:prstGeom>
          </p:spPr>
          <p:txBody>
            <a:bodyPr wrap="square" lIns="0" tIns="0" rIns="0" bIns="0" rtlCol="0" anchor="t">
              <a:spAutoFit/>
            </a:bodyPr>
            <a:lstStyle/>
            <a:p>
              <a:pPr marL="0" marR="0" lvl="0" indent="0" algn="l" defTabSz="914400" rtl="0" eaLnBrk="1" fontAlgn="auto" latinLnBrk="0" hangingPunct="1">
                <a:lnSpc>
                  <a:spcPts val="3640"/>
                </a:lnSpc>
                <a:spcBef>
                  <a:spcPts val="0"/>
                </a:spcBef>
                <a:spcAft>
                  <a:spcPts val="0"/>
                </a:spcAft>
                <a:buClrTx/>
                <a:buSzTx/>
                <a:buFontTx/>
                <a:buNone/>
                <a:tabLst/>
                <a:defRPr/>
              </a:pPr>
              <a:r>
                <a:rPr kumimoji="0" lang="en-US" sz="2600" b="0" i="0" u="none" strike="noStrike" kern="1200" cap="none" spc="0" normalizeH="0" baseline="0" noProof="0">
                  <a:ln>
                    <a:noFill/>
                  </a:ln>
                  <a:solidFill>
                    <a:srgbClr val="202020"/>
                  </a:solidFill>
                  <a:effectLst/>
                  <a:uLnTx/>
                  <a:uFillTx/>
                  <a:latin typeface="Roboto"/>
                  <a:ea typeface="+mn-ea"/>
                  <a:cs typeface="+mn-cs"/>
                </a:rPr>
                <a:t>Xác nhận hoàn</a:t>
              </a:r>
              <a:r>
                <a:rPr kumimoji="0" lang="en-US" sz="2600" b="0" i="0" u="none" strike="noStrike" kern="1200" cap="none" spc="0" normalizeH="0" noProof="0">
                  <a:ln>
                    <a:noFill/>
                  </a:ln>
                  <a:solidFill>
                    <a:srgbClr val="202020"/>
                  </a:solidFill>
                  <a:effectLst/>
                  <a:uLnTx/>
                  <a:uFillTx/>
                  <a:latin typeface="Roboto"/>
                  <a:ea typeface="+mn-ea"/>
                  <a:cs typeface="+mn-cs"/>
                </a:rPr>
                <a:t> thành học bạ số và gửi học bạ lên cấp trên</a:t>
              </a:r>
              <a:endParaRPr kumimoji="0" lang="en-US" sz="2600" b="0" i="0" u="none" strike="noStrike" kern="1200" cap="none" spc="0" normalizeH="0" baseline="0" noProof="0" dirty="0">
                <a:ln>
                  <a:noFill/>
                </a:ln>
                <a:solidFill>
                  <a:srgbClr val="202020"/>
                </a:solidFill>
                <a:effectLst/>
                <a:uLnTx/>
                <a:uFillTx/>
                <a:latin typeface="Roboto"/>
                <a:ea typeface="+mn-ea"/>
                <a:cs typeface="+mn-cs"/>
              </a:endParaRPr>
            </a:p>
          </p:txBody>
        </p:sp>
        <p:sp>
          <p:nvSpPr>
            <p:cNvPr id="65" name="TextBox 24"/>
            <p:cNvSpPr txBox="1"/>
            <p:nvPr/>
          </p:nvSpPr>
          <p:spPr>
            <a:xfrm>
              <a:off x="320208" y="137533"/>
              <a:ext cx="430356" cy="936153"/>
            </a:xfrm>
            <a:prstGeom prst="rect">
              <a:avLst/>
            </a:prstGeom>
          </p:spPr>
          <p:txBody>
            <a:bodyPr wrap="square" lIns="0" tIns="0" rIns="0" bIns="0" rtlCol="0" anchor="t">
              <a:spAutoFit/>
            </a:bodyPr>
            <a:lstStyle/>
            <a:p>
              <a:pPr marL="0" marR="0" lvl="0" indent="0" algn="l" defTabSz="914400" rtl="0" eaLnBrk="1" fontAlgn="auto" latinLnBrk="0" hangingPunct="1">
                <a:lnSpc>
                  <a:spcPts val="5880"/>
                </a:lnSpc>
                <a:spcBef>
                  <a:spcPts val="0"/>
                </a:spcBef>
                <a:spcAft>
                  <a:spcPts val="0"/>
                </a:spcAft>
                <a:buClrTx/>
                <a:buSzTx/>
                <a:buFontTx/>
                <a:buNone/>
                <a:tabLst/>
                <a:defRPr/>
              </a:pPr>
              <a:r>
                <a:rPr lang="en-US" sz="4200" dirty="0">
                  <a:solidFill>
                    <a:srgbClr val="202020"/>
                  </a:solidFill>
                  <a:latin typeface="Roboto Bold"/>
                </a:rPr>
                <a:t>5</a:t>
              </a:r>
              <a:endParaRPr kumimoji="0" lang="en-US" sz="4200" b="0" i="0" u="none" strike="noStrike" kern="1200" cap="none" spc="0" normalizeH="0" baseline="0" noProof="0" dirty="0">
                <a:ln>
                  <a:noFill/>
                </a:ln>
                <a:solidFill>
                  <a:srgbClr val="202020"/>
                </a:solidFill>
                <a:effectLst/>
                <a:uLnTx/>
                <a:uFillTx/>
                <a:latin typeface="Roboto Bold"/>
                <a:ea typeface="+mn-ea"/>
                <a:cs typeface="+mn-cs"/>
              </a:endParaRPr>
            </a:p>
          </p:txBody>
        </p:sp>
      </p:grpSp>
      <p:grpSp>
        <p:nvGrpSpPr>
          <p:cNvPr id="67" name="Group 19"/>
          <p:cNvGrpSpPr/>
          <p:nvPr/>
        </p:nvGrpSpPr>
        <p:grpSpPr>
          <a:xfrm>
            <a:off x="2017777" y="7395939"/>
            <a:ext cx="11508376" cy="1054779"/>
            <a:chOff x="0" y="-76200"/>
            <a:chExt cx="13956235" cy="1406372"/>
          </a:xfrm>
        </p:grpSpPr>
        <p:grpSp>
          <p:nvGrpSpPr>
            <p:cNvPr id="68" name="Group 20"/>
            <p:cNvGrpSpPr/>
            <p:nvPr/>
          </p:nvGrpSpPr>
          <p:grpSpPr>
            <a:xfrm>
              <a:off x="0" y="0"/>
              <a:ext cx="1330172" cy="1330172"/>
              <a:chOff x="0" y="0"/>
              <a:chExt cx="6350000" cy="6350000"/>
            </a:xfrm>
          </p:grpSpPr>
          <p:sp>
            <p:nvSpPr>
              <p:cNvPr id="72" name="Freeform 2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CAF03"/>
              </a:solidFill>
            </p:spPr>
          </p:sp>
        </p:grpSp>
        <p:sp>
          <p:nvSpPr>
            <p:cNvPr id="69" name="TextBox 22"/>
            <p:cNvSpPr txBox="1"/>
            <p:nvPr/>
          </p:nvSpPr>
          <p:spPr>
            <a:xfrm>
              <a:off x="1734361" y="-76200"/>
              <a:ext cx="9542878" cy="666849"/>
            </a:xfrm>
            <a:prstGeom prst="rect">
              <a:avLst/>
            </a:prstGeom>
          </p:spPr>
          <p:txBody>
            <a:bodyPr lIns="0" tIns="0" rIns="0" bIns="0" rtlCol="0" anchor="t">
              <a:spAutoFit/>
            </a:bodyPr>
            <a:lstStyle/>
            <a:p>
              <a:pPr marL="0" marR="0" lvl="0" indent="0" algn="l" defTabSz="914400" rtl="0" eaLnBrk="1" fontAlgn="auto" latinLnBrk="0" hangingPunct="1">
                <a:lnSpc>
                  <a:spcPts val="4200"/>
                </a:lnSpc>
                <a:spcBef>
                  <a:spcPts val="0"/>
                </a:spcBef>
                <a:spcAft>
                  <a:spcPts val="0"/>
                </a:spcAft>
                <a:buClrTx/>
                <a:buSzTx/>
                <a:buFontTx/>
                <a:buNone/>
                <a:tabLst/>
                <a:defRPr/>
              </a:pPr>
              <a:r>
                <a:rPr lang="en-US" sz="3000" b="1" spc="300" noProof="0">
                  <a:solidFill>
                    <a:srgbClr val="202020"/>
                  </a:solidFill>
                  <a:latin typeface="Roboto Bold"/>
                </a:rPr>
                <a:t>XÓA BỎ/THU HỒI HỌC BẠ</a:t>
              </a:r>
              <a:endParaRPr kumimoji="0" lang="en-US" sz="3000" b="1" i="0" u="none" strike="noStrike" kern="1200" cap="none" spc="300" normalizeH="0" baseline="0" noProof="0" dirty="0">
                <a:ln>
                  <a:noFill/>
                </a:ln>
                <a:solidFill>
                  <a:srgbClr val="202020"/>
                </a:solidFill>
                <a:effectLst/>
                <a:uLnTx/>
                <a:uFillTx/>
                <a:latin typeface="Roboto Bold"/>
                <a:ea typeface="+mn-ea"/>
                <a:cs typeface="+mn-cs"/>
              </a:endParaRPr>
            </a:p>
          </p:txBody>
        </p:sp>
        <p:sp>
          <p:nvSpPr>
            <p:cNvPr id="70" name="TextBox 23"/>
            <p:cNvSpPr txBox="1"/>
            <p:nvPr/>
          </p:nvSpPr>
          <p:spPr>
            <a:xfrm>
              <a:off x="1734360" y="751476"/>
              <a:ext cx="12221875" cy="572807"/>
            </a:xfrm>
            <a:prstGeom prst="rect">
              <a:avLst/>
            </a:prstGeom>
          </p:spPr>
          <p:txBody>
            <a:bodyPr wrap="square" lIns="0" tIns="0" rIns="0" bIns="0" rtlCol="0" anchor="t">
              <a:spAutoFit/>
            </a:bodyPr>
            <a:lstStyle/>
            <a:p>
              <a:pPr marL="0" marR="0" lvl="0" indent="0" algn="l" defTabSz="914400" rtl="0" eaLnBrk="1" fontAlgn="auto" latinLnBrk="0" hangingPunct="1">
                <a:lnSpc>
                  <a:spcPts val="3640"/>
                </a:lnSpc>
                <a:spcBef>
                  <a:spcPts val="0"/>
                </a:spcBef>
                <a:spcAft>
                  <a:spcPts val="0"/>
                </a:spcAft>
                <a:buClrTx/>
                <a:buSzTx/>
                <a:buFontTx/>
                <a:buNone/>
                <a:tabLst/>
                <a:defRPr/>
              </a:pPr>
              <a:r>
                <a:rPr kumimoji="0" lang="en-US" sz="2600" b="0" i="0" u="none" strike="noStrike" kern="1200" cap="none" spc="0" normalizeH="0" baseline="0" noProof="0">
                  <a:ln>
                    <a:noFill/>
                  </a:ln>
                  <a:solidFill>
                    <a:srgbClr val="202020"/>
                  </a:solidFill>
                  <a:effectLst/>
                  <a:uLnTx/>
                  <a:uFillTx/>
                  <a:latin typeface="Roboto"/>
                  <a:ea typeface="+mn-ea"/>
                  <a:cs typeface="+mn-cs"/>
                </a:rPr>
                <a:t>Xóa</a:t>
              </a:r>
              <a:r>
                <a:rPr kumimoji="0" lang="en-US" sz="2600" b="0" i="0" u="none" strike="noStrike" kern="1200" cap="none" spc="0" normalizeH="0" noProof="0">
                  <a:ln>
                    <a:noFill/>
                  </a:ln>
                  <a:solidFill>
                    <a:srgbClr val="202020"/>
                  </a:solidFill>
                  <a:effectLst/>
                  <a:uLnTx/>
                  <a:uFillTx/>
                  <a:latin typeface="Roboto"/>
                  <a:ea typeface="+mn-ea"/>
                  <a:cs typeface="+mn-cs"/>
                </a:rPr>
                <a:t> bỏ học bạ, thu hồi học bạ khi phát hiện sai sót</a:t>
              </a:r>
              <a:endParaRPr kumimoji="0" lang="en-US" sz="2600" b="0" i="0" u="none" strike="noStrike" kern="1200" cap="none" spc="0" normalizeH="0" baseline="0" noProof="0" dirty="0">
                <a:ln>
                  <a:noFill/>
                </a:ln>
                <a:solidFill>
                  <a:srgbClr val="202020"/>
                </a:solidFill>
                <a:effectLst/>
                <a:uLnTx/>
                <a:uFillTx/>
                <a:latin typeface="Roboto"/>
                <a:ea typeface="+mn-ea"/>
                <a:cs typeface="+mn-cs"/>
              </a:endParaRPr>
            </a:p>
          </p:txBody>
        </p:sp>
        <p:sp>
          <p:nvSpPr>
            <p:cNvPr id="71" name="TextBox 24"/>
            <p:cNvSpPr txBox="1"/>
            <p:nvPr/>
          </p:nvSpPr>
          <p:spPr>
            <a:xfrm>
              <a:off x="445646" y="208428"/>
              <a:ext cx="379787" cy="936153"/>
            </a:xfrm>
            <a:prstGeom prst="rect">
              <a:avLst/>
            </a:prstGeom>
          </p:spPr>
          <p:txBody>
            <a:bodyPr wrap="square" lIns="0" tIns="0" rIns="0" bIns="0" rtlCol="0" anchor="t">
              <a:spAutoFit/>
            </a:bodyPr>
            <a:lstStyle/>
            <a:p>
              <a:pPr marL="0" marR="0" lvl="0" indent="0" algn="l" defTabSz="914400" rtl="0" eaLnBrk="1" fontAlgn="auto" latinLnBrk="0" hangingPunct="1">
                <a:lnSpc>
                  <a:spcPts val="5880"/>
                </a:lnSpc>
                <a:spcBef>
                  <a:spcPts val="0"/>
                </a:spcBef>
                <a:spcAft>
                  <a:spcPts val="0"/>
                </a:spcAft>
                <a:buClrTx/>
                <a:buSzTx/>
                <a:buFontTx/>
                <a:buNone/>
                <a:tabLst/>
                <a:defRPr/>
              </a:pPr>
              <a:r>
                <a:rPr lang="en-US" sz="4200">
                  <a:solidFill>
                    <a:srgbClr val="202020"/>
                  </a:solidFill>
                  <a:latin typeface="Roboto Bold"/>
                </a:rPr>
                <a:t>6</a:t>
              </a:r>
              <a:endParaRPr kumimoji="0" lang="en-US" sz="4200" b="0" i="0" u="none" strike="noStrike" kern="1200" cap="none" spc="0" normalizeH="0" baseline="0" noProof="0" dirty="0">
                <a:ln>
                  <a:noFill/>
                </a:ln>
                <a:solidFill>
                  <a:srgbClr val="202020"/>
                </a:solidFill>
                <a:effectLst/>
                <a:uLnTx/>
                <a:uFillTx/>
                <a:latin typeface="Roboto Bold"/>
                <a:ea typeface="+mn-ea"/>
                <a:cs typeface="+mn-cs"/>
              </a:endParaRPr>
            </a:p>
          </p:txBody>
        </p:sp>
      </p:grpSp>
      <p:grpSp>
        <p:nvGrpSpPr>
          <p:cNvPr id="73" name="Group 19"/>
          <p:cNvGrpSpPr/>
          <p:nvPr/>
        </p:nvGrpSpPr>
        <p:grpSpPr>
          <a:xfrm>
            <a:off x="2056241" y="8566903"/>
            <a:ext cx="10467176" cy="1054779"/>
            <a:chOff x="0" y="-76200"/>
            <a:chExt cx="13956235" cy="1406372"/>
          </a:xfrm>
        </p:grpSpPr>
        <p:grpSp>
          <p:nvGrpSpPr>
            <p:cNvPr id="74" name="Group 20"/>
            <p:cNvGrpSpPr/>
            <p:nvPr/>
          </p:nvGrpSpPr>
          <p:grpSpPr>
            <a:xfrm>
              <a:off x="0" y="0"/>
              <a:ext cx="1330172" cy="1330172"/>
              <a:chOff x="0" y="0"/>
              <a:chExt cx="6350000" cy="6350000"/>
            </a:xfrm>
          </p:grpSpPr>
          <p:sp>
            <p:nvSpPr>
              <p:cNvPr id="77" name="Freeform 2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CAF03"/>
              </a:solidFill>
            </p:spPr>
          </p:sp>
        </p:grpSp>
        <p:sp>
          <p:nvSpPr>
            <p:cNvPr id="75" name="TextBox 22"/>
            <p:cNvSpPr txBox="1"/>
            <p:nvPr/>
          </p:nvSpPr>
          <p:spPr>
            <a:xfrm>
              <a:off x="1734361" y="-76200"/>
              <a:ext cx="9542878" cy="666849"/>
            </a:xfrm>
            <a:prstGeom prst="rect">
              <a:avLst/>
            </a:prstGeom>
          </p:spPr>
          <p:txBody>
            <a:bodyPr lIns="0" tIns="0" rIns="0" bIns="0" rtlCol="0" anchor="t">
              <a:spAutoFit/>
            </a:bodyPr>
            <a:lstStyle/>
            <a:p>
              <a:pPr marL="0" marR="0" lvl="0" indent="0" algn="l" defTabSz="914400" rtl="0" eaLnBrk="1" fontAlgn="auto" latinLnBrk="0" hangingPunct="1">
                <a:lnSpc>
                  <a:spcPts val="4200"/>
                </a:lnSpc>
                <a:spcBef>
                  <a:spcPts val="0"/>
                </a:spcBef>
                <a:spcAft>
                  <a:spcPts val="0"/>
                </a:spcAft>
                <a:buClrTx/>
                <a:buSzTx/>
                <a:buFontTx/>
                <a:buNone/>
                <a:tabLst/>
                <a:defRPr/>
              </a:pPr>
              <a:r>
                <a:rPr lang="en-US" sz="3000" b="1" spc="300" noProof="0">
                  <a:solidFill>
                    <a:srgbClr val="202020"/>
                  </a:solidFill>
                  <a:latin typeface="Roboto Bold"/>
                </a:rPr>
                <a:t>TRA CỨU HỌC BẠ</a:t>
              </a:r>
              <a:endParaRPr kumimoji="0" lang="en-US" sz="3000" b="1" i="0" u="none" strike="noStrike" kern="1200" cap="none" spc="300" normalizeH="0" baseline="0" noProof="0" dirty="0">
                <a:ln>
                  <a:noFill/>
                </a:ln>
                <a:solidFill>
                  <a:srgbClr val="202020"/>
                </a:solidFill>
                <a:effectLst/>
                <a:uLnTx/>
                <a:uFillTx/>
                <a:latin typeface="Roboto Bold"/>
                <a:ea typeface="+mn-ea"/>
                <a:cs typeface="+mn-cs"/>
              </a:endParaRPr>
            </a:p>
          </p:txBody>
        </p:sp>
        <p:sp>
          <p:nvSpPr>
            <p:cNvPr id="76" name="TextBox 23"/>
            <p:cNvSpPr txBox="1"/>
            <p:nvPr/>
          </p:nvSpPr>
          <p:spPr>
            <a:xfrm>
              <a:off x="1734360" y="751476"/>
              <a:ext cx="12221875" cy="572807"/>
            </a:xfrm>
            <a:prstGeom prst="rect">
              <a:avLst/>
            </a:prstGeom>
          </p:spPr>
          <p:txBody>
            <a:bodyPr wrap="square" lIns="0" tIns="0" rIns="0" bIns="0" rtlCol="0" anchor="t">
              <a:spAutoFit/>
            </a:bodyPr>
            <a:lstStyle/>
            <a:p>
              <a:pPr marL="0" marR="0" lvl="0" indent="0" algn="l" defTabSz="914400" rtl="0" eaLnBrk="1" fontAlgn="auto" latinLnBrk="0" hangingPunct="1">
                <a:lnSpc>
                  <a:spcPts val="3640"/>
                </a:lnSpc>
                <a:spcBef>
                  <a:spcPts val="0"/>
                </a:spcBef>
                <a:spcAft>
                  <a:spcPts val="0"/>
                </a:spcAft>
                <a:buClrTx/>
                <a:buSzTx/>
                <a:buFontTx/>
                <a:buNone/>
                <a:tabLst/>
                <a:defRPr/>
              </a:pPr>
              <a:r>
                <a:rPr kumimoji="0" lang="en-US" sz="2600" b="0" i="0" u="none" strike="noStrike" kern="1200" cap="none" spc="0" normalizeH="0" baseline="0" noProof="0">
                  <a:ln>
                    <a:noFill/>
                  </a:ln>
                  <a:solidFill>
                    <a:srgbClr val="202020"/>
                  </a:solidFill>
                  <a:effectLst/>
                  <a:uLnTx/>
                  <a:uFillTx/>
                  <a:latin typeface="Roboto"/>
                  <a:ea typeface="+mn-ea"/>
                  <a:cs typeface="+mn-cs"/>
                </a:rPr>
                <a:t>Tra cứu</a:t>
              </a:r>
              <a:r>
                <a:rPr kumimoji="0" lang="en-US" sz="2600" b="0" i="0" u="none" strike="noStrike" kern="1200" cap="none" spc="0" normalizeH="0" noProof="0">
                  <a:ln>
                    <a:noFill/>
                  </a:ln>
                  <a:solidFill>
                    <a:srgbClr val="202020"/>
                  </a:solidFill>
                  <a:effectLst/>
                  <a:uLnTx/>
                  <a:uFillTx/>
                  <a:latin typeface="Roboto"/>
                  <a:ea typeface="+mn-ea"/>
                  <a:cs typeface="+mn-cs"/>
                </a:rPr>
                <a:t> học bạ sau khi đã phát hành.</a:t>
              </a:r>
              <a:endParaRPr kumimoji="0" lang="en-US" sz="2600" b="0" i="0" u="none" strike="noStrike" kern="1200" cap="none" spc="0" normalizeH="0" baseline="0" noProof="0" dirty="0">
                <a:ln>
                  <a:noFill/>
                </a:ln>
                <a:solidFill>
                  <a:srgbClr val="202020"/>
                </a:solidFill>
                <a:effectLst/>
                <a:uLnTx/>
                <a:uFillTx/>
                <a:latin typeface="Roboto"/>
                <a:ea typeface="+mn-ea"/>
                <a:cs typeface="+mn-cs"/>
              </a:endParaRPr>
            </a:p>
          </p:txBody>
        </p:sp>
      </p:grpSp>
      <p:sp>
        <p:nvSpPr>
          <p:cNvPr id="78" name="TextBox 24"/>
          <p:cNvSpPr txBox="1"/>
          <p:nvPr/>
        </p:nvSpPr>
        <p:spPr>
          <a:xfrm>
            <a:off x="2347717" y="8711277"/>
            <a:ext cx="410224" cy="1513235"/>
          </a:xfrm>
          <a:prstGeom prst="rect">
            <a:avLst/>
          </a:prstGeom>
        </p:spPr>
        <p:txBody>
          <a:bodyPr wrap="square" lIns="0" tIns="0" rIns="0" bIns="0" rtlCol="0" anchor="t">
            <a:spAutoFit/>
          </a:bodyPr>
          <a:lstStyle/>
          <a:p>
            <a:pPr marL="0" marR="0" lvl="0" indent="0" algn="l" defTabSz="914400" rtl="0" eaLnBrk="1" fontAlgn="auto" latinLnBrk="0" hangingPunct="1">
              <a:lnSpc>
                <a:spcPts val="5880"/>
              </a:lnSpc>
              <a:spcBef>
                <a:spcPts val="0"/>
              </a:spcBef>
              <a:spcAft>
                <a:spcPts val="0"/>
              </a:spcAft>
              <a:buClrTx/>
              <a:buSzTx/>
              <a:buFontTx/>
              <a:buNone/>
              <a:tabLst/>
              <a:defRPr/>
            </a:pPr>
            <a:r>
              <a:rPr kumimoji="0" lang="en-US" sz="4200" b="0" i="0" u="none" strike="noStrike" kern="1200" cap="none" spc="0" normalizeH="0" baseline="0" noProof="0">
                <a:ln>
                  <a:noFill/>
                </a:ln>
                <a:solidFill>
                  <a:srgbClr val="202020"/>
                </a:solidFill>
                <a:effectLst/>
                <a:uLnTx/>
                <a:uFillTx/>
                <a:latin typeface="Roboto Bold"/>
                <a:ea typeface="+mn-ea"/>
                <a:cs typeface="+mn-cs"/>
              </a:rPr>
              <a:t>7</a:t>
            </a:r>
          </a:p>
          <a:p>
            <a:pPr marL="0" marR="0" lvl="0" indent="0" algn="l" defTabSz="914400" rtl="0" eaLnBrk="1" fontAlgn="auto" latinLnBrk="0" hangingPunct="1">
              <a:lnSpc>
                <a:spcPts val="5880"/>
              </a:lnSpc>
              <a:spcBef>
                <a:spcPts val="0"/>
              </a:spcBef>
              <a:spcAft>
                <a:spcPts val="0"/>
              </a:spcAft>
              <a:buClrTx/>
              <a:buSzTx/>
              <a:buFontTx/>
              <a:buNone/>
              <a:tabLst/>
              <a:defRPr/>
            </a:pPr>
            <a:endParaRPr kumimoji="0" lang="en-US" sz="4200" b="0" i="0" u="none" strike="noStrike" kern="1200" cap="none" spc="0" normalizeH="0" baseline="0" noProof="0" dirty="0">
              <a:ln>
                <a:noFill/>
              </a:ln>
              <a:solidFill>
                <a:srgbClr val="202020"/>
              </a:solidFill>
              <a:effectLst/>
              <a:uLnTx/>
              <a:uFillTx/>
              <a:latin typeface="Roboto Bold"/>
              <a:ea typeface="+mn-ea"/>
              <a:cs typeface="+mn-cs"/>
            </a:endParaRPr>
          </a:p>
        </p:txBody>
      </p:sp>
    </p:spTree>
    <p:extLst>
      <p:ext uri="{BB962C8B-B14F-4D97-AF65-F5344CB8AC3E}">
        <p14:creationId xmlns:p14="http://schemas.microsoft.com/office/powerpoint/2010/main" val="3136203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flipH="1">
            <a:off x="6248400" y="-1028700"/>
            <a:ext cx="12278020" cy="12278020"/>
          </a:xfrm>
          <a:custGeom>
            <a:avLst/>
            <a:gdLst/>
            <a:ahLst/>
            <a:cxnLst/>
            <a:rect l="l" t="t" r="r" b="b"/>
            <a:pathLst>
              <a:path w="12278020" h="12278020">
                <a:moveTo>
                  <a:pt x="12278019" y="0"/>
                </a:moveTo>
                <a:lnTo>
                  <a:pt x="0" y="0"/>
                </a:lnTo>
                <a:lnTo>
                  <a:pt x="0" y="12278020"/>
                </a:lnTo>
                <a:lnTo>
                  <a:pt x="12278019" y="12278020"/>
                </a:lnTo>
                <a:lnTo>
                  <a:pt x="12278019" y="0"/>
                </a:lnTo>
                <a:close/>
              </a:path>
            </a:pathLst>
          </a:custGeom>
          <a:blipFill>
            <a:blip r:embed="rId2">
              <a:alphaModFix amt="19999"/>
              <a:extLst>
                <a:ext uri="{96DAC541-7B7A-43D3-8B79-37D633B846F1}">
                  <asvg:svgBlip xmlns:asvg="http://schemas.microsoft.com/office/drawing/2016/SVG/main" r:embed="rId3"/>
                </a:ext>
              </a:extLst>
            </a:blip>
            <a:stretch>
              <a:fillRect/>
            </a:stretch>
          </a:blipFill>
        </p:spPr>
      </p:sp>
      <p:sp>
        <p:nvSpPr>
          <p:cNvPr id="4" name="AutoShape 4"/>
          <p:cNvSpPr/>
          <p:nvPr/>
        </p:nvSpPr>
        <p:spPr>
          <a:xfrm>
            <a:off x="528580" y="2603821"/>
            <a:ext cx="9105900" cy="5347755"/>
          </a:xfrm>
          <a:prstGeom prst="rect">
            <a:avLst/>
          </a:prstGeom>
          <a:solidFill>
            <a:srgbClr val="0345E4"/>
          </a:solidFill>
        </p:spPr>
      </p:sp>
      <p:sp>
        <p:nvSpPr>
          <p:cNvPr id="7" name="Freeform 7"/>
          <p:cNvSpPr/>
          <p:nvPr/>
        </p:nvSpPr>
        <p:spPr>
          <a:xfrm>
            <a:off x="15476242" y="9469536"/>
            <a:ext cx="1783058" cy="295015"/>
          </a:xfrm>
          <a:custGeom>
            <a:avLst/>
            <a:gdLst/>
            <a:ahLst/>
            <a:cxnLst/>
            <a:rect l="l" t="t" r="r" b="b"/>
            <a:pathLst>
              <a:path w="1783058" h="295015">
                <a:moveTo>
                  <a:pt x="0" y="0"/>
                </a:moveTo>
                <a:lnTo>
                  <a:pt x="1783058" y="0"/>
                </a:lnTo>
                <a:lnTo>
                  <a:pt x="1783058" y="295015"/>
                </a:lnTo>
                <a:lnTo>
                  <a:pt x="0" y="29501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TextBox 8"/>
          <p:cNvSpPr txBox="1"/>
          <p:nvPr/>
        </p:nvSpPr>
        <p:spPr>
          <a:xfrm>
            <a:off x="1028700" y="440174"/>
            <a:ext cx="5935366" cy="1068324"/>
          </a:xfrm>
          <a:prstGeom prst="rect">
            <a:avLst/>
          </a:prstGeom>
        </p:spPr>
        <p:txBody>
          <a:bodyPr lIns="0" tIns="0" rIns="0" bIns="0" rtlCol="0" anchor="t">
            <a:spAutoFit/>
          </a:bodyPr>
          <a:lstStyle/>
          <a:p>
            <a:pPr>
              <a:lnSpc>
                <a:spcPts val="8071"/>
              </a:lnSpc>
            </a:pPr>
            <a:r>
              <a:rPr lang="en-US" sz="8236" spc="-485">
                <a:solidFill>
                  <a:srgbClr val="0345E4"/>
                </a:solidFill>
                <a:latin typeface="Open Sans 1 Ultra-Bold Italics"/>
              </a:rPr>
              <a:t>NỘI DUNG</a:t>
            </a:r>
          </a:p>
        </p:txBody>
      </p:sp>
      <p:sp>
        <p:nvSpPr>
          <p:cNvPr id="9" name="TextBox 9"/>
          <p:cNvSpPr txBox="1"/>
          <p:nvPr/>
        </p:nvSpPr>
        <p:spPr>
          <a:xfrm>
            <a:off x="772780" y="3297328"/>
            <a:ext cx="8617499" cy="3539943"/>
          </a:xfrm>
          <a:prstGeom prst="rect">
            <a:avLst/>
          </a:prstGeom>
        </p:spPr>
        <p:txBody>
          <a:bodyPr wrap="square" lIns="0" tIns="0" rIns="0" bIns="0" rtlCol="0" anchor="t">
            <a:spAutoFit/>
          </a:bodyPr>
          <a:lstStyle/>
          <a:p>
            <a:pPr>
              <a:lnSpc>
                <a:spcPts val="9749"/>
              </a:lnSpc>
            </a:pPr>
            <a:r>
              <a:rPr lang="en-US" sz="3600" spc="77">
                <a:solidFill>
                  <a:srgbClr val="FFFFFF"/>
                </a:solidFill>
                <a:latin typeface="Open Sans 2 Ultra-Bold"/>
              </a:rPr>
              <a:t>I. Giới thiệu Học bạ số</a:t>
            </a:r>
          </a:p>
          <a:p>
            <a:pPr>
              <a:lnSpc>
                <a:spcPts val="9749"/>
              </a:lnSpc>
            </a:pPr>
            <a:r>
              <a:rPr lang="en-US" sz="3600" spc="77">
                <a:solidFill>
                  <a:srgbClr val="FFFFFF"/>
                </a:solidFill>
                <a:latin typeface="Open Sans 2 Ultra-Bold"/>
              </a:rPr>
              <a:t>II. Quy trình quản lý Học bạ số</a:t>
            </a:r>
          </a:p>
          <a:p>
            <a:pPr>
              <a:lnSpc>
                <a:spcPts val="9749"/>
              </a:lnSpc>
            </a:pPr>
            <a:r>
              <a:rPr lang="en-US" sz="3600" spc="77">
                <a:solidFill>
                  <a:srgbClr val="FFFFFF"/>
                </a:solidFill>
                <a:latin typeface="Open Sans 2 Ultra-Bold"/>
              </a:rPr>
              <a:t>III. Tập huấn các Cơ sở gíao dục</a:t>
            </a:r>
          </a:p>
        </p:txBody>
      </p:sp>
      <p:sp>
        <p:nvSpPr>
          <p:cNvPr id="10" name="Freeform 9">
            <a:extLst>
              <a:ext uri="{FF2B5EF4-FFF2-40B4-BE49-F238E27FC236}">
                <a16:creationId xmlns:a16="http://schemas.microsoft.com/office/drawing/2014/main" id="{ED3BD803-4C9D-AE77-91BC-75BBEC6599C0}"/>
              </a:ext>
            </a:extLst>
          </p:cNvPr>
          <p:cNvSpPr/>
          <p:nvPr/>
        </p:nvSpPr>
        <p:spPr>
          <a:xfrm>
            <a:off x="9268578" y="1944148"/>
            <a:ext cx="4142622" cy="6007428"/>
          </a:xfrm>
          <a:custGeom>
            <a:avLst/>
            <a:gdLst/>
            <a:ahLst/>
            <a:cxnLst/>
            <a:rect l="l" t="t" r="r" b="b"/>
            <a:pathLst>
              <a:path w="4287446" h="6053810">
                <a:moveTo>
                  <a:pt x="0" y="0"/>
                </a:moveTo>
                <a:lnTo>
                  <a:pt x="4287446" y="0"/>
                </a:lnTo>
                <a:lnTo>
                  <a:pt x="4287446" y="6053810"/>
                </a:lnTo>
                <a:lnTo>
                  <a:pt x="0" y="6053810"/>
                </a:lnTo>
                <a:lnTo>
                  <a:pt x="0" y="0"/>
                </a:lnTo>
                <a:close/>
              </a:path>
            </a:pathLst>
          </a:custGeom>
          <a:blipFill>
            <a:blip r:embed="rId6"/>
            <a:stretch>
              <a:fillRect/>
            </a:stretch>
          </a:blipFill>
          <a:ln w="38100" cap="sq">
            <a:solidFill>
              <a:srgbClr val="051D64"/>
            </a:solidFill>
            <a:prstDash val="solid"/>
            <a:miter/>
          </a:ln>
        </p:spPr>
      </p:sp>
      <p:sp>
        <p:nvSpPr>
          <p:cNvPr id="11" name="Freeform 10">
            <a:extLst>
              <a:ext uri="{FF2B5EF4-FFF2-40B4-BE49-F238E27FC236}">
                <a16:creationId xmlns:a16="http://schemas.microsoft.com/office/drawing/2014/main" id="{AFBF4334-8E64-6EE4-D98B-257BE926DFBE}"/>
              </a:ext>
            </a:extLst>
          </p:cNvPr>
          <p:cNvSpPr/>
          <p:nvPr/>
        </p:nvSpPr>
        <p:spPr>
          <a:xfrm>
            <a:off x="12741048" y="1028700"/>
            <a:ext cx="5242152" cy="8077200"/>
          </a:xfrm>
          <a:custGeom>
            <a:avLst/>
            <a:gdLst/>
            <a:ahLst/>
            <a:cxnLst/>
            <a:rect l="l" t="t" r="r" b="b"/>
            <a:pathLst>
              <a:path w="4279417" h="6053810">
                <a:moveTo>
                  <a:pt x="0" y="0"/>
                </a:moveTo>
                <a:lnTo>
                  <a:pt x="4279417" y="0"/>
                </a:lnTo>
                <a:lnTo>
                  <a:pt x="4279417" y="6053810"/>
                </a:lnTo>
                <a:lnTo>
                  <a:pt x="0" y="6053810"/>
                </a:lnTo>
                <a:lnTo>
                  <a:pt x="0" y="0"/>
                </a:lnTo>
                <a:close/>
              </a:path>
            </a:pathLst>
          </a:custGeom>
          <a:blipFill>
            <a:blip r:embed="rId7"/>
            <a:stretch>
              <a:fillRect/>
            </a:stretch>
          </a:blipFill>
          <a:ln w="38100" cap="sq">
            <a:solidFill>
              <a:srgbClr val="051D64"/>
            </a:solidFill>
            <a:prstDash val="solid"/>
            <a:miter/>
          </a:ln>
        </p:spPr>
      </p:sp>
    </p:spTree>
    <p:extLst>
      <p:ext uri="{BB962C8B-B14F-4D97-AF65-F5344CB8AC3E}">
        <p14:creationId xmlns:p14="http://schemas.microsoft.com/office/powerpoint/2010/main" val="40571037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8288000" cy="1122605"/>
            <a:chOff x="0" y="0"/>
            <a:chExt cx="4816593" cy="365038"/>
          </a:xfrm>
        </p:grpSpPr>
        <p:sp>
          <p:nvSpPr>
            <p:cNvPr id="4" name="Freeform 4"/>
            <p:cNvSpPr/>
            <p:nvPr/>
          </p:nvSpPr>
          <p:spPr>
            <a:xfrm>
              <a:off x="0" y="0"/>
              <a:ext cx="4816592" cy="365038"/>
            </a:xfrm>
            <a:custGeom>
              <a:avLst/>
              <a:gdLst/>
              <a:ahLst/>
              <a:cxnLst/>
              <a:rect l="l" t="t" r="r" b="b"/>
              <a:pathLst>
                <a:path w="4816592" h="365038">
                  <a:moveTo>
                    <a:pt x="0" y="0"/>
                  </a:moveTo>
                  <a:lnTo>
                    <a:pt x="4816592" y="0"/>
                  </a:lnTo>
                  <a:lnTo>
                    <a:pt x="4816592" y="365038"/>
                  </a:lnTo>
                  <a:lnTo>
                    <a:pt x="0" y="365038"/>
                  </a:lnTo>
                  <a:close/>
                </a:path>
              </a:pathLst>
            </a:custGeom>
            <a:solidFill>
              <a:srgbClr val="0345E4"/>
            </a:solidFill>
          </p:spPr>
        </p:sp>
        <p:sp>
          <p:nvSpPr>
            <p:cNvPr id="5" name="TextBox 5"/>
            <p:cNvSpPr txBox="1"/>
            <p:nvPr/>
          </p:nvSpPr>
          <p:spPr>
            <a:xfrm>
              <a:off x="0" y="-38100"/>
              <a:ext cx="4816593" cy="403138"/>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900803" y="218338"/>
            <a:ext cx="3926059"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QUY TRÌNH</a:t>
            </a:r>
          </a:p>
        </p:txBody>
      </p:sp>
      <p:sp>
        <p:nvSpPr>
          <p:cNvPr id="7" name="AutoShape 7"/>
          <p:cNvSpPr/>
          <p:nvPr/>
        </p:nvSpPr>
        <p:spPr>
          <a:xfrm>
            <a:off x="5488910" y="0"/>
            <a:ext cx="0" cy="1417611"/>
          </a:xfrm>
          <a:prstGeom prst="line">
            <a:avLst/>
          </a:prstGeom>
          <a:ln w="38100" cap="flat">
            <a:solidFill>
              <a:srgbClr val="FFFFFF"/>
            </a:solidFill>
            <a:prstDash val="solid"/>
            <a:headEnd type="none" w="sm" len="sm"/>
            <a:tailEnd type="none" w="sm" len="sm"/>
          </a:ln>
        </p:spPr>
      </p:sp>
      <p:sp>
        <p:nvSpPr>
          <p:cNvPr id="8" name="TextBox 8"/>
          <p:cNvSpPr txBox="1"/>
          <p:nvPr/>
        </p:nvSpPr>
        <p:spPr>
          <a:xfrm>
            <a:off x="6496155" y="142136"/>
            <a:ext cx="10340069" cy="930278"/>
          </a:xfrm>
          <a:prstGeom prst="rect">
            <a:avLst/>
          </a:prstGeom>
        </p:spPr>
        <p:txBody>
          <a:bodyPr lIns="0" tIns="0" rIns="0" bIns="0" rtlCol="0" anchor="t">
            <a:spAutoFit/>
          </a:bodyPr>
          <a:lstStyle/>
          <a:p>
            <a:pPr marL="0" lvl="0" indent="0" algn="just">
              <a:lnSpc>
                <a:spcPts val="7749"/>
              </a:lnSpc>
            </a:pPr>
            <a:r>
              <a:rPr lang="en-US" sz="4999">
                <a:solidFill>
                  <a:srgbClr val="FFFFFF"/>
                </a:solidFill>
                <a:latin typeface="Open Sans Bold Bold"/>
              </a:rPr>
              <a:t>QUẢN LÝ HỌC BẠ SỐ TẠI CSGD</a:t>
            </a:r>
          </a:p>
        </p:txBody>
      </p:sp>
      <p:sp>
        <p:nvSpPr>
          <p:cNvPr id="10" name="TextBox 10"/>
          <p:cNvSpPr txBox="1"/>
          <p:nvPr/>
        </p:nvSpPr>
        <p:spPr>
          <a:xfrm>
            <a:off x="4995587" y="5663911"/>
            <a:ext cx="1689540"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02. Tạo học bạ</a:t>
            </a:r>
          </a:p>
        </p:txBody>
      </p:sp>
      <p:sp>
        <p:nvSpPr>
          <p:cNvPr id="11" name="TextBox 11"/>
          <p:cNvSpPr txBox="1"/>
          <p:nvPr/>
        </p:nvSpPr>
        <p:spPr>
          <a:xfrm>
            <a:off x="8267930"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03. Ký số học bạ</a:t>
            </a:r>
          </a:p>
        </p:txBody>
      </p:sp>
      <p:sp>
        <p:nvSpPr>
          <p:cNvPr id="13" name="TextBox 13"/>
          <p:cNvSpPr txBox="1"/>
          <p:nvPr/>
        </p:nvSpPr>
        <p:spPr>
          <a:xfrm>
            <a:off x="14704092"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05. Gửi học bạ số</a:t>
            </a:r>
          </a:p>
        </p:txBody>
      </p:sp>
      <p:grpSp>
        <p:nvGrpSpPr>
          <p:cNvPr id="25" name="Group 25"/>
          <p:cNvGrpSpPr/>
          <p:nvPr/>
        </p:nvGrpSpPr>
        <p:grpSpPr>
          <a:xfrm>
            <a:off x="16287059" y="8247665"/>
            <a:ext cx="2954728" cy="295472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79" name="TextBox 3"/>
          <p:cNvSpPr txBox="1"/>
          <p:nvPr/>
        </p:nvSpPr>
        <p:spPr>
          <a:xfrm>
            <a:off x="495072" y="1323090"/>
            <a:ext cx="7772857" cy="641201"/>
          </a:xfrm>
          <a:prstGeom prst="rect">
            <a:avLst/>
          </a:prstGeom>
        </p:spPr>
        <p:txBody>
          <a:bodyPr wrap="square" lIns="0" tIns="0" rIns="0" bIns="0" rtlCol="0" anchor="t">
            <a:spAutoFit/>
          </a:bodyPr>
          <a:lstStyle/>
          <a:p>
            <a:pPr>
              <a:lnSpc>
                <a:spcPts val="5040"/>
              </a:lnSpc>
            </a:pPr>
            <a:r>
              <a:rPr lang="en-US" sz="4000">
                <a:solidFill>
                  <a:srgbClr val="191919"/>
                </a:solidFill>
                <a:latin typeface="Roboto Bold"/>
              </a:rPr>
              <a:t>1. Đăng ký, duyệt chứng thư số</a:t>
            </a:r>
          </a:p>
        </p:txBody>
      </p:sp>
      <p:sp>
        <p:nvSpPr>
          <p:cNvPr id="80" name="TextBox 3"/>
          <p:cNvSpPr txBox="1"/>
          <p:nvPr/>
        </p:nvSpPr>
        <p:spPr>
          <a:xfrm>
            <a:off x="495072" y="1964291"/>
            <a:ext cx="11468328" cy="369332"/>
          </a:xfrm>
          <a:prstGeom prst="rect">
            <a:avLst/>
          </a:prstGeom>
        </p:spPr>
        <p:txBody>
          <a:bodyPr wrap="square" lIns="0" tIns="0" rIns="0" bIns="0" rtlCol="0" anchor="t">
            <a:spAutoFit/>
          </a:bodyPr>
          <a:lstStyle/>
          <a:p>
            <a:r>
              <a:rPr lang="en-US" sz="2400">
                <a:solidFill>
                  <a:srgbClr val="191919"/>
                </a:solidFill>
                <a:latin typeface="Roboto Bold"/>
              </a:rPr>
              <a:t>Quản trị viên duyệt chứng thư số Giáo viên</a:t>
            </a:r>
          </a:p>
        </p:txBody>
      </p:sp>
      <p:sp>
        <p:nvSpPr>
          <p:cNvPr id="81" name="TextBox 80"/>
          <p:cNvSpPr txBox="1"/>
          <p:nvPr/>
        </p:nvSpPr>
        <p:spPr>
          <a:xfrm>
            <a:off x="495072" y="5869329"/>
            <a:ext cx="11087328" cy="461665"/>
          </a:xfrm>
          <a:prstGeom prst="rect">
            <a:avLst/>
          </a:prstGeom>
          <a:noFill/>
        </p:spPr>
        <p:txBody>
          <a:bodyPr wrap="square" rtlCol="0">
            <a:spAutoFit/>
          </a:bodyPr>
          <a:lstStyle/>
          <a:p>
            <a:r>
              <a:rPr lang="en-US" sz="2400">
                <a:solidFill>
                  <a:srgbClr val="191919"/>
                </a:solidFill>
                <a:latin typeface="Roboto Bold"/>
              </a:rPr>
              <a:t>Phòng GD&amp;ĐT duyệt chứng thư số Nhà trường/Ban giám hiệu nhà trường</a:t>
            </a:r>
          </a:p>
        </p:txBody>
      </p:sp>
      <p:pic>
        <p:nvPicPr>
          <p:cNvPr id="18" name="Picture 17"/>
          <p:cNvPicPr>
            <a:picLocks noChangeAspect="1"/>
          </p:cNvPicPr>
          <p:nvPr/>
        </p:nvPicPr>
        <p:blipFill>
          <a:blip r:embed="rId3"/>
          <a:stretch>
            <a:fillRect/>
          </a:stretch>
        </p:blipFill>
        <p:spPr>
          <a:xfrm>
            <a:off x="495072" y="2431529"/>
            <a:ext cx="14440128" cy="3339894"/>
          </a:xfrm>
          <a:prstGeom prst="rect">
            <a:avLst/>
          </a:prstGeom>
        </p:spPr>
      </p:pic>
      <p:pic>
        <p:nvPicPr>
          <p:cNvPr id="19" name="Picture 18"/>
          <p:cNvPicPr>
            <a:picLocks noChangeAspect="1"/>
          </p:cNvPicPr>
          <p:nvPr/>
        </p:nvPicPr>
        <p:blipFill>
          <a:blip r:embed="rId4"/>
          <a:stretch>
            <a:fillRect/>
          </a:stretch>
        </p:blipFill>
        <p:spPr>
          <a:xfrm>
            <a:off x="4571667" y="6358527"/>
            <a:ext cx="12264557" cy="3778275"/>
          </a:xfrm>
          <a:prstGeom prst="rect">
            <a:avLst/>
          </a:prstGeom>
        </p:spPr>
      </p:pic>
    </p:spTree>
    <p:extLst>
      <p:ext uri="{BB962C8B-B14F-4D97-AF65-F5344CB8AC3E}">
        <p14:creationId xmlns:p14="http://schemas.microsoft.com/office/powerpoint/2010/main" val="41917645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8288000" cy="1386002"/>
            <a:chOff x="0" y="0"/>
            <a:chExt cx="4816593" cy="365038"/>
          </a:xfrm>
        </p:grpSpPr>
        <p:sp>
          <p:nvSpPr>
            <p:cNvPr id="4" name="Freeform 4"/>
            <p:cNvSpPr/>
            <p:nvPr/>
          </p:nvSpPr>
          <p:spPr>
            <a:xfrm>
              <a:off x="0" y="0"/>
              <a:ext cx="4816592" cy="365038"/>
            </a:xfrm>
            <a:custGeom>
              <a:avLst/>
              <a:gdLst/>
              <a:ahLst/>
              <a:cxnLst/>
              <a:rect l="l" t="t" r="r" b="b"/>
              <a:pathLst>
                <a:path w="4816592" h="365038">
                  <a:moveTo>
                    <a:pt x="0" y="0"/>
                  </a:moveTo>
                  <a:lnTo>
                    <a:pt x="4816592" y="0"/>
                  </a:lnTo>
                  <a:lnTo>
                    <a:pt x="4816592" y="365038"/>
                  </a:lnTo>
                  <a:lnTo>
                    <a:pt x="0" y="365038"/>
                  </a:lnTo>
                  <a:close/>
                </a:path>
              </a:pathLst>
            </a:custGeom>
            <a:solidFill>
              <a:srgbClr val="0345E4"/>
            </a:solidFill>
          </p:spPr>
        </p:sp>
        <p:sp>
          <p:nvSpPr>
            <p:cNvPr id="5" name="TextBox 5"/>
            <p:cNvSpPr txBox="1"/>
            <p:nvPr/>
          </p:nvSpPr>
          <p:spPr>
            <a:xfrm>
              <a:off x="0" y="-38100"/>
              <a:ext cx="4816593" cy="403138"/>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900803" y="218338"/>
            <a:ext cx="3926059"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QUY TRÌNH</a:t>
            </a:r>
          </a:p>
        </p:txBody>
      </p:sp>
      <p:sp>
        <p:nvSpPr>
          <p:cNvPr id="7" name="AutoShape 7"/>
          <p:cNvSpPr/>
          <p:nvPr/>
        </p:nvSpPr>
        <p:spPr>
          <a:xfrm>
            <a:off x="5488910" y="0"/>
            <a:ext cx="0" cy="1417611"/>
          </a:xfrm>
          <a:prstGeom prst="line">
            <a:avLst/>
          </a:prstGeom>
          <a:ln w="38100" cap="flat">
            <a:solidFill>
              <a:srgbClr val="FFFFFF"/>
            </a:solidFill>
            <a:prstDash val="solid"/>
            <a:headEnd type="none" w="sm" len="sm"/>
            <a:tailEnd type="none" w="sm" len="sm"/>
          </a:ln>
        </p:spPr>
      </p:sp>
      <p:sp>
        <p:nvSpPr>
          <p:cNvPr id="8" name="TextBox 8"/>
          <p:cNvSpPr txBox="1"/>
          <p:nvPr/>
        </p:nvSpPr>
        <p:spPr>
          <a:xfrm>
            <a:off x="6496155" y="142136"/>
            <a:ext cx="10340069" cy="930278"/>
          </a:xfrm>
          <a:prstGeom prst="rect">
            <a:avLst/>
          </a:prstGeom>
        </p:spPr>
        <p:txBody>
          <a:bodyPr lIns="0" tIns="0" rIns="0" bIns="0" rtlCol="0" anchor="t">
            <a:spAutoFit/>
          </a:bodyPr>
          <a:lstStyle/>
          <a:p>
            <a:pPr marL="0" lvl="0" indent="0" algn="just">
              <a:lnSpc>
                <a:spcPts val="7749"/>
              </a:lnSpc>
            </a:pPr>
            <a:r>
              <a:rPr lang="en-US" sz="4999">
                <a:solidFill>
                  <a:srgbClr val="FFFFFF"/>
                </a:solidFill>
                <a:latin typeface="Open Sans Bold Bold"/>
              </a:rPr>
              <a:t>QUẢN LÝ HỌC BẠ SỐ TẠI CSGD</a:t>
            </a:r>
          </a:p>
        </p:txBody>
      </p:sp>
      <p:sp>
        <p:nvSpPr>
          <p:cNvPr id="10" name="TextBox 10"/>
          <p:cNvSpPr txBox="1"/>
          <p:nvPr/>
        </p:nvSpPr>
        <p:spPr>
          <a:xfrm>
            <a:off x="4995587" y="5663911"/>
            <a:ext cx="1689540"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02. Tạo học bạ</a:t>
            </a:r>
          </a:p>
        </p:txBody>
      </p:sp>
      <p:sp>
        <p:nvSpPr>
          <p:cNvPr id="11" name="TextBox 11"/>
          <p:cNvSpPr txBox="1"/>
          <p:nvPr/>
        </p:nvSpPr>
        <p:spPr>
          <a:xfrm>
            <a:off x="8267930"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03. Ký số học bạ</a:t>
            </a:r>
          </a:p>
        </p:txBody>
      </p:sp>
      <p:sp>
        <p:nvSpPr>
          <p:cNvPr id="13" name="TextBox 13"/>
          <p:cNvSpPr txBox="1"/>
          <p:nvPr/>
        </p:nvSpPr>
        <p:spPr>
          <a:xfrm>
            <a:off x="14704092"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05. Gửi học bạ số</a:t>
            </a:r>
          </a:p>
        </p:txBody>
      </p:sp>
      <p:grpSp>
        <p:nvGrpSpPr>
          <p:cNvPr id="25" name="Group 25"/>
          <p:cNvGrpSpPr/>
          <p:nvPr/>
        </p:nvGrpSpPr>
        <p:grpSpPr>
          <a:xfrm>
            <a:off x="16287059" y="8247665"/>
            <a:ext cx="2954728" cy="295472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79" name="TextBox 3"/>
          <p:cNvSpPr txBox="1"/>
          <p:nvPr/>
        </p:nvSpPr>
        <p:spPr>
          <a:xfrm>
            <a:off x="495072" y="1511786"/>
            <a:ext cx="7772857" cy="641201"/>
          </a:xfrm>
          <a:prstGeom prst="rect">
            <a:avLst/>
          </a:prstGeom>
        </p:spPr>
        <p:txBody>
          <a:bodyPr wrap="square" lIns="0" tIns="0" rIns="0" bIns="0" rtlCol="0" anchor="t">
            <a:spAutoFit/>
          </a:bodyPr>
          <a:lstStyle/>
          <a:p>
            <a:pPr>
              <a:lnSpc>
                <a:spcPts val="5040"/>
              </a:lnSpc>
            </a:pPr>
            <a:r>
              <a:rPr lang="en-US" sz="4000">
                <a:solidFill>
                  <a:srgbClr val="191919"/>
                </a:solidFill>
                <a:latin typeface="Roboto Bold"/>
              </a:rPr>
              <a:t>1. Đăng ký, duyệt chứng thư số</a:t>
            </a:r>
          </a:p>
        </p:txBody>
      </p:sp>
      <p:sp>
        <p:nvSpPr>
          <p:cNvPr id="80" name="TextBox 3"/>
          <p:cNvSpPr txBox="1"/>
          <p:nvPr/>
        </p:nvSpPr>
        <p:spPr>
          <a:xfrm>
            <a:off x="495072" y="2278771"/>
            <a:ext cx="11468328" cy="738664"/>
          </a:xfrm>
          <a:prstGeom prst="rect">
            <a:avLst/>
          </a:prstGeom>
        </p:spPr>
        <p:txBody>
          <a:bodyPr wrap="square" lIns="0" tIns="0" rIns="0" bIns="0" rtlCol="0" anchor="t">
            <a:spAutoFit/>
          </a:bodyPr>
          <a:lstStyle/>
          <a:p>
            <a:r>
              <a:rPr lang="en-US" sz="2400">
                <a:solidFill>
                  <a:srgbClr val="191919"/>
                </a:solidFill>
                <a:latin typeface="Roboto Bold"/>
              </a:rPr>
              <a:t>Quản trị viên thực hiện khai báo chứng thư số nhà trường</a:t>
            </a:r>
          </a:p>
          <a:p>
            <a:r>
              <a:rPr lang="en-US" sz="2400">
                <a:solidFill>
                  <a:srgbClr val="191919"/>
                </a:solidFill>
                <a:latin typeface="Roboto Bold"/>
              </a:rPr>
              <a:t>Ban giám hiệu, giáo viên khai báo thông tin chứng thư số cá nhân.</a:t>
            </a:r>
          </a:p>
        </p:txBody>
      </p:sp>
      <p:pic>
        <p:nvPicPr>
          <p:cNvPr id="9" name="Picture 8"/>
          <p:cNvPicPr>
            <a:picLocks noChangeAspect="1"/>
          </p:cNvPicPr>
          <p:nvPr/>
        </p:nvPicPr>
        <p:blipFill>
          <a:blip r:embed="rId3"/>
          <a:stretch>
            <a:fillRect/>
          </a:stretch>
        </p:blipFill>
        <p:spPr>
          <a:xfrm>
            <a:off x="902304" y="4709808"/>
            <a:ext cx="8241695" cy="3331983"/>
          </a:xfrm>
          <a:prstGeom prst="rect">
            <a:avLst/>
          </a:prstGeom>
        </p:spPr>
      </p:pic>
      <p:pic>
        <p:nvPicPr>
          <p:cNvPr id="14" name="Picture 13"/>
          <p:cNvPicPr>
            <a:picLocks noChangeAspect="1"/>
          </p:cNvPicPr>
          <p:nvPr/>
        </p:nvPicPr>
        <p:blipFill>
          <a:blip r:embed="rId4"/>
          <a:stretch>
            <a:fillRect/>
          </a:stretch>
        </p:blipFill>
        <p:spPr>
          <a:xfrm>
            <a:off x="9395249" y="3238500"/>
            <a:ext cx="8435551" cy="5634642"/>
          </a:xfrm>
          <a:prstGeom prst="rect">
            <a:avLst/>
          </a:prstGeom>
        </p:spPr>
      </p:pic>
      <p:sp>
        <p:nvSpPr>
          <p:cNvPr id="15" name="TextBox 14"/>
          <p:cNvSpPr txBox="1"/>
          <p:nvPr/>
        </p:nvSpPr>
        <p:spPr>
          <a:xfrm>
            <a:off x="2743200" y="8085237"/>
            <a:ext cx="3630557" cy="461665"/>
          </a:xfrm>
          <a:prstGeom prst="rect">
            <a:avLst/>
          </a:prstGeom>
          <a:noFill/>
        </p:spPr>
        <p:txBody>
          <a:bodyPr wrap="square" rtlCol="0">
            <a:spAutoFit/>
          </a:bodyPr>
          <a:lstStyle/>
          <a:p>
            <a:r>
              <a:rPr lang="en-US" sz="2400" b="1">
                <a:latin typeface="Times New Roman" panose="02020603050405020304" pitchFamily="18" charset="0"/>
                <a:cs typeface="Times New Roman" panose="02020603050405020304" pitchFamily="18" charset="0"/>
              </a:rPr>
              <a:t>Chứng thư số Nhà trường</a:t>
            </a:r>
          </a:p>
        </p:txBody>
      </p:sp>
      <p:sp>
        <p:nvSpPr>
          <p:cNvPr id="81" name="TextBox 80"/>
          <p:cNvSpPr txBox="1"/>
          <p:nvPr/>
        </p:nvSpPr>
        <p:spPr>
          <a:xfrm>
            <a:off x="11295023" y="9017810"/>
            <a:ext cx="4036092" cy="461665"/>
          </a:xfrm>
          <a:prstGeom prst="rect">
            <a:avLst/>
          </a:prstGeom>
          <a:noFill/>
        </p:spPr>
        <p:txBody>
          <a:bodyPr wrap="square" rtlCol="0">
            <a:spAutoFit/>
          </a:bodyPr>
          <a:lstStyle/>
          <a:p>
            <a:r>
              <a:rPr lang="en-US" sz="2400" b="1">
                <a:latin typeface="Times New Roman" panose="02020603050405020304" pitchFamily="18" charset="0"/>
                <a:cs typeface="Times New Roman" panose="02020603050405020304" pitchFamily="18" charset="0"/>
              </a:rPr>
              <a:t>Chứng thư số BGH/Giáo viên</a:t>
            </a:r>
          </a:p>
        </p:txBody>
      </p:sp>
    </p:spTree>
    <p:extLst>
      <p:ext uri="{BB962C8B-B14F-4D97-AF65-F5344CB8AC3E}">
        <p14:creationId xmlns:p14="http://schemas.microsoft.com/office/powerpoint/2010/main" val="30169014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8288000" cy="1386002"/>
            <a:chOff x="0" y="0"/>
            <a:chExt cx="4816593" cy="365038"/>
          </a:xfrm>
        </p:grpSpPr>
        <p:sp>
          <p:nvSpPr>
            <p:cNvPr id="4" name="Freeform 4"/>
            <p:cNvSpPr/>
            <p:nvPr/>
          </p:nvSpPr>
          <p:spPr>
            <a:xfrm>
              <a:off x="0" y="0"/>
              <a:ext cx="4816592" cy="365038"/>
            </a:xfrm>
            <a:custGeom>
              <a:avLst/>
              <a:gdLst/>
              <a:ahLst/>
              <a:cxnLst/>
              <a:rect l="l" t="t" r="r" b="b"/>
              <a:pathLst>
                <a:path w="4816592" h="365038">
                  <a:moveTo>
                    <a:pt x="0" y="0"/>
                  </a:moveTo>
                  <a:lnTo>
                    <a:pt x="4816592" y="0"/>
                  </a:lnTo>
                  <a:lnTo>
                    <a:pt x="4816592" y="365038"/>
                  </a:lnTo>
                  <a:lnTo>
                    <a:pt x="0" y="365038"/>
                  </a:lnTo>
                  <a:close/>
                </a:path>
              </a:pathLst>
            </a:custGeom>
            <a:solidFill>
              <a:srgbClr val="0345E4"/>
            </a:solidFill>
          </p:spPr>
        </p:sp>
        <p:sp>
          <p:nvSpPr>
            <p:cNvPr id="5" name="TextBox 5"/>
            <p:cNvSpPr txBox="1"/>
            <p:nvPr/>
          </p:nvSpPr>
          <p:spPr>
            <a:xfrm>
              <a:off x="0" y="-38100"/>
              <a:ext cx="4816593" cy="403138"/>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900803" y="218338"/>
            <a:ext cx="3926059"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QUY TRÌNH</a:t>
            </a:r>
          </a:p>
        </p:txBody>
      </p:sp>
      <p:sp>
        <p:nvSpPr>
          <p:cNvPr id="7" name="AutoShape 7"/>
          <p:cNvSpPr/>
          <p:nvPr/>
        </p:nvSpPr>
        <p:spPr>
          <a:xfrm>
            <a:off x="5488910" y="0"/>
            <a:ext cx="0" cy="1417611"/>
          </a:xfrm>
          <a:prstGeom prst="line">
            <a:avLst/>
          </a:prstGeom>
          <a:ln w="38100" cap="flat">
            <a:solidFill>
              <a:srgbClr val="FFFFFF"/>
            </a:solidFill>
            <a:prstDash val="solid"/>
            <a:headEnd type="none" w="sm" len="sm"/>
            <a:tailEnd type="none" w="sm" len="sm"/>
          </a:ln>
        </p:spPr>
      </p:sp>
      <p:sp>
        <p:nvSpPr>
          <p:cNvPr id="8" name="TextBox 8"/>
          <p:cNvSpPr txBox="1"/>
          <p:nvPr/>
        </p:nvSpPr>
        <p:spPr>
          <a:xfrm>
            <a:off x="6496155" y="142136"/>
            <a:ext cx="10340069" cy="930278"/>
          </a:xfrm>
          <a:prstGeom prst="rect">
            <a:avLst/>
          </a:prstGeom>
        </p:spPr>
        <p:txBody>
          <a:bodyPr lIns="0" tIns="0" rIns="0" bIns="0" rtlCol="0" anchor="t">
            <a:spAutoFit/>
          </a:bodyPr>
          <a:lstStyle/>
          <a:p>
            <a:pPr marL="0" lvl="0" indent="0" algn="just">
              <a:lnSpc>
                <a:spcPts val="7749"/>
              </a:lnSpc>
            </a:pPr>
            <a:r>
              <a:rPr lang="en-US" sz="4999">
                <a:solidFill>
                  <a:srgbClr val="FFFFFF"/>
                </a:solidFill>
                <a:latin typeface="Open Sans Bold Bold"/>
              </a:rPr>
              <a:t>QUẢN LÝ HỌC BẠ SỐ TẠI CSGD</a:t>
            </a:r>
          </a:p>
        </p:txBody>
      </p:sp>
      <p:sp>
        <p:nvSpPr>
          <p:cNvPr id="10" name="TextBox 10"/>
          <p:cNvSpPr txBox="1"/>
          <p:nvPr/>
        </p:nvSpPr>
        <p:spPr>
          <a:xfrm>
            <a:off x="4995587" y="5663911"/>
            <a:ext cx="1689540"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02. Tạo học bạ</a:t>
            </a:r>
          </a:p>
        </p:txBody>
      </p:sp>
      <p:sp>
        <p:nvSpPr>
          <p:cNvPr id="11" name="TextBox 11"/>
          <p:cNvSpPr txBox="1"/>
          <p:nvPr/>
        </p:nvSpPr>
        <p:spPr>
          <a:xfrm>
            <a:off x="8267930"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03. Ký số học bạ</a:t>
            </a:r>
          </a:p>
        </p:txBody>
      </p:sp>
      <p:sp>
        <p:nvSpPr>
          <p:cNvPr id="13" name="TextBox 13"/>
          <p:cNvSpPr txBox="1"/>
          <p:nvPr/>
        </p:nvSpPr>
        <p:spPr>
          <a:xfrm>
            <a:off x="14704092"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05. Gửi học bạ số</a:t>
            </a:r>
          </a:p>
        </p:txBody>
      </p:sp>
      <p:grpSp>
        <p:nvGrpSpPr>
          <p:cNvPr id="25" name="Group 25"/>
          <p:cNvGrpSpPr/>
          <p:nvPr/>
        </p:nvGrpSpPr>
        <p:grpSpPr>
          <a:xfrm>
            <a:off x="16287059" y="8247665"/>
            <a:ext cx="2954728" cy="295472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79" name="TextBox 3"/>
          <p:cNvSpPr txBox="1"/>
          <p:nvPr/>
        </p:nvSpPr>
        <p:spPr>
          <a:xfrm>
            <a:off x="495072" y="1511786"/>
            <a:ext cx="7772857" cy="641201"/>
          </a:xfrm>
          <a:prstGeom prst="rect">
            <a:avLst/>
          </a:prstGeom>
        </p:spPr>
        <p:txBody>
          <a:bodyPr wrap="square" lIns="0" tIns="0" rIns="0" bIns="0" rtlCol="0" anchor="t">
            <a:spAutoFit/>
          </a:bodyPr>
          <a:lstStyle/>
          <a:p>
            <a:pPr>
              <a:lnSpc>
                <a:spcPts val="5040"/>
              </a:lnSpc>
            </a:pPr>
            <a:r>
              <a:rPr lang="en-US" sz="4000">
                <a:solidFill>
                  <a:srgbClr val="191919"/>
                </a:solidFill>
                <a:latin typeface="Roboto Bold"/>
              </a:rPr>
              <a:t>2. Tạo học bạ</a:t>
            </a:r>
          </a:p>
        </p:txBody>
      </p:sp>
      <p:sp>
        <p:nvSpPr>
          <p:cNvPr id="80" name="TextBox 3"/>
          <p:cNvSpPr txBox="1"/>
          <p:nvPr/>
        </p:nvSpPr>
        <p:spPr>
          <a:xfrm>
            <a:off x="495072" y="2278771"/>
            <a:ext cx="11468328" cy="369332"/>
          </a:xfrm>
          <a:prstGeom prst="rect">
            <a:avLst/>
          </a:prstGeom>
        </p:spPr>
        <p:txBody>
          <a:bodyPr wrap="square" lIns="0" tIns="0" rIns="0" bIns="0" rtlCol="0" anchor="t">
            <a:spAutoFit/>
          </a:bodyPr>
          <a:lstStyle/>
          <a:p>
            <a:r>
              <a:rPr lang="en-US" sz="2400">
                <a:solidFill>
                  <a:srgbClr val="191919"/>
                </a:solidFill>
                <a:latin typeface="Roboto Bold"/>
              </a:rPr>
              <a:t>Quản trị viên hoặc GVCN lớp thực hiện tạo học bạ số cho học sinh</a:t>
            </a:r>
          </a:p>
        </p:txBody>
      </p:sp>
      <p:pic>
        <p:nvPicPr>
          <p:cNvPr id="2" name="Picture 1"/>
          <p:cNvPicPr>
            <a:picLocks noChangeAspect="1"/>
          </p:cNvPicPr>
          <p:nvPr/>
        </p:nvPicPr>
        <p:blipFill>
          <a:blip r:embed="rId3"/>
          <a:stretch>
            <a:fillRect/>
          </a:stretch>
        </p:blipFill>
        <p:spPr>
          <a:xfrm>
            <a:off x="891837" y="2927062"/>
            <a:ext cx="16805401" cy="5950238"/>
          </a:xfrm>
          <a:prstGeom prst="rect">
            <a:avLst/>
          </a:prstGeom>
        </p:spPr>
      </p:pic>
    </p:spTree>
    <p:extLst>
      <p:ext uri="{BB962C8B-B14F-4D97-AF65-F5344CB8AC3E}">
        <p14:creationId xmlns:p14="http://schemas.microsoft.com/office/powerpoint/2010/main" val="18373871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8288000" cy="1386002"/>
            <a:chOff x="0" y="0"/>
            <a:chExt cx="4816593" cy="365038"/>
          </a:xfrm>
        </p:grpSpPr>
        <p:sp>
          <p:nvSpPr>
            <p:cNvPr id="4" name="Freeform 4"/>
            <p:cNvSpPr/>
            <p:nvPr/>
          </p:nvSpPr>
          <p:spPr>
            <a:xfrm>
              <a:off x="0" y="0"/>
              <a:ext cx="4816592" cy="365038"/>
            </a:xfrm>
            <a:custGeom>
              <a:avLst/>
              <a:gdLst/>
              <a:ahLst/>
              <a:cxnLst/>
              <a:rect l="l" t="t" r="r" b="b"/>
              <a:pathLst>
                <a:path w="4816592" h="365038">
                  <a:moveTo>
                    <a:pt x="0" y="0"/>
                  </a:moveTo>
                  <a:lnTo>
                    <a:pt x="4816592" y="0"/>
                  </a:lnTo>
                  <a:lnTo>
                    <a:pt x="4816592" y="365038"/>
                  </a:lnTo>
                  <a:lnTo>
                    <a:pt x="0" y="365038"/>
                  </a:lnTo>
                  <a:close/>
                </a:path>
              </a:pathLst>
            </a:custGeom>
            <a:solidFill>
              <a:srgbClr val="0345E4"/>
            </a:solidFill>
          </p:spPr>
        </p:sp>
        <p:sp>
          <p:nvSpPr>
            <p:cNvPr id="5" name="TextBox 5"/>
            <p:cNvSpPr txBox="1"/>
            <p:nvPr/>
          </p:nvSpPr>
          <p:spPr>
            <a:xfrm>
              <a:off x="0" y="-38100"/>
              <a:ext cx="4816593" cy="403138"/>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900803" y="218338"/>
            <a:ext cx="3926059"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QUY TRÌNH</a:t>
            </a:r>
          </a:p>
        </p:txBody>
      </p:sp>
      <p:sp>
        <p:nvSpPr>
          <p:cNvPr id="7" name="AutoShape 7"/>
          <p:cNvSpPr/>
          <p:nvPr/>
        </p:nvSpPr>
        <p:spPr>
          <a:xfrm>
            <a:off x="5488910" y="0"/>
            <a:ext cx="0" cy="1417611"/>
          </a:xfrm>
          <a:prstGeom prst="line">
            <a:avLst/>
          </a:prstGeom>
          <a:ln w="38100" cap="flat">
            <a:solidFill>
              <a:srgbClr val="FFFFFF"/>
            </a:solidFill>
            <a:prstDash val="solid"/>
            <a:headEnd type="none" w="sm" len="sm"/>
            <a:tailEnd type="none" w="sm" len="sm"/>
          </a:ln>
        </p:spPr>
      </p:sp>
      <p:sp>
        <p:nvSpPr>
          <p:cNvPr id="8" name="TextBox 8"/>
          <p:cNvSpPr txBox="1"/>
          <p:nvPr/>
        </p:nvSpPr>
        <p:spPr>
          <a:xfrm>
            <a:off x="6496155" y="142136"/>
            <a:ext cx="10340069" cy="930278"/>
          </a:xfrm>
          <a:prstGeom prst="rect">
            <a:avLst/>
          </a:prstGeom>
        </p:spPr>
        <p:txBody>
          <a:bodyPr lIns="0" tIns="0" rIns="0" bIns="0" rtlCol="0" anchor="t">
            <a:spAutoFit/>
          </a:bodyPr>
          <a:lstStyle/>
          <a:p>
            <a:pPr marL="0" lvl="0" indent="0" algn="just">
              <a:lnSpc>
                <a:spcPts val="7749"/>
              </a:lnSpc>
            </a:pPr>
            <a:r>
              <a:rPr lang="en-US" sz="4999">
                <a:solidFill>
                  <a:srgbClr val="FFFFFF"/>
                </a:solidFill>
                <a:latin typeface="Open Sans Bold Bold"/>
              </a:rPr>
              <a:t>QUẢN LÝ HỌC BẠ SỐ TẠI CSGD</a:t>
            </a:r>
          </a:p>
        </p:txBody>
      </p:sp>
      <p:sp>
        <p:nvSpPr>
          <p:cNvPr id="11" name="TextBox 11"/>
          <p:cNvSpPr txBox="1"/>
          <p:nvPr/>
        </p:nvSpPr>
        <p:spPr>
          <a:xfrm>
            <a:off x="8267930"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03. Ký số học bạ</a:t>
            </a:r>
          </a:p>
        </p:txBody>
      </p:sp>
      <p:sp>
        <p:nvSpPr>
          <p:cNvPr id="13" name="TextBox 13"/>
          <p:cNvSpPr txBox="1"/>
          <p:nvPr/>
        </p:nvSpPr>
        <p:spPr>
          <a:xfrm>
            <a:off x="14704092"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05. Gửi học bạ số</a:t>
            </a:r>
          </a:p>
        </p:txBody>
      </p:sp>
      <p:grpSp>
        <p:nvGrpSpPr>
          <p:cNvPr id="25" name="Group 25"/>
          <p:cNvGrpSpPr/>
          <p:nvPr/>
        </p:nvGrpSpPr>
        <p:grpSpPr>
          <a:xfrm>
            <a:off x="16287059" y="8247665"/>
            <a:ext cx="2954728" cy="295472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79" name="TextBox 3"/>
          <p:cNvSpPr txBox="1"/>
          <p:nvPr/>
        </p:nvSpPr>
        <p:spPr>
          <a:xfrm>
            <a:off x="495072" y="1511786"/>
            <a:ext cx="7772857" cy="641201"/>
          </a:xfrm>
          <a:prstGeom prst="rect">
            <a:avLst/>
          </a:prstGeom>
        </p:spPr>
        <p:txBody>
          <a:bodyPr wrap="square" lIns="0" tIns="0" rIns="0" bIns="0" rtlCol="0" anchor="t">
            <a:spAutoFit/>
          </a:bodyPr>
          <a:lstStyle/>
          <a:p>
            <a:pPr>
              <a:lnSpc>
                <a:spcPts val="5040"/>
              </a:lnSpc>
            </a:pPr>
            <a:r>
              <a:rPr lang="en-US" sz="4000">
                <a:solidFill>
                  <a:srgbClr val="191919"/>
                </a:solidFill>
                <a:latin typeface="Roboto Bold"/>
              </a:rPr>
              <a:t>2. Tạo học bạ</a:t>
            </a:r>
          </a:p>
        </p:txBody>
      </p:sp>
      <p:sp>
        <p:nvSpPr>
          <p:cNvPr id="80" name="TextBox 3"/>
          <p:cNvSpPr txBox="1"/>
          <p:nvPr/>
        </p:nvSpPr>
        <p:spPr>
          <a:xfrm>
            <a:off x="495072" y="2278771"/>
            <a:ext cx="11468328" cy="369332"/>
          </a:xfrm>
          <a:prstGeom prst="rect">
            <a:avLst/>
          </a:prstGeom>
        </p:spPr>
        <p:txBody>
          <a:bodyPr wrap="square" lIns="0" tIns="0" rIns="0" bIns="0" rtlCol="0" anchor="t">
            <a:spAutoFit/>
          </a:bodyPr>
          <a:lstStyle/>
          <a:p>
            <a:r>
              <a:rPr lang="en-US" sz="2400">
                <a:solidFill>
                  <a:srgbClr val="191919"/>
                </a:solidFill>
                <a:latin typeface="Roboto Bold"/>
              </a:rPr>
              <a:t>GVCN thực hiện kiểm tra học bạ trước khi ký số.</a:t>
            </a:r>
          </a:p>
        </p:txBody>
      </p:sp>
      <p:pic>
        <p:nvPicPr>
          <p:cNvPr id="14" name="Picture 13"/>
          <p:cNvPicPr>
            <a:picLocks noChangeAspect="1"/>
          </p:cNvPicPr>
          <p:nvPr/>
        </p:nvPicPr>
        <p:blipFill>
          <a:blip r:embed="rId3"/>
          <a:stretch>
            <a:fillRect/>
          </a:stretch>
        </p:blipFill>
        <p:spPr>
          <a:xfrm>
            <a:off x="5943600" y="2811838"/>
            <a:ext cx="11849780" cy="3550862"/>
          </a:xfrm>
          <a:prstGeom prst="rect">
            <a:avLst/>
          </a:prstGeom>
        </p:spPr>
      </p:pic>
      <p:pic>
        <p:nvPicPr>
          <p:cNvPr id="15" name="Picture 14"/>
          <p:cNvPicPr>
            <a:picLocks noChangeAspect="1"/>
          </p:cNvPicPr>
          <p:nvPr/>
        </p:nvPicPr>
        <p:blipFill>
          <a:blip r:embed="rId4"/>
          <a:stretch>
            <a:fillRect/>
          </a:stretch>
        </p:blipFill>
        <p:spPr>
          <a:xfrm>
            <a:off x="1905000" y="4947044"/>
            <a:ext cx="11030097" cy="4720981"/>
          </a:xfrm>
          <a:prstGeom prst="rect">
            <a:avLst/>
          </a:prstGeom>
        </p:spPr>
      </p:pic>
    </p:spTree>
    <p:extLst>
      <p:ext uri="{BB962C8B-B14F-4D97-AF65-F5344CB8AC3E}">
        <p14:creationId xmlns:p14="http://schemas.microsoft.com/office/powerpoint/2010/main" val="18444590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8288000" cy="1386002"/>
            <a:chOff x="0" y="0"/>
            <a:chExt cx="4816593" cy="365038"/>
          </a:xfrm>
        </p:grpSpPr>
        <p:sp>
          <p:nvSpPr>
            <p:cNvPr id="4" name="Freeform 4"/>
            <p:cNvSpPr/>
            <p:nvPr/>
          </p:nvSpPr>
          <p:spPr>
            <a:xfrm>
              <a:off x="0" y="0"/>
              <a:ext cx="4816592" cy="365038"/>
            </a:xfrm>
            <a:custGeom>
              <a:avLst/>
              <a:gdLst/>
              <a:ahLst/>
              <a:cxnLst/>
              <a:rect l="l" t="t" r="r" b="b"/>
              <a:pathLst>
                <a:path w="4816592" h="365038">
                  <a:moveTo>
                    <a:pt x="0" y="0"/>
                  </a:moveTo>
                  <a:lnTo>
                    <a:pt x="4816592" y="0"/>
                  </a:lnTo>
                  <a:lnTo>
                    <a:pt x="4816592" y="365038"/>
                  </a:lnTo>
                  <a:lnTo>
                    <a:pt x="0" y="365038"/>
                  </a:lnTo>
                  <a:close/>
                </a:path>
              </a:pathLst>
            </a:custGeom>
            <a:solidFill>
              <a:srgbClr val="0345E4"/>
            </a:solidFill>
          </p:spPr>
        </p:sp>
        <p:sp>
          <p:nvSpPr>
            <p:cNvPr id="5" name="TextBox 5"/>
            <p:cNvSpPr txBox="1"/>
            <p:nvPr/>
          </p:nvSpPr>
          <p:spPr>
            <a:xfrm>
              <a:off x="0" y="-38100"/>
              <a:ext cx="4816593" cy="403138"/>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900803" y="218338"/>
            <a:ext cx="3926059"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QUY TRÌNH</a:t>
            </a:r>
          </a:p>
        </p:txBody>
      </p:sp>
      <p:sp>
        <p:nvSpPr>
          <p:cNvPr id="7" name="AutoShape 7"/>
          <p:cNvSpPr/>
          <p:nvPr/>
        </p:nvSpPr>
        <p:spPr>
          <a:xfrm>
            <a:off x="5488910" y="0"/>
            <a:ext cx="0" cy="1417611"/>
          </a:xfrm>
          <a:prstGeom prst="line">
            <a:avLst/>
          </a:prstGeom>
          <a:ln w="38100" cap="flat">
            <a:solidFill>
              <a:srgbClr val="FFFFFF"/>
            </a:solidFill>
            <a:prstDash val="solid"/>
            <a:headEnd type="none" w="sm" len="sm"/>
            <a:tailEnd type="none" w="sm" len="sm"/>
          </a:ln>
        </p:spPr>
      </p:sp>
      <p:sp>
        <p:nvSpPr>
          <p:cNvPr id="8" name="TextBox 8"/>
          <p:cNvSpPr txBox="1"/>
          <p:nvPr/>
        </p:nvSpPr>
        <p:spPr>
          <a:xfrm>
            <a:off x="6496155" y="142136"/>
            <a:ext cx="10340069" cy="930278"/>
          </a:xfrm>
          <a:prstGeom prst="rect">
            <a:avLst/>
          </a:prstGeom>
        </p:spPr>
        <p:txBody>
          <a:bodyPr lIns="0" tIns="0" rIns="0" bIns="0" rtlCol="0" anchor="t">
            <a:spAutoFit/>
          </a:bodyPr>
          <a:lstStyle/>
          <a:p>
            <a:pPr marL="0" lvl="0" indent="0" algn="just">
              <a:lnSpc>
                <a:spcPts val="7749"/>
              </a:lnSpc>
            </a:pPr>
            <a:r>
              <a:rPr lang="en-US" sz="4999">
                <a:solidFill>
                  <a:srgbClr val="FFFFFF"/>
                </a:solidFill>
                <a:latin typeface="Open Sans Bold Bold"/>
              </a:rPr>
              <a:t>QUẢN LÝ HỌC BẠ SỐ TẠI CSGD</a:t>
            </a:r>
          </a:p>
        </p:txBody>
      </p:sp>
      <p:sp>
        <p:nvSpPr>
          <p:cNvPr id="11" name="TextBox 11"/>
          <p:cNvSpPr txBox="1"/>
          <p:nvPr/>
        </p:nvSpPr>
        <p:spPr>
          <a:xfrm>
            <a:off x="8267930"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03. Ký số học bạ</a:t>
            </a:r>
          </a:p>
        </p:txBody>
      </p:sp>
      <p:sp>
        <p:nvSpPr>
          <p:cNvPr id="13" name="TextBox 13"/>
          <p:cNvSpPr txBox="1"/>
          <p:nvPr/>
        </p:nvSpPr>
        <p:spPr>
          <a:xfrm>
            <a:off x="14704092"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05. Gửi học bạ số</a:t>
            </a:r>
          </a:p>
        </p:txBody>
      </p:sp>
      <p:grpSp>
        <p:nvGrpSpPr>
          <p:cNvPr id="25" name="Group 25"/>
          <p:cNvGrpSpPr/>
          <p:nvPr/>
        </p:nvGrpSpPr>
        <p:grpSpPr>
          <a:xfrm>
            <a:off x="16287059" y="8247665"/>
            <a:ext cx="2954728" cy="295472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79" name="TextBox 3"/>
          <p:cNvSpPr txBox="1"/>
          <p:nvPr/>
        </p:nvSpPr>
        <p:spPr>
          <a:xfrm>
            <a:off x="495072" y="1511786"/>
            <a:ext cx="7772857" cy="641201"/>
          </a:xfrm>
          <a:prstGeom prst="rect">
            <a:avLst/>
          </a:prstGeom>
        </p:spPr>
        <p:txBody>
          <a:bodyPr wrap="square" lIns="0" tIns="0" rIns="0" bIns="0" rtlCol="0" anchor="t">
            <a:spAutoFit/>
          </a:bodyPr>
          <a:lstStyle/>
          <a:p>
            <a:pPr>
              <a:lnSpc>
                <a:spcPts val="5040"/>
              </a:lnSpc>
            </a:pPr>
            <a:r>
              <a:rPr lang="en-US" sz="4000">
                <a:solidFill>
                  <a:srgbClr val="191919"/>
                </a:solidFill>
                <a:latin typeface="Roboto Bold"/>
              </a:rPr>
              <a:t>3. Ký học bạ</a:t>
            </a:r>
          </a:p>
        </p:txBody>
      </p:sp>
      <p:sp>
        <p:nvSpPr>
          <p:cNvPr id="80" name="TextBox 3"/>
          <p:cNvSpPr txBox="1"/>
          <p:nvPr/>
        </p:nvSpPr>
        <p:spPr>
          <a:xfrm>
            <a:off x="495072" y="2278771"/>
            <a:ext cx="11468328" cy="369332"/>
          </a:xfrm>
          <a:prstGeom prst="rect">
            <a:avLst/>
          </a:prstGeom>
        </p:spPr>
        <p:txBody>
          <a:bodyPr wrap="square" lIns="0" tIns="0" rIns="0" bIns="0" rtlCol="0" anchor="t">
            <a:spAutoFit/>
          </a:bodyPr>
          <a:lstStyle/>
          <a:p>
            <a:r>
              <a:rPr lang="en-US" sz="2400">
                <a:solidFill>
                  <a:srgbClr val="191919"/>
                </a:solidFill>
                <a:latin typeface="Roboto Bold"/>
              </a:rPr>
              <a:t>GVCN thực hiện ký sau đó BGH ký duyệt học bạ số.</a:t>
            </a:r>
          </a:p>
        </p:txBody>
      </p:sp>
      <p:pic>
        <p:nvPicPr>
          <p:cNvPr id="2" name="Picture 1"/>
          <p:cNvPicPr>
            <a:picLocks noChangeAspect="1"/>
          </p:cNvPicPr>
          <p:nvPr/>
        </p:nvPicPr>
        <p:blipFill>
          <a:blip r:embed="rId3"/>
          <a:stretch>
            <a:fillRect/>
          </a:stretch>
        </p:blipFill>
        <p:spPr>
          <a:xfrm>
            <a:off x="900803" y="3238500"/>
            <a:ext cx="16795758" cy="4400398"/>
          </a:xfrm>
          <a:prstGeom prst="rect">
            <a:avLst/>
          </a:prstGeom>
        </p:spPr>
      </p:pic>
      <p:sp>
        <p:nvSpPr>
          <p:cNvPr id="21" name="TextBox 20"/>
          <p:cNvSpPr txBox="1"/>
          <p:nvPr/>
        </p:nvSpPr>
        <p:spPr>
          <a:xfrm>
            <a:off x="8204790" y="7786000"/>
            <a:ext cx="3630557" cy="461665"/>
          </a:xfrm>
          <a:prstGeom prst="rect">
            <a:avLst/>
          </a:prstGeom>
          <a:noFill/>
        </p:spPr>
        <p:txBody>
          <a:bodyPr wrap="square" rtlCol="0">
            <a:spAutoFit/>
          </a:bodyPr>
          <a:lstStyle/>
          <a:p>
            <a:r>
              <a:rPr lang="en-US" sz="2400" b="1">
                <a:latin typeface="Times New Roman" panose="02020603050405020304" pitchFamily="18" charset="0"/>
                <a:cs typeface="Times New Roman" panose="02020603050405020304" pitchFamily="18" charset="0"/>
              </a:rPr>
              <a:t>GVCN ký học bạ</a:t>
            </a:r>
          </a:p>
        </p:txBody>
      </p:sp>
    </p:spTree>
    <p:extLst>
      <p:ext uri="{BB962C8B-B14F-4D97-AF65-F5344CB8AC3E}">
        <p14:creationId xmlns:p14="http://schemas.microsoft.com/office/powerpoint/2010/main" val="1954968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8288000" cy="1386002"/>
            <a:chOff x="0" y="0"/>
            <a:chExt cx="4816593" cy="365038"/>
          </a:xfrm>
        </p:grpSpPr>
        <p:sp>
          <p:nvSpPr>
            <p:cNvPr id="4" name="Freeform 4"/>
            <p:cNvSpPr/>
            <p:nvPr/>
          </p:nvSpPr>
          <p:spPr>
            <a:xfrm>
              <a:off x="0" y="0"/>
              <a:ext cx="4816592" cy="365038"/>
            </a:xfrm>
            <a:custGeom>
              <a:avLst/>
              <a:gdLst/>
              <a:ahLst/>
              <a:cxnLst/>
              <a:rect l="l" t="t" r="r" b="b"/>
              <a:pathLst>
                <a:path w="4816592" h="365038">
                  <a:moveTo>
                    <a:pt x="0" y="0"/>
                  </a:moveTo>
                  <a:lnTo>
                    <a:pt x="4816592" y="0"/>
                  </a:lnTo>
                  <a:lnTo>
                    <a:pt x="4816592" y="365038"/>
                  </a:lnTo>
                  <a:lnTo>
                    <a:pt x="0" y="365038"/>
                  </a:lnTo>
                  <a:close/>
                </a:path>
              </a:pathLst>
            </a:custGeom>
            <a:solidFill>
              <a:srgbClr val="0345E4"/>
            </a:solidFill>
          </p:spPr>
        </p:sp>
        <p:sp>
          <p:nvSpPr>
            <p:cNvPr id="5" name="TextBox 5"/>
            <p:cNvSpPr txBox="1"/>
            <p:nvPr/>
          </p:nvSpPr>
          <p:spPr>
            <a:xfrm>
              <a:off x="0" y="-38100"/>
              <a:ext cx="4816593" cy="403138"/>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900803" y="218338"/>
            <a:ext cx="3926059"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QUY TRÌNH</a:t>
            </a:r>
          </a:p>
        </p:txBody>
      </p:sp>
      <p:sp>
        <p:nvSpPr>
          <p:cNvPr id="7" name="AutoShape 7"/>
          <p:cNvSpPr/>
          <p:nvPr/>
        </p:nvSpPr>
        <p:spPr>
          <a:xfrm>
            <a:off x="5488910" y="0"/>
            <a:ext cx="0" cy="1417611"/>
          </a:xfrm>
          <a:prstGeom prst="line">
            <a:avLst/>
          </a:prstGeom>
          <a:ln w="38100" cap="flat">
            <a:solidFill>
              <a:srgbClr val="FFFFFF"/>
            </a:solidFill>
            <a:prstDash val="solid"/>
            <a:headEnd type="none" w="sm" len="sm"/>
            <a:tailEnd type="none" w="sm" len="sm"/>
          </a:ln>
        </p:spPr>
      </p:sp>
      <p:sp>
        <p:nvSpPr>
          <p:cNvPr id="8" name="TextBox 8"/>
          <p:cNvSpPr txBox="1"/>
          <p:nvPr/>
        </p:nvSpPr>
        <p:spPr>
          <a:xfrm>
            <a:off x="6496155" y="142136"/>
            <a:ext cx="10340069" cy="930278"/>
          </a:xfrm>
          <a:prstGeom prst="rect">
            <a:avLst/>
          </a:prstGeom>
        </p:spPr>
        <p:txBody>
          <a:bodyPr lIns="0" tIns="0" rIns="0" bIns="0" rtlCol="0" anchor="t">
            <a:spAutoFit/>
          </a:bodyPr>
          <a:lstStyle/>
          <a:p>
            <a:pPr marL="0" lvl="0" indent="0" algn="just">
              <a:lnSpc>
                <a:spcPts val="7749"/>
              </a:lnSpc>
            </a:pPr>
            <a:r>
              <a:rPr lang="en-US" sz="4999">
                <a:solidFill>
                  <a:srgbClr val="FFFFFF"/>
                </a:solidFill>
                <a:latin typeface="Open Sans Bold Bold"/>
              </a:rPr>
              <a:t>QUẢN LÝ HỌC BẠ SỐ TẠI CSGD</a:t>
            </a:r>
          </a:p>
        </p:txBody>
      </p:sp>
      <p:sp>
        <p:nvSpPr>
          <p:cNvPr id="11" name="TextBox 11"/>
          <p:cNvSpPr txBox="1"/>
          <p:nvPr/>
        </p:nvSpPr>
        <p:spPr>
          <a:xfrm>
            <a:off x="8267930"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03. Ký số học bạ</a:t>
            </a:r>
          </a:p>
        </p:txBody>
      </p:sp>
      <p:sp>
        <p:nvSpPr>
          <p:cNvPr id="13" name="TextBox 13"/>
          <p:cNvSpPr txBox="1"/>
          <p:nvPr/>
        </p:nvSpPr>
        <p:spPr>
          <a:xfrm>
            <a:off x="14704092"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05. Gửi học bạ số</a:t>
            </a:r>
          </a:p>
        </p:txBody>
      </p:sp>
      <p:grpSp>
        <p:nvGrpSpPr>
          <p:cNvPr id="25" name="Group 25"/>
          <p:cNvGrpSpPr/>
          <p:nvPr/>
        </p:nvGrpSpPr>
        <p:grpSpPr>
          <a:xfrm>
            <a:off x="16287059" y="8247665"/>
            <a:ext cx="2954728" cy="295472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79" name="TextBox 3"/>
          <p:cNvSpPr txBox="1"/>
          <p:nvPr/>
        </p:nvSpPr>
        <p:spPr>
          <a:xfrm>
            <a:off x="495072" y="1511786"/>
            <a:ext cx="7772857" cy="641201"/>
          </a:xfrm>
          <a:prstGeom prst="rect">
            <a:avLst/>
          </a:prstGeom>
        </p:spPr>
        <p:txBody>
          <a:bodyPr wrap="square" lIns="0" tIns="0" rIns="0" bIns="0" rtlCol="0" anchor="t">
            <a:spAutoFit/>
          </a:bodyPr>
          <a:lstStyle/>
          <a:p>
            <a:pPr>
              <a:lnSpc>
                <a:spcPts val="5040"/>
              </a:lnSpc>
            </a:pPr>
            <a:r>
              <a:rPr lang="en-US" sz="4000">
                <a:solidFill>
                  <a:srgbClr val="191919"/>
                </a:solidFill>
                <a:latin typeface="Roboto Bold"/>
              </a:rPr>
              <a:t>3. Ký học bạ</a:t>
            </a:r>
          </a:p>
        </p:txBody>
      </p:sp>
      <p:sp>
        <p:nvSpPr>
          <p:cNvPr id="80" name="TextBox 3"/>
          <p:cNvSpPr txBox="1"/>
          <p:nvPr/>
        </p:nvSpPr>
        <p:spPr>
          <a:xfrm>
            <a:off x="495072" y="2278771"/>
            <a:ext cx="11468328" cy="369332"/>
          </a:xfrm>
          <a:prstGeom prst="rect">
            <a:avLst/>
          </a:prstGeom>
        </p:spPr>
        <p:txBody>
          <a:bodyPr wrap="square" lIns="0" tIns="0" rIns="0" bIns="0" rtlCol="0" anchor="t">
            <a:spAutoFit/>
          </a:bodyPr>
          <a:lstStyle/>
          <a:p>
            <a:r>
              <a:rPr lang="en-US" sz="2400">
                <a:solidFill>
                  <a:srgbClr val="191919"/>
                </a:solidFill>
                <a:latin typeface="Roboto Bold"/>
              </a:rPr>
              <a:t>GVCN thực hiện ký sau đó BGH ký duyệt học bạ số.</a:t>
            </a:r>
          </a:p>
        </p:txBody>
      </p:sp>
      <p:sp>
        <p:nvSpPr>
          <p:cNvPr id="21" name="TextBox 20"/>
          <p:cNvSpPr txBox="1"/>
          <p:nvPr/>
        </p:nvSpPr>
        <p:spPr>
          <a:xfrm>
            <a:off x="609600" y="2843903"/>
            <a:ext cx="3630557" cy="461665"/>
          </a:xfrm>
          <a:prstGeom prst="rect">
            <a:avLst/>
          </a:prstGeom>
          <a:noFill/>
        </p:spPr>
        <p:txBody>
          <a:bodyPr wrap="square" rtlCol="0">
            <a:spAutoFit/>
          </a:bodyPr>
          <a:lstStyle/>
          <a:p>
            <a:r>
              <a:rPr lang="en-US" sz="2400" b="1">
                <a:latin typeface="Times New Roman" panose="02020603050405020304" pitchFamily="18" charset="0"/>
                <a:cs typeface="Times New Roman" panose="02020603050405020304" pitchFamily="18" charset="0"/>
              </a:rPr>
              <a:t>Ban giám hiệu ký học bạ</a:t>
            </a:r>
          </a:p>
        </p:txBody>
      </p:sp>
      <p:pic>
        <p:nvPicPr>
          <p:cNvPr id="12" name="Picture 11"/>
          <p:cNvPicPr>
            <a:picLocks noChangeAspect="1"/>
          </p:cNvPicPr>
          <p:nvPr/>
        </p:nvPicPr>
        <p:blipFill>
          <a:blip r:embed="rId3"/>
          <a:stretch>
            <a:fillRect/>
          </a:stretch>
        </p:blipFill>
        <p:spPr>
          <a:xfrm>
            <a:off x="609600" y="3379242"/>
            <a:ext cx="16822261" cy="3667590"/>
          </a:xfrm>
          <a:prstGeom prst="rect">
            <a:avLst/>
          </a:prstGeom>
        </p:spPr>
      </p:pic>
    </p:spTree>
    <p:extLst>
      <p:ext uri="{BB962C8B-B14F-4D97-AF65-F5344CB8AC3E}">
        <p14:creationId xmlns:p14="http://schemas.microsoft.com/office/powerpoint/2010/main" val="33826907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8288000" cy="1386002"/>
            <a:chOff x="0" y="0"/>
            <a:chExt cx="4816593" cy="365038"/>
          </a:xfrm>
        </p:grpSpPr>
        <p:sp>
          <p:nvSpPr>
            <p:cNvPr id="4" name="Freeform 4"/>
            <p:cNvSpPr/>
            <p:nvPr/>
          </p:nvSpPr>
          <p:spPr>
            <a:xfrm>
              <a:off x="0" y="0"/>
              <a:ext cx="4816592" cy="365038"/>
            </a:xfrm>
            <a:custGeom>
              <a:avLst/>
              <a:gdLst/>
              <a:ahLst/>
              <a:cxnLst/>
              <a:rect l="l" t="t" r="r" b="b"/>
              <a:pathLst>
                <a:path w="4816592" h="365038">
                  <a:moveTo>
                    <a:pt x="0" y="0"/>
                  </a:moveTo>
                  <a:lnTo>
                    <a:pt x="4816592" y="0"/>
                  </a:lnTo>
                  <a:lnTo>
                    <a:pt x="4816592" y="365038"/>
                  </a:lnTo>
                  <a:lnTo>
                    <a:pt x="0" y="365038"/>
                  </a:lnTo>
                  <a:close/>
                </a:path>
              </a:pathLst>
            </a:custGeom>
            <a:solidFill>
              <a:srgbClr val="0345E4"/>
            </a:solidFill>
          </p:spPr>
        </p:sp>
        <p:sp>
          <p:nvSpPr>
            <p:cNvPr id="5" name="TextBox 5"/>
            <p:cNvSpPr txBox="1"/>
            <p:nvPr/>
          </p:nvSpPr>
          <p:spPr>
            <a:xfrm>
              <a:off x="0" y="-38100"/>
              <a:ext cx="4816593" cy="403138"/>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900803" y="218338"/>
            <a:ext cx="3926059"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QUY TRÌNH</a:t>
            </a:r>
          </a:p>
        </p:txBody>
      </p:sp>
      <p:sp>
        <p:nvSpPr>
          <p:cNvPr id="7" name="AutoShape 7"/>
          <p:cNvSpPr/>
          <p:nvPr/>
        </p:nvSpPr>
        <p:spPr>
          <a:xfrm>
            <a:off x="5488910" y="0"/>
            <a:ext cx="0" cy="1417611"/>
          </a:xfrm>
          <a:prstGeom prst="line">
            <a:avLst/>
          </a:prstGeom>
          <a:ln w="38100" cap="flat">
            <a:solidFill>
              <a:srgbClr val="FFFFFF"/>
            </a:solidFill>
            <a:prstDash val="solid"/>
            <a:headEnd type="none" w="sm" len="sm"/>
            <a:tailEnd type="none" w="sm" len="sm"/>
          </a:ln>
        </p:spPr>
      </p:sp>
      <p:sp>
        <p:nvSpPr>
          <p:cNvPr id="8" name="TextBox 8"/>
          <p:cNvSpPr txBox="1"/>
          <p:nvPr/>
        </p:nvSpPr>
        <p:spPr>
          <a:xfrm>
            <a:off x="6496155" y="142136"/>
            <a:ext cx="10340069" cy="930278"/>
          </a:xfrm>
          <a:prstGeom prst="rect">
            <a:avLst/>
          </a:prstGeom>
        </p:spPr>
        <p:txBody>
          <a:bodyPr lIns="0" tIns="0" rIns="0" bIns="0" rtlCol="0" anchor="t">
            <a:spAutoFit/>
          </a:bodyPr>
          <a:lstStyle/>
          <a:p>
            <a:pPr marL="0" lvl="0" indent="0" algn="just">
              <a:lnSpc>
                <a:spcPts val="7749"/>
              </a:lnSpc>
            </a:pPr>
            <a:r>
              <a:rPr lang="en-US" sz="4999">
                <a:solidFill>
                  <a:srgbClr val="FFFFFF"/>
                </a:solidFill>
                <a:latin typeface="Open Sans Bold Bold"/>
              </a:rPr>
              <a:t>QUẢN LÝ HỌC BẠ SỐ TẠI CSGD</a:t>
            </a:r>
          </a:p>
        </p:txBody>
      </p:sp>
      <p:sp>
        <p:nvSpPr>
          <p:cNvPr id="11" name="TextBox 11"/>
          <p:cNvSpPr txBox="1"/>
          <p:nvPr/>
        </p:nvSpPr>
        <p:spPr>
          <a:xfrm>
            <a:off x="8267930"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03. Ký số học bạ</a:t>
            </a:r>
          </a:p>
        </p:txBody>
      </p:sp>
      <p:grpSp>
        <p:nvGrpSpPr>
          <p:cNvPr id="25" name="Group 25"/>
          <p:cNvGrpSpPr/>
          <p:nvPr/>
        </p:nvGrpSpPr>
        <p:grpSpPr>
          <a:xfrm>
            <a:off x="16287059" y="8247665"/>
            <a:ext cx="2954728" cy="295472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79" name="TextBox 3"/>
          <p:cNvSpPr txBox="1"/>
          <p:nvPr/>
        </p:nvSpPr>
        <p:spPr>
          <a:xfrm>
            <a:off x="495072" y="1511786"/>
            <a:ext cx="7772857" cy="641201"/>
          </a:xfrm>
          <a:prstGeom prst="rect">
            <a:avLst/>
          </a:prstGeom>
        </p:spPr>
        <p:txBody>
          <a:bodyPr wrap="square" lIns="0" tIns="0" rIns="0" bIns="0" rtlCol="0" anchor="t">
            <a:spAutoFit/>
          </a:bodyPr>
          <a:lstStyle/>
          <a:p>
            <a:pPr>
              <a:lnSpc>
                <a:spcPts val="5040"/>
              </a:lnSpc>
            </a:pPr>
            <a:r>
              <a:rPr lang="en-US" sz="4000">
                <a:solidFill>
                  <a:srgbClr val="191919"/>
                </a:solidFill>
                <a:latin typeface="Roboto Bold"/>
              </a:rPr>
              <a:t>3. Ký học bạ</a:t>
            </a:r>
          </a:p>
        </p:txBody>
      </p:sp>
      <p:sp>
        <p:nvSpPr>
          <p:cNvPr id="80" name="TextBox 3"/>
          <p:cNvSpPr txBox="1"/>
          <p:nvPr/>
        </p:nvSpPr>
        <p:spPr>
          <a:xfrm>
            <a:off x="495072" y="2278771"/>
            <a:ext cx="11468328" cy="369332"/>
          </a:xfrm>
          <a:prstGeom prst="rect">
            <a:avLst/>
          </a:prstGeom>
        </p:spPr>
        <p:txBody>
          <a:bodyPr wrap="square" lIns="0" tIns="0" rIns="0" bIns="0" rtlCol="0" anchor="t">
            <a:spAutoFit/>
          </a:bodyPr>
          <a:lstStyle/>
          <a:p>
            <a:r>
              <a:rPr lang="en-US" sz="2400">
                <a:solidFill>
                  <a:srgbClr val="191919"/>
                </a:solidFill>
                <a:latin typeface="Roboto Bold"/>
              </a:rPr>
              <a:t>GVCN thực hiện ký sau đó BGH ký duyệt học bạ số.</a:t>
            </a:r>
          </a:p>
        </p:txBody>
      </p:sp>
      <p:pic>
        <p:nvPicPr>
          <p:cNvPr id="20"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952" y="2894363"/>
            <a:ext cx="3526747" cy="6167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7929" y="2879676"/>
            <a:ext cx="3276600" cy="6167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80434" y="2905303"/>
            <a:ext cx="3514395" cy="6167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993252" y="5088596"/>
            <a:ext cx="5518117" cy="104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37010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8288000" cy="1386002"/>
            <a:chOff x="0" y="0"/>
            <a:chExt cx="4816593" cy="365038"/>
          </a:xfrm>
        </p:grpSpPr>
        <p:sp>
          <p:nvSpPr>
            <p:cNvPr id="4" name="Freeform 4"/>
            <p:cNvSpPr/>
            <p:nvPr/>
          </p:nvSpPr>
          <p:spPr>
            <a:xfrm>
              <a:off x="0" y="0"/>
              <a:ext cx="4816592" cy="365038"/>
            </a:xfrm>
            <a:custGeom>
              <a:avLst/>
              <a:gdLst/>
              <a:ahLst/>
              <a:cxnLst/>
              <a:rect l="l" t="t" r="r" b="b"/>
              <a:pathLst>
                <a:path w="4816592" h="365038">
                  <a:moveTo>
                    <a:pt x="0" y="0"/>
                  </a:moveTo>
                  <a:lnTo>
                    <a:pt x="4816592" y="0"/>
                  </a:lnTo>
                  <a:lnTo>
                    <a:pt x="4816592" y="365038"/>
                  </a:lnTo>
                  <a:lnTo>
                    <a:pt x="0" y="365038"/>
                  </a:lnTo>
                  <a:close/>
                </a:path>
              </a:pathLst>
            </a:custGeom>
            <a:solidFill>
              <a:srgbClr val="0345E4"/>
            </a:solidFill>
          </p:spPr>
        </p:sp>
        <p:sp>
          <p:nvSpPr>
            <p:cNvPr id="5" name="TextBox 5"/>
            <p:cNvSpPr txBox="1"/>
            <p:nvPr/>
          </p:nvSpPr>
          <p:spPr>
            <a:xfrm>
              <a:off x="0" y="-38100"/>
              <a:ext cx="4816593" cy="403138"/>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900803" y="218338"/>
            <a:ext cx="3926059"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QUY TRÌNH</a:t>
            </a:r>
          </a:p>
        </p:txBody>
      </p:sp>
      <p:sp>
        <p:nvSpPr>
          <p:cNvPr id="7" name="AutoShape 7"/>
          <p:cNvSpPr/>
          <p:nvPr/>
        </p:nvSpPr>
        <p:spPr>
          <a:xfrm>
            <a:off x="5488910" y="0"/>
            <a:ext cx="0" cy="1417611"/>
          </a:xfrm>
          <a:prstGeom prst="line">
            <a:avLst/>
          </a:prstGeom>
          <a:ln w="38100" cap="flat">
            <a:solidFill>
              <a:srgbClr val="FFFFFF"/>
            </a:solidFill>
            <a:prstDash val="solid"/>
            <a:headEnd type="none" w="sm" len="sm"/>
            <a:tailEnd type="none" w="sm" len="sm"/>
          </a:ln>
        </p:spPr>
      </p:sp>
      <p:sp>
        <p:nvSpPr>
          <p:cNvPr id="8" name="TextBox 8"/>
          <p:cNvSpPr txBox="1"/>
          <p:nvPr/>
        </p:nvSpPr>
        <p:spPr>
          <a:xfrm>
            <a:off x="6496155" y="142136"/>
            <a:ext cx="10340069" cy="930278"/>
          </a:xfrm>
          <a:prstGeom prst="rect">
            <a:avLst/>
          </a:prstGeom>
        </p:spPr>
        <p:txBody>
          <a:bodyPr lIns="0" tIns="0" rIns="0" bIns="0" rtlCol="0" anchor="t">
            <a:spAutoFit/>
          </a:bodyPr>
          <a:lstStyle/>
          <a:p>
            <a:pPr marL="0" lvl="0" indent="0" algn="just">
              <a:lnSpc>
                <a:spcPts val="7749"/>
              </a:lnSpc>
            </a:pPr>
            <a:r>
              <a:rPr lang="en-US" sz="4999">
                <a:solidFill>
                  <a:srgbClr val="FFFFFF"/>
                </a:solidFill>
                <a:latin typeface="Open Sans Bold Bold"/>
              </a:rPr>
              <a:t>QUẢN LÝ HỌC BẠ SỐ TẠI CSGD</a:t>
            </a:r>
          </a:p>
        </p:txBody>
      </p:sp>
      <p:sp>
        <p:nvSpPr>
          <p:cNvPr id="11" name="TextBox 11"/>
          <p:cNvSpPr txBox="1"/>
          <p:nvPr/>
        </p:nvSpPr>
        <p:spPr>
          <a:xfrm>
            <a:off x="8267930"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03. Ký số học bạ</a:t>
            </a:r>
          </a:p>
        </p:txBody>
      </p:sp>
      <p:grpSp>
        <p:nvGrpSpPr>
          <p:cNvPr id="25" name="Group 25"/>
          <p:cNvGrpSpPr/>
          <p:nvPr/>
        </p:nvGrpSpPr>
        <p:grpSpPr>
          <a:xfrm>
            <a:off x="16287059" y="8247665"/>
            <a:ext cx="2954728" cy="295472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79" name="TextBox 3"/>
          <p:cNvSpPr txBox="1"/>
          <p:nvPr/>
        </p:nvSpPr>
        <p:spPr>
          <a:xfrm>
            <a:off x="495072" y="1511786"/>
            <a:ext cx="7772857" cy="641201"/>
          </a:xfrm>
          <a:prstGeom prst="rect">
            <a:avLst/>
          </a:prstGeom>
        </p:spPr>
        <p:txBody>
          <a:bodyPr wrap="square" lIns="0" tIns="0" rIns="0" bIns="0" rtlCol="0" anchor="t">
            <a:spAutoFit/>
          </a:bodyPr>
          <a:lstStyle/>
          <a:p>
            <a:pPr>
              <a:lnSpc>
                <a:spcPts val="5040"/>
              </a:lnSpc>
            </a:pPr>
            <a:r>
              <a:rPr lang="en-US" sz="4000">
                <a:solidFill>
                  <a:srgbClr val="191919"/>
                </a:solidFill>
                <a:latin typeface="Roboto Bold"/>
              </a:rPr>
              <a:t>3. Ký học bạ</a:t>
            </a:r>
          </a:p>
        </p:txBody>
      </p:sp>
      <p:sp>
        <p:nvSpPr>
          <p:cNvPr id="80" name="TextBox 3"/>
          <p:cNvSpPr txBox="1"/>
          <p:nvPr/>
        </p:nvSpPr>
        <p:spPr>
          <a:xfrm>
            <a:off x="495072" y="2278771"/>
            <a:ext cx="11468328" cy="369332"/>
          </a:xfrm>
          <a:prstGeom prst="rect">
            <a:avLst/>
          </a:prstGeom>
        </p:spPr>
        <p:txBody>
          <a:bodyPr wrap="square" lIns="0" tIns="0" rIns="0" bIns="0" rtlCol="0" anchor="t">
            <a:spAutoFit/>
          </a:bodyPr>
          <a:lstStyle/>
          <a:p>
            <a:r>
              <a:rPr lang="en-US" sz="2400">
                <a:solidFill>
                  <a:srgbClr val="191919"/>
                </a:solidFill>
                <a:latin typeface="Roboto Bold"/>
              </a:rPr>
              <a:t>Văn thư xác nhận ký phát hành học bạ.</a:t>
            </a:r>
          </a:p>
        </p:txBody>
      </p:sp>
      <p:pic>
        <p:nvPicPr>
          <p:cNvPr id="2" name="Picture 1"/>
          <p:cNvPicPr>
            <a:picLocks noChangeAspect="1"/>
          </p:cNvPicPr>
          <p:nvPr/>
        </p:nvPicPr>
        <p:blipFill>
          <a:blip r:embed="rId3"/>
          <a:stretch>
            <a:fillRect/>
          </a:stretch>
        </p:blipFill>
        <p:spPr>
          <a:xfrm>
            <a:off x="609600" y="2786606"/>
            <a:ext cx="17138858" cy="5709694"/>
          </a:xfrm>
          <a:prstGeom prst="rect">
            <a:avLst/>
          </a:prstGeom>
        </p:spPr>
      </p:pic>
    </p:spTree>
    <p:extLst>
      <p:ext uri="{BB962C8B-B14F-4D97-AF65-F5344CB8AC3E}">
        <p14:creationId xmlns:p14="http://schemas.microsoft.com/office/powerpoint/2010/main" val="17832323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8288000" cy="1386002"/>
            <a:chOff x="0" y="0"/>
            <a:chExt cx="4816593" cy="365038"/>
          </a:xfrm>
        </p:grpSpPr>
        <p:sp>
          <p:nvSpPr>
            <p:cNvPr id="4" name="Freeform 4"/>
            <p:cNvSpPr/>
            <p:nvPr/>
          </p:nvSpPr>
          <p:spPr>
            <a:xfrm>
              <a:off x="0" y="0"/>
              <a:ext cx="4816592" cy="365038"/>
            </a:xfrm>
            <a:custGeom>
              <a:avLst/>
              <a:gdLst/>
              <a:ahLst/>
              <a:cxnLst/>
              <a:rect l="l" t="t" r="r" b="b"/>
              <a:pathLst>
                <a:path w="4816592" h="365038">
                  <a:moveTo>
                    <a:pt x="0" y="0"/>
                  </a:moveTo>
                  <a:lnTo>
                    <a:pt x="4816592" y="0"/>
                  </a:lnTo>
                  <a:lnTo>
                    <a:pt x="4816592" y="365038"/>
                  </a:lnTo>
                  <a:lnTo>
                    <a:pt x="0" y="365038"/>
                  </a:lnTo>
                  <a:close/>
                </a:path>
              </a:pathLst>
            </a:custGeom>
            <a:solidFill>
              <a:srgbClr val="0345E4"/>
            </a:solidFill>
          </p:spPr>
        </p:sp>
        <p:sp>
          <p:nvSpPr>
            <p:cNvPr id="5" name="TextBox 5"/>
            <p:cNvSpPr txBox="1"/>
            <p:nvPr/>
          </p:nvSpPr>
          <p:spPr>
            <a:xfrm>
              <a:off x="0" y="-38100"/>
              <a:ext cx="4816593" cy="403138"/>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900803" y="218338"/>
            <a:ext cx="3926059"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QUY TRÌNH</a:t>
            </a:r>
          </a:p>
        </p:txBody>
      </p:sp>
      <p:sp>
        <p:nvSpPr>
          <p:cNvPr id="7" name="AutoShape 7"/>
          <p:cNvSpPr/>
          <p:nvPr/>
        </p:nvSpPr>
        <p:spPr>
          <a:xfrm>
            <a:off x="5488910" y="0"/>
            <a:ext cx="0" cy="1417611"/>
          </a:xfrm>
          <a:prstGeom prst="line">
            <a:avLst/>
          </a:prstGeom>
          <a:ln w="38100" cap="flat">
            <a:solidFill>
              <a:srgbClr val="FFFFFF"/>
            </a:solidFill>
            <a:prstDash val="solid"/>
            <a:headEnd type="none" w="sm" len="sm"/>
            <a:tailEnd type="none" w="sm" len="sm"/>
          </a:ln>
        </p:spPr>
      </p:sp>
      <p:sp>
        <p:nvSpPr>
          <p:cNvPr id="8" name="TextBox 8"/>
          <p:cNvSpPr txBox="1"/>
          <p:nvPr/>
        </p:nvSpPr>
        <p:spPr>
          <a:xfrm>
            <a:off x="6496155" y="142136"/>
            <a:ext cx="10340069" cy="930278"/>
          </a:xfrm>
          <a:prstGeom prst="rect">
            <a:avLst/>
          </a:prstGeom>
        </p:spPr>
        <p:txBody>
          <a:bodyPr lIns="0" tIns="0" rIns="0" bIns="0" rtlCol="0" anchor="t">
            <a:spAutoFit/>
          </a:bodyPr>
          <a:lstStyle/>
          <a:p>
            <a:pPr marL="0" lvl="0" indent="0" algn="just">
              <a:lnSpc>
                <a:spcPts val="7749"/>
              </a:lnSpc>
            </a:pPr>
            <a:r>
              <a:rPr lang="en-US" sz="4999">
                <a:solidFill>
                  <a:srgbClr val="FFFFFF"/>
                </a:solidFill>
                <a:latin typeface="Open Sans Bold Bold"/>
              </a:rPr>
              <a:t>QUẢN LÝ HỌC BẠ SỐ TẠI CSGD</a:t>
            </a:r>
          </a:p>
        </p:txBody>
      </p:sp>
      <p:sp>
        <p:nvSpPr>
          <p:cNvPr id="11" name="TextBox 11"/>
          <p:cNvSpPr txBox="1"/>
          <p:nvPr/>
        </p:nvSpPr>
        <p:spPr>
          <a:xfrm>
            <a:off x="8267930"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03. Ký số học bạ</a:t>
            </a:r>
          </a:p>
        </p:txBody>
      </p:sp>
      <p:grpSp>
        <p:nvGrpSpPr>
          <p:cNvPr id="25" name="Group 25"/>
          <p:cNvGrpSpPr/>
          <p:nvPr/>
        </p:nvGrpSpPr>
        <p:grpSpPr>
          <a:xfrm>
            <a:off x="16287059" y="8247665"/>
            <a:ext cx="2954728" cy="295472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79" name="TextBox 3"/>
          <p:cNvSpPr txBox="1"/>
          <p:nvPr/>
        </p:nvSpPr>
        <p:spPr>
          <a:xfrm>
            <a:off x="495072" y="1511786"/>
            <a:ext cx="7772857" cy="641201"/>
          </a:xfrm>
          <a:prstGeom prst="rect">
            <a:avLst/>
          </a:prstGeom>
        </p:spPr>
        <p:txBody>
          <a:bodyPr wrap="square" lIns="0" tIns="0" rIns="0" bIns="0" rtlCol="0" anchor="t">
            <a:spAutoFit/>
          </a:bodyPr>
          <a:lstStyle/>
          <a:p>
            <a:pPr>
              <a:lnSpc>
                <a:spcPts val="5040"/>
              </a:lnSpc>
            </a:pPr>
            <a:r>
              <a:rPr lang="en-US" sz="4000">
                <a:solidFill>
                  <a:srgbClr val="191919"/>
                </a:solidFill>
                <a:latin typeface="Roboto Bold"/>
              </a:rPr>
              <a:t>3. Ký học bạ</a:t>
            </a:r>
          </a:p>
        </p:txBody>
      </p:sp>
      <p:sp>
        <p:nvSpPr>
          <p:cNvPr id="80" name="TextBox 3"/>
          <p:cNvSpPr txBox="1"/>
          <p:nvPr/>
        </p:nvSpPr>
        <p:spPr>
          <a:xfrm>
            <a:off x="495072" y="2278771"/>
            <a:ext cx="15583128" cy="738664"/>
          </a:xfrm>
          <a:prstGeom prst="rect">
            <a:avLst/>
          </a:prstGeom>
        </p:spPr>
        <p:txBody>
          <a:bodyPr wrap="square" lIns="0" tIns="0" rIns="0" bIns="0" rtlCol="0" anchor="t">
            <a:spAutoFit/>
          </a:bodyPr>
          <a:lstStyle/>
          <a:p>
            <a:r>
              <a:rPr lang="en-US" sz="2400">
                <a:solidFill>
                  <a:srgbClr val="191919"/>
                </a:solidFill>
                <a:latin typeface="Roboto Bold"/>
              </a:rPr>
              <a:t>Học bạ số sau khi ký thành công sẽ hiển thị bao gồm: Thông tin ký số của GVCN, Ban giám hiệu, Văn thư phát hành và thông tin chứng thư số.</a:t>
            </a:r>
          </a:p>
        </p:txBody>
      </p:sp>
      <p:pic>
        <p:nvPicPr>
          <p:cNvPr id="10" name="Picture 9"/>
          <p:cNvPicPr>
            <a:picLocks noChangeAspect="1"/>
          </p:cNvPicPr>
          <p:nvPr/>
        </p:nvPicPr>
        <p:blipFill>
          <a:blip r:embed="rId3"/>
          <a:stretch>
            <a:fillRect/>
          </a:stretch>
        </p:blipFill>
        <p:spPr>
          <a:xfrm>
            <a:off x="597532" y="3239106"/>
            <a:ext cx="17162539" cy="5040168"/>
          </a:xfrm>
          <a:prstGeom prst="rect">
            <a:avLst/>
          </a:prstGeom>
        </p:spPr>
      </p:pic>
    </p:spTree>
    <p:extLst>
      <p:ext uri="{BB962C8B-B14F-4D97-AF65-F5344CB8AC3E}">
        <p14:creationId xmlns:p14="http://schemas.microsoft.com/office/powerpoint/2010/main" val="36919741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8288000" cy="1386002"/>
            <a:chOff x="0" y="0"/>
            <a:chExt cx="4816593" cy="365038"/>
          </a:xfrm>
        </p:grpSpPr>
        <p:sp>
          <p:nvSpPr>
            <p:cNvPr id="4" name="Freeform 4"/>
            <p:cNvSpPr/>
            <p:nvPr/>
          </p:nvSpPr>
          <p:spPr>
            <a:xfrm>
              <a:off x="0" y="0"/>
              <a:ext cx="4816592" cy="365038"/>
            </a:xfrm>
            <a:custGeom>
              <a:avLst/>
              <a:gdLst/>
              <a:ahLst/>
              <a:cxnLst/>
              <a:rect l="l" t="t" r="r" b="b"/>
              <a:pathLst>
                <a:path w="4816592" h="365038">
                  <a:moveTo>
                    <a:pt x="0" y="0"/>
                  </a:moveTo>
                  <a:lnTo>
                    <a:pt x="4816592" y="0"/>
                  </a:lnTo>
                  <a:lnTo>
                    <a:pt x="4816592" y="365038"/>
                  </a:lnTo>
                  <a:lnTo>
                    <a:pt x="0" y="365038"/>
                  </a:lnTo>
                  <a:close/>
                </a:path>
              </a:pathLst>
            </a:custGeom>
            <a:solidFill>
              <a:srgbClr val="0345E4"/>
            </a:solidFill>
          </p:spPr>
        </p:sp>
        <p:sp>
          <p:nvSpPr>
            <p:cNvPr id="5" name="TextBox 5"/>
            <p:cNvSpPr txBox="1"/>
            <p:nvPr/>
          </p:nvSpPr>
          <p:spPr>
            <a:xfrm>
              <a:off x="0" y="-38100"/>
              <a:ext cx="4816593" cy="403138"/>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900803" y="218338"/>
            <a:ext cx="3926059"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QUY TRÌNH</a:t>
            </a:r>
          </a:p>
        </p:txBody>
      </p:sp>
      <p:sp>
        <p:nvSpPr>
          <p:cNvPr id="7" name="AutoShape 7"/>
          <p:cNvSpPr/>
          <p:nvPr/>
        </p:nvSpPr>
        <p:spPr>
          <a:xfrm>
            <a:off x="5488910" y="0"/>
            <a:ext cx="0" cy="1417611"/>
          </a:xfrm>
          <a:prstGeom prst="line">
            <a:avLst/>
          </a:prstGeom>
          <a:ln w="38100" cap="flat">
            <a:solidFill>
              <a:srgbClr val="FFFFFF"/>
            </a:solidFill>
            <a:prstDash val="solid"/>
            <a:headEnd type="none" w="sm" len="sm"/>
            <a:tailEnd type="none" w="sm" len="sm"/>
          </a:ln>
        </p:spPr>
      </p:sp>
      <p:sp>
        <p:nvSpPr>
          <p:cNvPr id="8" name="TextBox 8"/>
          <p:cNvSpPr txBox="1"/>
          <p:nvPr/>
        </p:nvSpPr>
        <p:spPr>
          <a:xfrm>
            <a:off x="6496155" y="142136"/>
            <a:ext cx="10340069" cy="930278"/>
          </a:xfrm>
          <a:prstGeom prst="rect">
            <a:avLst/>
          </a:prstGeom>
        </p:spPr>
        <p:txBody>
          <a:bodyPr lIns="0" tIns="0" rIns="0" bIns="0" rtlCol="0" anchor="t">
            <a:spAutoFit/>
          </a:bodyPr>
          <a:lstStyle/>
          <a:p>
            <a:pPr marL="0" lvl="0" indent="0" algn="just">
              <a:lnSpc>
                <a:spcPts val="7749"/>
              </a:lnSpc>
            </a:pPr>
            <a:r>
              <a:rPr lang="en-US" sz="4999">
                <a:solidFill>
                  <a:srgbClr val="FFFFFF"/>
                </a:solidFill>
                <a:latin typeface="Open Sans Bold Bold"/>
              </a:rPr>
              <a:t>QUẢN LÝ HỌC BẠ SỐ TẠI CSGD</a:t>
            </a:r>
          </a:p>
        </p:txBody>
      </p:sp>
      <p:sp>
        <p:nvSpPr>
          <p:cNvPr id="11" name="TextBox 11"/>
          <p:cNvSpPr txBox="1"/>
          <p:nvPr/>
        </p:nvSpPr>
        <p:spPr>
          <a:xfrm>
            <a:off x="8267930"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03. Ký số học bạ</a:t>
            </a:r>
          </a:p>
        </p:txBody>
      </p:sp>
      <p:grpSp>
        <p:nvGrpSpPr>
          <p:cNvPr id="25" name="Group 25"/>
          <p:cNvGrpSpPr/>
          <p:nvPr/>
        </p:nvGrpSpPr>
        <p:grpSpPr>
          <a:xfrm>
            <a:off x="16287059" y="8247665"/>
            <a:ext cx="2954728" cy="295472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79" name="TextBox 3"/>
          <p:cNvSpPr txBox="1"/>
          <p:nvPr/>
        </p:nvSpPr>
        <p:spPr>
          <a:xfrm>
            <a:off x="495072" y="1511786"/>
            <a:ext cx="7772857" cy="641201"/>
          </a:xfrm>
          <a:prstGeom prst="rect">
            <a:avLst/>
          </a:prstGeom>
        </p:spPr>
        <p:txBody>
          <a:bodyPr wrap="square" lIns="0" tIns="0" rIns="0" bIns="0" rtlCol="0" anchor="t">
            <a:spAutoFit/>
          </a:bodyPr>
          <a:lstStyle/>
          <a:p>
            <a:pPr>
              <a:lnSpc>
                <a:spcPts val="5040"/>
              </a:lnSpc>
            </a:pPr>
            <a:r>
              <a:rPr lang="en-US" sz="4000">
                <a:solidFill>
                  <a:srgbClr val="191919"/>
                </a:solidFill>
                <a:latin typeface="Roboto Bold"/>
              </a:rPr>
              <a:t>3. Ký học bạ</a:t>
            </a:r>
          </a:p>
        </p:txBody>
      </p:sp>
      <p:sp>
        <p:nvSpPr>
          <p:cNvPr id="80" name="TextBox 3"/>
          <p:cNvSpPr txBox="1"/>
          <p:nvPr/>
        </p:nvSpPr>
        <p:spPr>
          <a:xfrm>
            <a:off x="495072" y="2278771"/>
            <a:ext cx="15583128" cy="738664"/>
          </a:xfrm>
          <a:prstGeom prst="rect">
            <a:avLst/>
          </a:prstGeom>
        </p:spPr>
        <p:txBody>
          <a:bodyPr wrap="square" lIns="0" tIns="0" rIns="0" bIns="0" rtlCol="0" anchor="t">
            <a:spAutoFit/>
          </a:bodyPr>
          <a:lstStyle/>
          <a:p>
            <a:r>
              <a:rPr lang="en-US" sz="2400">
                <a:solidFill>
                  <a:srgbClr val="191919"/>
                </a:solidFill>
                <a:latin typeface="Roboto Bold"/>
              </a:rPr>
              <a:t>Học bạ số sau khi ký thành công sẽ hiển thị bao gồm: Thông tin ký số của GVCN, Ban giám hiệu, Văn thư phát hành và thông tin chứng thư số.</a:t>
            </a:r>
          </a:p>
        </p:txBody>
      </p:sp>
      <p:pic>
        <p:nvPicPr>
          <p:cNvPr id="12" name="Picture 11"/>
          <p:cNvPicPr>
            <a:picLocks noChangeAspect="1"/>
          </p:cNvPicPr>
          <p:nvPr/>
        </p:nvPicPr>
        <p:blipFill>
          <a:blip r:embed="rId3"/>
          <a:stretch>
            <a:fillRect/>
          </a:stretch>
        </p:blipFill>
        <p:spPr>
          <a:xfrm>
            <a:off x="1143000" y="3241837"/>
            <a:ext cx="15411944" cy="6637261"/>
          </a:xfrm>
          <a:prstGeom prst="rect">
            <a:avLst/>
          </a:prstGeom>
        </p:spPr>
      </p:pic>
      <p:pic>
        <p:nvPicPr>
          <p:cNvPr id="2" name="Picture 1"/>
          <p:cNvPicPr>
            <a:picLocks noChangeAspect="1"/>
          </p:cNvPicPr>
          <p:nvPr/>
        </p:nvPicPr>
        <p:blipFill>
          <a:blip r:embed="rId4"/>
          <a:stretch>
            <a:fillRect/>
          </a:stretch>
        </p:blipFill>
        <p:spPr>
          <a:xfrm>
            <a:off x="4381500" y="3273446"/>
            <a:ext cx="13751936" cy="6871418"/>
          </a:xfrm>
          <a:prstGeom prst="rect">
            <a:avLst/>
          </a:prstGeom>
        </p:spPr>
      </p:pic>
    </p:spTree>
    <p:extLst>
      <p:ext uri="{BB962C8B-B14F-4D97-AF65-F5344CB8AC3E}">
        <p14:creationId xmlns:p14="http://schemas.microsoft.com/office/powerpoint/2010/main" val="3057439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fltVal val="0"/>
                                          </p:val>
                                        </p:tav>
                                        <p:tav tm="100000">
                                          <p:val>
                                            <p:strVal val="#ppt_w"/>
                                          </p:val>
                                        </p:tav>
                                      </p:tavLst>
                                    </p:anim>
                                    <p:anim calcmode="lin" valueType="num">
                                      <p:cBhvr>
                                        <p:cTn id="13" dur="1000" fill="hold"/>
                                        <p:tgtEl>
                                          <p:spTgt spid="2"/>
                                        </p:tgtEl>
                                        <p:attrNameLst>
                                          <p:attrName>ppt_h</p:attrName>
                                        </p:attrNameLst>
                                      </p:cBhvr>
                                      <p:tavLst>
                                        <p:tav tm="0">
                                          <p:val>
                                            <p:fltVal val="0"/>
                                          </p:val>
                                        </p:tav>
                                        <p:tav tm="100000">
                                          <p:val>
                                            <p:strVal val="#ppt_h"/>
                                          </p:val>
                                        </p:tav>
                                      </p:tavLst>
                                    </p:anim>
                                    <p:anim calcmode="lin" valueType="num">
                                      <p:cBhvr>
                                        <p:cTn id="14" dur="1000" fill="hold"/>
                                        <p:tgtEl>
                                          <p:spTgt spid="2"/>
                                        </p:tgtEl>
                                        <p:attrNameLst>
                                          <p:attrName>style.rotation</p:attrName>
                                        </p:attrNameLst>
                                      </p:cBhvr>
                                      <p:tavLst>
                                        <p:tav tm="0">
                                          <p:val>
                                            <p:fltVal val="90"/>
                                          </p:val>
                                        </p:tav>
                                        <p:tav tm="100000">
                                          <p:val>
                                            <p:fltVal val="0"/>
                                          </p:val>
                                        </p:tav>
                                      </p:tavLst>
                                    </p:anim>
                                    <p:animEffect transition="in" filter="fade">
                                      <p:cBhvr>
                                        <p:cTn id="1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257300"/>
            <a:chOff x="0" y="0"/>
            <a:chExt cx="4816593" cy="406438"/>
          </a:xfrm>
        </p:grpSpPr>
        <p:sp>
          <p:nvSpPr>
            <p:cNvPr id="3" name="Freeform 3"/>
            <p:cNvSpPr/>
            <p:nvPr/>
          </p:nvSpPr>
          <p:spPr>
            <a:xfrm>
              <a:off x="0" y="0"/>
              <a:ext cx="4816592" cy="406438"/>
            </a:xfrm>
            <a:custGeom>
              <a:avLst/>
              <a:gdLst/>
              <a:ahLst/>
              <a:cxnLst/>
              <a:rect l="l" t="t" r="r" b="b"/>
              <a:pathLst>
                <a:path w="4816592" h="406438">
                  <a:moveTo>
                    <a:pt x="0" y="0"/>
                  </a:moveTo>
                  <a:lnTo>
                    <a:pt x="4816592" y="0"/>
                  </a:lnTo>
                  <a:lnTo>
                    <a:pt x="4816592" y="406438"/>
                  </a:lnTo>
                  <a:lnTo>
                    <a:pt x="0" y="406438"/>
                  </a:lnTo>
                  <a:close/>
                </a:path>
              </a:pathLst>
            </a:custGeom>
            <a:solidFill>
              <a:srgbClr val="0345E4"/>
            </a:solidFill>
          </p:spPr>
        </p:sp>
        <p:sp>
          <p:nvSpPr>
            <p:cNvPr id="4" name="TextBox 4"/>
            <p:cNvSpPr txBox="1"/>
            <p:nvPr/>
          </p:nvSpPr>
          <p:spPr>
            <a:xfrm>
              <a:off x="0" y="-38100"/>
              <a:ext cx="4816593" cy="44453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488700" y="296934"/>
            <a:ext cx="10769833"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CĂN CỨ PHÁP LÝ</a:t>
            </a:r>
          </a:p>
        </p:txBody>
      </p:sp>
      <p:grpSp>
        <p:nvGrpSpPr>
          <p:cNvPr id="6" name="Group 6"/>
          <p:cNvGrpSpPr/>
          <p:nvPr/>
        </p:nvGrpSpPr>
        <p:grpSpPr>
          <a:xfrm>
            <a:off x="9461454" y="2222417"/>
            <a:ext cx="8529728" cy="5759593"/>
            <a:chOff x="0" y="0"/>
            <a:chExt cx="12501304" cy="8441350"/>
          </a:xfrm>
        </p:grpSpPr>
        <p:sp>
          <p:nvSpPr>
            <p:cNvPr id="7" name="Freeform 7"/>
            <p:cNvSpPr/>
            <p:nvPr/>
          </p:nvSpPr>
          <p:spPr>
            <a:xfrm>
              <a:off x="0" y="0"/>
              <a:ext cx="12499897" cy="8441350"/>
            </a:xfrm>
            <a:custGeom>
              <a:avLst/>
              <a:gdLst/>
              <a:ahLst/>
              <a:cxnLst/>
              <a:rect l="l" t="t" r="r" b="b"/>
              <a:pathLst>
                <a:path w="12499897" h="8441350">
                  <a:moveTo>
                    <a:pt x="0" y="7742406"/>
                  </a:moveTo>
                  <a:lnTo>
                    <a:pt x="0" y="698944"/>
                  </a:lnTo>
                  <a:cubicBezTo>
                    <a:pt x="0" y="312330"/>
                    <a:pt x="260180" y="0"/>
                    <a:pt x="582241" y="0"/>
                  </a:cubicBezTo>
                  <a:lnTo>
                    <a:pt x="11917657" y="0"/>
                  </a:lnTo>
                  <a:cubicBezTo>
                    <a:pt x="12239717" y="0"/>
                    <a:pt x="12499897" y="312330"/>
                    <a:pt x="12499897" y="698944"/>
                  </a:cubicBezTo>
                  <a:lnTo>
                    <a:pt x="12499897" y="7740718"/>
                  </a:lnTo>
                  <a:cubicBezTo>
                    <a:pt x="12499897" y="8127332"/>
                    <a:pt x="12239717" y="8439662"/>
                    <a:pt x="11917657" y="8439662"/>
                  </a:cubicBezTo>
                  <a:lnTo>
                    <a:pt x="582241" y="8439662"/>
                  </a:lnTo>
                  <a:cubicBezTo>
                    <a:pt x="261587" y="8441350"/>
                    <a:pt x="0" y="8129020"/>
                    <a:pt x="0" y="7742406"/>
                  </a:cubicBezTo>
                  <a:close/>
                </a:path>
              </a:pathLst>
            </a:custGeom>
            <a:blipFill>
              <a:blip r:embed="rId3"/>
              <a:stretch>
                <a:fillRect l="-436" t="-4161" r="-436"/>
              </a:stretch>
            </a:blipFill>
            <a:ln w="28575" cap="sq">
              <a:solidFill>
                <a:srgbClr val="3168BD"/>
              </a:solidFill>
              <a:prstDash val="solid"/>
              <a:miter/>
            </a:ln>
          </p:spPr>
        </p:sp>
      </p:grpSp>
      <p:sp>
        <p:nvSpPr>
          <p:cNvPr id="8" name="TextBox 8"/>
          <p:cNvSpPr txBox="1"/>
          <p:nvPr/>
        </p:nvSpPr>
        <p:spPr>
          <a:xfrm>
            <a:off x="488700" y="2146217"/>
            <a:ext cx="8655300" cy="6966522"/>
          </a:xfrm>
          <a:prstGeom prst="rect">
            <a:avLst/>
          </a:prstGeom>
        </p:spPr>
        <p:txBody>
          <a:bodyPr lIns="0" tIns="0" rIns="0" bIns="0" rtlCol="0" anchor="t">
            <a:spAutoFit/>
          </a:bodyPr>
          <a:lstStyle/>
          <a:p>
            <a:pPr>
              <a:lnSpc>
                <a:spcPts val="4199"/>
              </a:lnSpc>
            </a:pPr>
            <a:r>
              <a:rPr lang="en-US" sz="2999">
                <a:solidFill>
                  <a:srgbClr val="000000"/>
                </a:solidFill>
                <a:latin typeface="Open Sans 1"/>
              </a:rPr>
              <a:t>1. Chỉ thị số 04/CT-TTg ngày 11/02/2004 của Thủ tướng Chính phủ.</a:t>
            </a:r>
          </a:p>
          <a:p>
            <a:pPr>
              <a:lnSpc>
                <a:spcPts val="4199"/>
              </a:lnSpc>
            </a:pPr>
            <a:endParaRPr lang="en-US" sz="2799" spc="195">
              <a:solidFill>
                <a:srgbClr val="000000"/>
              </a:solidFill>
              <a:latin typeface="Open Sans 1 Medium"/>
            </a:endParaRPr>
          </a:p>
          <a:p>
            <a:pPr>
              <a:lnSpc>
                <a:spcPts val="4199"/>
              </a:lnSpc>
            </a:pPr>
            <a:r>
              <a:rPr lang="en-US" sz="2999">
                <a:solidFill>
                  <a:srgbClr val="000000"/>
                </a:solidFill>
                <a:latin typeface="Open Sans 1"/>
              </a:rPr>
              <a:t>2. Thực hiện triển khai kế hoạch số 213/KH-BGDĐT ngày 01/3/2024 về việc triển khai thí điểm Học bạ số cấp tiểu học yêu cầu các Sở GDĐT phải xây dựng CSDL về học bạ số của từng địa phương.</a:t>
            </a:r>
          </a:p>
          <a:p>
            <a:pPr>
              <a:lnSpc>
                <a:spcPts val="4199"/>
              </a:lnSpc>
            </a:pPr>
            <a:endParaRPr lang="en-US" sz="2799" spc="195">
              <a:solidFill>
                <a:srgbClr val="000000"/>
              </a:solidFill>
              <a:latin typeface="Open Sans 1 Medium"/>
            </a:endParaRPr>
          </a:p>
          <a:p>
            <a:pPr>
              <a:lnSpc>
                <a:spcPts val="4199"/>
              </a:lnSpc>
            </a:pPr>
            <a:r>
              <a:rPr lang="en-US" sz="2999">
                <a:solidFill>
                  <a:srgbClr val="000000"/>
                </a:solidFill>
                <a:latin typeface="Open Sans 1"/>
              </a:rPr>
              <a:t>3. </a:t>
            </a:r>
            <a:r>
              <a:rPr lang="vi-VN" sz="2999">
                <a:solidFill>
                  <a:srgbClr val="000000"/>
                </a:solidFill>
                <a:latin typeface="Open Sans 1"/>
              </a:rPr>
              <a:t>Kế hoạch số 864/KH-SGDĐT ngày 26/3/2024 của Sở Giáo dục và Đào tạo về việc triển khai thí điểm Học bạ số các trường phổ thông ngành Giáo dục và Đào tạo Hà Nội.</a:t>
            </a:r>
            <a:endParaRPr lang="en-US" sz="2999">
              <a:solidFill>
                <a:srgbClr val="000000"/>
              </a:solidFill>
              <a:latin typeface="Open Sans 1"/>
            </a:endParaRPr>
          </a:p>
        </p:txBody>
      </p:sp>
      <p:sp>
        <p:nvSpPr>
          <p:cNvPr id="15" name="TextBox 15"/>
          <p:cNvSpPr txBox="1"/>
          <p:nvPr/>
        </p:nvSpPr>
        <p:spPr>
          <a:xfrm>
            <a:off x="9461454" y="8145063"/>
            <a:ext cx="8529728" cy="692150"/>
          </a:xfrm>
          <a:prstGeom prst="rect">
            <a:avLst/>
          </a:prstGeom>
        </p:spPr>
        <p:txBody>
          <a:bodyPr lIns="0" tIns="0" rIns="0" bIns="0" rtlCol="0" anchor="t">
            <a:spAutoFit/>
          </a:bodyPr>
          <a:lstStyle/>
          <a:p>
            <a:pPr algn="ctr">
              <a:lnSpc>
                <a:spcPts val="2799"/>
              </a:lnSpc>
              <a:spcBef>
                <a:spcPct val="0"/>
              </a:spcBef>
            </a:pPr>
            <a:r>
              <a:rPr lang="en-US" sz="1999">
                <a:solidFill>
                  <a:srgbClr val="044CAB"/>
                </a:solidFill>
                <a:latin typeface="Open Sans 1 Italics"/>
              </a:rPr>
              <a:t>Hội nghị triển khai thí điểm Học bạ số Tiểu học của Bộ GDĐT - tại Lạng Sơn, ngày 15/3/2024</a:t>
            </a:r>
          </a:p>
        </p:txBody>
      </p:sp>
      <p:grpSp>
        <p:nvGrpSpPr>
          <p:cNvPr id="16" name="Group 16"/>
          <p:cNvGrpSpPr/>
          <p:nvPr/>
        </p:nvGrpSpPr>
        <p:grpSpPr>
          <a:xfrm>
            <a:off x="16415693" y="8414693"/>
            <a:ext cx="3744615" cy="3744615"/>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18" name="TextBox 1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8288000" cy="1386002"/>
            <a:chOff x="0" y="0"/>
            <a:chExt cx="4816593" cy="365038"/>
          </a:xfrm>
        </p:grpSpPr>
        <p:sp>
          <p:nvSpPr>
            <p:cNvPr id="4" name="Freeform 4"/>
            <p:cNvSpPr/>
            <p:nvPr/>
          </p:nvSpPr>
          <p:spPr>
            <a:xfrm>
              <a:off x="0" y="0"/>
              <a:ext cx="4816592" cy="365038"/>
            </a:xfrm>
            <a:custGeom>
              <a:avLst/>
              <a:gdLst/>
              <a:ahLst/>
              <a:cxnLst/>
              <a:rect l="l" t="t" r="r" b="b"/>
              <a:pathLst>
                <a:path w="4816592" h="365038">
                  <a:moveTo>
                    <a:pt x="0" y="0"/>
                  </a:moveTo>
                  <a:lnTo>
                    <a:pt x="4816592" y="0"/>
                  </a:lnTo>
                  <a:lnTo>
                    <a:pt x="4816592" y="365038"/>
                  </a:lnTo>
                  <a:lnTo>
                    <a:pt x="0" y="365038"/>
                  </a:lnTo>
                  <a:close/>
                </a:path>
              </a:pathLst>
            </a:custGeom>
            <a:solidFill>
              <a:srgbClr val="0345E4"/>
            </a:solidFill>
          </p:spPr>
        </p:sp>
        <p:sp>
          <p:nvSpPr>
            <p:cNvPr id="5" name="TextBox 5"/>
            <p:cNvSpPr txBox="1"/>
            <p:nvPr/>
          </p:nvSpPr>
          <p:spPr>
            <a:xfrm>
              <a:off x="0" y="-38100"/>
              <a:ext cx="4816593" cy="403138"/>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900803" y="218338"/>
            <a:ext cx="3926059"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QUY TRÌNH</a:t>
            </a:r>
          </a:p>
        </p:txBody>
      </p:sp>
      <p:sp>
        <p:nvSpPr>
          <p:cNvPr id="7" name="AutoShape 7"/>
          <p:cNvSpPr/>
          <p:nvPr/>
        </p:nvSpPr>
        <p:spPr>
          <a:xfrm>
            <a:off x="5488910" y="0"/>
            <a:ext cx="0" cy="1417611"/>
          </a:xfrm>
          <a:prstGeom prst="line">
            <a:avLst/>
          </a:prstGeom>
          <a:ln w="38100" cap="flat">
            <a:solidFill>
              <a:srgbClr val="FFFFFF"/>
            </a:solidFill>
            <a:prstDash val="solid"/>
            <a:headEnd type="none" w="sm" len="sm"/>
            <a:tailEnd type="none" w="sm" len="sm"/>
          </a:ln>
        </p:spPr>
      </p:sp>
      <p:sp>
        <p:nvSpPr>
          <p:cNvPr id="8" name="TextBox 8"/>
          <p:cNvSpPr txBox="1"/>
          <p:nvPr/>
        </p:nvSpPr>
        <p:spPr>
          <a:xfrm>
            <a:off x="6496155" y="142136"/>
            <a:ext cx="10340069" cy="930278"/>
          </a:xfrm>
          <a:prstGeom prst="rect">
            <a:avLst/>
          </a:prstGeom>
        </p:spPr>
        <p:txBody>
          <a:bodyPr lIns="0" tIns="0" rIns="0" bIns="0" rtlCol="0" anchor="t">
            <a:spAutoFit/>
          </a:bodyPr>
          <a:lstStyle/>
          <a:p>
            <a:pPr marL="0" lvl="0" indent="0" algn="just">
              <a:lnSpc>
                <a:spcPts val="7749"/>
              </a:lnSpc>
            </a:pPr>
            <a:r>
              <a:rPr lang="en-US" sz="4999">
                <a:solidFill>
                  <a:srgbClr val="FFFFFF"/>
                </a:solidFill>
                <a:latin typeface="Open Sans Bold Bold"/>
              </a:rPr>
              <a:t>QUẢN LÝ HỌC BẠ SỐ TẠI CSGD</a:t>
            </a:r>
          </a:p>
        </p:txBody>
      </p:sp>
      <p:sp>
        <p:nvSpPr>
          <p:cNvPr id="11" name="TextBox 11"/>
          <p:cNvSpPr txBox="1"/>
          <p:nvPr/>
        </p:nvSpPr>
        <p:spPr>
          <a:xfrm>
            <a:off x="8267930"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03. Ký số học bạ</a:t>
            </a:r>
          </a:p>
        </p:txBody>
      </p:sp>
      <p:grpSp>
        <p:nvGrpSpPr>
          <p:cNvPr id="25" name="Group 25"/>
          <p:cNvGrpSpPr/>
          <p:nvPr/>
        </p:nvGrpSpPr>
        <p:grpSpPr>
          <a:xfrm>
            <a:off x="16287059" y="8247665"/>
            <a:ext cx="2954728" cy="295472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79" name="TextBox 3"/>
          <p:cNvSpPr txBox="1"/>
          <p:nvPr/>
        </p:nvSpPr>
        <p:spPr>
          <a:xfrm>
            <a:off x="495072" y="1511786"/>
            <a:ext cx="11773128" cy="641201"/>
          </a:xfrm>
          <a:prstGeom prst="rect">
            <a:avLst/>
          </a:prstGeom>
        </p:spPr>
        <p:txBody>
          <a:bodyPr wrap="square" lIns="0" tIns="0" rIns="0" bIns="0" rtlCol="0" anchor="t">
            <a:spAutoFit/>
          </a:bodyPr>
          <a:lstStyle/>
          <a:p>
            <a:pPr>
              <a:lnSpc>
                <a:spcPts val="5040"/>
              </a:lnSpc>
            </a:pPr>
            <a:r>
              <a:rPr lang="en-US" sz="4000">
                <a:solidFill>
                  <a:srgbClr val="191919"/>
                </a:solidFill>
                <a:latin typeface="Roboto Bold"/>
              </a:rPr>
              <a:t>5. Xác nhận hoàn thành/Gửi học bạ số</a:t>
            </a:r>
          </a:p>
        </p:txBody>
      </p:sp>
      <p:sp>
        <p:nvSpPr>
          <p:cNvPr id="80" name="TextBox 3"/>
          <p:cNvSpPr txBox="1"/>
          <p:nvPr/>
        </p:nvSpPr>
        <p:spPr>
          <a:xfrm>
            <a:off x="495072" y="2278770"/>
            <a:ext cx="15049728" cy="369332"/>
          </a:xfrm>
          <a:prstGeom prst="rect">
            <a:avLst/>
          </a:prstGeom>
        </p:spPr>
        <p:txBody>
          <a:bodyPr wrap="square" lIns="0" tIns="0" rIns="0" bIns="0" rtlCol="0" anchor="t">
            <a:spAutoFit/>
          </a:bodyPr>
          <a:lstStyle/>
          <a:p>
            <a:r>
              <a:rPr lang="en-US" sz="2400">
                <a:solidFill>
                  <a:srgbClr val="191919"/>
                </a:solidFill>
                <a:latin typeface="Roboto Bold"/>
              </a:rPr>
              <a:t>Quản trị viên thực hiện xác nhận hoàn thành học bạ và gửi học bạ về cấp trên.</a:t>
            </a:r>
          </a:p>
        </p:txBody>
      </p:sp>
      <p:pic>
        <p:nvPicPr>
          <p:cNvPr id="9" name="Picture 8"/>
          <p:cNvPicPr>
            <a:picLocks noChangeAspect="1"/>
          </p:cNvPicPr>
          <p:nvPr/>
        </p:nvPicPr>
        <p:blipFill>
          <a:blip r:embed="rId3"/>
          <a:stretch>
            <a:fillRect/>
          </a:stretch>
        </p:blipFill>
        <p:spPr>
          <a:xfrm>
            <a:off x="900802" y="2896837"/>
            <a:ext cx="16895653" cy="5878377"/>
          </a:xfrm>
          <a:prstGeom prst="rect">
            <a:avLst/>
          </a:prstGeom>
        </p:spPr>
      </p:pic>
      <p:pic>
        <p:nvPicPr>
          <p:cNvPr id="10" name="Picture 9"/>
          <p:cNvPicPr>
            <a:picLocks noChangeAspect="1"/>
          </p:cNvPicPr>
          <p:nvPr/>
        </p:nvPicPr>
        <p:blipFill>
          <a:blip r:embed="rId4"/>
          <a:stretch>
            <a:fillRect/>
          </a:stretch>
        </p:blipFill>
        <p:spPr>
          <a:xfrm>
            <a:off x="747360" y="4666574"/>
            <a:ext cx="17202535" cy="3581091"/>
          </a:xfrm>
          <a:prstGeom prst="rect">
            <a:avLst/>
          </a:prstGeom>
        </p:spPr>
      </p:pic>
    </p:spTree>
    <p:extLst>
      <p:ext uri="{BB962C8B-B14F-4D97-AF65-F5344CB8AC3E}">
        <p14:creationId xmlns:p14="http://schemas.microsoft.com/office/powerpoint/2010/main" val="2640500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xit" presetSubtype="0" fill="hold" nodeType="clickEffect">
                                  <p:stCondLst>
                                    <p:cond delay="0"/>
                                  </p:stCondLst>
                                  <p:childTnLst>
                                    <p:animEffect transition="out" filter="fade">
                                      <p:cBhvr>
                                        <p:cTn id="11" dur="1000"/>
                                        <p:tgtEl>
                                          <p:spTgt spid="9"/>
                                        </p:tgtEl>
                                      </p:cBhvr>
                                    </p:animEffect>
                                    <p:anim calcmode="lin" valueType="num">
                                      <p:cBhvr>
                                        <p:cTn id="12" dur="1000"/>
                                        <p:tgtEl>
                                          <p:spTgt spid="9"/>
                                        </p:tgtEl>
                                        <p:attrNameLst>
                                          <p:attrName>ppt_x</p:attrName>
                                        </p:attrNameLst>
                                      </p:cBhvr>
                                      <p:tavLst>
                                        <p:tav tm="0">
                                          <p:val>
                                            <p:strVal val="ppt_x"/>
                                          </p:val>
                                        </p:tav>
                                        <p:tav tm="100000">
                                          <p:val>
                                            <p:strVal val="ppt_x"/>
                                          </p:val>
                                        </p:tav>
                                      </p:tavLst>
                                    </p:anim>
                                    <p:anim calcmode="lin" valueType="num">
                                      <p:cBhvr>
                                        <p:cTn id="13" dur="1000"/>
                                        <p:tgtEl>
                                          <p:spTgt spid="9"/>
                                        </p:tgtEl>
                                        <p:attrNameLst>
                                          <p:attrName>ppt_y</p:attrName>
                                        </p:attrNameLst>
                                      </p:cBhvr>
                                      <p:tavLst>
                                        <p:tav tm="0">
                                          <p:val>
                                            <p:strVal val="ppt_y"/>
                                          </p:val>
                                        </p:tav>
                                        <p:tav tm="100000">
                                          <p:val>
                                            <p:strVal val="ppt_y+.1"/>
                                          </p:val>
                                        </p:tav>
                                      </p:tavLst>
                                    </p:anim>
                                    <p:set>
                                      <p:cBhvr>
                                        <p:cTn id="14" dur="1" fill="hold">
                                          <p:stCondLst>
                                            <p:cond delay="999"/>
                                          </p:stCondLst>
                                        </p:cTn>
                                        <p:tgtEl>
                                          <p:spTgt spid="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heel(1)">
                                      <p:cBhvr>
                                        <p:cTn id="1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8288000" cy="1386002"/>
            <a:chOff x="0" y="0"/>
            <a:chExt cx="4816593" cy="365038"/>
          </a:xfrm>
        </p:grpSpPr>
        <p:sp>
          <p:nvSpPr>
            <p:cNvPr id="4" name="Freeform 4"/>
            <p:cNvSpPr/>
            <p:nvPr/>
          </p:nvSpPr>
          <p:spPr>
            <a:xfrm>
              <a:off x="0" y="0"/>
              <a:ext cx="4816592" cy="365038"/>
            </a:xfrm>
            <a:custGeom>
              <a:avLst/>
              <a:gdLst/>
              <a:ahLst/>
              <a:cxnLst/>
              <a:rect l="l" t="t" r="r" b="b"/>
              <a:pathLst>
                <a:path w="4816592" h="365038">
                  <a:moveTo>
                    <a:pt x="0" y="0"/>
                  </a:moveTo>
                  <a:lnTo>
                    <a:pt x="4816592" y="0"/>
                  </a:lnTo>
                  <a:lnTo>
                    <a:pt x="4816592" y="365038"/>
                  </a:lnTo>
                  <a:lnTo>
                    <a:pt x="0" y="365038"/>
                  </a:lnTo>
                  <a:close/>
                </a:path>
              </a:pathLst>
            </a:custGeom>
            <a:solidFill>
              <a:srgbClr val="0345E4"/>
            </a:solidFill>
          </p:spPr>
        </p:sp>
        <p:sp>
          <p:nvSpPr>
            <p:cNvPr id="5" name="TextBox 5"/>
            <p:cNvSpPr txBox="1"/>
            <p:nvPr/>
          </p:nvSpPr>
          <p:spPr>
            <a:xfrm>
              <a:off x="0" y="-38100"/>
              <a:ext cx="4816593" cy="403138"/>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900803" y="218338"/>
            <a:ext cx="3926059"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QUY TRÌNH</a:t>
            </a:r>
          </a:p>
        </p:txBody>
      </p:sp>
      <p:sp>
        <p:nvSpPr>
          <p:cNvPr id="7" name="AutoShape 7"/>
          <p:cNvSpPr/>
          <p:nvPr/>
        </p:nvSpPr>
        <p:spPr>
          <a:xfrm>
            <a:off x="5488910" y="0"/>
            <a:ext cx="0" cy="1417611"/>
          </a:xfrm>
          <a:prstGeom prst="line">
            <a:avLst/>
          </a:prstGeom>
          <a:ln w="38100" cap="flat">
            <a:solidFill>
              <a:srgbClr val="FFFFFF"/>
            </a:solidFill>
            <a:prstDash val="solid"/>
            <a:headEnd type="none" w="sm" len="sm"/>
            <a:tailEnd type="none" w="sm" len="sm"/>
          </a:ln>
        </p:spPr>
      </p:sp>
      <p:sp>
        <p:nvSpPr>
          <p:cNvPr id="8" name="TextBox 8"/>
          <p:cNvSpPr txBox="1"/>
          <p:nvPr/>
        </p:nvSpPr>
        <p:spPr>
          <a:xfrm>
            <a:off x="6496155" y="142136"/>
            <a:ext cx="10340069" cy="930278"/>
          </a:xfrm>
          <a:prstGeom prst="rect">
            <a:avLst/>
          </a:prstGeom>
        </p:spPr>
        <p:txBody>
          <a:bodyPr lIns="0" tIns="0" rIns="0" bIns="0" rtlCol="0" anchor="t">
            <a:spAutoFit/>
          </a:bodyPr>
          <a:lstStyle/>
          <a:p>
            <a:pPr marL="0" lvl="0" indent="0" algn="just">
              <a:lnSpc>
                <a:spcPts val="7749"/>
              </a:lnSpc>
            </a:pPr>
            <a:r>
              <a:rPr lang="en-US" sz="4999">
                <a:solidFill>
                  <a:srgbClr val="FFFFFF"/>
                </a:solidFill>
                <a:latin typeface="Open Sans Bold Bold"/>
              </a:rPr>
              <a:t>QUẢN LÝ HỌC BẠ SỐ TẠI CSGD</a:t>
            </a:r>
          </a:p>
        </p:txBody>
      </p:sp>
      <p:sp>
        <p:nvSpPr>
          <p:cNvPr id="11" name="TextBox 11"/>
          <p:cNvSpPr txBox="1"/>
          <p:nvPr/>
        </p:nvSpPr>
        <p:spPr>
          <a:xfrm>
            <a:off x="8267930" y="5663911"/>
            <a:ext cx="1752139"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03. Ký số học bạ</a:t>
            </a:r>
          </a:p>
        </p:txBody>
      </p:sp>
      <p:grpSp>
        <p:nvGrpSpPr>
          <p:cNvPr id="25" name="Group 25"/>
          <p:cNvGrpSpPr/>
          <p:nvPr/>
        </p:nvGrpSpPr>
        <p:grpSpPr>
          <a:xfrm>
            <a:off x="16287059" y="8247665"/>
            <a:ext cx="2954728" cy="295472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79" name="TextBox 3"/>
          <p:cNvSpPr txBox="1"/>
          <p:nvPr/>
        </p:nvSpPr>
        <p:spPr>
          <a:xfrm>
            <a:off x="495072" y="1511786"/>
            <a:ext cx="11773128" cy="641201"/>
          </a:xfrm>
          <a:prstGeom prst="rect">
            <a:avLst/>
          </a:prstGeom>
        </p:spPr>
        <p:txBody>
          <a:bodyPr wrap="square" lIns="0" tIns="0" rIns="0" bIns="0" rtlCol="0" anchor="t">
            <a:spAutoFit/>
          </a:bodyPr>
          <a:lstStyle/>
          <a:p>
            <a:pPr>
              <a:lnSpc>
                <a:spcPts val="5040"/>
              </a:lnSpc>
            </a:pPr>
            <a:r>
              <a:rPr lang="en-US" sz="4000">
                <a:solidFill>
                  <a:srgbClr val="191919"/>
                </a:solidFill>
                <a:latin typeface="Roboto Bold"/>
              </a:rPr>
              <a:t>6. Xóa bỏ/ thu hồi học bạ </a:t>
            </a:r>
          </a:p>
        </p:txBody>
      </p:sp>
      <p:sp>
        <p:nvSpPr>
          <p:cNvPr id="80" name="TextBox 3"/>
          <p:cNvSpPr txBox="1"/>
          <p:nvPr/>
        </p:nvSpPr>
        <p:spPr>
          <a:xfrm>
            <a:off x="495072" y="2278770"/>
            <a:ext cx="15049728" cy="738664"/>
          </a:xfrm>
          <a:prstGeom prst="rect">
            <a:avLst/>
          </a:prstGeom>
        </p:spPr>
        <p:txBody>
          <a:bodyPr wrap="square" lIns="0" tIns="0" rIns="0" bIns="0" rtlCol="0" anchor="t">
            <a:spAutoFit/>
          </a:bodyPr>
          <a:lstStyle/>
          <a:p>
            <a:r>
              <a:rPr lang="en-US" sz="2400">
                <a:solidFill>
                  <a:srgbClr val="191919"/>
                </a:solidFill>
                <a:latin typeface="Roboto Bold"/>
              </a:rPr>
              <a:t>Xác nhận xóa bỏ học bạ tại nội bộ trường khi chưa phát hành hoặc gửi yêu cầu thu hồi lên cấp trên nếu cần điều chỉnh học bạ sau khi đã phát hành.</a:t>
            </a:r>
          </a:p>
        </p:txBody>
      </p:sp>
      <p:pic>
        <p:nvPicPr>
          <p:cNvPr id="2" name="Picture 1"/>
          <p:cNvPicPr>
            <a:picLocks noChangeAspect="1"/>
          </p:cNvPicPr>
          <p:nvPr/>
        </p:nvPicPr>
        <p:blipFill>
          <a:blip r:embed="rId3"/>
          <a:stretch>
            <a:fillRect/>
          </a:stretch>
        </p:blipFill>
        <p:spPr>
          <a:xfrm>
            <a:off x="891838" y="3143216"/>
            <a:ext cx="17131097" cy="4965945"/>
          </a:xfrm>
          <a:prstGeom prst="rect">
            <a:avLst/>
          </a:prstGeom>
        </p:spPr>
      </p:pic>
      <p:pic>
        <p:nvPicPr>
          <p:cNvPr id="12" name="Picture 11"/>
          <p:cNvPicPr>
            <a:picLocks noChangeAspect="1"/>
          </p:cNvPicPr>
          <p:nvPr/>
        </p:nvPicPr>
        <p:blipFill>
          <a:blip r:embed="rId4"/>
          <a:stretch>
            <a:fillRect/>
          </a:stretch>
        </p:blipFill>
        <p:spPr>
          <a:xfrm>
            <a:off x="578449" y="3901494"/>
            <a:ext cx="17131097" cy="4447038"/>
          </a:xfrm>
          <a:prstGeom prst="rect">
            <a:avLst/>
          </a:prstGeom>
        </p:spPr>
      </p:pic>
    </p:spTree>
    <p:extLst>
      <p:ext uri="{BB962C8B-B14F-4D97-AF65-F5344CB8AC3E}">
        <p14:creationId xmlns:p14="http://schemas.microsoft.com/office/powerpoint/2010/main" val="3912902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1+ppt_h/2"/>
                                          </p:val>
                                        </p:tav>
                                      </p:tavLst>
                                    </p:anim>
                                    <p:set>
                                      <p:cBhvr>
                                        <p:cTn id="8" dur="1" fill="hold">
                                          <p:stCondLst>
                                            <p:cond delay="499"/>
                                          </p:stCondLst>
                                        </p:cTn>
                                        <p:tgtEl>
                                          <p:spTgt spid="2"/>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0" y="0"/>
            <a:ext cx="18288000" cy="1386002"/>
            <a:chOff x="0" y="0"/>
            <a:chExt cx="4816593" cy="365038"/>
          </a:xfrm>
        </p:grpSpPr>
        <p:sp>
          <p:nvSpPr>
            <p:cNvPr id="4" name="Freeform 4"/>
            <p:cNvSpPr/>
            <p:nvPr/>
          </p:nvSpPr>
          <p:spPr>
            <a:xfrm>
              <a:off x="0" y="0"/>
              <a:ext cx="4816592" cy="365038"/>
            </a:xfrm>
            <a:custGeom>
              <a:avLst/>
              <a:gdLst/>
              <a:ahLst/>
              <a:cxnLst/>
              <a:rect l="l" t="t" r="r" b="b"/>
              <a:pathLst>
                <a:path w="4816592" h="365038">
                  <a:moveTo>
                    <a:pt x="0" y="0"/>
                  </a:moveTo>
                  <a:lnTo>
                    <a:pt x="4816592" y="0"/>
                  </a:lnTo>
                  <a:lnTo>
                    <a:pt x="4816592" y="365038"/>
                  </a:lnTo>
                  <a:lnTo>
                    <a:pt x="0" y="365038"/>
                  </a:lnTo>
                  <a:close/>
                </a:path>
              </a:pathLst>
            </a:custGeom>
            <a:solidFill>
              <a:srgbClr val="0345E4"/>
            </a:solidFill>
          </p:spPr>
        </p:sp>
        <p:sp>
          <p:nvSpPr>
            <p:cNvPr id="5" name="TextBox 5"/>
            <p:cNvSpPr txBox="1"/>
            <p:nvPr/>
          </p:nvSpPr>
          <p:spPr>
            <a:xfrm>
              <a:off x="0" y="-38100"/>
              <a:ext cx="4816593" cy="403138"/>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900803" y="218338"/>
            <a:ext cx="3926059"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QUY TRÌNH</a:t>
            </a:r>
          </a:p>
        </p:txBody>
      </p:sp>
      <p:sp>
        <p:nvSpPr>
          <p:cNvPr id="7" name="AutoShape 7"/>
          <p:cNvSpPr/>
          <p:nvPr/>
        </p:nvSpPr>
        <p:spPr>
          <a:xfrm>
            <a:off x="5488910" y="0"/>
            <a:ext cx="0" cy="1417611"/>
          </a:xfrm>
          <a:prstGeom prst="line">
            <a:avLst/>
          </a:prstGeom>
          <a:ln w="38100" cap="flat">
            <a:solidFill>
              <a:srgbClr val="FFFFFF"/>
            </a:solidFill>
            <a:prstDash val="solid"/>
            <a:headEnd type="none" w="sm" len="sm"/>
            <a:tailEnd type="none" w="sm" len="sm"/>
          </a:ln>
        </p:spPr>
      </p:sp>
      <p:sp>
        <p:nvSpPr>
          <p:cNvPr id="8" name="TextBox 8"/>
          <p:cNvSpPr txBox="1"/>
          <p:nvPr/>
        </p:nvSpPr>
        <p:spPr>
          <a:xfrm>
            <a:off x="6496155" y="142136"/>
            <a:ext cx="10340069" cy="930278"/>
          </a:xfrm>
          <a:prstGeom prst="rect">
            <a:avLst/>
          </a:prstGeom>
        </p:spPr>
        <p:txBody>
          <a:bodyPr lIns="0" tIns="0" rIns="0" bIns="0" rtlCol="0" anchor="t">
            <a:spAutoFit/>
          </a:bodyPr>
          <a:lstStyle/>
          <a:p>
            <a:pPr marL="0" lvl="0" indent="0" algn="just">
              <a:lnSpc>
                <a:spcPts val="7749"/>
              </a:lnSpc>
            </a:pPr>
            <a:r>
              <a:rPr lang="en-US" sz="4999">
                <a:solidFill>
                  <a:srgbClr val="FFFFFF"/>
                </a:solidFill>
                <a:latin typeface="Open Sans Bold Bold"/>
              </a:rPr>
              <a:t>QUẢN LÝ HỌC BẠ SỐ TẠI CSGD</a:t>
            </a:r>
          </a:p>
        </p:txBody>
      </p:sp>
      <p:grpSp>
        <p:nvGrpSpPr>
          <p:cNvPr id="25" name="Group 25"/>
          <p:cNvGrpSpPr/>
          <p:nvPr/>
        </p:nvGrpSpPr>
        <p:grpSpPr>
          <a:xfrm>
            <a:off x="16287059" y="8247665"/>
            <a:ext cx="2954728" cy="2954728"/>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27" name="TextBox 2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79" name="TextBox 3"/>
          <p:cNvSpPr txBox="1"/>
          <p:nvPr/>
        </p:nvSpPr>
        <p:spPr>
          <a:xfrm>
            <a:off x="495072" y="1511786"/>
            <a:ext cx="11773128" cy="641201"/>
          </a:xfrm>
          <a:prstGeom prst="rect">
            <a:avLst/>
          </a:prstGeom>
        </p:spPr>
        <p:txBody>
          <a:bodyPr wrap="square" lIns="0" tIns="0" rIns="0" bIns="0" rtlCol="0" anchor="t">
            <a:spAutoFit/>
          </a:bodyPr>
          <a:lstStyle/>
          <a:p>
            <a:pPr>
              <a:lnSpc>
                <a:spcPts val="5040"/>
              </a:lnSpc>
            </a:pPr>
            <a:r>
              <a:rPr lang="en-US" sz="4000">
                <a:solidFill>
                  <a:srgbClr val="191919"/>
                </a:solidFill>
                <a:latin typeface="Roboto Bold"/>
              </a:rPr>
              <a:t>7. Tra cứu học bạ</a:t>
            </a:r>
          </a:p>
        </p:txBody>
      </p:sp>
      <p:sp>
        <p:nvSpPr>
          <p:cNvPr id="80" name="TextBox 3"/>
          <p:cNvSpPr txBox="1"/>
          <p:nvPr/>
        </p:nvSpPr>
        <p:spPr>
          <a:xfrm>
            <a:off x="495072" y="2278770"/>
            <a:ext cx="10172928" cy="369332"/>
          </a:xfrm>
          <a:prstGeom prst="rect">
            <a:avLst/>
          </a:prstGeom>
        </p:spPr>
        <p:txBody>
          <a:bodyPr wrap="square" lIns="0" tIns="0" rIns="0" bIns="0" rtlCol="0" anchor="t">
            <a:spAutoFit/>
          </a:bodyPr>
          <a:lstStyle/>
          <a:p>
            <a:r>
              <a:rPr lang="en-US" sz="2400">
                <a:solidFill>
                  <a:srgbClr val="191919"/>
                </a:solidFill>
                <a:latin typeface="Roboto Bold"/>
              </a:rPr>
              <a:t>Tra cứu học bạ sau khi đã phát hành.</a:t>
            </a:r>
          </a:p>
        </p:txBody>
      </p:sp>
      <p:pic>
        <p:nvPicPr>
          <p:cNvPr id="9" name="Picture 8"/>
          <p:cNvPicPr>
            <a:picLocks noChangeAspect="1"/>
          </p:cNvPicPr>
          <p:nvPr/>
        </p:nvPicPr>
        <p:blipFill>
          <a:blip r:embed="rId3"/>
          <a:stretch>
            <a:fillRect/>
          </a:stretch>
        </p:blipFill>
        <p:spPr>
          <a:xfrm>
            <a:off x="762000" y="2897803"/>
            <a:ext cx="17078079" cy="5702149"/>
          </a:xfrm>
          <a:prstGeom prst="rect">
            <a:avLst/>
          </a:prstGeom>
        </p:spPr>
      </p:pic>
      <p:sp>
        <p:nvSpPr>
          <p:cNvPr id="2" name="Freeform 10">
            <a:extLst>
              <a:ext uri="{FF2B5EF4-FFF2-40B4-BE49-F238E27FC236}">
                <a16:creationId xmlns:a16="http://schemas.microsoft.com/office/drawing/2014/main" id="{6DF1501A-8782-BD01-D8CE-B9139930ECD1}"/>
              </a:ext>
            </a:extLst>
          </p:cNvPr>
          <p:cNvSpPr/>
          <p:nvPr/>
        </p:nvSpPr>
        <p:spPr>
          <a:xfrm>
            <a:off x="6983435" y="5269"/>
            <a:ext cx="6292009" cy="10276462"/>
          </a:xfrm>
          <a:custGeom>
            <a:avLst/>
            <a:gdLst/>
            <a:ahLst/>
            <a:cxnLst/>
            <a:rect l="l" t="t" r="r" b="b"/>
            <a:pathLst>
              <a:path w="4279417" h="6053810">
                <a:moveTo>
                  <a:pt x="0" y="0"/>
                </a:moveTo>
                <a:lnTo>
                  <a:pt x="4279417" y="0"/>
                </a:lnTo>
                <a:lnTo>
                  <a:pt x="4279417" y="6053810"/>
                </a:lnTo>
                <a:lnTo>
                  <a:pt x="0" y="6053810"/>
                </a:lnTo>
                <a:lnTo>
                  <a:pt x="0" y="0"/>
                </a:lnTo>
                <a:close/>
              </a:path>
            </a:pathLst>
          </a:custGeom>
          <a:blipFill>
            <a:blip r:embed="rId4"/>
            <a:stretch>
              <a:fillRect/>
            </a:stretch>
          </a:blipFill>
          <a:ln w="38100" cap="sq">
            <a:solidFill>
              <a:srgbClr val="051D64"/>
            </a:solidFill>
            <a:prstDash val="solid"/>
            <a:miter/>
          </a:ln>
        </p:spPr>
      </p:sp>
    </p:spTree>
    <p:extLst>
      <p:ext uri="{BB962C8B-B14F-4D97-AF65-F5344CB8AC3E}">
        <p14:creationId xmlns:p14="http://schemas.microsoft.com/office/powerpoint/2010/main" val="1474080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9"/>
                                        </p:tgtEl>
                                        <p:attrNameLst>
                                          <p:attrName>ppt_w</p:attrName>
                                        </p:attrNameLst>
                                      </p:cBhvr>
                                      <p:tavLst>
                                        <p:tav tm="0">
                                          <p:val>
                                            <p:strVal val="ppt_w"/>
                                          </p:val>
                                        </p:tav>
                                        <p:tav tm="100000">
                                          <p:val>
                                            <p:fltVal val="0"/>
                                          </p:val>
                                        </p:tav>
                                      </p:tavLst>
                                    </p:anim>
                                    <p:anim calcmode="lin" valueType="num">
                                      <p:cBhvr>
                                        <p:cTn id="7" dur="500"/>
                                        <p:tgtEl>
                                          <p:spTgt spid="9"/>
                                        </p:tgtEl>
                                        <p:attrNameLst>
                                          <p:attrName>ppt_h</p:attrName>
                                        </p:attrNameLst>
                                      </p:cBhvr>
                                      <p:tavLst>
                                        <p:tav tm="0">
                                          <p:val>
                                            <p:strVal val="ppt_h"/>
                                          </p:val>
                                        </p:tav>
                                        <p:tav tm="100000">
                                          <p:val>
                                            <p:fltVal val="0"/>
                                          </p:val>
                                        </p:tav>
                                      </p:tavLst>
                                    </p:anim>
                                    <p:animEffect transition="out" filter="fade">
                                      <p:cBhvr>
                                        <p:cTn id="8" dur="500"/>
                                        <p:tgtEl>
                                          <p:spTgt spid="9"/>
                                        </p:tgtEl>
                                      </p:cBhvr>
                                    </p:animEffect>
                                    <p:set>
                                      <p:cBhvr>
                                        <p:cTn id="9" dur="1" fill="hold">
                                          <p:stCondLst>
                                            <p:cond delay="499"/>
                                          </p:stCondLst>
                                        </p:cTn>
                                        <p:tgtEl>
                                          <p:spTgt spid="9"/>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386002"/>
            <a:chOff x="0" y="0"/>
            <a:chExt cx="4816593" cy="365038"/>
          </a:xfrm>
        </p:grpSpPr>
        <p:sp>
          <p:nvSpPr>
            <p:cNvPr id="3" name="Freeform 3"/>
            <p:cNvSpPr/>
            <p:nvPr/>
          </p:nvSpPr>
          <p:spPr>
            <a:xfrm>
              <a:off x="0" y="0"/>
              <a:ext cx="4816592" cy="365038"/>
            </a:xfrm>
            <a:custGeom>
              <a:avLst/>
              <a:gdLst/>
              <a:ahLst/>
              <a:cxnLst/>
              <a:rect l="l" t="t" r="r" b="b"/>
              <a:pathLst>
                <a:path w="4816592" h="365038">
                  <a:moveTo>
                    <a:pt x="0" y="0"/>
                  </a:moveTo>
                  <a:lnTo>
                    <a:pt x="4816592" y="0"/>
                  </a:lnTo>
                  <a:lnTo>
                    <a:pt x="4816592" y="365038"/>
                  </a:lnTo>
                  <a:lnTo>
                    <a:pt x="0" y="365038"/>
                  </a:lnTo>
                  <a:close/>
                </a:path>
              </a:pathLst>
            </a:custGeom>
            <a:solidFill>
              <a:srgbClr val="0345E4"/>
            </a:solidFill>
          </p:spPr>
        </p:sp>
        <p:sp>
          <p:nvSpPr>
            <p:cNvPr id="4" name="TextBox 4"/>
            <p:cNvSpPr txBox="1"/>
            <p:nvPr/>
          </p:nvSpPr>
          <p:spPr>
            <a:xfrm>
              <a:off x="0" y="-38100"/>
              <a:ext cx="4816593" cy="403138"/>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6641786" y="8809636"/>
            <a:ext cx="2954728" cy="2954728"/>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1028700" y="146682"/>
            <a:ext cx="17760712" cy="882018"/>
          </a:xfrm>
          <a:prstGeom prst="rect">
            <a:avLst/>
          </a:prstGeom>
        </p:spPr>
        <p:txBody>
          <a:bodyPr lIns="0" tIns="0" rIns="0" bIns="0" rtlCol="0" anchor="t">
            <a:spAutoFit/>
          </a:bodyPr>
          <a:lstStyle/>
          <a:p>
            <a:pPr marL="0" lvl="0" indent="0" algn="just">
              <a:lnSpc>
                <a:spcPts val="7439"/>
              </a:lnSpc>
            </a:pPr>
            <a:r>
              <a:rPr lang="en-US" sz="4799">
                <a:solidFill>
                  <a:srgbClr val="FFFFFF"/>
                </a:solidFill>
                <a:latin typeface="Open Sans Bold Bold"/>
              </a:rPr>
              <a:t>THỰC TRẠNG TẠI CÁC CƠ SỞ GIÁO DỤC</a:t>
            </a:r>
          </a:p>
        </p:txBody>
      </p:sp>
      <p:grpSp>
        <p:nvGrpSpPr>
          <p:cNvPr id="9" name="Group 9"/>
          <p:cNvGrpSpPr/>
          <p:nvPr/>
        </p:nvGrpSpPr>
        <p:grpSpPr>
          <a:xfrm>
            <a:off x="916130" y="1886655"/>
            <a:ext cx="732337" cy="732337"/>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345E4"/>
            </a:solidFill>
            <a:ln cap="sq">
              <a:noFill/>
              <a:prstDash val="solid"/>
              <a:miter/>
            </a:ln>
          </p:spPr>
        </p:sp>
        <p:sp>
          <p:nvSpPr>
            <p:cNvPr id="11" name="TextBox 11"/>
            <p:cNvSpPr txBox="1"/>
            <p:nvPr/>
          </p:nvSpPr>
          <p:spPr>
            <a:xfrm>
              <a:off x="76200" y="38100"/>
              <a:ext cx="660400" cy="698500"/>
            </a:xfrm>
            <a:prstGeom prst="rect">
              <a:avLst/>
            </a:prstGeom>
          </p:spPr>
          <p:txBody>
            <a:bodyPr lIns="50800" tIns="50800" rIns="50800" bIns="50800" rtlCol="0" anchor="ctr"/>
            <a:lstStyle/>
            <a:p>
              <a:pPr algn="ctr">
                <a:lnSpc>
                  <a:spcPts val="3359"/>
                </a:lnSpc>
              </a:pPr>
              <a:r>
                <a:rPr lang="en-US" sz="2399">
                  <a:solidFill>
                    <a:srgbClr val="FFFFFF"/>
                  </a:solidFill>
                  <a:latin typeface="Open Sans Bold Bold"/>
                </a:rPr>
                <a:t>01</a:t>
              </a:r>
            </a:p>
          </p:txBody>
        </p:sp>
      </p:grpSp>
      <p:sp>
        <p:nvSpPr>
          <p:cNvPr id="12" name="TextBox 12"/>
          <p:cNvSpPr txBox="1"/>
          <p:nvPr/>
        </p:nvSpPr>
        <p:spPr>
          <a:xfrm>
            <a:off x="2009554" y="1913017"/>
            <a:ext cx="9676903" cy="587376"/>
          </a:xfrm>
          <a:prstGeom prst="rect">
            <a:avLst/>
          </a:prstGeom>
        </p:spPr>
        <p:txBody>
          <a:bodyPr lIns="0" tIns="0" rIns="0" bIns="0" rtlCol="0" anchor="t">
            <a:spAutoFit/>
          </a:bodyPr>
          <a:lstStyle/>
          <a:p>
            <a:pPr>
              <a:lnSpc>
                <a:spcPts val="4899"/>
              </a:lnSpc>
            </a:pPr>
            <a:r>
              <a:rPr lang="en-US" sz="3499">
                <a:solidFill>
                  <a:srgbClr val="000000"/>
                </a:solidFill>
                <a:latin typeface="Open Sans 2 Ultra-Bold"/>
              </a:rPr>
              <a:t> Về chữ ký số:</a:t>
            </a:r>
          </a:p>
        </p:txBody>
      </p:sp>
      <p:sp>
        <p:nvSpPr>
          <p:cNvPr id="13" name="TextBox 13"/>
          <p:cNvSpPr txBox="1"/>
          <p:nvPr/>
        </p:nvSpPr>
        <p:spPr>
          <a:xfrm>
            <a:off x="916130" y="2847669"/>
            <a:ext cx="14933470" cy="2003112"/>
          </a:xfrm>
          <a:prstGeom prst="rect">
            <a:avLst/>
          </a:prstGeom>
        </p:spPr>
        <p:txBody>
          <a:bodyPr wrap="square" lIns="0" tIns="0" rIns="0" bIns="0" rtlCol="0" anchor="t">
            <a:spAutoFit/>
          </a:bodyPr>
          <a:lstStyle/>
          <a:p>
            <a:pPr marL="647697" lvl="1" indent="-323848" algn="just">
              <a:lnSpc>
                <a:spcPct val="150000"/>
              </a:lnSpc>
              <a:buFont typeface="Arial"/>
              <a:buChar char="•"/>
            </a:pPr>
            <a:r>
              <a:rPr lang="en-US" sz="2999">
                <a:solidFill>
                  <a:srgbClr val="000000"/>
                </a:solidFill>
                <a:latin typeface="Open Sans 1"/>
              </a:rPr>
              <a:t>100% các Nhà trường, Hiệu trưởng đã được cấp chữ ký số công vụ.</a:t>
            </a:r>
          </a:p>
          <a:p>
            <a:pPr marL="647697" lvl="1" indent="-323848" algn="just">
              <a:lnSpc>
                <a:spcPct val="150000"/>
              </a:lnSpc>
              <a:buFont typeface="Arial"/>
              <a:buChar char="•"/>
            </a:pPr>
            <a:r>
              <a:rPr lang="en-US" sz="2999">
                <a:solidFill>
                  <a:srgbClr val="000000"/>
                </a:solidFill>
                <a:latin typeface="Open Sans 1"/>
              </a:rPr>
              <a:t>Giáo viên: một số trường đã được trang bị chữ ký số của: Ban Cơ yếu Chính phủ, Viettel, VNPT, Misa, BKAV...</a:t>
            </a:r>
          </a:p>
        </p:txBody>
      </p:sp>
      <p:grpSp>
        <p:nvGrpSpPr>
          <p:cNvPr id="14" name="Group 14"/>
          <p:cNvGrpSpPr/>
          <p:nvPr/>
        </p:nvGrpSpPr>
        <p:grpSpPr>
          <a:xfrm>
            <a:off x="916130" y="5373269"/>
            <a:ext cx="732337" cy="732337"/>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345E4"/>
            </a:solidFill>
            <a:ln cap="sq">
              <a:noFill/>
              <a:prstDash val="solid"/>
              <a:miter/>
            </a:ln>
          </p:spPr>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3359"/>
                </a:lnSpc>
              </a:pPr>
              <a:r>
                <a:rPr lang="en-US" sz="2399">
                  <a:solidFill>
                    <a:srgbClr val="FFFFFF"/>
                  </a:solidFill>
                  <a:latin typeface="Open Sans Bold Bold"/>
                </a:rPr>
                <a:t>02</a:t>
              </a:r>
            </a:p>
          </p:txBody>
        </p:sp>
      </p:grpSp>
      <p:sp>
        <p:nvSpPr>
          <p:cNvPr id="17" name="TextBox 17"/>
          <p:cNvSpPr txBox="1"/>
          <p:nvPr/>
        </p:nvSpPr>
        <p:spPr>
          <a:xfrm>
            <a:off x="2039493" y="5417174"/>
            <a:ext cx="8925716" cy="587376"/>
          </a:xfrm>
          <a:prstGeom prst="rect">
            <a:avLst/>
          </a:prstGeom>
        </p:spPr>
        <p:txBody>
          <a:bodyPr lIns="0" tIns="0" rIns="0" bIns="0" rtlCol="0" anchor="t">
            <a:spAutoFit/>
          </a:bodyPr>
          <a:lstStyle/>
          <a:p>
            <a:pPr>
              <a:lnSpc>
                <a:spcPts val="4899"/>
              </a:lnSpc>
            </a:pPr>
            <a:r>
              <a:rPr lang="en-US" sz="3499">
                <a:solidFill>
                  <a:srgbClr val="000000"/>
                </a:solidFill>
                <a:latin typeface="Open Sans 2 Ultra-Bold"/>
              </a:rPr>
              <a:t>Về phần mềm tại các Cơ sở giáo dục</a:t>
            </a:r>
          </a:p>
        </p:txBody>
      </p:sp>
      <p:sp>
        <p:nvSpPr>
          <p:cNvPr id="18" name="TextBox 18"/>
          <p:cNvSpPr txBox="1"/>
          <p:nvPr/>
        </p:nvSpPr>
        <p:spPr>
          <a:xfrm>
            <a:off x="916130" y="6334282"/>
            <a:ext cx="14933470" cy="2695418"/>
          </a:xfrm>
          <a:prstGeom prst="rect">
            <a:avLst/>
          </a:prstGeom>
        </p:spPr>
        <p:txBody>
          <a:bodyPr wrap="square" lIns="0" tIns="0" rIns="0" bIns="0" rtlCol="0" anchor="t">
            <a:spAutoFit/>
          </a:bodyPr>
          <a:lstStyle/>
          <a:p>
            <a:pPr marL="647697" lvl="1" indent="-323848" algn="just">
              <a:lnSpc>
                <a:spcPct val="150000"/>
              </a:lnSpc>
              <a:buFont typeface="Arial"/>
              <a:buChar char="•"/>
            </a:pPr>
            <a:r>
              <a:rPr lang="en-US" sz="2999">
                <a:solidFill>
                  <a:srgbClr val="000000"/>
                </a:solidFill>
                <a:latin typeface="Open Sans 1"/>
              </a:rPr>
              <a:t>Đã được trang bị phần mềm QLTH tích hợp CSDL ngành do Sở GDĐT xây dựng</a:t>
            </a:r>
          </a:p>
          <a:p>
            <a:pPr marL="647697" lvl="1" indent="-323848" algn="just">
              <a:lnSpc>
                <a:spcPct val="150000"/>
              </a:lnSpc>
              <a:buFont typeface="Arial"/>
              <a:buChar char="•"/>
            </a:pPr>
            <a:r>
              <a:rPr lang="en-US" sz="2999">
                <a:solidFill>
                  <a:srgbClr val="000000"/>
                </a:solidFill>
                <a:latin typeface="Open Sans 1"/>
              </a:rPr>
              <a:t>CBQL, Giáo viên đã được tập huấn, sử dụng thành thạo các nghiệp vụ QLTH</a:t>
            </a:r>
          </a:p>
          <a:p>
            <a:pPr marL="647697" lvl="1" indent="-323848" algn="just">
              <a:lnSpc>
                <a:spcPct val="150000"/>
              </a:lnSpc>
              <a:buFont typeface="Arial"/>
              <a:buChar char="•"/>
            </a:pPr>
            <a:r>
              <a:rPr lang="en-US" sz="2999">
                <a:solidFill>
                  <a:srgbClr val="000000"/>
                </a:solidFill>
                <a:latin typeface="Open Sans 1"/>
              </a:rPr>
              <a:t>Phần mềm QLTH đã được nâng cấp bổ sung Module Quản lý Học bạ số, theo chuẩn hướng dẫn của Bộ GDĐT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8"/>
          <p:cNvSpPr/>
          <p:nvPr/>
        </p:nvSpPr>
        <p:spPr>
          <a:xfrm>
            <a:off x="675408" y="2798345"/>
            <a:ext cx="5776504" cy="5925768"/>
          </a:xfrm>
          <a:custGeom>
            <a:avLst/>
            <a:gdLst/>
            <a:ahLst/>
            <a:cxnLst/>
            <a:rect l="l" t="t" r="r" b="b"/>
            <a:pathLst>
              <a:path w="7204182" h="6541111">
                <a:moveTo>
                  <a:pt x="0" y="0"/>
                </a:moveTo>
                <a:lnTo>
                  <a:pt x="7204183" y="0"/>
                </a:lnTo>
                <a:lnTo>
                  <a:pt x="7204183" y="6541111"/>
                </a:lnTo>
                <a:lnTo>
                  <a:pt x="0" y="6541111"/>
                </a:lnTo>
                <a:lnTo>
                  <a:pt x="0" y="0"/>
                </a:lnTo>
                <a:close/>
              </a:path>
            </a:pathLst>
          </a:custGeom>
          <a:blipFill>
            <a:blip r:embed="rId3"/>
            <a:stretch>
              <a:fillRect/>
            </a:stretch>
          </a:blipFill>
          <a:ln w="38100" cap="sq">
            <a:solidFill>
              <a:srgbClr val="0345E4"/>
            </a:solidFill>
            <a:prstDash val="solid"/>
            <a:miter/>
          </a:ln>
        </p:spPr>
      </p:sp>
      <p:sp>
        <p:nvSpPr>
          <p:cNvPr id="9" name="Freeform 9"/>
          <p:cNvSpPr/>
          <p:nvPr/>
        </p:nvSpPr>
        <p:spPr>
          <a:xfrm>
            <a:off x="7050141" y="2798345"/>
            <a:ext cx="4757875" cy="5974180"/>
          </a:xfrm>
          <a:custGeom>
            <a:avLst/>
            <a:gdLst/>
            <a:ahLst/>
            <a:cxnLst/>
            <a:rect l="l" t="t" r="r" b="b"/>
            <a:pathLst>
              <a:path w="6895738" h="7971355">
                <a:moveTo>
                  <a:pt x="0" y="0"/>
                </a:moveTo>
                <a:lnTo>
                  <a:pt x="6895738" y="0"/>
                </a:lnTo>
                <a:lnTo>
                  <a:pt x="6895738" y="7971356"/>
                </a:lnTo>
                <a:lnTo>
                  <a:pt x="0" y="7971356"/>
                </a:lnTo>
                <a:lnTo>
                  <a:pt x="0" y="0"/>
                </a:lnTo>
                <a:close/>
              </a:path>
            </a:pathLst>
          </a:custGeom>
          <a:blipFill>
            <a:blip r:embed="rId4"/>
            <a:stretch>
              <a:fillRect/>
            </a:stretch>
          </a:blipFill>
          <a:ln w="38100" cap="sq">
            <a:solidFill>
              <a:srgbClr val="0345E4"/>
            </a:solidFill>
            <a:prstDash val="solid"/>
            <a:miter/>
          </a:ln>
        </p:spPr>
      </p:sp>
      <p:sp>
        <p:nvSpPr>
          <p:cNvPr id="10" name="TextBox 10"/>
          <p:cNvSpPr txBox="1"/>
          <p:nvPr/>
        </p:nvSpPr>
        <p:spPr>
          <a:xfrm>
            <a:off x="644649" y="314325"/>
            <a:ext cx="8575937" cy="1285875"/>
          </a:xfrm>
          <a:prstGeom prst="rect">
            <a:avLst/>
          </a:prstGeom>
        </p:spPr>
        <p:txBody>
          <a:bodyPr lIns="0" tIns="0" rIns="0" bIns="0" rtlCol="0" anchor="t">
            <a:spAutoFit/>
          </a:bodyPr>
          <a:lstStyle/>
          <a:p>
            <a:pPr>
              <a:lnSpc>
                <a:spcPts val="10199"/>
              </a:lnSpc>
            </a:pPr>
            <a:r>
              <a:rPr lang="en-US" sz="8499">
                <a:solidFill>
                  <a:srgbClr val="0345E4"/>
                </a:solidFill>
                <a:latin typeface="Open Sans Bold Bold"/>
              </a:rPr>
              <a:t>FILE HỌC BẠ SỐ</a:t>
            </a:r>
          </a:p>
        </p:txBody>
      </p:sp>
      <p:sp>
        <p:nvSpPr>
          <p:cNvPr id="12" name="Freeform 12"/>
          <p:cNvSpPr/>
          <p:nvPr/>
        </p:nvSpPr>
        <p:spPr>
          <a:xfrm rot="5400000">
            <a:off x="17442568" y="462600"/>
            <a:ext cx="347839" cy="417825"/>
          </a:xfrm>
          <a:custGeom>
            <a:avLst/>
            <a:gdLst/>
            <a:ahLst/>
            <a:cxnLst/>
            <a:rect l="l" t="t" r="r" b="b"/>
            <a:pathLst>
              <a:path w="347839" h="417825">
                <a:moveTo>
                  <a:pt x="0" y="0"/>
                </a:moveTo>
                <a:lnTo>
                  <a:pt x="347839" y="0"/>
                </a:lnTo>
                <a:lnTo>
                  <a:pt x="347839" y="417825"/>
                </a:lnTo>
                <a:lnTo>
                  <a:pt x="0" y="41782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3" name="TextBox 13"/>
          <p:cNvSpPr txBox="1"/>
          <p:nvPr/>
        </p:nvSpPr>
        <p:spPr>
          <a:xfrm>
            <a:off x="644649" y="1514475"/>
            <a:ext cx="6707876" cy="542008"/>
          </a:xfrm>
          <a:prstGeom prst="rect">
            <a:avLst/>
          </a:prstGeom>
        </p:spPr>
        <p:txBody>
          <a:bodyPr lIns="0" tIns="0" rIns="0" bIns="0" rtlCol="0" anchor="t">
            <a:spAutoFit/>
          </a:bodyPr>
          <a:lstStyle/>
          <a:p>
            <a:pPr marL="0" lvl="0" indent="0" algn="just">
              <a:lnSpc>
                <a:spcPts val="4536"/>
              </a:lnSpc>
            </a:pPr>
            <a:r>
              <a:rPr lang="en-US" sz="3024">
                <a:solidFill>
                  <a:srgbClr val="0345E4"/>
                </a:solidFill>
                <a:latin typeface="Open Sans 1 Italics"/>
              </a:rPr>
              <a:t>I. Giới thiệu về Học bạ số</a:t>
            </a:r>
          </a:p>
        </p:txBody>
      </p:sp>
      <p:sp>
        <p:nvSpPr>
          <p:cNvPr id="11" name="TextBox 13">
            <a:extLst>
              <a:ext uri="{FF2B5EF4-FFF2-40B4-BE49-F238E27FC236}">
                <a16:creationId xmlns:a16="http://schemas.microsoft.com/office/drawing/2014/main" id="{B2FB8FC5-DE85-F74B-B1C0-76D9EE67099E}"/>
              </a:ext>
            </a:extLst>
          </p:cNvPr>
          <p:cNvSpPr txBox="1"/>
          <p:nvPr/>
        </p:nvSpPr>
        <p:spPr>
          <a:xfrm>
            <a:off x="12039600" y="2847669"/>
            <a:ext cx="5785800" cy="2695418"/>
          </a:xfrm>
          <a:prstGeom prst="rect">
            <a:avLst/>
          </a:prstGeom>
        </p:spPr>
        <p:txBody>
          <a:bodyPr wrap="square" lIns="0" tIns="0" rIns="0" bIns="0" rtlCol="0" anchor="t">
            <a:spAutoFit/>
          </a:bodyPr>
          <a:lstStyle/>
          <a:p>
            <a:pPr marL="647697" lvl="1" indent="-323848" algn="just">
              <a:lnSpc>
                <a:spcPct val="150000"/>
              </a:lnSpc>
              <a:buFont typeface="Arial"/>
              <a:buChar char="•"/>
            </a:pPr>
            <a:r>
              <a:rPr lang="en-US" sz="2999">
                <a:solidFill>
                  <a:srgbClr val="000000"/>
                </a:solidFill>
                <a:latin typeface="Open Sans 1"/>
              </a:rPr>
              <a:t>Thông tin học sinh</a:t>
            </a:r>
          </a:p>
          <a:p>
            <a:pPr marL="647697" lvl="1" indent="-323848" algn="just">
              <a:lnSpc>
                <a:spcPct val="150000"/>
              </a:lnSpc>
              <a:buFont typeface="Arial"/>
              <a:buChar char="•"/>
            </a:pPr>
            <a:r>
              <a:rPr lang="en-US" sz="2999">
                <a:solidFill>
                  <a:srgbClr val="000000"/>
                </a:solidFill>
                <a:latin typeface="Open Sans 1"/>
              </a:rPr>
              <a:t>Kết quả học tập</a:t>
            </a:r>
          </a:p>
          <a:p>
            <a:pPr marL="647697" lvl="1" indent="-323848" algn="just">
              <a:lnSpc>
                <a:spcPct val="150000"/>
              </a:lnSpc>
              <a:buFont typeface="Arial"/>
              <a:buChar char="•"/>
            </a:pPr>
            <a:r>
              <a:rPr lang="en-US" sz="2999">
                <a:solidFill>
                  <a:srgbClr val="000000"/>
                </a:solidFill>
                <a:latin typeface="Open Sans 1"/>
              </a:rPr>
              <a:t>Danh sách chữ ký số</a:t>
            </a:r>
          </a:p>
          <a:p>
            <a:pPr marL="647697" lvl="1" indent="-323848" algn="just">
              <a:lnSpc>
                <a:spcPct val="150000"/>
              </a:lnSpc>
              <a:buFont typeface="Arial"/>
              <a:buChar char="•"/>
            </a:pPr>
            <a:endParaRPr lang="en-US" sz="2999">
              <a:solidFill>
                <a:srgbClr val="000000"/>
              </a:solidFill>
              <a:latin typeface="Open Sans 1"/>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536265"/>
            <a:chOff x="0" y="0"/>
            <a:chExt cx="4816593" cy="404613"/>
          </a:xfrm>
        </p:grpSpPr>
        <p:sp>
          <p:nvSpPr>
            <p:cNvPr id="3" name="Freeform 3"/>
            <p:cNvSpPr/>
            <p:nvPr/>
          </p:nvSpPr>
          <p:spPr>
            <a:xfrm>
              <a:off x="0" y="0"/>
              <a:ext cx="4816592" cy="404613"/>
            </a:xfrm>
            <a:custGeom>
              <a:avLst/>
              <a:gdLst/>
              <a:ahLst/>
              <a:cxnLst/>
              <a:rect l="l" t="t" r="r" b="b"/>
              <a:pathLst>
                <a:path w="4816592" h="404613">
                  <a:moveTo>
                    <a:pt x="0" y="0"/>
                  </a:moveTo>
                  <a:lnTo>
                    <a:pt x="4816592" y="0"/>
                  </a:lnTo>
                  <a:lnTo>
                    <a:pt x="4816592" y="404613"/>
                  </a:lnTo>
                  <a:lnTo>
                    <a:pt x="0" y="404613"/>
                  </a:lnTo>
                  <a:close/>
                </a:path>
              </a:pathLst>
            </a:custGeom>
            <a:solidFill>
              <a:srgbClr val="0345E4"/>
            </a:solidFill>
          </p:spPr>
        </p:sp>
        <p:sp>
          <p:nvSpPr>
            <p:cNvPr id="4" name="TextBox 4"/>
            <p:cNvSpPr txBox="1"/>
            <p:nvPr/>
          </p:nvSpPr>
          <p:spPr>
            <a:xfrm>
              <a:off x="0" y="-38100"/>
              <a:ext cx="4816593" cy="44271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6641786" y="8809636"/>
            <a:ext cx="2954728" cy="2954728"/>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434225" y="99516"/>
            <a:ext cx="8871672" cy="882018"/>
          </a:xfrm>
          <a:prstGeom prst="rect">
            <a:avLst/>
          </a:prstGeom>
        </p:spPr>
        <p:txBody>
          <a:bodyPr lIns="0" tIns="0" rIns="0" bIns="0" rtlCol="0" anchor="t">
            <a:spAutoFit/>
          </a:bodyPr>
          <a:lstStyle/>
          <a:p>
            <a:pPr marL="0" lvl="0" indent="0" algn="just">
              <a:lnSpc>
                <a:spcPts val="7439"/>
              </a:lnSpc>
            </a:pPr>
            <a:r>
              <a:rPr lang="en-US" sz="4799">
                <a:solidFill>
                  <a:srgbClr val="FFFFFF"/>
                </a:solidFill>
                <a:latin typeface="Open Sans Bold Bold"/>
              </a:rPr>
              <a:t>CHỮ KÝ SỐ TRÊN HỌC BẠ SỐ</a:t>
            </a:r>
          </a:p>
        </p:txBody>
      </p:sp>
      <p:sp>
        <p:nvSpPr>
          <p:cNvPr id="9" name="AutoShape 9"/>
          <p:cNvSpPr/>
          <p:nvPr/>
        </p:nvSpPr>
        <p:spPr>
          <a:xfrm>
            <a:off x="9144000" y="1945840"/>
            <a:ext cx="0" cy="7971901"/>
          </a:xfrm>
          <a:prstGeom prst="line">
            <a:avLst/>
          </a:prstGeom>
          <a:ln w="47625" cap="flat">
            <a:solidFill>
              <a:srgbClr val="000000">
                <a:alpha val="29804"/>
              </a:srgbClr>
            </a:solidFill>
            <a:prstDash val="solid"/>
            <a:headEnd type="none" w="sm" len="sm"/>
            <a:tailEnd type="none" w="sm" len="sm"/>
          </a:ln>
        </p:spPr>
      </p:sp>
      <p:grpSp>
        <p:nvGrpSpPr>
          <p:cNvPr id="10" name="Group 10"/>
          <p:cNvGrpSpPr/>
          <p:nvPr/>
        </p:nvGrpSpPr>
        <p:grpSpPr>
          <a:xfrm>
            <a:off x="434225" y="3136604"/>
            <a:ext cx="669452" cy="673116"/>
            <a:chOff x="0" y="0"/>
            <a:chExt cx="812800" cy="817249"/>
          </a:xfrm>
        </p:grpSpPr>
        <p:sp>
          <p:nvSpPr>
            <p:cNvPr id="11" name="Freeform 11"/>
            <p:cNvSpPr/>
            <p:nvPr/>
          </p:nvSpPr>
          <p:spPr>
            <a:xfrm>
              <a:off x="0" y="0"/>
              <a:ext cx="812800" cy="817248"/>
            </a:xfrm>
            <a:custGeom>
              <a:avLst/>
              <a:gdLst/>
              <a:ahLst/>
              <a:cxnLst/>
              <a:rect l="l" t="t" r="r" b="b"/>
              <a:pathLst>
                <a:path w="812800" h="817248">
                  <a:moveTo>
                    <a:pt x="406400" y="0"/>
                  </a:moveTo>
                  <a:cubicBezTo>
                    <a:pt x="181951" y="0"/>
                    <a:pt x="0" y="182947"/>
                    <a:pt x="0" y="408624"/>
                  </a:cubicBezTo>
                  <a:cubicBezTo>
                    <a:pt x="0" y="634301"/>
                    <a:pt x="181951" y="817248"/>
                    <a:pt x="406400" y="817248"/>
                  </a:cubicBezTo>
                  <a:cubicBezTo>
                    <a:pt x="630849" y="817248"/>
                    <a:pt x="812800" y="634301"/>
                    <a:pt x="812800" y="408624"/>
                  </a:cubicBezTo>
                  <a:cubicBezTo>
                    <a:pt x="812800" y="182947"/>
                    <a:pt x="630849" y="0"/>
                    <a:pt x="406400" y="0"/>
                  </a:cubicBezTo>
                  <a:close/>
                </a:path>
              </a:pathLst>
            </a:custGeom>
            <a:solidFill>
              <a:srgbClr val="0345E4"/>
            </a:solidFill>
          </p:spPr>
        </p:sp>
        <p:sp>
          <p:nvSpPr>
            <p:cNvPr id="12" name="TextBox 12"/>
            <p:cNvSpPr txBox="1"/>
            <p:nvPr/>
          </p:nvSpPr>
          <p:spPr>
            <a:xfrm>
              <a:off x="76200" y="28992"/>
              <a:ext cx="660400" cy="711639"/>
            </a:xfrm>
            <a:prstGeom prst="rect">
              <a:avLst/>
            </a:prstGeom>
          </p:spPr>
          <p:txBody>
            <a:bodyPr lIns="50800" tIns="50800" rIns="50800" bIns="50800" rtlCol="0" anchor="ctr"/>
            <a:lstStyle/>
            <a:p>
              <a:pPr algn="ctr">
                <a:lnSpc>
                  <a:spcPts val="3219"/>
                </a:lnSpc>
              </a:pPr>
              <a:r>
                <a:rPr lang="en-US" sz="2299">
                  <a:solidFill>
                    <a:srgbClr val="FFFFFF"/>
                  </a:solidFill>
                  <a:latin typeface="Open Sans Bold"/>
                </a:rPr>
                <a:t>01</a:t>
              </a:r>
            </a:p>
          </p:txBody>
        </p:sp>
      </p:grpSp>
      <p:sp>
        <p:nvSpPr>
          <p:cNvPr id="13" name="TextBox 13"/>
          <p:cNvSpPr txBox="1"/>
          <p:nvPr/>
        </p:nvSpPr>
        <p:spPr>
          <a:xfrm>
            <a:off x="1286791" y="3069638"/>
            <a:ext cx="7271421" cy="1113508"/>
          </a:xfrm>
          <a:prstGeom prst="rect">
            <a:avLst/>
          </a:prstGeom>
        </p:spPr>
        <p:txBody>
          <a:bodyPr lIns="0" tIns="0" rIns="0" bIns="0" rtlCol="0" anchor="t">
            <a:spAutoFit/>
          </a:bodyPr>
          <a:lstStyle/>
          <a:p>
            <a:pPr marL="0" lvl="0" indent="0" algn="just">
              <a:lnSpc>
                <a:spcPts val="4536"/>
              </a:lnSpc>
            </a:pPr>
            <a:r>
              <a:rPr lang="en-US" sz="3024">
                <a:solidFill>
                  <a:srgbClr val="000000"/>
                </a:solidFill>
                <a:latin typeface="Open Sans 1 Bold"/>
              </a:rPr>
              <a:t>Chữ ký số cá nhân:</a:t>
            </a:r>
            <a:r>
              <a:rPr lang="en-US" sz="3024">
                <a:solidFill>
                  <a:srgbClr val="000000"/>
                </a:solidFill>
                <a:latin typeface="Open Sans 1"/>
              </a:rPr>
              <a:t> Thay thế cho chữ ký tay của cá nhân</a:t>
            </a:r>
          </a:p>
        </p:txBody>
      </p:sp>
      <p:grpSp>
        <p:nvGrpSpPr>
          <p:cNvPr id="14" name="Group 14"/>
          <p:cNvGrpSpPr/>
          <p:nvPr/>
        </p:nvGrpSpPr>
        <p:grpSpPr>
          <a:xfrm>
            <a:off x="434225" y="2036546"/>
            <a:ext cx="8229290" cy="692236"/>
            <a:chOff x="0" y="0"/>
            <a:chExt cx="5235350" cy="440390"/>
          </a:xfrm>
        </p:grpSpPr>
        <p:sp>
          <p:nvSpPr>
            <p:cNvPr id="15" name="Freeform 15"/>
            <p:cNvSpPr/>
            <p:nvPr/>
          </p:nvSpPr>
          <p:spPr>
            <a:xfrm>
              <a:off x="0" y="0"/>
              <a:ext cx="5235350" cy="440390"/>
            </a:xfrm>
            <a:custGeom>
              <a:avLst/>
              <a:gdLst/>
              <a:ahLst/>
              <a:cxnLst/>
              <a:rect l="l" t="t" r="r" b="b"/>
              <a:pathLst>
                <a:path w="5235350" h="440390">
                  <a:moveTo>
                    <a:pt x="5032150" y="0"/>
                  </a:moveTo>
                  <a:cubicBezTo>
                    <a:pt x="5144374" y="0"/>
                    <a:pt x="5235350" y="98585"/>
                    <a:pt x="5235350" y="220195"/>
                  </a:cubicBezTo>
                  <a:cubicBezTo>
                    <a:pt x="5235350" y="341805"/>
                    <a:pt x="5144374" y="440390"/>
                    <a:pt x="5032150" y="440390"/>
                  </a:cubicBezTo>
                  <a:lnTo>
                    <a:pt x="203200" y="440390"/>
                  </a:lnTo>
                  <a:cubicBezTo>
                    <a:pt x="90976" y="440390"/>
                    <a:pt x="0" y="341805"/>
                    <a:pt x="0" y="220195"/>
                  </a:cubicBezTo>
                  <a:cubicBezTo>
                    <a:pt x="0" y="98585"/>
                    <a:pt x="90976" y="0"/>
                    <a:pt x="203200" y="0"/>
                  </a:cubicBezTo>
                  <a:close/>
                </a:path>
              </a:pathLst>
            </a:custGeom>
            <a:solidFill>
              <a:srgbClr val="0345E4"/>
            </a:solidFill>
          </p:spPr>
        </p:sp>
        <p:sp>
          <p:nvSpPr>
            <p:cNvPr id="16" name="TextBox 16"/>
            <p:cNvSpPr txBox="1"/>
            <p:nvPr/>
          </p:nvSpPr>
          <p:spPr>
            <a:xfrm>
              <a:off x="0" y="-47625"/>
              <a:ext cx="5235350" cy="488015"/>
            </a:xfrm>
            <a:prstGeom prst="rect">
              <a:avLst/>
            </a:prstGeom>
          </p:spPr>
          <p:txBody>
            <a:bodyPr lIns="50800" tIns="50800" rIns="50800" bIns="50800" rtlCol="0" anchor="ctr"/>
            <a:lstStyle/>
            <a:p>
              <a:pPr algn="ctr">
                <a:lnSpc>
                  <a:spcPts val="4199"/>
                </a:lnSpc>
              </a:pPr>
              <a:r>
                <a:rPr lang="en-US" sz="2999">
                  <a:solidFill>
                    <a:srgbClr val="FFFFFF"/>
                  </a:solidFill>
                  <a:latin typeface="Open Sans 1 Bold"/>
                </a:rPr>
                <a:t>Hai loại chữ ký số</a:t>
              </a:r>
            </a:p>
          </p:txBody>
        </p:sp>
      </p:grpSp>
      <p:grpSp>
        <p:nvGrpSpPr>
          <p:cNvPr id="17" name="Group 17"/>
          <p:cNvGrpSpPr/>
          <p:nvPr/>
        </p:nvGrpSpPr>
        <p:grpSpPr>
          <a:xfrm>
            <a:off x="9730596" y="2036546"/>
            <a:ext cx="7962062" cy="692236"/>
            <a:chOff x="0" y="0"/>
            <a:chExt cx="5065344" cy="440390"/>
          </a:xfrm>
        </p:grpSpPr>
        <p:sp>
          <p:nvSpPr>
            <p:cNvPr id="18" name="Freeform 18"/>
            <p:cNvSpPr/>
            <p:nvPr/>
          </p:nvSpPr>
          <p:spPr>
            <a:xfrm>
              <a:off x="0" y="0"/>
              <a:ext cx="5065344" cy="440390"/>
            </a:xfrm>
            <a:custGeom>
              <a:avLst/>
              <a:gdLst/>
              <a:ahLst/>
              <a:cxnLst/>
              <a:rect l="l" t="t" r="r" b="b"/>
              <a:pathLst>
                <a:path w="5065344" h="440390">
                  <a:moveTo>
                    <a:pt x="4862144" y="0"/>
                  </a:moveTo>
                  <a:cubicBezTo>
                    <a:pt x="4974368" y="0"/>
                    <a:pt x="5065344" y="98585"/>
                    <a:pt x="5065344" y="220195"/>
                  </a:cubicBezTo>
                  <a:cubicBezTo>
                    <a:pt x="5065344" y="341805"/>
                    <a:pt x="4974368" y="440390"/>
                    <a:pt x="4862144" y="440390"/>
                  </a:cubicBezTo>
                  <a:lnTo>
                    <a:pt x="203200" y="440390"/>
                  </a:lnTo>
                  <a:cubicBezTo>
                    <a:pt x="90976" y="440390"/>
                    <a:pt x="0" y="341805"/>
                    <a:pt x="0" y="220195"/>
                  </a:cubicBezTo>
                  <a:cubicBezTo>
                    <a:pt x="0" y="98585"/>
                    <a:pt x="90976" y="0"/>
                    <a:pt x="203200" y="0"/>
                  </a:cubicBezTo>
                  <a:close/>
                </a:path>
              </a:pathLst>
            </a:custGeom>
            <a:solidFill>
              <a:srgbClr val="2AAB4A"/>
            </a:solidFill>
          </p:spPr>
        </p:sp>
        <p:sp>
          <p:nvSpPr>
            <p:cNvPr id="19" name="TextBox 19"/>
            <p:cNvSpPr txBox="1"/>
            <p:nvPr/>
          </p:nvSpPr>
          <p:spPr>
            <a:xfrm>
              <a:off x="0" y="-47625"/>
              <a:ext cx="5065344" cy="488015"/>
            </a:xfrm>
            <a:prstGeom prst="rect">
              <a:avLst/>
            </a:prstGeom>
          </p:spPr>
          <p:txBody>
            <a:bodyPr lIns="50800" tIns="50800" rIns="50800" bIns="50800" rtlCol="0" anchor="ctr"/>
            <a:lstStyle/>
            <a:p>
              <a:pPr algn="ctr">
                <a:lnSpc>
                  <a:spcPts val="4199"/>
                </a:lnSpc>
              </a:pPr>
              <a:r>
                <a:rPr lang="en-US" sz="2999">
                  <a:solidFill>
                    <a:srgbClr val="FFFFFF"/>
                  </a:solidFill>
                  <a:latin typeface="Open Sans 1 Bold"/>
                </a:rPr>
                <a:t>Ký số trên học bạ</a:t>
              </a:r>
            </a:p>
          </p:txBody>
        </p:sp>
      </p:grpSp>
      <p:grpSp>
        <p:nvGrpSpPr>
          <p:cNvPr id="20" name="Group 20"/>
          <p:cNvGrpSpPr/>
          <p:nvPr/>
        </p:nvGrpSpPr>
        <p:grpSpPr>
          <a:xfrm>
            <a:off x="434225" y="4746116"/>
            <a:ext cx="669452" cy="673116"/>
            <a:chOff x="0" y="0"/>
            <a:chExt cx="812800" cy="817249"/>
          </a:xfrm>
        </p:grpSpPr>
        <p:sp>
          <p:nvSpPr>
            <p:cNvPr id="21" name="Freeform 21"/>
            <p:cNvSpPr/>
            <p:nvPr/>
          </p:nvSpPr>
          <p:spPr>
            <a:xfrm>
              <a:off x="0" y="0"/>
              <a:ext cx="812800" cy="817248"/>
            </a:xfrm>
            <a:custGeom>
              <a:avLst/>
              <a:gdLst/>
              <a:ahLst/>
              <a:cxnLst/>
              <a:rect l="l" t="t" r="r" b="b"/>
              <a:pathLst>
                <a:path w="812800" h="817248">
                  <a:moveTo>
                    <a:pt x="406400" y="0"/>
                  </a:moveTo>
                  <a:cubicBezTo>
                    <a:pt x="181951" y="0"/>
                    <a:pt x="0" y="182947"/>
                    <a:pt x="0" y="408624"/>
                  </a:cubicBezTo>
                  <a:cubicBezTo>
                    <a:pt x="0" y="634301"/>
                    <a:pt x="181951" y="817248"/>
                    <a:pt x="406400" y="817248"/>
                  </a:cubicBezTo>
                  <a:cubicBezTo>
                    <a:pt x="630849" y="817248"/>
                    <a:pt x="812800" y="634301"/>
                    <a:pt x="812800" y="408624"/>
                  </a:cubicBezTo>
                  <a:cubicBezTo>
                    <a:pt x="812800" y="182947"/>
                    <a:pt x="630849" y="0"/>
                    <a:pt x="406400" y="0"/>
                  </a:cubicBezTo>
                  <a:close/>
                </a:path>
              </a:pathLst>
            </a:custGeom>
            <a:solidFill>
              <a:srgbClr val="0345E4"/>
            </a:solidFill>
          </p:spPr>
        </p:sp>
        <p:sp>
          <p:nvSpPr>
            <p:cNvPr id="22" name="TextBox 22"/>
            <p:cNvSpPr txBox="1"/>
            <p:nvPr/>
          </p:nvSpPr>
          <p:spPr>
            <a:xfrm>
              <a:off x="76200" y="28992"/>
              <a:ext cx="660400" cy="711639"/>
            </a:xfrm>
            <a:prstGeom prst="rect">
              <a:avLst/>
            </a:prstGeom>
          </p:spPr>
          <p:txBody>
            <a:bodyPr lIns="50800" tIns="50800" rIns="50800" bIns="50800" rtlCol="0" anchor="ctr"/>
            <a:lstStyle/>
            <a:p>
              <a:pPr algn="ctr">
                <a:lnSpc>
                  <a:spcPts val="3219"/>
                </a:lnSpc>
              </a:pPr>
              <a:r>
                <a:rPr lang="en-US" sz="2299">
                  <a:solidFill>
                    <a:srgbClr val="FFFFFF"/>
                  </a:solidFill>
                  <a:latin typeface="Open Sans Bold"/>
                </a:rPr>
                <a:t>02</a:t>
              </a:r>
            </a:p>
          </p:txBody>
        </p:sp>
      </p:grpSp>
      <p:sp>
        <p:nvSpPr>
          <p:cNvPr id="23" name="TextBox 23"/>
          <p:cNvSpPr txBox="1"/>
          <p:nvPr/>
        </p:nvSpPr>
        <p:spPr>
          <a:xfrm>
            <a:off x="1286791" y="4679150"/>
            <a:ext cx="7271421" cy="1685008"/>
          </a:xfrm>
          <a:prstGeom prst="rect">
            <a:avLst/>
          </a:prstGeom>
        </p:spPr>
        <p:txBody>
          <a:bodyPr lIns="0" tIns="0" rIns="0" bIns="0" rtlCol="0" anchor="t">
            <a:spAutoFit/>
          </a:bodyPr>
          <a:lstStyle/>
          <a:p>
            <a:pPr marL="0" lvl="0" indent="0" algn="just">
              <a:lnSpc>
                <a:spcPts val="4536"/>
              </a:lnSpc>
            </a:pPr>
            <a:r>
              <a:rPr lang="en-US" sz="3024">
                <a:solidFill>
                  <a:srgbClr val="000000"/>
                </a:solidFill>
                <a:latin typeface="Open Sans 1 Bold"/>
              </a:rPr>
              <a:t>Chữ ký số tổ chức:</a:t>
            </a:r>
            <a:r>
              <a:rPr lang="en-US" sz="3024">
                <a:solidFill>
                  <a:srgbClr val="000000"/>
                </a:solidFill>
                <a:latin typeface="Open Sans 1"/>
              </a:rPr>
              <a:t> Thay thế cho con dấu của tổ chức (thường được trang bị CKS USB Token)</a:t>
            </a:r>
          </a:p>
        </p:txBody>
      </p:sp>
      <p:grpSp>
        <p:nvGrpSpPr>
          <p:cNvPr id="24" name="Group 24"/>
          <p:cNvGrpSpPr/>
          <p:nvPr/>
        </p:nvGrpSpPr>
        <p:grpSpPr>
          <a:xfrm>
            <a:off x="9730596" y="3136604"/>
            <a:ext cx="669452" cy="673116"/>
            <a:chOff x="0" y="0"/>
            <a:chExt cx="812800" cy="817249"/>
          </a:xfrm>
        </p:grpSpPr>
        <p:sp>
          <p:nvSpPr>
            <p:cNvPr id="25" name="Freeform 25"/>
            <p:cNvSpPr/>
            <p:nvPr/>
          </p:nvSpPr>
          <p:spPr>
            <a:xfrm>
              <a:off x="0" y="0"/>
              <a:ext cx="812800" cy="817248"/>
            </a:xfrm>
            <a:custGeom>
              <a:avLst/>
              <a:gdLst/>
              <a:ahLst/>
              <a:cxnLst/>
              <a:rect l="l" t="t" r="r" b="b"/>
              <a:pathLst>
                <a:path w="812800" h="817248">
                  <a:moveTo>
                    <a:pt x="406400" y="0"/>
                  </a:moveTo>
                  <a:cubicBezTo>
                    <a:pt x="181951" y="0"/>
                    <a:pt x="0" y="182947"/>
                    <a:pt x="0" y="408624"/>
                  </a:cubicBezTo>
                  <a:cubicBezTo>
                    <a:pt x="0" y="634301"/>
                    <a:pt x="181951" y="817248"/>
                    <a:pt x="406400" y="817248"/>
                  </a:cubicBezTo>
                  <a:cubicBezTo>
                    <a:pt x="630849" y="817248"/>
                    <a:pt x="812800" y="634301"/>
                    <a:pt x="812800" y="408624"/>
                  </a:cubicBezTo>
                  <a:cubicBezTo>
                    <a:pt x="812800" y="182947"/>
                    <a:pt x="630849" y="0"/>
                    <a:pt x="406400" y="0"/>
                  </a:cubicBezTo>
                  <a:close/>
                </a:path>
              </a:pathLst>
            </a:custGeom>
            <a:solidFill>
              <a:srgbClr val="2AAB4A"/>
            </a:solidFill>
          </p:spPr>
        </p:sp>
        <p:sp>
          <p:nvSpPr>
            <p:cNvPr id="26" name="TextBox 26"/>
            <p:cNvSpPr txBox="1"/>
            <p:nvPr/>
          </p:nvSpPr>
          <p:spPr>
            <a:xfrm>
              <a:off x="76200" y="28992"/>
              <a:ext cx="660400" cy="711639"/>
            </a:xfrm>
            <a:prstGeom prst="rect">
              <a:avLst/>
            </a:prstGeom>
          </p:spPr>
          <p:txBody>
            <a:bodyPr lIns="50800" tIns="50800" rIns="50800" bIns="50800" rtlCol="0" anchor="ctr"/>
            <a:lstStyle/>
            <a:p>
              <a:pPr algn="ctr">
                <a:lnSpc>
                  <a:spcPts val="3219"/>
                </a:lnSpc>
              </a:pPr>
              <a:r>
                <a:rPr lang="en-US" sz="2299">
                  <a:solidFill>
                    <a:srgbClr val="FFFFFF"/>
                  </a:solidFill>
                  <a:latin typeface="Open Sans Bold"/>
                </a:rPr>
                <a:t>01</a:t>
              </a:r>
            </a:p>
          </p:txBody>
        </p:sp>
      </p:grpSp>
      <p:sp>
        <p:nvSpPr>
          <p:cNvPr id="27" name="TextBox 27"/>
          <p:cNvSpPr txBox="1"/>
          <p:nvPr/>
        </p:nvSpPr>
        <p:spPr>
          <a:xfrm>
            <a:off x="10583162" y="3050879"/>
            <a:ext cx="7109496" cy="1113508"/>
          </a:xfrm>
          <a:prstGeom prst="rect">
            <a:avLst/>
          </a:prstGeom>
        </p:spPr>
        <p:txBody>
          <a:bodyPr lIns="0" tIns="0" rIns="0" bIns="0" rtlCol="0" anchor="t">
            <a:spAutoFit/>
          </a:bodyPr>
          <a:lstStyle/>
          <a:p>
            <a:pPr marL="0" lvl="0" indent="0" algn="just">
              <a:lnSpc>
                <a:spcPts val="4536"/>
              </a:lnSpc>
            </a:pPr>
            <a:r>
              <a:rPr lang="en-US" sz="3024">
                <a:solidFill>
                  <a:srgbClr val="000000"/>
                </a:solidFill>
                <a:latin typeface="Open Sans 1"/>
              </a:rPr>
              <a:t>GVCN, Ban giám hiệu ký trong học bạ bằng chữ ký số cá nhân</a:t>
            </a:r>
          </a:p>
        </p:txBody>
      </p:sp>
      <p:grpSp>
        <p:nvGrpSpPr>
          <p:cNvPr id="28" name="Group 28"/>
          <p:cNvGrpSpPr/>
          <p:nvPr/>
        </p:nvGrpSpPr>
        <p:grpSpPr>
          <a:xfrm>
            <a:off x="9729788" y="4932829"/>
            <a:ext cx="669452" cy="673116"/>
            <a:chOff x="0" y="0"/>
            <a:chExt cx="812800" cy="817249"/>
          </a:xfrm>
        </p:grpSpPr>
        <p:sp>
          <p:nvSpPr>
            <p:cNvPr id="29" name="Freeform 29"/>
            <p:cNvSpPr/>
            <p:nvPr/>
          </p:nvSpPr>
          <p:spPr>
            <a:xfrm>
              <a:off x="0" y="0"/>
              <a:ext cx="812800" cy="817248"/>
            </a:xfrm>
            <a:custGeom>
              <a:avLst/>
              <a:gdLst/>
              <a:ahLst/>
              <a:cxnLst/>
              <a:rect l="l" t="t" r="r" b="b"/>
              <a:pathLst>
                <a:path w="812800" h="817248">
                  <a:moveTo>
                    <a:pt x="406400" y="0"/>
                  </a:moveTo>
                  <a:cubicBezTo>
                    <a:pt x="181951" y="0"/>
                    <a:pt x="0" y="182947"/>
                    <a:pt x="0" y="408624"/>
                  </a:cubicBezTo>
                  <a:cubicBezTo>
                    <a:pt x="0" y="634301"/>
                    <a:pt x="181951" y="817248"/>
                    <a:pt x="406400" y="817248"/>
                  </a:cubicBezTo>
                  <a:cubicBezTo>
                    <a:pt x="630849" y="817248"/>
                    <a:pt x="812800" y="634301"/>
                    <a:pt x="812800" y="408624"/>
                  </a:cubicBezTo>
                  <a:cubicBezTo>
                    <a:pt x="812800" y="182947"/>
                    <a:pt x="630849" y="0"/>
                    <a:pt x="406400" y="0"/>
                  </a:cubicBezTo>
                  <a:close/>
                </a:path>
              </a:pathLst>
            </a:custGeom>
            <a:solidFill>
              <a:srgbClr val="2AAB4A"/>
            </a:solidFill>
          </p:spPr>
        </p:sp>
        <p:sp>
          <p:nvSpPr>
            <p:cNvPr id="30" name="TextBox 30"/>
            <p:cNvSpPr txBox="1"/>
            <p:nvPr/>
          </p:nvSpPr>
          <p:spPr>
            <a:xfrm>
              <a:off x="76200" y="28992"/>
              <a:ext cx="660400" cy="711639"/>
            </a:xfrm>
            <a:prstGeom prst="rect">
              <a:avLst/>
            </a:prstGeom>
          </p:spPr>
          <p:txBody>
            <a:bodyPr lIns="50800" tIns="50800" rIns="50800" bIns="50800" rtlCol="0" anchor="ctr"/>
            <a:lstStyle/>
            <a:p>
              <a:pPr algn="ctr">
                <a:lnSpc>
                  <a:spcPts val="3219"/>
                </a:lnSpc>
              </a:pPr>
              <a:r>
                <a:rPr lang="en-US" sz="2299">
                  <a:solidFill>
                    <a:srgbClr val="FFFFFF"/>
                  </a:solidFill>
                  <a:latin typeface="Open Sans Bold"/>
                </a:rPr>
                <a:t>02</a:t>
              </a:r>
            </a:p>
          </p:txBody>
        </p:sp>
      </p:grpSp>
      <p:sp>
        <p:nvSpPr>
          <p:cNvPr id="31" name="TextBox 31"/>
          <p:cNvSpPr txBox="1"/>
          <p:nvPr/>
        </p:nvSpPr>
        <p:spPr>
          <a:xfrm>
            <a:off x="10583162" y="4847104"/>
            <a:ext cx="7109496" cy="1685008"/>
          </a:xfrm>
          <a:prstGeom prst="rect">
            <a:avLst/>
          </a:prstGeom>
        </p:spPr>
        <p:txBody>
          <a:bodyPr lIns="0" tIns="0" rIns="0" bIns="0" rtlCol="0" anchor="t">
            <a:spAutoFit/>
          </a:bodyPr>
          <a:lstStyle/>
          <a:p>
            <a:pPr marL="0" lvl="0" indent="0" algn="just">
              <a:lnSpc>
                <a:spcPts val="4536"/>
              </a:lnSpc>
            </a:pPr>
            <a:r>
              <a:rPr lang="en-US" sz="3024">
                <a:solidFill>
                  <a:srgbClr val="000000"/>
                </a:solidFill>
                <a:latin typeface="Open Sans 1"/>
              </a:rPr>
              <a:t>Nhà trường ký phát hành học bạ bằng CKS công vụ của nhà trường (thay thế cho việc đóng dấu)</a:t>
            </a:r>
          </a:p>
        </p:txBody>
      </p:sp>
      <p:grpSp>
        <p:nvGrpSpPr>
          <p:cNvPr id="32" name="Group 32"/>
          <p:cNvGrpSpPr/>
          <p:nvPr/>
        </p:nvGrpSpPr>
        <p:grpSpPr>
          <a:xfrm>
            <a:off x="9730596" y="7179811"/>
            <a:ext cx="669452" cy="673116"/>
            <a:chOff x="0" y="0"/>
            <a:chExt cx="812800" cy="817249"/>
          </a:xfrm>
        </p:grpSpPr>
        <p:sp>
          <p:nvSpPr>
            <p:cNvPr id="33" name="Freeform 33"/>
            <p:cNvSpPr/>
            <p:nvPr/>
          </p:nvSpPr>
          <p:spPr>
            <a:xfrm>
              <a:off x="0" y="0"/>
              <a:ext cx="812800" cy="817248"/>
            </a:xfrm>
            <a:custGeom>
              <a:avLst/>
              <a:gdLst/>
              <a:ahLst/>
              <a:cxnLst/>
              <a:rect l="l" t="t" r="r" b="b"/>
              <a:pathLst>
                <a:path w="812800" h="817248">
                  <a:moveTo>
                    <a:pt x="406400" y="0"/>
                  </a:moveTo>
                  <a:cubicBezTo>
                    <a:pt x="181951" y="0"/>
                    <a:pt x="0" y="182947"/>
                    <a:pt x="0" y="408624"/>
                  </a:cubicBezTo>
                  <a:cubicBezTo>
                    <a:pt x="0" y="634301"/>
                    <a:pt x="181951" y="817248"/>
                    <a:pt x="406400" y="817248"/>
                  </a:cubicBezTo>
                  <a:cubicBezTo>
                    <a:pt x="630849" y="817248"/>
                    <a:pt x="812800" y="634301"/>
                    <a:pt x="812800" y="408624"/>
                  </a:cubicBezTo>
                  <a:cubicBezTo>
                    <a:pt x="812800" y="182947"/>
                    <a:pt x="630849" y="0"/>
                    <a:pt x="406400" y="0"/>
                  </a:cubicBezTo>
                  <a:close/>
                </a:path>
              </a:pathLst>
            </a:custGeom>
            <a:solidFill>
              <a:srgbClr val="2AAB4A"/>
            </a:solidFill>
          </p:spPr>
        </p:sp>
        <p:sp>
          <p:nvSpPr>
            <p:cNvPr id="34" name="TextBox 34"/>
            <p:cNvSpPr txBox="1"/>
            <p:nvPr/>
          </p:nvSpPr>
          <p:spPr>
            <a:xfrm>
              <a:off x="76200" y="28992"/>
              <a:ext cx="660400" cy="711639"/>
            </a:xfrm>
            <a:prstGeom prst="rect">
              <a:avLst/>
            </a:prstGeom>
          </p:spPr>
          <p:txBody>
            <a:bodyPr lIns="50800" tIns="50800" rIns="50800" bIns="50800" rtlCol="0" anchor="ctr"/>
            <a:lstStyle/>
            <a:p>
              <a:pPr algn="ctr">
                <a:lnSpc>
                  <a:spcPts val="3219"/>
                </a:lnSpc>
              </a:pPr>
              <a:r>
                <a:rPr lang="en-US" sz="2299">
                  <a:solidFill>
                    <a:srgbClr val="FFFFFF"/>
                  </a:solidFill>
                  <a:latin typeface="Open Sans Bold"/>
                </a:rPr>
                <a:t>02</a:t>
              </a:r>
            </a:p>
          </p:txBody>
        </p:sp>
      </p:grpSp>
      <p:sp>
        <p:nvSpPr>
          <p:cNvPr id="35" name="TextBox 35"/>
          <p:cNvSpPr txBox="1"/>
          <p:nvPr/>
        </p:nvSpPr>
        <p:spPr>
          <a:xfrm>
            <a:off x="10583971" y="7094086"/>
            <a:ext cx="7109496" cy="1685008"/>
          </a:xfrm>
          <a:prstGeom prst="rect">
            <a:avLst/>
          </a:prstGeom>
        </p:spPr>
        <p:txBody>
          <a:bodyPr lIns="0" tIns="0" rIns="0" bIns="0" rtlCol="0" anchor="t">
            <a:spAutoFit/>
          </a:bodyPr>
          <a:lstStyle/>
          <a:p>
            <a:pPr algn="just">
              <a:lnSpc>
                <a:spcPts val="4536"/>
              </a:lnSpc>
            </a:pPr>
            <a:r>
              <a:rPr lang="en-US" sz="3024">
                <a:solidFill>
                  <a:srgbClr val="000000"/>
                </a:solidFill>
                <a:latin typeface="Open Sans 1"/>
              </a:rPr>
              <a:t>Trong học bạ số, sẽ không còn khái niệm ảnh chữ ký và ảnh con dấu</a:t>
            </a:r>
          </a:p>
          <a:p>
            <a:pPr marL="0" lvl="0" indent="0" algn="just">
              <a:lnSpc>
                <a:spcPts val="4536"/>
              </a:lnSpc>
            </a:pPr>
            <a:endParaRPr lang="en-US" sz="3024">
              <a:solidFill>
                <a:srgbClr val="000000"/>
              </a:solidFill>
              <a:latin typeface="Open Sans 1"/>
            </a:endParaRPr>
          </a:p>
        </p:txBody>
      </p:sp>
      <p:sp>
        <p:nvSpPr>
          <p:cNvPr id="36" name="TextBox 36"/>
          <p:cNvSpPr txBox="1"/>
          <p:nvPr/>
        </p:nvSpPr>
        <p:spPr>
          <a:xfrm>
            <a:off x="434225" y="895809"/>
            <a:ext cx="6707876" cy="542008"/>
          </a:xfrm>
          <a:prstGeom prst="rect">
            <a:avLst/>
          </a:prstGeom>
        </p:spPr>
        <p:txBody>
          <a:bodyPr lIns="0" tIns="0" rIns="0" bIns="0" rtlCol="0" anchor="t">
            <a:spAutoFit/>
          </a:bodyPr>
          <a:lstStyle/>
          <a:p>
            <a:pPr marL="0" lvl="0" indent="0" algn="just">
              <a:lnSpc>
                <a:spcPts val="4536"/>
              </a:lnSpc>
            </a:pPr>
            <a:r>
              <a:rPr lang="en-US" sz="3024">
                <a:solidFill>
                  <a:srgbClr val="FFFFFF"/>
                </a:solidFill>
                <a:latin typeface="Open Sans 1 Italics"/>
              </a:rPr>
              <a:t>I. Giới thiệu về Học bạ số</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543194"/>
            <a:chOff x="0" y="0"/>
            <a:chExt cx="4816593" cy="406438"/>
          </a:xfrm>
        </p:grpSpPr>
        <p:sp>
          <p:nvSpPr>
            <p:cNvPr id="3" name="Freeform 3"/>
            <p:cNvSpPr/>
            <p:nvPr/>
          </p:nvSpPr>
          <p:spPr>
            <a:xfrm>
              <a:off x="0" y="0"/>
              <a:ext cx="4816592" cy="406438"/>
            </a:xfrm>
            <a:custGeom>
              <a:avLst/>
              <a:gdLst/>
              <a:ahLst/>
              <a:cxnLst/>
              <a:rect l="l" t="t" r="r" b="b"/>
              <a:pathLst>
                <a:path w="4816592" h="406438">
                  <a:moveTo>
                    <a:pt x="0" y="0"/>
                  </a:moveTo>
                  <a:lnTo>
                    <a:pt x="4816592" y="0"/>
                  </a:lnTo>
                  <a:lnTo>
                    <a:pt x="4816592" y="406438"/>
                  </a:lnTo>
                  <a:lnTo>
                    <a:pt x="0" y="406438"/>
                  </a:lnTo>
                  <a:close/>
                </a:path>
              </a:pathLst>
            </a:custGeom>
            <a:solidFill>
              <a:srgbClr val="0345E4"/>
            </a:solidFill>
          </p:spPr>
        </p:sp>
        <p:sp>
          <p:nvSpPr>
            <p:cNvPr id="4" name="TextBox 4"/>
            <p:cNvSpPr txBox="1"/>
            <p:nvPr/>
          </p:nvSpPr>
          <p:spPr>
            <a:xfrm>
              <a:off x="0" y="-38100"/>
              <a:ext cx="4816593" cy="44453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434225" y="308439"/>
            <a:ext cx="15005690"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II. QUY TRÌNH QUẢN LÝ HỌC BẠ SỐ</a:t>
            </a:r>
          </a:p>
        </p:txBody>
      </p:sp>
      <p:grpSp>
        <p:nvGrpSpPr>
          <p:cNvPr id="16" name="Group 16"/>
          <p:cNvGrpSpPr/>
          <p:nvPr/>
        </p:nvGrpSpPr>
        <p:grpSpPr>
          <a:xfrm>
            <a:off x="16287059" y="8247665"/>
            <a:ext cx="2954728" cy="2954728"/>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18" name="TextBox 1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0" name="Freeform 9">
            <a:extLst>
              <a:ext uri="{FF2B5EF4-FFF2-40B4-BE49-F238E27FC236}">
                <a16:creationId xmlns:a16="http://schemas.microsoft.com/office/drawing/2014/main" id="{588CDC1C-DAA9-3417-7BBE-8162DE492455}"/>
              </a:ext>
            </a:extLst>
          </p:cNvPr>
          <p:cNvSpPr/>
          <p:nvPr/>
        </p:nvSpPr>
        <p:spPr>
          <a:xfrm>
            <a:off x="3798982" y="1996141"/>
            <a:ext cx="10690032" cy="7952341"/>
          </a:xfrm>
          <a:custGeom>
            <a:avLst/>
            <a:gdLst/>
            <a:ahLst/>
            <a:cxnLst/>
            <a:rect l="l" t="t" r="r" b="b"/>
            <a:pathLst>
              <a:path w="10690032" h="7952341">
                <a:moveTo>
                  <a:pt x="0" y="0"/>
                </a:moveTo>
                <a:lnTo>
                  <a:pt x="10690032" y="0"/>
                </a:lnTo>
                <a:lnTo>
                  <a:pt x="10690032" y="7952340"/>
                </a:lnTo>
                <a:lnTo>
                  <a:pt x="0" y="7952340"/>
                </a:lnTo>
                <a:lnTo>
                  <a:pt x="0" y="0"/>
                </a:lnTo>
                <a:close/>
              </a:path>
            </a:pathLst>
          </a:custGeom>
          <a:blipFill>
            <a:blip r:embed="rId3"/>
            <a:stretch>
              <a:fillRect/>
            </a:stretch>
          </a:blipFill>
          <a:ln w="38100" cap="sq">
            <a:solidFill>
              <a:srgbClr val="0345E4"/>
            </a:solidFill>
            <a:prstDash val="solid"/>
            <a:miter/>
          </a:ln>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386002"/>
            <a:chOff x="0" y="0"/>
            <a:chExt cx="4816593" cy="365038"/>
          </a:xfrm>
        </p:grpSpPr>
        <p:sp>
          <p:nvSpPr>
            <p:cNvPr id="3" name="Freeform 3"/>
            <p:cNvSpPr/>
            <p:nvPr/>
          </p:nvSpPr>
          <p:spPr>
            <a:xfrm>
              <a:off x="0" y="0"/>
              <a:ext cx="4816592" cy="365038"/>
            </a:xfrm>
            <a:custGeom>
              <a:avLst/>
              <a:gdLst/>
              <a:ahLst/>
              <a:cxnLst/>
              <a:rect l="l" t="t" r="r" b="b"/>
              <a:pathLst>
                <a:path w="4816592" h="365038">
                  <a:moveTo>
                    <a:pt x="0" y="0"/>
                  </a:moveTo>
                  <a:lnTo>
                    <a:pt x="4816592" y="0"/>
                  </a:lnTo>
                  <a:lnTo>
                    <a:pt x="4816592" y="365038"/>
                  </a:lnTo>
                  <a:lnTo>
                    <a:pt x="0" y="365038"/>
                  </a:lnTo>
                  <a:close/>
                </a:path>
              </a:pathLst>
            </a:custGeom>
            <a:solidFill>
              <a:srgbClr val="0345E4"/>
            </a:solidFill>
          </p:spPr>
        </p:sp>
        <p:sp>
          <p:nvSpPr>
            <p:cNvPr id="4" name="TextBox 4"/>
            <p:cNvSpPr txBox="1"/>
            <p:nvPr/>
          </p:nvSpPr>
          <p:spPr>
            <a:xfrm>
              <a:off x="0" y="-38100"/>
              <a:ext cx="4816593" cy="40313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900803" y="218338"/>
            <a:ext cx="4588107"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QUY TRÌNH</a:t>
            </a:r>
          </a:p>
        </p:txBody>
      </p:sp>
      <p:sp>
        <p:nvSpPr>
          <p:cNvPr id="6" name="AutoShape 6"/>
          <p:cNvSpPr/>
          <p:nvPr/>
        </p:nvSpPr>
        <p:spPr>
          <a:xfrm>
            <a:off x="5488910" y="0"/>
            <a:ext cx="0" cy="1417611"/>
          </a:xfrm>
          <a:prstGeom prst="line">
            <a:avLst/>
          </a:prstGeom>
          <a:ln w="38100" cap="flat">
            <a:solidFill>
              <a:srgbClr val="FFFFFF"/>
            </a:solidFill>
            <a:prstDash val="solid"/>
            <a:headEnd type="none" w="sm" len="sm"/>
            <a:tailEnd type="none" w="sm" len="sm"/>
          </a:ln>
        </p:spPr>
      </p:sp>
      <p:sp>
        <p:nvSpPr>
          <p:cNvPr id="7" name="TextBox 7"/>
          <p:cNvSpPr txBox="1"/>
          <p:nvPr/>
        </p:nvSpPr>
        <p:spPr>
          <a:xfrm>
            <a:off x="6496155" y="142136"/>
            <a:ext cx="11132988" cy="930278"/>
          </a:xfrm>
          <a:prstGeom prst="rect">
            <a:avLst/>
          </a:prstGeom>
        </p:spPr>
        <p:txBody>
          <a:bodyPr lIns="0" tIns="0" rIns="0" bIns="0" rtlCol="0" anchor="t">
            <a:spAutoFit/>
          </a:bodyPr>
          <a:lstStyle/>
          <a:p>
            <a:pPr marL="0" lvl="0" indent="0" algn="just">
              <a:lnSpc>
                <a:spcPts val="7749"/>
              </a:lnSpc>
            </a:pPr>
            <a:r>
              <a:rPr lang="en-US" sz="4999">
                <a:solidFill>
                  <a:srgbClr val="FFFFFF"/>
                </a:solidFill>
                <a:latin typeface="Open Sans Bold Bold"/>
              </a:rPr>
              <a:t>QUẢN LÝ HỌC BẠ SỐ TẠI CSGD</a:t>
            </a:r>
          </a:p>
        </p:txBody>
      </p:sp>
      <p:sp>
        <p:nvSpPr>
          <p:cNvPr id="8" name="AutoShape 8"/>
          <p:cNvSpPr/>
          <p:nvPr/>
        </p:nvSpPr>
        <p:spPr>
          <a:xfrm>
            <a:off x="2858690" y="6868217"/>
            <a:ext cx="0" cy="2713937"/>
          </a:xfrm>
          <a:prstGeom prst="line">
            <a:avLst/>
          </a:prstGeom>
          <a:ln w="47625" cap="flat">
            <a:solidFill>
              <a:srgbClr val="0345E4"/>
            </a:solidFill>
            <a:prstDash val="solid"/>
            <a:headEnd type="none" w="sm" len="sm"/>
            <a:tailEnd type="oval" w="lg" len="lg"/>
          </a:ln>
        </p:spPr>
      </p:sp>
      <p:sp>
        <p:nvSpPr>
          <p:cNvPr id="9" name="AutoShape 9"/>
          <p:cNvSpPr/>
          <p:nvPr/>
        </p:nvSpPr>
        <p:spPr>
          <a:xfrm flipV="1">
            <a:off x="5975988" y="2961823"/>
            <a:ext cx="0" cy="2583444"/>
          </a:xfrm>
          <a:prstGeom prst="line">
            <a:avLst/>
          </a:prstGeom>
          <a:ln w="47625" cap="flat">
            <a:solidFill>
              <a:srgbClr val="A40F19"/>
            </a:solidFill>
            <a:prstDash val="solid"/>
            <a:headEnd type="none" w="sm" len="sm"/>
            <a:tailEnd type="oval" w="lg" len="lg"/>
          </a:ln>
        </p:spPr>
      </p:sp>
      <p:sp>
        <p:nvSpPr>
          <p:cNvPr id="10" name="AutoShape 10"/>
          <p:cNvSpPr/>
          <p:nvPr/>
        </p:nvSpPr>
        <p:spPr>
          <a:xfrm flipV="1">
            <a:off x="13332166" y="2971348"/>
            <a:ext cx="0" cy="2583444"/>
          </a:xfrm>
          <a:prstGeom prst="line">
            <a:avLst/>
          </a:prstGeom>
          <a:ln w="47625" cap="flat">
            <a:solidFill>
              <a:srgbClr val="A20E20"/>
            </a:solidFill>
            <a:prstDash val="solid"/>
            <a:headEnd type="none" w="sm" len="sm"/>
            <a:tailEnd type="oval" w="lg" len="lg"/>
          </a:ln>
        </p:spPr>
      </p:sp>
      <p:sp>
        <p:nvSpPr>
          <p:cNvPr id="11" name="AutoShape 11"/>
          <p:cNvSpPr/>
          <p:nvPr/>
        </p:nvSpPr>
        <p:spPr>
          <a:xfrm>
            <a:off x="10251447" y="6868217"/>
            <a:ext cx="0" cy="2713937"/>
          </a:xfrm>
          <a:prstGeom prst="line">
            <a:avLst/>
          </a:prstGeom>
          <a:ln w="47625" cap="flat">
            <a:solidFill>
              <a:srgbClr val="0345E4"/>
            </a:solidFill>
            <a:prstDash val="solid"/>
            <a:headEnd type="none" w="sm" len="sm"/>
            <a:tailEnd type="oval" w="lg" len="lg"/>
          </a:ln>
        </p:spPr>
      </p:sp>
      <p:sp>
        <p:nvSpPr>
          <p:cNvPr id="12" name="TextBox 12"/>
          <p:cNvSpPr txBox="1"/>
          <p:nvPr/>
        </p:nvSpPr>
        <p:spPr>
          <a:xfrm>
            <a:off x="6319257" y="3423537"/>
            <a:ext cx="5540660" cy="1731645"/>
          </a:xfrm>
          <a:prstGeom prst="rect">
            <a:avLst/>
          </a:prstGeom>
        </p:spPr>
        <p:txBody>
          <a:bodyPr lIns="0" tIns="0" rIns="0" bIns="0" rtlCol="0" anchor="t">
            <a:spAutoFit/>
          </a:bodyPr>
          <a:lstStyle/>
          <a:p>
            <a:pPr marL="496571" lvl="1" indent="-248285" algn="just">
              <a:lnSpc>
                <a:spcPts val="3450"/>
              </a:lnSpc>
              <a:buFont typeface="Arial"/>
              <a:buChar char="•"/>
            </a:pPr>
            <a:r>
              <a:rPr lang="en-US" sz="2300">
                <a:solidFill>
                  <a:srgbClr val="000000"/>
                </a:solidFill>
                <a:latin typeface="Open Sans 1"/>
              </a:rPr>
              <a:t>Giáo viên, Hiệu trưởng ký số học bạ</a:t>
            </a:r>
          </a:p>
          <a:p>
            <a:pPr marL="496571" lvl="1" indent="-248285" algn="just">
              <a:lnSpc>
                <a:spcPts val="3450"/>
              </a:lnSpc>
              <a:buFont typeface="Arial"/>
              <a:buChar char="•"/>
            </a:pPr>
            <a:r>
              <a:rPr lang="en-US" sz="2300">
                <a:solidFill>
                  <a:srgbClr val="000000"/>
                </a:solidFill>
                <a:latin typeface="Open Sans 1"/>
              </a:rPr>
              <a:t>Nhà trường ký phát hành</a:t>
            </a:r>
          </a:p>
          <a:p>
            <a:pPr marL="496571" lvl="1" indent="-248285" algn="just">
              <a:lnSpc>
                <a:spcPts val="3450"/>
              </a:lnSpc>
              <a:buFont typeface="Arial"/>
              <a:buChar char="•"/>
            </a:pPr>
            <a:r>
              <a:rPr lang="en-US" sz="2300">
                <a:solidFill>
                  <a:srgbClr val="000000"/>
                </a:solidFill>
                <a:latin typeface="Open Sans 1"/>
              </a:rPr>
              <a:t>CKS: Ban Cơ yếu, Viettel MySign, VNPT StartCA, BKAV CA</a:t>
            </a:r>
          </a:p>
        </p:txBody>
      </p:sp>
      <p:sp>
        <p:nvSpPr>
          <p:cNvPr id="13" name="TextBox 13"/>
          <p:cNvSpPr txBox="1"/>
          <p:nvPr/>
        </p:nvSpPr>
        <p:spPr>
          <a:xfrm>
            <a:off x="13518675" y="3434324"/>
            <a:ext cx="4416578" cy="1731645"/>
          </a:xfrm>
          <a:prstGeom prst="rect">
            <a:avLst/>
          </a:prstGeom>
        </p:spPr>
        <p:txBody>
          <a:bodyPr lIns="0" tIns="0" rIns="0" bIns="0" rtlCol="0" anchor="t">
            <a:spAutoFit/>
          </a:bodyPr>
          <a:lstStyle/>
          <a:p>
            <a:pPr marL="496571" lvl="1" indent="-248285" algn="just">
              <a:lnSpc>
                <a:spcPts val="3450"/>
              </a:lnSpc>
              <a:buFont typeface="Arial"/>
              <a:buChar char="•"/>
            </a:pPr>
            <a:r>
              <a:rPr lang="en-US" sz="2300">
                <a:solidFill>
                  <a:srgbClr val="000000"/>
                </a:solidFill>
                <a:latin typeface="Open Sans 1"/>
              </a:rPr>
              <a:t>Quản lý, thống kê, báo cáo  việc tạo, ký, nộp Học bạ số</a:t>
            </a:r>
          </a:p>
          <a:p>
            <a:pPr marL="496571" lvl="1" indent="-248285" algn="just">
              <a:lnSpc>
                <a:spcPts val="3450"/>
              </a:lnSpc>
              <a:buFont typeface="Arial"/>
              <a:buChar char="•"/>
            </a:pPr>
            <a:r>
              <a:rPr lang="en-US" sz="2300">
                <a:solidFill>
                  <a:srgbClr val="000000"/>
                </a:solidFill>
                <a:latin typeface="Open Sans 1"/>
              </a:rPr>
              <a:t>Khai thác, tra cứu dữ liệu</a:t>
            </a:r>
          </a:p>
          <a:p>
            <a:pPr marL="496571" lvl="1" indent="-248285" algn="just">
              <a:lnSpc>
                <a:spcPts val="3450"/>
              </a:lnSpc>
              <a:buFont typeface="Arial"/>
              <a:buChar char="•"/>
            </a:pPr>
            <a:r>
              <a:rPr lang="en-US" sz="2300">
                <a:solidFill>
                  <a:srgbClr val="000000"/>
                </a:solidFill>
                <a:latin typeface="Open Sans 1"/>
              </a:rPr>
              <a:t>Import dữ liệu học bạ XML</a:t>
            </a:r>
          </a:p>
        </p:txBody>
      </p:sp>
      <p:sp>
        <p:nvSpPr>
          <p:cNvPr id="14" name="TextBox 14"/>
          <p:cNvSpPr txBox="1"/>
          <p:nvPr/>
        </p:nvSpPr>
        <p:spPr>
          <a:xfrm>
            <a:off x="3053952" y="8098463"/>
            <a:ext cx="5796493" cy="1731645"/>
          </a:xfrm>
          <a:prstGeom prst="rect">
            <a:avLst/>
          </a:prstGeom>
        </p:spPr>
        <p:txBody>
          <a:bodyPr lIns="0" tIns="0" rIns="0" bIns="0" rtlCol="0" anchor="t">
            <a:spAutoFit/>
          </a:bodyPr>
          <a:lstStyle/>
          <a:p>
            <a:pPr marL="496571" lvl="1" indent="-248285" algn="just">
              <a:lnSpc>
                <a:spcPts val="3450"/>
              </a:lnSpc>
              <a:buFont typeface="Arial"/>
              <a:buChar char="•"/>
            </a:pPr>
            <a:r>
              <a:rPr lang="en-US" sz="2300">
                <a:solidFill>
                  <a:srgbClr val="000000"/>
                </a:solidFill>
                <a:latin typeface="Open Sans 1"/>
              </a:rPr>
              <a:t>Hồ sơ học sinh, giáo viên</a:t>
            </a:r>
          </a:p>
          <a:p>
            <a:pPr marL="496571" lvl="1" indent="-248285" algn="just">
              <a:lnSpc>
                <a:spcPts val="3450"/>
              </a:lnSpc>
              <a:buFont typeface="Arial"/>
              <a:buChar char="•"/>
            </a:pPr>
            <a:r>
              <a:rPr lang="en-US" sz="2300">
                <a:solidFill>
                  <a:srgbClr val="000000"/>
                </a:solidFill>
                <a:latin typeface="Open Sans 1"/>
              </a:rPr>
              <a:t>Tổng hợp kết quả học </a:t>
            </a:r>
          </a:p>
          <a:p>
            <a:pPr marL="496571" lvl="1" indent="-248285" algn="just">
              <a:lnSpc>
                <a:spcPts val="3450"/>
              </a:lnSpc>
              <a:buFont typeface="Arial"/>
              <a:buChar char="•"/>
            </a:pPr>
            <a:r>
              <a:rPr lang="en-US" sz="2300">
                <a:solidFill>
                  <a:srgbClr val="000000"/>
                </a:solidFill>
                <a:latin typeface="Open Sans 1"/>
              </a:rPr>
              <a:t>Tạo lập học bạ số</a:t>
            </a:r>
          </a:p>
          <a:p>
            <a:pPr marL="496571" lvl="1" indent="-248285" algn="just">
              <a:lnSpc>
                <a:spcPts val="3450"/>
              </a:lnSpc>
              <a:buFont typeface="Arial"/>
              <a:buChar char="•"/>
            </a:pPr>
            <a:r>
              <a:rPr lang="en-US" sz="2300">
                <a:solidFill>
                  <a:srgbClr val="000000"/>
                </a:solidFill>
                <a:latin typeface="Open Sans 1"/>
              </a:rPr>
              <a:t>Học bạ số chuẩn định dạnh XML</a:t>
            </a:r>
          </a:p>
        </p:txBody>
      </p:sp>
      <p:sp>
        <p:nvSpPr>
          <p:cNvPr id="15" name="TextBox 15"/>
          <p:cNvSpPr txBox="1"/>
          <p:nvPr/>
        </p:nvSpPr>
        <p:spPr>
          <a:xfrm>
            <a:off x="6319257" y="2912935"/>
            <a:ext cx="5139087" cy="396240"/>
          </a:xfrm>
          <a:prstGeom prst="rect">
            <a:avLst/>
          </a:prstGeom>
        </p:spPr>
        <p:txBody>
          <a:bodyPr lIns="0" tIns="0" rIns="0" bIns="0" rtlCol="0" anchor="t">
            <a:spAutoFit/>
          </a:bodyPr>
          <a:lstStyle/>
          <a:p>
            <a:pPr>
              <a:lnSpc>
                <a:spcPts val="3359"/>
              </a:lnSpc>
            </a:pPr>
            <a:r>
              <a:rPr lang="en-US" sz="2400">
                <a:solidFill>
                  <a:srgbClr val="A40F19"/>
                </a:solidFill>
                <a:latin typeface="Open Sans 2 Bold"/>
              </a:rPr>
              <a:t>Ký số học bạ</a:t>
            </a:r>
          </a:p>
        </p:txBody>
      </p:sp>
      <p:sp>
        <p:nvSpPr>
          <p:cNvPr id="16" name="TextBox 16"/>
          <p:cNvSpPr txBox="1"/>
          <p:nvPr/>
        </p:nvSpPr>
        <p:spPr>
          <a:xfrm>
            <a:off x="13518675" y="2923723"/>
            <a:ext cx="4587188" cy="396240"/>
          </a:xfrm>
          <a:prstGeom prst="rect">
            <a:avLst/>
          </a:prstGeom>
        </p:spPr>
        <p:txBody>
          <a:bodyPr lIns="0" tIns="0" rIns="0" bIns="0" rtlCol="0" anchor="t">
            <a:spAutoFit/>
          </a:bodyPr>
          <a:lstStyle/>
          <a:p>
            <a:pPr>
              <a:lnSpc>
                <a:spcPts val="3359"/>
              </a:lnSpc>
            </a:pPr>
            <a:r>
              <a:rPr lang="en-US" sz="2400">
                <a:solidFill>
                  <a:srgbClr val="A20E20"/>
                </a:solidFill>
                <a:latin typeface="Open Sans 2 Bold"/>
              </a:rPr>
              <a:t>Khai thác, thống kê, tra cứu</a:t>
            </a:r>
          </a:p>
        </p:txBody>
      </p:sp>
      <p:sp>
        <p:nvSpPr>
          <p:cNvPr id="17" name="TextBox 17"/>
          <p:cNvSpPr txBox="1"/>
          <p:nvPr/>
        </p:nvSpPr>
        <p:spPr>
          <a:xfrm>
            <a:off x="3053952" y="7204409"/>
            <a:ext cx="4444136" cy="815340"/>
          </a:xfrm>
          <a:prstGeom prst="rect">
            <a:avLst/>
          </a:prstGeom>
        </p:spPr>
        <p:txBody>
          <a:bodyPr lIns="0" tIns="0" rIns="0" bIns="0" rtlCol="0" anchor="t">
            <a:spAutoFit/>
          </a:bodyPr>
          <a:lstStyle/>
          <a:p>
            <a:pPr>
              <a:lnSpc>
                <a:spcPts val="3359"/>
              </a:lnSpc>
            </a:pPr>
            <a:r>
              <a:rPr lang="en-US" sz="2400">
                <a:solidFill>
                  <a:srgbClr val="0345E4"/>
                </a:solidFill>
                <a:latin typeface="Open Sans 1 Bold"/>
              </a:rPr>
              <a:t>Cung cấp đầy đủ nghiệp vụ Học bạ số</a:t>
            </a:r>
          </a:p>
        </p:txBody>
      </p:sp>
      <p:grpSp>
        <p:nvGrpSpPr>
          <p:cNvPr id="18" name="Group 18"/>
          <p:cNvGrpSpPr/>
          <p:nvPr/>
        </p:nvGrpSpPr>
        <p:grpSpPr>
          <a:xfrm rot="5400000">
            <a:off x="901593" y="2672654"/>
            <a:ext cx="1479329" cy="1479329"/>
            <a:chOff x="0" y="0"/>
            <a:chExt cx="812800" cy="812800"/>
          </a:xfrm>
        </p:grpSpPr>
        <p:sp>
          <p:nvSpPr>
            <p:cNvPr id="19" name="Freeform 19"/>
            <p:cNvSpPr/>
            <p:nvPr/>
          </p:nvSpPr>
          <p:spPr>
            <a:xfrm>
              <a:off x="0" y="0"/>
              <a:ext cx="812800" cy="812800"/>
            </a:xfrm>
            <a:custGeom>
              <a:avLst/>
              <a:gdLst/>
              <a:ahLst/>
              <a:cxnLst/>
              <a:rect l="l" t="t" r="r" b="b"/>
              <a:pathLst>
                <a:path w="812800" h="812800">
                  <a:moveTo>
                    <a:pt x="266903" y="0"/>
                  </a:moveTo>
                  <a:lnTo>
                    <a:pt x="545897" y="0"/>
                  </a:lnTo>
                  <a:cubicBezTo>
                    <a:pt x="693303" y="0"/>
                    <a:pt x="812800" y="119497"/>
                    <a:pt x="812800" y="266903"/>
                  </a:cubicBezTo>
                  <a:lnTo>
                    <a:pt x="812800" y="545897"/>
                  </a:lnTo>
                  <a:cubicBezTo>
                    <a:pt x="812800" y="693303"/>
                    <a:pt x="693303" y="812800"/>
                    <a:pt x="545897" y="812800"/>
                  </a:cubicBezTo>
                  <a:lnTo>
                    <a:pt x="266903" y="812800"/>
                  </a:lnTo>
                  <a:cubicBezTo>
                    <a:pt x="119497" y="812800"/>
                    <a:pt x="0" y="693303"/>
                    <a:pt x="0" y="545897"/>
                  </a:cubicBezTo>
                  <a:lnTo>
                    <a:pt x="0" y="266903"/>
                  </a:lnTo>
                  <a:cubicBezTo>
                    <a:pt x="0" y="119497"/>
                    <a:pt x="119497" y="0"/>
                    <a:pt x="266903" y="0"/>
                  </a:cubicBezTo>
                  <a:close/>
                </a:path>
              </a:pathLst>
            </a:custGeom>
            <a:solidFill>
              <a:srgbClr val="0345E4">
                <a:alpha val="29804"/>
              </a:srgbClr>
            </a:solidFill>
          </p:spPr>
        </p:sp>
        <p:sp>
          <p:nvSpPr>
            <p:cNvPr id="20" name="TextBox 20"/>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rot="5400000">
            <a:off x="1916531" y="3551900"/>
            <a:ext cx="771724" cy="771724"/>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47625" cap="sq">
              <a:solidFill>
                <a:srgbClr val="A40F19">
                  <a:alpha val="40000"/>
                </a:srgbClr>
              </a:solidFill>
              <a:prstDash val="solid"/>
              <a:miter/>
            </a:ln>
          </p:spPr>
        </p:sp>
        <p:sp>
          <p:nvSpPr>
            <p:cNvPr id="23" name="TextBox 2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4" name="Group 24"/>
          <p:cNvGrpSpPr/>
          <p:nvPr/>
        </p:nvGrpSpPr>
        <p:grpSpPr>
          <a:xfrm>
            <a:off x="16287059" y="8247665"/>
            <a:ext cx="2954728" cy="2954728"/>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26" name="TextBox 2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7" name="Freeform 27"/>
          <p:cNvSpPr/>
          <p:nvPr/>
        </p:nvSpPr>
        <p:spPr>
          <a:xfrm>
            <a:off x="1022525" y="2262302"/>
            <a:ext cx="3487852" cy="2583895"/>
          </a:xfrm>
          <a:custGeom>
            <a:avLst/>
            <a:gdLst/>
            <a:ahLst/>
            <a:cxnLst/>
            <a:rect l="l" t="t" r="r" b="b"/>
            <a:pathLst>
              <a:path w="3487852" h="2583895">
                <a:moveTo>
                  <a:pt x="0" y="0"/>
                </a:moveTo>
                <a:lnTo>
                  <a:pt x="3487852" y="0"/>
                </a:lnTo>
                <a:lnTo>
                  <a:pt x="3487852" y="2583895"/>
                </a:lnTo>
                <a:lnTo>
                  <a:pt x="0" y="2583895"/>
                </a:lnTo>
                <a:lnTo>
                  <a:pt x="0" y="0"/>
                </a:lnTo>
                <a:close/>
              </a:path>
            </a:pathLst>
          </a:custGeom>
          <a:blipFill>
            <a:blip r:embed="rId3"/>
            <a:stretch>
              <a:fillRect l="-15851" r="-15851"/>
            </a:stretch>
          </a:blipFill>
        </p:spPr>
      </p:sp>
      <p:grpSp>
        <p:nvGrpSpPr>
          <p:cNvPr id="28" name="Group 28"/>
          <p:cNvGrpSpPr/>
          <p:nvPr/>
        </p:nvGrpSpPr>
        <p:grpSpPr>
          <a:xfrm>
            <a:off x="1022525" y="5545267"/>
            <a:ext cx="4159804" cy="1322950"/>
            <a:chOff x="0" y="0"/>
            <a:chExt cx="10367846" cy="3230880"/>
          </a:xfrm>
        </p:grpSpPr>
        <p:sp>
          <p:nvSpPr>
            <p:cNvPr id="29" name="Freeform 29"/>
            <p:cNvSpPr/>
            <p:nvPr/>
          </p:nvSpPr>
          <p:spPr>
            <a:xfrm>
              <a:off x="5080" y="12700"/>
              <a:ext cx="10352606" cy="3205480"/>
            </a:xfrm>
            <a:custGeom>
              <a:avLst/>
              <a:gdLst/>
              <a:ahLst/>
              <a:cxnLst/>
              <a:rect l="l" t="t" r="r" b="b"/>
              <a:pathLst>
                <a:path w="10352606" h="3205480">
                  <a:moveTo>
                    <a:pt x="9562665" y="3205480"/>
                  </a:moveTo>
                  <a:lnTo>
                    <a:pt x="0" y="3205480"/>
                  </a:lnTo>
                  <a:lnTo>
                    <a:pt x="791210" y="1602740"/>
                  </a:lnTo>
                  <a:lnTo>
                    <a:pt x="0" y="0"/>
                  </a:lnTo>
                  <a:lnTo>
                    <a:pt x="9562665" y="0"/>
                  </a:lnTo>
                  <a:lnTo>
                    <a:pt x="10352606" y="1602740"/>
                  </a:lnTo>
                  <a:lnTo>
                    <a:pt x="9562665" y="3205480"/>
                  </a:lnTo>
                  <a:close/>
                </a:path>
              </a:pathLst>
            </a:custGeom>
            <a:solidFill>
              <a:srgbClr val="0345E4"/>
            </a:solidFill>
          </p:spPr>
        </p:sp>
      </p:grpSp>
      <p:grpSp>
        <p:nvGrpSpPr>
          <p:cNvPr id="30" name="Group 30"/>
          <p:cNvGrpSpPr/>
          <p:nvPr/>
        </p:nvGrpSpPr>
        <p:grpSpPr>
          <a:xfrm>
            <a:off x="5061160" y="5545267"/>
            <a:ext cx="4156824" cy="1322002"/>
            <a:chOff x="0" y="0"/>
            <a:chExt cx="10367846" cy="3230880"/>
          </a:xfrm>
        </p:grpSpPr>
        <p:sp>
          <p:nvSpPr>
            <p:cNvPr id="31" name="Freeform 31"/>
            <p:cNvSpPr/>
            <p:nvPr/>
          </p:nvSpPr>
          <p:spPr>
            <a:xfrm>
              <a:off x="5080" y="12700"/>
              <a:ext cx="10352606" cy="3205480"/>
            </a:xfrm>
            <a:custGeom>
              <a:avLst/>
              <a:gdLst/>
              <a:ahLst/>
              <a:cxnLst/>
              <a:rect l="l" t="t" r="r" b="b"/>
              <a:pathLst>
                <a:path w="10352606" h="3205480">
                  <a:moveTo>
                    <a:pt x="9562665" y="3205480"/>
                  </a:moveTo>
                  <a:lnTo>
                    <a:pt x="0" y="3205480"/>
                  </a:lnTo>
                  <a:lnTo>
                    <a:pt x="791210" y="1602740"/>
                  </a:lnTo>
                  <a:lnTo>
                    <a:pt x="0" y="0"/>
                  </a:lnTo>
                  <a:lnTo>
                    <a:pt x="9562665" y="0"/>
                  </a:lnTo>
                  <a:lnTo>
                    <a:pt x="10352606" y="1602740"/>
                  </a:lnTo>
                  <a:lnTo>
                    <a:pt x="9562665" y="3205480"/>
                  </a:lnTo>
                  <a:close/>
                </a:path>
              </a:pathLst>
            </a:custGeom>
            <a:solidFill>
              <a:srgbClr val="A20E20"/>
            </a:solidFill>
          </p:spPr>
        </p:sp>
      </p:grpSp>
      <p:grpSp>
        <p:nvGrpSpPr>
          <p:cNvPr id="32" name="Group 32"/>
          <p:cNvGrpSpPr/>
          <p:nvPr/>
        </p:nvGrpSpPr>
        <p:grpSpPr>
          <a:xfrm>
            <a:off x="9091400" y="5545267"/>
            <a:ext cx="4159804" cy="1322950"/>
            <a:chOff x="0" y="0"/>
            <a:chExt cx="10367846" cy="3230880"/>
          </a:xfrm>
        </p:grpSpPr>
        <p:sp>
          <p:nvSpPr>
            <p:cNvPr id="33" name="Freeform 33"/>
            <p:cNvSpPr/>
            <p:nvPr/>
          </p:nvSpPr>
          <p:spPr>
            <a:xfrm>
              <a:off x="5080" y="12700"/>
              <a:ext cx="10352606" cy="3205480"/>
            </a:xfrm>
            <a:custGeom>
              <a:avLst/>
              <a:gdLst/>
              <a:ahLst/>
              <a:cxnLst/>
              <a:rect l="l" t="t" r="r" b="b"/>
              <a:pathLst>
                <a:path w="10352606" h="3205480">
                  <a:moveTo>
                    <a:pt x="9562665" y="3205480"/>
                  </a:moveTo>
                  <a:lnTo>
                    <a:pt x="0" y="3205480"/>
                  </a:lnTo>
                  <a:lnTo>
                    <a:pt x="791210" y="1602740"/>
                  </a:lnTo>
                  <a:lnTo>
                    <a:pt x="0" y="0"/>
                  </a:lnTo>
                  <a:lnTo>
                    <a:pt x="9562665" y="0"/>
                  </a:lnTo>
                  <a:lnTo>
                    <a:pt x="10352606" y="1602740"/>
                  </a:lnTo>
                  <a:lnTo>
                    <a:pt x="9562665" y="3205480"/>
                  </a:lnTo>
                  <a:close/>
                </a:path>
              </a:pathLst>
            </a:custGeom>
            <a:solidFill>
              <a:srgbClr val="0345E4"/>
            </a:solidFill>
          </p:spPr>
        </p:sp>
      </p:grpSp>
      <p:grpSp>
        <p:nvGrpSpPr>
          <p:cNvPr id="34" name="Group 34"/>
          <p:cNvGrpSpPr/>
          <p:nvPr/>
        </p:nvGrpSpPr>
        <p:grpSpPr>
          <a:xfrm>
            <a:off x="13141964" y="5545267"/>
            <a:ext cx="4156824" cy="1322002"/>
            <a:chOff x="0" y="0"/>
            <a:chExt cx="10367846" cy="3230880"/>
          </a:xfrm>
        </p:grpSpPr>
        <p:sp>
          <p:nvSpPr>
            <p:cNvPr id="35" name="Freeform 35"/>
            <p:cNvSpPr/>
            <p:nvPr/>
          </p:nvSpPr>
          <p:spPr>
            <a:xfrm>
              <a:off x="5080" y="12700"/>
              <a:ext cx="10352606" cy="3205480"/>
            </a:xfrm>
            <a:custGeom>
              <a:avLst/>
              <a:gdLst/>
              <a:ahLst/>
              <a:cxnLst/>
              <a:rect l="l" t="t" r="r" b="b"/>
              <a:pathLst>
                <a:path w="10352606" h="3205480">
                  <a:moveTo>
                    <a:pt x="9562665" y="3205480"/>
                  </a:moveTo>
                  <a:lnTo>
                    <a:pt x="0" y="3205480"/>
                  </a:lnTo>
                  <a:lnTo>
                    <a:pt x="791210" y="1602740"/>
                  </a:lnTo>
                  <a:lnTo>
                    <a:pt x="0" y="0"/>
                  </a:lnTo>
                  <a:lnTo>
                    <a:pt x="9562665" y="0"/>
                  </a:lnTo>
                  <a:lnTo>
                    <a:pt x="10352606" y="1602740"/>
                  </a:lnTo>
                  <a:lnTo>
                    <a:pt x="9562665" y="3205480"/>
                  </a:lnTo>
                  <a:close/>
                </a:path>
              </a:pathLst>
            </a:custGeom>
            <a:solidFill>
              <a:srgbClr val="A20E20"/>
            </a:solidFill>
          </p:spPr>
        </p:sp>
      </p:grpSp>
      <p:sp>
        <p:nvSpPr>
          <p:cNvPr id="36" name="TextBox 36"/>
          <p:cNvSpPr txBox="1"/>
          <p:nvPr/>
        </p:nvSpPr>
        <p:spPr>
          <a:xfrm>
            <a:off x="2030115" y="5707158"/>
            <a:ext cx="2106866"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Tạo</a:t>
            </a:r>
          </a:p>
          <a:p>
            <a:pPr algn="ctr">
              <a:lnSpc>
                <a:spcPts val="3779"/>
              </a:lnSpc>
            </a:pPr>
            <a:r>
              <a:rPr lang="en-US" sz="2699">
                <a:solidFill>
                  <a:srgbClr val="FFFFFF"/>
                </a:solidFill>
                <a:latin typeface="Open Sans 1 Bold"/>
              </a:rPr>
              <a:t>học bạ</a:t>
            </a:r>
          </a:p>
        </p:txBody>
      </p:sp>
      <p:sp>
        <p:nvSpPr>
          <p:cNvPr id="37" name="TextBox 37"/>
          <p:cNvSpPr txBox="1"/>
          <p:nvPr/>
        </p:nvSpPr>
        <p:spPr>
          <a:xfrm>
            <a:off x="6086139" y="5707632"/>
            <a:ext cx="2106866"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Ký số</a:t>
            </a:r>
          </a:p>
          <a:p>
            <a:pPr algn="ctr">
              <a:lnSpc>
                <a:spcPts val="3779"/>
              </a:lnSpc>
            </a:pPr>
            <a:r>
              <a:rPr lang="en-US" sz="2699">
                <a:solidFill>
                  <a:srgbClr val="FFFFFF"/>
                </a:solidFill>
                <a:latin typeface="Open Sans 1 Bold"/>
              </a:rPr>
              <a:t>học bạ</a:t>
            </a:r>
          </a:p>
        </p:txBody>
      </p:sp>
      <p:sp>
        <p:nvSpPr>
          <p:cNvPr id="38" name="TextBox 38"/>
          <p:cNvSpPr txBox="1"/>
          <p:nvPr/>
        </p:nvSpPr>
        <p:spPr>
          <a:xfrm>
            <a:off x="10141909" y="5707632"/>
            <a:ext cx="2106866"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Gửi dữ liệu</a:t>
            </a:r>
          </a:p>
          <a:p>
            <a:pPr algn="ctr">
              <a:lnSpc>
                <a:spcPts val="3779"/>
              </a:lnSpc>
            </a:pPr>
            <a:r>
              <a:rPr lang="en-US" sz="2699">
                <a:solidFill>
                  <a:srgbClr val="FFFFFF"/>
                </a:solidFill>
                <a:latin typeface="Open Sans 1 Bold"/>
              </a:rPr>
              <a:t>học bạ</a:t>
            </a:r>
          </a:p>
        </p:txBody>
      </p:sp>
      <p:sp>
        <p:nvSpPr>
          <p:cNvPr id="39" name="TextBox 39"/>
          <p:cNvSpPr txBox="1"/>
          <p:nvPr/>
        </p:nvSpPr>
        <p:spPr>
          <a:xfrm>
            <a:off x="14241832" y="5707158"/>
            <a:ext cx="2106866" cy="941070"/>
          </a:xfrm>
          <a:prstGeom prst="rect">
            <a:avLst/>
          </a:prstGeom>
        </p:spPr>
        <p:txBody>
          <a:bodyPr lIns="0" tIns="0" rIns="0" bIns="0" rtlCol="0" anchor="t">
            <a:spAutoFit/>
          </a:bodyPr>
          <a:lstStyle/>
          <a:p>
            <a:pPr algn="ctr">
              <a:lnSpc>
                <a:spcPts val="3779"/>
              </a:lnSpc>
            </a:pPr>
            <a:r>
              <a:rPr lang="en-US" sz="2699">
                <a:solidFill>
                  <a:srgbClr val="FFFFFF"/>
                </a:solidFill>
                <a:latin typeface="Open Sans 1 Bold"/>
              </a:rPr>
              <a:t>Thống kê</a:t>
            </a:r>
          </a:p>
          <a:p>
            <a:pPr algn="ctr">
              <a:lnSpc>
                <a:spcPts val="3779"/>
              </a:lnSpc>
            </a:pPr>
            <a:r>
              <a:rPr lang="en-US" sz="2699">
                <a:solidFill>
                  <a:srgbClr val="FFFFFF"/>
                </a:solidFill>
                <a:latin typeface="Open Sans 1 Bold"/>
              </a:rPr>
              <a:t>Tra cứu</a:t>
            </a:r>
          </a:p>
        </p:txBody>
      </p:sp>
      <p:sp>
        <p:nvSpPr>
          <p:cNvPr id="40" name="TextBox 40"/>
          <p:cNvSpPr txBox="1"/>
          <p:nvPr/>
        </p:nvSpPr>
        <p:spPr>
          <a:xfrm>
            <a:off x="10576790" y="8098463"/>
            <a:ext cx="4882329" cy="855345"/>
          </a:xfrm>
          <a:prstGeom prst="rect">
            <a:avLst/>
          </a:prstGeom>
        </p:spPr>
        <p:txBody>
          <a:bodyPr lIns="0" tIns="0" rIns="0" bIns="0" rtlCol="0" anchor="t">
            <a:spAutoFit/>
          </a:bodyPr>
          <a:lstStyle/>
          <a:p>
            <a:pPr marL="496571" lvl="1" indent="-248285" algn="just">
              <a:lnSpc>
                <a:spcPts val="3450"/>
              </a:lnSpc>
              <a:buFont typeface="Arial"/>
              <a:buChar char="•"/>
            </a:pPr>
            <a:r>
              <a:rPr lang="en-US" sz="2300">
                <a:solidFill>
                  <a:srgbClr val="000000"/>
                </a:solidFill>
                <a:latin typeface="Open Sans 1"/>
              </a:rPr>
              <a:t>Đóng gói, gửi dữ liệu Học bạ số</a:t>
            </a:r>
          </a:p>
          <a:p>
            <a:pPr marL="496571" lvl="1" indent="-248285" algn="just">
              <a:lnSpc>
                <a:spcPts val="3450"/>
              </a:lnSpc>
              <a:buFont typeface="Arial"/>
              <a:buChar char="•"/>
            </a:pPr>
            <a:r>
              <a:rPr lang="en-US" sz="2300">
                <a:solidFill>
                  <a:srgbClr val="000000"/>
                </a:solidFill>
                <a:latin typeface="Open Sans 1"/>
              </a:rPr>
              <a:t>Thu hồi khi phát hiện sai sót</a:t>
            </a:r>
          </a:p>
        </p:txBody>
      </p:sp>
      <p:sp>
        <p:nvSpPr>
          <p:cNvPr id="41" name="TextBox 41"/>
          <p:cNvSpPr txBox="1"/>
          <p:nvPr/>
        </p:nvSpPr>
        <p:spPr>
          <a:xfrm>
            <a:off x="10576790" y="7204409"/>
            <a:ext cx="4444136" cy="815340"/>
          </a:xfrm>
          <a:prstGeom prst="rect">
            <a:avLst/>
          </a:prstGeom>
        </p:spPr>
        <p:txBody>
          <a:bodyPr lIns="0" tIns="0" rIns="0" bIns="0" rtlCol="0" anchor="t">
            <a:spAutoFit/>
          </a:bodyPr>
          <a:lstStyle/>
          <a:p>
            <a:pPr>
              <a:lnSpc>
                <a:spcPts val="3359"/>
              </a:lnSpc>
            </a:pPr>
            <a:r>
              <a:rPr lang="en-US" sz="2400">
                <a:solidFill>
                  <a:srgbClr val="0345E4"/>
                </a:solidFill>
                <a:latin typeface="Open Sans 1 Bold"/>
              </a:rPr>
              <a:t>Hoàn thành, gửi học bạ lên CSDL học bạ Sở GDĐT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543194"/>
            <a:chOff x="0" y="0"/>
            <a:chExt cx="4816593" cy="406438"/>
          </a:xfrm>
        </p:grpSpPr>
        <p:sp>
          <p:nvSpPr>
            <p:cNvPr id="3" name="Freeform 3"/>
            <p:cNvSpPr/>
            <p:nvPr/>
          </p:nvSpPr>
          <p:spPr>
            <a:xfrm>
              <a:off x="0" y="0"/>
              <a:ext cx="4816592" cy="406438"/>
            </a:xfrm>
            <a:custGeom>
              <a:avLst/>
              <a:gdLst/>
              <a:ahLst/>
              <a:cxnLst/>
              <a:rect l="l" t="t" r="r" b="b"/>
              <a:pathLst>
                <a:path w="4816592" h="406438">
                  <a:moveTo>
                    <a:pt x="0" y="0"/>
                  </a:moveTo>
                  <a:lnTo>
                    <a:pt x="4816592" y="0"/>
                  </a:lnTo>
                  <a:lnTo>
                    <a:pt x="4816592" y="406438"/>
                  </a:lnTo>
                  <a:lnTo>
                    <a:pt x="0" y="406438"/>
                  </a:lnTo>
                  <a:close/>
                </a:path>
              </a:pathLst>
            </a:custGeom>
            <a:solidFill>
              <a:srgbClr val="0345E4"/>
            </a:solidFill>
          </p:spPr>
        </p:sp>
        <p:sp>
          <p:nvSpPr>
            <p:cNvPr id="4" name="TextBox 4"/>
            <p:cNvSpPr txBox="1"/>
            <p:nvPr/>
          </p:nvSpPr>
          <p:spPr>
            <a:xfrm>
              <a:off x="0" y="-38100"/>
              <a:ext cx="4816593" cy="44453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434225" y="308439"/>
            <a:ext cx="15005690" cy="854076"/>
          </a:xfrm>
          <a:prstGeom prst="rect">
            <a:avLst/>
          </a:prstGeom>
        </p:spPr>
        <p:txBody>
          <a:bodyPr lIns="0" tIns="0" rIns="0" bIns="0" rtlCol="0" anchor="t">
            <a:spAutoFit/>
          </a:bodyPr>
          <a:lstStyle/>
          <a:p>
            <a:pPr>
              <a:lnSpc>
                <a:spcPts val="6999"/>
              </a:lnSpc>
            </a:pPr>
            <a:r>
              <a:rPr lang="en-US" sz="4999" spc="99">
                <a:solidFill>
                  <a:srgbClr val="FFFFFF"/>
                </a:solidFill>
                <a:latin typeface="Open Sans Bold Bold"/>
              </a:rPr>
              <a:t>PHÂN HỆ QUẢN LÝ TẠI PHÒNG GDĐT</a:t>
            </a:r>
          </a:p>
        </p:txBody>
      </p:sp>
      <p:grpSp>
        <p:nvGrpSpPr>
          <p:cNvPr id="6" name="Group 6"/>
          <p:cNvGrpSpPr/>
          <p:nvPr/>
        </p:nvGrpSpPr>
        <p:grpSpPr>
          <a:xfrm>
            <a:off x="434225" y="2508758"/>
            <a:ext cx="669452" cy="673116"/>
            <a:chOff x="0" y="0"/>
            <a:chExt cx="812800" cy="817249"/>
          </a:xfrm>
        </p:grpSpPr>
        <p:sp>
          <p:nvSpPr>
            <p:cNvPr id="7" name="Freeform 7"/>
            <p:cNvSpPr/>
            <p:nvPr/>
          </p:nvSpPr>
          <p:spPr>
            <a:xfrm>
              <a:off x="0" y="0"/>
              <a:ext cx="812800" cy="817248"/>
            </a:xfrm>
            <a:custGeom>
              <a:avLst/>
              <a:gdLst/>
              <a:ahLst/>
              <a:cxnLst/>
              <a:rect l="l" t="t" r="r" b="b"/>
              <a:pathLst>
                <a:path w="812800" h="817248">
                  <a:moveTo>
                    <a:pt x="406400" y="0"/>
                  </a:moveTo>
                  <a:cubicBezTo>
                    <a:pt x="181951" y="0"/>
                    <a:pt x="0" y="182947"/>
                    <a:pt x="0" y="408624"/>
                  </a:cubicBezTo>
                  <a:cubicBezTo>
                    <a:pt x="0" y="634301"/>
                    <a:pt x="181951" y="817248"/>
                    <a:pt x="406400" y="817248"/>
                  </a:cubicBezTo>
                  <a:cubicBezTo>
                    <a:pt x="630849" y="817248"/>
                    <a:pt x="812800" y="634301"/>
                    <a:pt x="812800" y="408624"/>
                  </a:cubicBezTo>
                  <a:cubicBezTo>
                    <a:pt x="812800" y="182947"/>
                    <a:pt x="630849" y="0"/>
                    <a:pt x="406400" y="0"/>
                  </a:cubicBezTo>
                  <a:close/>
                </a:path>
              </a:pathLst>
            </a:custGeom>
            <a:solidFill>
              <a:srgbClr val="2AAB4A"/>
            </a:solidFill>
          </p:spPr>
        </p:sp>
        <p:sp>
          <p:nvSpPr>
            <p:cNvPr id="8" name="TextBox 8"/>
            <p:cNvSpPr txBox="1"/>
            <p:nvPr/>
          </p:nvSpPr>
          <p:spPr>
            <a:xfrm>
              <a:off x="76200" y="28992"/>
              <a:ext cx="660400" cy="711639"/>
            </a:xfrm>
            <a:prstGeom prst="rect">
              <a:avLst/>
            </a:prstGeom>
          </p:spPr>
          <p:txBody>
            <a:bodyPr lIns="50800" tIns="50800" rIns="50800" bIns="50800" rtlCol="0" anchor="ctr"/>
            <a:lstStyle/>
            <a:p>
              <a:pPr algn="ctr">
                <a:lnSpc>
                  <a:spcPts val="3219"/>
                </a:lnSpc>
              </a:pPr>
              <a:r>
                <a:rPr lang="en-US" sz="2299">
                  <a:solidFill>
                    <a:srgbClr val="FFFFFF"/>
                  </a:solidFill>
                  <a:latin typeface="Open Sans Bold"/>
                </a:rPr>
                <a:t>01</a:t>
              </a:r>
            </a:p>
          </p:txBody>
        </p:sp>
      </p:grpSp>
      <p:sp>
        <p:nvSpPr>
          <p:cNvPr id="9" name="TextBox 9"/>
          <p:cNvSpPr txBox="1"/>
          <p:nvPr/>
        </p:nvSpPr>
        <p:spPr>
          <a:xfrm>
            <a:off x="1453721" y="2491445"/>
            <a:ext cx="16165467" cy="1260193"/>
          </a:xfrm>
          <a:prstGeom prst="rect">
            <a:avLst/>
          </a:prstGeom>
        </p:spPr>
        <p:txBody>
          <a:bodyPr lIns="0" tIns="0" rIns="0" bIns="0" rtlCol="0" anchor="t">
            <a:spAutoFit/>
          </a:bodyPr>
          <a:lstStyle/>
          <a:p>
            <a:pPr marL="0" lvl="0" indent="0" algn="just">
              <a:lnSpc>
                <a:spcPts val="5136"/>
              </a:lnSpc>
            </a:pPr>
            <a:r>
              <a:rPr lang="en-US" sz="3424">
                <a:solidFill>
                  <a:srgbClr val="000000"/>
                </a:solidFill>
                <a:latin typeface="Open Sans 1 Semi-Bold"/>
              </a:rPr>
              <a:t>Quản lý được danh sách chứng thư số của các CSGD, Cán bộ quản lý trong phạm vi quản lý.</a:t>
            </a:r>
          </a:p>
        </p:txBody>
      </p:sp>
      <p:grpSp>
        <p:nvGrpSpPr>
          <p:cNvPr id="10" name="Group 10"/>
          <p:cNvGrpSpPr/>
          <p:nvPr/>
        </p:nvGrpSpPr>
        <p:grpSpPr>
          <a:xfrm>
            <a:off x="434225" y="4115468"/>
            <a:ext cx="669452" cy="673116"/>
            <a:chOff x="0" y="0"/>
            <a:chExt cx="812800" cy="817249"/>
          </a:xfrm>
        </p:grpSpPr>
        <p:sp>
          <p:nvSpPr>
            <p:cNvPr id="11" name="Freeform 11"/>
            <p:cNvSpPr/>
            <p:nvPr/>
          </p:nvSpPr>
          <p:spPr>
            <a:xfrm>
              <a:off x="0" y="0"/>
              <a:ext cx="812800" cy="817248"/>
            </a:xfrm>
            <a:custGeom>
              <a:avLst/>
              <a:gdLst/>
              <a:ahLst/>
              <a:cxnLst/>
              <a:rect l="l" t="t" r="r" b="b"/>
              <a:pathLst>
                <a:path w="812800" h="817248">
                  <a:moveTo>
                    <a:pt x="406400" y="0"/>
                  </a:moveTo>
                  <a:cubicBezTo>
                    <a:pt x="181951" y="0"/>
                    <a:pt x="0" y="182947"/>
                    <a:pt x="0" y="408624"/>
                  </a:cubicBezTo>
                  <a:cubicBezTo>
                    <a:pt x="0" y="634301"/>
                    <a:pt x="181951" y="817248"/>
                    <a:pt x="406400" y="817248"/>
                  </a:cubicBezTo>
                  <a:cubicBezTo>
                    <a:pt x="630849" y="817248"/>
                    <a:pt x="812800" y="634301"/>
                    <a:pt x="812800" y="408624"/>
                  </a:cubicBezTo>
                  <a:cubicBezTo>
                    <a:pt x="812800" y="182947"/>
                    <a:pt x="630849" y="0"/>
                    <a:pt x="406400" y="0"/>
                  </a:cubicBezTo>
                  <a:close/>
                </a:path>
              </a:pathLst>
            </a:custGeom>
            <a:solidFill>
              <a:srgbClr val="2AAB4A"/>
            </a:solidFill>
          </p:spPr>
        </p:sp>
        <p:sp>
          <p:nvSpPr>
            <p:cNvPr id="12" name="TextBox 12"/>
            <p:cNvSpPr txBox="1"/>
            <p:nvPr/>
          </p:nvSpPr>
          <p:spPr>
            <a:xfrm>
              <a:off x="76200" y="28992"/>
              <a:ext cx="660400" cy="711639"/>
            </a:xfrm>
            <a:prstGeom prst="rect">
              <a:avLst/>
            </a:prstGeom>
          </p:spPr>
          <p:txBody>
            <a:bodyPr lIns="50800" tIns="50800" rIns="50800" bIns="50800" rtlCol="0" anchor="ctr"/>
            <a:lstStyle/>
            <a:p>
              <a:pPr algn="ctr">
                <a:lnSpc>
                  <a:spcPts val="3219"/>
                </a:lnSpc>
              </a:pPr>
              <a:r>
                <a:rPr lang="en-US" sz="2299">
                  <a:solidFill>
                    <a:srgbClr val="FFFFFF"/>
                  </a:solidFill>
                  <a:latin typeface="Open Sans Bold"/>
                </a:rPr>
                <a:t>02</a:t>
              </a:r>
            </a:p>
          </p:txBody>
        </p:sp>
      </p:grpSp>
      <p:sp>
        <p:nvSpPr>
          <p:cNvPr id="13" name="TextBox 13"/>
          <p:cNvSpPr txBox="1"/>
          <p:nvPr/>
        </p:nvSpPr>
        <p:spPr>
          <a:xfrm>
            <a:off x="1453721" y="4098155"/>
            <a:ext cx="16165467" cy="1260193"/>
          </a:xfrm>
          <a:prstGeom prst="rect">
            <a:avLst/>
          </a:prstGeom>
        </p:spPr>
        <p:txBody>
          <a:bodyPr lIns="0" tIns="0" rIns="0" bIns="0" rtlCol="0" anchor="t">
            <a:spAutoFit/>
          </a:bodyPr>
          <a:lstStyle/>
          <a:p>
            <a:pPr marL="0" lvl="0" indent="0" algn="just">
              <a:lnSpc>
                <a:spcPts val="5136"/>
              </a:lnSpc>
            </a:pPr>
            <a:r>
              <a:rPr lang="en-US" sz="3424">
                <a:solidFill>
                  <a:srgbClr val="000000"/>
                </a:solidFill>
                <a:latin typeface="Open Sans 1 Semi-Bold"/>
              </a:rPr>
              <a:t>Quản lý được danh sách Học bạ số của học sinh gửi lên hệ thống CSDL học bạ số của Sở GDĐT.</a:t>
            </a:r>
          </a:p>
        </p:txBody>
      </p:sp>
      <p:grpSp>
        <p:nvGrpSpPr>
          <p:cNvPr id="15" name="Group 15"/>
          <p:cNvGrpSpPr/>
          <p:nvPr/>
        </p:nvGrpSpPr>
        <p:grpSpPr>
          <a:xfrm>
            <a:off x="16287059" y="8247665"/>
            <a:ext cx="2954728" cy="2954728"/>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571500" cap="sq">
              <a:solidFill>
                <a:srgbClr val="0345E4">
                  <a:alpha val="19608"/>
                </a:srgbClr>
              </a:solidFill>
              <a:prstDash val="solid"/>
              <a:miter/>
            </a:ln>
          </p:spPr>
        </p:sp>
        <p:sp>
          <p:nvSpPr>
            <p:cNvPr id="17" name="TextBox 1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434225" y="5796498"/>
            <a:ext cx="669452" cy="673116"/>
            <a:chOff x="0" y="0"/>
            <a:chExt cx="812800" cy="817249"/>
          </a:xfrm>
        </p:grpSpPr>
        <p:sp>
          <p:nvSpPr>
            <p:cNvPr id="19" name="Freeform 19"/>
            <p:cNvSpPr/>
            <p:nvPr/>
          </p:nvSpPr>
          <p:spPr>
            <a:xfrm>
              <a:off x="0" y="0"/>
              <a:ext cx="812800" cy="817248"/>
            </a:xfrm>
            <a:custGeom>
              <a:avLst/>
              <a:gdLst/>
              <a:ahLst/>
              <a:cxnLst/>
              <a:rect l="l" t="t" r="r" b="b"/>
              <a:pathLst>
                <a:path w="812800" h="817248">
                  <a:moveTo>
                    <a:pt x="406400" y="0"/>
                  </a:moveTo>
                  <a:cubicBezTo>
                    <a:pt x="181951" y="0"/>
                    <a:pt x="0" y="182947"/>
                    <a:pt x="0" y="408624"/>
                  </a:cubicBezTo>
                  <a:cubicBezTo>
                    <a:pt x="0" y="634301"/>
                    <a:pt x="181951" y="817248"/>
                    <a:pt x="406400" y="817248"/>
                  </a:cubicBezTo>
                  <a:cubicBezTo>
                    <a:pt x="630849" y="817248"/>
                    <a:pt x="812800" y="634301"/>
                    <a:pt x="812800" y="408624"/>
                  </a:cubicBezTo>
                  <a:cubicBezTo>
                    <a:pt x="812800" y="182947"/>
                    <a:pt x="630849" y="0"/>
                    <a:pt x="406400" y="0"/>
                  </a:cubicBezTo>
                  <a:close/>
                </a:path>
              </a:pathLst>
            </a:custGeom>
            <a:solidFill>
              <a:srgbClr val="2AAB4A"/>
            </a:solidFill>
          </p:spPr>
        </p:sp>
        <p:sp>
          <p:nvSpPr>
            <p:cNvPr id="20" name="TextBox 20"/>
            <p:cNvSpPr txBox="1"/>
            <p:nvPr/>
          </p:nvSpPr>
          <p:spPr>
            <a:xfrm>
              <a:off x="76200" y="28992"/>
              <a:ext cx="660400" cy="711639"/>
            </a:xfrm>
            <a:prstGeom prst="rect">
              <a:avLst/>
            </a:prstGeom>
          </p:spPr>
          <p:txBody>
            <a:bodyPr lIns="50800" tIns="50800" rIns="50800" bIns="50800" rtlCol="0" anchor="ctr"/>
            <a:lstStyle/>
            <a:p>
              <a:pPr algn="ctr">
                <a:lnSpc>
                  <a:spcPts val="3219"/>
                </a:lnSpc>
              </a:pPr>
              <a:r>
                <a:rPr lang="en-US" sz="2299">
                  <a:solidFill>
                    <a:srgbClr val="FFFFFF"/>
                  </a:solidFill>
                  <a:latin typeface="Open Sans Bold"/>
                </a:rPr>
                <a:t>03</a:t>
              </a:r>
            </a:p>
          </p:txBody>
        </p:sp>
      </p:grpSp>
      <p:sp>
        <p:nvSpPr>
          <p:cNvPr id="21" name="TextBox 21"/>
          <p:cNvSpPr txBox="1"/>
          <p:nvPr/>
        </p:nvSpPr>
        <p:spPr>
          <a:xfrm>
            <a:off x="1453721" y="5857121"/>
            <a:ext cx="16165467" cy="612493"/>
          </a:xfrm>
          <a:prstGeom prst="rect">
            <a:avLst/>
          </a:prstGeom>
        </p:spPr>
        <p:txBody>
          <a:bodyPr lIns="0" tIns="0" rIns="0" bIns="0" rtlCol="0" anchor="t">
            <a:spAutoFit/>
          </a:bodyPr>
          <a:lstStyle/>
          <a:p>
            <a:pPr marL="0" lvl="0" indent="0" algn="just">
              <a:lnSpc>
                <a:spcPts val="5136"/>
              </a:lnSpc>
            </a:pPr>
            <a:r>
              <a:rPr lang="en-US" sz="3424">
                <a:solidFill>
                  <a:srgbClr val="000000"/>
                </a:solidFill>
                <a:latin typeface="Open Sans 1 Semi-Bold"/>
              </a:rPr>
              <a:t>Quản lý quy trình hủy - gửi lại học bạ số</a:t>
            </a:r>
          </a:p>
        </p:txBody>
      </p:sp>
      <p:grpSp>
        <p:nvGrpSpPr>
          <p:cNvPr id="22" name="Group 22"/>
          <p:cNvGrpSpPr/>
          <p:nvPr/>
        </p:nvGrpSpPr>
        <p:grpSpPr>
          <a:xfrm>
            <a:off x="434225" y="7403064"/>
            <a:ext cx="669452" cy="673116"/>
            <a:chOff x="0" y="0"/>
            <a:chExt cx="812800" cy="817249"/>
          </a:xfrm>
        </p:grpSpPr>
        <p:sp>
          <p:nvSpPr>
            <p:cNvPr id="23" name="Freeform 23"/>
            <p:cNvSpPr/>
            <p:nvPr/>
          </p:nvSpPr>
          <p:spPr>
            <a:xfrm>
              <a:off x="0" y="0"/>
              <a:ext cx="812800" cy="817248"/>
            </a:xfrm>
            <a:custGeom>
              <a:avLst/>
              <a:gdLst/>
              <a:ahLst/>
              <a:cxnLst/>
              <a:rect l="l" t="t" r="r" b="b"/>
              <a:pathLst>
                <a:path w="812800" h="817248">
                  <a:moveTo>
                    <a:pt x="406400" y="0"/>
                  </a:moveTo>
                  <a:cubicBezTo>
                    <a:pt x="181951" y="0"/>
                    <a:pt x="0" y="182947"/>
                    <a:pt x="0" y="408624"/>
                  </a:cubicBezTo>
                  <a:cubicBezTo>
                    <a:pt x="0" y="634301"/>
                    <a:pt x="181951" y="817248"/>
                    <a:pt x="406400" y="817248"/>
                  </a:cubicBezTo>
                  <a:cubicBezTo>
                    <a:pt x="630849" y="817248"/>
                    <a:pt x="812800" y="634301"/>
                    <a:pt x="812800" y="408624"/>
                  </a:cubicBezTo>
                  <a:cubicBezTo>
                    <a:pt x="812800" y="182947"/>
                    <a:pt x="630849" y="0"/>
                    <a:pt x="406400" y="0"/>
                  </a:cubicBezTo>
                  <a:close/>
                </a:path>
              </a:pathLst>
            </a:custGeom>
            <a:solidFill>
              <a:srgbClr val="2AAB4A"/>
            </a:solidFill>
          </p:spPr>
        </p:sp>
        <p:sp>
          <p:nvSpPr>
            <p:cNvPr id="24" name="TextBox 24"/>
            <p:cNvSpPr txBox="1"/>
            <p:nvPr/>
          </p:nvSpPr>
          <p:spPr>
            <a:xfrm>
              <a:off x="76200" y="28992"/>
              <a:ext cx="660400" cy="711639"/>
            </a:xfrm>
            <a:prstGeom prst="rect">
              <a:avLst/>
            </a:prstGeom>
          </p:spPr>
          <p:txBody>
            <a:bodyPr lIns="50800" tIns="50800" rIns="50800" bIns="50800" rtlCol="0" anchor="ctr"/>
            <a:lstStyle/>
            <a:p>
              <a:pPr algn="ctr">
                <a:lnSpc>
                  <a:spcPts val="3219"/>
                </a:lnSpc>
              </a:pPr>
              <a:r>
                <a:rPr lang="en-US" sz="2299">
                  <a:solidFill>
                    <a:srgbClr val="FFFFFF"/>
                  </a:solidFill>
                  <a:latin typeface="Open Sans Bold"/>
                </a:rPr>
                <a:t>04</a:t>
              </a:r>
            </a:p>
          </p:txBody>
        </p:sp>
      </p:grpSp>
      <p:sp>
        <p:nvSpPr>
          <p:cNvPr id="25" name="TextBox 25"/>
          <p:cNvSpPr txBox="1"/>
          <p:nvPr/>
        </p:nvSpPr>
        <p:spPr>
          <a:xfrm>
            <a:off x="1453721" y="7385751"/>
            <a:ext cx="16165467" cy="612493"/>
          </a:xfrm>
          <a:prstGeom prst="rect">
            <a:avLst/>
          </a:prstGeom>
        </p:spPr>
        <p:txBody>
          <a:bodyPr lIns="0" tIns="0" rIns="0" bIns="0" rtlCol="0" anchor="t">
            <a:spAutoFit/>
          </a:bodyPr>
          <a:lstStyle/>
          <a:p>
            <a:pPr marL="0" lvl="0" indent="0" algn="just">
              <a:lnSpc>
                <a:spcPts val="5136"/>
              </a:lnSpc>
            </a:pPr>
            <a:r>
              <a:rPr lang="en-US" sz="3424">
                <a:solidFill>
                  <a:srgbClr val="000000"/>
                </a:solidFill>
                <a:latin typeface="Open Sans 1 Semi-Bold"/>
              </a:rPr>
              <a:t>Tra cứu, tìm kiếm các học bạ số trong diện quản lý</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424</TotalTime>
  <Words>2923</Words>
  <Application>Microsoft Macintosh PowerPoint</Application>
  <PresentationFormat>Custom</PresentationFormat>
  <Paragraphs>406</Paragraphs>
  <Slides>32</Slides>
  <Notes>25</Notes>
  <HiddenSlides>0</HiddenSlides>
  <MMClips>0</MMClips>
  <ScaleCrop>false</ScaleCrop>
  <HeadingPairs>
    <vt:vector size="6" baseType="variant">
      <vt:variant>
        <vt:lpstr>Fonts Used</vt:lpstr>
      </vt:variant>
      <vt:variant>
        <vt:i4>18</vt:i4>
      </vt:variant>
      <vt:variant>
        <vt:lpstr>Theme</vt:lpstr>
      </vt:variant>
      <vt:variant>
        <vt:i4>1</vt:i4>
      </vt:variant>
      <vt:variant>
        <vt:lpstr>Slide Titles</vt:lpstr>
      </vt:variant>
      <vt:variant>
        <vt:i4>32</vt:i4>
      </vt:variant>
    </vt:vector>
  </HeadingPairs>
  <TitlesOfParts>
    <vt:vector size="51" baseType="lpstr">
      <vt:lpstr>Roboto</vt:lpstr>
      <vt:lpstr>Open Sans Bold</vt:lpstr>
      <vt:lpstr>Calibri</vt:lpstr>
      <vt:lpstr>Open Sans 1</vt:lpstr>
      <vt:lpstr>Open Sans 1 Ultra-Bold Italics</vt:lpstr>
      <vt:lpstr>Montserrat Bold</vt:lpstr>
      <vt:lpstr>Roboto Bold</vt:lpstr>
      <vt:lpstr>Open Sans 1 Semi-Bold</vt:lpstr>
      <vt:lpstr>Open Sans 2 Italics</vt:lpstr>
      <vt:lpstr>Arial</vt:lpstr>
      <vt:lpstr>Open Sans 2 Ultra-Bold</vt:lpstr>
      <vt:lpstr>Open Sans 1 Italics</vt:lpstr>
      <vt:lpstr>Open Sans 2 Bold</vt:lpstr>
      <vt:lpstr>Open Sans 1 Medium</vt:lpstr>
      <vt:lpstr>Open Sans 1 Medium Italics</vt:lpstr>
      <vt:lpstr>Open Sans 1 Bold</vt:lpstr>
      <vt:lpstr>Times New Roman</vt:lpstr>
      <vt:lpstr>Open Sans Bold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Tập huấn Học Bạ Số - Hà Nội - 18/04/2024 - final</dc:title>
  <dc:creator>admin</dc:creator>
  <cp:lastModifiedBy>Le Ba Huy</cp:lastModifiedBy>
  <cp:revision>69</cp:revision>
  <dcterms:created xsi:type="dcterms:W3CDTF">2006-08-16T00:00:00Z</dcterms:created>
  <dcterms:modified xsi:type="dcterms:W3CDTF">2024-04-25T05:32:38Z</dcterms:modified>
  <dc:identifier>DAGCMqrhM-Q</dc:identifier>
</cp:coreProperties>
</file>