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6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7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8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9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10.xml" ContentType="application/vnd.openxmlformats-officedocument.theme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3" r:id="rId3"/>
    <p:sldMasterId id="2147483685" r:id="rId4"/>
    <p:sldMasterId id="2147483699" r:id="rId5"/>
    <p:sldMasterId id="2147483701" r:id="rId6"/>
    <p:sldMasterId id="2147483713" r:id="rId7"/>
    <p:sldMasterId id="2147483725" r:id="rId8"/>
    <p:sldMasterId id="2147483737" r:id="rId9"/>
    <p:sldMasterId id="2147483749" r:id="rId10"/>
    <p:sldMasterId id="2147483761" r:id="rId11"/>
  </p:sldMasterIdLst>
  <p:notesMasterIdLst>
    <p:notesMasterId r:id="rId41"/>
  </p:notesMasterIdLst>
  <p:sldIdLst>
    <p:sldId id="257" r:id="rId12"/>
    <p:sldId id="258" r:id="rId13"/>
    <p:sldId id="291" r:id="rId14"/>
    <p:sldId id="292" r:id="rId15"/>
    <p:sldId id="293" r:id="rId16"/>
    <p:sldId id="294" r:id="rId17"/>
    <p:sldId id="295" r:id="rId18"/>
    <p:sldId id="260" r:id="rId19"/>
    <p:sldId id="261" r:id="rId20"/>
    <p:sldId id="262" r:id="rId21"/>
    <p:sldId id="296" r:id="rId22"/>
    <p:sldId id="263" r:id="rId23"/>
    <p:sldId id="268" r:id="rId24"/>
    <p:sldId id="269" r:id="rId25"/>
    <p:sldId id="270" r:id="rId26"/>
    <p:sldId id="272" r:id="rId27"/>
    <p:sldId id="273" r:id="rId28"/>
    <p:sldId id="275" r:id="rId29"/>
    <p:sldId id="298" r:id="rId30"/>
    <p:sldId id="299" r:id="rId31"/>
    <p:sldId id="300" r:id="rId32"/>
    <p:sldId id="276" r:id="rId33"/>
    <p:sldId id="301" r:id="rId34"/>
    <p:sldId id="303" r:id="rId35"/>
    <p:sldId id="304" r:id="rId36"/>
    <p:sldId id="305" r:id="rId37"/>
    <p:sldId id="277" r:id="rId38"/>
    <p:sldId id="306" r:id="rId39"/>
    <p:sldId id="290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1" autoAdjust="0"/>
    <p:restoredTop sz="94660"/>
  </p:normalViewPr>
  <p:slideViewPr>
    <p:cSldViewPr snapToGrid="0">
      <p:cViewPr varScale="1">
        <p:scale>
          <a:sx n="85" d="100"/>
          <a:sy n="85" d="100"/>
        </p:scale>
        <p:origin x="72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commentAuthors" Target="commentAuthor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6884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2AEFD-FEDB-4542-BE9E-D4DED9AFC90C}" type="slidenum">
              <a:rPr lang="en-US" smtClean="0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8719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5024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4841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27/05/2021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27/05/2021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 hasCustomPrompt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27/05/2021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 hasCustomPrompt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 hasCustomPrompt="1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27/05/2021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 hasCustomPrompt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 hasCustomPrompt="1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 hasCustomPrompt="1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 hasCustomPrompt="1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27/05/2021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27/05/2021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27/05/2021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 hasCustomPrompt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 hasCustomPrompt="1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27/05/2021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 hasCustomPrompt="1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27/05/2021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27/05/2021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 hasCustomPrompt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27/05/2021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13" Type="http://schemas.openxmlformats.org/officeDocument/2006/relationships/image" Target="../media/image8.png"/><Relationship Id="rId3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9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Relationship Id="rId14" Type="http://schemas.openxmlformats.org/officeDocument/2006/relationships/image" Target="../media/image9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1.xml"/><Relationship Id="rId13" Type="http://schemas.openxmlformats.org/officeDocument/2006/relationships/image" Target="../media/image10.jpeg"/><Relationship Id="rId3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110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9.xml"/><Relationship Id="rId11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108.xml"/><Relationship Id="rId10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1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4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27/05/2021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ransition spd="slow">
    <p:wipe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6662AC-A369-4D70-88AD-1C73A87EEAD0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25.png"/><Relationship Id="rId4" Type="http://schemas.openxmlformats.org/officeDocument/2006/relationships/image" Target="../media/image40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7" Type="http://schemas.openxmlformats.org/officeDocument/2006/relationships/image" Target="../media/image1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6.emf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5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5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25.png"/><Relationship Id="rId4" Type="http://schemas.openxmlformats.org/officeDocument/2006/relationships/image" Target="../media/image40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49.jpeg"/><Relationship Id="rId5" Type="http://schemas.openxmlformats.org/officeDocument/2006/relationships/image" Target="../media/image25.png"/><Relationship Id="rId4" Type="http://schemas.openxmlformats.org/officeDocument/2006/relationships/image" Target="../media/image40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4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4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4.xml"/><Relationship Id="rId7" Type="http://schemas.openxmlformats.org/officeDocument/2006/relationships/image" Target="../media/image19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0.png"/><Relationship Id="rId5" Type="http://schemas.openxmlformats.org/officeDocument/2006/relationships/image" Target="../media/image18.jpe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microsoft.com/office/2007/relationships/hdphoto" Target="../media/hdphoto1.wdp"/><Relationship Id="rId3" Type="http://schemas.openxmlformats.org/officeDocument/2006/relationships/slideLayout" Target="../slideLayouts/slideLayout104.xml"/><Relationship Id="rId7" Type="http://schemas.openxmlformats.org/officeDocument/2006/relationships/audio" Target="../media/audio4.wav"/><Relationship Id="rId12" Type="http://schemas.openxmlformats.org/officeDocument/2006/relationships/image" Target="../media/image21.png"/><Relationship Id="rId2" Type="http://schemas.openxmlformats.org/officeDocument/2006/relationships/audio" Target="../media/media2.mp3"/><Relationship Id="rId16" Type="http://schemas.openxmlformats.org/officeDocument/2006/relationships/image" Target="../media/image23.wmf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19.png"/><Relationship Id="rId5" Type="http://schemas.openxmlformats.org/officeDocument/2006/relationships/audio" Target="../media/audio2.wav"/><Relationship Id="rId15" Type="http://schemas.microsoft.com/office/2007/relationships/hdphoto" Target="../media/hdphoto2.wdp"/><Relationship Id="rId10" Type="http://schemas.openxmlformats.org/officeDocument/2006/relationships/image" Target="../media/image20.png"/><Relationship Id="rId4" Type="http://schemas.openxmlformats.org/officeDocument/2006/relationships/audio" Target="../media/audio1.wav"/><Relationship Id="rId9" Type="http://schemas.openxmlformats.org/officeDocument/2006/relationships/image" Target="../media/image18.jpeg"/><Relationship Id="rId1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microsoft.com/office/2007/relationships/hdphoto" Target="../media/hdphoto1.wdp"/><Relationship Id="rId3" Type="http://schemas.openxmlformats.org/officeDocument/2006/relationships/slideLayout" Target="../slideLayouts/slideLayout104.xml"/><Relationship Id="rId7" Type="http://schemas.openxmlformats.org/officeDocument/2006/relationships/audio" Target="../media/audio4.wav"/><Relationship Id="rId12" Type="http://schemas.openxmlformats.org/officeDocument/2006/relationships/image" Target="../media/image21.png"/><Relationship Id="rId2" Type="http://schemas.openxmlformats.org/officeDocument/2006/relationships/audio" Target="../media/media2.mp3"/><Relationship Id="rId16" Type="http://schemas.openxmlformats.org/officeDocument/2006/relationships/image" Target="../media/image23.wmf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19.png"/><Relationship Id="rId5" Type="http://schemas.openxmlformats.org/officeDocument/2006/relationships/audio" Target="../media/audio2.wav"/><Relationship Id="rId15" Type="http://schemas.microsoft.com/office/2007/relationships/hdphoto" Target="../media/hdphoto2.wdp"/><Relationship Id="rId10" Type="http://schemas.openxmlformats.org/officeDocument/2006/relationships/image" Target="../media/image20.png"/><Relationship Id="rId4" Type="http://schemas.openxmlformats.org/officeDocument/2006/relationships/audio" Target="../media/audio1.wav"/><Relationship Id="rId9" Type="http://schemas.openxmlformats.org/officeDocument/2006/relationships/image" Target="../media/image18.jpeg"/><Relationship Id="rId1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microsoft.com/office/2007/relationships/hdphoto" Target="../media/hdphoto1.wdp"/><Relationship Id="rId3" Type="http://schemas.openxmlformats.org/officeDocument/2006/relationships/slideLayout" Target="../slideLayouts/slideLayout104.xml"/><Relationship Id="rId7" Type="http://schemas.openxmlformats.org/officeDocument/2006/relationships/audio" Target="../media/audio4.wav"/><Relationship Id="rId12" Type="http://schemas.openxmlformats.org/officeDocument/2006/relationships/image" Target="../media/image21.png"/><Relationship Id="rId2" Type="http://schemas.openxmlformats.org/officeDocument/2006/relationships/audio" Target="../media/media2.mp3"/><Relationship Id="rId16" Type="http://schemas.openxmlformats.org/officeDocument/2006/relationships/image" Target="../media/image23.wmf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19.png"/><Relationship Id="rId5" Type="http://schemas.openxmlformats.org/officeDocument/2006/relationships/audio" Target="../media/audio2.wav"/><Relationship Id="rId15" Type="http://schemas.microsoft.com/office/2007/relationships/hdphoto" Target="../media/hdphoto2.wdp"/><Relationship Id="rId10" Type="http://schemas.openxmlformats.org/officeDocument/2006/relationships/image" Target="../media/image20.png"/><Relationship Id="rId4" Type="http://schemas.openxmlformats.org/officeDocument/2006/relationships/audio" Target="../media/audio1.wav"/><Relationship Id="rId9" Type="http://schemas.openxmlformats.org/officeDocument/2006/relationships/image" Target="../media/image18.jpeg"/><Relationship Id="rId1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64770" y="6489700"/>
            <a:ext cx="36969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Bản quyền thuộc về: FB Hương Thảo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</a:p>
        </p:txBody>
      </p:sp>
    </p:spTree>
  </p:cSld>
  <p:clrMapOvr>
    <a:masterClrMapping/>
  </p:clrMapOvr>
  <p:transition advClick="0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80" y="208915"/>
            <a:ext cx="8869680" cy="73914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885" y="1475740"/>
            <a:ext cx="9114790" cy="5020945"/>
          </a:xfrm>
          <a:prstGeom prst="rect">
            <a:avLst/>
          </a:prstGeom>
        </p:spPr>
      </p:pic>
      <p:pic>
        <p:nvPicPr>
          <p:cNvPr id="4" name="Content Placeholder 3" descr="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35920" y="0"/>
            <a:ext cx="1656080" cy="16916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4398645" y="128270"/>
            <a:ext cx="404495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Arial-Rounded" panose="020B0500000000000000" charset="0"/>
                <a:cs typeface="Arial-Rounded" panose="020B0500000000000000" charset="0"/>
              </a:rPr>
              <a:t>Thời khóa biểu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1043305" y="835025"/>
            <a:ext cx="9732010" cy="16217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7950" y="2317750"/>
            <a:ext cx="6896100" cy="44577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73612" y="565755"/>
            <a:ext cx="11718388" cy="179833"/>
          </a:xfrm>
          <a:prstGeom prst="rect">
            <a:avLst/>
          </a:prstGeom>
          <a:solidFill>
            <a:srgbClr val="94BC7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/>
          <a:srcRect t="50811"/>
          <a:stretch>
            <a:fillRect/>
          </a:stretch>
        </p:blipFill>
        <p:spPr>
          <a:xfrm>
            <a:off x="197963" y="0"/>
            <a:ext cx="3276542" cy="1131509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3656330" y="1044575"/>
            <a:ext cx="7805420" cy="463550"/>
          </a:xfrm>
          <a:prstGeom prst="rect">
            <a:avLst/>
          </a:prstGeom>
          <a:solidFill>
            <a:srgbClr val="94B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1. Đọc thời khóa biểu của ngày thứ 2</a:t>
            </a:r>
            <a:endParaRPr lang="en-US" altLang="zh-CN" sz="2800" dirty="0">
              <a:latin typeface="Arial-Rounded" panose="020B0500000000000000" charset="0"/>
              <a:ea typeface="汉仪黑荔枝体简" panose="00020600040101010101" pitchFamily="18" charset="-122"/>
              <a:cs typeface="Arial-Rounded" panose="020B0500000000000000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505710" y="1508125"/>
            <a:ext cx="10721975" cy="1383665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Buổi sáng: Hoạt động trải nghiệm, Toán, Tiếng việt, </a:t>
            </a:r>
            <a:r>
              <a:rPr lang="en-US" altLang="zh-CN" sz="280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  <a:sym typeface="+mn-ea"/>
              </a:rPr>
              <a:t>Tiếng việt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  <a:sym typeface="+mn-ea"/>
              </a:rPr>
              <a:t>Buổi chiều:  Tiếng Anh, tự học có hướng dẫn</a:t>
            </a:r>
            <a:endParaRPr lang="en-US" altLang="zh-CN" sz="2800" dirty="0">
              <a:latin typeface="Arial-Rounded" panose="020B0500000000000000" charset="0"/>
              <a:ea typeface="汉仪黑荔枝体简" panose="00020600040101010101" pitchFamily="18" charset="-122"/>
              <a:cs typeface="Arial-Rounded" panose="020B0500000000000000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627755" y="2863850"/>
            <a:ext cx="8421370" cy="463550"/>
          </a:xfrm>
          <a:prstGeom prst="rect">
            <a:avLst/>
          </a:prstGeom>
          <a:solidFill>
            <a:srgbClr val="94B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2. Sáng thứ hai có mấy tiết?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941955" y="3188970"/>
            <a:ext cx="9099550" cy="1383665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solidFill>
                  <a:sysClr val="windowText" lastClr="000000"/>
                </a:solidFill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4 Tiết: </a:t>
            </a:r>
            <a:r>
              <a:rPr lang="en-US" altLang="zh-CN" sz="280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  <a:sym typeface="+mn-ea"/>
              </a:rPr>
              <a:t>Hoạt động trải nghiệm, Toán, Tiếng việt, Tiếng việt</a:t>
            </a:r>
          </a:p>
          <a:p>
            <a:pPr>
              <a:lnSpc>
                <a:spcPct val="150000"/>
              </a:lnSpc>
            </a:pPr>
            <a:endParaRPr lang="zh-CN" altLang="en-US" sz="2800" dirty="0">
              <a:latin typeface="Arial-Rounded" panose="020B0500000000000000" charset="0"/>
              <a:ea typeface="汉仪黑荔枝体简" panose="00020600040101010101" pitchFamily="18" charset="-122"/>
              <a:cs typeface="Arial-Rounded" panose="020B0500000000000000" charset="0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24460" y="2400300"/>
            <a:ext cx="3204845" cy="2786380"/>
          </a:xfrm>
          <a:prstGeom prst="rect">
            <a:avLst/>
          </a:prstGeom>
        </p:spPr>
      </p:pic>
      <p:sp>
        <p:nvSpPr>
          <p:cNvPr id="2" name="矩形 10"/>
          <p:cNvSpPr/>
          <p:nvPr/>
        </p:nvSpPr>
        <p:spPr>
          <a:xfrm>
            <a:off x="3656330" y="3880485"/>
            <a:ext cx="8421370" cy="463550"/>
          </a:xfrm>
          <a:prstGeom prst="rect">
            <a:avLst/>
          </a:prstGeom>
          <a:solidFill>
            <a:srgbClr val="94B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3. Thứ năm có những môn học nào?</a:t>
            </a:r>
          </a:p>
        </p:txBody>
      </p:sp>
      <p:sp>
        <p:nvSpPr>
          <p:cNvPr id="5" name="TextBox 12"/>
          <p:cNvSpPr txBox="1"/>
          <p:nvPr/>
        </p:nvSpPr>
        <p:spPr>
          <a:xfrm>
            <a:off x="3814445" y="4225925"/>
            <a:ext cx="7915910" cy="691515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solidFill>
                  <a:sysClr val="windowText" lastClr="000000"/>
                </a:solidFill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Tóan, Tiếng Việt, Giáo dục thể chất, TNXH, Tự học</a:t>
            </a:r>
            <a:endParaRPr lang="zh-CN" altLang="en-US" sz="2800" dirty="0">
              <a:latin typeface="Arial-Rounded" panose="020B0500000000000000" charset="0"/>
              <a:ea typeface="汉仪黑荔枝体简" panose="00020600040101010101" pitchFamily="18" charset="-122"/>
              <a:cs typeface="Arial-Rounded" panose="020B0500000000000000" charset="0"/>
            </a:endParaRPr>
          </a:p>
        </p:txBody>
      </p:sp>
      <p:sp>
        <p:nvSpPr>
          <p:cNvPr id="14" name="矩形 10"/>
          <p:cNvSpPr/>
          <p:nvPr/>
        </p:nvSpPr>
        <p:spPr>
          <a:xfrm>
            <a:off x="3619500" y="4984750"/>
            <a:ext cx="8421370" cy="795020"/>
          </a:xfrm>
          <a:prstGeom prst="rect">
            <a:avLst/>
          </a:prstGeom>
          <a:solidFill>
            <a:srgbClr val="94B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4. Nếu không có thời khóa biểu, em sẽ gặp khó khăn gì?</a:t>
            </a:r>
          </a:p>
        </p:txBody>
      </p:sp>
      <p:sp>
        <p:nvSpPr>
          <p:cNvPr id="15" name="TextBox 12"/>
          <p:cNvSpPr txBox="1"/>
          <p:nvPr/>
        </p:nvSpPr>
        <p:spPr>
          <a:xfrm>
            <a:off x="3656522" y="5780643"/>
            <a:ext cx="6861278" cy="691515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solidFill>
                  <a:sysClr val="windowText" lastClr="000000"/>
                </a:solidFill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Sẽ không nắm được lịch học các môn.</a:t>
            </a:r>
            <a:endParaRPr lang="zh-CN" altLang="en-US" sz="2800" dirty="0">
              <a:latin typeface="Arial-Rounded" panose="020B0500000000000000" charset="0"/>
              <a:ea typeface="汉仪黑荔枝体简" panose="00020600040101010101" pitchFamily="18" charset="-122"/>
              <a:cs typeface="Arial-Rounded" panose="020B0500000000000000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animScale>
                                      <p:cBhvr>
                                        <p:cTn id="13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4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5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6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  <p:bldP spid="9" grpId="0"/>
      <p:bldP spid="9" grpId="1"/>
      <p:bldP spid="11" grpId="0" bldLvl="0" animBg="1"/>
      <p:bldP spid="11" grpId="1" animBg="1"/>
      <p:bldP spid="12" grpId="0"/>
      <p:bldP spid="12" grpId="1"/>
      <p:bldP spid="2" grpId="0" bldLvl="0" animBg="1"/>
      <p:bldP spid="5" grpId="0"/>
      <p:bldP spid="5" grpId="1"/>
      <p:bldP spid="14" grpId="0" bldLvl="0" animBg="1"/>
      <p:bldP spid="14" grpId="1" animBg="1"/>
      <p:bldP spid="15" grpId="0"/>
      <p:bldP spid="15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 descr="logo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18870" y="1129665"/>
            <a:ext cx="9455785" cy="3784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6920" y="182499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b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2. Nói một câu giới thiệu môn học hoặc hoạt động ở trường mà em thích</a:t>
            </a:r>
            <a:br>
              <a:rPr lang="en-US" b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</a:br>
            <a:br>
              <a:rPr lang="en-US" b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</a:br>
            <a:r>
              <a:rPr lang="en-US" b="1">
                <a:solidFill>
                  <a:schemeClr val="tx1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M. Tiếng Việt là môn học tôi thích nhất</a:t>
            </a:r>
          </a:p>
        </p:txBody>
      </p:sp>
      <p:pic>
        <p:nvPicPr>
          <p:cNvPr id="10" name="图片 9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6256" t="-41660" r="-22977" b="41660"/>
          <a:stretch>
            <a:fillRect/>
          </a:stretch>
        </p:blipFill>
        <p:spPr>
          <a:xfrm>
            <a:off x="247650" y="5041900"/>
            <a:ext cx="1512570" cy="156908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81636" y="4648835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3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11" name="Content Placeholder 1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3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</a:p>
        </p:txBody>
      </p:sp>
    </p:spTree>
  </p:cSld>
  <p:clrMapOvr>
    <a:masterClrMapping/>
  </p:clrMapOvr>
  <p:transition advClick="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 anchor="ctr" anchorCtr="0"/>
          <a:lstStyle/>
          <a:p>
            <a:pPr eaLnBrk="1" hangingPunct="1"/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570230" y="410210"/>
            <a:ext cx="3751580" cy="75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Nghe - Viết</a:t>
            </a:r>
          </a:p>
        </p:txBody>
      </p:sp>
      <p:sp>
        <p:nvSpPr>
          <p:cNvPr id="3" name="Text Box 2"/>
          <p:cNvSpPr txBox="1"/>
          <p:nvPr/>
        </p:nvSpPr>
        <p:spPr>
          <a:xfrm rot="1140000">
            <a:off x="1310640" y="2710815"/>
            <a:ext cx="311785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/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39290" y="2985770"/>
            <a:ext cx="8779510" cy="1491615"/>
          </a:xfrm>
          <a:prstGeom prst="rect">
            <a:avLst/>
          </a:prstGeom>
        </p:spPr>
      </p:pic>
      <p:pic>
        <p:nvPicPr>
          <p:cNvPr id="11" name="Content Placeholder 10" descr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73885" y="1431925"/>
            <a:ext cx="8667750" cy="4366895"/>
          </a:xfrm>
          <a:prstGeom prst="rect">
            <a:avLst/>
          </a:prstGeom>
        </p:spPr>
      </p:pic>
      <p:pic>
        <p:nvPicPr>
          <p:cNvPr id="11" name="Content Placeholder 1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621790" y="3738245"/>
            <a:ext cx="1663700" cy="10547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Cái kéo</a:t>
            </a:r>
          </a:p>
        </p:txBody>
      </p:sp>
      <p:sp>
        <p:nvSpPr>
          <p:cNvPr id="6" name="Oval 5"/>
          <p:cNvSpPr/>
          <p:nvPr/>
        </p:nvSpPr>
        <p:spPr>
          <a:xfrm>
            <a:off x="4097020" y="1811020"/>
            <a:ext cx="1663700" cy="10547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Cái thước</a:t>
            </a:r>
          </a:p>
        </p:txBody>
      </p:sp>
      <p:sp>
        <p:nvSpPr>
          <p:cNvPr id="7" name="Oval 6"/>
          <p:cNvSpPr/>
          <p:nvPr/>
        </p:nvSpPr>
        <p:spPr>
          <a:xfrm>
            <a:off x="10162540" y="3088005"/>
            <a:ext cx="1663700" cy="10547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cặp sách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5" grpId="1" animBg="1"/>
      <p:bldP spid="6" grpId="0" bldLvl="0" animBg="1"/>
      <p:bldP spid="6" grpId="1" animBg="1"/>
      <p:bldP spid="7" grpId="0" bldLvl="0" animBg="1"/>
      <p:bldP spid="7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 dirty="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42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72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 động</a:t>
            </a:r>
            <a:endParaRPr lang="en-US" altLang="zh-CN" sz="7200" b="1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latin typeface="Arial-Rounded" panose="020B0500000000000000" charset="0"/>
                <a:cs typeface="Arial-Rounded" panose="020B0500000000000000" charset="0"/>
              </a:rPr>
              <a:t>3. Chọn a hoặc b</a:t>
            </a:r>
            <a:br>
              <a:rPr lang="en-US">
                <a:latin typeface="Arial-Rounded" panose="020B0500000000000000" charset="0"/>
                <a:cs typeface="Arial-Rounded" panose="020B0500000000000000" charset="0"/>
              </a:rPr>
            </a:br>
            <a:endParaRPr lang="en-US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4" name="Title 1"/>
          <p:cNvSpPr>
            <a:spLocks noGrp="1"/>
          </p:cNvSpPr>
          <p:nvPr/>
        </p:nvSpPr>
        <p:spPr>
          <a:xfrm>
            <a:off x="675640" y="75057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400" b="1">
                <a:latin typeface="Arial-Rounded" panose="020B0500000000000000" charset="0"/>
                <a:cs typeface="Arial-Rounded" panose="020B0500000000000000" charset="0"/>
              </a:rPr>
              <a:t>a. Chọn ch hoặc tr thay cho ô vuông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3295650" y="1968500"/>
            <a:ext cx="7496175" cy="3476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Arial-Rounded" panose="020B0500000000000000" charset="0"/>
                <a:cs typeface="Arial-Rounded" panose="020B0500000000000000" charset="0"/>
              </a:rPr>
              <a:t>Mặt trời mọc rồi lặn</a:t>
            </a:r>
          </a:p>
          <a:p>
            <a:r>
              <a:rPr lang="en-US" sz="4400">
                <a:latin typeface="Arial-Rounded" panose="020B0500000000000000" charset="0"/>
                <a:cs typeface="Arial-Rounded" panose="020B0500000000000000" charset="0"/>
              </a:rPr>
              <a:t>Trên đôi chân lon ton</a:t>
            </a:r>
          </a:p>
          <a:p>
            <a:r>
              <a:rPr lang="en-US" sz="4400">
                <a:latin typeface="Arial-Rounded" panose="020B0500000000000000" charset="0"/>
                <a:cs typeface="Arial-Rounded" panose="020B0500000000000000" charset="0"/>
              </a:rPr>
              <a:t>Hai chân trời của con</a:t>
            </a:r>
          </a:p>
          <a:p>
            <a:r>
              <a:rPr lang="en-US" sz="4400">
                <a:latin typeface="Arial-Rounded" panose="020B0500000000000000" charset="0"/>
                <a:cs typeface="Arial-Rounded" panose="020B0500000000000000" charset="0"/>
              </a:rPr>
              <a:t>Là mẹ và cô giáo</a:t>
            </a:r>
          </a:p>
          <a:p>
            <a:r>
              <a:rPr lang="en-US" sz="4400">
                <a:latin typeface="Arial-Rounded" panose="020B0500000000000000" charset="0"/>
                <a:cs typeface="Arial-Rounded" panose="020B0500000000000000" charset="0"/>
              </a:rPr>
              <a:t>(Theo Trần Quốc Hoàn)</a:t>
            </a:r>
          </a:p>
        </p:txBody>
      </p:sp>
      <p:pic>
        <p:nvPicPr>
          <p:cNvPr id="9" name="Content Placeholder 8" descr="008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52925" y="2076450"/>
            <a:ext cx="410845" cy="614680"/>
          </a:xfrm>
          <a:prstGeom prst="rect">
            <a:avLst/>
          </a:prstGeom>
        </p:spPr>
      </p:pic>
      <p:pic>
        <p:nvPicPr>
          <p:cNvPr id="10" name="Content Placeholder 8" descr="00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8515" y="2745740"/>
            <a:ext cx="410845" cy="614680"/>
          </a:xfrm>
          <a:prstGeom prst="rect">
            <a:avLst/>
          </a:prstGeom>
        </p:spPr>
      </p:pic>
      <p:pic>
        <p:nvPicPr>
          <p:cNvPr id="11" name="Content Placeholder 8" descr="00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7345" y="2796540"/>
            <a:ext cx="410845" cy="614680"/>
          </a:xfrm>
          <a:prstGeom prst="rect">
            <a:avLst/>
          </a:prstGeom>
        </p:spPr>
      </p:pic>
      <p:pic>
        <p:nvPicPr>
          <p:cNvPr id="12" name="Content Placeholder 8" descr="00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2925" y="3399790"/>
            <a:ext cx="410845" cy="614680"/>
          </a:xfrm>
          <a:prstGeom prst="rect">
            <a:avLst/>
          </a:prstGeom>
        </p:spPr>
      </p:pic>
      <p:pic>
        <p:nvPicPr>
          <p:cNvPr id="13" name="Content Placeholder 8" descr="00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7345" y="3411220"/>
            <a:ext cx="410845" cy="614680"/>
          </a:xfrm>
          <a:prstGeom prst="rect">
            <a:avLst/>
          </a:prstGeom>
        </p:spPr>
      </p:pic>
      <p:pic>
        <p:nvPicPr>
          <p:cNvPr id="14" name="Content Placeholder 13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latin typeface="Arial-Rounded" panose="020B0500000000000000" charset="0"/>
                <a:cs typeface="Arial-Rounded" panose="020B0500000000000000" charset="0"/>
              </a:rPr>
              <a:t>b. Chọn v hay d thay cho ô vuông</a:t>
            </a:r>
            <a:br>
              <a:rPr lang="en-US">
                <a:latin typeface="Arial-Rounded" panose="020B0500000000000000" charset="0"/>
                <a:cs typeface="Arial-Rounded" panose="020B0500000000000000" charset="0"/>
              </a:rPr>
            </a:br>
            <a:endParaRPr lang="en-US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125220" y="1968500"/>
            <a:ext cx="10518140" cy="2122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Arial-Rounded" panose="020B0500000000000000" charset="0"/>
                <a:cs typeface="Arial-Rounded" panose="020B0500000000000000" charset="0"/>
              </a:rPr>
              <a:t>Có con chim vành khuyên nhỏ</a:t>
            </a:r>
          </a:p>
          <a:p>
            <a:r>
              <a:rPr lang="en-US" sz="4400">
                <a:latin typeface="Arial-Rounded" panose="020B0500000000000000" charset="0"/>
                <a:cs typeface="Arial-Rounded" panose="020B0500000000000000" charset="0"/>
              </a:rPr>
              <a:t>Dáng trông thật ngoan ngoãn quá</a:t>
            </a:r>
          </a:p>
          <a:p>
            <a:r>
              <a:rPr lang="en-US" sz="4400">
                <a:latin typeface="Arial-Rounded" panose="020B0500000000000000" charset="0"/>
                <a:cs typeface="Arial-Rounded" panose="020B0500000000000000" charset="0"/>
              </a:rPr>
              <a:t>Gọi dạ, bảo vâng lễ phép ngoan nhất nhà</a:t>
            </a:r>
          </a:p>
        </p:txBody>
      </p:sp>
      <p:pic>
        <p:nvPicPr>
          <p:cNvPr id="9" name="Content Placeholder 8" descr="008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39565" y="2131060"/>
            <a:ext cx="349250" cy="523240"/>
          </a:xfrm>
          <a:prstGeom prst="rect">
            <a:avLst/>
          </a:prstGeom>
        </p:spPr>
      </p:pic>
      <p:pic>
        <p:nvPicPr>
          <p:cNvPr id="10" name="Content Placeholder 8" descr="00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220" y="2722880"/>
            <a:ext cx="410845" cy="614680"/>
          </a:xfrm>
          <a:prstGeom prst="rect">
            <a:avLst/>
          </a:prstGeom>
        </p:spPr>
      </p:pic>
      <p:pic>
        <p:nvPicPr>
          <p:cNvPr id="12" name="Content Placeholder 8" descr="00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1055" y="3411220"/>
            <a:ext cx="319405" cy="614680"/>
          </a:xfrm>
          <a:prstGeom prst="rect">
            <a:avLst/>
          </a:prstGeom>
        </p:spPr>
      </p:pic>
      <p:pic>
        <p:nvPicPr>
          <p:cNvPr id="13" name="Content Placeholder 8" descr="00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7005" y="3411220"/>
            <a:ext cx="320675" cy="614680"/>
          </a:xfrm>
          <a:prstGeom prst="rect">
            <a:avLst/>
          </a:prstGeom>
        </p:spPr>
      </p:pic>
      <p:pic>
        <p:nvPicPr>
          <p:cNvPr id="3" name="Content Placeholder 2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4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370" y="174625"/>
            <a:ext cx="4128770" cy="15170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5850" y="173990"/>
            <a:ext cx="7296785" cy="645922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436245" y="1806575"/>
            <a:ext cx="2697480" cy="8420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-Rounded" panose="020B0500000000000000" charset="0"/>
                <a:cs typeface="Arial-Rounded" panose="020B0500000000000000" charset="0"/>
              </a:rPr>
              <a:t>a. Chỉ sự vật</a:t>
            </a:r>
          </a:p>
        </p:txBody>
      </p:sp>
      <p:sp>
        <p:nvSpPr>
          <p:cNvPr id="9" name="Rounded Rectangular Callout 8"/>
          <p:cNvSpPr/>
          <p:nvPr/>
        </p:nvSpPr>
        <p:spPr>
          <a:xfrm>
            <a:off x="364490" y="2769870"/>
            <a:ext cx="3935730" cy="1723390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Lớp học</a:t>
            </a:r>
          </a:p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Quyển sách</a:t>
            </a:r>
          </a:p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Sân trường</a:t>
            </a:r>
          </a:p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Cây xanh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58165" y="4727575"/>
            <a:ext cx="3742055" cy="8420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-Rounded" panose="020B0500000000000000" charset="0"/>
                <a:cs typeface="Arial-Rounded" panose="020B0500000000000000" charset="0"/>
              </a:rPr>
              <a:t>b. Chỉ hoạt động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166370" y="5843270"/>
            <a:ext cx="4478655" cy="861060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Học bài, vẽ tranh, vui chơi....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928870" y="121920"/>
            <a:ext cx="7039610" cy="6388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Arial-Rounded" panose="020B0500000000000000" charset="0"/>
                <a:cs typeface="Arial-Rounded" panose="020B0500000000000000" charset="0"/>
              </a:rPr>
              <a:t>2. Đặt một câu nêu hoạt động với từ ngữ vừa tìm được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9" grpId="0" animBg="1"/>
      <p:bldP spid="9" grpId="1" animBg="1"/>
      <p:bldP spid="10" grpId="0" bldLvl="0" animBg="1"/>
      <p:bldP spid="11" grpId="0" bldLvl="0" animBg="1"/>
      <p:bldP spid="11" grpId="1" animBg="1"/>
      <p:bldP spid="12" grpId="0" animBg="1"/>
      <p:bldP spid="12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6545" y="0"/>
            <a:ext cx="6333490" cy="8597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7315" y="1207770"/>
            <a:ext cx="7505065" cy="5131435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80645" y="1521460"/>
            <a:ext cx="2647315" cy="127825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Arial-Rounded" panose="020B0500000000000000" charset="0"/>
                <a:cs typeface="Arial-Rounded" panose="020B0500000000000000" charset="0"/>
              </a:rPr>
              <a:t>7 giờ, bạn Nam đi học</a:t>
            </a:r>
          </a:p>
        </p:txBody>
      </p:sp>
      <p:sp>
        <p:nvSpPr>
          <p:cNvPr id="8" name="Cloud Callout 7"/>
          <p:cNvSpPr/>
          <p:nvPr/>
        </p:nvSpPr>
        <p:spPr>
          <a:xfrm>
            <a:off x="9636125" y="1146810"/>
            <a:ext cx="2707640" cy="133921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Arial-Rounded" panose="020B0500000000000000" charset="0"/>
                <a:cs typeface="Arial-Rounded" panose="020B0500000000000000" charset="0"/>
              </a:rPr>
              <a:t>Nam học bài lúc 8 giờ sáng</a:t>
            </a:r>
          </a:p>
        </p:txBody>
      </p:sp>
      <p:sp>
        <p:nvSpPr>
          <p:cNvPr id="9" name="Cloud Callout 8"/>
          <p:cNvSpPr/>
          <p:nvPr/>
        </p:nvSpPr>
        <p:spPr>
          <a:xfrm>
            <a:off x="80645" y="3916045"/>
            <a:ext cx="2707640" cy="196850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Arial-Rounded" panose="020B0500000000000000" charset="0"/>
                <a:cs typeface="Arial-Rounded" panose="020B0500000000000000" charset="0"/>
              </a:rPr>
              <a:t>Lúc 9 giờ 30 phút, nam và các bạn ra chơi</a:t>
            </a:r>
          </a:p>
        </p:txBody>
      </p:sp>
      <p:sp>
        <p:nvSpPr>
          <p:cNvPr id="10" name="Cloud Callout 9"/>
          <p:cNvSpPr/>
          <p:nvPr/>
        </p:nvSpPr>
        <p:spPr>
          <a:xfrm>
            <a:off x="9736455" y="3865245"/>
            <a:ext cx="2707640" cy="196850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Arial-Rounded" panose="020B0500000000000000" charset="0"/>
                <a:cs typeface="Arial-Rounded" panose="020B0500000000000000" charset="0"/>
              </a:rPr>
              <a:t>Nam ăn trưa ở trường lúc 11 giờ 30 phút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bldLvl="0" animBg="1"/>
      <p:bldP spid="8" grpId="1" animBg="1"/>
      <p:bldP spid="9" grpId="0" bldLvl="0" animBg="1"/>
      <p:bldP spid="9" grpId="1" animBg="1"/>
      <p:bldP spid="10" grpId="0" bldLvl="0" animBg="1"/>
      <p:bldP spid="10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35" y="51689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b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2. Viết thời khóa biểu của em lúc 5 giờ chiều đến lúc đi ngủ?</a:t>
            </a:r>
            <a:endParaRPr lang="en-US" b="1">
              <a:solidFill>
                <a:schemeClr val="tx1"/>
              </a:solidFill>
              <a:latin typeface="Arial-Rounded" panose="020B0500000000000000" charset="0"/>
              <a:cs typeface="Arial-Rounded" panose="020B0500000000000000" charset="0"/>
              <a:sym typeface="+mn-ea"/>
            </a:endParaRPr>
          </a:p>
        </p:txBody>
      </p:sp>
      <p:pic>
        <p:nvPicPr>
          <p:cNvPr id="10" name="图片 9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6256" t="-41660" r="-22977" b="41660"/>
          <a:stretch>
            <a:fillRect/>
          </a:stretch>
        </p:blipFill>
        <p:spPr>
          <a:xfrm>
            <a:off x="247650" y="5041900"/>
            <a:ext cx="1512570" cy="156908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81636" y="4648835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3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11" name="Content Placeholder 1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  <p:graphicFrame>
        <p:nvGraphicFramePr>
          <p:cNvPr id="5" name="Table 4"/>
          <p:cNvGraphicFramePr/>
          <p:nvPr/>
        </p:nvGraphicFramePr>
        <p:xfrm>
          <a:off x="1828800" y="2857500"/>
          <a:ext cx="8533130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65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665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600">
                          <a:latin typeface="Arial-Rounded" panose="020B0500000000000000" charset="0"/>
                          <a:cs typeface="Arial-Rounded" panose="020B0500000000000000" charset="0"/>
                        </a:rPr>
                        <a:t>Thời gian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600">
                          <a:latin typeface="Arial-Rounded" panose="020B0500000000000000" charset="0"/>
                          <a:cs typeface="Arial-Rounded" panose="020B0500000000000000" charset="0"/>
                        </a:rPr>
                        <a:t>Hoạt động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600">
                          <a:latin typeface="Arial-Rounded" panose="020B0500000000000000" charset="0"/>
                          <a:cs typeface="Arial-Rounded" panose="020B0500000000000000" charset="0"/>
                        </a:rPr>
                        <a:t>17:00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600">
                          <a:latin typeface="Arial-Rounded" panose="020B0500000000000000" charset="0"/>
                          <a:cs typeface="Arial-Rounded" panose="020B0500000000000000" charset="0"/>
                        </a:rPr>
                        <a:t>Đi học về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sz="3600">
                        <a:latin typeface="Arial-Rounded" panose="020B0500000000000000" charset="0"/>
                        <a:cs typeface="Arial-Rounded" panose="020B050000000000000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sz="3600">
                        <a:latin typeface="Arial-Rounded" panose="020B0500000000000000" charset="0"/>
                        <a:cs typeface="Arial-Rounded" panose="020B050000000000000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5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840" y="1614805"/>
            <a:ext cx="7257415" cy="36283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689725" y="2924175"/>
            <a:ext cx="3256280" cy="582930"/>
          </a:xfrm>
          <a:prstGeom prst="rect">
            <a:avLst/>
          </a:prstGeom>
          <a:noFill/>
        </p:spPr>
        <p:txBody>
          <a:bodyPr wrap="squar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Đọc mở rộng</a:t>
            </a:r>
          </a:p>
        </p:txBody>
      </p:sp>
    </p:spTree>
  </p:cSld>
  <p:clrMapOvr>
    <a:masterClrMapping/>
  </p:clrMapOvr>
  <p:transition advClick="0">
    <p:wip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795" y="182880"/>
            <a:ext cx="10515600" cy="1325563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1. Đọc bản tin của nhà trường</a:t>
            </a:r>
            <a:endParaRPr lang="en-US" b="1">
              <a:solidFill>
                <a:schemeClr val="tx1"/>
              </a:solidFill>
              <a:latin typeface="Arial-Rounded" panose="020B0500000000000000" charset="0"/>
              <a:cs typeface="Arial-Rounded" panose="020B0500000000000000" charset="0"/>
              <a:sym typeface="+mn-ea"/>
            </a:endParaRPr>
          </a:p>
        </p:txBody>
      </p:sp>
      <p:pic>
        <p:nvPicPr>
          <p:cNvPr id="10" name="图片 9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6256" t="-41660" r="-22977" b="41660"/>
          <a:stretch>
            <a:fillRect/>
          </a:stretch>
        </p:blipFill>
        <p:spPr>
          <a:xfrm>
            <a:off x="247650" y="5041900"/>
            <a:ext cx="1512570" cy="156908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81636" y="4648835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3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11" name="Content Placeholder 1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  <p:pic>
        <p:nvPicPr>
          <p:cNvPr id="3" name="Picture 2" descr="unnamed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14600" y="1508760"/>
            <a:ext cx="7012305" cy="4204335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1297305" y="5842635"/>
            <a:ext cx="7039610" cy="6388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Arial-Rounded" panose="020B0500000000000000" charset="0"/>
                <a:cs typeface="Arial-Rounded" panose="020B0500000000000000" charset="0"/>
              </a:rPr>
              <a:t>2. Chia sẻ những thông tin mà em quan tâm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12" grpId="0" bldLvl="0" animBg="1"/>
      <p:bldP spid="12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/>
            <a:r>
              <a:rPr lang="en-US" sz="8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5" name="Rectangle: Rounded Corners 4"/>
          <p:cNvSpPr/>
          <p:nvPr/>
        </p:nvSpPr>
        <p:spPr>
          <a:xfrm>
            <a:off x="-29682" y="5927821"/>
            <a:ext cx="3668232" cy="930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tranthao121006@gmail.com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5" grpId="0" bldLvl="0" animBg="1"/>
      <p:bldP spid="5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" name="Rectangle 23"/>
          <p:cNvSpPr/>
          <p:nvPr/>
        </p:nvSpPr>
        <p:spPr>
          <a:xfrm>
            <a:off x="2341699" y="1928040"/>
            <a:ext cx="771474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en-US" sz="8000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8000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8000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8000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</a:t>
            </a:r>
            <a:endParaRPr lang="en-US" sz="8000" b="1" cap="none" spc="0" dirty="0">
              <a:ln w="0"/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Coupe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5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61202" y="-609600"/>
            <a:ext cx="609600" cy="609600"/>
          </a:xfrm>
          <a:prstGeom prst="rect">
            <a:avLst/>
          </a:prstGeom>
        </p:spPr>
      </p:pic>
      <p:pic>
        <p:nvPicPr>
          <p:cNvPr id="29" name="9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63" y="3803414"/>
            <a:ext cx="9682490" cy="2752209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00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464 0.00926 C -0.02409 0.00487 -0.00729 0.00232 0.01107 0.00232 C 0.02955 0.00232 0.04609 0.00487 0.05742 0.00926 C 0.04609 0.01366 0.02955 0.0169 0.01107 0.0169 C -0.00729 0.0169 -0.02409 0.01366 -0.03464 0.00926 Z " pathEditMode="relative" rAng="0" ptsTypes="AAAAA">
                                      <p:cBhvr>
                                        <p:cTn id="1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96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9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327" y="4453039"/>
            <a:ext cx="8042674" cy="2286098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25" name="Coupe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57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261202" y="-609600"/>
            <a:ext cx="609600" cy="60960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503295" y="281089"/>
            <a:ext cx="11182350" cy="3867150"/>
          </a:xfrm>
          <a:prstGeom prst="roundRect">
            <a:avLst/>
          </a:prstGeom>
          <a:solidFill>
            <a:schemeClr val="bg1">
              <a:alpha val="88000"/>
            </a:schemeClr>
          </a:solidFill>
          <a:ln w="57150">
            <a:solidFill>
              <a:srgbClr val="00B05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4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endParaRPr lang="en-US" sz="44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đương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00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877 0.00949 C -0.01823 0.00509 -0.00143 0.00255 0.01693 0.00255 C 0.03542 0.00255 0.05196 0.00509 0.06328 0.00949 C 0.05196 0.01389 0.03542 0.01713 0.01693 0.01713 C -0.00143 0.01713 -0.01823 0.01389 -0.02877 0.00949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96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ảnh kéo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sp>
        <p:nvSpPr>
          <p:cNvPr id="28" name="Nội dung CH"/>
          <p:cNvSpPr/>
          <p:nvPr/>
        </p:nvSpPr>
        <p:spPr>
          <a:xfrm>
            <a:off x="533400" y="685800"/>
            <a:ext cx="11258266" cy="3390901"/>
          </a:xfrm>
          <a:prstGeom prst="round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vi-VN" sz="2400" b="1" dirty="0">
                <a:solidFill>
                  <a:srgbClr val="7030A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2400" b="1" dirty="0">
              <a:solidFill>
                <a:srgbClr val="7030A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vi-VN" sz="2800" b="1" dirty="0">
                <a:solidFill>
                  <a:srgbClr val="FFFFFF"/>
                </a:solidFill>
              </a:rPr>
              <a:t> </a:t>
            </a:r>
            <a:endParaRPr lang="en-US" sz="2800" b="1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Câu hỏi"/>
          <p:cNvSpPr/>
          <p:nvPr/>
        </p:nvSpPr>
        <p:spPr>
          <a:xfrm>
            <a:off x="4435522" y="0"/>
            <a:ext cx="2209800" cy="6858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30" name="Đáp án"/>
          <p:cNvSpPr/>
          <p:nvPr/>
        </p:nvSpPr>
        <p:spPr>
          <a:xfrm>
            <a:off x="941696" y="3037595"/>
            <a:ext cx="10467832" cy="92913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: Thời khóa biểu</a:t>
            </a:r>
          </a:p>
        </p:txBody>
      </p:sp>
      <p:sp>
        <p:nvSpPr>
          <p:cNvPr id="2" name="Rectangle 1"/>
          <p:cNvSpPr/>
          <p:nvPr/>
        </p:nvSpPr>
        <p:spPr>
          <a:xfrm>
            <a:off x="3685177" y="798865"/>
            <a:ext cx="4785995" cy="19380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000" b="1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 cả các môn học, </a:t>
            </a:r>
          </a:p>
          <a:p>
            <a:pPr algn="ctr"/>
            <a:r>
              <a:rPr lang="en-US" sz="3000" b="1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 hàng theo từng ô, </a:t>
            </a:r>
          </a:p>
          <a:p>
            <a:pPr algn="ctr"/>
            <a:r>
              <a:rPr lang="en-US" sz="3000" b="1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 cho bạn biết được, </a:t>
            </a:r>
          </a:p>
          <a:p>
            <a:pPr algn="ctr"/>
            <a:r>
              <a:rPr lang="en-US" sz="3000" b="1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 vở cho mỗi giờ - Là gì?</a:t>
            </a:r>
          </a:p>
        </p:txBody>
      </p:sp>
      <p:pic>
        <p:nvPicPr>
          <p:cNvPr id="49" name="Picture 115" descr="ALRMCLOK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" y="114737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7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7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7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73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74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75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76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77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78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79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8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8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8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1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3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28" grpId="0" bldLvl="0" animBg="1"/>
      <p:bldP spid="29" grpId="0" bldLvl="0" animBg="1"/>
      <p:bldP spid="30" grpId="0" bldLvl="0" animBg="1"/>
      <p:bldP spid="2" grpId="0"/>
      <p:bldP spid="50" grpId="0" bldLvl="0" animBg="1"/>
      <p:bldP spid="51" grpId="0" bldLvl="0" animBg="1"/>
      <p:bldP spid="52" grpId="0" bldLvl="0" animBg="1"/>
      <p:bldP spid="70" grpId="0" bldLvl="0" animBg="1"/>
      <p:bldP spid="71" grpId="0" bldLvl="0" animBg="1"/>
      <p:bldP spid="72" grpId="0" bldLvl="0" animBg="1"/>
      <p:bldP spid="73" grpId="0" bldLvl="0" animBg="1"/>
      <p:bldP spid="74" grpId="0" bldLvl="0" animBg="1"/>
      <p:bldP spid="75" grpId="0" bldLvl="0" animBg="1"/>
      <p:bldP spid="76" grpId="0" bldLvl="0" animBg="1"/>
      <p:bldP spid="77" grpId="0" bldLvl="0" animBg="1"/>
      <p:bldP spid="78" grpId="0" bldLvl="0" animBg="1"/>
      <p:bldP spid="79" grpId="0" bldLvl="0" animBg="1"/>
      <p:bldP spid="80" grpId="0" bldLvl="0" animBg="1"/>
      <p:bldP spid="81" grpId="0" bldLvl="0" animBg="1"/>
      <p:bldP spid="82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ảnh kéo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sp>
        <p:nvSpPr>
          <p:cNvPr id="28" name="Nội dung CH"/>
          <p:cNvSpPr/>
          <p:nvPr/>
        </p:nvSpPr>
        <p:spPr>
          <a:xfrm>
            <a:off x="546735" y="685800"/>
            <a:ext cx="11258266" cy="3390901"/>
          </a:xfrm>
          <a:prstGeom prst="round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vi-VN" sz="2400" b="1" dirty="0">
                <a:solidFill>
                  <a:srgbClr val="7030A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2400" b="1" dirty="0">
              <a:solidFill>
                <a:srgbClr val="7030A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vi-VN" sz="2800" b="1" dirty="0">
                <a:solidFill>
                  <a:srgbClr val="FFFFFF"/>
                </a:solidFill>
              </a:rPr>
              <a:t> </a:t>
            </a:r>
            <a:endParaRPr lang="en-US" sz="2800" b="1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Câu hỏi"/>
          <p:cNvSpPr/>
          <p:nvPr/>
        </p:nvSpPr>
        <p:spPr>
          <a:xfrm>
            <a:off x="4435522" y="0"/>
            <a:ext cx="2209800" cy="6858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30" name="Đáp án"/>
          <p:cNvSpPr/>
          <p:nvPr/>
        </p:nvSpPr>
        <p:spPr>
          <a:xfrm>
            <a:off x="941696" y="3037595"/>
            <a:ext cx="10467832" cy="92913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: Nắng</a:t>
            </a:r>
          </a:p>
        </p:txBody>
      </p:sp>
      <p:sp>
        <p:nvSpPr>
          <p:cNvPr id="2" name="Rectangle 1"/>
          <p:cNvSpPr/>
          <p:nvPr/>
        </p:nvSpPr>
        <p:spPr>
          <a:xfrm>
            <a:off x="877207" y="1022385"/>
            <a:ext cx="10401935" cy="19380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 tiếp vào chỗ trống trong bài “Cô giáo em”</a:t>
            </a:r>
          </a:p>
          <a:p>
            <a:pPr algn="ctr"/>
            <a:r>
              <a:rPr lang="en-US" sz="4000" b="1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...ghé vào cửa lớp</a:t>
            </a:r>
          </a:p>
          <a:p>
            <a:pPr algn="ctr"/>
            <a:r>
              <a:rPr lang="en-US" sz="4000" b="1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 chúng em học bài</a:t>
            </a:r>
          </a:p>
        </p:txBody>
      </p:sp>
      <p:pic>
        <p:nvPicPr>
          <p:cNvPr id="49" name="Picture 115" descr="ALRMCLOK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" y="114737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7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7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7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73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74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75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76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77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78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79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8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8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8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1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3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28" grpId="0" bldLvl="0" animBg="1"/>
      <p:bldP spid="29" grpId="0" bldLvl="0" animBg="1"/>
      <p:bldP spid="30" grpId="0" bldLvl="0" animBg="1"/>
      <p:bldP spid="2" grpId="0"/>
      <p:bldP spid="50" grpId="0" bldLvl="0" animBg="1"/>
      <p:bldP spid="51" grpId="0" bldLvl="0" animBg="1"/>
      <p:bldP spid="52" grpId="0" bldLvl="0" animBg="1"/>
      <p:bldP spid="70" grpId="0" bldLvl="0" animBg="1"/>
      <p:bldP spid="71" grpId="0" bldLvl="0" animBg="1"/>
      <p:bldP spid="72" grpId="0" bldLvl="0" animBg="1"/>
      <p:bldP spid="73" grpId="0" bldLvl="0" animBg="1"/>
      <p:bldP spid="74" grpId="0" bldLvl="0" animBg="1"/>
      <p:bldP spid="75" grpId="0" bldLvl="0" animBg="1"/>
      <p:bldP spid="76" grpId="0" bldLvl="0" animBg="1"/>
      <p:bldP spid="77" grpId="0" bldLvl="0" animBg="1"/>
      <p:bldP spid="78" grpId="0" bldLvl="0" animBg="1"/>
      <p:bldP spid="79" grpId="0" bldLvl="0" animBg="1"/>
      <p:bldP spid="80" grpId="0" bldLvl="0" animBg="1"/>
      <p:bldP spid="81" grpId="0" bldLvl="0" animBg="1"/>
      <p:bldP spid="82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ảnh kéo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sp>
        <p:nvSpPr>
          <p:cNvPr id="28" name="Nội dung CH"/>
          <p:cNvSpPr/>
          <p:nvPr/>
        </p:nvSpPr>
        <p:spPr>
          <a:xfrm>
            <a:off x="533400" y="685800"/>
            <a:ext cx="11258266" cy="3390901"/>
          </a:xfrm>
          <a:prstGeom prst="round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vi-VN" sz="2400" b="1" dirty="0">
                <a:solidFill>
                  <a:srgbClr val="7030A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2400" b="1" dirty="0">
              <a:solidFill>
                <a:srgbClr val="7030A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vi-VN" sz="2800" b="1" dirty="0">
                <a:solidFill>
                  <a:srgbClr val="FFFFFF"/>
                </a:solidFill>
              </a:rPr>
              <a:t> </a:t>
            </a:r>
            <a:endParaRPr lang="en-US" sz="2800" b="1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Câu hỏi"/>
          <p:cNvSpPr/>
          <p:nvPr/>
        </p:nvSpPr>
        <p:spPr>
          <a:xfrm>
            <a:off x="4435522" y="0"/>
            <a:ext cx="2209800" cy="6858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30" name="Đáp án"/>
          <p:cNvSpPr/>
          <p:nvPr/>
        </p:nvSpPr>
        <p:spPr>
          <a:xfrm>
            <a:off x="941696" y="3037595"/>
            <a:ext cx="10467832" cy="92913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: Thơm tho</a:t>
            </a:r>
          </a:p>
        </p:txBody>
      </p:sp>
      <p:sp>
        <p:nvSpPr>
          <p:cNvPr id="2" name="Rectangle 1"/>
          <p:cNvSpPr/>
          <p:nvPr/>
        </p:nvSpPr>
        <p:spPr>
          <a:xfrm>
            <a:off x="894987" y="1194470"/>
            <a:ext cx="10401935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Điền tiếp vào chỗ trống trong bài “Cô giáo em”</a:t>
            </a:r>
          </a:p>
          <a:p>
            <a:pPr algn="ctr"/>
            <a:r>
              <a:rPr lang="en-US" sz="4000" b="1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Ấm trang vở.....</a:t>
            </a:r>
          </a:p>
        </p:txBody>
      </p:sp>
      <p:pic>
        <p:nvPicPr>
          <p:cNvPr id="49" name="Picture 115" descr="ALRMCLOK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" y="114737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7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7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7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73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74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75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76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77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78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79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8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8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8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1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3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28" grpId="0" bldLvl="0" animBg="1"/>
      <p:bldP spid="29" grpId="0" bldLvl="0" animBg="1"/>
      <p:bldP spid="30" grpId="0" bldLvl="0" animBg="1"/>
      <p:bldP spid="2" grpId="0"/>
      <p:bldP spid="50" grpId="0" bldLvl="0" animBg="1"/>
      <p:bldP spid="51" grpId="0" bldLvl="0" animBg="1"/>
      <p:bldP spid="52" grpId="0" bldLvl="0" animBg="1"/>
      <p:bldP spid="70" grpId="0" bldLvl="0" animBg="1"/>
      <p:bldP spid="71" grpId="0" bldLvl="0" animBg="1"/>
      <p:bldP spid="72" grpId="0" bldLvl="0" animBg="1"/>
      <p:bldP spid="73" grpId="0" bldLvl="0" animBg="1"/>
      <p:bldP spid="74" grpId="0" bldLvl="0" animBg="1"/>
      <p:bldP spid="75" grpId="0" bldLvl="0" animBg="1"/>
      <p:bldP spid="76" grpId="0" bldLvl="0" animBg="1"/>
      <p:bldP spid="77" grpId="0" bldLvl="0" animBg="1"/>
      <p:bldP spid="78" grpId="0" bldLvl="0" animBg="1"/>
      <p:bldP spid="79" grpId="0" bldLvl="0" animBg="1"/>
      <p:bldP spid="80" grpId="0" bldLvl="0" animBg="1"/>
      <p:bldP spid="81" grpId="0" bldLvl="0" animBg="1"/>
      <p:bldP spid="82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096135" y="77470"/>
            <a:ext cx="7583170" cy="621030"/>
          </a:xfrm>
          <a:prstGeom prst="rect">
            <a:avLst/>
          </a:prstGeom>
          <a:noFill/>
        </p:spPr>
        <p:txBody>
          <a:bodyPr wrap="square" lIns="68573" tIns="34287" rIns="68573" bIns="34287" rtlCol="0">
            <a:spAutoFit/>
          </a:bodyPr>
          <a:lstStyle/>
          <a:p>
            <a:pPr algn="ctr" defTabSz="685800">
              <a:lnSpc>
                <a:spcPct val="150000"/>
              </a:lnSpc>
            </a:pPr>
            <a:r>
              <a:rPr lang="en-US" sz="2400" b="1" i="1" dirty="0" err="1">
                <a:solidFill>
                  <a:srgbClr val="7030A0"/>
                </a:solidFill>
                <a:latin typeface="Arial Narrow" panose="020B0606020202030204" charset="0"/>
                <a:cs typeface="Arial Narrow" panose="020B0606020202030204" charset="0"/>
              </a:rPr>
              <a:t>Thứ</a:t>
            </a:r>
            <a:r>
              <a:rPr lang="en-US" sz="2400" b="1" i="1" dirty="0">
                <a:solidFill>
                  <a:srgbClr val="7030A0"/>
                </a:solidFill>
                <a:latin typeface="Arial Narrow" panose="020B0606020202030204" charset="0"/>
                <a:cs typeface="Arial Narrow" panose="020B0606020202030204" charset="0"/>
              </a:rPr>
              <a:t> ....</a:t>
            </a:r>
            <a:r>
              <a:rPr lang="en-US" sz="2400" b="1" i="1" dirty="0" err="1">
                <a:solidFill>
                  <a:srgbClr val="7030A0"/>
                </a:solidFill>
                <a:latin typeface="Arial Narrow" panose="020B0606020202030204" charset="0"/>
                <a:cs typeface="Arial Narrow" panose="020B0606020202030204" charset="0"/>
              </a:rPr>
              <a:t>ngày .....tháng</a:t>
            </a:r>
            <a:r>
              <a:rPr lang="en-US" sz="2400" b="1" i="1" dirty="0">
                <a:solidFill>
                  <a:srgbClr val="7030A0"/>
                </a:solidFill>
                <a:latin typeface="Arial Narrow" panose="020B0606020202030204" charset="0"/>
                <a:cs typeface="Arial Narrow" panose="020B0606020202030204" charset="0"/>
              </a:rPr>
              <a:t> ....</a:t>
            </a:r>
            <a:r>
              <a:rPr lang="en-US" sz="2400" b="1" i="1" dirty="0" err="1">
                <a:solidFill>
                  <a:srgbClr val="7030A0"/>
                </a:solidFill>
                <a:latin typeface="Arial Narrow" panose="020B0606020202030204" charset="0"/>
                <a:cs typeface="Arial Narrow" panose="020B0606020202030204" charset="0"/>
              </a:rPr>
              <a:t>năm ....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2115" y="635635"/>
            <a:ext cx="11228070" cy="1383030"/>
          </a:xfrm>
          <a:prstGeom prst="rect">
            <a:avLst/>
          </a:prstGeom>
          <a:noFill/>
        </p:spPr>
        <p:txBody>
          <a:bodyPr wrap="square" lIns="68573" tIns="34287" rIns="68573" bIns="34287" rtlCol="0">
            <a:spAutoFit/>
          </a:bodyPr>
          <a:lstStyle/>
          <a:p>
            <a:pPr algn="ctr" defTabSz="685800">
              <a:lnSpc>
                <a:spcPct val="150000"/>
              </a:lnSpc>
            </a:pPr>
            <a:r>
              <a:rPr lang="en-US" sz="5700" b="1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Rounded MT Bold" panose="020F0704030504030204" charset="0"/>
                <a:cs typeface="Arial Rounded MT Bold" panose="020F0704030504030204" charset="0"/>
              </a:rPr>
              <a:t>Bài</a:t>
            </a:r>
            <a:r>
              <a:rPr lang="en-US" sz="57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Rounded MT Bold" panose="020F0704030504030204" charset="0"/>
                <a:cs typeface="Arial Rounded MT Bold" panose="020F0704030504030204" charset="0"/>
              </a:rPr>
              <a:t> 10: Thời khóa biểu</a:t>
            </a:r>
            <a:endParaRPr lang="en-US" sz="57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 Rounded MT Bold" panose="020F0704030504030204" charset="0"/>
              <a:cs typeface="Arial Rounded MT Bold" panose="020F0704030504030204" charset="0"/>
            </a:endParaRPr>
          </a:p>
        </p:txBody>
      </p:sp>
      <p:pic>
        <p:nvPicPr>
          <p:cNvPr id="4" name="Content Placeholder 3" descr="logo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535920" y="0"/>
            <a:ext cx="1656080" cy="1691640"/>
          </a:xfrm>
          <a:prstGeom prst="rect">
            <a:avLst/>
          </a:prstGeom>
        </p:spPr>
      </p:pic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5"/>
          <a:stretch>
            <a:fillRect/>
          </a:stretch>
        </p:blipFill>
        <p:spPr>
          <a:xfrm>
            <a:off x="4013200" y="2387600"/>
            <a:ext cx="5181600" cy="33896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algn="ctr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1 + 2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749</Words>
  <Application>Microsoft Office PowerPoint</Application>
  <PresentationFormat>Widescreen</PresentationFormat>
  <Paragraphs>153</Paragraphs>
  <Slides>29</Slides>
  <Notes>11</Notes>
  <HiddenSlides>0</HiddenSlides>
  <MMClips>5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11</vt:i4>
      </vt:variant>
      <vt:variant>
        <vt:lpstr>Slide Titles</vt:lpstr>
      </vt:variant>
      <vt:variant>
        <vt:i4>29</vt:i4>
      </vt:variant>
    </vt:vector>
  </HeadingPairs>
  <TitlesOfParts>
    <vt:vector size="55" baseType="lpstr">
      <vt:lpstr>等线</vt:lpstr>
      <vt:lpstr>Microsoft YaHei</vt:lpstr>
      <vt:lpstr>.VnBlack</vt:lpstr>
      <vt:lpstr>Arial</vt:lpstr>
      <vt:lpstr>Arial Narrow</vt:lpstr>
      <vt:lpstr>Arial Rounded MT Bold</vt:lpstr>
      <vt:lpstr>Arial-Rounded</vt:lpstr>
      <vt:lpstr>Calibri</vt:lpstr>
      <vt:lpstr>Calibri Light</vt:lpstr>
      <vt:lpstr>Franklin Gothic Book</vt:lpstr>
      <vt:lpstr>Franklin Gothic Medium</vt:lpstr>
      <vt:lpstr>Tahoma</vt:lpstr>
      <vt:lpstr>Times New Roman</vt:lpstr>
      <vt:lpstr>Wingdings</vt:lpstr>
      <vt:lpstr>Wingdings 2</vt:lpstr>
      <vt:lpstr>1_Office Theme</vt:lpstr>
      <vt:lpstr>1_Office 主题​​</vt:lpstr>
      <vt:lpstr>3_Office Theme</vt:lpstr>
      <vt:lpstr>6_Office Theme</vt:lpstr>
      <vt:lpstr>4_Office Theme</vt:lpstr>
      <vt:lpstr>2_Office 主题​​</vt:lpstr>
      <vt:lpstr>Trek</vt:lpstr>
      <vt:lpstr>7_Office Theme</vt:lpstr>
      <vt:lpstr>2_Office Theme</vt:lpstr>
      <vt:lpstr>1_Office Theme</vt:lpstr>
      <vt:lpstr>1_Tema de Office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Nói một câu giới thiệu môn học hoặc hoạt động ở trường mà em thích  M. Tiếng Việt là môn học tôi thích nhất</vt:lpstr>
      <vt:lpstr>PowerPoint Presentation</vt:lpstr>
      <vt:lpstr>PowerPoint Presentation</vt:lpstr>
      <vt:lpstr>PowerPoint Presentation</vt:lpstr>
      <vt:lpstr>PowerPoint Presentation</vt:lpstr>
      <vt:lpstr>3. Chọn a hoặc b </vt:lpstr>
      <vt:lpstr>b. Chọn v hay d thay cho ô vuông </vt:lpstr>
      <vt:lpstr>PowerPoint Presentation</vt:lpstr>
      <vt:lpstr>PowerPoint Presentation</vt:lpstr>
      <vt:lpstr>PowerPoint Presentation</vt:lpstr>
      <vt:lpstr>2. Viết thời khóa biểu của em lúc 5 giờ chiều đến lúc đi ngủ?</vt:lpstr>
      <vt:lpstr>PowerPoint Presentation</vt:lpstr>
      <vt:lpstr>PowerPoint Presentation</vt:lpstr>
      <vt:lpstr>1. Đọc bản tin của nhà trường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Tiếng Việt - Lớp 2</dc:title>
  <dc:creator/>
  <cp:lastModifiedBy>tran thao</cp:lastModifiedBy>
  <cp:revision>3</cp:revision>
  <dcterms:created xsi:type="dcterms:W3CDTF">2021-05-24T05:01:30Z</dcterms:created>
  <dcterms:modified xsi:type="dcterms:W3CDTF">2021-05-27T00:35:05Z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