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wmf" ContentType="image/x-wmf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  <p:sldMasterId id="2147483692" r:id="rId6"/>
  </p:sldMasterIdLst>
  <p:notesMasterIdLst>
    <p:notesMasterId r:id="rId16"/>
  </p:notesMasterIdLst>
  <p:sldIdLst>
    <p:sldId id="257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58" r:id="rId15"/>
    <p:sldId id="259" r:id="rId17"/>
    <p:sldId id="260" r:id="rId18"/>
    <p:sldId id="261" r:id="rId19"/>
    <p:sldId id="262" r:id="rId20"/>
    <p:sldId id="263" r:id="rId21"/>
    <p:sldId id="283" r:id="rId22"/>
    <p:sldId id="264" r:id="rId23"/>
    <p:sldId id="265" r:id="rId24"/>
    <p:sldId id="266" r:id="rId25"/>
    <p:sldId id="267" r:id="rId26"/>
    <p:sldId id="268" r:id="rId27"/>
    <p:sldId id="284" r:id="rId28"/>
    <p:sldId id="269" r:id="rId29"/>
    <p:sldId id="270" r:id="rId30"/>
    <p:sldId id="271" r:id="rId31"/>
    <p:sldId id="272" r:id="rId32"/>
    <p:sldId id="273" r:id="rId33"/>
    <p:sldId id="27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8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8.png"/><Relationship Id="rId1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8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4.png"/><Relationship Id="rId1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7.xml"/><Relationship Id="rId8" Type="http://schemas.openxmlformats.org/officeDocument/2006/relationships/image" Target="../media/image10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openxmlformats.org/officeDocument/2006/relationships/image" Target="../media/image9.GIF"/><Relationship Id="rId4" Type="http://schemas.openxmlformats.org/officeDocument/2006/relationships/image" Target="../media/image8.pn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8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8.png"/><Relationship Id="rId1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6.wav"/><Relationship Id="rId1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7.xml"/><Relationship Id="rId8" Type="http://schemas.openxmlformats.org/officeDocument/2006/relationships/image" Target="../media/image9.GIF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14.wdp"/><Relationship Id="rId8" Type="http://schemas.openxmlformats.org/officeDocument/2006/relationships/image" Target="../media/image13.png"/><Relationship Id="rId7" Type="http://schemas.openxmlformats.org/officeDocument/2006/relationships/slide" Target="slide8.xml"/><Relationship Id="rId6" Type="http://schemas.openxmlformats.org/officeDocument/2006/relationships/slide" Target="slide7.xml"/><Relationship Id="rId5" Type="http://schemas.microsoft.com/office/2007/relationships/hdphoto" Target="../media/image12.wdp"/><Relationship Id="rId4" Type="http://schemas.openxmlformats.org/officeDocument/2006/relationships/image" Target="../media/image11.png"/><Relationship Id="rId3" Type="http://schemas.openxmlformats.org/officeDocument/2006/relationships/slide" Target="slide6.xml"/><Relationship Id="rId2" Type="http://schemas.openxmlformats.org/officeDocument/2006/relationships/slide" Target="slide5.xml"/><Relationship Id="rId19" Type="http://schemas.openxmlformats.org/officeDocument/2006/relationships/slideLayout" Target="../slideLayouts/slideLayout47.xml"/><Relationship Id="rId18" Type="http://schemas.openxmlformats.org/officeDocument/2006/relationships/audio" Target="../media/audio1.wav"/><Relationship Id="rId17" Type="http://schemas.openxmlformats.org/officeDocument/2006/relationships/image" Target="../media/image15.GIF"/><Relationship Id="rId16" Type="http://schemas.openxmlformats.org/officeDocument/2006/relationships/image" Target="../media/image10.png"/><Relationship Id="rId15" Type="http://schemas.microsoft.com/office/2007/relationships/media" Target="../media/media1.mp3"/><Relationship Id="rId14" Type="http://schemas.openxmlformats.org/officeDocument/2006/relationships/audio" Target="../media/media1.mp3"/><Relationship Id="rId13" Type="http://schemas.openxmlformats.org/officeDocument/2006/relationships/image" Target="../media/image9.GIF"/><Relationship Id="rId12" Type="http://schemas.microsoft.com/office/2007/relationships/hdphoto" Target="../media/image7.wdp"/><Relationship Id="rId11" Type="http://schemas.openxmlformats.org/officeDocument/2006/relationships/image" Target="../media/image6.png"/><Relationship Id="rId10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0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microsoft.com/office/2007/relationships/hdphoto" Target="../media/image19.wdp"/><Relationship Id="rId4" Type="http://schemas.openxmlformats.org/officeDocument/2006/relationships/image" Target="../media/image18.png"/><Relationship Id="rId3" Type="http://schemas.openxmlformats.org/officeDocument/2006/relationships/slide" Target="slide4.xml"/><Relationship Id="rId2" Type="http://schemas.openxmlformats.org/officeDocument/2006/relationships/image" Target="../media/image17.wmf"/><Relationship Id="rId14" Type="http://schemas.openxmlformats.org/officeDocument/2006/relationships/slideLayout" Target="../slideLayouts/slideLayout47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1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47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2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47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3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47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5730" y="151765"/>
            <a:ext cx="8808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https://www.facebook.com/huongthaoGADT/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15900" y="216535"/>
            <a:ext cx="2537460" cy="9829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245" y="1414145"/>
            <a:ext cx="9481185" cy="496252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130" y="1489075"/>
            <a:ext cx="9858375" cy="431927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8270" y="127635"/>
            <a:ext cx="2583180" cy="11201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90" y="1498600"/>
            <a:ext cx="10598785" cy="424688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368425" y="2637155"/>
            <a:ext cx="699770" cy="65913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51635" y="109220"/>
            <a:ext cx="8889365" cy="309562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135380" y="3540125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a. Mèo và chó, con nào nặng hơn?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8052435" y="3378200"/>
            <a:ext cx="3550285" cy="669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Chó nặng hơn mèo</a:t>
            </a:r>
            <a:endParaRPr lang="en-US" sz="2800"/>
          </a:p>
        </p:txBody>
      </p:sp>
      <p:sp>
        <p:nvSpPr>
          <p:cNvPr id="10" name="Text Box 9"/>
          <p:cNvSpPr txBox="1"/>
          <p:nvPr/>
        </p:nvSpPr>
        <p:spPr>
          <a:xfrm>
            <a:off x="1104900" y="4564380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b. Mèo và thỏ, con nào nặng hơn?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8052435" y="4392930"/>
            <a:ext cx="3550285" cy="669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Mèo nặng hơn thỏ</a:t>
            </a:r>
            <a:endParaRPr lang="en-US" sz="2800"/>
          </a:p>
        </p:txBody>
      </p:sp>
      <p:sp>
        <p:nvSpPr>
          <p:cNvPr id="12" name="Text Box 11"/>
          <p:cNvSpPr txBox="1"/>
          <p:nvPr/>
        </p:nvSpPr>
        <p:spPr>
          <a:xfrm>
            <a:off x="1135380" y="5436870"/>
            <a:ext cx="68059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b. Mèo, chó và thỏ, con nào nặng nhất, con nào nhẹ nhất?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8052435" y="5436870"/>
            <a:ext cx="3550285" cy="10039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Chó nặng nhất, thỏ nhẹ nhất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  <p:bldP spid="9" grpId="1" animBg="1"/>
      <p:bldP spid="10" grpId="0"/>
      <p:bldP spid="10" grpId="1"/>
      <p:bldP spid="11" grpId="0" bldLvl="0" animBg="1"/>
      <p:bldP spid="11" grpId="1" animBg="1"/>
      <p:bldP spid="12" grpId="0"/>
      <p:bldP spid="12" grpId="1"/>
      <p:bldP spid="13" grpId="0" bldLvl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4850" y="504190"/>
            <a:ext cx="11090275" cy="55105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74585" y="4138295"/>
            <a:ext cx="3945890" cy="5581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Cam nặng bằng 4 quả chanh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474585" y="4757420"/>
            <a:ext cx="3945890" cy="5581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Táo nặng bằng 3 quả chanh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474585" y="5456555"/>
            <a:ext cx="3945890" cy="5581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Quả bưởi nặng bằng 7 quả chanh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3045" y="141605"/>
            <a:ext cx="2453640" cy="1051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85" y="1079500"/>
            <a:ext cx="6983730" cy="531685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140" y="1301115"/>
            <a:ext cx="8424545" cy="3876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22070" y="878205"/>
            <a:ext cx="9980930" cy="445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hà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8327378" y="1458711"/>
            <a:ext cx="3914586" cy="5218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7176" y="1458711"/>
            <a:ext cx="8682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8800" b="1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8800" b="1" cap="none" spc="0" dirty="0">
              <a:ln w="0">
                <a:solidFill>
                  <a:srgbClr val="FFFF0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6368 0.00811 0.13151 0.06598 0.19115 0.06713 C 0.25066 0.06852 0.30026 0.00834 0.35638 0.00672 C 0.41237 0.00533 0.48763 0.06412 0.52735 0.05811 C 0.59141 0.04954 0.64987 0.00811 0.7142 -3.33333E-6 " pathEditMode="relative" rAng="0" ptsTypes="AAAAA">
                                      <p:cBhvr>
                                        <p:cTn id="8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33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8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875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875" fill="hold">
                                          <p:stCondLst>
                                            <p:cond delay="1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875" fill="hold">
                                          <p:stCondLst>
                                            <p:cond delay="2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1920" y="74295"/>
            <a:ext cx="2575560" cy="10039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890" y="1077595"/>
            <a:ext cx="9175750" cy="570357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399530" y="3661410"/>
            <a:ext cx="598805" cy="4870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6379210" y="4229100"/>
            <a:ext cx="598805" cy="4870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6399530" y="4807585"/>
            <a:ext cx="598805" cy="4870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16" name="Rounded Rectangle 15"/>
          <p:cNvSpPr/>
          <p:nvPr/>
        </p:nvSpPr>
        <p:spPr>
          <a:xfrm>
            <a:off x="6480810" y="5375275"/>
            <a:ext cx="598805" cy="4870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S</a:t>
            </a:r>
            <a:endParaRPr lang="en-US" sz="3200"/>
          </a:p>
        </p:txBody>
      </p:sp>
      <p:sp>
        <p:nvSpPr>
          <p:cNvPr id="18" name="Rounded Rectangle 17"/>
          <p:cNvSpPr/>
          <p:nvPr/>
        </p:nvSpPr>
        <p:spPr>
          <a:xfrm>
            <a:off x="6470650" y="5994400"/>
            <a:ext cx="598805" cy="4870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S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6" grpId="0" bldLvl="0" animBg="1"/>
      <p:bldP spid="16" grpId="1" animBg="1"/>
      <p:bldP spid="18" grpId="0" bldLvl="0" animBg="1"/>
      <p:bldP spid="1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22400" y="0"/>
            <a:ext cx="9740900" cy="502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5110480"/>
            <a:ext cx="8850630" cy="9829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188460" y="5578475"/>
            <a:ext cx="39560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6957695" y="5616575"/>
            <a:ext cx="39560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9737090" y="5578475"/>
            <a:ext cx="39560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  <a:endParaRPr lang="en-US" sz="36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530" y="6210935"/>
            <a:ext cx="5158740" cy="51054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393940" y="6177280"/>
            <a:ext cx="4259580" cy="5067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Hộp C nặng nhất, hộp A nhẹ nhất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263140" cy="998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475" y="257810"/>
            <a:ext cx="7981950" cy="211328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63525" y="3195320"/>
            <a:ext cx="4057015" cy="20783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12 kg + 23 kg = 35 kg</a:t>
            </a:r>
            <a:endParaRPr lang="en-US" sz="3200"/>
          </a:p>
          <a:p>
            <a:pPr algn="ctr"/>
            <a:r>
              <a:rPr lang="en-US" sz="3200"/>
              <a:t>42 kg - 30 kg = 12 kg</a:t>
            </a:r>
            <a:endParaRPr lang="en-US" sz="3200"/>
          </a:p>
        </p:txBody>
      </p:sp>
      <p:sp>
        <p:nvSpPr>
          <p:cNvPr id="6" name="Rounded Rectangle 5"/>
          <p:cNvSpPr/>
          <p:nvPr/>
        </p:nvSpPr>
        <p:spPr>
          <a:xfrm>
            <a:off x="4422140" y="3205480"/>
            <a:ext cx="3823970" cy="20783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45 kg + 20 kg = 65 kg</a:t>
            </a:r>
            <a:endParaRPr lang="en-US" sz="3200"/>
          </a:p>
          <a:p>
            <a:pPr algn="ctr"/>
            <a:r>
              <a:rPr lang="en-US" sz="3200"/>
              <a:t>13 kg - 9 kg = 4 kg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8368030" y="3195320"/>
            <a:ext cx="3743325" cy="20783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9 kg + 7 kg = 16 kg</a:t>
            </a:r>
            <a:endParaRPr lang="en-US" sz="3200"/>
          </a:p>
          <a:p>
            <a:pPr algn="ctr"/>
            <a:r>
              <a:rPr lang="en-US" sz="3200"/>
              <a:t>60 kg - 40 kg = 20 kg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19860" y="109220"/>
            <a:ext cx="9899015" cy="3651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830" y="4214495"/>
            <a:ext cx="4688840" cy="137096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053070" y="4290695"/>
            <a:ext cx="49657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7495540" y="4899660"/>
            <a:ext cx="49657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bldLvl="0" animBg="1"/>
      <p:bldP spid="1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26845" y="265430"/>
            <a:ext cx="9508490" cy="287464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880360" y="3782695"/>
            <a:ext cx="7616825" cy="217106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Tổng số ki-lô-gam thóc của hai bao khóc là:</a:t>
            </a:r>
            <a:endParaRPr lang="en-US" sz="3600"/>
          </a:p>
          <a:p>
            <a:pPr algn="ctr"/>
            <a:r>
              <a:rPr lang="en-US" sz="3600"/>
              <a:t>30 + 50 = 80 (kg)</a:t>
            </a:r>
            <a:endParaRPr lang="en-US" sz="3600"/>
          </a:p>
          <a:p>
            <a:pPr algn="ctr"/>
            <a:r>
              <a:rPr lang="en-US" sz="3600"/>
              <a:t>Đáp số: 80 kg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29615" y="184150"/>
            <a:ext cx="10914380" cy="42951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910205" y="4827905"/>
            <a:ext cx="6552565" cy="131889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a. Rô-bốt B nặng: 32 + 2 = 34 (kg)</a:t>
            </a:r>
            <a:endParaRPr lang="en-US" sz="3200"/>
          </a:p>
          <a:p>
            <a:pPr algn="ctr"/>
            <a:r>
              <a:rPr lang="en-US" sz="3200"/>
              <a:t>b. Rô-bốt C nặng: 32 - 2 = 30 (kg)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481702" y="197784"/>
            <a:ext cx="11084656" cy="6345823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hà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10017531" y="3676094"/>
            <a:ext cx="2388748" cy="3184493"/>
          </a:xfrm>
          <a:prstGeom prst="rect">
            <a:avLst/>
          </a:prstGeom>
        </p:spPr>
      </p:pic>
      <p:pic>
        <p:nvPicPr>
          <p:cNvPr id="9" name="Nhí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1">
            <a:hlinkClick r:id="rId2" action="ppaction://hlinksldjump"/>
          </p:cNvPr>
          <p:cNvSpPr/>
          <p:nvPr/>
        </p:nvSpPr>
        <p:spPr>
          <a:xfrm>
            <a:off x="1515680" y="4976419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o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1922045" y="3377890"/>
            <a:ext cx="2000915" cy="1561916"/>
          </a:xfrm>
          <a:prstGeom prst="rect">
            <a:avLst/>
          </a:prstGeom>
        </p:spPr>
      </p:pic>
      <p:sp>
        <p:nvSpPr>
          <p:cNvPr id="11" name="o3">
            <a:hlinkClick r:id="rId6" action="ppaction://hlinksldjump"/>
          </p:cNvPr>
          <p:cNvSpPr/>
          <p:nvPr/>
        </p:nvSpPr>
        <p:spPr>
          <a:xfrm rot="689854">
            <a:off x="3628481" y="4481893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o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9996" b="72185" l="42716" r="51027">
                        <a14:foregroundMark x1="46413" y1="65365" x2="46413" y2="65365"/>
                        <a14:foregroundMark x1="46413" y1="67708" x2="46413" y2="67708"/>
                      </a14:backgroundRemoval>
                    </a14:imgEffect>
                  </a14:imgLayer>
                </a14:imgProps>
              </a:ext>
            </a:extLst>
          </a:blip>
          <a:srcRect l="42971" t="61177" r="50206" b="28104"/>
          <a:stretch>
            <a:fillRect/>
          </a:stretch>
        </p:blipFill>
        <p:spPr>
          <a:xfrm>
            <a:off x="5048899" y="3716277"/>
            <a:ext cx="1954888" cy="172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nhà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342837" y="2807084"/>
            <a:ext cx="2935238" cy="3913031"/>
          </a:xfrm>
          <a:prstGeom prst="rect">
            <a:avLst/>
          </a:prstGeom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145771">
            <a:off x="59694" y="5379810"/>
            <a:ext cx="1409032" cy="999430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315895" y="0"/>
            <a:ext cx="1926338" cy="192633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1651 -0.2613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11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1 -0.26135 L 0.3 -0.0879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 -0.08797 L 0.43203 -0.1986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03 -0.19862 L 0.49792 -0.0009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" y="9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ldLvl="0" animBg="1"/>
      <p:bldP spid="8" grpId="1" bldLvl="0" animBg="1"/>
      <p:bldP spid="11" grpId="0" bldLvl="0" animBg="1"/>
      <p:bldP spid="11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12798" y="2935681"/>
            <a:ext cx="5353380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6082897" y="293568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268438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1" name="Picture 50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5060" y="930910"/>
            <a:ext cx="2058670" cy="987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33272" y="4275547"/>
            <a:ext cx="5332907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6079962" y="4275547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6470" y="764540"/>
            <a:ext cx="1863725" cy="1878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47363" y="3035290"/>
            <a:ext cx="535338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230" y="636905"/>
            <a:ext cx="1959610" cy="2067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96469" y="4404940"/>
            <a:ext cx="535338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4994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8995" y="914400"/>
            <a:ext cx="2812415" cy="1336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96970" y="1698625"/>
            <a:ext cx="783971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15: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Ki-lô-gam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1200</Words>
  <Application>WPS Presentation</Application>
  <PresentationFormat>Widescreen</PresentationFormat>
  <Paragraphs>258</Paragraphs>
  <Slides>27</Slides>
  <Notes>4</Notes>
  <HiddenSlides>0</HiddenSlides>
  <MMClips>7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27</vt:i4>
      </vt:variant>
    </vt:vector>
  </HeadingPairs>
  <TitlesOfParts>
    <vt:vector size="49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.VnBlack</vt:lpstr>
      <vt:lpstr>等线</vt:lpstr>
      <vt:lpstr>等线</vt:lpstr>
      <vt:lpstr>汉仪小麦体简</vt:lpstr>
      <vt:lpstr>Microsoft YaHei</vt:lpstr>
      <vt:lpstr>Arial Unicode MS</vt:lpstr>
      <vt:lpstr>2_Office Theme</vt:lpstr>
      <vt:lpstr>1_Office Theme</vt:lpstr>
      <vt:lpstr>1_Office 主题​​</vt:lpstr>
      <vt:lpstr>4_Office 主题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3</cp:revision>
  <dcterms:created xsi:type="dcterms:W3CDTF">2021-05-13T04:17:00Z</dcterms:created>
  <dcterms:modified xsi:type="dcterms:W3CDTF">2021-05-29T03:36:58Z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