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emf" ContentType="image/x-emf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6" r:id="rId5"/>
    <p:sldMasterId id="2147483699" r:id="rId6"/>
  </p:sldMasterIdLst>
  <p:notesMasterIdLst>
    <p:notesMasterId r:id="rId8"/>
  </p:notesMasterIdLst>
  <p:sldIdLst>
    <p:sldId id="257" r:id="rId7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83" r:id="rId17"/>
    <p:sldId id="266" r:id="rId18"/>
    <p:sldId id="284" r:id="rId19"/>
    <p:sldId id="270" r:id="rId20"/>
    <p:sldId id="267" r:id="rId21"/>
    <p:sldId id="268" r:id="rId22"/>
    <p:sldId id="271" r:id="rId23"/>
    <p:sldId id="272" r:id="rId24"/>
    <p:sldId id="285" r:id="rId25"/>
    <p:sldId id="28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image" Target="../media/image1.jpeg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6" Type="http://schemas.openxmlformats.org/officeDocument/2006/relationships/theme" Target="../theme/theme5.xml"/><Relationship Id="rId5" Type="http://schemas.openxmlformats.org/officeDocument/2006/relationships/image" Target="../media/image3.jpeg"/><Relationship Id="rId4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43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audio" Target="../media/audio2.wav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audio" Target="../media/audio1.wav"/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7.GIF"/><Relationship Id="rId3" Type="http://schemas.openxmlformats.org/officeDocument/2006/relationships/image" Target="../media/image6.GIF"/><Relationship Id="rId2" Type="http://schemas.openxmlformats.org/officeDocument/2006/relationships/image" Target="../media/image9.GIF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7.GIF"/><Relationship Id="rId3" Type="http://schemas.openxmlformats.org/officeDocument/2006/relationships/image" Target="../media/image6.GIF"/><Relationship Id="rId2" Type="http://schemas.openxmlformats.org/officeDocument/2006/relationships/image" Target="../media/image9.GIF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7.GIF"/><Relationship Id="rId3" Type="http://schemas.openxmlformats.org/officeDocument/2006/relationships/image" Target="../media/image6.GIF"/><Relationship Id="rId2" Type="http://schemas.openxmlformats.org/officeDocument/2006/relationships/image" Target="../media/image9.GIF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0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43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930593"/>
            <a:ext cx="10602913" cy="2306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Chào mừng các em đến với tiết Toán</a:t>
            </a:r>
            <a:endParaRPr kumimoji="0" lang="en-US" altLang="zh-CN" sz="7200" b="1" i="0" u="none" strike="noStrike" kern="1200" cap="none" spc="0" normalizeH="0" baseline="0" noProof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8301355" y="18224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</a:t>
            </a:r>
            <a:endParaRPr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66675"/>
            <a:ext cx="2567940" cy="1181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85" y="1483360"/>
            <a:ext cx="9627870" cy="389191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454275" y="5565140"/>
            <a:ext cx="4036060" cy="791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Quyển vở nặng hơn</a:t>
            </a:r>
            <a:endParaRPr lang="en-US" sz="3200"/>
          </a:p>
        </p:txBody>
      </p:sp>
      <p:sp>
        <p:nvSpPr>
          <p:cNvPr id="9" name="Rounded Rectangle 8"/>
          <p:cNvSpPr/>
          <p:nvPr/>
        </p:nvSpPr>
        <p:spPr>
          <a:xfrm>
            <a:off x="6898005" y="5565140"/>
            <a:ext cx="4685030" cy="79121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200"/>
              <a:t>Quyển bóng đá nặng hơn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88695" y="238125"/>
            <a:ext cx="10215245" cy="412496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3184525" y="4616450"/>
            <a:ext cx="6146800" cy="1834515"/>
          </a:xfrm>
          <a:prstGeom prst="wedgeRound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a. Quả bưởi nặng hơn</a:t>
            </a:r>
            <a:endParaRPr lang="en-US" sz="3600"/>
          </a:p>
          <a:p>
            <a:pPr algn="ctr"/>
            <a:r>
              <a:rPr lang="en-US" sz="3600"/>
              <a:t>b. Quả bưởi nặng 1kg</a:t>
            </a:r>
            <a:endParaRPr lang="en-US" sz="3600"/>
          </a:p>
          <a:p>
            <a:pPr algn="ctr"/>
            <a:r>
              <a:rPr lang="en-US" sz="3600"/>
              <a:t>c. Quả cam nhẹ hơn 1kg</a:t>
            </a:r>
            <a:endParaRPr 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81175" y="78740"/>
            <a:ext cx="8629015" cy="49822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255010" y="5213350"/>
            <a:ext cx="6156960" cy="141033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a. Túi muối nặng 2kg, túi gạo nặng 5kg</a:t>
            </a:r>
            <a:endParaRPr lang="en-US" sz="2800"/>
          </a:p>
          <a:p>
            <a:pPr algn="ctr"/>
            <a:r>
              <a:rPr lang="en-US" sz="2800"/>
              <a:t>b. Túi gạo nặng hơn túi muối: 5 - 2 = 3kg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20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2</a:t>
            </a:r>
            <a:endParaRPr kumimoji="0" lang="en-US" altLang="zh-CN" sz="66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61595"/>
            <a:ext cx="2277110" cy="1028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695" y="154305"/>
            <a:ext cx="9806305" cy="46520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305" y="4977130"/>
            <a:ext cx="7999730" cy="167132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592570" y="6136640"/>
            <a:ext cx="577850" cy="344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20</a:t>
            </a:r>
            <a:endParaRPr lang="en-US" sz="2800"/>
          </a:p>
        </p:txBody>
      </p:sp>
      <p:sp>
        <p:nvSpPr>
          <p:cNvPr id="12" name="Rounded Rectangle 11"/>
          <p:cNvSpPr/>
          <p:nvPr/>
        </p:nvSpPr>
        <p:spPr>
          <a:xfrm>
            <a:off x="7962265" y="6136640"/>
            <a:ext cx="577850" cy="344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25</a:t>
            </a:r>
            <a:endParaRPr lang="en-US" sz="2800"/>
          </a:p>
        </p:txBody>
      </p:sp>
      <p:sp>
        <p:nvSpPr>
          <p:cNvPr id="13" name="Rounded Rectangle 12"/>
          <p:cNvSpPr/>
          <p:nvPr/>
        </p:nvSpPr>
        <p:spPr>
          <a:xfrm>
            <a:off x="9351645" y="6136640"/>
            <a:ext cx="577850" cy="3448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/>
              <a:t>23</a:t>
            </a:r>
            <a:endParaRPr lang="en-US" sz="2800"/>
          </a:p>
        </p:txBody>
      </p:sp>
      <p:sp>
        <p:nvSpPr>
          <p:cNvPr id="14" name="Cloud Callout 13"/>
          <p:cNvSpPr/>
          <p:nvPr/>
        </p:nvSpPr>
        <p:spPr>
          <a:xfrm>
            <a:off x="0" y="1416050"/>
            <a:ext cx="3083560" cy="3235325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/>
              <a:t>b. Bạn nào cân nặng nhất, bạn nào cân nhẹ nhất?</a:t>
            </a:r>
            <a:endParaRPr lang="en-US" sz="2800"/>
          </a:p>
        </p:txBody>
      </p:sp>
      <p:sp>
        <p:nvSpPr>
          <p:cNvPr id="15" name="Cloud Callout 14"/>
          <p:cNvSpPr/>
          <p:nvPr/>
        </p:nvSpPr>
        <p:spPr>
          <a:xfrm>
            <a:off x="127000" y="1543050"/>
            <a:ext cx="3083560" cy="3235325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/>
              <a:t>Nam cân nặng nhất, Rô-bốt cân nhẹ nhất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80770" y="846455"/>
            <a:ext cx="9867900" cy="5165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Content Placeholder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400810" y="280035"/>
            <a:ext cx="9390380" cy="443992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342515" y="4980305"/>
            <a:ext cx="7262495" cy="148082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2800"/>
              <a:t>Bình nước của Việt nhiều hơn của Mai và nhiều hơn số cốc là:</a:t>
            </a:r>
            <a:endParaRPr lang="en-US" sz="2800"/>
          </a:p>
          <a:p>
            <a:pPr algn="ctr"/>
            <a:r>
              <a:rPr lang="en-US" sz="2800"/>
              <a:t>8 - 7 = 1 (cốc)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604010" y="244475"/>
            <a:ext cx="8984615" cy="254000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591945" y="3215640"/>
            <a:ext cx="844931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/>
              <a:t>a. Lượng nước ở cả hai bình bằng bao nhiêu cốc?</a:t>
            </a:r>
            <a:endParaRPr lang="en-US" sz="3200"/>
          </a:p>
          <a:p>
            <a:endParaRPr lang="en-US" sz="3200"/>
          </a:p>
        </p:txBody>
      </p:sp>
      <p:sp>
        <p:nvSpPr>
          <p:cNvPr id="8" name="Rounded Rectangle 7"/>
          <p:cNvSpPr/>
          <p:nvPr/>
        </p:nvSpPr>
        <p:spPr>
          <a:xfrm>
            <a:off x="2210435" y="3854450"/>
            <a:ext cx="7099935" cy="11258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sym typeface="+mn-ea"/>
              </a:rPr>
              <a:t>Lượng nước ở cả 2 bình bằng số cốc là:</a:t>
            </a:r>
            <a:endParaRPr lang="en-US" sz="2800">
              <a:sym typeface="+mn-ea"/>
            </a:endParaRPr>
          </a:p>
          <a:p>
            <a:pPr algn="ctr"/>
            <a:r>
              <a:rPr lang="en-US" sz="2800"/>
              <a:t>9 + 7 = 16 (cốc)</a:t>
            </a:r>
            <a:endParaRPr lang="en-US" sz="2800"/>
          </a:p>
        </p:txBody>
      </p:sp>
      <p:sp>
        <p:nvSpPr>
          <p:cNvPr id="9" name="Text Box 8"/>
          <p:cNvSpPr txBox="1"/>
          <p:nvPr/>
        </p:nvSpPr>
        <p:spPr>
          <a:xfrm>
            <a:off x="1675130" y="5082540"/>
            <a:ext cx="1006157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200"/>
              <a:t>a. Lượng nước ở bình nào ít hơn và ít hơn bao nhiêu cốc</a:t>
            </a:r>
            <a:endParaRPr lang="en-US" sz="3200"/>
          </a:p>
          <a:p>
            <a:endParaRPr lang="en-US" sz="3200"/>
          </a:p>
        </p:txBody>
      </p:sp>
      <p:sp>
        <p:nvSpPr>
          <p:cNvPr id="10" name="Rounded Rectangle 9"/>
          <p:cNvSpPr/>
          <p:nvPr/>
        </p:nvSpPr>
        <p:spPr>
          <a:xfrm>
            <a:off x="2211070" y="5732145"/>
            <a:ext cx="7281545" cy="112585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2800">
                <a:sym typeface="+mn-ea"/>
              </a:rPr>
              <a:t>Lượng nước ở bình B ít hơn và ít hơn số cốc là:</a:t>
            </a:r>
            <a:endParaRPr lang="en-US" sz="2800">
              <a:sym typeface="+mn-ea"/>
            </a:endParaRPr>
          </a:p>
          <a:p>
            <a:pPr algn="ctr"/>
            <a:r>
              <a:rPr lang="en-US" sz="2800"/>
              <a:t>9 - 7 = 2 (cốc)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 animBg="1"/>
      <p:bldP spid="8" grpId="1" animBg="1"/>
      <p:bldP spid="9" grpId="0"/>
      <p:bldP spid="9" grpId="1"/>
      <p:bldP spid="10" grpId="0" bldLvl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98295" y="274955"/>
            <a:ext cx="9602470" cy="421576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184525" y="4858385"/>
            <a:ext cx="6582410" cy="15925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3600"/>
              <a:t>Cả hai xô có số lít nước là:</a:t>
            </a:r>
            <a:endParaRPr lang="en-US" sz="3600"/>
          </a:p>
          <a:p>
            <a:pPr algn="ctr"/>
            <a:r>
              <a:rPr lang="en-US" sz="3600"/>
              <a:t>3 + 5 = 8 (l)</a:t>
            </a:r>
            <a:endParaRPr lang="en-US" sz="3600"/>
          </a:p>
        </p:txBody>
      </p:sp>
      <p:sp>
        <p:nvSpPr>
          <p:cNvPr id="2" name="Title 1"/>
          <p:cNvSpPr/>
          <p:nvPr>
            <p:ph type="title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  <a:endParaRPr lang="en-US" sz="6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  <a:endParaRPr lang="en-US" sz="6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7l + 6l = ?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13 l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16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14 l</a:t>
            </a:r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15 l</a:t>
            </a:r>
            <a:endParaRPr lang="en-US" sz="2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12l + 28l = ?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38 l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40 l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39 l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37 l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 l + 9 l =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15 l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16 l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17 l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25750" y="927735"/>
            <a:ext cx="8202930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17:</a:t>
            </a:r>
            <a:r>
              <a:rPr kumimoji="0" lang="en-US" sz="4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4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 hành và trải nghiệm với các  đơn vị ki-lô-gam, lít</a:t>
            </a:r>
            <a:endParaRPr kumimoji="0" lang="en-US" sz="4800" b="1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Tiết</a:t>
            </a:r>
            <a:r>
              <a:rPr lang="en-US" altLang="zh-CN" sz="72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 1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0">
        <p:random/>
      </p:transition>
    </mc:Choice>
    <mc:Fallback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015" y="0"/>
            <a:ext cx="2202180" cy="86868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5720" y="140970"/>
            <a:ext cx="7749540" cy="2636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380" y="2713355"/>
            <a:ext cx="6888480" cy="2324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2645" y="5126355"/>
            <a:ext cx="6800215" cy="1731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" name="Content Placeholder 2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7665" y="1764030"/>
            <a:ext cx="9098280" cy="3679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961</Words>
  <Application>WPS Presentation</Application>
  <PresentationFormat>Widescreen</PresentationFormat>
  <Paragraphs>98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19</vt:i4>
      </vt:variant>
    </vt:vector>
  </HeadingPairs>
  <TitlesOfParts>
    <vt:vector size="40" baseType="lpstr">
      <vt:lpstr>Arial</vt:lpstr>
      <vt:lpstr>SimSun</vt:lpstr>
      <vt:lpstr>Wingdings</vt:lpstr>
      <vt:lpstr>Calibri</vt:lpstr>
      <vt:lpstr>ITC Avant Garde Std Bk</vt:lpstr>
      <vt:lpstr>Century Gothic</vt:lpstr>
      <vt:lpstr>Calibri Light</vt:lpstr>
      <vt:lpstr>Calibri</vt:lpstr>
      <vt:lpstr>字魂17号-萌趣果冻体</vt:lpstr>
      <vt:lpstr>Segoe Print</vt:lpstr>
      <vt:lpstr>Times New Roman</vt:lpstr>
      <vt:lpstr>等线</vt:lpstr>
      <vt:lpstr>等线</vt:lpstr>
      <vt:lpstr>汉仪小麦体简</vt:lpstr>
      <vt:lpstr>Microsoft YaHei</vt:lpstr>
      <vt:lpstr>Arial Unicode MS</vt:lpstr>
      <vt:lpstr>3_Office Theme</vt:lpstr>
      <vt:lpstr>1_Office Theme</vt:lpstr>
      <vt:lpstr>2_Office Theme</vt:lpstr>
      <vt:lpstr>1_Office 主题​​</vt:lpstr>
      <vt:lpstr>4_Office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Cả hai x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Thu Thảo</cp:lastModifiedBy>
  <cp:revision>3</cp:revision>
  <dcterms:created xsi:type="dcterms:W3CDTF">2021-05-10T04:55:00Z</dcterms:created>
  <dcterms:modified xsi:type="dcterms:W3CDTF">2021-05-29T03:39:22Z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