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6"/>
  </p:notesMasterIdLst>
  <p:sldIdLst>
    <p:sldId id="257" r:id="rId3"/>
    <p:sldId id="280" r:id="rId4"/>
    <p:sldId id="281" r:id="rId5"/>
    <p:sldId id="258" r:id="rId6"/>
    <p:sldId id="259" r:id="rId7"/>
    <p:sldId id="260" r:id="rId8"/>
    <p:sldId id="282" r:id="rId9"/>
    <p:sldId id="283" r:id="rId10"/>
    <p:sldId id="284" r:id="rId11"/>
    <p:sldId id="263" r:id="rId12"/>
    <p:sldId id="268" r:id="rId13"/>
    <p:sldId id="269" r:id="rId14"/>
    <p:sldId id="270" r:id="rId15"/>
    <p:sldId id="271" r:id="rId16"/>
    <p:sldId id="285" r:id="rId17"/>
    <p:sldId id="272" r:id="rId18"/>
    <p:sldId id="273" r:id="rId19"/>
    <p:sldId id="274" r:id="rId20"/>
    <p:sldId id="275" r:id="rId21"/>
    <p:sldId id="276" r:id="rId22"/>
    <p:sldId id="286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85" d="100"/>
          <a:sy n="85" d="100"/>
        </p:scale>
        <p:origin x="7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940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264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6B7D7-24F9-4490-B2DA-DD66701C2C20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042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6308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ocument 17"/>
          <p:cNvSpPr/>
          <p:nvPr/>
        </p:nvSpPr>
        <p:spPr>
          <a:xfrm>
            <a:off x="-43199" y="10758"/>
            <a:ext cx="12235199" cy="1777224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989567" y="263830"/>
            <a:ext cx="9753600" cy="119761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72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Thứ.....ngày....tháng......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505200" y="2966085"/>
            <a:ext cx="7910830" cy="2398395"/>
            <a:chOff x="9566064" y="964372"/>
            <a:chExt cx="5446164" cy="698253"/>
          </a:xfrm>
        </p:grpSpPr>
        <p:sp>
          <p:nvSpPr>
            <p:cNvPr id="12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0"/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7"/>
          <p:cNvSpPr/>
          <p:nvPr/>
        </p:nvSpPr>
        <p:spPr>
          <a:xfrm>
            <a:off x="1873593" y="3158147"/>
            <a:ext cx="1750345" cy="1205899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chemeClr val="accent6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6"/>
          <p:cNvSpPr/>
          <p:nvPr/>
        </p:nvSpPr>
        <p:spPr>
          <a:xfrm>
            <a:off x="2193050" y="3261097"/>
            <a:ext cx="1258009" cy="999997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2815797" y="2822865"/>
            <a:ext cx="1378806" cy="1412343"/>
            <a:chOff x="1149549" y="1066515"/>
            <a:chExt cx="992332" cy="992332"/>
          </a:xfrm>
          <a:solidFill>
            <a:schemeClr val="accent6">
              <a:lumMod val="75000"/>
            </a:schemeClr>
          </a:solidFill>
        </p:grpSpPr>
        <p:sp>
          <p:nvSpPr>
            <p:cNvPr id="18" name="Oval 17"/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655570" y="2872105"/>
            <a:ext cx="1539240" cy="141351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Arial Rounded MT Bold" panose="020F0704030504030204" charset="0"/>
                <a:ea typeface="Arial-Rounded" panose="020B0500000000000000" pitchFamily="34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26510" y="3089910"/>
            <a:ext cx="7176770" cy="193675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 A và những người bạn</a:t>
            </a:r>
          </a:p>
        </p:txBody>
      </p:sp>
      <p:pic>
        <p:nvPicPr>
          <p:cNvPr id="2" name="Content Placeholder 1" descr="logo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-43180" y="525970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ransition advClick="0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/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198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00" b="1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Trả lời câu hỏi</a:t>
              </a:r>
            </a:p>
          </p:txBody>
        </p:sp>
      </p:grpSp>
      <p:sp>
        <p:nvSpPr>
          <p:cNvPr id="28" name="2"/>
          <p:cNvSpPr/>
          <p:nvPr/>
        </p:nvSpPr>
        <p:spPr>
          <a:xfrm>
            <a:off x="3123565" y="94615"/>
            <a:ext cx="9069070" cy="5969635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>
              <a:cs typeface="+mn-ea"/>
              <a:sym typeface="+mn-lt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3461386" y="95250"/>
            <a:ext cx="8938260" cy="1470025"/>
            <a:chOff x="221319" y="248133"/>
            <a:chExt cx="2109019" cy="1406784"/>
          </a:xfrm>
        </p:grpSpPr>
        <p:sp>
          <p:nvSpPr>
            <p:cNvPr id="43" name="Hexagon 42"/>
            <p:cNvSpPr/>
            <p:nvPr/>
          </p:nvSpPr>
          <p:spPr>
            <a:xfrm>
              <a:off x="221319" y="248133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94586" y="316193"/>
              <a:ext cx="1962634" cy="499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800" b="0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1. Trong bảng chữ cái tiếng việt chữ A đứng ở vị trí nào?</a:t>
              </a:r>
              <a:endParaRPr lang="en-US" altLang="vi-VN" sz="2800" b="0" i="0" u="none" strike="noStrike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461385" y="1628775"/>
            <a:ext cx="8366760" cy="1447800"/>
            <a:chOff x="112300" y="132175"/>
            <a:chExt cx="2109019" cy="1753583"/>
          </a:xfrm>
        </p:grpSpPr>
        <p:sp>
          <p:nvSpPr>
            <p:cNvPr id="8" name="Hexagon 7"/>
            <p:cNvSpPr/>
            <p:nvPr/>
          </p:nvSpPr>
          <p:spPr>
            <a:xfrm>
              <a:off x="112300" y="132175"/>
              <a:ext cx="2109019" cy="1753583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2" name="TextBox 43"/>
            <p:cNvSpPr txBox="1"/>
            <p:nvPr/>
          </p:nvSpPr>
          <p:spPr>
            <a:xfrm>
              <a:off x="275849" y="210551"/>
              <a:ext cx="1808630" cy="632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800" b="0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2. Chữ A mơ ước điều gì?</a:t>
              </a:r>
              <a:endParaRPr lang="en-US" altLang="vi-VN" sz="2800" b="0" i="0" u="none" strike="noStrike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565525" y="3141345"/>
            <a:ext cx="8032115" cy="1682115"/>
            <a:chOff x="172324" y="1157225"/>
            <a:chExt cx="2109019" cy="1861730"/>
          </a:xfrm>
        </p:grpSpPr>
        <p:sp>
          <p:nvSpPr>
            <p:cNvPr id="16" name="Hexagon 15"/>
            <p:cNvSpPr/>
            <p:nvPr/>
          </p:nvSpPr>
          <p:spPr>
            <a:xfrm>
              <a:off x="172324" y="1157225"/>
              <a:ext cx="2109019" cy="1861730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8" name="TextBox 43"/>
            <p:cNvSpPr txBox="1"/>
            <p:nvPr/>
          </p:nvSpPr>
          <p:spPr>
            <a:xfrm>
              <a:off x="315308" y="1185168"/>
              <a:ext cx="1808630" cy="5777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vi-VN" sz="2800" b="0" i="0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3. Chữ A nhận ra điều gì?</a:t>
              </a:r>
            </a:p>
          </p:txBody>
        </p:sp>
        <p:sp>
          <p:nvSpPr>
            <p:cNvPr id="21" name="TextBox 43"/>
            <p:cNvSpPr txBox="1"/>
            <p:nvPr/>
          </p:nvSpPr>
          <p:spPr>
            <a:xfrm>
              <a:off x="318309" y="1978712"/>
              <a:ext cx="1808630" cy="499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vi-VN" sz="2800" b="0" i="0" u="none" strike="noStrike" dirty="0">
                <a:solidFill>
                  <a:srgbClr val="231F2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2" name="Text Box 21"/>
          <p:cNvSpPr txBox="1"/>
          <p:nvPr/>
        </p:nvSpPr>
        <p:spPr>
          <a:xfrm>
            <a:off x="5292725" y="688340"/>
            <a:ext cx="42602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Chữ A đứng đầu</a:t>
            </a:r>
          </a:p>
        </p:txBody>
      </p:sp>
      <p:sp>
        <p:nvSpPr>
          <p:cNvPr id="23" name="Text Box 22"/>
          <p:cNvSpPr txBox="1"/>
          <p:nvPr/>
        </p:nvSpPr>
        <p:spPr>
          <a:xfrm>
            <a:off x="4351020" y="2366010"/>
            <a:ext cx="715899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Chữ A mơ ước 1 mình nó làm ra một cuốn sách</a:t>
            </a:r>
            <a:endParaRPr lang="en-US" altLang="vi-VN" sz="2800" b="0" i="0" u="none" strike="noStrike" dirty="0">
              <a:solidFill>
                <a:schemeClr val="tx1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endParaRPr lang="en-US" sz="2800"/>
          </a:p>
        </p:txBody>
      </p:sp>
      <p:sp>
        <p:nvSpPr>
          <p:cNvPr id="24" name="Text Box 23"/>
          <p:cNvSpPr txBox="1"/>
          <p:nvPr/>
        </p:nvSpPr>
        <p:spPr>
          <a:xfrm>
            <a:off x="4431665" y="3692525"/>
            <a:ext cx="653224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13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vi-VN" sz="2800" dirty="0">
                <a:solidFill>
                  <a:srgbClr val="231F2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Nếu chỉ có một mình, chữ A chẳng thể nói được điều gì với ai</a:t>
            </a:r>
          </a:p>
        </p:txBody>
      </p:sp>
      <p:sp>
        <p:nvSpPr>
          <p:cNvPr id="26" name="Hexagon 25"/>
          <p:cNvSpPr/>
          <p:nvPr/>
        </p:nvSpPr>
        <p:spPr>
          <a:xfrm>
            <a:off x="3681730" y="4935855"/>
            <a:ext cx="8032115" cy="1682115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TextBox 43"/>
          <p:cNvSpPr txBox="1"/>
          <p:nvPr/>
        </p:nvSpPr>
        <p:spPr>
          <a:xfrm>
            <a:off x="4253865" y="5058410"/>
            <a:ext cx="75749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13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vi-VN" sz="2800" b="0" i="0" u="none" strike="noStrike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4. Chữ A muốn nhắn nhủ điều gì đến các bạn</a:t>
            </a:r>
          </a:p>
        </p:txBody>
      </p:sp>
      <p:sp>
        <p:nvSpPr>
          <p:cNvPr id="31" name="TextBox 43"/>
          <p:cNvSpPr txBox="1"/>
          <p:nvPr/>
        </p:nvSpPr>
        <p:spPr>
          <a:xfrm>
            <a:off x="4253230" y="5941060"/>
            <a:ext cx="75749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13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vi-VN" sz="2800" b="0" i="0" u="none" strike="noStrike" dirty="0">
                <a:solidFill>
                  <a:schemeClr val="tx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Chăm đọc sách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23" grpId="0"/>
      <p:bldP spid="23" grpId="1"/>
      <p:bldP spid="24" grpId="0"/>
      <p:bldP spid="24" grpId="1"/>
      <p:bldP spid="29" grpId="0"/>
      <p:bldP spid="29" grpId="1"/>
      <p:bldP spid="31" grpId="0"/>
      <p:bldP spid="3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800" y="539115"/>
            <a:ext cx="11489690" cy="1143000"/>
          </a:xfrm>
        </p:spPr>
        <p:txBody>
          <a:bodyPr>
            <a:normAutofit fontScale="90000"/>
          </a:bodyPr>
          <a:lstStyle/>
          <a:p>
            <a:r>
              <a:rPr lang="en-US" sz="4890">
                <a:latin typeface="Arial-Rounded" panose="020B0500000000000000" pitchFamily="34" charset="0"/>
                <a:cs typeface="Arial-Rounded" panose="020B0500000000000000" pitchFamily="34" charset="0"/>
              </a:rPr>
              <a:t>1. Nói tiếp lời của chữ A để cảm ơn các bạn chữ: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1807845" y="1682115"/>
            <a:ext cx="8550910" cy="247523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Cảm ơn các bạn. Nhờ có các bạn, chúng ta đã......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43205" y="5259705"/>
            <a:ext cx="1564640" cy="159829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2595880" y="2820670"/>
            <a:ext cx="67741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Arial-Rounded" panose="020B0500000000000000" pitchFamily="34" charset="0"/>
                <a:cs typeface="Arial-Rounded" panose="020B0500000000000000" pitchFamily="34" charset="0"/>
              </a:rPr>
              <a:t>làm nên những cuốn sách hay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69465" y="4657090"/>
            <a:ext cx="8692515" cy="164020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2961005" y="5304790"/>
            <a:ext cx="2748915" cy="84201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821045" y="5304790"/>
            <a:ext cx="2323465" cy="84201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 bldLvl="0" animBg="1"/>
      <p:bldP spid="4" grpId="1" animBg="1"/>
      <p:bldP spid="5" grpId="0"/>
      <p:bldP spid="7" grpId="0" bldLvl="0" animBg="1"/>
      <p:bldP spid="7" grpId="1" animBg="1"/>
      <p:bldP spid="8" grpId="0" bldLvl="0" animBg="1"/>
      <p:bldP spid="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5088255" y="1442085"/>
            <a:ext cx="365823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4" name="chu I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73020" y="-88265"/>
            <a:ext cx="7735570" cy="62655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u K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27350" y="151765"/>
            <a:ext cx="7036435" cy="648208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114300" y="1955165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944245" y="2977515"/>
            <a:ext cx="126517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Kiến tha lâu cũng đầy tổ.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570230" y="410210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Viết từ ứng dụng</a:t>
            </a:r>
          </a:p>
        </p:txBody>
      </p:sp>
      <p:sp>
        <p:nvSpPr>
          <p:cNvPr id="3" name="Text Box 2"/>
          <p:cNvSpPr txBox="1"/>
          <p:nvPr/>
        </p:nvSpPr>
        <p:spPr>
          <a:xfrm rot="1140000">
            <a:off x="1310640" y="2710815"/>
            <a:ext cx="31178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4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69824" y="285320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 và </a:t>
            </a:r>
          </a:p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</a:p>
        </p:txBody>
      </p:sp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5980" y="121920"/>
            <a:ext cx="7940040" cy="435165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6975" y="4652645"/>
            <a:ext cx="7703820" cy="22694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3" name="Rectangle 3"/>
          <p:cNvSpPr>
            <a:spLocks noGrp="1"/>
          </p:cNvSpPr>
          <p:nvPr>
            <p:ph type="title"/>
          </p:nvPr>
        </p:nvSpPr>
        <p:spPr>
          <a:xfrm>
            <a:off x="4062413" y="1308100"/>
            <a:ext cx="3641725" cy="982663"/>
          </a:xfrm>
        </p:spPr>
        <p:txBody>
          <a:bodyPr vert="horz" wrap="square" lIns="91440" tIns="45720" rIns="91440" bIns="45720" anchor="ctr"/>
          <a:lstStyle/>
          <a:p>
            <a:endParaRPr lang="en-US" altLang="x-none" sz="5400" b="1" dirty="0">
              <a:solidFill>
                <a:srgbClr val="FF0000"/>
              </a:solidFill>
            </a:endParaRPr>
          </a:p>
        </p:txBody>
      </p:sp>
      <p:sp>
        <p:nvSpPr>
          <p:cNvPr id="20484" name="Text Box 4"/>
          <p:cNvSpPr txBox="1"/>
          <p:nvPr/>
        </p:nvSpPr>
        <p:spPr>
          <a:xfrm>
            <a:off x="1857375" y="2598738"/>
            <a:ext cx="817245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x-none" sz="7200" dirty="0">
                <a:solidFill>
                  <a:schemeClr val="bg1"/>
                </a:solidFill>
                <a:latin typeface="Tahoma" panose="020B0604030504040204" pitchFamily="34" charset="0"/>
              </a:rPr>
              <a:t>Khởi động</a:t>
            </a:r>
          </a:p>
        </p:txBody>
      </p:sp>
    </p:spTree>
  </p:cSld>
  <p:clrMapOvr>
    <a:masterClrMapping/>
  </p:clrMapOvr>
  <p:transition spd="slow">
    <p:blinds/>
    <p:sndAc>
      <p:stSnd>
        <p:snd r:embed="rId3" name="chimes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7203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2. Niềm vui của em là gì? Điều gì làm em không vui? Hãy chia sẻ cùng các bạn.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7203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2. Niềm vui của em là gì? Điều gì làm em không vui? Hãy chia sẻ cùng các bạn.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112375" y="6413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57680" y="2049145"/>
            <a:ext cx="8339455" cy="211772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097135" y="0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8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5" name="Rectangle: Rounded Corners 4"/>
          <p:cNvSpPr/>
          <p:nvPr/>
        </p:nvSpPr>
        <p:spPr>
          <a:xfrm>
            <a:off x="-29682" y="592782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5" grpId="0" bldLvl="0" animBg="1"/>
      <p:bldP spid="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video bài 19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6145" y="0"/>
            <a:ext cx="10541635" cy="6126480"/>
          </a:xfrm>
          <a:prstGeom prst="rect">
            <a:avLst/>
          </a:prstGeom>
        </p:spPr>
      </p:pic>
    </p:spTree>
  </p:cSld>
  <p:clrMapOvr>
    <a:masterClrMapping/>
  </p:clrMapOvr>
  <p:transition spd="med" advClick="0" advTm="1000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056005"/>
            <a:ext cx="11691620" cy="1325880"/>
          </a:xfrm>
        </p:spPr>
        <p:txBody>
          <a:bodyPr>
            <a:normAutofit fontScale="90000"/>
          </a:bodyPr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Qua tên bài và tranh minh họa, đoán nội dung bài học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355" y="156845"/>
            <a:ext cx="1478280" cy="89916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2195" y="2449830"/>
            <a:ext cx="7790815" cy="42506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4940" y="111125"/>
            <a:ext cx="12421870" cy="1325880"/>
          </a:xfrm>
        </p:spPr>
        <p:txBody>
          <a:bodyPr/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Chữ A và những người bạn</a:t>
            </a:r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59485" y="1365885"/>
            <a:ext cx="7816215" cy="22542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370" y="3619500"/>
            <a:ext cx="7879080" cy="26212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5700" y="1299210"/>
            <a:ext cx="2830195" cy="2320925"/>
          </a:xfrm>
          <a:prstGeom prst="rect">
            <a:avLst/>
          </a:prstGeom>
        </p:spPr>
      </p:pic>
      <p:sp>
        <p:nvSpPr>
          <p:cNvPr id="19" name="Cloud 18"/>
          <p:cNvSpPr/>
          <p:nvPr/>
        </p:nvSpPr>
        <p:spPr>
          <a:xfrm>
            <a:off x="8807450" y="4082415"/>
            <a:ext cx="2623185" cy="122745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pitchFamily="34" charset="0"/>
                <a:cs typeface="Arial-Rounded" panose="020B0500000000000000" pitchFamily="34" charset="0"/>
              </a:rPr>
              <a:t>Đọc mẫu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4940" y="111125"/>
            <a:ext cx="12421870" cy="1325880"/>
          </a:xfrm>
        </p:spPr>
        <p:txBody>
          <a:bodyPr/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Chữ A và những người bạn</a:t>
            </a:r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9485" y="1365885"/>
            <a:ext cx="7816215" cy="22542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370" y="3619500"/>
            <a:ext cx="7879080" cy="26212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5700" y="1299210"/>
            <a:ext cx="2830195" cy="2320925"/>
          </a:xfrm>
          <a:prstGeom prst="rect">
            <a:avLst/>
          </a:prstGeom>
        </p:spPr>
      </p:pic>
      <p:sp>
        <p:nvSpPr>
          <p:cNvPr id="19" name="Cloud 18"/>
          <p:cNvSpPr/>
          <p:nvPr/>
        </p:nvSpPr>
        <p:spPr>
          <a:xfrm>
            <a:off x="8807450" y="4082415"/>
            <a:ext cx="2623185" cy="122745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pitchFamily="34" charset="0"/>
                <a:cs typeface="Arial-Rounded" panose="020B0500000000000000" pitchFamily="34" charset="0"/>
              </a:rPr>
              <a:t>Luyện đọc từ khó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4107180" y="1709420"/>
            <a:ext cx="91313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1368425" y="2044065"/>
            <a:ext cx="91313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637145" y="2084705"/>
            <a:ext cx="91313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107180" y="3200400"/>
            <a:ext cx="91313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1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4940" y="111125"/>
            <a:ext cx="12421870" cy="1325880"/>
          </a:xfrm>
        </p:spPr>
        <p:txBody>
          <a:bodyPr/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Chữ A và những người bạn</a:t>
            </a:r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9485" y="1365885"/>
            <a:ext cx="7816215" cy="22542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370" y="3619500"/>
            <a:ext cx="7879080" cy="26212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5700" y="1299210"/>
            <a:ext cx="2830195" cy="2320925"/>
          </a:xfrm>
          <a:prstGeom prst="rect">
            <a:avLst/>
          </a:prstGeom>
        </p:spPr>
      </p:pic>
      <p:sp>
        <p:nvSpPr>
          <p:cNvPr id="10" name="Cloud 9"/>
          <p:cNvSpPr/>
          <p:nvPr/>
        </p:nvSpPr>
        <p:spPr>
          <a:xfrm>
            <a:off x="8916035" y="3619500"/>
            <a:ext cx="3346450" cy="167322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Đọc nối tiếp đoạn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95" y="1064895"/>
            <a:ext cx="527050" cy="1306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5" y="2230755"/>
            <a:ext cx="527050" cy="1306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95" y="3448050"/>
            <a:ext cx="527050" cy="1478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165" y="4816475"/>
            <a:ext cx="527050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4940" y="111125"/>
            <a:ext cx="12421870" cy="1325880"/>
          </a:xfrm>
        </p:spPr>
        <p:txBody>
          <a:bodyPr/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Chữ A và những người bạn</a:t>
            </a:r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9485" y="1365885"/>
            <a:ext cx="7816215" cy="22542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370" y="3619500"/>
            <a:ext cx="7879080" cy="26212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5700" y="1299210"/>
            <a:ext cx="2830195" cy="2320925"/>
          </a:xfrm>
          <a:prstGeom prst="rect">
            <a:avLst/>
          </a:prstGeom>
        </p:spPr>
      </p:pic>
      <p:sp>
        <p:nvSpPr>
          <p:cNvPr id="19" name="Cloud 18"/>
          <p:cNvSpPr/>
          <p:nvPr/>
        </p:nvSpPr>
        <p:spPr>
          <a:xfrm>
            <a:off x="8807450" y="4082415"/>
            <a:ext cx="2623185" cy="122745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pitchFamily="34" charset="0"/>
                <a:cs typeface="Arial-Rounded" panose="020B0500000000000000" pitchFamily="34" charset="0"/>
              </a:rPr>
              <a:t>Đọc toàn bài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19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369</Words>
  <Application>Microsoft Office PowerPoint</Application>
  <PresentationFormat>Widescreen</PresentationFormat>
  <Paragraphs>56</Paragraphs>
  <Slides>23</Slides>
  <Notes>9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Arial</vt:lpstr>
      <vt:lpstr>Arial Rounded MT Bold</vt:lpstr>
      <vt:lpstr>Arial-Rounded</vt:lpstr>
      <vt:lpstr>Calibri</vt:lpstr>
      <vt:lpstr>Calibri Light</vt:lpstr>
      <vt:lpstr>HP001 4 hàng</vt:lpstr>
      <vt:lpstr>Tahoma</vt:lpstr>
      <vt:lpstr>Times New Roman</vt:lpstr>
      <vt:lpstr>Verdana</vt:lpstr>
      <vt:lpstr>Office Theme</vt:lpstr>
      <vt:lpstr>1_Default Design</vt:lpstr>
      <vt:lpstr>PowerPoint Presentation</vt:lpstr>
      <vt:lpstr>PowerPoint Presentation</vt:lpstr>
      <vt:lpstr>PowerPoint Presentation</vt:lpstr>
      <vt:lpstr>PowerPoint Presentation</vt:lpstr>
      <vt:lpstr>Qua tên bài và tranh minh họa, đoán nội dung bài học</vt:lpstr>
      <vt:lpstr>Chữ A và những người bạn</vt:lpstr>
      <vt:lpstr>Chữ A và những người bạn</vt:lpstr>
      <vt:lpstr>Chữ A và những người bạn</vt:lpstr>
      <vt:lpstr>Chữ A và những người bạn</vt:lpstr>
      <vt:lpstr>PowerPoint Presentation</vt:lpstr>
      <vt:lpstr>1. Nói tiếp lời của chữ A để cảm ơn các bạn chữ: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Niềm vui của em là gì? Điều gì làm em không vui? Hãy chia sẻ cùng các bạn.</vt:lpstr>
      <vt:lpstr>2. Niềm vui của em là gì? Điều gì làm em không vui? Hãy chia sẻ cùng các bạn.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tran thao</cp:lastModifiedBy>
  <cp:revision>3</cp:revision>
  <dcterms:created xsi:type="dcterms:W3CDTF">2021-05-26T10:10:04Z</dcterms:created>
  <dcterms:modified xsi:type="dcterms:W3CDTF">2021-05-27T00:42:24Z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