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gif" ContentType="image/gif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8" r:id="rId6"/>
    <p:sldMasterId id="2147483710" r:id="rId7"/>
    <p:sldMasterId id="2147483724" r:id="rId8"/>
  </p:sldMasterIdLst>
  <p:notesMasterIdLst>
    <p:notesMasterId r:id="rId13"/>
  </p:notesMasterIdLst>
  <p:sldIdLst>
    <p:sldId id="257" r:id="rId9"/>
    <p:sldId id="278" r:id="rId10"/>
    <p:sldId id="279" r:id="rId11"/>
    <p:sldId id="263" r:id="rId12"/>
    <p:sldId id="264" r:id="rId14"/>
    <p:sldId id="265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0" r:id="rId23"/>
    <p:sldId id="27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4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F65FA-429F-4373-9479-4C6A1C9316A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  <a:endParaRPr lang="en-US" smtClean="0"/>
          </a:p>
          <a:p>
            <a:pPr lvl="1" eaLnBrk="1" latinLnBrk="0" hangingPunct="1"/>
            <a:r>
              <a:rPr lang="en-US" smtClean="0"/>
              <a:t>Second level</a:t>
            </a:r>
            <a:endParaRPr lang="en-US" smtClean="0"/>
          </a:p>
          <a:p>
            <a:pPr lvl="2" eaLnBrk="1" latinLnBrk="0" hangingPunct="1"/>
            <a:r>
              <a:rPr lang="en-US" smtClean="0"/>
              <a:t>Third level</a:t>
            </a:r>
            <a:endParaRPr lang="en-US" smtClean="0"/>
          </a:p>
          <a:p>
            <a:pPr lvl="3" eaLnBrk="1" latinLnBrk="0" hangingPunct="1"/>
            <a:r>
              <a:rPr lang="en-US" smtClean="0"/>
              <a:t>Fourth level</a:t>
            </a:r>
            <a:endParaRPr lang="en-US" smtClean="0"/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 smtClean="0"/>
              <a:t>单击此处编辑母版标题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 smtClean="0"/>
              <a:t>Content</a:t>
            </a:r>
            <a:endParaRPr lang="zh-CN" altLang="en-US"/>
          </a:p>
          <a:p>
            <a:pPr lvl="1"/>
            <a:r>
              <a:rPr lang="en-US" altLang="zh-CN" smtClean="0"/>
              <a:t>Branch 1</a:t>
            </a:r>
            <a:endParaRPr lang="zh-CN" altLang="en-US"/>
          </a:p>
          <a:p>
            <a:pPr lvl="2"/>
            <a:r>
              <a:rPr lang="en-US" altLang="zh-CN" smtClean="0"/>
              <a:t>Branch 2</a:t>
            </a:r>
            <a:endParaRPr lang="zh-CN" altLang="en-US" smtClean="0"/>
          </a:p>
          <a:p>
            <a:pPr lvl="3"/>
            <a:r>
              <a:rPr lang="en-US" altLang="zh-CN" smtClean="0"/>
              <a:t>Branch 3</a:t>
            </a:r>
            <a:endParaRPr lang="zh-CN" altLang="en-US"/>
          </a:p>
          <a:p>
            <a:pPr lvl="4"/>
            <a:r>
              <a:rPr lang="en-US" altLang="zh-CN" smtClean="0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smtClean="0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4" Type="http://schemas.openxmlformats.org/officeDocument/2006/relationships/theme" Target="../theme/theme4.xml"/><Relationship Id="rId1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5" Type="http://schemas.openxmlformats.org/officeDocument/2006/relationships/theme" Target="../theme/theme6.xml"/><Relationship Id="rId14" Type="http://schemas.openxmlformats.org/officeDocument/2006/relationships/image" Target="../media/image7.jpeg"/><Relationship Id="rId1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9.xml"/><Relationship Id="rId8" Type="http://schemas.openxmlformats.org/officeDocument/2006/relationships/slideLayout" Target="../slideLayouts/slideLayout78.xml"/><Relationship Id="rId7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3" Type="http://schemas.openxmlformats.org/officeDocument/2006/relationships/theme" Target="../theme/theme7.xml"/><Relationship Id="rId12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  <a:endParaRPr kumimoji="0" lang="en-US" smtClean="0"/>
          </a:p>
          <a:p>
            <a:pPr lvl="1" eaLnBrk="1" latinLnBrk="0" hangingPunct="1"/>
            <a:r>
              <a:rPr kumimoji="0" lang="en-US" smtClean="0"/>
              <a:t>Second level</a:t>
            </a:r>
            <a:endParaRPr kumimoji="0" lang="en-US" smtClean="0"/>
          </a:p>
          <a:p>
            <a:pPr lvl="2" eaLnBrk="1" latinLnBrk="0" hangingPunct="1"/>
            <a:r>
              <a:rPr kumimoji="0" lang="en-US" smtClean="0"/>
              <a:t>Third level</a:t>
            </a:r>
            <a:endParaRPr kumimoji="0" lang="en-US" smtClean="0"/>
          </a:p>
          <a:p>
            <a:pPr lvl="3" eaLnBrk="1" latinLnBrk="0" hangingPunct="1"/>
            <a:r>
              <a:rPr kumimoji="0" lang="en-US" smtClean="0"/>
              <a:t>Fourth level</a:t>
            </a:r>
            <a:endParaRPr kumimoji="0" lang="en-US" smtClean="0"/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GIF"/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5.xml"/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8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image" Target="../media/image29.png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image" Target="../media/image30.png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image" Target="../media/image31.png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audio" Target="../media/audio1.wav"/><Relationship Id="rId1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5.xml"/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8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8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image" Target="../media/image25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image" Target="../media/image26.png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  <a:endParaRPr lang="en-US" altLang="zh-CN" sz="4800" b="1" i="1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3382645" y="141605"/>
            <a:ext cx="90773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https://www.facebook.com/huongthaoGADT/</a:t>
            </a:r>
            <a:endParaRPr lang="en-US">
              <a:ln w="9525" cmpd="sng">
                <a:noFill/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520" y="352425"/>
            <a:ext cx="1752600" cy="716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445" y="1068705"/>
            <a:ext cx="8046720" cy="4728845"/>
          </a:xfrm>
          <a:prstGeom prst="rect">
            <a:avLst/>
          </a:prstGeom>
        </p:spPr>
      </p:pic>
      <p:cxnSp>
        <p:nvCxnSpPr>
          <p:cNvPr id="8" name="Curved Connector 7"/>
          <p:cNvCxnSpPr/>
          <p:nvPr/>
        </p:nvCxnSpPr>
        <p:spPr>
          <a:xfrm rot="10800000" flipV="1">
            <a:off x="3529330" y="2202180"/>
            <a:ext cx="3569970" cy="1065530"/>
          </a:xfrm>
          <a:prstGeom prst="curvedConnector3">
            <a:avLst>
              <a:gd name="adj1" fmla="val 49982"/>
            </a:avLst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/>
          <p:cNvCxnSpPr/>
          <p:nvPr/>
        </p:nvCxnSpPr>
        <p:spPr>
          <a:xfrm flipV="1">
            <a:off x="5872480" y="4028440"/>
            <a:ext cx="3174365" cy="1075055"/>
          </a:xfrm>
          <a:prstGeom prst="curvedConnector3">
            <a:avLst>
              <a:gd name="adj1" fmla="val 50010"/>
            </a:avLst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 rot="10800000">
            <a:off x="5852160" y="3987165"/>
            <a:ext cx="1297940" cy="426085"/>
          </a:xfrm>
          <a:prstGeom prst="curvedConnector3">
            <a:avLst>
              <a:gd name="adj1" fmla="val 49951"/>
            </a:avLst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1145" y="314325"/>
            <a:ext cx="8855075" cy="3477895"/>
          </a:xfrm>
          <a:prstGeom prst="rect">
            <a:avLst/>
          </a:prstGeom>
        </p:spPr>
      </p:pic>
      <p:sp>
        <p:nvSpPr>
          <p:cNvPr id="11" name="Vertical Scroll 10"/>
          <p:cNvSpPr/>
          <p:nvPr/>
        </p:nvSpPr>
        <p:spPr>
          <a:xfrm>
            <a:off x="2169795" y="3835400"/>
            <a:ext cx="7809865" cy="272859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just"/>
            <a:r>
              <a:rPr lang="en-US" sz="3200"/>
              <a:t>- Tháng 2 có 28 ngày</a:t>
            </a:r>
            <a:endParaRPr lang="en-US" sz="3200"/>
          </a:p>
          <a:p>
            <a:pPr algn="just"/>
            <a:r>
              <a:rPr lang="en-US" sz="3200"/>
              <a:t>- Ngày Thầy thuốc Việt nam 27/2 là chủ nhật</a:t>
            </a:r>
            <a:endParaRPr lang="en-US" sz="3200"/>
          </a:p>
        </p:txBody>
      </p:sp>
      <p:sp>
        <p:nvSpPr>
          <p:cNvPr id="12" name="Rounded Rectangle 11"/>
          <p:cNvSpPr/>
          <p:nvPr/>
        </p:nvSpPr>
        <p:spPr>
          <a:xfrm>
            <a:off x="8783320" y="2476500"/>
            <a:ext cx="476885" cy="283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19</a:t>
            </a:r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221220" y="2791460"/>
            <a:ext cx="476885" cy="283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23</a:t>
            </a: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698105" y="2791460"/>
            <a:ext cx="476885" cy="283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24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animBg="1"/>
      <p:bldP spid="12" grpId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9050" y="638175"/>
            <a:ext cx="9347835" cy="3632835"/>
          </a:xfrm>
          <a:prstGeom prst="rect">
            <a:avLst/>
          </a:prstGeom>
        </p:spPr>
      </p:pic>
      <p:sp>
        <p:nvSpPr>
          <p:cNvPr id="11" name="Vertical Scroll 10"/>
          <p:cNvSpPr/>
          <p:nvPr/>
        </p:nvSpPr>
        <p:spPr>
          <a:xfrm>
            <a:off x="831850" y="4384040"/>
            <a:ext cx="10447020" cy="210883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just"/>
            <a:r>
              <a:rPr lang="en-US" sz="3200"/>
              <a:t>- Tháng 3 có 31 ngày</a:t>
            </a:r>
            <a:endParaRPr lang="en-US" sz="3200"/>
          </a:p>
          <a:p>
            <a:pPr algn="just"/>
            <a:r>
              <a:rPr lang="en-US" sz="3200"/>
              <a:t>- Ngày thứ Hai đầu tiên của tháng 3 là ngày mùng 7</a:t>
            </a:r>
            <a:endParaRPr lang="en-US" sz="3200"/>
          </a:p>
          <a:p>
            <a:pPr algn="just"/>
            <a:r>
              <a:rPr lang="en-US" sz="3200"/>
              <a:t>- Ngày Quốc tế Phụ nữ 8-3 là thứ ba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7000" y="565785"/>
            <a:ext cx="8879840" cy="3705225"/>
          </a:xfrm>
          <a:prstGeom prst="rect">
            <a:avLst/>
          </a:prstGeom>
        </p:spPr>
      </p:pic>
      <p:sp>
        <p:nvSpPr>
          <p:cNvPr id="11" name="Vertical Scroll 10"/>
          <p:cNvSpPr/>
          <p:nvPr/>
        </p:nvSpPr>
        <p:spPr>
          <a:xfrm>
            <a:off x="831850" y="4384040"/>
            <a:ext cx="10447020" cy="210883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just"/>
            <a:r>
              <a:rPr lang="en-US" sz="3200"/>
              <a:t>- Tháng 4 có 30 ngày</a:t>
            </a:r>
            <a:endParaRPr lang="en-US" sz="3200"/>
          </a:p>
          <a:p>
            <a:pPr algn="just"/>
            <a:r>
              <a:rPr lang="en-US" sz="3200"/>
              <a:t>- Thứ bảy tuần trước là ngày 23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pils awards poster background materia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5"/>
          <p:cNvSpPr>
            <a:spLocks noChangeArrowheads="1" noChangeShapeType="1" noTextEdit="1"/>
          </p:cNvSpPr>
          <p:nvPr/>
        </p:nvSpPr>
        <p:spPr bwMode="auto">
          <a:xfrm>
            <a:off x="2419182" y="2339391"/>
            <a:ext cx="7343775" cy="3048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Chúc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các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thầy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cô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mạnh</a:t>
            </a:r>
            <a:r>
              <a:rPr lang="en-US" sz="3600" b="1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 </a:t>
            </a:r>
            <a:r>
              <a:rPr lang="en-US" sz="3600" b="1" i="1" kern="10" dirty="0" err="1">
                <a:ln w="9525">
                  <a:solidFill>
                    <a:srgbClr val="000000"/>
                  </a:solidFill>
                  <a:round/>
                </a:ln>
                <a:solidFill>
                  <a:srgbClr val="FFFF66"/>
                </a:solidFill>
                <a:latin typeface="Arial" panose="020B0604020202020204"/>
                <a:ea typeface="+mn-lt"/>
                <a:cs typeface="Arial" panose="020B0604020202020204"/>
              </a:rPr>
              <a:t>khoẻ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66"/>
              </a:solidFill>
              <a:latin typeface="Arial" panose="020B0604020202020204"/>
              <a:ea typeface="+mn-lt"/>
              <a:cs typeface="Arial" panose="020B0604020202020204"/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>
          <a:xfrm>
            <a:off x="2743200" y="4541253"/>
            <a:ext cx="9448800" cy="1470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Chúc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các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con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chăm</a:t>
            </a:r>
            <a:r>
              <a:rPr lang="en-US" altLang="en-US" sz="48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altLang="en-US" sz="4800" dirty="0" err="1" smtClean="0">
                <a:solidFill>
                  <a:srgbClr val="FF0000"/>
                </a:solidFill>
                <a:latin typeface="+mn-lt"/>
              </a:rPr>
              <a:t>ngoan</a:t>
            </a:r>
            <a:endParaRPr lang="en-US" altLang="en-US" sz="4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432963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 bldLvl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Khởi động</a:t>
            </a:r>
            <a:endParaRPr lang="en-US" altLang="x-none" sz="72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>
    <p:blinds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ác Ngày Trong Tuần   Các Ngày Trong Tuần Lễ   Toán Lớp 1 Đổi Mới   Ca Nhạc Thiếu Nhi">
            <a:hlinkClick r:id="" action="ppaction://media"/>
          </p:cNvPr>
          <p:cNvPicPr>
            <a:picLocks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07745" y="274955"/>
            <a:ext cx="9871075" cy="5852160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1900654" y="810456"/>
            <a:ext cx="8609130" cy="1384878"/>
            <a:chOff x="197963" y="5473122"/>
            <a:chExt cx="8609130" cy="138487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358679" y="5473124"/>
              <a:ext cx="2160716" cy="1384875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97963" y="5473125"/>
              <a:ext cx="2160716" cy="1384875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646377" y="5473122"/>
              <a:ext cx="2160716" cy="138487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85661" y="5473123"/>
              <a:ext cx="2160716" cy="138487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562707" y="5008964"/>
            <a:ext cx="11310425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mtClean="0"/>
              <a:t> 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2610" y="2195195"/>
            <a:ext cx="8714105" cy="27152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7200" b="1" i="1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+mj-lt"/>
                <a:sym typeface="+mn-ea"/>
              </a:rPr>
              <a:t>Bài 30: Ngày - tháng</a:t>
            </a:r>
            <a:endParaRPr lang="zh-CN" altLang="en-US" sz="7200" b="1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4225" y="1023620"/>
            <a:ext cx="6563360" cy="583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1306" y="-296"/>
            <a:ext cx="3401612" cy="3509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725" y="208915"/>
            <a:ext cx="1932940" cy="85788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1947545" y="4556125"/>
            <a:ext cx="917829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Tháng 1, tháng 3, tháng 5, tháng 7, tháng 8, tháng 10, tháng 12 có 31 ngày.</a:t>
            </a:r>
            <a:endParaRPr lang="en-US" sz="32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Tháng 4, tháng 6, tháng 9, tháng 11 có 30 ngày</a:t>
            </a:r>
            <a:endParaRPr lang="en-US" sz="32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Tháng 2 có 28 hoặc 29 ngày.</a:t>
            </a:r>
            <a:endParaRPr lang="en-US" sz="320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350" y="372110"/>
            <a:ext cx="7981950" cy="3911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305" y="260985"/>
            <a:ext cx="1790700" cy="83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705" y="1185545"/>
            <a:ext cx="8869045" cy="486219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5071110" y="3531235"/>
            <a:ext cx="3863975" cy="77089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924935" y="3378835"/>
            <a:ext cx="2819400" cy="12172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7444105" y="3541395"/>
            <a:ext cx="1400175" cy="11664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7270" y="85090"/>
            <a:ext cx="9323705" cy="3598545"/>
          </a:xfrm>
          <a:prstGeom prst="rect">
            <a:avLst/>
          </a:prstGeom>
        </p:spPr>
      </p:pic>
      <p:sp>
        <p:nvSpPr>
          <p:cNvPr id="8" name="Vertical Scroll 7"/>
          <p:cNvSpPr/>
          <p:nvPr/>
        </p:nvSpPr>
        <p:spPr>
          <a:xfrm>
            <a:off x="2169795" y="3835400"/>
            <a:ext cx="7809865" cy="272859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just"/>
            <a:r>
              <a:rPr lang="en-US" sz="3200"/>
              <a:t>- Tháng 12 có 31 ngày</a:t>
            </a:r>
            <a:endParaRPr lang="en-US" sz="3200"/>
          </a:p>
          <a:p>
            <a:pPr algn="just"/>
            <a:r>
              <a:rPr lang="en-US" sz="3200"/>
              <a:t>- Ngày đầu tiên của tháng 12 là thứ tư</a:t>
            </a:r>
            <a:endParaRPr lang="en-US" sz="3200"/>
          </a:p>
          <a:p>
            <a:pPr algn="just"/>
            <a:r>
              <a:rPr lang="en-US" sz="3200"/>
              <a:t>- Ngày cuối cùng </a:t>
            </a:r>
            <a:r>
              <a:rPr lang="en-US" sz="3200">
                <a:sym typeface="+mn-ea"/>
              </a:rPr>
              <a:t>của tháng 12 là thứ sáu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8601075" y="2202180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10</a:t>
            </a: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7191375" y="2496185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14</a:t>
            </a:r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134985" y="2516505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16</a:t>
            </a:r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725285" y="2800350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20</a:t>
            </a:r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657465" y="2830195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22</a:t>
            </a: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9513570" y="2800350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26</a:t>
            </a:r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9513570" y="2800350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26</a:t>
            </a:r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191375" y="3063875"/>
            <a:ext cx="466090" cy="2336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28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790" y="527050"/>
            <a:ext cx="9840595" cy="3500120"/>
          </a:xfrm>
          <a:prstGeom prst="rect">
            <a:avLst/>
          </a:prstGeom>
        </p:spPr>
      </p:pic>
      <p:sp>
        <p:nvSpPr>
          <p:cNvPr id="8" name="Vertical Scroll 7"/>
          <p:cNvSpPr/>
          <p:nvPr/>
        </p:nvSpPr>
        <p:spPr>
          <a:xfrm>
            <a:off x="1876425" y="4199890"/>
            <a:ext cx="8214995" cy="2333625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just"/>
            <a:r>
              <a:rPr lang="en-US" sz="3200"/>
              <a:t>- Tháng 1 có 31 ngày</a:t>
            </a:r>
            <a:endParaRPr lang="en-US" sz="3200"/>
          </a:p>
          <a:p>
            <a:pPr algn="just"/>
            <a:r>
              <a:rPr lang="en-US" sz="3200"/>
              <a:t>- Ngày Tết dương lịch 1/1 là thứ bảy</a:t>
            </a:r>
            <a:endParaRPr lang="en-US" sz="3200"/>
          </a:p>
          <a:p>
            <a:pPr algn="just"/>
            <a:r>
              <a:rPr lang="en-US" sz="3200"/>
              <a:t>- Ngày c1 tháng 2 cùng năm là thứ ba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841</Words>
  <Application>WPS Presentation</Application>
  <PresentationFormat>Widescreen</PresentationFormat>
  <Paragraphs>67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15</vt:i4>
      </vt:variant>
    </vt:vector>
  </HeadingPairs>
  <TitlesOfParts>
    <vt:vector size="43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方正卡通简体</vt:lpstr>
      <vt:lpstr>Wingdings 2</vt:lpstr>
      <vt:lpstr>Calibri</vt:lpstr>
      <vt:lpstr>ITC Avant Garde Std Bk</vt:lpstr>
      <vt:lpstr>Century Gothic</vt:lpstr>
      <vt:lpstr>字魂17号-萌趣果冻体</vt:lpstr>
      <vt:lpstr>Segoe Print</vt:lpstr>
      <vt:lpstr>Times New Roman</vt:lpstr>
      <vt:lpstr>Arial Rounded MT Bold</vt:lpstr>
      <vt:lpstr>Tahoma</vt:lpstr>
      <vt:lpstr>Arial</vt:lpstr>
      <vt:lpstr>黑体</vt:lpstr>
      <vt:lpstr>Franklin Gothic Book</vt:lpstr>
      <vt:lpstr>Franklin Gothic Medium</vt:lpstr>
      <vt:lpstr>Office Theme</vt:lpstr>
      <vt:lpstr>Office 主题​​</vt:lpstr>
      <vt:lpstr>Trek</vt:lpstr>
      <vt:lpstr>2_Office Theme</vt:lpstr>
      <vt:lpstr>1_Office 主题​​</vt:lpstr>
      <vt:lpstr>3_Office Theme</vt:lpstr>
      <vt:lpstr>1_Default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1</cp:revision>
  <dcterms:created xsi:type="dcterms:W3CDTF">2021-05-20T05:01:16Z</dcterms:created>
  <dcterms:modified xsi:type="dcterms:W3CDTF">2021-05-20T05:01:16Z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