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1"/>
  </p:notesMasterIdLst>
  <p:sldIdLst>
    <p:sldId id="328" r:id="rId2"/>
    <p:sldId id="260" r:id="rId3"/>
    <p:sldId id="264" r:id="rId4"/>
    <p:sldId id="295" r:id="rId5"/>
    <p:sldId id="303" r:id="rId6"/>
    <p:sldId id="297" r:id="rId7"/>
    <p:sldId id="298" r:id="rId8"/>
    <p:sldId id="299" r:id="rId9"/>
    <p:sldId id="300" r:id="rId10"/>
    <p:sldId id="301" r:id="rId11"/>
    <p:sldId id="291" r:id="rId12"/>
    <p:sldId id="304" r:id="rId13"/>
    <p:sldId id="311" r:id="rId14"/>
    <p:sldId id="312" r:id="rId15"/>
    <p:sldId id="313" r:id="rId16"/>
    <p:sldId id="314" r:id="rId17"/>
    <p:sldId id="281" r:id="rId18"/>
    <p:sldId id="307" r:id="rId19"/>
    <p:sldId id="271" r:id="rId20"/>
    <p:sldId id="290" r:id="rId21"/>
    <p:sldId id="302" r:id="rId22"/>
    <p:sldId id="283" r:id="rId23"/>
    <p:sldId id="319" r:id="rId24"/>
    <p:sldId id="315" r:id="rId25"/>
    <p:sldId id="316" r:id="rId26"/>
    <p:sldId id="317" r:id="rId27"/>
    <p:sldId id="318" r:id="rId28"/>
    <p:sldId id="320" r:id="rId29"/>
    <p:sldId id="286" r:id="rId30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66FFFF"/>
    <a:srgbClr val="990000"/>
    <a:srgbClr val="000000"/>
    <a:srgbClr val="FFFF66"/>
    <a:srgbClr val="FF3300"/>
    <a:srgbClr val="FD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Nhấn mạnh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89" autoAdjust="0"/>
    <p:restoredTop sz="94660"/>
  </p:normalViewPr>
  <p:slideViewPr>
    <p:cSldViewPr>
      <p:cViewPr varScale="1">
        <p:scale>
          <a:sx n="74" d="100"/>
          <a:sy n="74" d="100"/>
        </p:scale>
        <p:origin x="92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3B8F3-456B-49F0-890A-6919743D2FC1}" type="datetimeFigureOut">
              <a:rPr lang="en-US" smtClean="0"/>
              <a:pPr/>
              <a:t>7/23/2023</a:t>
            </a:fld>
            <a:endParaRPr lang="en-US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9D5EF-6A9E-40D6-9349-11849A743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2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0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2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63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80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39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44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5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1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81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68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3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00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04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5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77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401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06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44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9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13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6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866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1866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03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82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407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50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108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42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71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366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0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48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642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895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14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67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751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73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399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809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91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8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403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986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29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3B7B36-D930-4637-8533-F79BCED59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486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3B7B36-D930-4637-8533-F79BCED59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70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3B7B36-D930-4637-8533-F79BCED59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620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3B7B36-D930-4637-8533-F79BCED59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5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8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2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08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0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7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C6C3F83-FF65-4304-92F5-4C118E026E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4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743" r:id="rId3"/>
    <p:sldLayoutId id="2147483742" r:id="rId4"/>
    <p:sldLayoutId id="2147483741" r:id="rId5"/>
    <p:sldLayoutId id="2147483740" r:id="rId6"/>
    <p:sldLayoutId id="2147483738" r:id="rId7"/>
    <p:sldLayoutId id="2147483737" r:id="rId8"/>
    <p:sldLayoutId id="2147483736" r:id="rId9"/>
    <p:sldLayoutId id="2147483735" r:id="rId10"/>
    <p:sldLayoutId id="2147483734" r:id="rId11"/>
    <p:sldLayoutId id="2147483733" r:id="rId12"/>
    <p:sldLayoutId id="2147483732" r:id="rId13"/>
    <p:sldLayoutId id="2147483731" r:id="rId14"/>
    <p:sldLayoutId id="2147483730" r:id="rId15"/>
    <p:sldLayoutId id="2147483729" r:id="rId16"/>
    <p:sldLayoutId id="2147483728" r:id="rId17"/>
    <p:sldLayoutId id="2147483727" r:id="rId18"/>
    <p:sldLayoutId id="2147483726" r:id="rId19"/>
    <p:sldLayoutId id="2147483725" r:id="rId20"/>
    <p:sldLayoutId id="2147483724" r:id="rId21"/>
    <p:sldLayoutId id="2147483722" r:id="rId22"/>
    <p:sldLayoutId id="2147483721" r:id="rId23"/>
    <p:sldLayoutId id="2147483720" r:id="rId24"/>
    <p:sldLayoutId id="2147483719" r:id="rId25"/>
    <p:sldLayoutId id="2147483718" r:id="rId26"/>
    <p:sldLayoutId id="2147483717" r:id="rId27"/>
    <p:sldLayoutId id="2147483714" r:id="rId28"/>
    <p:sldLayoutId id="2147483713" r:id="rId29"/>
    <p:sldLayoutId id="2147483712" r:id="rId30"/>
    <p:sldLayoutId id="2147483711" r:id="rId31"/>
    <p:sldLayoutId id="2147483710" r:id="rId32"/>
    <p:sldLayoutId id="2147483709" r:id="rId33"/>
    <p:sldLayoutId id="2147483708" r:id="rId34"/>
    <p:sldLayoutId id="2147483707" r:id="rId35"/>
    <p:sldLayoutId id="2147483706" r:id="rId36"/>
    <p:sldLayoutId id="2147483705" r:id="rId37"/>
    <p:sldLayoutId id="2147483704" r:id="rId38"/>
    <p:sldLayoutId id="2147483703" r:id="rId39"/>
    <p:sldLayoutId id="2147483702" r:id="rId40"/>
    <p:sldLayoutId id="2147483701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723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39" r:id="rId53"/>
    <p:sldLayoutId id="2147483716" r:id="rId54"/>
    <p:sldLayoutId id="2147483715" r:id="rId5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6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b&#224;i%20gi&#7843;ng.ppt#-1,3,Slide 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b&#224;i%20gi&#7843;ng.ppt#-1,8,Slide 8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21"/>
          <p:cNvSpPr>
            <a:spLocks noChangeArrowheads="1" noChangeShapeType="1" noTextEdit="1"/>
          </p:cNvSpPr>
          <p:nvPr/>
        </p:nvSpPr>
        <p:spPr bwMode="auto">
          <a:xfrm>
            <a:off x="381000" y="3505200"/>
            <a:ext cx="8305800" cy="472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Cuộc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khẩn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hoang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ở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Đàng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Trong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>
              <a:defRPr/>
            </a:pPr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>
              <a:defRPr/>
            </a:pPr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WordArt 5"/>
          <p:cNvSpPr>
            <a:spLocks noChangeArrowheads="1" noChangeShapeType="1" noTextEdit="1"/>
          </p:cNvSpPr>
          <p:nvPr/>
        </p:nvSpPr>
        <p:spPr bwMode="auto">
          <a:xfrm>
            <a:off x="1905000" y="1524000"/>
            <a:ext cx="5943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Lịch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sử</a:t>
            </a:r>
            <a:endParaRPr lang="en-US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uối t t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6"/>
          <a:stretch>
            <a:fillRect/>
          </a:stretch>
        </p:blipFill>
        <p:spPr bwMode="auto">
          <a:xfrm>
            <a:off x="457200" y="76200"/>
            <a:ext cx="8153400" cy="5135940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76200" y="5212140"/>
            <a:ext cx="9067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</a:rPr>
              <a:t>Đi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đâu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làng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lập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ấp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đó</a:t>
            </a:r>
            <a:r>
              <a:rPr lang="en-US" sz="3200" b="1" dirty="0">
                <a:solidFill>
                  <a:srgbClr val="FF0000"/>
                </a:solidFill>
              </a:rPr>
              <a:t>. </a:t>
            </a:r>
            <a:r>
              <a:rPr lang="en-US" sz="3200" b="1" dirty="0" err="1">
                <a:solidFill>
                  <a:srgbClr val="FF0000"/>
                </a:solidFill>
              </a:rPr>
              <a:t>Họ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vỡ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đất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trồng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trọt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chăn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nuôi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buôn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bán</a:t>
            </a:r>
            <a:r>
              <a:rPr lang="en-US" sz="3200" b="1" dirty="0">
                <a:solidFill>
                  <a:srgbClr val="FF0000"/>
                </a:solidFill>
              </a:rPr>
              <a:t>, ... </a:t>
            </a:r>
            <a:r>
              <a:rPr lang="en-US" sz="3200" b="1" dirty="0" err="1">
                <a:solidFill>
                  <a:srgbClr val="FF0000"/>
                </a:solidFill>
              </a:rPr>
              <a:t>tạo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những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xóm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đông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đúc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trù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phú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</a:p>
        </p:txBody>
      </p:sp>
      <p:graphicFrame>
        <p:nvGraphicFramePr>
          <p:cNvPr id="4" name="Bảng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400078"/>
              </p:ext>
            </p:extLst>
          </p:nvPr>
        </p:nvGraphicFramePr>
        <p:xfrm>
          <a:off x="457200" y="5257800"/>
          <a:ext cx="8458200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A. </a:t>
                      </a:r>
                      <a:r>
                        <a:rPr lang="en-US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làng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mới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vỡ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trọt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chăn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buôn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bán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,...</a:t>
                      </a:r>
                      <a:endParaRPr lang="en-US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B. </a:t>
                      </a:r>
                      <a:r>
                        <a:rPr lang="en-US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Vỡ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trọt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chăn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buôn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bán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C.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làng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ấp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mới</a:t>
                      </a:r>
                      <a:r>
                        <a:rPr lang="en-US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Hình Bầu dục 4"/>
          <p:cNvSpPr/>
          <p:nvPr/>
        </p:nvSpPr>
        <p:spPr bwMode="auto">
          <a:xfrm>
            <a:off x="685800" y="57150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0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66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7" grpId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76200" y="2057400"/>
            <a:ext cx="8991600" cy="4572000"/>
          </a:xfrm>
          <a:prstGeom prst="rect">
            <a:avLst/>
          </a:prstGeom>
          <a:solidFill>
            <a:schemeClr val="bg2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3000" dirty="0">
                <a:latin typeface="VNI-Times" pitchFamily="2" charset="0"/>
              </a:rPr>
              <a:t>- </a:t>
            </a:r>
            <a:r>
              <a:rPr lang="en-US" sz="3000" dirty="0" err="1">
                <a:latin typeface="VNI-Times" pitchFamily="2" charset="0"/>
              </a:rPr>
              <a:t>Löïc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löôïng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chuû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yeáu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trong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cuoäc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khaån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hoang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Ñaøng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Trong</a:t>
            </a:r>
            <a:r>
              <a:rPr lang="en-US" sz="3000" dirty="0">
                <a:latin typeface="VNI-Times" pitchFamily="2" charset="0"/>
              </a:rPr>
              <a:t> </a:t>
            </a:r>
          </a:p>
          <a:p>
            <a:pPr algn="just"/>
            <a:r>
              <a:rPr lang="en-US" sz="3000" dirty="0" err="1">
                <a:latin typeface="VNI-Times" pitchFamily="2" charset="0"/>
              </a:rPr>
              <a:t>laø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noâng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daân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quaân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lính</a:t>
            </a:r>
            <a:r>
              <a:rPr lang="en-US" sz="3000" dirty="0">
                <a:latin typeface="VNI-Times" pitchFamily="2" charset="0"/>
              </a:rPr>
              <a:t>. </a:t>
            </a:r>
          </a:p>
          <a:p>
            <a:pPr algn="just"/>
            <a:endParaRPr lang="en-US" sz="900" dirty="0">
              <a:latin typeface="VNI-Times" pitchFamily="2" charset="0"/>
            </a:endParaRPr>
          </a:p>
          <a:p>
            <a:pPr algn="just"/>
            <a:r>
              <a:rPr lang="en-US" sz="3000" dirty="0">
                <a:latin typeface="VNI-Times" pitchFamily="2" charset="0"/>
              </a:rPr>
              <a:t>- </a:t>
            </a:r>
            <a:r>
              <a:rPr lang="en-US" sz="3000" dirty="0" err="1">
                <a:latin typeface="VNI-Times" pitchFamily="2" charset="0"/>
              </a:rPr>
              <a:t>Nhöõng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ngöôøi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ñi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khai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hoang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ñöôïc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caáp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löông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thöïc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trong</a:t>
            </a:r>
            <a:r>
              <a:rPr lang="en-US" sz="3000" dirty="0">
                <a:latin typeface="VNI-Times" pitchFamily="2" charset="0"/>
              </a:rPr>
              <a:t> </a:t>
            </a:r>
          </a:p>
          <a:p>
            <a:pPr algn="just"/>
            <a:r>
              <a:rPr lang="en-US" sz="3000" dirty="0" err="1">
                <a:latin typeface="VNI-Times" pitchFamily="2" charset="0"/>
              </a:rPr>
              <a:t>nöûa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naêm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vaø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moät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soá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noâng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cuï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cho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vieäc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khaån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hoang</a:t>
            </a:r>
            <a:r>
              <a:rPr lang="en-US" sz="3000" dirty="0">
                <a:latin typeface="VNI-Times" pitchFamily="2" charset="0"/>
              </a:rPr>
              <a:t>.</a:t>
            </a:r>
          </a:p>
          <a:p>
            <a:pPr algn="just"/>
            <a:endParaRPr lang="en-US" sz="1200" dirty="0">
              <a:latin typeface="VNI-Times" pitchFamily="2" charset="0"/>
            </a:endParaRPr>
          </a:p>
          <a:p>
            <a:pPr algn="just"/>
            <a:r>
              <a:rPr lang="en-US" sz="3000" dirty="0">
                <a:latin typeface="VNI-Times" pitchFamily="2" charset="0"/>
              </a:rPr>
              <a:t>- </a:t>
            </a:r>
            <a:r>
              <a:rPr lang="en-US" sz="3000" dirty="0" err="1">
                <a:latin typeface="VNI-Times" pitchFamily="2" charset="0"/>
              </a:rPr>
              <a:t>Hoï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ñi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ñeán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vuøng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Phuù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Yeân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Khaùnh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Hoøa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ñeán</a:t>
            </a:r>
            <a:r>
              <a:rPr lang="en-US" sz="3000" dirty="0">
                <a:latin typeface="VNI-Times" pitchFamily="2" charset="0"/>
              </a:rPr>
              <a:t> Nam </a:t>
            </a:r>
            <a:r>
              <a:rPr lang="en-US" sz="3000" dirty="0" err="1">
                <a:latin typeface="VNI-Times" pitchFamily="2" charset="0"/>
              </a:rPr>
              <a:t>Trung</a:t>
            </a:r>
            <a:r>
              <a:rPr lang="en-US" sz="3000" dirty="0">
                <a:latin typeface="VNI-Times" pitchFamily="2" charset="0"/>
              </a:rPr>
              <a:t> </a:t>
            </a:r>
          </a:p>
          <a:p>
            <a:pPr algn="just"/>
            <a:r>
              <a:rPr lang="en-US" sz="3000" dirty="0" err="1">
                <a:latin typeface="VNI-Times" pitchFamily="2" charset="0"/>
              </a:rPr>
              <a:t>Boä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Taây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Nguyeân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hoï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ñeán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caû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ñoàng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baèng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soâng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Cöûu</a:t>
            </a:r>
            <a:r>
              <a:rPr lang="en-US" sz="3000" dirty="0">
                <a:latin typeface="VNI-Times" pitchFamily="2" charset="0"/>
              </a:rPr>
              <a:t> Long.</a:t>
            </a:r>
          </a:p>
          <a:p>
            <a:pPr algn="just"/>
            <a:endParaRPr lang="en-US" sz="1000" dirty="0">
              <a:latin typeface="VNI-Times" pitchFamily="2" charset="0"/>
            </a:endParaRPr>
          </a:p>
          <a:p>
            <a:pPr algn="just"/>
            <a:r>
              <a:rPr lang="en-US" sz="3000" dirty="0">
                <a:latin typeface="VNI-Times" pitchFamily="2" charset="0"/>
              </a:rPr>
              <a:t>- </a:t>
            </a:r>
            <a:r>
              <a:rPr lang="en-US" sz="3000" dirty="0" err="1">
                <a:latin typeface="VNI-Times" pitchFamily="2" charset="0"/>
              </a:rPr>
              <a:t>Hoï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laäp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laøng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laäp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aáp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môùi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vaø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vôõ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ñaát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ñeå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troàng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troït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chaên</a:t>
            </a:r>
            <a:r>
              <a:rPr lang="en-US" sz="3000" dirty="0">
                <a:latin typeface="VNI-Times" pitchFamily="2" charset="0"/>
              </a:rPr>
              <a:t> </a:t>
            </a:r>
          </a:p>
          <a:p>
            <a:pPr algn="just"/>
            <a:r>
              <a:rPr lang="en-US" sz="3000" dirty="0" err="1">
                <a:latin typeface="VNI-Times" pitchFamily="2" charset="0"/>
              </a:rPr>
              <a:t>nuoâi</a:t>
            </a:r>
            <a:r>
              <a:rPr lang="en-US" sz="3000" dirty="0">
                <a:latin typeface="VNI-Times" pitchFamily="2" charset="0"/>
              </a:rPr>
              <a:t>, </a:t>
            </a:r>
            <a:r>
              <a:rPr lang="en-US" sz="3000" dirty="0" err="1">
                <a:latin typeface="VNI-Times" pitchFamily="2" charset="0"/>
              </a:rPr>
              <a:t>buoân</a:t>
            </a:r>
            <a:r>
              <a:rPr lang="en-US" sz="3000" dirty="0">
                <a:latin typeface="VNI-Times" pitchFamily="2" charset="0"/>
              </a:rPr>
              <a:t> </a:t>
            </a:r>
            <a:r>
              <a:rPr lang="en-US" sz="3000" dirty="0" err="1">
                <a:latin typeface="VNI-Times" pitchFamily="2" charset="0"/>
              </a:rPr>
              <a:t>baùn</a:t>
            </a:r>
            <a:r>
              <a:rPr lang="en-US" sz="3000" dirty="0">
                <a:latin typeface="VNI-Times" pitchFamily="2" charset="0"/>
              </a:rPr>
              <a:t> …</a:t>
            </a:r>
          </a:p>
          <a:p>
            <a:pPr algn="just"/>
            <a:r>
              <a:rPr lang="en-US" sz="3000" dirty="0">
                <a:latin typeface="VNI-Times" pitchFamily="2" charset="0"/>
              </a:rPr>
              <a:t> 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52400" y="381000"/>
            <a:ext cx="6759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XVI.</a:t>
            </a:r>
            <a:endParaRPr lang="en-US" sz="2800" b="1" dirty="0">
              <a:latin typeface="VNI-Times" pitchFamily="2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52400" y="990600"/>
            <a:ext cx="63995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VNI-Times" pitchFamily="2" charset="0"/>
              </a:rPr>
              <a:t>2.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Các chúa Nguyễn tổ chức khai hoang .</a:t>
            </a:r>
            <a:endParaRPr lang="en-US" sz="2800" b="1" dirty="0"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py of 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"/>
            <a:ext cx="9144000" cy="6705601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Hộp_Văn_Bản 9"/>
          <p:cNvSpPr txBox="1"/>
          <p:nvPr/>
        </p:nvSpPr>
        <p:spPr>
          <a:xfrm>
            <a:off x="7831547" y="2667000"/>
            <a:ext cx="626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2"/>
                </a:solidFill>
              </a:rPr>
              <a:t>PHÚ YÊN</a:t>
            </a:r>
          </a:p>
        </p:txBody>
      </p:sp>
      <p:sp>
        <p:nvSpPr>
          <p:cNvPr id="11" name="Hộp_Văn_Bản 10"/>
          <p:cNvSpPr txBox="1"/>
          <p:nvPr/>
        </p:nvSpPr>
        <p:spPr>
          <a:xfrm>
            <a:off x="8210813" y="3033436"/>
            <a:ext cx="780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2"/>
                </a:solidFill>
              </a:rPr>
              <a:t>KHÁNH HÒA</a:t>
            </a:r>
          </a:p>
        </p:txBody>
      </p:sp>
      <p:sp>
        <p:nvSpPr>
          <p:cNvPr id="12" name="Hộp_Văn_Bản 11"/>
          <p:cNvSpPr txBox="1"/>
          <p:nvPr/>
        </p:nvSpPr>
        <p:spPr>
          <a:xfrm rot="19270324">
            <a:off x="7410076" y="3407936"/>
            <a:ext cx="12046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>
                <a:solidFill>
                  <a:schemeClr val="bg2"/>
                </a:solidFill>
              </a:rPr>
              <a:t>NAM TRUNG BỘ</a:t>
            </a:r>
          </a:p>
        </p:txBody>
      </p:sp>
      <p:sp>
        <p:nvSpPr>
          <p:cNvPr id="13" name="Hộp_Văn_Bản 12"/>
          <p:cNvSpPr txBox="1"/>
          <p:nvPr/>
        </p:nvSpPr>
        <p:spPr>
          <a:xfrm>
            <a:off x="7543800" y="3033436"/>
            <a:ext cx="886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2"/>
                </a:solidFill>
              </a:rPr>
              <a:t>TÂY NGUYÊN</a:t>
            </a:r>
          </a:p>
        </p:txBody>
      </p:sp>
      <p:sp>
        <p:nvSpPr>
          <p:cNvPr id="14" name="Hộp_Văn_Bản 13"/>
          <p:cNvSpPr txBox="1"/>
          <p:nvPr/>
        </p:nvSpPr>
        <p:spPr>
          <a:xfrm rot="19270324">
            <a:off x="6512108" y="3803066"/>
            <a:ext cx="125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2"/>
                </a:solidFill>
              </a:rPr>
              <a:t>ĐỒNG BẰNG     SÔNG CỬU LONG</a:t>
            </a:r>
          </a:p>
        </p:txBody>
      </p:sp>
      <p:sp>
        <p:nvSpPr>
          <p:cNvPr id="16" name="Hình Bầu dục 15"/>
          <p:cNvSpPr/>
          <p:nvPr/>
        </p:nvSpPr>
        <p:spPr bwMode="auto">
          <a:xfrm>
            <a:off x="199706" y="76200"/>
            <a:ext cx="638494" cy="762000"/>
          </a:xfrm>
          <a:prstGeom prst="ellipse">
            <a:avLst/>
          </a:prstGeom>
          <a:solidFill>
            <a:schemeClr val="tx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241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ối t t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8534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Hình Bầu dục 16"/>
          <p:cNvSpPr/>
          <p:nvPr/>
        </p:nvSpPr>
        <p:spPr bwMode="auto">
          <a:xfrm>
            <a:off x="158977" y="0"/>
            <a:ext cx="831621" cy="762000"/>
          </a:xfrm>
          <a:prstGeom prst="ellipse">
            <a:avLst/>
          </a:prstGeom>
          <a:solidFill>
            <a:schemeClr val="tx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5870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ối t t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Hình Bầu dục 17"/>
          <p:cNvSpPr/>
          <p:nvPr/>
        </p:nvSpPr>
        <p:spPr bwMode="auto">
          <a:xfrm>
            <a:off x="8077200" y="152400"/>
            <a:ext cx="762000" cy="762000"/>
          </a:xfrm>
          <a:prstGeom prst="ellipse">
            <a:avLst/>
          </a:prstGeom>
          <a:solidFill>
            <a:schemeClr val="tx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3552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Nhóm 10"/>
          <p:cNvGrpSpPr/>
          <p:nvPr/>
        </p:nvGrpSpPr>
        <p:grpSpPr>
          <a:xfrm>
            <a:off x="0" y="47297"/>
            <a:ext cx="9144000" cy="6844731"/>
            <a:chOff x="0" y="47297"/>
            <a:chExt cx="4219861" cy="6844731"/>
          </a:xfrm>
        </p:grpSpPr>
        <p:pic>
          <p:nvPicPr>
            <p:cNvPr id="7" name="Picture 2" descr="C:\Users\Tuyen.aptech01\Desktop\uy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87" b="7495"/>
            <a:stretch/>
          </p:blipFill>
          <p:spPr bwMode="auto">
            <a:xfrm>
              <a:off x="0" y="47297"/>
              <a:ext cx="4219860" cy="6844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Khung Chú Thích Hình Đám Mây 12"/>
            <p:cNvSpPr/>
            <p:nvPr/>
          </p:nvSpPr>
          <p:spPr bwMode="auto">
            <a:xfrm>
              <a:off x="790859" y="6067098"/>
              <a:ext cx="152401" cy="304800"/>
            </a:xfrm>
            <a:prstGeom prst="cloudCallou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Hộp_Văn_Bản 13"/>
            <p:cNvSpPr txBox="1"/>
            <p:nvPr/>
          </p:nvSpPr>
          <p:spPr>
            <a:xfrm>
              <a:off x="3023331" y="4357147"/>
              <a:ext cx="533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PHÚ YÊN</a:t>
              </a:r>
            </a:p>
          </p:txBody>
        </p:sp>
        <p:sp>
          <p:nvSpPr>
            <p:cNvPr id="10" name="Hộp_Văn_Bản 14"/>
            <p:cNvSpPr txBox="1"/>
            <p:nvPr/>
          </p:nvSpPr>
          <p:spPr>
            <a:xfrm>
              <a:off x="3457860" y="4813400"/>
              <a:ext cx="76200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chemeClr val="bg2"/>
                  </a:solidFill>
                </a:rPr>
                <a:t>KHÁNH HÒA</a:t>
              </a:r>
            </a:p>
          </p:txBody>
        </p:sp>
        <p:sp>
          <p:nvSpPr>
            <p:cNvPr id="11" name="Hộp_Văn_Bản 15"/>
            <p:cNvSpPr txBox="1"/>
            <p:nvPr/>
          </p:nvSpPr>
          <p:spPr>
            <a:xfrm rot="20491926">
              <a:off x="2428141" y="5327831"/>
              <a:ext cx="12954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NAM TRUNG BỘ</a:t>
              </a:r>
            </a:p>
          </p:txBody>
        </p:sp>
        <p:sp>
          <p:nvSpPr>
            <p:cNvPr id="12" name="Hộp_Văn_Bản 16"/>
            <p:cNvSpPr txBox="1"/>
            <p:nvPr/>
          </p:nvSpPr>
          <p:spPr>
            <a:xfrm>
              <a:off x="2543460" y="4737200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itchFamily="18" charset="0"/>
                  <a:cs typeface="Times New Roman" pitchFamily="18" charset="0"/>
                </a:rPr>
                <a:t>TÂY NGUYÊN</a:t>
              </a:r>
            </a:p>
          </p:txBody>
        </p:sp>
        <p:sp>
          <p:nvSpPr>
            <p:cNvPr id="13" name="Hộp_Văn_Bản 17"/>
            <p:cNvSpPr txBox="1"/>
            <p:nvPr/>
          </p:nvSpPr>
          <p:spPr>
            <a:xfrm rot="20673495">
              <a:off x="1157281" y="5988665"/>
              <a:ext cx="10728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ĐỒNG BẰNG     SÔNG CỬU LONG</a:t>
              </a:r>
            </a:p>
          </p:txBody>
        </p:sp>
      </p:grpSp>
      <p:sp>
        <p:nvSpPr>
          <p:cNvPr id="5" name="Hình Bầu dục 18"/>
          <p:cNvSpPr/>
          <p:nvPr/>
        </p:nvSpPr>
        <p:spPr bwMode="auto">
          <a:xfrm>
            <a:off x="0" y="1600200"/>
            <a:ext cx="1447800" cy="1066801"/>
          </a:xfrm>
          <a:prstGeom prst="ellipse">
            <a:avLst/>
          </a:prstGeom>
          <a:solidFill>
            <a:schemeClr val="tx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979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ối t t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6"/>
          <a:stretch>
            <a:fillRect/>
          </a:stretch>
        </p:blipFill>
        <p:spPr bwMode="auto">
          <a:xfrm>
            <a:off x="0" y="1"/>
            <a:ext cx="9031015" cy="6858000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Hình Bầu dục 19"/>
          <p:cNvSpPr/>
          <p:nvPr/>
        </p:nvSpPr>
        <p:spPr bwMode="auto">
          <a:xfrm>
            <a:off x="69632" y="57008"/>
            <a:ext cx="1530568" cy="781192"/>
          </a:xfrm>
          <a:prstGeom prst="ellipse">
            <a:avLst/>
          </a:prstGeom>
          <a:solidFill>
            <a:schemeClr val="tx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7100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705600" y="-173421"/>
            <a:ext cx="2590800" cy="595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khẩn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grpSp>
        <p:nvGrpSpPr>
          <p:cNvPr id="2" name="Nhóm 1"/>
          <p:cNvGrpSpPr/>
          <p:nvPr/>
        </p:nvGrpSpPr>
        <p:grpSpPr>
          <a:xfrm>
            <a:off x="304800" y="-1"/>
            <a:ext cx="6400800" cy="6844731"/>
            <a:chOff x="304800" y="-1"/>
            <a:chExt cx="5334001" cy="6844731"/>
          </a:xfrm>
        </p:grpSpPr>
        <p:pic>
          <p:nvPicPr>
            <p:cNvPr id="4098" name="Picture 2" descr="C:\Users\Tuyen.aptech01\Desktop\uy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95"/>
            <a:stretch/>
          </p:blipFill>
          <p:spPr bwMode="auto">
            <a:xfrm>
              <a:off x="304800" y="-1"/>
              <a:ext cx="5334000" cy="6844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Khung Chú Thích Hình Đám Mây 5"/>
            <p:cNvSpPr/>
            <p:nvPr/>
          </p:nvSpPr>
          <p:spPr bwMode="auto">
            <a:xfrm>
              <a:off x="2209799" y="6019800"/>
              <a:ext cx="152401" cy="304800"/>
            </a:xfrm>
            <a:prstGeom prst="cloudCallou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Hộp_Văn_Bản 6"/>
            <p:cNvSpPr txBox="1"/>
            <p:nvPr/>
          </p:nvSpPr>
          <p:spPr>
            <a:xfrm>
              <a:off x="4533901" y="4308902"/>
              <a:ext cx="5334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PHÚ YÊN</a:t>
              </a:r>
            </a:p>
          </p:txBody>
        </p:sp>
        <p:sp>
          <p:nvSpPr>
            <p:cNvPr id="8" name="Hộp_Văn_Bản 7"/>
            <p:cNvSpPr txBox="1"/>
            <p:nvPr/>
          </p:nvSpPr>
          <p:spPr>
            <a:xfrm>
              <a:off x="4876800" y="4766102"/>
              <a:ext cx="76200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chemeClr val="bg2"/>
                  </a:solidFill>
                </a:rPr>
                <a:t>KHÁNH HÒA</a:t>
              </a:r>
            </a:p>
          </p:txBody>
        </p:sp>
        <p:sp>
          <p:nvSpPr>
            <p:cNvPr id="9" name="Hộp_Văn_Bản 8"/>
            <p:cNvSpPr txBox="1"/>
            <p:nvPr/>
          </p:nvSpPr>
          <p:spPr>
            <a:xfrm rot="19270324">
              <a:off x="3746480" y="5331044"/>
              <a:ext cx="12954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NAM TRUNG BỘ</a:t>
              </a:r>
            </a:p>
          </p:txBody>
        </p:sp>
        <p:sp>
          <p:nvSpPr>
            <p:cNvPr id="10" name="Hộp_Văn_Bản 9"/>
            <p:cNvSpPr txBox="1"/>
            <p:nvPr/>
          </p:nvSpPr>
          <p:spPr>
            <a:xfrm>
              <a:off x="3962400" y="4689902"/>
              <a:ext cx="7620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/>
                <a:t>TÂY NGUYÊN</a:t>
              </a:r>
            </a:p>
          </p:txBody>
        </p:sp>
        <p:sp>
          <p:nvSpPr>
            <p:cNvPr id="11" name="Hộp_Văn_Bản 10"/>
            <p:cNvSpPr txBox="1"/>
            <p:nvPr/>
          </p:nvSpPr>
          <p:spPr>
            <a:xfrm rot="19270324">
              <a:off x="2467951" y="5943767"/>
              <a:ext cx="136230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/>
                <a:t>ĐỒNG BẰNG     SÔNG CỬU LONG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MG038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438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891" name="Group 3"/>
          <p:cNvGrpSpPr>
            <a:grpSpLocks/>
          </p:cNvGrpSpPr>
          <p:nvPr/>
        </p:nvGrpSpPr>
        <p:grpSpPr bwMode="auto">
          <a:xfrm>
            <a:off x="4724400" y="304800"/>
            <a:ext cx="762000" cy="1196975"/>
            <a:chOff x="2199" y="1370"/>
            <a:chExt cx="480" cy="754"/>
          </a:xfrm>
        </p:grpSpPr>
        <p:sp>
          <p:nvSpPr>
            <p:cNvPr id="37892" name="AutoShape 4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3" name="AutoShape 5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4" name="AutoShape 6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5" name="AutoShape 7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896" name="Group 8"/>
          <p:cNvGrpSpPr>
            <a:grpSpLocks/>
          </p:cNvGrpSpPr>
          <p:nvPr/>
        </p:nvGrpSpPr>
        <p:grpSpPr bwMode="auto">
          <a:xfrm>
            <a:off x="5237163" y="2071688"/>
            <a:ext cx="762000" cy="1196975"/>
            <a:chOff x="2199" y="1370"/>
            <a:chExt cx="480" cy="754"/>
          </a:xfrm>
        </p:grpSpPr>
        <p:sp>
          <p:nvSpPr>
            <p:cNvPr id="37897" name="AutoShape 9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8" name="AutoShape 10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9" name="AutoShape 11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0" name="AutoShape 12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01" name="Group 13"/>
          <p:cNvGrpSpPr>
            <a:grpSpLocks/>
          </p:cNvGrpSpPr>
          <p:nvPr/>
        </p:nvGrpSpPr>
        <p:grpSpPr bwMode="auto">
          <a:xfrm>
            <a:off x="4724400" y="323850"/>
            <a:ext cx="762000" cy="1143000"/>
            <a:chOff x="2199" y="1370"/>
            <a:chExt cx="480" cy="754"/>
          </a:xfrm>
        </p:grpSpPr>
        <p:sp>
          <p:nvSpPr>
            <p:cNvPr id="37902" name="AutoShape 14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AutoShape 15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4" name="AutoShape 16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5" name="AutoShape 17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06" name="Group 18"/>
          <p:cNvGrpSpPr>
            <a:grpSpLocks/>
          </p:cNvGrpSpPr>
          <p:nvPr/>
        </p:nvGrpSpPr>
        <p:grpSpPr bwMode="auto">
          <a:xfrm>
            <a:off x="5562600" y="3657600"/>
            <a:ext cx="762000" cy="1196975"/>
            <a:chOff x="2199" y="1370"/>
            <a:chExt cx="480" cy="754"/>
          </a:xfrm>
        </p:grpSpPr>
        <p:sp>
          <p:nvSpPr>
            <p:cNvPr id="37907" name="AutoShape 19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8" name="AutoShape 20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AutoShape 21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0" name="AutoShape 22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685800" y="5257800"/>
            <a:ext cx="1295400" cy="1219200"/>
            <a:chOff x="2343" y="1872"/>
            <a:chExt cx="1385" cy="1448"/>
          </a:xfrm>
        </p:grpSpPr>
        <p:sp>
          <p:nvSpPr>
            <p:cNvPr id="37912" name="Freeform 24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3" name="Freeform 25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14" name="Group 26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15" name="AutoShape 27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16" name="AutoShape 28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17" name="Rectangle 29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18" name="Group 30"/>
          <p:cNvGrpSpPr>
            <a:grpSpLocks/>
          </p:cNvGrpSpPr>
          <p:nvPr/>
        </p:nvGrpSpPr>
        <p:grpSpPr bwMode="auto">
          <a:xfrm>
            <a:off x="4038600" y="2209800"/>
            <a:ext cx="1371600" cy="1143000"/>
            <a:chOff x="2343" y="1872"/>
            <a:chExt cx="1385" cy="1448"/>
          </a:xfrm>
        </p:grpSpPr>
        <p:sp>
          <p:nvSpPr>
            <p:cNvPr id="37919" name="Freeform 31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21" name="Group 33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22" name="AutoShape 34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23" name="AutoShape 35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24" name="Rectangle 36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25" name="Group 37"/>
          <p:cNvGrpSpPr>
            <a:grpSpLocks/>
          </p:cNvGrpSpPr>
          <p:nvPr/>
        </p:nvGrpSpPr>
        <p:grpSpPr bwMode="auto">
          <a:xfrm>
            <a:off x="2438400" y="3962400"/>
            <a:ext cx="1371600" cy="1143000"/>
            <a:chOff x="2343" y="1872"/>
            <a:chExt cx="1385" cy="1448"/>
          </a:xfrm>
        </p:grpSpPr>
        <p:sp>
          <p:nvSpPr>
            <p:cNvPr id="37926" name="Freeform 38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7" name="Freeform 39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28" name="Group 40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29" name="AutoShape 41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0" name="AutoShape 42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31" name="Rectangle 43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32" name="Group 44"/>
          <p:cNvGrpSpPr>
            <a:grpSpLocks/>
          </p:cNvGrpSpPr>
          <p:nvPr/>
        </p:nvGrpSpPr>
        <p:grpSpPr bwMode="auto">
          <a:xfrm>
            <a:off x="3581400" y="457200"/>
            <a:ext cx="1219200" cy="1143000"/>
            <a:chOff x="2343" y="1872"/>
            <a:chExt cx="1385" cy="1448"/>
          </a:xfrm>
        </p:grpSpPr>
        <p:sp>
          <p:nvSpPr>
            <p:cNvPr id="37933" name="Freeform 45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34" name="Freeform 46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35" name="Group 47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36" name="AutoShape 48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7" name="AutoShape 49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38" name="Rectangle 50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7939" name="Group 51"/>
          <p:cNvGrpSpPr>
            <a:grpSpLocks/>
          </p:cNvGrpSpPr>
          <p:nvPr/>
        </p:nvGrpSpPr>
        <p:grpSpPr bwMode="auto">
          <a:xfrm>
            <a:off x="4724400" y="3657600"/>
            <a:ext cx="1219200" cy="1143000"/>
            <a:chOff x="2343" y="1872"/>
            <a:chExt cx="1385" cy="1448"/>
          </a:xfrm>
        </p:grpSpPr>
        <p:sp>
          <p:nvSpPr>
            <p:cNvPr id="37940" name="Freeform 52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1" name="Freeform 53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42" name="Group 54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43" name="AutoShape 55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44" name="AutoShape 56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45" name="Rectangle 57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46" name="Rectangle 58"/>
          <p:cNvSpPr>
            <a:spLocks noChangeArrowheads="1"/>
          </p:cNvSpPr>
          <p:nvPr/>
        </p:nvSpPr>
        <p:spPr bwMode="auto">
          <a:xfrm>
            <a:off x="0" y="0"/>
            <a:ext cx="3124200" cy="3505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37947" name="Group 59"/>
          <p:cNvGrpSpPr>
            <a:grpSpLocks/>
          </p:cNvGrpSpPr>
          <p:nvPr/>
        </p:nvGrpSpPr>
        <p:grpSpPr bwMode="auto">
          <a:xfrm>
            <a:off x="-76200" y="304800"/>
            <a:ext cx="1066800" cy="1219200"/>
            <a:chOff x="2343" y="1872"/>
            <a:chExt cx="1385" cy="1448"/>
          </a:xfrm>
        </p:grpSpPr>
        <p:sp>
          <p:nvSpPr>
            <p:cNvPr id="37948" name="Freeform 60"/>
            <p:cNvSpPr>
              <a:spLocks/>
            </p:cNvSpPr>
            <p:nvPr/>
          </p:nvSpPr>
          <p:spPr bwMode="auto">
            <a:xfrm>
              <a:off x="3168" y="2960"/>
              <a:ext cx="560" cy="360"/>
            </a:xfrm>
            <a:custGeom>
              <a:avLst/>
              <a:gdLst>
                <a:gd name="T0" fmla="*/ 144 w 560"/>
                <a:gd name="T1" fmla="*/ 64 h 360"/>
                <a:gd name="T2" fmla="*/ 144 w 560"/>
                <a:gd name="T3" fmla="*/ 160 h 360"/>
                <a:gd name="T4" fmla="*/ 288 w 560"/>
                <a:gd name="T5" fmla="*/ 160 h 360"/>
                <a:gd name="T6" fmla="*/ 240 w 560"/>
                <a:gd name="T7" fmla="*/ 256 h 360"/>
                <a:gd name="T8" fmla="*/ 384 w 560"/>
                <a:gd name="T9" fmla="*/ 16 h 360"/>
                <a:gd name="T10" fmla="*/ 384 w 560"/>
                <a:gd name="T11" fmla="*/ 160 h 360"/>
                <a:gd name="T12" fmla="*/ 432 w 560"/>
                <a:gd name="T13" fmla="*/ 256 h 360"/>
                <a:gd name="T14" fmla="*/ 480 w 560"/>
                <a:gd name="T15" fmla="*/ 112 h 360"/>
                <a:gd name="T16" fmla="*/ 480 w 560"/>
                <a:gd name="T17" fmla="*/ 208 h 360"/>
                <a:gd name="T18" fmla="*/ 480 w 560"/>
                <a:gd name="T19" fmla="*/ 352 h 360"/>
                <a:gd name="T20" fmla="*/ 0 w 560"/>
                <a:gd name="T21" fmla="*/ 25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360">
                  <a:moveTo>
                    <a:pt x="144" y="64"/>
                  </a:moveTo>
                  <a:cubicBezTo>
                    <a:pt x="132" y="104"/>
                    <a:pt x="120" y="144"/>
                    <a:pt x="144" y="160"/>
                  </a:cubicBezTo>
                  <a:cubicBezTo>
                    <a:pt x="168" y="176"/>
                    <a:pt x="272" y="144"/>
                    <a:pt x="288" y="160"/>
                  </a:cubicBezTo>
                  <a:cubicBezTo>
                    <a:pt x="304" y="176"/>
                    <a:pt x="224" y="280"/>
                    <a:pt x="240" y="256"/>
                  </a:cubicBezTo>
                  <a:cubicBezTo>
                    <a:pt x="256" y="232"/>
                    <a:pt x="360" y="32"/>
                    <a:pt x="384" y="16"/>
                  </a:cubicBezTo>
                  <a:cubicBezTo>
                    <a:pt x="408" y="0"/>
                    <a:pt x="376" y="120"/>
                    <a:pt x="384" y="160"/>
                  </a:cubicBezTo>
                  <a:cubicBezTo>
                    <a:pt x="392" y="200"/>
                    <a:pt x="416" y="264"/>
                    <a:pt x="432" y="256"/>
                  </a:cubicBezTo>
                  <a:cubicBezTo>
                    <a:pt x="448" y="248"/>
                    <a:pt x="472" y="120"/>
                    <a:pt x="480" y="112"/>
                  </a:cubicBezTo>
                  <a:cubicBezTo>
                    <a:pt x="488" y="104"/>
                    <a:pt x="480" y="168"/>
                    <a:pt x="480" y="208"/>
                  </a:cubicBezTo>
                  <a:cubicBezTo>
                    <a:pt x="480" y="248"/>
                    <a:pt x="560" y="344"/>
                    <a:pt x="480" y="352"/>
                  </a:cubicBezTo>
                  <a:cubicBezTo>
                    <a:pt x="400" y="360"/>
                    <a:pt x="80" y="272"/>
                    <a:pt x="0" y="256"/>
                  </a:cubicBezTo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9" name="Freeform 61"/>
            <p:cNvSpPr>
              <a:spLocks/>
            </p:cNvSpPr>
            <p:nvPr/>
          </p:nvSpPr>
          <p:spPr bwMode="auto">
            <a:xfrm>
              <a:off x="2880" y="1872"/>
              <a:ext cx="584" cy="1400"/>
            </a:xfrm>
            <a:custGeom>
              <a:avLst/>
              <a:gdLst>
                <a:gd name="T0" fmla="*/ 200 w 936"/>
                <a:gd name="T1" fmla="*/ 200 h 1424"/>
                <a:gd name="T2" fmla="*/ 344 w 936"/>
                <a:gd name="T3" fmla="*/ 8 h 1424"/>
                <a:gd name="T4" fmla="*/ 536 w 936"/>
                <a:gd name="T5" fmla="*/ 152 h 1424"/>
                <a:gd name="T6" fmla="*/ 536 w 936"/>
                <a:gd name="T7" fmla="*/ 344 h 1424"/>
                <a:gd name="T8" fmla="*/ 680 w 936"/>
                <a:gd name="T9" fmla="*/ 344 h 1424"/>
                <a:gd name="T10" fmla="*/ 680 w 936"/>
                <a:gd name="T11" fmla="*/ 488 h 1424"/>
                <a:gd name="T12" fmla="*/ 824 w 936"/>
                <a:gd name="T13" fmla="*/ 488 h 1424"/>
                <a:gd name="T14" fmla="*/ 920 w 936"/>
                <a:gd name="T15" fmla="*/ 680 h 1424"/>
                <a:gd name="T16" fmla="*/ 728 w 936"/>
                <a:gd name="T17" fmla="*/ 824 h 1424"/>
                <a:gd name="T18" fmla="*/ 632 w 936"/>
                <a:gd name="T19" fmla="*/ 824 h 1424"/>
                <a:gd name="T20" fmla="*/ 632 w 936"/>
                <a:gd name="T21" fmla="*/ 968 h 1424"/>
                <a:gd name="T22" fmla="*/ 632 w 936"/>
                <a:gd name="T23" fmla="*/ 1352 h 1424"/>
                <a:gd name="T24" fmla="*/ 392 w 936"/>
                <a:gd name="T25" fmla="*/ 1400 h 1424"/>
                <a:gd name="T26" fmla="*/ 344 w 936"/>
                <a:gd name="T27" fmla="*/ 1208 h 1424"/>
                <a:gd name="T28" fmla="*/ 344 w 936"/>
                <a:gd name="T29" fmla="*/ 1016 h 1424"/>
                <a:gd name="T30" fmla="*/ 344 w 936"/>
                <a:gd name="T31" fmla="*/ 776 h 1424"/>
                <a:gd name="T32" fmla="*/ 344 w 936"/>
                <a:gd name="T33" fmla="*/ 968 h 1424"/>
                <a:gd name="T34" fmla="*/ 104 w 936"/>
                <a:gd name="T35" fmla="*/ 968 h 1424"/>
                <a:gd name="T36" fmla="*/ 8 w 936"/>
                <a:gd name="T37" fmla="*/ 968 h 1424"/>
                <a:gd name="T38" fmla="*/ 56 w 936"/>
                <a:gd name="T39" fmla="*/ 776 h 1424"/>
                <a:gd name="T40" fmla="*/ 152 w 936"/>
                <a:gd name="T41" fmla="*/ 680 h 1424"/>
                <a:gd name="T42" fmla="*/ 104 w 936"/>
                <a:gd name="T43" fmla="*/ 536 h 1424"/>
                <a:gd name="T44" fmla="*/ 56 w 936"/>
                <a:gd name="T45" fmla="*/ 392 h 1424"/>
                <a:gd name="T46" fmla="*/ 152 w 936"/>
                <a:gd name="T47" fmla="*/ 344 h 1424"/>
                <a:gd name="T48" fmla="*/ 200 w 936"/>
                <a:gd name="T49" fmla="*/ 20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6" h="1424">
                  <a:moveTo>
                    <a:pt x="200" y="200"/>
                  </a:moveTo>
                  <a:cubicBezTo>
                    <a:pt x="232" y="144"/>
                    <a:pt x="288" y="16"/>
                    <a:pt x="344" y="8"/>
                  </a:cubicBezTo>
                  <a:cubicBezTo>
                    <a:pt x="400" y="0"/>
                    <a:pt x="504" y="96"/>
                    <a:pt x="536" y="152"/>
                  </a:cubicBezTo>
                  <a:cubicBezTo>
                    <a:pt x="568" y="208"/>
                    <a:pt x="512" y="312"/>
                    <a:pt x="536" y="344"/>
                  </a:cubicBezTo>
                  <a:cubicBezTo>
                    <a:pt x="560" y="376"/>
                    <a:pt x="656" y="320"/>
                    <a:pt x="680" y="344"/>
                  </a:cubicBezTo>
                  <a:cubicBezTo>
                    <a:pt x="704" y="368"/>
                    <a:pt x="656" y="464"/>
                    <a:pt x="680" y="488"/>
                  </a:cubicBezTo>
                  <a:cubicBezTo>
                    <a:pt x="704" y="512"/>
                    <a:pt x="784" y="456"/>
                    <a:pt x="824" y="488"/>
                  </a:cubicBezTo>
                  <a:cubicBezTo>
                    <a:pt x="864" y="520"/>
                    <a:pt x="936" y="624"/>
                    <a:pt x="920" y="680"/>
                  </a:cubicBezTo>
                  <a:cubicBezTo>
                    <a:pt x="904" y="736"/>
                    <a:pt x="776" y="800"/>
                    <a:pt x="728" y="824"/>
                  </a:cubicBezTo>
                  <a:cubicBezTo>
                    <a:pt x="680" y="848"/>
                    <a:pt x="648" y="800"/>
                    <a:pt x="632" y="824"/>
                  </a:cubicBezTo>
                  <a:cubicBezTo>
                    <a:pt x="616" y="848"/>
                    <a:pt x="632" y="880"/>
                    <a:pt x="632" y="968"/>
                  </a:cubicBezTo>
                  <a:cubicBezTo>
                    <a:pt x="632" y="1056"/>
                    <a:pt x="672" y="1280"/>
                    <a:pt x="632" y="1352"/>
                  </a:cubicBezTo>
                  <a:cubicBezTo>
                    <a:pt x="592" y="1424"/>
                    <a:pt x="440" y="1424"/>
                    <a:pt x="392" y="1400"/>
                  </a:cubicBezTo>
                  <a:cubicBezTo>
                    <a:pt x="344" y="1376"/>
                    <a:pt x="352" y="1272"/>
                    <a:pt x="344" y="1208"/>
                  </a:cubicBezTo>
                  <a:cubicBezTo>
                    <a:pt x="336" y="1144"/>
                    <a:pt x="344" y="1088"/>
                    <a:pt x="344" y="1016"/>
                  </a:cubicBezTo>
                  <a:cubicBezTo>
                    <a:pt x="344" y="944"/>
                    <a:pt x="344" y="784"/>
                    <a:pt x="344" y="776"/>
                  </a:cubicBezTo>
                  <a:cubicBezTo>
                    <a:pt x="344" y="768"/>
                    <a:pt x="384" y="936"/>
                    <a:pt x="344" y="968"/>
                  </a:cubicBezTo>
                  <a:cubicBezTo>
                    <a:pt x="304" y="1000"/>
                    <a:pt x="160" y="968"/>
                    <a:pt x="104" y="968"/>
                  </a:cubicBezTo>
                  <a:cubicBezTo>
                    <a:pt x="48" y="968"/>
                    <a:pt x="16" y="1000"/>
                    <a:pt x="8" y="968"/>
                  </a:cubicBezTo>
                  <a:cubicBezTo>
                    <a:pt x="0" y="936"/>
                    <a:pt x="32" y="824"/>
                    <a:pt x="56" y="776"/>
                  </a:cubicBezTo>
                  <a:cubicBezTo>
                    <a:pt x="80" y="728"/>
                    <a:pt x="144" y="720"/>
                    <a:pt x="152" y="680"/>
                  </a:cubicBezTo>
                  <a:cubicBezTo>
                    <a:pt x="160" y="640"/>
                    <a:pt x="120" y="584"/>
                    <a:pt x="104" y="536"/>
                  </a:cubicBezTo>
                  <a:cubicBezTo>
                    <a:pt x="88" y="488"/>
                    <a:pt x="48" y="424"/>
                    <a:pt x="56" y="392"/>
                  </a:cubicBezTo>
                  <a:cubicBezTo>
                    <a:pt x="64" y="360"/>
                    <a:pt x="136" y="368"/>
                    <a:pt x="152" y="344"/>
                  </a:cubicBezTo>
                  <a:cubicBezTo>
                    <a:pt x="168" y="320"/>
                    <a:pt x="168" y="256"/>
                    <a:pt x="200" y="200"/>
                  </a:cubicBez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7950" name="Group 62"/>
            <p:cNvGrpSpPr>
              <a:grpSpLocks/>
            </p:cNvGrpSpPr>
            <p:nvPr/>
          </p:nvGrpSpPr>
          <p:grpSpPr bwMode="auto">
            <a:xfrm>
              <a:off x="2343" y="2587"/>
              <a:ext cx="1104" cy="725"/>
              <a:chOff x="2343" y="2587"/>
              <a:chExt cx="1104" cy="725"/>
            </a:xfrm>
          </p:grpSpPr>
          <p:sp>
            <p:nvSpPr>
              <p:cNvPr id="37951" name="AutoShape 63"/>
              <p:cNvSpPr>
                <a:spLocks noChangeArrowheads="1"/>
              </p:cNvSpPr>
              <p:nvPr/>
            </p:nvSpPr>
            <p:spPr bwMode="auto">
              <a:xfrm>
                <a:off x="2592" y="2928"/>
                <a:ext cx="624" cy="384"/>
              </a:xfrm>
              <a:prstGeom prst="flowChartPredefinedProcess">
                <a:avLst/>
              </a:prstGeom>
              <a:solidFill>
                <a:schemeClr val="accent1"/>
              </a:solidFill>
              <a:ln w="9525">
                <a:solidFill>
                  <a:srgbClr val="3399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2" name="AutoShape 64"/>
              <p:cNvSpPr>
                <a:spLocks noChangeArrowheads="1"/>
              </p:cNvSpPr>
              <p:nvPr/>
            </p:nvSpPr>
            <p:spPr bwMode="auto">
              <a:xfrm>
                <a:off x="2343" y="2587"/>
                <a:ext cx="1104" cy="336"/>
              </a:xfrm>
              <a:prstGeom prst="flowChartExtract">
                <a:avLst/>
              </a:prstGeom>
              <a:solidFill>
                <a:schemeClr val="accent1"/>
              </a:solidFill>
              <a:ln w="9525">
                <a:solidFill>
                  <a:srgbClr val="3399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53" name="Rectangle 65"/>
            <p:cNvSpPr>
              <a:spLocks noChangeArrowheads="1"/>
            </p:cNvSpPr>
            <p:nvPr/>
          </p:nvSpPr>
          <p:spPr bwMode="auto">
            <a:xfrm>
              <a:off x="2832" y="3120"/>
              <a:ext cx="144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3399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54" name="Text Box 66"/>
          <p:cNvSpPr txBox="1">
            <a:spLocks noChangeArrowheads="1"/>
          </p:cNvSpPr>
          <p:nvPr/>
        </p:nvSpPr>
        <p:spPr bwMode="auto">
          <a:xfrm>
            <a:off x="762000" y="838200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.VnTime" pitchFamily="34" charset="0"/>
              </a:rPr>
              <a:t>Lµng xãm míi</a:t>
            </a:r>
          </a:p>
        </p:txBody>
      </p:sp>
      <p:grpSp>
        <p:nvGrpSpPr>
          <p:cNvPr id="37955" name="Group 67"/>
          <p:cNvGrpSpPr>
            <a:grpSpLocks/>
          </p:cNvGrpSpPr>
          <p:nvPr/>
        </p:nvGrpSpPr>
        <p:grpSpPr bwMode="auto">
          <a:xfrm>
            <a:off x="0" y="1792288"/>
            <a:ext cx="762000" cy="990600"/>
            <a:chOff x="2199" y="1370"/>
            <a:chExt cx="480" cy="754"/>
          </a:xfrm>
        </p:grpSpPr>
        <p:sp>
          <p:nvSpPr>
            <p:cNvPr id="37956" name="AutoShape 68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7" name="AutoShape 69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8" name="AutoShape 70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9" name="AutoShape 71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60" name="Text Box 72"/>
          <p:cNvSpPr txBox="1">
            <a:spLocks noChangeArrowheads="1"/>
          </p:cNvSpPr>
          <p:nvPr/>
        </p:nvSpPr>
        <p:spPr bwMode="auto">
          <a:xfrm>
            <a:off x="838200" y="1828800"/>
            <a:ext cx="22860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  <a:latin typeface=".VnTime" pitchFamily="34" charset="0"/>
              </a:rPr>
              <a:t>§</a:t>
            </a:r>
            <a:r>
              <a:rPr lang="en-US" sz="2800" b="1" dirty="0" err="1">
                <a:solidFill>
                  <a:srgbClr val="FFFF00"/>
                </a:solidFill>
                <a:latin typeface=".VnTime" pitchFamily="34" charset="0"/>
              </a:rPr>
              <a:t>oµn</a:t>
            </a:r>
            <a:r>
              <a:rPr lang="en-US" sz="2800" b="1" dirty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.VnTime" pitchFamily="34" charset="0"/>
              </a:rPr>
              <a:t>ng­ưêi</a:t>
            </a:r>
            <a:endParaRPr lang="en-US" sz="2800" b="1" dirty="0">
              <a:solidFill>
                <a:srgbClr val="FFFF00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.VnTime" pitchFamily="34" charset="0"/>
              </a:rPr>
              <a:t>khÈn</a:t>
            </a:r>
            <a:r>
              <a:rPr lang="en-US" sz="2800" b="1" dirty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.VnTime" pitchFamily="34" charset="0"/>
              </a:rPr>
              <a:t>hoang</a:t>
            </a:r>
            <a:endParaRPr lang="en-US" sz="2800" b="1" dirty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37961" name="Text Box 73"/>
          <p:cNvSpPr txBox="1">
            <a:spLocks noChangeArrowheads="1"/>
          </p:cNvSpPr>
          <p:nvPr/>
        </p:nvSpPr>
        <p:spPr bwMode="auto">
          <a:xfrm>
            <a:off x="533400" y="6350"/>
            <a:ext cx="1752600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.VnTime" pitchFamily="34" charset="0"/>
              </a:rPr>
              <a:t>Chó gi¶i</a:t>
            </a:r>
          </a:p>
        </p:txBody>
      </p:sp>
      <p:sp>
        <p:nvSpPr>
          <p:cNvPr id="37962" name="Line 74"/>
          <p:cNvSpPr>
            <a:spLocks noChangeShapeType="1"/>
          </p:cNvSpPr>
          <p:nvPr/>
        </p:nvSpPr>
        <p:spPr bwMode="auto">
          <a:xfrm>
            <a:off x="1981200" y="185738"/>
            <a:ext cx="11430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3" name="Line 75"/>
          <p:cNvSpPr>
            <a:spLocks noChangeShapeType="1"/>
          </p:cNvSpPr>
          <p:nvPr/>
        </p:nvSpPr>
        <p:spPr bwMode="auto">
          <a:xfrm>
            <a:off x="0" y="206375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4" name="Line 76"/>
          <p:cNvSpPr>
            <a:spLocks noChangeShapeType="1"/>
          </p:cNvSpPr>
          <p:nvPr/>
        </p:nvSpPr>
        <p:spPr bwMode="auto">
          <a:xfrm>
            <a:off x="3124200" y="206375"/>
            <a:ext cx="0" cy="32988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5" name="Line 77"/>
          <p:cNvSpPr>
            <a:spLocks noChangeShapeType="1"/>
          </p:cNvSpPr>
          <p:nvPr/>
        </p:nvSpPr>
        <p:spPr bwMode="auto">
          <a:xfrm>
            <a:off x="0" y="3505200"/>
            <a:ext cx="3124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6" name="Text Box 78"/>
          <p:cNvSpPr txBox="1">
            <a:spLocks noChangeArrowheads="1"/>
          </p:cNvSpPr>
          <p:nvPr/>
        </p:nvSpPr>
        <p:spPr bwMode="auto">
          <a:xfrm>
            <a:off x="5562600" y="533400"/>
            <a:ext cx="1295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.VnTime" pitchFamily="34" charset="0"/>
              </a:rPr>
              <a:t>Qu¶ng Nam</a:t>
            </a:r>
          </a:p>
        </p:txBody>
      </p:sp>
      <p:sp>
        <p:nvSpPr>
          <p:cNvPr id="37967" name="Text Box 79"/>
          <p:cNvSpPr txBox="1">
            <a:spLocks noChangeArrowheads="1"/>
          </p:cNvSpPr>
          <p:nvPr/>
        </p:nvSpPr>
        <p:spPr bwMode="auto">
          <a:xfrm>
            <a:off x="6096000" y="2330450"/>
            <a:ext cx="838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.VnTime" pitchFamily="34" charset="0"/>
              </a:rPr>
              <a:t>Phó Yªn</a:t>
            </a:r>
          </a:p>
        </p:txBody>
      </p:sp>
      <p:sp>
        <p:nvSpPr>
          <p:cNvPr id="37968" name="Text Box 80"/>
          <p:cNvSpPr txBox="1">
            <a:spLocks noChangeArrowheads="1"/>
          </p:cNvSpPr>
          <p:nvPr/>
        </p:nvSpPr>
        <p:spPr bwMode="auto">
          <a:xfrm>
            <a:off x="4876800" y="4724400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.VnTime" pitchFamily="34" charset="0"/>
              </a:rPr>
              <a:t>Kh¸nh Hoµ</a:t>
            </a:r>
          </a:p>
        </p:txBody>
      </p:sp>
      <p:sp>
        <p:nvSpPr>
          <p:cNvPr id="37969" name="Text Box 81"/>
          <p:cNvSpPr txBox="1">
            <a:spLocks noChangeArrowheads="1"/>
          </p:cNvSpPr>
          <p:nvPr/>
        </p:nvSpPr>
        <p:spPr bwMode="auto">
          <a:xfrm>
            <a:off x="2286000" y="5029200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.VnTime" pitchFamily="34" charset="0"/>
              </a:rPr>
              <a:t>T©y Nguyªn</a:t>
            </a:r>
          </a:p>
        </p:txBody>
      </p:sp>
      <p:sp>
        <p:nvSpPr>
          <p:cNvPr id="37970" name="Text Box 82"/>
          <p:cNvSpPr txBox="1">
            <a:spLocks noChangeArrowheads="1"/>
          </p:cNvSpPr>
          <p:nvPr/>
        </p:nvSpPr>
        <p:spPr bwMode="auto">
          <a:xfrm>
            <a:off x="1828800" y="6248400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.VnTime" pitchFamily="34" charset="0"/>
              </a:rPr>
              <a:t>§B S«ng Cöu Long</a:t>
            </a:r>
          </a:p>
        </p:txBody>
      </p:sp>
      <p:sp>
        <p:nvSpPr>
          <p:cNvPr id="37971" name="Text Box 83" descr="Bouquet"/>
          <p:cNvSpPr txBox="1">
            <a:spLocks noChangeArrowheads="1"/>
          </p:cNvSpPr>
          <p:nvPr/>
        </p:nvSpPr>
        <p:spPr bwMode="auto">
          <a:xfrm>
            <a:off x="7655385" y="2146865"/>
            <a:ext cx="1455683" cy="6463308"/>
          </a:xfrm>
          <a:prstGeom prst="rect">
            <a:avLst/>
          </a:prstGeom>
          <a:blipFill dpi="0" rotWithShape="1">
            <a:blip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Qu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¸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tr×nh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khÈn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hoang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ë §µ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ng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.VnTime" pitchFamily="34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.VnTime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4000" b="1" dirty="0">
              <a:solidFill>
                <a:srgbClr val="000000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sz="3600" b="1" dirty="0">
              <a:solidFill>
                <a:srgbClr val="000000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sz="3600" b="1" dirty="0">
              <a:solidFill>
                <a:srgbClr val="000000"/>
              </a:solidFill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endParaRPr lang="en-US" sz="3600" b="1" dirty="0">
              <a:solidFill>
                <a:srgbClr val="000000"/>
              </a:solidFill>
              <a:latin typeface=".VnTime" pitchFamily="34" charset="0"/>
            </a:endParaRPr>
          </a:p>
        </p:txBody>
      </p:sp>
      <p:grpSp>
        <p:nvGrpSpPr>
          <p:cNvPr id="37972" name="Group 84"/>
          <p:cNvGrpSpPr>
            <a:grpSpLocks/>
          </p:cNvGrpSpPr>
          <p:nvPr/>
        </p:nvGrpSpPr>
        <p:grpSpPr bwMode="auto">
          <a:xfrm>
            <a:off x="3319463" y="4032250"/>
            <a:ext cx="762000" cy="1196975"/>
            <a:chOff x="2199" y="1370"/>
            <a:chExt cx="480" cy="754"/>
          </a:xfrm>
        </p:grpSpPr>
        <p:sp>
          <p:nvSpPr>
            <p:cNvPr id="37973" name="AutoShape 85"/>
            <p:cNvSpPr>
              <a:spLocks noChangeArrowheads="1"/>
            </p:cNvSpPr>
            <p:nvPr/>
          </p:nvSpPr>
          <p:spPr bwMode="auto">
            <a:xfrm rot="5592122">
              <a:off x="2278" y="1812"/>
              <a:ext cx="336" cy="288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4" name="AutoShape 86"/>
            <p:cNvSpPr>
              <a:spLocks noChangeArrowheads="1"/>
            </p:cNvSpPr>
            <p:nvPr/>
          </p:nvSpPr>
          <p:spPr bwMode="auto">
            <a:xfrm>
              <a:off x="2199" y="1654"/>
              <a:ext cx="480" cy="288"/>
            </a:xfrm>
            <a:custGeom>
              <a:avLst/>
              <a:gdLst>
                <a:gd name="G0" fmla="+- 882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820"/>
                <a:gd name="G18" fmla="*/ 882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882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882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990 w 21600"/>
                <a:gd name="T15" fmla="*/ 10800 h 21600"/>
                <a:gd name="T16" fmla="*/ 10800 w 21600"/>
                <a:gd name="T17" fmla="*/ 1980 h 21600"/>
                <a:gd name="T18" fmla="*/ 2061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980" y="10800"/>
                  </a:moveTo>
                  <a:cubicBezTo>
                    <a:pt x="1980" y="5928"/>
                    <a:pt x="5928" y="1980"/>
                    <a:pt x="10800" y="1980"/>
                  </a:cubicBezTo>
                  <a:cubicBezTo>
                    <a:pt x="15671" y="1979"/>
                    <a:pt x="19619" y="5928"/>
                    <a:pt x="1962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5" name="AutoShape 87"/>
            <p:cNvSpPr>
              <a:spLocks noChangeArrowheads="1"/>
            </p:cNvSpPr>
            <p:nvPr/>
          </p:nvSpPr>
          <p:spPr bwMode="auto">
            <a:xfrm>
              <a:off x="2352" y="1602"/>
              <a:ext cx="192" cy="288"/>
            </a:xfrm>
            <a:prstGeom prst="can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6" name="AutoShape 88"/>
            <p:cNvSpPr>
              <a:spLocks noChangeArrowheads="1"/>
            </p:cNvSpPr>
            <p:nvPr/>
          </p:nvSpPr>
          <p:spPr bwMode="auto">
            <a:xfrm>
              <a:off x="2304" y="1370"/>
              <a:ext cx="288" cy="288"/>
            </a:xfrm>
            <a:prstGeom prst="smileyFace">
              <a:avLst>
                <a:gd name="adj" fmla="val 465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65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7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93642E-7 L 0.05834 0.2568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12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-0.00046 L 0.03785 0.2321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11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62428E-7 L -0.24393 0.0559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5" y="27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7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4971E-6 L -0.18941 0.1787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7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79" y="89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-91966" y="2069068"/>
            <a:ext cx="4419600" cy="36933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>
                <a:latin typeface=".VnTimeH" pitchFamily="34" charset="0"/>
              </a:rPr>
              <a:t>Hoµn</a:t>
            </a:r>
            <a:r>
              <a:rPr lang="en-US" b="1" dirty="0">
                <a:latin typeface=".VnTimeH" pitchFamily="34" charset="0"/>
              </a:rPr>
              <a:t> </a:t>
            </a:r>
            <a:r>
              <a:rPr lang="en-US" b="1" dirty="0" err="1">
                <a:latin typeface=".VnTimeH" pitchFamily="34" charset="0"/>
              </a:rPr>
              <a:t>thµnh</a:t>
            </a:r>
            <a:r>
              <a:rPr lang="en-US" b="1" dirty="0">
                <a:latin typeface=".VnTimeH" pitchFamily="34" charset="0"/>
              </a:rPr>
              <a:t> </a:t>
            </a:r>
            <a:r>
              <a:rPr lang="en-US" b="1" dirty="0" err="1">
                <a:latin typeface=".VnTimeH" pitchFamily="34" charset="0"/>
              </a:rPr>
              <a:t>b¶ng</a:t>
            </a:r>
            <a:r>
              <a:rPr lang="en-US" b="1" dirty="0">
                <a:latin typeface=".VnTimeH" pitchFamily="34" charset="0"/>
              </a:rPr>
              <a:t> so </a:t>
            </a:r>
            <a:r>
              <a:rPr lang="en-US" b="1" dirty="0" err="1">
                <a:latin typeface=".VnTimeH" pitchFamily="34" charset="0"/>
              </a:rPr>
              <a:t>s¸nh</a:t>
            </a:r>
            <a:r>
              <a:rPr lang="en-US" b="1" dirty="0">
                <a:latin typeface=".VnTimeH" pitchFamily="34" charset="0"/>
              </a:rPr>
              <a:t> </a:t>
            </a:r>
            <a:r>
              <a:rPr lang="en-US" b="1" dirty="0" err="1">
                <a:latin typeface=".VnTimeH" pitchFamily="34" charset="0"/>
              </a:rPr>
              <a:t>sau</a:t>
            </a:r>
            <a:r>
              <a:rPr lang="en-US" b="1" dirty="0">
                <a:latin typeface=".VnTimeH" pitchFamily="34" charset="0"/>
              </a:rPr>
              <a:t>:</a:t>
            </a:r>
          </a:p>
        </p:txBody>
      </p:sp>
      <p:graphicFrame>
        <p:nvGraphicFramePr>
          <p:cNvPr id="35925" name="Group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737695"/>
              </p:ext>
            </p:extLst>
          </p:nvPr>
        </p:nvGraphicFramePr>
        <p:xfrm>
          <a:off x="0" y="2514600"/>
          <a:ext cx="9144000" cy="4358656"/>
        </p:xfrm>
        <a:graphic>
          <a:graphicData uri="http://schemas.openxmlformats.org/drawingml/2006/table">
            <a:tbl>
              <a:tblPr/>
              <a:tblGrid>
                <a:gridCol w="261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98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Tiêu chí so sánh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T×nh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h×nh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H" pitchFamily="34" charset="0"/>
                        </a:rPr>
                        <a:t>Đ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µng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H" pitchFamily="34" charset="0"/>
                        </a:rPr>
                        <a:t>t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rong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Tr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ư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­íc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khÈn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hoang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Sau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khÈn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hoang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Giới hạn diện tích đất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Tình trạng sử dụng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Làng xóm, dân cư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5912" name="Text Box 72"/>
          <p:cNvSpPr txBox="1">
            <a:spLocks noChangeArrowheads="1"/>
          </p:cNvSpPr>
          <p:nvPr/>
        </p:nvSpPr>
        <p:spPr bwMode="auto">
          <a:xfrm>
            <a:off x="2651234" y="3258204"/>
            <a:ext cx="2590800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latin typeface="VNI-Times" pitchFamily="2" charset="0"/>
              </a:rPr>
              <a:t>Chæ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tính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töø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soâng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Gianh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ñeán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heát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vuøng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Quaûng</a:t>
            </a:r>
            <a:r>
              <a:rPr lang="en-US" sz="2200" dirty="0">
                <a:latin typeface="VNI-Times" pitchFamily="2" charset="0"/>
              </a:rPr>
              <a:t> Nam.</a:t>
            </a:r>
          </a:p>
        </p:txBody>
      </p:sp>
      <p:sp>
        <p:nvSpPr>
          <p:cNvPr id="35913" name="Text Box 73"/>
          <p:cNvSpPr txBox="1">
            <a:spLocks noChangeArrowheads="1"/>
          </p:cNvSpPr>
          <p:nvPr/>
        </p:nvSpPr>
        <p:spPr bwMode="auto">
          <a:xfrm>
            <a:off x="5334000" y="3460518"/>
            <a:ext cx="3749675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latin typeface="VNI-Times" pitchFamily="2" charset="0"/>
              </a:rPr>
              <a:t>Môû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roäng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ñeán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heát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vuøng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ñoàng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baèng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soâng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Cöûu</a:t>
            </a:r>
            <a:r>
              <a:rPr lang="en-US" sz="2400" dirty="0">
                <a:latin typeface="VNI-Times" pitchFamily="2" charset="0"/>
              </a:rPr>
              <a:t> Long.</a:t>
            </a:r>
          </a:p>
        </p:txBody>
      </p:sp>
      <p:sp>
        <p:nvSpPr>
          <p:cNvPr id="35914" name="Text Box 74"/>
          <p:cNvSpPr txBox="1">
            <a:spLocks noChangeArrowheads="1"/>
          </p:cNvSpPr>
          <p:nvPr/>
        </p:nvSpPr>
        <p:spPr bwMode="auto">
          <a:xfrm>
            <a:off x="2711012" y="4403266"/>
            <a:ext cx="25146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>
                <a:latin typeface="VNI-Times" pitchFamily="2" charset="0"/>
              </a:rPr>
              <a:t>Hoang </a:t>
            </a:r>
            <a:r>
              <a:rPr lang="en-US" sz="2800" dirty="0" err="1">
                <a:latin typeface="VNI-Times" pitchFamily="2" charset="0"/>
              </a:rPr>
              <a:t>hoùa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nhieàu</a:t>
            </a:r>
            <a:r>
              <a:rPr lang="en-US" sz="2800" dirty="0">
                <a:latin typeface="VNI-Times" pitchFamily="2" charset="0"/>
              </a:rPr>
              <a:t>. </a:t>
            </a:r>
          </a:p>
        </p:txBody>
      </p:sp>
      <p:sp>
        <p:nvSpPr>
          <p:cNvPr id="35915" name="Text Box 75"/>
          <p:cNvSpPr txBox="1">
            <a:spLocks noChangeArrowheads="1"/>
          </p:cNvSpPr>
          <p:nvPr/>
        </p:nvSpPr>
        <p:spPr bwMode="auto">
          <a:xfrm>
            <a:off x="5458831" y="4403265"/>
            <a:ext cx="35814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err="1">
                <a:latin typeface="VNI-Times" pitchFamily="2" charset="0"/>
              </a:rPr>
              <a:t>Ñaát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hoang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giaûm</a:t>
            </a:r>
            <a:r>
              <a:rPr lang="en-US" sz="2800" dirty="0">
                <a:latin typeface="VNI-Times" pitchFamily="2" charset="0"/>
              </a:rPr>
              <a:t>, </a:t>
            </a:r>
            <a:r>
              <a:rPr lang="en-US" sz="2800" dirty="0" err="1">
                <a:latin typeface="VNI-Times" pitchFamily="2" charset="0"/>
              </a:rPr>
              <a:t>ñaát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ñöôïc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söû</a:t>
            </a:r>
            <a:r>
              <a:rPr lang="en-US" sz="2800" dirty="0">
                <a:latin typeface="VNI-Times" pitchFamily="2" charset="0"/>
              </a:rPr>
              <a:t> </a:t>
            </a:r>
            <a:r>
              <a:rPr lang="en-US" sz="2800" dirty="0" err="1">
                <a:latin typeface="VNI-Times" pitchFamily="2" charset="0"/>
              </a:rPr>
              <a:t>duïng</a:t>
            </a:r>
            <a:r>
              <a:rPr lang="en-US" sz="2800" dirty="0">
                <a:latin typeface="VNI-Times" pitchFamily="2" charset="0"/>
              </a:rPr>
              <a:t>  </a:t>
            </a:r>
            <a:r>
              <a:rPr lang="en-US" sz="2800" dirty="0" err="1">
                <a:latin typeface="VNI-Times" pitchFamily="2" charset="0"/>
              </a:rPr>
              <a:t>taêng</a:t>
            </a:r>
            <a:r>
              <a:rPr lang="en-US" sz="2800" dirty="0">
                <a:latin typeface="VNI-Times" pitchFamily="2" charset="0"/>
              </a:rPr>
              <a:t>.</a:t>
            </a:r>
          </a:p>
        </p:txBody>
      </p:sp>
      <p:sp>
        <p:nvSpPr>
          <p:cNvPr id="35920" name="Text Box 80"/>
          <p:cNvSpPr txBox="1">
            <a:spLocks noChangeArrowheads="1"/>
          </p:cNvSpPr>
          <p:nvPr/>
        </p:nvSpPr>
        <p:spPr bwMode="auto">
          <a:xfrm>
            <a:off x="2667000" y="5410200"/>
            <a:ext cx="25146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latin typeface="VNI-Times" pitchFamily="2" charset="0"/>
              </a:rPr>
              <a:t>Laøng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xoùm</a:t>
            </a:r>
            <a:r>
              <a:rPr lang="en-US" sz="2400" dirty="0">
                <a:latin typeface="VNI-Times" pitchFamily="2" charset="0"/>
              </a:rPr>
              <a:t>, </a:t>
            </a:r>
            <a:r>
              <a:rPr lang="en-US" sz="2400" dirty="0" err="1">
                <a:latin typeface="VNI-Times" pitchFamily="2" charset="0"/>
              </a:rPr>
              <a:t>daân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cö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thöa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thôùt</a:t>
            </a:r>
            <a:r>
              <a:rPr lang="en-US" sz="2400" dirty="0">
                <a:latin typeface="VNI-Times" pitchFamily="2" charset="0"/>
              </a:rPr>
              <a:t>.</a:t>
            </a:r>
          </a:p>
        </p:txBody>
      </p:sp>
      <p:sp>
        <p:nvSpPr>
          <p:cNvPr id="35922" name="Text Box 82"/>
          <p:cNvSpPr txBox="1">
            <a:spLocks noChangeArrowheads="1"/>
          </p:cNvSpPr>
          <p:nvPr/>
        </p:nvSpPr>
        <p:spPr bwMode="auto">
          <a:xfrm>
            <a:off x="5265737" y="5410200"/>
            <a:ext cx="38862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latin typeface="VNI-Times" pitchFamily="2" charset="0"/>
              </a:rPr>
              <a:t>Coù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theâm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laøng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xoùm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vaø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ngaøy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caøng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truø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phuù</a:t>
            </a:r>
            <a:r>
              <a:rPr lang="en-US" sz="2400" dirty="0">
                <a:latin typeface="VNI-Times" pitchFamily="2" charset="0"/>
              </a:rPr>
              <a:t>.</a:t>
            </a:r>
          </a:p>
        </p:txBody>
      </p:sp>
      <p:pic>
        <p:nvPicPr>
          <p:cNvPr id="5122" name="Picture 2" descr="C:\Users\Tuyen.aptech01\Desktop\u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2" t="2253" r="11304" b="6442"/>
          <a:stretch/>
        </p:blipFill>
        <p:spPr bwMode="auto">
          <a:xfrm>
            <a:off x="5912070" y="1993988"/>
            <a:ext cx="323193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Tuyen.aptech01\Desktop\uy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1" t="1779" r="9928" b="7979"/>
          <a:stretch/>
        </p:blipFill>
        <p:spPr bwMode="auto">
          <a:xfrm>
            <a:off x="2743200" y="1993989"/>
            <a:ext cx="3168869" cy="4876800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_Văn_Bản 2"/>
          <p:cNvSpPr txBox="1"/>
          <p:nvPr/>
        </p:nvSpPr>
        <p:spPr>
          <a:xfrm>
            <a:off x="3765331" y="6565989"/>
            <a:ext cx="2254469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TRƯỚC KHẨN HOANG</a:t>
            </a:r>
          </a:p>
        </p:txBody>
      </p:sp>
      <p:sp>
        <p:nvSpPr>
          <p:cNvPr id="21" name="Hộp_Văn_Bản 20"/>
          <p:cNvSpPr txBox="1"/>
          <p:nvPr/>
        </p:nvSpPr>
        <p:spPr>
          <a:xfrm>
            <a:off x="7315200" y="6565989"/>
            <a:ext cx="18669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SAU KHẨN HOANG</a:t>
            </a:r>
          </a:p>
        </p:txBody>
      </p:sp>
      <p:sp>
        <p:nvSpPr>
          <p:cNvPr id="20" name="Text Box 80"/>
          <p:cNvSpPr txBox="1">
            <a:spLocks noChangeArrowheads="1"/>
          </p:cNvSpPr>
          <p:nvPr/>
        </p:nvSpPr>
        <p:spPr bwMode="auto">
          <a:xfrm>
            <a:off x="2667000" y="6115069"/>
            <a:ext cx="2514600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sz="2200" dirty="0" err="1"/>
              <a:t>Chủ</a:t>
            </a:r>
            <a:r>
              <a:rPr lang="en-US" sz="2200" dirty="0"/>
              <a:t> </a:t>
            </a:r>
            <a:r>
              <a:rPr lang="en-US" sz="2200" dirty="0" err="1"/>
              <a:t>yếu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người</a:t>
            </a:r>
            <a:r>
              <a:rPr lang="en-US" sz="2200" dirty="0"/>
              <a:t> </a:t>
            </a:r>
            <a:r>
              <a:rPr lang="en-US" sz="2200" dirty="0" err="1"/>
              <a:t>Kinh</a:t>
            </a:r>
            <a:r>
              <a:rPr lang="en-US" sz="2200" dirty="0"/>
              <a:t> (</a:t>
            </a:r>
            <a:r>
              <a:rPr lang="en-US" sz="2200" dirty="0" err="1"/>
              <a:t>Việt</a:t>
            </a:r>
            <a:r>
              <a:rPr lang="en-US" sz="2200" dirty="0"/>
              <a:t>)</a:t>
            </a:r>
          </a:p>
        </p:txBody>
      </p:sp>
      <p:sp>
        <p:nvSpPr>
          <p:cNvPr id="22" name="Text Box 80"/>
          <p:cNvSpPr txBox="1">
            <a:spLocks noChangeArrowheads="1"/>
          </p:cNvSpPr>
          <p:nvPr/>
        </p:nvSpPr>
        <p:spPr bwMode="auto">
          <a:xfrm>
            <a:off x="5333999" y="6183152"/>
            <a:ext cx="374967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thêm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Chăm</a:t>
            </a:r>
            <a:r>
              <a:rPr lang="en-US" sz="2000" dirty="0"/>
              <a:t>, </a:t>
            </a:r>
            <a:r>
              <a:rPr lang="en-US" sz="2000" dirty="0" err="1"/>
              <a:t>Khơ</a:t>
            </a:r>
            <a:r>
              <a:rPr lang="en-US" sz="2000" dirty="0"/>
              <a:t>-me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dân</a:t>
            </a:r>
            <a:r>
              <a:rPr lang="en-US" sz="2000" dirty="0"/>
              <a:t> </a:t>
            </a:r>
            <a:r>
              <a:rPr lang="en-US" sz="2000" dirty="0" err="1"/>
              <a:t>tộc</a:t>
            </a:r>
            <a:r>
              <a:rPr lang="en-US" sz="2000" dirty="0"/>
              <a:t> </a:t>
            </a:r>
            <a:r>
              <a:rPr lang="en-US" sz="2000" dirty="0" err="1"/>
              <a:t>Tây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304801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3. Kết quả của việc khẩn hoang ở Đàng Trong.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5" descr="Copy of cuối t tran-khẩn hoang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" r="-11"/>
          <a:stretch/>
        </p:blipFill>
        <p:spPr bwMode="auto">
          <a:xfrm>
            <a:off x="2804854" y="2176298"/>
            <a:ext cx="6329909" cy="4635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3012828" y="2602067"/>
            <a:ext cx="2252909" cy="672674"/>
            <a:chOff x="180151" y="529940"/>
            <a:chExt cx="3248849" cy="746410"/>
          </a:xfrm>
        </p:grpSpPr>
        <p:cxnSp>
          <p:nvCxnSpPr>
            <p:cNvPr id="28" name="Straight Arrow Connector 27"/>
            <p:cNvCxnSpPr/>
            <p:nvPr/>
          </p:nvCxnSpPr>
          <p:spPr>
            <a:xfrm>
              <a:off x="1828800" y="819150"/>
              <a:ext cx="1600200" cy="45720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180151" y="529940"/>
              <a:ext cx="2480099" cy="61628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</a:rPr>
                <a:t>Chăm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45435" y="5102229"/>
            <a:ext cx="1252196" cy="1483846"/>
            <a:chOff x="57381" y="3823481"/>
            <a:chExt cx="1805753" cy="1646500"/>
          </a:xfrm>
        </p:grpSpPr>
        <p:cxnSp>
          <p:nvCxnSpPr>
            <p:cNvPr id="31" name="Straight Arrow Connector 30"/>
            <p:cNvCxnSpPr/>
            <p:nvPr/>
          </p:nvCxnSpPr>
          <p:spPr>
            <a:xfrm flipV="1">
              <a:off x="733495" y="3823481"/>
              <a:ext cx="1129639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57381" y="4488205"/>
              <a:ext cx="1718928" cy="9817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Khơ</a:t>
              </a:r>
              <a:r>
                <a:rPr lang="en-US" sz="2800" b="1" dirty="0">
                  <a:solidFill>
                    <a:schemeClr val="tx1"/>
                  </a:solidFill>
                </a:rPr>
                <a:t>-me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969808" y="4626694"/>
            <a:ext cx="3276125" cy="2230520"/>
            <a:chOff x="4413746" y="3049332"/>
            <a:chExt cx="4724400" cy="2475019"/>
          </a:xfrm>
        </p:grpSpPr>
        <p:sp>
          <p:nvSpPr>
            <p:cNvPr id="34" name="Rectangle 33"/>
            <p:cNvSpPr/>
            <p:nvPr/>
          </p:nvSpPr>
          <p:spPr>
            <a:xfrm>
              <a:off x="4413746" y="4252449"/>
              <a:ext cx="4724400" cy="127190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</a:rPr>
                <a:t>Xơ-đăng</a:t>
              </a:r>
              <a:r>
                <a:rPr lang="en-US" sz="3200" b="1" dirty="0">
                  <a:solidFill>
                    <a:schemeClr val="tx1"/>
                  </a:solidFill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</a:rPr>
                <a:t>Gia-rai</a:t>
              </a:r>
              <a:r>
                <a:rPr lang="en-US" sz="3200" b="1" dirty="0">
                  <a:solidFill>
                    <a:schemeClr val="tx1"/>
                  </a:solidFill>
                </a:rPr>
                <a:t>, Ê-</a:t>
              </a:r>
              <a:r>
                <a:rPr lang="en-US" sz="3200" b="1" dirty="0" err="1">
                  <a:solidFill>
                    <a:schemeClr val="tx1"/>
                  </a:solidFill>
                </a:rPr>
                <a:t>đê</a:t>
              </a:r>
              <a:r>
                <a:rPr lang="en-US" sz="3200" b="1" dirty="0">
                  <a:solidFill>
                    <a:schemeClr val="tx1"/>
                  </a:solidFill>
                </a:rPr>
                <a:t>...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H="1" flipV="1">
              <a:off x="6353895" y="3049332"/>
              <a:ext cx="1080159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7645218" y="3671142"/>
            <a:ext cx="1395013" cy="955552"/>
            <a:chOff x="80185" y="267689"/>
            <a:chExt cx="2011704" cy="1060295"/>
          </a:xfrm>
        </p:grpSpPr>
        <p:cxnSp>
          <p:nvCxnSpPr>
            <p:cNvPr id="37" name="Straight Arrow Connector 36"/>
            <p:cNvCxnSpPr/>
            <p:nvPr/>
          </p:nvCxnSpPr>
          <p:spPr>
            <a:xfrm flipV="1">
              <a:off x="1065317" y="267689"/>
              <a:ext cx="0" cy="48664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0185" y="711704"/>
              <a:ext cx="2011704" cy="61628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</a:rPr>
                <a:t>Kinh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5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5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5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62" grpId="0" animBg="1" autoUpdateAnimBg="0"/>
      <p:bldP spid="35912" grpId="0"/>
      <p:bldP spid="35913" grpId="0"/>
      <p:bldP spid="35914" grpId="0"/>
      <p:bldP spid="35915" grpId="0"/>
      <p:bldP spid="35920" grpId="0"/>
      <p:bldP spid="35922" grpId="0"/>
      <p:bldP spid="3" grpId="0" animBg="1"/>
      <p:bldP spid="3" grpId="1" animBg="1"/>
      <p:bldP spid="21" grpId="0" animBg="1"/>
      <p:bldP spid="21" grpId="1" animBg="1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_Văn_Bản 3"/>
          <p:cNvSpPr txBox="1"/>
          <p:nvPr/>
        </p:nvSpPr>
        <p:spPr>
          <a:xfrm>
            <a:off x="152399" y="6479628"/>
            <a:ext cx="3962401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NƯỚC ĐẠI VIỆT CUỐI THẾ KỈ XVI</a:t>
            </a:r>
          </a:p>
        </p:txBody>
      </p:sp>
      <p:sp>
        <p:nvSpPr>
          <p:cNvPr id="11" name="Hộp_Văn_Bản 10"/>
          <p:cNvSpPr txBox="1"/>
          <p:nvPr/>
        </p:nvSpPr>
        <p:spPr>
          <a:xfrm>
            <a:off x="4838699" y="6479628"/>
            <a:ext cx="3962401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NƯỚC ĐẠI VIỆT CUỐI THẾ KỈ XVIII</a:t>
            </a:r>
          </a:p>
        </p:txBody>
      </p:sp>
      <p:grpSp>
        <p:nvGrpSpPr>
          <p:cNvPr id="6" name="Nhóm 5"/>
          <p:cNvGrpSpPr/>
          <p:nvPr/>
        </p:nvGrpSpPr>
        <p:grpSpPr>
          <a:xfrm>
            <a:off x="1" y="115616"/>
            <a:ext cx="4495800" cy="6364012"/>
            <a:chOff x="1" y="115616"/>
            <a:chExt cx="4495800" cy="6364012"/>
          </a:xfrm>
        </p:grpSpPr>
        <p:pic>
          <p:nvPicPr>
            <p:cNvPr id="1026" name="Picture 2" descr="C:\Users\Tuyen.aptech01\Desktop\2012-02-27_083353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95"/>
            <a:stretch/>
          </p:blipFill>
          <p:spPr bwMode="auto">
            <a:xfrm>
              <a:off x="1" y="115616"/>
              <a:ext cx="4495800" cy="6364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Hộp_Văn_Bản 4"/>
            <p:cNvSpPr txBox="1"/>
            <p:nvPr/>
          </p:nvSpPr>
          <p:spPr>
            <a:xfrm>
              <a:off x="2819400" y="2067906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SÔNG GIANH</a:t>
              </a:r>
            </a:p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(QUẢNG BÌNH</a:t>
              </a:r>
              <a:r>
                <a:rPr lang="en-US" sz="1000" dirty="0">
                  <a:solidFill>
                    <a:srgbClr val="C00000"/>
                  </a:solidFill>
                </a:rPr>
                <a:t>)</a:t>
              </a:r>
              <a:endParaRPr lang="en-US" sz="1000" dirty="0"/>
            </a:p>
          </p:txBody>
        </p:sp>
        <p:sp>
          <p:nvSpPr>
            <p:cNvPr id="7" name="Khung Chú Thích Bầu Dục 6"/>
            <p:cNvSpPr/>
            <p:nvPr/>
          </p:nvSpPr>
          <p:spPr bwMode="auto">
            <a:xfrm>
              <a:off x="2895600" y="2001498"/>
              <a:ext cx="1143000" cy="552510"/>
            </a:xfrm>
            <a:prstGeom prst="wedgeEllipseCallout">
              <a:avLst>
                <a:gd name="adj1" fmla="val -74626"/>
                <a:gd name="adj2" fmla="val 20651"/>
              </a:avLst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Nhóm 2"/>
          <p:cNvGrpSpPr/>
          <p:nvPr/>
        </p:nvGrpSpPr>
        <p:grpSpPr>
          <a:xfrm>
            <a:off x="4480034" y="115616"/>
            <a:ext cx="4648200" cy="6377151"/>
            <a:chOff x="4480034" y="115616"/>
            <a:chExt cx="4648200" cy="6377151"/>
          </a:xfrm>
        </p:grpSpPr>
        <p:pic>
          <p:nvPicPr>
            <p:cNvPr id="8196" name="Picture 4" descr="C:\Users\Tuyen.aptech01\Desktop\uy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01"/>
            <a:stretch/>
          </p:blipFill>
          <p:spPr bwMode="auto">
            <a:xfrm>
              <a:off x="4480034" y="115616"/>
              <a:ext cx="4648200" cy="6377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Hộp_Văn_Bản 16"/>
            <p:cNvSpPr txBox="1"/>
            <p:nvPr/>
          </p:nvSpPr>
          <p:spPr>
            <a:xfrm>
              <a:off x="7474169" y="2209800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SÔNG GIANH</a:t>
              </a:r>
            </a:p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(QUẢNG BÌNH</a:t>
              </a:r>
              <a:r>
                <a:rPr lang="en-US" sz="1000" dirty="0">
                  <a:solidFill>
                    <a:srgbClr val="C00000"/>
                  </a:solidFill>
                </a:rPr>
                <a:t>)</a:t>
              </a:r>
              <a:endParaRPr lang="en-US" sz="1000" dirty="0"/>
            </a:p>
          </p:txBody>
        </p:sp>
        <p:sp>
          <p:nvSpPr>
            <p:cNvPr id="18" name="Khung Chú Thích Bầu Dục 17"/>
            <p:cNvSpPr/>
            <p:nvPr/>
          </p:nvSpPr>
          <p:spPr bwMode="auto">
            <a:xfrm>
              <a:off x="7550369" y="2143392"/>
              <a:ext cx="1143000" cy="552510"/>
            </a:xfrm>
            <a:prstGeom prst="wedgeEllipseCallout">
              <a:avLst>
                <a:gd name="adj1" fmla="val -74626"/>
                <a:gd name="adj2" fmla="val 20651"/>
              </a:avLst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38200" y="457200"/>
            <a:ext cx="7848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3. Kết quả của cuộc khẩn hoang ở Đàng Trong.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81000" y="1295400"/>
            <a:ext cx="839019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    </a:t>
            </a:r>
            <a:r>
              <a:rPr lang="en-US" sz="4000" b="1" i="1" dirty="0" err="1">
                <a:latin typeface="VNI-Times" pitchFamily="2" charset="0"/>
              </a:rPr>
              <a:t>Cuoäc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khaån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hoang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ñaõ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laøm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cho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bôø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coõi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ñaát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nöôùc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ñöôïc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mở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rộng</a:t>
            </a:r>
            <a:r>
              <a:rPr lang="en-US" sz="4000" b="1" i="1" dirty="0">
                <a:latin typeface="VNI-Times" pitchFamily="2" charset="0"/>
              </a:rPr>
              <a:t>. </a:t>
            </a:r>
            <a:r>
              <a:rPr lang="en-US" sz="4000" b="1" i="1" dirty="0" err="1">
                <a:latin typeface="VNI-Times" pitchFamily="2" charset="0"/>
              </a:rPr>
              <a:t>Dieän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tích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ñaát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noâng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nghieäp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taêng</a:t>
            </a:r>
            <a:r>
              <a:rPr lang="en-US" sz="4000" b="1" i="1" dirty="0">
                <a:latin typeface="VNI-Times" pitchFamily="2" charset="0"/>
              </a:rPr>
              <a:t>, </a:t>
            </a:r>
            <a:r>
              <a:rPr lang="en-US" sz="4000" b="1" i="1" dirty="0" err="1">
                <a:latin typeface="VNI-Times" pitchFamily="2" charset="0"/>
              </a:rPr>
              <a:t>saûn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xuaát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noâng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nghieäp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phaùt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trieån</a:t>
            </a:r>
            <a:r>
              <a:rPr lang="en-US" sz="4000" b="1" i="1" dirty="0">
                <a:latin typeface="VNI-Times" pitchFamily="2" charset="0"/>
              </a:rPr>
              <a:t>, </a:t>
            </a:r>
            <a:r>
              <a:rPr lang="en-US" sz="4000" b="1" i="1" dirty="0" err="1">
                <a:latin typeface="VNI-Times" pitchFamily="2" charset="0"/>
              </a:rPr>
              <a:t>ñôøi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soáng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nhaân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daân</a:t>
            </a:r>
            <a:r>
              <a:rPr lang="en-US" sz="4000" b="1" i="1" dirty="0">
                <a:latin typeface="VNI-Times" pitchFamily="2" charset="0"/>
              </a:rPr>
              <a:t> </a:t>
            </a:r>
            <a:r>
              <a:rPr lang="en-US" sz="4000" b="1" i="1" dirty="0" err="1">
                <a:latin typeface="VNI-Times" pitchFamily="2" charset="0"/>
              </a:rPr>
              <a:t>aám</a:t>
            </a:r>
            <a:r>
              <a:rPr lang="en-US" sz="4000" b="1" i="1" dirty="0">
                <a:latin typeface="VNI-Times" pitchFamily="2" charset="0"/>
              </a:rPr>
              <a:t> no </a:t>
            </a:r>
            <a:r>
              <a:rPr lang="en-US" sz="4000" b="1" i="1" dirty="0" err="1">
                <a:latin typeface="VNI-Times" pitchFamily="2" charset="0"/>
              </a:rPr>
              <a:t>hôn</a:t>
            </a:r>
            <a:r>
              <a:rPr lang="en-US" sz="4000" b="1" i="1" dirty="0">
                <a:latin typeface="VNI-Times" pitchFamily="2" charset="0"/>
              </a:rPr>
              <a:t>.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4000" b="1" i="1" dirty="0">
                <a:latin typeface="VNI-Times" pitchFamily="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37148" y="457200"/>
            <a:ext cx="74114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3. Kết quả của cuộc khẩn hoang ở Đàng Trong: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ộp_Văn_Bản 1"/>
          <p:cNvSpPr txBox="1"/>
          <p:nvPr/>
        </p:nvSpPr>
        <p:spPr>
          <a:xfrm>
            <a:off x="307431" y="5949145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Dựa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bảng</a:t>
            </a:r>
            <a:r>
              <a:rPr lang="en-US" sz="2800" b="1" dirty="0">
                <a:solidFill>
                  <a:srgbClr val="002060"/>
                </a:solidFill>
              </a:rPr>
              <a:t> so </a:t>
            </a:r>
            <a:r>
              <a:rPr lang="en-US" sz="2800" b="1" dirty="0" err="1">
                <a:solidFill>
                  <a:srgbClr val="002060"/>
                </a:solidFill>
              </a:rPr>
              <a:t>sánh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trình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bày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lại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kết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quả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cuộc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khẩn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hoang</a:t>
            </a:r>
            <a:r>
              <a:rPr lang="en-US" sz="2800" b="1" dirty="0">
                <a:solidFill>
                  <a:srgbClr val="002060"/>
                </a:solidFill>
              </a:rPr>
              <a:t> ở </a:t>
            </a:r>
            <a:r>
              <a:rPr lang="en-US" sz="2800" b="1" dirty="0" err="1">
                <a:solidFill>
                  <a:srgbClr val="002060"/>
                </a:solidFill>
              </a:rPr>
              <a:t>Đàng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Trong</a:t>
            </a:r>
            <a:r>
              <a:rPr lang="en-US" sz="2800" b="1" dirty="0">
                <a:solidFill>
                  <a:srgbClr val="002060"/>
                </a:solidFill>
              </a:rPr>
              <a:t>?</a:t>
            </a:r>
          </a:p>
        </p:txBody>
      </p:sp>
      <p:graphicFrame>
        <p:nvGraphicFramePr>
          <p:cNvPr id="16" name="Group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886156"/>
              </p:ext>
            </p:extLst>
          </p:nvPr>
        </p:nvGraphicFramePr>
        <p:xfrm>
          <a:off x="0" y="1524000"/>
          <a:ext cx="9144000" cy="4358656"/>
        </p:xfrm>
        <a:graphic>
          <a:graphicData uri="http://schemas.openxmlformats.org/drawingml/2006/table">
            <a:tbl>
              <a:tblPr/>
              <a:tblGrid>
                <a:gridCol w="261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98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Tiêu chí so sánh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Tình hình Đàng Trong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Trước khẩn hoang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Sau khẩn hoang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Giớ hạn diện tích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Tình trạng sử dụng đất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Làng xóm, dân cư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Text Box 72"/>
          <p:cNvSpPr txBox="1">
            <a:spLocks noChangeArrowheads="1"/>
          </p:cNvSpPr>
          <p:nvPr/>
        </p:nvSpPr>
        <p:spPr bwMode="auto">
          <a:xfrm>
            <a:off x="2651234" y="2267604"/>
            <a:ext cx="2590800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latin typeface="VNI-Times" pitchFamily="2" charset="0"/>
              </a:rPr>
              <a:t>Chæ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tính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töø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soâng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Gianh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ñeán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heát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vuøng</a:t>
            </a:r>
            <a:r>
              <a:rPr lang="en-US" sz="2200" dirty="0">
                <a:latin typeface="VNI-Times" pitchFamily="2" charset="0"/>
              </a:rPr>
              <a:t> </a:t>
            </a:r>
            <a:r>
              <a:rPr lang="en-US" sz="2200" dirty="0" err="1">
                <a:latin typeface="VNI-Times" pitchFamily="2" charset="0"/>
              </a:rPr>
              <a:t>Quaûng</a:t>
            </a:r>
            <a:r>
              <a:rPr lang="en-US" sz="2200" dirty="0">
                <a:latin typeface="VNI-Times" pitchFamily="2" charset="0"/>
              </a:rPr>
              <a:t> Nam.</a:t>
            </a:r>
          </a:p>
        </p:txBody>
      </p:sp>
      <p:sp>
        <p:nvSpPr>
          <p:cNvPr id="18" name="Text Box 73"/>
          <p:cNvSpPr txBox="1">
            <a:spLocks noChangeArrowheads="1"/>
          </p:cNvSpPr>
          <p:nvPr/>
        </p:nvSpPr>
        <p:spPr bwMode="auto">
          <a:xfrm>
            <a:off x="5334000" y="2469918"/>
            <a:ext cx="3749675" cy="8223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latin typeface="VNI-Times" pitchFamily="2" charset="0"/>
              </a:rPr>
              <a:t>Môû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roäng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ñeán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heát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vuøng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ñoàng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baèng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soâng</a:t>
            </a:r>
            <a:r>
              <a:rPr lang="en-US" sz="2400" dirty="0">
                <a:latin typeface="VNI-Times" pitchFamily="2" charset="0"/>
              </a:rPr>
              <a:t> </a:t>
            </a:r>
            <a:r>
              <a:rPr lang="en-US" sz="2400" dirty="0" err="1">
                <a:latin typeface="VNI-Times" pitchFamily="2" charset="0"/>
              </a:rPr>
              <a:t>Cöûu</a:t>
            </a:r>
            <a:r>
              <a:rPr lang="en-US" sz="2400" dirty="0">
                <a:latin typeface="VNI-Times" pitchFamily="2" charset="0"/>
              </a:rPr>
              <a:t> Long.</a:t>
            </a:r>
          </a:p>
        </p:txBody>
      </p:sp>
      <p:sp>
        <p:nvSpPr>
          <p:cNvPr id="19" name="Text Box 74"/>
          <p:cNvSpPr txBox="1">
            <a:spLocks noChangeArrowheads="1"/>
          </p:cNvSpPr>
          <p:nvPr/>
        </p:nvSpPr>
        <p:spPr bwMode="auto">
          <a:xfrm>
            <a:off x="2711012" y="3412666"/>
            <a:ext cx="25146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Hoang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hoùa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nhieàu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. </a:t>
            </a:r>
          </a:p>
        </p:txBody>
      </p:sp>
      <p:sp>
        <p:nvSpPr>
          <p:cNvPr id="20" name="Text Box 75"/>
          <p:cNvSpPr txBox="1">
            <a:spLocks noChangeArrowheads="1"/>
          </p:cNvSpPr>
          <p:nvPr/>
        </p:nvSpPr>
        <p:spPr bwMode="auto">
          <a:xfrm>
            <a:off x="5458831" y="3412665"/>
            <a:ext cx="35814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Ñaát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hoang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giaûm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ñaát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ñöôïc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söû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duïng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  </a:t>
            </a:r>
            <a:r>
              <a:rPr lang="en-US" sz="2800" dirty="0" err="1">
                <a:solidFill>
                  <a:srgbClr val="C00000"/>
                </a:solidFill>
                <a:latin typeface="VNI-Times" pitchFamily="2" charset="0"/>
              </a:rPr>
              <a:t>taêng</a:t>
            </a:r>
            <a:r>
              <a:rPr lang="en-US" sz="2800" dirty="0">
                <a:solidFill>
                  <a:srgbClr val="C00000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21" name="Text Box 80"/>
          <p:cNvSpPr txBox="1">
            <a:spLocks noChangeArrowheads="1"/>
          </p:cNvSpPr>
          <p:nvPr/>
        </p:nvSpPr>
        <p:spPr bwMode="auto">
          <a:xfrm>
            <a:off x="2667000" y="4419600"/>
            <a:ext cx="25146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Laøng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xoùm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,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daân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cö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thöa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thôùt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22" name="Text Box 82"/>
          <p:cNvSpPr txBox="1">
            <a:spLocks noChangeArrowheads="1"/>
          </p:cNvSpPr>
          <p:nvPr/>
        </p:nvSpPr>
        <p:spPr bwMode="auto">
          <a:xfrm>
            <a:off x="5265737" y="4419600"/>
            <a:ext cx="38862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Coù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theâm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laøng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xoùm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vaø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ngaøy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caøng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truø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 </a:t>
            </a:r>
            <a:r>
              <a:rPr lang="en-US" sz="2400" dirty="0" err="1">
                <a:solidFill>
                  <a:srgbClr val="0033CC"/>
                </a:solidFill>
                <a:latin typeface="VNI-Times" pitchFamily="2" charset="0"/>
              </a:rPr>
              <a:t>phuù</a:t>
            </a:r>
            <a:r>
              <a:rPr lang="en-US" sz="2400" dirty="0">
                <a:solidFill>
                  <a:srgbClr val="0033CC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23" name="Text Box 80"/>
          <p:cNvSpPr txBox="1">
            <a:spLocks noChangeArrowheads="1"/>
          </p:cNvSpPr>
          <p:nvPr/>
        </p:nvSpPr>
        <p:spPr bwMode="auto">
          <a:xfrm>
            <a:off x="2667000" y="5124469"/>
            <a:ext cx="2514600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sz="2200" dirty="0" err="1">
                <a:solidFill>
                  <a:srgbClr val="0070C0"/>
                </a:solidFill>
              </a:rPr>
              <a:t>Chủ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err="1">
                <a:solidFill>
                  <a:srgbClr val="0070C0"/>
                </a:solidFill>
              </a:rPr>
              <a:t>yếu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err="1">
                <a:solidFill>
                  <a:srgbClr val="0070C0"/>
                </a:solidFill>
              </a:rPr>
              <a:t>là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err="1">
                <a:solidFill>
                  <a:srgbClr val="0070C0"/>
                </a:solidFill>
              </a:rPr>
              <a:t>người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err="1">
                <a:solidFill>
                  <a:srgbClr val="0070C0"/>
                </a:solidFill>
              </a:rPr>
              <a:t>Kinh</a:t>
            </a:r>
            <a:r>
              <a:rPr lang="en-US" sz="2200" dirty="0">
                <a:solidFill>
                  <a:srgbClr val="0070C0"/>
                </a:solidFill>
              </a:rPr>
              <a:t> (</a:t>
            </a:r>
            <a:r>
              <a:rPr lang="en-US" sz="2200" dirty="0" err="1">
                <a:solidFill>
                  <a:srgbClr val="0070C0"/>
                </a:solidFill>
              </a:rPr>
              <a:t>Việt</a:t>
            </a:r>
            <a:r>
              <a:rPr lang="en-US" sz="220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5333999" y="5192552"/>
            <a:ext cx="374967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thêm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Chăm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Khơ</a:t>
            </a:r>
            <a:r>
              <a:rPr lang="en-US" sz="2000" dirty="0">
                <a:solidFill>
                  <a:srgbClr val="0070C0"/>
                </a:solidFill>
              </a:rPr>
              <a:t>-me </a:t>
            </a:r>
            <a:r>
              <a:rPr lang="en-US" sz="2000" dirty="0" err="1">
                <a:solidFill>
                  <a:srgbClr val="0070C0"/>
                </a:solidFill>
              </a:rPr>
              <a:t>và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Tây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Nguyên</a:t>
            </a:r>
            <a:r>
              <a:rPr lang="en-US" sz="2000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1449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0" name="Text Box 16"/>
          <p:cNvSpPr txBox="1">
            <a:spLocks noChangeArrowheads="1"/>
          </p:cNvSpPr>
          <p:nvPr/>
        </p:nvSpPr>
        <p:spPr bwMode="auto">
          <a:xfrm>
            <a:off x="838200" y="58674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VNI-Times" pitchFamily="2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28600" y="914400"/>
            <a:ext cx="6759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XVI.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228600" y="1447800"/>
            <a:ext cx="86329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2. Các chúa Nguyễn tổ chức khai hoang ở Đàng Trong.</a:t>
            </a:r>
            <a:r>
              <a:rPr lang="en-US" sz="2800" b="1" dirty="0">
                <a:solidFill>
                  <a:srgbClr val="FFFF66"/>
                </a:solidFill>
                <a:latin typeface="VNI-Times" pitchFamily="2" charset="0"/>
              </a:rPr>
              <a:t>.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228600" y="1981200"/>
            <a:ext cx="73809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3. Kết quả của cuộc khẩn hoang ở Đàng Trong.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ộp_Văn_Bản 1"/>
          <p:cNvSpPr txBox="1"/>
          <p:nvPr/>
        </p:nvSpPr>
        <p:spPr>
          <a:xfrm>
            <a:off x="381000" y="2819400"/>
            <a:ext cx="8382000" cy="2677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</a:p>
          <a:p>
            <a:pPr algn="just"/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XVI,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khẩn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4"/>
            <a:ext cx="9144000" cy="68602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2514600"/>
            <a:ext cx="416652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bc\Downloads\0003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454" y="3810000"/>
            <a:ext cx="1066801" cy="10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bc\Downloads\7BdvU9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381000"/>
            <a:ext cx="294322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bc\Downloads\animierte-affen-bilder-7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50903"/>
            <a:ext cx="3733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bc\Downloads\WIzxRkE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2" y="3427892"/>
            <a:ext cx="1485758" cy="148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0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20"/>
          <a:stretch/>
        </p:blipFill>
        <p:spPr>
          <a:xfrm>
            <a:off x="0" y="0"/>
            <a:ext cx="9144000" cy="571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6200" y="166223"/>
            <a:ext cx="89154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1.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Cuộc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khẩn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hoang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của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Đàng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Trong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được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xúc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tiến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bắt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đầu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từ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khi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nào</a:t>
            </a: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?</a:t>
            </a:r>
            <a:endParaRPr lang="en-US" sz="42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923663"/>
            <a:ext cx="365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a. 	Thế kỉ XIV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952750"/>
            <a:ext cx="365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b. 	Thế kỉ XV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943350"/>
            <a:ext cx="365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c. 	Thế kỉ XVI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9372600" y="2179467"/>
            <a:ext cx="899584" cy="806744"/>
            <a:chOff x="1996016" y="1294248"/>
            <a:chExt cx="2708794" cy="2580014"/>
          </a:xfrm>
        </p:grpSpPr>
        <p:sp>
          <p:nvSpPr>
            <p:cNvPr id="10" name="Heart 9"/>
            <p:cNvSpPr/>
            <p:nvPr/>
          </p:nvSpPr>
          <p:spPr>
            <a:xfrm>
              <a:off x="2664613" y="1294248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art 10"/>
            <p:cNvSpPr/>
            <p:nvPr/>
          </p:nvSpPr>
          <p:spPr>
            <a:xfrm rot="4316200">
              <a:off x="3496867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art 11"/>
            <p:cNvSpPr/>
            <p:nvPr/>
          </p:nvSpPr>
          <p:spPr>
            <a:xfrm rot="8540402">
              <a:off x="3220756" y="279943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art 12"/>
            <p:cNvSpPr/>
            <p:nvPr/>
          </p:nvSpPr>
          <p:spPr>
            <a:xfrm rot="13034126">
              <a:off x="2193705" y="2757983"/>
              <a:ext cx="1371600" cy="1116279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art 13"/>
            <p:cNvSpPr/>
            <p:nvPr/>
          </p:nvSpPr>
          <p:spPr>
            <a:xfrm rot="17081253">
              <a:off x="1832359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18159" y="1816391"/>
              <a:ext cx="1664508" cy="1637065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5400000">
              <a:off x="2933910" y="2299221"/>
              <a:ext cx="833006" cy="1148132"/>
            </a:xfrm>
            <a:prstGeom prst="arc">
              <a:avLst>
                <a:gd name="adj1" fmla="val 17095912"/>
                <a:gd name="adj2" fmla="val 401381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48900" y="2597907"/>
              <a:ext cx="276491" cy="25349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879505" y="2299011"/>
              <a:ext cx="165121" cy="1902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652370" y="2266580"/>
              <a:ext cx="165121" cy="19020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1373398">
              <a:off x="2666669" y="2180663"/>
              <a:ext cx="590791" cy="834488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/>
            <p:cNvSpPr/>
            <p:nvPr/>
          </p:nvSpPr>
          <p:spPr>
            <a:xfrm rot="10226602" flipH="1">
              <a:off x="3434505" y="2180663"/>
              <a:ext cx="590792" cy="834487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C:\Users\abc\Downloads\B2Uhdek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91" y="3691414"/>
            <a:ext cx="21145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 -0.0588 C -0.01944 -0.06875 -0.02986 -0.07639 -0.04166 -0.08218 C -0.0625 -0.10718 -0.0908 -0.10393 -0.11406 -0.10532 C -0.12882 -0.10949 -0.14323 -0.11713 -0.15746 -0.12106 C -0.15798 -0.12106 -0.17344 -0.11898 -0.17604 -0.11713 C -0.1776 -0.11643 -0.17847 -0.11343 -0.18003 -0.1125 C -0.18229 -0.11065 -0.1842 -0.11065 -0.18663 -0.10995 C -0.19323 -0.10417 -0.20052 -0.09977 -0.20764 -0.09653 C -0.21406 -0.08912 -0.22291 -0.08472 -0.23038 -0.08218 C -0.23576 -0.07546 -0.24184 -0.06875 -0.24739 -0.06134 C -0.25937 -0.04514 -0.26962 -0.02176 -0.2842 -0.01227 C -0.28923 -0.00023 -0.28524 -0.00718 -0.29739 0.00394 L -0.29739 0.00417 C -0.30746 0.02176 -0.32135 0.04005 -0.33559 0.0456 C -0.34861 0.0625 -0.36441 0.0669 -0.37951 0.07569 C -0.40121 0.09005 -0.42465 0.0956 -0.44809 0.09931 C -0.4559 0.10463 -0.46458 0.10486 -0.47291 0.10602 C -0.48646 0.10556 -0.50017 0.10486 -0.51389 0.10394 C -0.52986 0.10278 -0.54687 0.09375 -0.5625 0.09005 C -0.57621 0.08148 -0.56788 0.08565 -0.58889 0.08287 C -0.59045 0.08171 -0.59149 0.08079 -0.59288 0.08056 C -0.59948 0.07847 -0.60642 0.07847 -0.61267 0.07569 C -0.64166 0.06435 -0.67135 0.05486 -0.70121 0.05023 C -0.73524 0.0375 -0.7125 0.0456 -0.78785 0.04769 C -0.79826 0.05208 -0.80816 0.0581 -0.8184 0.06181 C -0.82639 0.07107 -0.83559 0.08056 -0.84479 0.08542 C -0.85191 0.09398 -0.85989 0.10278 -0.8684 0.10602 C -0.8717 0.11482 -0.87465 0.11713 -0.88055 0.11991 C -0.88559 0.12639 -0.8901 0.1375 -0.89618 0.14167 C -0.90573 0.14583 -0.91441 0.15324 -0.92396 0.15694 C -0.93385 0.1662 -0.94444 0.17338 -0.95538 0.17824 C -0.96441 0.19444 -0.96024 0.18843 -0.96736 0.19676 C -0.97291 0.21157 -0.98021 0.22361 -0.98975 0.22963 C -0.99062 0.23194 -0.99114 0.23472 -0.99236 0.23611 C -0.9934 0.23796 -0.99531 0.23704 -0.99635 0.23843 C -0.99722 0.24028 -0.9967 0.24444 -0.99757 0.24583 C -0.99982 0.25023 -1.0033 0.25116 -1.00555 0.25509 C -1.00903 0.26065 -1.01285 0.26574 -1.0158 0.27245 " pathEditMode="relative" rAng="0" ptsTypes="fffffffffffFffffffff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65" y="1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20"/>
          <a:stretch/>
        </p:blipFill>
        <p:spPr>
          <a:xfrm>
            <a:off x="0" y="0"/>
            <a:ext cx="9144000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6200" y="133350"/>
            <a:ext cx="89154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2.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Đoàn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người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khẩn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hoang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đã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đến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những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đâu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n-US" sz="42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642" y="2823729"/>
            <a:ext cx="807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latin typeface="Calibri" pitchFamily="34" charset="0"/>
                <a:cs typeface="Calibri" pitchFamily="34" charset="0"/>
              </a:rPr>
              <a:t>b. </a:t>
            </a:r>
            <a:r>
              <a:rPr lang="vi-VN" sz="4200" dirty="0">
                <a:latin typeface="Calibri" pitchFamily="34" charset="0"/>
                <a:cs typeface="Calibri" pitchFamily="34" charset="0"/>
              </a:rPr>
              <a:t>   Đồng bằng sông cửu Long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642" y="1885950"/>
            <a:ext cx="838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a. 	Nam Trung Bộ, Tây Nguyên.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330" y="3714750"/>
            <a:ext cx="8737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Calibri" pitchFamily="34" charset="0"/>
                <a:cs typeface="Calibri" pitchFamily="34" charset="0"/>
              </a:rPr>
              <a:t>c. 	Cả a và b.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668000" y="1885950"/>
            <a:ext cx="899584" cy="806744"/>
            <a:chOff x="1996016" y="1294248"/>
            <a:chExt cx="2708794" cy="2580014"/>
          </a:xfrm>
        </p:grpSpPr>
        <p:sp>
          <p:nvSpPr>
            <p:cNvPr id="10" name="Heart 9"/>
            <p:cNvSpPr/>
            <p:nvPr/>
          </p:nvSpPr>
          <p:spPr>
            <a:xfrm>
              <a:off x="2664613" y="1294248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art 10"/>
            <p:cNvSpPr/>
            <p:nvPr/>
          </p:nvSpPr>
          <p:spPr>
            <a:xfrm rot="4316200">
              <a:off x="3496867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art 11"/>
            <p:cNvSpPr/>
            <p:nvPr/>
          </p:nvSpPr>
          <p:spPr>
            <a:xfrm rot="8540402">
              <a:off x="3220756" y="279943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art 12"/>
            <p:cNvSpPr/>
            <p:nvPr/>
          </p:nvSpPr>
          <p:spPr>
            <a:xfrm rot="13034126">
              <a:off x="2193705" y="2757983"/>
              <a:ext cx="1371600" cy="1116279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art 13"/>
            <p:cNvSpPr/>
            <p:nvPr/>
          </p:nvSpPr>
          <p:spPr>
            <a:xfrm rot="17081253">
              <a:off x="1832359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18159" y="1816391"/>
              <a:ext cx="1664508" cy="1637065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5400000">
              <a:off x="2933910" y="2299221"/>
              <a:ext cx="833006" cy="1148132"/>
            </a:xfrm>
            <a:prstGeom prst="arc">
              <a:avLst>
                <a:gd name="adj1" fmla="val 17095912"/>
                <a:gd name="adj2" fmla="val 401381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48900" y="2597907"/>
              <a:ext cx="276491" cy="25349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879505" y="2299011"/>
              <a:ext cx="165121" cy="1902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652370" y="2266580"/>
              <a:ext cx="165121" cy="19020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1373398">
              <a:off x="2666669" y="2180663"/>
              <a:ext cx="590791" cy="834488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/>
            <p:cNvSpPr/>
            <p:nvPr/>
          </p:nvSpPr>
          <p:spPr>
            <a:xfrm rot="10226602" flipH="1">
              <a:off x="3434505" y="2180663"/>
              <a:ext cx="590792" cy="834487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C:\Users\abc\Downloads\8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2651"/>
            <a:ext cx="1828800" cy="189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3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4121 C -0.0125 -0.05024 -0.02465 -0.05741 -0.0382 -0.06297 C -0.06215 -0.08704 -0.09479 -0.0838 -0.1224 -0.08542 C -0.13906 -0.08936 -0.15556 -0.09699 -0.17257 -0.1007 C -0.17327 -0.1007 -0.19045 -0.09861 -0.19358 -0.09699 C -0.19566 -0.09607 -0.1967 -0.09329 -0.19844 -0.09236 C -0.20104 -0.09098 -0.20347 -0.09098 -0.20608 -0.08982 C -0.21372 -0.08426 -0.22205 -0.07963 -0.23038 -0.07616 C -0.23767 -0.06991 -0.24792 -0.06551 -0.25642 -0.06297 C -0.26302 -0.05625 -0.26997 -0.05024 -0.27639 -0.04306 C -0.29028 -0.02686 -0.30208 -0.0051 -0.3191 0.00416 C -0.32465 0.01597 -0.32049 0.00926 -0.3342 0.01921 L -0.3342 0.0199 C -0.34618 0.0368 -0.36198 0.05463 -0.37847 0.05972 C -0.39358 0.07592 -0.41163 0.07963 -0.42917 0.08889 C -0.45434 0.10231 -0.48125 0.10764 -0.50851 0.11111 C -0.51788 0.11597 -0.52761 0.11643 -0.53767 0.11759 C -0.55295 0.11736 -0.56892 0.11713 -0.58455 0.11574 C -0.6033 0.11435 -0.6224 0.10555 -0.64115 0.10231 C -0.65712 0.09444 -0.64705 0.09814 -0.67153 0.09537 C -0.67344 0.0949 -0.67448 0.09375 -0.67622 0.09351 C -0.68403 0.09143 -0.69167 0.09143 -0.69896 0.08889 C -0.73247 0.07708 -0.76702 0.06828 -0.80139 0.06412 C -0.84063 0.05185 -0.81476 0.05972 -0.90226 0.06203 C -0.91389 0.06574 -0.92535 0.07199 -0.93733 0.07546 C -0.94653 0.08426 -0.95729 0.09282 -0.96771 0.09791 C -0.97639 0.10578 -0.98542 0.11458 -0.99497 0.11759 C -0.99913 0.12615 -1.00261 0.12824 -1.0092 0.13125 C -1.01493 0.1368 -1.01997 0.14838 -1.02726 0.15185 C -1.0382 0.15601 -1.04827 0.16319 -1.05903 0.16736 C -1.07118 0.17546 -1.08316 0.18287 -1.09601 0.18726 C -1.10642 0.20208 -1.10156 0.19699 -1.10955 0.20509 C -1.11597 0.21944 -1.12465 0.23055 -1.13542 0.23657 C -1.13646 0.23865 -1.13698 0.24143 -1.13837 0.24305 C -1.13958 0.24444 -1.14219 0.24375 -1.1434 0.24583 C -1.14445 0.24699 -1.14392 0.25023 -1.14479 0.25185 C -1.1474 0.25625 -1.15122 0.25694 -1.15399 0.26064 C -1.15781 0.26666 -1.16233 0.27106 -1.1658 0.27731 " pathEditMode="relative" rAng="0" ptsTypes="fffffffffffFffffffff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99" y="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2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6200" y="166223"/>
            <a:ext cx="89154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Cuộc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khẩn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hoang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ở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Đàng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Trong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lại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kết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quả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gì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923663"/>
            <a:ext cx="6172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a. 	Diện tích đất mở rộng.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876550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latin typeface="Calibri" pitchFamily="34" charset="0"/>
                <a:cs typeface="Calibri" pitchFamily="34" charset="0"/>
              </a:rPr>
              <a:t>b. 	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Mở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rộng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diện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tích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canh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tác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xóm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làng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phát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triển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nền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văn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hóa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thống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latin typeface="Calibri" pitchFamily="34" charset="0"/>
                <a:cs typeface="Calibri" pitchFamily="34" charset="0"/>
              </a:rPr>
              <a:t>nhất</a:t>
            </a:r>
            <a:r>
              <a:rPr lang="en-US" sz="42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347686"/>
            <a:ext cx="609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c. 	Xóm làng phát triển.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9372600" y="2179467"/>
            <a:ext cx="899584" cy="806744"/>
            <a:chOff x="1996016" y="1294248"/>
            <a:chExt cx="2708794" cy="2580014"/>
          </a:xfrm>
        </p:grpSpPr>
        <p:sp>
          <p:nvSpPr>
            <p:cNvPr id="10" name="Heart 9"/>
            <p:cNvSpPr/>
            <p:nvPr/>
          </p:nvSpPr>
          <p:spPr>
            <a:xfrm>
              <a:off x="2664613" y="1294248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art 10"/>
            <p:cNvSpPr/>
            <p:nvPr/>
          </p:nvSpPr>
          <p:spPr>
            <a:xfrm rot="4316200">
              <a:off x="3496867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art 11"/>
            <p:cNvSpPr/>
            <p:nvPr/>
          </p:nvSpPr>
          <p:spPr>
            <a:xfrm rot="8540402">
              <a:off x="3220756" y="279943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art 12"/>
            <p:cNvSpPr/>
            <p:nvPr/>
          </p:nvSpPr>
          <p:spPr>
            <a:xfrm rot="13034126">
              <a:off x="2193705" y="2757983"/>
              <a:ext cx="1371600" cy="1116279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art 13"/>
            <p:cNvSpPr/>
            <p:nvPr/>
          </p:nvSpPr>
          <p:spPr>
            <a:xfrm rot="17081253">
              <a:off x="1832359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18159" y="1816391"/>
              <a:ext cx="1664508" cy="1637065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5400000">
              <a:off x="2933910" y="2299221"/>
              <a:ext cx="833006" cy="1148132"/>
            </a:xfrm>
            <a:prstGeom prst="arc">
              <a:avLst>
                <a:gd name="adj1" fmla="val 17095912"/>
                <a:gd name="adj2" fmla="val 401381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48900" y="2597907"/>
              <a:ext cx="276491" cy="25349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879505" y="2299011"/>
              <a:ext cx="165121" cy="1902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652370" y="2266580"/>
              <a:ext cx="165121" cy="19020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1373398">
              <a:off x="2666669" y="2180663"/>
              <a:ext cx="590791" cy="834488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/>
            <p:cNvSpPr/>
            <p:nvPr/>
          </p:nvSpPr>
          <p:spPr>
            <a:xfrm rot="10226602" flipH="1">
              <a:off x="3434505" y="2180663"/>
              <a:ext cx="590792" cy="834487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802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97 0.34907 C -0.05156 0.35625 -0.0618 0.36204 -0.07309 0.36644 C -0.09323 0.38495 -0.12083 0.38171 -0.14323 0.38403 C -0.15746 0.38704 -0.17135 0.39213 -0.18524 0.39444 C -0.18576 0.39444 -0.20069 0.39352 -0.20312 0.39213 C -0.20469 0.39213 -0.20555 0.38982 -0.20712 0.38935 C -0.2092 0.38704 -0.21111 0.38704 -0.21337 0.38704 C -0.21979 0.38333 -0.22691 0.37963 -0.23385 0.37755 C -0.23993 0.37153 -0.24878 0.36782 -0.25573 0.36644 C -0.26094 0.36134 -0.26684 0.35625 -0.27239 0.35023 C -0.28385 0.33866 -0.29375 0.32199 -0.30781 0.31389 C -0.31267 0.30486 -0.30885 0.31088 -0.32066 0.30208 L -0.32066 0.30162 C -0.33038 0.28889 -0.34375 0.27593 -0.35764 0.2706 C -0.36996 0.25833 -0.38541 0.25532 -0.40035 0.24884 C -0.42118 0.23796 -0.44375 0.23426 -0.46666 0.23125 C -0.47396 0.22685 -0.48246 0.22685 -0.49045 0.22616 C -0.50382 0.22616 -0.51701 0.22685 -0.53021 0.22755 C -0.54566 0.22847 -0.56215 0.23495 -0.57725 0.23796 C -0.59045 0.24444 -0.58246 0.24074 -0.60278 0.24352 C -0.60416 0.24444 -0.60521 0.24514 -0.6066 0.24514 C -0.61302 0.24653 -0.61962 0.24653 -0.62569 0.24884 C -0.65382 0.25671 -0.68246 0.26412 -0.71146 0.26782 C -0.74462 0.27662 -0.72239 0.2706 -0.79531 0.27014 C -0.80538 0.2669 -0.8151 0.26204 -0.82482 0.25903 C -0.83264 0.25185 -0.84149 0.24514 -0.85035 0.24144 C -0.85729 0.23495 -0.86493 0.22847 -0.87326 0.22616 C -0.87639 0.21944 -0.87934 0.21829 -0.88489 0.21505 C -0.88993 0.21088 -0.89427 0.20278 -0.9 0.19977 C -0.90937 0.19607 -0.91771 0.19051 -0.92708 0.18796 C -0.93663 0.18148 -0.94687 0.17662 -0.95746 0.17199 C -0.96614 0.16019 -0.96215 0.16482 -0.96892 0.15903 C -0.9743 0.14722 -0.98142 0.13773 -0.99062 0.13449 C -0.99149 0.13241 -0.99201 0.12963 -0.99323 0.12963 C -0.99427 0.12801 -0.996 0.12894 -0.99705 0.12732 C -0.99791 0.12639 -0.99739 0.12315 -0.99826 0.12153 C -1.00035 0.11782 -1.00382 0.11782 -1.0059 0.11574 C -1.00937 0.11042 -1.01302 0.10671 -1.0158 0.10116 " pathEditMode="relative" rAng="0" ptsTypes="fffffffffffFffffffff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50" y="-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20"/>
          <a:stretch/>
        </p:blipFill>
        <p:spPr>
          <a:xfrm>
            <a:off x="76200" y="54990"/>
            <a:ext cx="9144000" cy="5812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6200" y="166223"/>
            <a:ext cx="89154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4. 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Ai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là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người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chủ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trương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cuộc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khẩn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hoang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ở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Đàng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Trong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vào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cuối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thế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kỉ</a:t>
            </a:r>
            <a:r>
              <a:rPr lang="en-US" sz="4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XVI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923663"/>
            <a:ext cx="6172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a. 	Các chúa Nguyễn.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976086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b. 	Họ Trịnh.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966686"/>
            <a:ext cx="609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>
                <a:latin typeface="Calibri" pitchFamily="34" charset="0"/>
                <a:cs typeface="Calibri" pitchFamily="34" charset="0"/>
              </a:rPr>
              <a:t>c. 	Nhà Lê.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9548184" y="2157407"/>
            <a:ext cx="899584" cy="806744"/>
            <a:chOff x="1996016" y="1294248"/>
            <a:chExt cx="2708794" cy="2580014"/>
          </a:xfrm>
        </p:grpSpPr>
        <p:sp>
          <p:nvSpPr>
            <p:cNvPr id="10" name="Heart 9"/>
            <p:cNvSpPr/>
            <p:nvPr/>
          </p:nvSpPr>
          <p:spPr>
            <a:xfrm>
              <a:off x="2664613" y="1294248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art 10"/>
            <p:cNvSpPr/>
            <p:nvPr/>
          </p:nvSpPr>
          <p:spPr>
            <a:xfrm rot="4316200">
              <a:off x="3496867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art 11"/>
            <p:cNvSpPr/>
            <p:nvPr/>
          </p:nvSpPr>
          <p:spPr>
            <a:xfrm rot="8540402">
              <a:off x="3220756" y="279943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art 12"/>
            <p:cNvSpPr/>
            <p:nvPr/>
          </p:nvSpPr>
          <p:spPr>
            <a:xfrm rot="13034126">
              <a:off x="2193705" y="2757983"/>
              <a:ext cx="1371600" cy="1116279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art 13"/>
            <p:cNvSpPr/>
            <p:nvPr/>
          </p:nvSpPr>
          <p:spPr>
            <a:xfrm rot="17081253">
              <a:off x="1832359" y="1834512"/>
              <a:ext cx="1371600" cy="1044286"/>
            </a:xfrm>
            <a:prstGeom prst="heart">
              <a:avLst/>
            </a:prstGeom>
            <a:solidFill>
              <a:srgbClr val="FF33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18159" y="1816391"/>
              <a:ext cx="1664508" cy="1637065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5400000">
              <a:off x="2933910" y="2299221"/>
              <a:ext cx="833006" cy="1148132"/>
            </a:xfrm>
            <a:prstGeom prst="arc">
              <a:avLst>
                <a:gd name="adj1" fmla="val 17095912"/>
                <a:gd name="adj2" fmla="val 401381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248900" y="2597907"/>
              <a:ext cx="276491" cy="25349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879505" y="2299011"/>
              <a:ext cx="165121" cy="1902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652370" y="2266580"/>
              <a:ext cx="165121" cy="19020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1373398">
              <a:off x="2666669" y="2180663"/>
              <a:ext cx="590791" cy="834488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/>
            <p:cNvSpPr/>
            <p:nvPr/>
          </p:nvSpPr>
          <p:spPr>
            <a:xfrm rot="10226602" flipH="1">
              <a:off x="3434505" y="2180663"/>
              <a:ext cx="590792" cy="834487"/>
            </a:xfrm>
            <a:prstGeom prst="arc">
              <a:avLst>
                <a:gd name="adj1" fmla="val 1950763"/>
                <a:gd name="adj2" fmla="val 5400446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4" name="Picture 2" descr="C:\Users\abc\Downloads\WIzxRk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71475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bc\Downloads\z8sNNQ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53154"/>
            <a:ext cx="2438400" cy="23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33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35718 C -0.07083 0.36806 -0.08107 0.37685 -0.09236 0.38333 C -0.1125 0.41157 -0.1401 0.40648 -0.1625 0.41018 C -0.17673 0.41458 -0.19062 0.42245 -0.20451 0.42662 C -0.20503 0.42662 -0.21996 0.42431 -0.22257 0.42245 C -0.22396 0.42245 -0.22482 0.41921 -0.22639 0.41829 C -0.22847 0.41458 -0.23038 0.41458 -0.23281 0.41458 C -0.23906 0.40926 -0.24618 0.40347 -0.25312 0.40046 C -0.2592 0.39143 -0.26805 0.38565 -0.275 0.38333 C -0.28021 0.37569 -0.28611 0.36806 -0.29184 0.35903 C -0.3033 0.34097 -0.31319 0.3162 -0.32708 0.3037 C -0.33212 0.29051 -0.32812 0.29907 -0.33993 0.28588 L -0.33993 0.28495 C -0.34965 0.26574 -0.36319 0.2463 -0.37691 0.23843 C -0.38923 0.21944 -0.40486 0.21505 -0.41962 0.20532 C -0.44045 0.18889 -0.46319 0.1831 -0.48611 0.17847 C -0.4934 0.17199 -0.50173 0.17199 -0.50972 0.17106 C -0.52326 0.17106 -0.53646 0.17199 -0.54948 0.17292 C -0.5651 0.17407 -0.58142 0.18403 -0.5967 0.18889 C -0.60972 0.19861 -0.60173 0.19306 -0.62205 0.19722 C -0.62361 0.19861 -0.62465 0.19954 -0.62604 0.19954 C -0.63229 0.20185 -0.63906 0.20185 -0.64514 0.20532 C -0.67309 0.21736 -0.70173 0.22847 -0.73073 0.23426 C -0.76406 0.24722 -0.74166 0.23843 -0.81475 0.2375 C -0.82482 0.23287 -0.83455 0.22546 -0.84409 0.22037 C -0.85208 0.20972 -0.86093 0.19954 -0.86979 0.19398 C -0.87673 0.18403 -0.8842 0.17407 -0.89271 0.17106 C -0.89583 0.16088 -0.89878 0.15903 -0.90416 0.15393 C -0.90937 0.14745 -0.91354 0.13542 -0.91944 0.13079 C -0.92882 0.125 -0.93715 0.11667 -0.94652 0.11296 C -0.95607 0.10301 -0.96632 0.09537 -0.97691 0.08866 C -0.98559 0.0706 -0.98159 0.07778 -0.98837 0.06921 C -0.99375 0.05116 -1.00087 0.03634 -1.01007 0.03218 C -1.01093 0.0287 -1.01146 0.02431 -1.01267 0.02431 C -1.01371 0.02222 -1.01545 0.02338 -1.01649 0.0213 C -1.01736 0.02014 -1.01684 0.01481 -1.01771 0.01227 C -1.01979 0.00671 -1.02326 0.00671 -1.02534 0.00347 C -1.02882 -0.00463 -1.03246 -0.01019 -1.03507 -0.01782 " pathEditMode="relative" rAng="0" ptsTypes="fffffffffffFffffffff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50" y="-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 descr="Bouquet"/>
          <p:cNvSpPr txBox="1">
            <a:spLocks noChangeArrowheads="1"/>
          </p:cNvSpPr>
          <p:nvPr/>
        </p:nvSpPr>
        <p:spPr bwMode="auto">
          <a:xfrm>
            <a:off x="60434" y="0"/>
            <a:ext cx="9144000" cy="1311275"/>
          </a:xfrm>
          <a:prstGeom prst="rect">
            <a:avLst/>
          </a:prstGeom>
          <a:blipFill dpi="0" rotWithShape="1">
            <a:blip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X¸c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®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Þnh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®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óng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– 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sai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trong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nh÷ng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®¸p ¸n </a:t>
            </a:r>
            <a:r>
              <a:rPr lang="en-US" sz="3200" b="1" dirty="0" err="1">
                <a:solidFill>
                  <a:schemeClr val="folHlink"/>
                </a:solidFill>
                <a:latin typeface=".VnTime" pitchFamily="34" charset="0"/>
              </a:rPr>
              <a:t>d­íi</a:t>
            </a:r>
            <a:r>
              <a:rPr lang="en-US" sz="3200" b="1" dirty="0">
                <a:solidFill>
                  <a:schemeClr val="folHlink"/>
                </a:solidFill>
                <a:latin typeface=".VnTime" pitchFamily="34" charset="0"/>
              </a:rPr>
              <a:t> ®©y:</a:t>
            </a:r>
          </a:p>
          <a:p>
            <a:pPr>
              <a:spcBef>
                <a:spcPct val="50000"/>
              </a:spcBef>
            </a:pP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     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T¸c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dông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cña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cuéc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khÈn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chemeClr val="folHlink"/>
                </a:solidFill>
                <a:latin typeface=".VnTime" pitchFamily="34" charset="0"/>
              </a:rPr>
              <a:t>hoang</a:t>
            </a:r>
            <a:r>
              <a:rPr lang="en-US" sz="3200" b="1" i="1" dirty="0">
                <a:solidFill>
                  <a:schemeClr val="folHlink"/>
                </a:solidFill>
                <a:latin typeface=".VnTime" pitchFamily="34" charset="0"/>
              </a:rPr>
              <a:t> lµ:</a:t>
            </a:r>
            <a:endParaRPr lang="en-US" sz="3200" i="1" dirty="0">
              <a:solidFill>
                <a:schemeClr val="folHlink"/>
              </a:solidFill>
              <a:latin typeface=".VnTime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604963"/>
            <a:ext cx="685800" cy="528637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A.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533400" y="1398588"/>
            <a:ext cx="8610600" cy="887412"/>
          </a:xfrm>
          <a:prstGeom prst="roundRect">
            <a:avLst>
              <a:gd name="adj" fmla="val 16667"/>
            </a:avLst>
          </a:prstGeom>
          <a:solidFill>
            <a:srgbClr val="8DF2F7"/>
          </a:solidFill>
          <a:ln w="9525">
            <a:solidFill>
              <a:srgbClr val="8DF2F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DiÖn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tÝch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®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Êt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vi-VN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më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réng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, ®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êi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sèng</a:t>
            </a:r>
            <a:endParaRPr lang="en-US" sz="2800" b="1" dirty="0">
              <a:solidFill>
                <a:srgbClr val="FF3300"/>
              </a:solidFill>
              <a:latin typeface=".VnTime" pitchFamily="34" charset="0"/>
            </a:endParaRPr>
          </a:p>
          <a:p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nh©n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d©n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vi-VN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Êm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no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h¬n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33400" y="2286000"/>
            <a:ext cx="8610600" cy="838200"/>
          </a:xfrm>
          <a:prstGeom prst="roundRect">
            <a:avLst>
              <a:gd name="adj" fmla="val 16667"/>
            </a:avLst>
          </a:prstGeom>
          <a:solidFill>
            <a:srgbClr val="8DF2F7"/>
          </a:solidFill>
          <a:ln w="9525">
            <a:solidFill>
              <a:srgbClr val="8DF2F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</a:rPr>
              <a:t>C¸c chóa NguyÔn cã ®ñ cña c¶i ®Ó cèng n¹p.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366963"/>
            <a:ext cx="685800" cy="528637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B.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609600" y="3124200"/>
            <a:ext cx="8534400" cy="838200"/>
          </a:xfrm>
          <a:prstGeom prst="flowChartAlternateProcess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</a:rPr>
              <a:t>Lµng xãm thªm ®«ng ®óc </a:t>
            </a:r>
          </a:p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</a:rPr>
              <a:t>vµ ngµy cµng trï phó.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3235325"/>
            <a:ext cx="762000" cy="650875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C.</a:t>
            </a:r>
            <a:r>
              <a:rPr lang="en-US" sz="36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 </a:t>
            </a: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547688" y="3962400"/>
            <a:ext cx="8610600" cy="914400"/>
          </a:xfrm>
          <a:prstGeom prst="flowChartAlternateProcess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</a:rPr>
              <a:t>X©m chiÕm ®Êt ®ai cña c¸c d©n téc kh¸c.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0" y="4191000"/>
            <a:ext cx="685800" cy="528638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D.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547688" y="4876800"/>
            <a:ext cx="8610600" cy="990600"/>
          </a:xfrm>
          <a:prstGeom prst="flowChartAlternateProcess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T¹o ®­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îc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tinh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thÇn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®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oµn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kÕt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gi÷a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c¸c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d©n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téc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; t¹o </a:t>
            </a:r>
          </a:p>
          <a:p>
            <a:r>
              <a:rPr lang="vi-VN" sz="2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được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nÒn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v¨n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ho¸ VN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thèng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nhÊt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cã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nhiÒu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latin typeface=".VnTime" pitchFamily="34" charset="0"/>
              </a:rPr>
              <a:t>b¶n</a:t>
            </a:r>
            <a:r>
              <a:rPr lang="en-US" sz="2600" b="1" dirty="0">
                <a:solidFill>
                  <a:srgbClr val="FF3300"/>
                </a:solidFill>
                <a:latin typeface=".VnTime" pitchFamily="34" charset="0"/>
              </a:rPr>
              <a:t> s¾c.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5105400"/>
            <a:ext cx="609600" cy="528638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E.</a:t>
            </a:r>
            <a:endParaRPr lang="en-US" sz="2800">
              <a:solidFill>
                <a:srgbClr val="FF3300"/>
              </a:solidFill>
              <a:latin typeface=".VnTime" pitchFamily="34" charset="0"/>
            </a:endParaRPr>
          </a:p>
        </p:txBody>
      </p:sp>
      <p:sp>
        <p:nvSpPr>
          <p:cNvPr id="15" name="AutoShape 19"/>
          <p:cNvSpPr>
            <a:spLocks noChangeArrowheads="1"/>
          </p:cNvSpPr>
          <p:nvPr/>
        </p:nvSpPr>
        <p:spPr bwMode="auto">
          <a:xfrm>
            <a:off x="561975" y="5867400"/>
            <a:ext cx="8610600" cy="990600"/>
          </a:xfrm>
          <a:prstGeom prst="flowChartAlternateProcess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Bê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câi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®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Êt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vi-VN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nước được </a:t>
            </a:r>
            <a:r>
              <a:rPr lang="en-US" sz="2800" b="1">
                <a:solidFill>
                  <a:srgbClr val="FF3300"/>
                </a:solidFill>
                <a:latin typeface=".VnTime" pitchFamily="34" charset="0"/>
              </a:rPr>
              <a:t>b¶o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®¶m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b×nh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latin typeface=".VnTime" pitchFamily="34" charset="0"/>
              </a:rPr>
              <a:t>yªn</a:t>
            </a:r>
            <a:r>
              <a:rPr lang="en-US" sz="2800" b="1" dirty="0">
                <a:solidFill>
                  <a:srgbClr val="FF3300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0" y="6176963"/>
            <a:ext cx="685800" cy="528637"/>
          </a:xfrm>
          <a:prstGeom prst="rect">
            <a:avLst/>
          </a:prstGeom>
          <a:solidFill>
            <a:srgbClr val="8DF2F7"/>
          </a:solidFill>
          <a:ln w="9525">
            <a:solidFill>
              <a:srgbClr val="8DF2F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.VnTime" pitchFamily="34" charset="0"/>
                <a:sym typeface="Wingdings" pitchFamily="2" charset="2"/>
              </a:rPr>
              <a:t>G.</a:t>
            </a:r>
          </a:p>
        </p:txBody>
      </p:sp>
      <p:sp>
        <p:nvSpPr>
          <p:cNvPr id="17" name="AutoShape 26"/>
          <p:cNvSpPr>
            <a:spLocks noChangeArrowheads="1"/>
          </p:cNvSpPr>
          <p:nvPr/>
        </p:nvSpPr>
        <p:spPr bwMode="auto">
          <a:xfrm>
            <a:off x="7467600" y="1447800"/>
            <a:ext cx="1676400" cy="838200"/>
          </a:xfrm>
          <a:prstGeom prst="irregularSeal1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003399"/>
                </a:solidFill>
                <a:latin typeface=".VnTimeH" pitchFamily="34" charset="0"/>
              </a:rPr>
              <a:t>Đóng</a:t>
            </a:r>
          </a:p>
        </p:txBody>
      </p:sp>
      <p:sp>
        <p:nvSpPr>
          <p:cNvPr id="18" name="AutoShape 27"/>
          <p:cNvSpPr>
            <a:spLocks noChangeArrowheads="1"/>
          </p:cNvSpPr>
          <p:nvPr/>
        </p:nvSpPr>
        <p:spPr bwMode="auto">
          <a:xfrm>
            <a:off x="7467600" y="2362200"/>
            <a:ext cx="1676400" cy="838200"/>
          </a:xfrm>
          <a:prstGeom prst="irregularSeal1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FF0066"/>
                </a:solidFill>
                <a:latin typeface=".VnTimeH" pitchFamily="34" charset="0"/>
              </a:rPr>
              <a:t>sai</a:t>
            </a:r>
          </a:p>
        </p:txBody>
      </p:sp>
      <p:sp>
        <p:nvSpPr>
          <p:cNvPr id="19" name="AutoShape 29"/>
          <p:cNvSpPr>
            <a:spLocks noChangeArrowheads="1"/>
          </p:cNvSpPr>
          <p:nvPr/>
        </p:nvSpPr>
        <p:spPr bwMode="auto">
          <a:xfrm>
            <a:off x="7467600" y="3124200"/>
            <a:ext cx="1676400" cy="990600"/>
          </a:xfrm>
          <a:prstGeom prst="irregularSeal1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003399"/>
                </a:solidFill>
                <a:latin typeface=".VnTimeH" pitchFamily="34" charset="0"/>
              </a:rPr>
              <a:t>®óng</a:t>
            </a:r>
          </a:p>
        </p:txBody>
      </p:sp>
      <p:sp>
        <p:nvSpPr>
          <p:cNvPr id="20" name="AutoShape 30"/>
          <p:cNvSpPr>
            <a:spLocks noChangeArrowheads="1"/>
          </p:cNvSpPr>
          <p:nvPr/>
        </p:nvSpPr>
        <p:spPr bwMode="auto">
          <a:xfrm>
            <a:off x="7620000" y="5029200"/>
            <a:ext cx="1676400" cy="990600"/>
          </a:xfrm>
          <a:prstGeom prst="irregularSeal1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003399"/>
                </a:solidFill>
                <a:latin typeface=".VnTimeH" pitchFamily="34" charset="0"/>
              </a:rPr>
              <a:t>®óng</a:t>
            </a:r>
          </a:p>
        </p:txBody>
      </p:sp>
      <p:sp>
        <p:nvSpPr>
          <p:cNvPr id="21" name="AutoShape 31"/>
          <p:cNvSpPr>
            <a:spLocks noChangeArrowheads="1"/>
          </p:cNvSpPr>
          <p:nvPr/>
        </p:nvSpPr>
        <p:spPr bwMode="auto">
          <a:xfrm>
            <a:off x="7543800" y="6019800"/>
            <a:ext cx="1676400" cy="838200"/>
          </a:xfrm>
          <a:prstGeom prst="irregularSeal1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003399"/>
                </a:solidFill>
                <a:latin typeface=".VnTimeH" pitchFamily="34" charset="0"/>
              </a:rPr>
              <a:t>®óng</a:t>
            </a:r>
          </a:p>
        </p:txBody>
      </p:sp>
      <p:sp>
        <p:nvSpPr>
          <p:cNvPr id="22" name="AutoShape 32"/>
          <p:cNvSpPr>
            <a:spLocks noChangeArrowheads="1"/>
          </p:cNvSpPr>
          <p:nvPr/>
        </p:nvSpPr>
        <p:spPr bwMode="auto">
          <a:xfrm>
            <a:off x="7467600" y="4114800"/>
            <a:ext cx="1676400" cy="914400"/>
          </a:xfrm>
          <a:prstGeom prst="irregularSeal1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FF0066"/>
                </a:solidFill>
                <a:latin typeface=".VnTimeH" pitchFamily="34" charset="0"/>
              </a:rPr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107818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65201"/>
            <a:ext cx="7640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HỌC ĐẾN ĐÂY LÀ KẾT THÚC</a:t>
            </a:r>
            <a:endParaRPr lang="en-US" sz="3600" b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1" y="2514600"/>
            <a:ext cx="7162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- Về nhà các em học thuộc phần ghi nhớ trong SGK         trang 56.</a:t>
            </a:r>
          </a:p>
          <a:p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- Xem trước bài:THÀNH THỊ Ở THẾ KỈ XVI - XVII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08" y="1524000"/>
            <a:ext cx="8886825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52400" y="1676400"/>
            <a:ext cx="85928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1.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XVI:</a:t>
            </a:r>
            <a:endParaRPr lang="en-US" sz="3600" b="1" dirty="0">
              <a:latin typeface="VNI-Times" pitchFamily="2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207368" y="2375228"/>
            <a:ext cx="648286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thớt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VNI-Times" pitchFamily="2" charset="0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5155294" y="0"/>
            <a:ext cx="3961273" cy="6860499"/>
            <a:chOff x="1" y="115616"/>
            <a:chExt cx="4495800" cy="6364012"/>
          </a:xfrm>
        </p:grpSpPr>
        <p:pic>
          <p:nvPicPr>
            <p:cNvPr id="9" name="Picture 2" descr="C:\Users\Tuyen.aptech01\Desktop\2012-02-27_083353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95"/>
            <a:stretch/>
          </p:blipFill>
          <p:spPr bwMode="auto">
            <a:xfrm>
              <a:off x="1" y="115616"/>
              <a:ext cx="4495800" cy="6364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Hộp_Văn_Bản 9"/>
            <p:cNvSpPr txBox="1"/>
            <p:nvPr/>
          </p:nvSpPr>
          <p:spPr>
            <a:xfrm>
              <a:off x="2819398" y="2067906"/>
              <a:ext cx="1676402" cy="491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SÔNG GIANH</a:t>
              </a:r>
            </a:p>
            <a:p>
              <a:pPr algn="ctr"/>
              <a:r>
                <a:rPr lang="en-US" sz="1000" b="1" dirty="0"/>
                <a:t>(QUẢNG BÌNH</a:t>
              </a:r>
              <a:r>
                <a:rPr lang="en-US" sz="1000" dirty="0"/>
                <a:t>)</a:t>
              </a:r>
            </a:p>
          </p:txBody>
        </p:sp>
        <p:sp>
          <p:nvSpPr>
            <p:cNvPr id="11" name="Khung Chú Thích Bầu Dục 10"/>
            <p:cNvSpPr/>
            <p:nvPr/>
          </p:nvSpPr>
          <p:spPr bwMode="auto">
            <a:xfrm>
              <a:off x="2895600" y="1979625"/>
              <a:ext cx="1600199" cy="675942"/>
            </a:xfrm>
            <a:prstGeom prst="wedgeEllipseCallout">
              <a:avLst>
                <a:gd name="adj1" fmla="val -70835"/>
                <a:gd name="adj2" fmla="val 9193"/>
              </a:avLst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76200" y="1678900"/>
            <a:ext cx="4149341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indent="-514350">
              <a:spcBef>
                <a:spcPct val="50000"/>
              </a:spcBef>
              <a:buAutoNum type="arabicPeriod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XVI:</a:t>
            </a:r>
            <a:endParaRPr lang="en-US" sz="2800" b="1" dirty="0">
              <a:latin typeface="VNI-Times" pitchFamily="2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7432" y="3079470"/>
            <a:ext cx="508825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thớt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VNI-Times" pitchFamily="2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52400" y="4280099"/>
            <a:ext cx="454002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VNI-Times" pitchFamily="2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337131" y="5572780"/>
            <a:ext cx="36150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tin SGK.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37131" y="6153807"/>
            <a:ext cx="322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/>
      <p:bldP spid="18442" grpId="1"/>
      <p:bldP spid="7" grpId="0"/>
      <p:bldP spid="7" grpId="1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909457"/>
              </p:ext>
            </p:extLst>
          </p:nvPr>
        </p:nvGraphicFramePr>
        <p:xfrm>
          <a:off x="304801" y="1397000"/>
          <a:ext cx="8534400" cy="534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Lực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chủ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cuộc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Đàng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A.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B. </a:t>
                      </a:r>
                      <a:r>
                        <a:rPr lang="en-US" sz="20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Quân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lính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C. </a:t>
                      </a:r>
                      <a:r>
                        <a:rPr lang="en-US" sz="20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Tất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cả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lực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chúa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Nguyễn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biện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giúp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A.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Dựng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hạt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giống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gieo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C.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lương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nửa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cụ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Đoàn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đâu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A.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vùng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Phú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Yên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Khánh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Nam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Bộ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Tây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B.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vùng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Cửu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Long.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C.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tất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cả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nơi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A.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mới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vỡ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trọt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chăn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buôn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bán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,...</a:t>
                      </a:r>
                      <a:endParaRPr lang="en-US" sz="1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B.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Vỡ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trọt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chăn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nuôi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buôn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bán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C.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làng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ấp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mới</a:t>
                      </a:r>
                      <a:r>
                        <a:rPr lang="en-US" sz="1800" b="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337130" y="586170"/>
            <a:ext cx="84258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113995"/>
            <a:ext cx="3086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PHIẾU THẢO LUẬN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/>
          <p:cNvGrpSpPr/>
          <p:nvPr/>
        </p:nvGrpSpPr>
        <p:grpSpPr>
          <a:xfrm>
            <a:off x="4495800" y="762000"/>
            <a:ext cx="4648199" cy="6098499"/>
            <a:chOff x="1" y="115616"/>
            <a:chExt cx="4495800" cy="6364012"/>
          </a:xfrm>
        </p:grpSpPr>
        <p:pic>
          <p:nvPicPr>
            <p:cNvPr id="9" name="Picture 2" descr="C:\Users\Tuyen.aptech01\Desktop\2012-02-27_083353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95"/>
            <a:stretch/>
          </p:blipFill>
          <p:spPr bwMode="auto">
            <a:xfrm>
              <a:off x="1" y="115616"/>
              <a:ext cx="4495800" cy="6364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Hộp_Văn_Bản 9"/>
            <p:cNvSpPr txBox="1"/>
            <p:nvPr/>
          </p:nvSpPr>
          <p:spPr>
            <a:xfrm>
              <a:off x="2819399" y="2067906"/>
              <a:ext cx="1676402" cy="491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atin typeface="Times New Roman" pitchFamily="18" charset="0"/>
                  <a:cs typeface="Times New Roman" pitchFamily="18" charset="0"/>
                </a:rPr>
                <a:t>SÔNG GIANH</a:t>
              </a:r>
            </a:p>
            <a:p>
              <a:pPr algn="ctr"/>
              <a:r>
                <a:rPr lang="en-US" sz="1000" b="1" dirty="0">
                  <a:latin typeface="Times New Roman" pitchFamily="18" charset="0"/>
                  <a:cs typeface="Times New Roman" pitchFamily="18" charset="0"/>
                </a:rPr>
                <a:t>(QUẢNG BÌNH</a:t>
              </a:r>
              <a:r>
                <a:rPr lang="en-US" sz="1000" dirty="0">
                  <a:latin typeface="Times New Roman" pitchFamily="18" charset="0"/>
                  <a:cs typeface="Times New Roman" pitchFamily="18" charset="0"/>
                </a:rPr>
                <a:t>)Ô</a:t>
              </a:r>
            </a:p>
          </p:txBody>
        </p:sp>
        <p:sp>
          <p:nvSpPr>
            <p:cNvPr id="11" name="Khung Chú Thích Bầu Dục 10"/>
            <p:cNvSpPr/>
            <p:nvPr/>
          </p:nvSpPr>
          <p:spPr bwMode="auto">
            <a:xfrm>
              <a:off x="2936044" y="1987544"/>
              <a:ext cx="1438470" cy="731524"/>
            </a:xfrm>
            <a:prstGeom prst="wedgeEllipseCallout">
              <a:avLst>
                <a:gd name="adj1" fmla="val -74626"/>
                <a:gd name="adj2" fmla="val 4769"/>
              </a:avLst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2400" y="2286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eriod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XVI: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7432" y="914400"/>
            <a:ext cx="365035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thớt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52400" y="4280099"/>
            <a:ext cx="454002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337131" y="5572780"/>
            <a:ext cx="36150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tin SGK.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37131" y="6153807"/>
            <a:ext cx="322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2721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opy of _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76200"/>
            <a:ext cx="8991600" cy="4800600"/>
          </a:xfrm>
          <a:noFill/>
          <a:ln w="57150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28600" y="4953000"/>
            <a:ext cx="86868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4000" dirty="0" err="1">
                <a:solidFill>
                  <a:srgbClr val="0000FF"/>
                </a:solidFill>
              </a:rPr>
              <a:t>Cuối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thế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kỉ</a:t>
            </a:r>
            <a:r>
              <a:rPr lang="en-US" sz="4000" dirty="0">
                <a:solidFill>
                  <a:srgbClr val="0000FF"/>
                </a:solidFill>
              </a:rPr>
              <a:t> XVI, </a:t>
            </a:r>
            <a:r>
              <a:rPr lang="en-US" sz="4000" dirty="0" err="1">
                <a:solidFill>
                  <a:srgbClr val="0000FF"/>
                </a:solidFill>
              </a:rPr>
              <a:t>các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chúa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Nguyễn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rất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quan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tâm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tới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việc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khai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khẩn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đất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hoang</a:t>
            </a:r>
            <a:r>
              <a:rPr lang="en-US" sz="4000" dirty="0">
                <a:solidFill>
                  <a:srgbClr val="0000FF"/>
                </a:solidFill>
              </a:rPr>
              <a:t>, </a:t>
            </a:r>
            <a:r>
              <a:rPr lang="en-US" sz="4000" dirty="0" err="1">
                <a:solidFill>
                  <a:srgbClr val="0000FF"/>
                </a:solidFill>
              </a:rPr>
              <a:t>mở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rộng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diện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tích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sản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xuất</a:t>
            </a:r>
            <a:r>
              <a:rPr lang="en-US" sz="4000" dirty="0">
                <a:solidFill>
                  <a:srgbClr val="0000FF"/>
                </a:solidFill>
              </a:rPr>
              <a:t>.</a:t>
            </a:r>
            <a:r>
              <a:rPr lang="en-US" sz="4000" dirty="0">
                <a:solidFill>
                  <a:srgbClr val="0000FF"/>
                </a:solidFill>
                <a:hlinkClick r:id="rId3" action="ppaction://hlinkpres?slideindex=3&amp;slidetitle=Slide 3"/>
              </a:rPr>
              <a:t> 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5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uối t t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467600" cy="4876800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52400" y="4953000"/>
            <a:ext cx="90678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b="1" dirty="0" err="1"/>
              <a:t>Nông</a:t>
            </a:r>
            <a:r>
              <a:rPr lang="en-US" sz="4000" b="1" dirty="0"/>
              <a:t> </a:t>
            </a:r>
            <a:r>
              <a:rPr lang="en-US" sz="4000" b="1" dirty="0" err="1"/>
              <a:t>dân</a:t>
            </a:r>
            <a:r>
              <a:rPr lang="en-US" sz="4000" b="1" dirty="0"/>
              <a:t>, </a:t>
            </a:r>
            <a:r>
              <a:rPr lang="en-US" sz="4000" b="1" dirty="0" err="1"/>
              <a:t>quân</a:t>
            </a:r>
            <a:r>
              <a:rPr lang="en-US" sz="4000" b="1" dirty="0"/>
              <a:t> </a:t>
            </a:r>
            <a:r>
              <a:rPr lang="en-US" sz="4000" b="1" dirty="0" err="1"/>
              <a:t>lính</a:t>
            </a:r>
            <a:r>
              <a:rPr lang="en-US" sz="4000" b="1" dirty="0"/>
              <a:t> </a:t>
            </a:r>
            <a:r>
              <a:rPr lang="en-US" sz="4000" b="1" dirty="0" err="1"/>
              <a:t>được</a:t>
            </a:r>
            <a:r>
              <a:rPr lang="en-US" sz="4000" b="1" dirty="0"/>
              <a:t> </a:t>
            </a:r>
            <a:r>
              <a:rPr lang="en-US" sz="4000" b="1" dirty="0" err="1"/>
              <a:t>phép</a:t>
            </a:r>
            <a:r>
              <a:rPr lang="en-US" sz="4000" b="1" dirty="0"/>
              <a:t> </a:t>
            </a:r>
            <a:r>
              <a:rPr lang="en-US" sz="4000" b="1" dirty="0" err="1"/>
              <a:t>đem</a:t>
            </a:r>
            <a:r>
              <a:rPr lang="en-US" sz="4000" b="1" dirty="0"/>
              <a:t> </a:t>
            </a:r>
            <a:r>
              <a:rPr lang="en-US" sz="4000" b="1" dirty="0" err="1"/>
              <a:t>cả</a:t>
            </a:r>
            <a:r>
              <a:rPr lang="en-US" sz="4000" b="1" dirty="0"/>
              <a:t> </a:t>
            </a:r>
            <a:r>
              <a:rPr lang="en-US" sz="4000" b="1" dirty="0" err="1"/>
              <a:t>gia</a:t>
            </a:r>
            <a:r>
              <a:rPr lang="en-US" sz="4000" b="1" dirty="0"/>
              <a:t> </a:t>
            </a:r>
            <a:r>
              <a:rPr lang="en-US" sz="4000" b="1" dirty="0" err="1"/>
              <a:t>đình</a:t>
            </a:r>
            <a:r>
              <a:rPr lang="en-US" sz="4000" b="1" dirty="0"/>
              <a:t> </a:t>
            </a:r>
            <a:r>
              <a:rPr lang="en-US" sz="4000" b="1" dirty="0" err="1"/>
              <a:t>vào</a:t>
            </a:r>
            <a:r>
              <a:rPr lang="en-US" sz="4000" b="1" dirty="0"/>
              <a:t> Nam  </a:t>
            </a:r>
            <a:r>
              <a:rPr lang="en-US" sz="4000" b="1" dirty="0" err="1"/>
              <a:t>khẩn</a:t>
            </a:r>
            <a:r>
              <a:rPr lang="en-US" sz="4000" b="1" dirty="0"/>
              <a:t> </a:t>
            </a:r>
            <a:r>
              <a:rPr lang="en-US" sz="4000" b="1" dirty="0" err="1"/>
              <a:t>hoang</a:t>
            </a:r>
            <a:r>
              <a:rPr lang="en-US" sz="4000" b="1" dirty="0"/>
              <a:t> </a:t>
            </a:r>
            <a:r>
              <a:rPr lang="en-US" sz="4000" b="1" dirty="0" err="1"/>
              <a:t>lập</a:t>
            </a:r>
            <a:r>
              <a:rPr lang="en-US" sz="4000" b="1" dirty="0"/>
              <a:t> </a:t>
            </a:r>
            <a:r>
              <a:rPr lang="en-US" sz="4000" b="1" dirty="0" err="1"/>
              <a:t>làng</a:t>
            </a:r>
            <a:r>
              <a:rPr lang="en-US" sz="4000" b="1" dirty="0"/>
              <a:t>, </a:t>
            </a:r>
            <a:r>
              <a:rPr lang="en-US" sz="4000" b="1" dirty="0" err="1"/>
              <a:t>lập</a:t>
            </a:r>
            <a:r>
              <a:rPr lang="en-US" sz="4000" b="1" dirty="0"/>
              <a:t> </a:t>
            </a:r>
            <a:r>
              <a:rPr lang="en-US" sz="4000" b="1" dirty="0" err="1"/>
              <a:t>ấp</a:t>
            </a:r>
            <a:r>
              <a:rPr lang="en-US" sz="4000" b="1" dirty="0"/>
              <a:t>.</a:t>
            </a:r>
            <a:r>
              <a:rPr lang="en-US" sz="4000" dirty="0">
                <a:hlinkClick r:id="rId3" action="ppaction://hlinkpres?slideindex=8&amp;slidetitle=Slide 8"/>
              </a:rPr>
              <a:t> </a:t>
            </a:r>
            <a:endParaRPr lang="en-US" sz="4000" dirty="0"/>
          </a:p>
        </p:txBody>
      </p:sp>
      <p:graphicFrame>
        <p:nvGraphicFramePr>
          <p:cNvPr id="4" name="Bảng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256067"/>
              </p:ext>
            </p:extLst>
          </p:nvPr>
        </p:nvGraphicFramePr>
        <p:xfrm>
          <a:off x="152400" y="4876588"/>
          <a:ext cx="8763000" cy="1981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66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Lực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chủ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cuộc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Đàng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66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A.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B.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Quân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lính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C.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Tất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cả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lực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8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Hình Bầu dục 2"/>
          <p:cNvSpPr/>
          <p:nvPr/>
        </p:nvSpPr>
        <p:spPr bwMode="auto">
          <a:xfrm>
            <a:off x="2286000" y="6324600"/>
            <a:ext cx="533400" cy="533400"/>
          </a:xfrm>
          <a:prstGeom prst="ellipse">
            <a:avLst/>
          </a:prstGeom>
          <a:noFill/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2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45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79" grpId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uối t t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620000" cy="4652963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4953000"/>
            <a:ext cx="9144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en-US" sz="3200" b="1" dirty="0" err="1">
                <a:solidFill>
                  <a:srgbClr val="0000FF"/>
                </a:solidFill>
              </a:rPr>
              <a:t>Những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người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khẩn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hoang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được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cấp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lương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thực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trong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nửa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năm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cùng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một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số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nông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cụ</a:t>
            </a:r>
            <a:r>
              <a:rPr lang="en-US" sz="3200" b="1" dirty="0">
                <a:solidFill>
                  <a:srgbClr val="0000FF"/>
                </a:solidFill>
              </a:rPr>
              <a:t>, </a:t>
            </a:r>
            <a:r>
              <a:rPr lang="en-US" sz="3200" b="1" dirty="0" err="1">
                <a:solidFill>
                  <a:srgbClr val="0000FF"/>
                </a:solidFill>
              </a:rPr>
              <a:t>rồi</a:t>
            </a:r>
            <a:r>
              <a:rPr lang="en-US" sz="3200" b="1" dirty="0">
                <a:solidFill>
                  <a:srgbClr val="0000FF"/>
                </a:solidFill>
              </a:rPr>
              <a:t> chia </a:t>
            </a:r>
            <a:r>
              <a:rPr lang="en-US" sz="3200" b="1" dirty="0" err="1">
                <a:solidFill>
                  <a:srgbClr val="0000FF"/>
                </a:solidFill>
              </a:rPr>
              <a:t>thành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từng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đoàn</a:t>
            </a:r>
            <a:r>
              <a:rPr lang="en-US" sz="3200" b="1" dirty="0">
                <a:solidFill>
                  <a:srgbClr val="0000FF"/>
                </a:solidFill>
              </a:rPr>
              <a:t>, </a:t>
            </a:r>
            <a:r>
              <a:rPr lang="en-US" sz="3200" b="1" dirty="0" err="1">
                <a:solidFill>
                  <a:srgbClr val="0000FF"/>
                </a:solidFill>
              </a:rPr>
              <a:t>đi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khai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phá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đất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hoang</a:t>
            </a:r>
            <a:r>
              <a:rPr lang="en-US" sz="3200" dirty="0">
                <a:solidFill>
                  <a:srgbClr val="0000FF"/>
                </a:solidFill>
              </a:rPr>
              <a:t>.</a:t>
            </a:r>
          </a:p>
        </p:txBody>
      </p:sp>
      <p:graphicFrame>
        <p:nvGraphicFramePr>
          <p:cNvPr id="4" name="Bảng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899258"/>
              </p:ext>
            </p:extLst>
          </p:nvPr>
        </p:nvGraphicFramePr>
        <p:xfrm>
          <a:off x="38100" y="4457700"/>
          <a:ext cx="94107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chúa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Nguyễn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biện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giúp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00FF"/>
                          </a:solidFill>
                        </a:rPr>
                        <a:t>  A. </a:t>
                      </a:r>
                      <a:r>
                        <a:rPr lang="en-US" sz="2400" b="1" dirty="0" err="1">
                          <a:solidFill>
                            <a:srgbClr val="0000FF"/>
                          </a:solidFill>
                        </a:rPr>
                        <a:t>Dựng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nhà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cho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dân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khẩn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hoang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.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00FF"/>
                          </a:solidFill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rgbClr val="0000FF"/>
                          </a:solidFill>
                        </a:rPr>
                        <a:t>Cấp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hạt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giống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cho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dân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gieo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trồng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.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00FF"/>
                          </a:solidFill>
                        </a:rPr>
                        <a:t>  C. </a:t>
                      </a:r>
                      <a:r>
                        <a:rPr lang="en-US" sz="2400" b="1" dirty="0" err="1">
                          <a:solidFill>
                            <a:srgbClr val="0000FF"/>
                          </a:solidFill>
                        </a:rPr>
                        <a:t>Cấp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lương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thực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trong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nửa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năm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và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một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số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nông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cụ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cho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dân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khẩn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</a:rPr>
                        <a:t>hoang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</a:rPr>
                        <a:t>.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Hình Bầu dục 4"/>
          <p:cNvSpPr/>
          <p:nvPr/>
        </p:nvSpPr>
        <p:spPr bwMode="auto">
          <a:xfrm>
            <a:off x="152400" y="57531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3" grpId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Tuyen.aptech01\Desktop\u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5"/>
          <a:stretch/>
        </p:blipFill>
        <p:spPr bwMode="auto">
          <a:xfrm>
            <a:off x="4648200" y="26067"/>
            <a:ext cx="4469130" cy="5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-26670" y="5838499"/>
            <a:ext cx="9144000" cy="107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en-US" sz="2200" b="1" dirty="0" err="1">
                <a:solidFill>
                  <a:srgbClr val="0000FF"/>
                </a:solidFill>
              </a:rPr>
              <a:t>Đoàn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người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khai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hoang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cứ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dần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dần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tiến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vào</a:t>
            </a:r>
            <a:r>
              <a:rPr lang="en-US" sz="2200" b="1" dirty="0">
                <a:solidFill>
                  <a:srgbClr val="0000FF"/>
                </a:solidFill>
              </a:rPr>
              <a:t> Nam. </a:t>
            </a:r>
            <a:r>
              <a:rPr lang="en-US" sz="2200" b="1" dirty="0" err="1">
                <a:solidFill>
                  <a:srgbClr val="0000FF"/>
                </a:solidFill>
              </a:rPr>
              <a:t>Từ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vùng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đất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Phú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Yên</a:t>
            </a:r>
            <a:r>
              <a:rPr lang="en-US" sz="2200" b="1" dirty="0">
                <a:solidFill>
                  <a:srgbClr val="0000FF"/>
                </a:solidFill>
              </a:rPr>
              <a:t>, </a:t>
            </a:r>
            <a:r>
              <a:rPr lang="en-US" sz="2200" b="1" dirty="0" err="1">
                <a:solidFill>
                  <a:srgbClr val="0000FF"/>
                </a:solidFill>
              </a:rPr>
              <a:t>Khánh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Hoà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đến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Tây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Nguyên</a:t>
            </a:r>
            <a:r>
              <a:rPr lang="en-US" sz="2200" b="1" dirty="0">
                <a:solidFill>
                  <a:srgbClr val="0000FF"/>
                </a:solidFill>
              </a:rPr>
              <a:t>, Nam </a:t>
            </a:r>
            <a:r>
              <a:rPr lang="en-US" sz="2200" b="1" dirty="0" err="1">
                <a:solidFill>
                  <a:srgbClr val="0000FF"/>
                </a:solidFill>
              </a:rPr>
              <a:t>Trung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Bộ</a:t>
            </a:r>
            <a:r>
              <a:rPr lang="en-US" sz="2200" b="1" dirty="0">
                <a:solidFill>
                  <a:srgbClr val="0000FF"/>
                </a:solidFill>
              </a:rPr>
              <a:t>, </a:t>
            </a:r>
            <a:r>
              <a:rPr lang="en-US" sz="2200" b="1" dirty="0" err="1">
                <a:solidFill>
                  <a:srgbClr val="0000FF"/>
                </a:solidFill>
              </a:rPr>
              <a:t>đoàn</a:t>
            </a:r>
            <a:r>
              <a:rPr lang="en-US" sz="2200" b="1" dirty="0">
                <a:solidFill>
                  <a:srgbClr val="0000FF"/>
                </a:solidFill>
              </a:rPr>
              <a:t>  </a:t>
            </a:r>
            <a:r>
              <a:rPr lang="en-US" sz="2200" b="1" dirty="0" err="1">
                <a:solidFill>
                  <a:srgbClr val="0000FF"/>
                </a:solidFill>
              </a:rPr>
              <a:t>người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tiếp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tục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tiến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sâu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vào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vùng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đồng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bằng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Sông</a:t>
            </a:r>
            <a:r>
              <a:rPr lang="en-US" sz="2200" b="1" dirty="0">
                <a:solidFill>
                  <a:srgbClr val="0000FF"/>
                </a:solidFill>
              </a:rPr>
              <a:t> </a:t>
            </a:r>
            <a:r>
              <a:rPr lang="en-US" sz="2200" b="1" dirty="0" err="1">
                <a:solidFill>
                  <a:srgbClr val="0000FF"/>
                </a:solidFill>
              </a:rPr>
              <a:t>Cửu</a:t>
            </a:r>
            <a:r>
              <a:rPr lang="en-US" sz="2200" b="1" dirty="0">
                <a:solidFill>
                  <a:srgbClr val="0000FF"/>
                </a:solidFill>
              </a:rPr>
              <a:t> Long </a:t>
            </a:r>
            <a:r>
              <a:rPr lang="en-US" sz="2200" b="1" dirty="0" err="1">
                <a:solidFill>
                  <a:srgbClr val="0000FF"/>
                </a:solidFill>
              </a:rPr>
              <a:t>ngày</a:t>
            </a:r>
            <a:r>
              <a:rPr lang="en-US" sz="2200" b="1" dirty="0">
                <a:solidFill>
                  <a:srgbClr val="0000FF"/>
                </a:solidFill>
              </a:rPr>
              <a:t> nay. </a:t>
            </a:r>
          </a:p>
        </p:txBody>
      </p:sp>
      <p:sp>
        <p:nvSpPr>
          <p:cNvPr id="2" name="Khung Chú Thích Chữ Nhật 1"/>
          <p:cNvSpPr/>
          <p:nvPr/>
        </p:nvSpPr>
        <p:spPr bwMode="auto">
          <a:xfrm>
            <a:off x="5181599" y="3886200"/>
            <a:ext cx="2133601" cy="378372"/>
          </a:xfrm>
          <a:prstGeom prst="wedgeRectCallout">
            <a:avLst>
              <a:gd name="adj1" fmla="val 80398"/>
              <a:gd name="adj2" fmla="val 58334"/>
            </a:avLst>
          </a:prstGeom>
          <a:solidFill>
            <a:schemeClr val="tx1"/>
          </a:solidFill>
          <a:ln w="952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7" name="Hộp_Văn_Bản 6"/>
          <p:cNvSpPr txBox="1"/>
          <p:nvPr/>
        </p:nvSpPr>
        <p:spPr>
          <a:xfrm>
            <a:off x="5181599" y="3886200"/>
            <a:ext cx="2133601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CUỐI THẾ KỈ XVII</a:t>
            </a:r>
          </a:p>
        </p:txBody>
      </p:sp>
      <p:sp>
        <p:nvSpPr>
          <p:cNvPr id="8" name="Khung Chú Thích Chữ Nhật 7"/>
          <p:cNvSpPr/>
          <p:nvPr/>
        </p:nvSpPr>
        <p:spPr bwMode="auto">
          <a:xfrm>
            <a:off x="7010399" y="5486400"/>
            <a:ext cx="2133601" cy="381000"/>
          </a:xfrm>
          <a:prstGeom prst="wedgeRectCallout">
            <a:avLst>
              <a:gd name="adj1" fmla="val -52607"/>
              <a:gd name="adj2" fmla="val -152700"/>
            </a:avLst>
          </a:prstGeom>
          <a:solidFill>
            <a:schemeClr val="tx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CUỐI THẾ KỈ XVIII</a:t>
            </a:r>
          </a:p>
        </p:txBody>
      </p:sp>
      <p:grpSp>
        <p:nvGrpSpPr>
          <p:cNvPr id="14" name="Nhóm 13"/>
          <p:cNvGrpSpPr/>
          <p:nvPr/>
        </p:nvGrpSpPr>
        <p:grpSpPr>
          <a:xfrm>
            <a:off x="0" y="12798"/>
            <a:ext cx="4648200" cy="5854602"/>
            <a:chOff x="1" y="115616"/>
            <a:chExt cx="4495800" cy="6364012"/>
          </a:xfrm>
        </p:grpSpPr>
        <p:pic>
          <p:nvPicPr>
            <p:cNvPr id="15" name="Picture 2" descr="C:\Users\Tuyen.aptech01\Desktop\2012-02-27_083353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95"/>
            <a:stretch/>
          </p:blipFill>
          <p:spPr bwMode="auto">
            <a:xfrm>
              <a:off x="1" y="115616"/>
              <a:ext cx="4495800" cy="6364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Hộp_Văn_Bản 15"/>
            <p:cNvSpPr txBox="1"/>
            <p:nvPr/>
          </p:nvSpPr>
          <p:spPr>
            <a:xfrm>
              <a:off x="2819400" y="2067906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SÔNG GIANH</a:t>
              </a:r>
            </a:p>
            <a:p>
              <a:pPr algn="ctr"/>
              <a:r>
                <a:rPr lang="en-US" sz="1000" b="1" dirty="0">
                  <a:solidFill>
                    <a:srgbClr val="C00000"/>
                  </a:solidFill>
                </a:rPr>
                <a:t>(QUẢNG BÌNH</a:t>
              </a:r>
              <a:r>
                <a:rPr lang="en-US" sz="1000" dirty="0">
                  <a:solidFill>
                    <a:srgbClr val="C00000"/>
                  </a:solidFill>
                </a:rPr>
                <a:t>)</a:t>
              </a:r>
              <a:r>
                <a:rPr lang="en-US" sz="1000" dirty="0"/>
                <a:t>Ô</a:t>
              </a:r>
            </a:p>
          </p:txBody>
        </p:sp>
        <p:sp>
          <p:nvSpPr>
            <p:cNvPr id="17" name="Khung Chú Thích Bầu Dục 16"/>
            <p:cNvSpPr/>
            <p:nvPr/>
          </p:nvSpPr>
          <p:spPr bwMode="auto">
            <a:xfrm>
              <a:off x="2895600" y="2001498"/>
              <a:ext cx="1143000" cy="552510"/>
            </a:xfrm>
            <a:prstGeom prst="wedgeEllipseCallout">
              <a:avLst>
                <a:gd name="adj1" fmla="val -74626"/>
                <a:gd name="adj2" fmla="val 20651"/>
              </a:avLst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" name="Hộp_Văn_Bản 4"/>
          <p:cNvSpPr txBox="1"/>
          <p:nvPr/>
        </p:nvSpPr>
        <p:spPr>
          <a:xfrm>
            <a:off x="609599" y="5489028"/>
            <a:ext cx="3962401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NƯỚC ĐẠI VIỆT CUỐI THẾ KỈ XVI</a:t>
            </a:r>
          </a:p>
        </p:txBody>
      </p:sp>
      <p:sp>
        <p:nvSpPr>
          <p:cNvPr id="19" name="Khung Chú Thích Hình Đám Mây 18"/>
          <p:cNvSpPr/>
          <p:nvPr/>
        </p:nvSpPr>
        <p:spPr bwMode="auto">
          <a:xfrm>
            <a:off x="6298893" y="5240790"/>
            <a:ext cx="127690" cy="260118"/>
          </a:xfrm>
          <a:prstGeom prst="cloud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Hộp_Văn_Bản 20"/>
          <p:cNvSpPr txBox="1"/>
          <p:nvPr/>
        </p:nvSpPr>
        <p:spPr>
          <a:xfrm>
            <a:off x="7998370" y="3516868"/>
            <a:ext cx="626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2"/>
                </a:solidFill>
              </a:rPr>
              <a:t>PHÚ YÊN</a:t>
            </a:r>
          </a:p>
        </p:txBody>
      </p:sp>
      <p:sp>
        <p:nvSpPr>
          <p:cNvPr id="22" name="Hộp_Văn_Bản 21"/>
          <p:cNvSpPr txBox="1"/>
          <p:nvPr/>
        </p:nvSpPr>
        <p:spPr>
          <a:xfrm>
            <a:off x="8468315" y="4015179"/>
            <a:ext cx="780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2"/>
                </a:solidFill>
              </a:rPr>
              <a:t>KHÁNH HÒA</a:t>
            </a:r>
          </a:p>
        </p:txBody>
      </p:sp>
      <p:sp>
        <p:nvSpPr>
          <p:cNvPr id="23" name="Hộp_Văn_Bản 22"/>
          <p:cNvSpPr txBox="1"/>
          <p:nvPr/>
        </p:nvSpPr>
        <p:spPr>
          <a:xfrm rot="19270324">
            <a:off x="7397456" y="4534870"/>
            <a:ext cx="13791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2"/>
                </a:solidFill>
              </a:rPr>
              <a:t>NAM TRUNG BỘ</a:t>
            </a:r>
          </a:p>
        </p:txBody>
      </p:sp>
      <p:sp>
        <p:nvSpPr>
          <p:cNvPr id="24" name="Hộp_Văn_Bản 23"/>
          <p:cNvSpPr txBox="1"/>
          <p:nvPr/>
        </p:nvSpPr>
        <p:spPr>
          <a:xfrm>
            <a:off x="7674488" y="3954972"/>
            <a:ext cx="8868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2"/>
                </a:solidFill>
              </a:rPr>
              <a:t>TÂY NGUYÊN</a:t>
            </a:r>
          </a:p>
        </p:txBody>
      </p:sp>
      <p:sp>
        <p:nvSpPr>
          <p:cNvPr id="25" name="Hộp_Văn_Bản 24"/>
          <p:cNvSpPr txBox="1"/>
          <p:nvPr/>
        </p:nvSpPr>
        <p:spPr>
          <a:xfrm rot="19270324">
            <a:off x="6328347" y="5001731"/>
            <a:ext cx="14902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ĐỒNG BẰNG     SÔNG CỬU LONG</a:t>
            </a:r>
          </a:p>
        </p:txBody>
      </p:sp>
      <p:graphicFrame>
        <p:nvGraphicFramePr>
          <p:cNvPr id="26" name="Bảng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789296"/>
              </p:ext>
            </p:extLst>
          </p:nvPr>
        </p:nvGraphicFramePr>
        <p:xfrm>
          <a:off x="419100" y="5349240"/>
          <a:ext cx="8458200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Đoàn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khẩn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hoang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đâu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    A. 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</a:rPr>
                        <a:t>Họ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đến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vùng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đất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Phú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Yên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Khánh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Hòa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, Nam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Trung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Bộ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,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Tây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Nguyên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    B. 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</a:rPr>
                        <a:t>Họ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đến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vùng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đồng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bằng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sông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Cửu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Long.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    C. 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</a:rPr>
                        <a:t>Họ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đến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tất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cả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những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nơi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trên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để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khẩn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7030A0"/>
                          </a:solidFill>
                        </a:rPr>
                        <a:t>hoang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Hình Bầu dục 26"/>
          <p:cNvSpPr/>
          <p:nvPr/>
        </p:nvSpPr>
        <p:spPr bwMode="auto">
          <a:xfrm>
            <a:off x="609600" y="65532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8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1" grpId="1"/>
      <p:bldP spid="2" grpId="0" animBg="1"/>
      <p:bldP spid="7" grpId="0"/>
      <p:bldP spid="8" grpId="0" animBg="1"/>
      <p:bldP spid="5" grpId="0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90457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2109</TotalTime>
  <Words>1845</Words>
  <Application>Microsoft Office PowerPoint</Application>
  <PresentationFormat>On-screen Show (4:3)</PresentationFormat>
  <Paragraphs>224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.VnTime</vt:lpstr>
      <vt:lpstr>.VnTimeH</vt:lpstr>
      <vt:lpstr>Arial</vt:lpstr>
      <vt:lpstr>Calibri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172</cp:revision>
  <dcterms:created xsi:type="dcterms:W3CDTF">2010-02-26T13:57:30Z</dcterms:created>
  <dcterms:modified xsi:type="dcterms:W3CDTF">2023-07-23T09:53:57Z</dcterms:modified>
</cp:coreProperties>
</file>