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74" r:id="rId2"/>
    <p:sldId id="275" r:id="rId3"/>
    <p:sldId id="322" r:id="rId4"/>
    <p:sldId id="323" r:id="rId5"/>
    <p:sldId id="324" r:id="rId6"/>
    <p:sldId id="325" r:id="rId7"/>
    <p:sldId id="326" r:id="rId8"/>
    <p:sldId id="327" r:id="rId9"/>
    <p:sldId id="328" r:id="rId10"/>
    <p:sldId id="273" r:id="rId11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FF"/>
    <a:srgbClr val="000000"/>
    <a:srgbClr val="FF0000"/>
    <a:srgbClr val="00FF00"/>
    <a:srgbClr val="00CC00"/>
    <a:srgbClr val="FF99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18" autoAdjust="0"/>
    <p:restoredTop sz="94660"/>
  </p:normalViewPr>
  <p:slideViewPr>
    <p:cSldViewPr>
      <p:cViewPr varScale="1">
        <p:scale>
          <a:sx n="74" d="100"/>
          <a:sy n="74" d="100"/>
        </p:scale>
        <p:origin x="964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3F858F64-2324-4773-890E-B8826A50EA1E}"/>
              </a:ext>
            </a:extLst>
          </p:cNvPr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D9C7289B-57A4-4A79-94CE-D4C53169D6F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>
                <a:extLst>
                  <a:ext uri="{FF2B5EF4-FFF2-40B4-BE49-F238E27FC236}">
                    <a16:creationId xmlns:a16="http://schemas.microsoft.com/office/drawing/2014/main" id="{F91BE359-D17C-491F-8DC0-948ED5F809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" name="Rectangle 5">
                <a:extLst>
                  <a:ext uri="{FF2B5EF4-FFF2-40B4-BE49-F238E27FC236}">
                    <a16:creationId xmlns:a16="http://schemas.microsoft.com/office/drawing/2014/main" id="{B472ACCE-9EAC-4439-8FFD-3D4F8C1761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2D4BF8E2-336E-4664-921B-607C5BEF6B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>
                <a:extLst>
                  <a:ext uri="{FF2B5EF4-FFF2-40B4-BE49-F238E27FC236}">
                    <a16:creationId xmlns:a16="http://schemas.microsoft.com/office/drawing/2014/main" id="{32E438BB-F508-4E4A-958B-DB90F7CF94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" name="Rectangle 8">
                <a:extLst>
                  <a:ext uri="{FF2B5EF4-FFF2-40B4-BE49-F238E27FC236}">
                    <a16:creationId xmlns:a16="http://schemas.microsoft.com/office/drawing/2014/main" id="{28C959AE-E2E1-480C-92F9-BC211A6DFF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0C16F934-C299-42CC-B090-7F2286008A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C2C6F843-DF5C-4CDE-ABBB-9444492F7B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9103C561-7861-4FDC-BBE5-1CDEF61E26C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3564" name="Rectangle 12">
            <a:extLst>
              <a:ext uri="{FF2B5EF4-FFF2-40B4-BE49-F238E27FC236}">
                <a16:creationId xmlns:a16="http://schemas.microsoft.com/office/drawing/2014/main" id="{280556E4-4775-4FFC-8A58-511B1A6B60C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23565" name="Rectangle 13">
            <a:extLst>
              <a:ext uri="{FF2B5EF4-FFF2-40B4-BE49-F238E27FC236}">
                <a16:creationId xmlns:a16="http://schemas.microsoft.com/office/drawing/2014/main" id="{A8805D38-C33C-47A3-848F-D40980BC369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C6FE8167-9248-4F26-A43D-84322ED634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0FC55685-98CE-45FC-8C2A-3BCDDB8491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7EE632BE-1EF9-4BEF-9664-DDAD6622C0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F70483-C0D9-4C94-9591-2FCF165479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2408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0ECA9-7A84-49E4-B015-D52F10B9B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95246-0FA1-489A-9537-A088B7FDF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0145BFC8-8F97-4703-9846-52E8D4D943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F62620BE-17AB-4D2E-9F22-78849D1EDF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1199D9F1-56A8-412C-8ABA-7EAD57CB88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459D5E-BF91-4DE1-88CC-F1C9909F81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96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AEED7-63CE-4591-A827-BED3DBB90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E963B2-E499-49CB-88AF-1BBC6E2614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D45CA472-466B-4E6D-904D-4330222B07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93B44212-5727-4662-B0B7-94CEEF7414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CC6A8DD8-6B4A-4AFA-82FD-FA5E000E01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0E33C0-E8C9-4F13-A40D-7A721CE37F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3424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61671-0515-43AE-8A44-3037E89BF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2FE7B-34C9-404A-8EB2-68EF416718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CC0262-3D20-4905-AC71-832CE4D5B7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285EC32B-45D9-4B31-803F-E9C49B9C76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372170D3-62BB-4BC6-B8CF-C64F51AD54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93188E9D-1D34-4C6F-ADB9-A45A9410EB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00955A-0707-4302-8D13-A381FC2CD1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4387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B9731-5635-4611-A7B4-B134691F0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41FD02-3F25-46CA-99F3-ADFE362C5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5EE93F-B1C4-46A4-B945-67CBC7B882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99DDCB-34F1-40A0-A28D-ED5F1F523A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EC3B2D-1DD9-46A0-B5A5-2AF5381855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5D5B2A58-7051-4264-B8E5-2BEADE74BB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12237AFE-7D1D-44ED-9FAC-B2677E1B38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AE09F053-02BA-477A-972A-61EC07AC72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5E07E6-F19D-47C8-9B6F-C998712525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8594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749C4-F670-4CCE-AB81-DACB827E4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7EE9B24A-311E-4862-9DB3-65F09DF176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AA4C71B8-4FE2-4F62-A0EE-1C786E6A6D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87078146-3D56-4804-B86C-6B7FAAE817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391BEB-6B4A-4342-8D33-EFAC95D54D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026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2D7B1BAE-510F-44E7-BD08-8EE17FB447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19D75257-0E53-4F47-A2CA-B3379ACE27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1D11339A-F876-4513-AB10-C6DB797746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59528C-D54A-4DC8-B063-879918306C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952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7CD74-7CF8-4660-9DA2-B26CF7752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00B27-D52F-4D45-8D83-966941484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D8FFF1-3297-4D38-9341-0351C64090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A6309D4D-1F53-40EA-88C3-6D4546EAEE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846DB2E2-7BFA-4EBE-94C7-A7124740CD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7F30A4AC-27E4-4AC8-8E33-5D98077CA7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F37794-9A06-4D5D-A61A-93B83C596C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5866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C9F30-0C9C-48C5-9EFE-C645CDB2C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0E7744-6D4B-4B86-9503-4769936A01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84CA9A-C0A0-4B2E-8153-E6C59C00E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536CF84D-01F8-4C54-A8A1-3475EFBFE5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A8171EBE-099E-4410-8A03-9BB7AE5FD2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F1D47540-FFF1-4500-AAA3-DE5AEA06AD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CBA82A-442F-43EE-AE49-EE79EA8C93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15939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B590C-10E5-4F6D-9859-DCF1DD9A0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0D370A-20E3-4A00-9829-362B7E0061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56023452-527A-4659-9B01-F456ED2EA7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DD458AEB-5724-4E52-A228-8825658436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04ED4CB5-F124-455E-A6E1-A80FABDCE0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D2AD39-37FA-480B-AA0B-86A4415762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67331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2C2BBB-35B5-4B3B-B209-2BA95CAE02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337B08-B6E3-4B80-B198-AA203C1F41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91677964-B500-41B1-A452-5F50F650C7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477DD7C9-642D-4E89-BC6F-3DFE02BEE0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A937200E-337E-476A-8AE4-EFA28BF809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9EC29D-96DB-4E33-A77B-C3E9CE0CAE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1185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0ECA9-7A84-49E4-B015-D52F10B9B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95246-0FA1-489A-9537-A088B7FDF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0145BFC8-8F97-4703-9846-52E8D4D943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F62620BE-17AB-4D2E-9F22-78849D1EDF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1199D9F1-56A8-412C-8ABA-7EAD57CB88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459D5E-BF91-4DE1-88CC-F1C9909F81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6502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0ECA9-7A84-49E4-B015-D52F10B9B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95246-0FA1-489A-9537-A088B7FDF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0145BFC8-8F97-4703-9846-52E8D4D943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F62620BE-17AB-4D2E-9F22-78849D1EDF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1199D9F1-56A8-412C-8ABA-7EAD57CB88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459D5E-BF91-4DE1-88CC-F1C9909F81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4258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0ECA9-7A84-49E4-B015-D52F10B9B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95246-0FA1-489A-9537-A088B7FDF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0145BFC8-8F97-4703-9846-52E8D4D943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F62620BE-17AB-4D2E-9F22-78849D1EDF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1199D9F1-56A8-412C-8ABA-7EAD57CB88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459D5E-BF91-4DE1-88CC-F1C9909F81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9389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0ECA9-7A84-49E4-B015-D52F10B9B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95246-0FA1-489A-9537-A088B7FDF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0145BFC8-8F97-4703-9846-52E8D4D943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F62620BE-17AB-4D2E-9F22-78849D1EDF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1199D9F1-56A8-412C-8ABA-7EAD57CB88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459D5E-BF91-4DE1-88CC-F1C9909F81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6973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0ECA9-7A84-49E4-B015-D52F10B9B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95246-0FA1-489A-9537-A088B7FDF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0145BFC8-8F97-4703-9846-52E8D4D943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F62620BE-17AB-4D2E-9F22-78849D1EDF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1199D9F1-56A8-412C-8ABA-7EAD57CB88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459D5E-BF91-4DE1-88CC-F1C9909F81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7648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0ECA9-7A84-49E4-B015-D52F10B9B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95246-0FA1-489A-9537-A088B7FDF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0145BFC8-8F97-4703-9846-52E8D4D943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F62620BE-17AB-4D2E-9F22-78849D1EDF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1199D9F1-56A8-412C-8ABA-7EAD57CB88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459D5E-BF91-4DE1-88CC-F1C9909F81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6979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0ECA9-7A84-49E4-B015-D52F10B9B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95246-0FA1-489A-9537-A088B7FDF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0145BFC8-8F97-4703-9846-52E8D4D943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F62620BE-17AB-4D2E-9F22-78849D1EDF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1199D9F1-56A8-412C-8ABA-7EAD57CB88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459D5E-BF91-4DE1-88CC-F1C9909F81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8017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0ECA9-7A84-49E4-B015-D52F10B9B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95246-0FA1-489A-9537-A088B7FDF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0145BFC8-8F97-4703-9846-52E8D4D943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F62620BE-17AB-4D2E-9F22-78849D1EDF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1199D9F1-56A8-412C-8ABA-7EAD57CB88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459D5E-BF91-4DE1-88CC-F1C9909F81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459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6893443-7B7A-48EE-89D3-3C2050BE4317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F002459-91D1-4B02-8A43-0B3EB8CEC49C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CA7A977-EDFD-48D0-BB71-1DDDD7BE22DB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BCE1488-045D-4A3E-969F-BC7EB0AD1E2D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EBA0688-E7D2-41E4-9C61-813AFD963470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DC94EE71-D8BB-40CE-854B-6D29ADF0ABAE}"/>
              </a:ext>
            </a:extLst>
          </p:cNvPr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B9576757-71FA-410A-AC72-D1EFD811A0A4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33" name="Rectangle 9">
            <a:extLst>
              <a:ext uri="{FF2B5EF4-FFF2-40B4-BE49-F238E27FC236}">
                <a16:creationId xmlns:a16="http://schemas.microsoft.com/office/drawing/2014/main" id="{58E2A4FA-D536-4212-A20F-3070DAAF23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4" name="Rectangle 10">
            <a:extLst>
              <a:ext uri="{FF2B5EF4-FFF2-40B4-BE49-F238E27FC236}">
                <a16:creationId xmlns:a16="http://schemas.microsoft.com/office/drawing/2014/main" id="{DE17A1FD-CF8F-4ABD-A50B-4D037E8E6B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2539" name="Rectangle 11">
            <a:extLst>
              <a:ext uri="{FF2B5EF4-FFF2-40B4-BE49-F238E27FC236}">
                <a16:creationId xmlns:a16="http://schemas.microsoft.com/office/drawing/2014/main" id="{1D323B34-C318-4ADD-81D7-D8E93E0A828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2540" name="Rectangle 12">
            <a:extLst>
              <a:ext uri="{FF2B5EF4-FFF2-40B4-BE49-F238E27FC236}">
                <a16:creationId xmlns:a16="http://schemas.microsoft.com/office/drawing/2014/main" id="{F4ABDC43-AB72-4769-99E2-6ACC04A1283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2541" name="Rectangle 13">
            <a:extLst>
              <a:ext uri="{FF2B5EF4-FFF2-40B4-BE49-F238E27FC236}">
                <a16:creationId xmlns:a16="http://schemas.microsoft.com/office/drawing/2014/main" id="{983F0801-2DBA-4989-86C5-686A0925F90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ahoma" panose="020B0604030504040204" pitchFamily="34" charset="0"/>
              </a:defRPr>
            </a:lvl1pPr>
          </a:lstStyle>
          <a:p>
            <a:fld id="{64B72B41-7D28-42F5-BE78-839CA6006F8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gif"/><Relationship Id="rId4" Type="http://schemas.openxmlformats.org/officeDocument/2006/relationships/image" Target="../media/image1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>
            <a:extLst>
              <a:ext uri="{FF2B5EF4-FFF2-40B4-BE49-F238E27FC236}">
                <a16:creationId xmlns:a16="http://schemas.microsoft.com/office/drawing/2014/main" id="{9B4ACF1E-0908-4851-9A85-77D6DA8E74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2286000"/>
            <a:ext cx="7315200" cy="1905000"/>
          </a:xfrm>
          <a:prstGeom prst="rect">
            <a:avLst/>
          </a:prstGeom>
          <a:noFill/>
          <a:ln w="38100">
            <a:solidFill>
              <a:srgbClr val="FF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 b="1">
                <a:solidFill>
                  <a:srgbClr val="FF0000"/>
                </a:solidFill>
                <a:cs typeface="Times New Roman" panose="02020603050405020304" pitchFamily="18" charset="0"/>
              </a:rPr>
              <a:t>MÔN KHOA HỌC - LỚP 4</a:t>
            </a:r>
            <a:br>
              <a:rPr lang="en-US" altLang="en-US" sz="4000" b="1">
                <a:solidFill>
                  <a:srgbClr val="FF0000"/>
                </a:solidFill>
                <a:cs typeface="Times New Roman" panose="02020603050405020304" pitchFamily="18" charset="0"/>
              </a:rPr>
            </a:br>
            <a:r>
              <a:rPr lang="en-US" alt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“Làm thế nào để biết có không khí?”</a:t>
            </a:r>
            <a:br>
              <a:rPr lang="en-US" alt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</a:br>
            <a:r>
              <a:rPr lang="en-US" altLang="en-US" sz="2800" b="1" i="1">
                <a:solidFill>
                  <a:srgbClr val="00CC00"/>
                </a:solidFill>
                <a:cs typeface="Times New Roman" panose="02020603050405020304" pitchFamily="18" charset="0"/>
              </a:rPr>
              <a:t>(Tiết 30 – Tuần 15)</a:t>
            </a:r>
          </a:p>
        </p:txBody>
      </p:sp>
      <p:grpSp>
        <p:nvGrpSpPr>
          <p:cNvPr id="3075" name="Group 4">
            <a:extLst>
              <a:ext uri="{FF2B5EF4-FFF2-40B4-BE49-F238E27FC236}">
                <a16:creationId xmlns:a16="http://schemas.microsoft.com/office/drawing/2014/main" id="{0807F354-F843-432B-BCB3-623F3F4752C1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3076" name="Picture 8" descr="BLULINE">
              <a:extLst>
                <a:ext uri="{FF2B5EF4-FFF2-40B4-BE49-F238E27FC236}">
                  <a16:creationId xmlns:a16="http://schemas.microsoft.com/office/drawing/2014/main" id="{F6308CEE-2728-4DC5-9C0E-C5623A86BA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2122" y="2122"/>
              <a:ext cx="4320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7" name="Picture 8" descr="BLULINE">
              <a:extLst>
                <a:ext uri="{FF2B5EF4-FFF2-40B4-BE49-F238E27FC236}">
                  <a16:creationId xmlns:a16="http://schemas.microsoft.com/office/drawing/2014/main" id="{F2F82145-1C13-4605-B7E7-73DEA430F1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562" y="2122"/>
              <a:ext cx="4320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8" name="Picture 8" descr="BLULINE">
              <a:extLst>
                <a:ext uri="{FF2B5EF4-FFF2-40B4-BE49-F238E27FC236}">
                  <a16:creationId xmlns:a16="http://schemas.microsoft.com/office/drawing/2014/main" id="{CB0A4D7F-1341-4974-B7EF-B70BDE88E2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0" y="0"/>
              <a:ext cx="576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9" name="Picture 8" descr="BLULINE">
              <a:extLst>
                <a:ext uri="{FF2B5EF4-FFF2-40B4-BE49-F238E27FC236}">
                  <a16:creationId xmlns:a16="http://schemas.microsoft.com/office/drawing/2014/main" id="{0045721A-2EF1-4BC5-A568-69BB4F2434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0" y="4219"/>
              <a:ext cx="576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wheel spokes="8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Bauernbar">
            <a:extLst>
              <a:ext uri="{FF2B5EF4-FFF2-40B4-BE49-F238E27FC236}">
                <a16:creationId xmlns:a16="http://schemas.microsoft.com/office/drawing/2014/main" id="{E5BFE4A6-8AE7-4401-AAC2-90B7B834E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953000"/>
            <a:ext cx="5181600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>
            <a:extLst>
              <a:ext uri="{FF2B5EF4-FFF2-40B4-BE49-F238E27FC236}">
                <a16:creationId xmlns:a16="http://schemas.microsoft.com/office/drawing/2014/main" id="{5244F833-413C-4E59-9AE4-7FF61757C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19800"/>
            <a:ext cx="91440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340" name="Group 109">
            <a:extLst>
              <a:ext uri="{FF2B5EF4-FFF2-40B4-BE49-F238E27FC236}">
                <a16:creationId xmlns:a16="http://schemas.microsoft.com/office/drawing/2014/main" id="{089E4E55-9409-47DE-8179-51E5424E4F3F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5781675"/>
            <a:ext cx="4800600" cy="847725"/>
            <a:chOff x="2350" y="1008"/>
            <a:chExt cx="1826" cy="534"/>
          </a:xfrm>
        </p:grpSpPr>
        <p:pic>
          <p:nvPicPr>
            <p:cNvPr id="14348" name="Picture 110" descr="SPARKLES">
              <a:extLst>
                <a:ext uri="{FF2B5EF4-FFF2-40B4-BE49-F238E27FC236}">
                  <a16:creationId xmlns:a16="http://schemas.microsoft.com/office/drawing/2014/main" id="{2C65FEB4-6896-40E0-8397-823554A5C032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0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9" name="Picture 111" descr="SPARKLES">
              <a:extLst>
                <a:ext uri="{FF2B5EF4-FFF2-40B4-BE49-F238E27FC236}">
                  <a16:creationId xmlns:a16="http://schemas.microsoft.com/office/drawing/2014/main" id="{896E1C89-5D6E-4900-AE7F-BFFD49AE217E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1050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0" name="Picture 112" descr="SPARKLES">
              <a:extLst>
                <a:ext uri="{FF2B5EF4-FFF2-40B4-BE49-F238E27FC236}">
                  <a16:creationId xmlns:a16="http://schemas.microsoft.com/office/drawing/2014/main" id="{F2C009C9-1EDE-4445-B231-3524E6FE7B70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1" name="Picture 113" descr="SPARKLES">
              <a:extLst>
                <a:ext uri="{FF2B5EF4-FFF2-40B4-BE49-F238E27FC236}">
                  <a16:creationId xmlns:a16="http://schemas.microsoft.com/office/drawing/2014/main" id="{D9016163-A22C-4151-9FA8-D48B2D007D31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0" y="1056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341" name="Rectangle 119">
            <a:extLst>
              <a:ext uri="{FF2B5EF4-FFF2-40B4-BE49-F238E27FC236}">
                <a16:creationId xmlns:a16="http://schemas.microsoft.com/office/drawing/2014/main" id="{B5773314-4839-402E-81E0-25AD1BCD63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2600" y="1905000"/>
            <a:ext cx="5638800" cy="685800"/>
          </a:xfr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HỌC KẾT THÚC</a:t>
            </a:r>
          </a:p>
        </p:txBody>
      </p:sp>
      <p:sp>
        <p:nvSpPr>
          <p:cNvPr id="19576" name="Rectangle 120">
            <a:extLst>
              <a:ext uri="{FF2B5EF4-FFF2-40B4-BE49-F238E27FC236}">
                <a16:creationId xmlns:a16="http://schemas.microsoft.com/office/drawing/2014/main" id="{83E9FB80-4F50-4027-AA74-92C0D9F279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2941638"/>
            <a:ext cx="7620000" cy="1554162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>
                <a:solidFill>
                  <a:srgbClr val="0000FF"/>
                </a:solidFill>
                <a:latin typeface="Arial" panose="020B0604020202020204" pitchFamily="34" charset="0"/>
              </a:rPr>
              <a:t> 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em về nhà: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Xem lại bài, học thuộc ghi nhớ.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Chuẩn bị bài “Không khí có những tính chất gì?” cho tiết học sau.</a:t>
            </a:r>
          </a:p>
        </p:txBody>
      </p:sp>
      <p:grpSp>
        <p:nvGrpSpPr>
          <p:cNvPr id="14343" name="Group 121">
            <a:extLst>
              <a:ext uri="{FF2B5EF4-FFF2-40B4-BE49-F238E27FC236}">
                <a16:creationId xmlns:a16="http://schemas.microsoft.com/office/drawing/2014/main" id="{05261990-88D9-4EBA-B932-6E20072A5F8F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4344" name="Picture 8" descr="BLULINE">
              <a:extLst>
                <a:ext uri="{FF2B5EF4-FFF2-40B4-BE49-F238E27FC236}">
                  <a16:creationId xmlns:a16="http://schemas.microsoft.com/office/drawing/2014/main" id="{E3C506CF-7DF9-4C6C-AD57-80569D425F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2122" y="2122"/>
              <a:ext cx="4320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5" name="Picture 8" descr="BLULINE">
              <a:extLst>
                <a:ext uri="{FF2B5EF4-FFF2-40B4-BE49-F238E27FC236}">
                  <a16:creationId xmlns:a16="http://schemas.microsoft.com/office/drawing/2014/main" id="{31AEA566-9B20-4AE6-A079-3513A5FCF1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562" y="2122"/>
              <a:ext cx="4320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6" name="Picture 8" descr="BLULINE">
              <a:extLst>
                <a:ext uri="{FF2B5EF4-FFF2-40B4-BE49-F238E27FC236}">
                  <a16:creationId xmlns:a16="http://schemas.microsoft.com/office/drawing/2014/main" id="{92B50A43-B305-4E00-8DEE-C980611AC4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0" y="0"/>
              <a:ext cx="576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7" name="Picture 8" descr="BLULINE">
              <a:extLst>
                <a:ext uri="{FF2B5EF4-FFF2-40B4-BE49-F238E27FC236}">
                  <a16:creationId xmlns:a16="http://schemas.microsoft.com/office/drawing/2014/main" id="{74E654DC-7D6A-4952-9E42-157431759A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0" y="4219"/>
              <a:ext cx="576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5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95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76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18">
            <a:extLst>
              <a:ext uri="{FF2B5EF4-FFF2-40B4-BE49-F238E27FC236}">
                <a16:creationId xmlns:a16="http://schemas.microsoft.com/office/drawing/2014/main" id="{7E7EDBF2-878A-4395-961F-1020F3A011D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6154" name="Picture 8" descr="BLULINE">
              <a:extLst>
                <a:ext uri="{FF2B5EF4-FFF2-40B4-BE49-F238E27FC236}">
                  <a16:creationId xmlns:a16="http://schemas.microsoft.com/office/drawing/2014/main" id="{4B5292EA-1F0B-4763-85B8-7726AB3937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2122" y="2122"/>
              <a:ext cx="4320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5" name="Picture 8" descr="BLULINE">
              <a:extLst>
                <a:ext uri="{FF2B5EF4-FFF2-40B4-BE49-F238E27FC236}">
                  <a16:creationId xmlns:a16="http://schemas.microsoft.com/office/drawing/2014/main" id="{7710C3A3-F8D4-4118-82EE-339C66046E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562" y="2122"/>
              <a:ext cx="4320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6" name="Picture 8" descr="BLULINE">
              <a:extLst>
                <a:ext uri="{FF2B5EF4-FFF2-40B4-BE49-F238E27FC236}">
                  <a16:creationId xmlns:a16="http://schemas.microsoft.com/office/drawing/2014/main" id="{BA19FFB2-28DE-4BC0-BABC-608045C15A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0" y="0"/>
              <a:ext cx="576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7" name="Picture 8" descr="BLULINE">
              <a:extLst>
                <a:ext uri="{FF2B5EF4-FFF2-40B4-BE49-F238E27FC236}">
                  <a16:creationId xmlns:a16="http://schemas.microsoft.com/office/drawing/2014/main" id="{F4B974E5-5C24-4EF5-AD3C-D489D84477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0" y="4219"/>
              <a:ext cx="576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674" name="Text Box 26">
            <a:extLst>
              <a:ext uri="{FF2B5EF4-FFF2-40B4-BE49-F238E27FC236}">
                <a16:creationId xmlns:a16="http://schemas.microsoft.com/office/drawing/2014/main" id="{214595F2-700F-4AD6-9FE6-1BA0A9F680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373188"/>
            <a:ext cx="7391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nl-NL" altLang="en-US" sz="2000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* Thí nghiệm chứng minh không khí có ở xung quanh mọi vật:</a:t>
            </a:r>
            <a:endParaRPr lang="en-US" altLang="en-US" sz="2000" dirty="0">
              <a:solidFill>
                <a:srgbClr val="00CC00"/>
              </a:solidFill>
              <a:cs typeface="Times New Roman" panose="02020603050405020304" pitchFamily="18" charset="0"/>
            </a:endParaRPr>
          </a:p>
        </p:txBody>
      </p:sp>
      <p:pic>
        <p:nvPicPr>
          <p:cNvPr id="27676" name="Picture 28" descr="căng túi ni lông">
            <a:extLst>
              <a:ext uri="{FF2B5EF4-FFF2-40B4-BE49-F238E27FC236}">
                <a16:creationId xmlns:a16="http://schemas.microsoft.com/office/drawing/2014/main" id="{00EC71CD-616A-409D-8CC0-F05809196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617788"/>
            <a:ext cx="4800600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77" name="Text Box 29">
            <a:extLst>
              <a:ext uri="{FF2B5EF4-FFF2-40B4-BE49-F238E27FC236}">
                <a16:creationId xmlns:a16="http://schemas.microsoft.com/office/drawing/2014/main" id="{B38D6A5A-9079-4190-9FC4-183FB3E9C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905000"/>
            <a:ext cx="78343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folHlink"/>
                </a:solidFill>
                <a:cs typeface="Times New Roman" panose="02020603050405020304" pitchFamily="18" charset="0"/>
              </a:rPr>
              <a:t>Mở rộng một miệng túi ni lông, sau đó buộc túm miệng túi lại sao cho túi căng phồng lên.</a:t>
            </a:r>
            <a:r>
              <a:rPr lang="en-US" altLang="en-US" sz="2000">
                <a:solidFill>
                  <a:schemeClr val="folHlink"/>
                </a:solidFill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7680" name="Text Box 32">
            <a:extLst>
              <a:ext uri="{FF2B5EF4-FFF2-40B4-BE49-F238E27FC236}">
                <a16:creationId xmlns:a16="http://schemas.microsoft.com/office/drawing/2014/main" id="{7D365E98-1A4E-46BC-86AA-DF88D81B3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1905000"/>
            <a:ext cx="594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folHlink"/>
                </a:solidFill>
                <a:latin typeface="Arial" panose="020B0604020202020204" pitchFamily="34" charset="0"/>
              </a:rPr>
              <a:t>- Cái gì đã làm cho túi ni lông căng phồng lên? </a:t>
            </a:r>
            <a:endParaRPr lang="en-US" altLang="en-US" sz="2000">
              <a:solidFill>
                <a:schemeClr val="folHlink"/>
              </a:solidFill>
              <a:latin typeface="Arial" panose="020B0604020202020204" pitchFamily="34" charset="0"/>
            </a:endParaRPr>
          </a:p>
        </p:txBody>
      </p:sp>
      <p:sp>
        <p:nvSpPr>
          <p:cNvPr id="27681" name="Text Box 33">
            <a:extLst>
              <a:ext uri="{FF2B5EF4-FFF2-40B4-BE49-F238E27FC236}">
                <a16:creationId xmlns:a16="http://schemas.microsoft.com/office/drawing/2014/main" id="{15ACA9FB-8B20-420E-BC5A-8270C7A8A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889125"/>
            <a:ext cx="594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folHlink"/>
                </a:solidFill>
                <a:latin typeface="Arial" panose="020B0604020202020204" pitchFamily="34" charset="0"/>
              </a:rPr>
              <a:t>- Điều đó chứng tỏ xung quanh chúng ta có gì? </a:t>
            </a:r>
            <a:endParaRPr lang="en-US" altLang="en-US" sz="2000">
              <a:solidFill>
                <a:schemeClr val="folHlink"/>
              </a:solidFill>
              <a:latin typeface="Arial" panose="020B0604020202020204" pitchFamily="34" charset="0"/>
            </a:endParaRPr>
          </a:p>
        </p:txBody>
      </p:sp>
      <p:sp>
        <p:nvSpPr>
          <p:cNvPr id="27682" name="Text Box 34">
            <a:extLst>
              <a:ext uri="{FF2B5EF4-FFF2-40B4-BE49-F238E27FC236}">
                <a16:creationId xmlns:a16="http://schemas.microsoft.com/office/drawing/2014/main" id="{2A3A7F35-1ED7-412F-9EB9-416D547E7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2209800"/>
            <a:ext cx="7543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hlink"/>
                </a:solidFill>
                <a:cs typeface="Times New Roman" panose="02020603050405020304" pitchFamily="18" charset="0"/>
              </a:rPr>
              <a:t>(Không khí tràn vào miệng túi và khi ta buộc miệng túi lại không khí làm cho túi căng phồng lên)</a:t>
            </a:r>
            <a:endParaRPr lang="en-US" altLang="en-US" sz="2000">
              <a:solidFill>
                <a:schemeClr val="hlink"/>
              </a:solidFill>
              <a:cs typeface="Times New Roman" panose="02020603050405020304" pitchFamily="18" charset="0"/>
            </a:endParaRPr>
          </a:p>
        </p:txBody>
      </p:sp>
      <p:sp>
        <p:nvSpPr>
          <p:cNvPr id="27683" name="Text Box 35">
            <a:extLst>
              <a:ext uri="{FF2B5EF4-FFF2-40B4-BE49-F238E27FC236}">
                <a16:creationId xmlns:a16="http://schemas.microsoft.com/office/drawing/2014/main" id="{852B1EB1-3F41-4C8C-A9E6-C7E1F6E87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209800"/>
            <a:ext cx="6019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hlink"/>
                </a:solidFill>
                <a:latin typeface="Arial" panose="020B0604020202020204" pitchFamily="34" charset="0"/>
              </a:rPr>
              <a:t>(Điều đó chứng tỏ xung quanh ta có không khí)</a:t>
            </a:r>
            <a:endParaRPr lang="en-US" altLang="en-US" sz="200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6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7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276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6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6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276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276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76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6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74" grpId="0"/>
      <p:bldP spid="27677" grpId="0"/>
      <p:bldP spid="27677" grpId="1"/>
      <p:bldP spid="27680" grpId="0"/>
      <p:bldP spid="27680" grpId="1"/>
      <p:bldP spid="27681" grpId="0"/>
      <p:bldP spid="27682" grpId="0"/>
      <p:bldP spid="27682" grpId="1"/>
      <p:bldP spid="2768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>
            <a:extLst>
              <a:ext uri="{FF2B5EF4-FFF2-40B4-BE49-F238E27FC236}">
                <a16:creationId xmlns:a16="http://schemas.microsoft.com/office/drawing/2014/main" id="{0722EA8C-DC3B-47C1-B8D7-69A813DBC114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80" name="Picture 8" descr="BLULINE">
              <a:extLst>
                <a:ext uri="{FF2B5EF4-FFF2-40B4-BE49-F238E27FC236}">
                  <a16:creationId xmlns:a16="http://schemas.microsoft.com/office/drawing/2014/main" id="{D4ED2586-715A-4FD1-9146-BB4D3D76F8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2122" y="2122"/>
              <a:ext cx="4320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1" name="Picture 8" descr="BLULINE">
              <a:extLst>
                <a:ext uri="{FF2B5EF4-FFF2-40B4-BE49-F238E27FC236}">
                  <a16:creationId xmlns:a16="http://schemas.microsoft.com/office/drawing/2014/main" id="{50349528-CECB-40D8-A989-28D10CE08C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562" y="2122"/>
              <a:ext cx="4320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2" name="Picture 8" descr="BLULINE">
              <a:extLst>
                <a:ext uri="{FF2B5EF4-FFF2-40B4-BE49-F238E27FC236}">
                  <a16:creationId xmlns:a16="http://schemas.microsoft.com/office/drawing/2014/main" id="{995419E8-BC13-47C0-A6C1-63B4019DED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0" y="0"/>
              <a:ext cx="576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3" name="Picture 8" descr="BLULINE">
              <a:extLst>
                <a:ext uri="{FF2B5EF4-FFF2-40B4-BE49-F238E27FC236}">
                  <a16:creationId xmlns:a16="http://schemas.microsoft.com/office/drawing/2014/main" id="{6D4CED3F-9BF0-4485-967C-989DFD8E04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0" y="4219"/>
              <a:ext cx="576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7048" name="Text Box 8">
            <a:extLst>
              <a:ext uri="{FF2B5EF4-FFF2-40B4-BE49-F238E27FC236}">
                <a16:creationId xmlns:a16="http://schemas.microsoft.com/office/drawing/2014/main" id="{67DCB9E0-E080-4710-9E0F-8FF389D711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373188"/>
            <a:ext cx="7391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nl-NL" altLang="en-US" sz="2000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* Thí nghiệm chứng minh không khí có ở xung quanh mọi vật:</a:t>
            </a:r>
            <a:endParaRPr lang="en-US" altLang="en-US" sz="2000" dirty="0">
              <a:solidFill>
                <a:srgbClr val="00CC00"/>
              </a:solidFill>
              <a:cs typeface="Times New Roman" panose="02020603050405020304" pitchFamily="18" charset="0"/>
            </a:endParaRPr>
          </a:p>
        </p:txBody>
      </p:sp>
      <p:sp>
        <p:nvSpPr>
          <p:cNvPr id="87050" name="Text Box 10">
            <a:extLst>
              <a:ext uri="{FF2B5EF4-FFF2-40B4-BE49-F238E27FC236}">
                <a16:creationId xmlns:a16="http://schemas.microsoft.com/office/drawing/2014/main" id="{5315649F-3BF8-446E-A67D-9FF81EB15C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2975" y="5029200"/>
            <a:ext cx="7543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folHlink"/>
                </a:solidFill>
                <a:latin typeface="Arial" panose="020B0604020202020204" pitchFamily="34" charset="0"/>
              </a:rPr>
              <a:t>- Khi túi ni lông bị đâm thủng, ta thấy có hiện tượng gì xảy ra? </a:t>
            </a:r>
            <a:endParaRPr lang="en-US" altLang="en-US" sz="2000">
              <a:solidFill>
                <a:schemeClr val="folHlink"/>
              </a:solidFill>
              <a:latin typeface="Arial" panose="020B0604020202020204" pitchFamily="34" charset="0"/>
            </a:endParaRPr>
          </a:p>
        </p:txBody>
      </p:sp>
      <p:sp>
        <p:nvSpPr>
          <p:cNvPr id="87053" name="Text Box 13">
            <a:extLst>
              <a:ext uri="{FF2B5EF4-FFF2-40B4-BE49-F238E27FC236}">
                <a16:creationId xmlns:a16="http://schemas.microsoft.com/office/drawing/2014/main" id="{EA03D162-CCDA-470C-A021-B71F071132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025" y="5029200"/>
            <a:ext cx="594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folHlink"/>
                </a:solidFill>
                <a:cs typeface="Times New Roman" panose="02020603050405020304" pitchFamily="18" charset="0"/>
              </a:rPr>
              <a:t>- Để tay lên chỗ thủng, tay ta có cảm giác gì?</a:t>
            </a:r>
            <a:endParaRPr lang="en-US" altLang="en-US" sz="2000">
              <a:solidFill>
                <a:schemeClr val="folHlink"/>
              </a:solidFill>
              <a:cs typeface="Times New Roman" panose="02020603050405020304" pitchFamily="18" charset="0"/>
            </a:endParaRPr>
          </a:p>
        </p:txBody>
      </p:sp>
      <p:pic>
        <p:nvPicPr>
          <p:cNvPr id="87054" name="Picture 14" descr="túi không khí">
            <a:extLst>
              <a:ext uri="{FF2B5EF4-FFF2-40B4-BE49-F238E27FC236}">
                <a16:creationId xmlns:a16="http://schemas.microsoft.com/office/drawing/2014/main" id="{DF1C9C90-2C14-44D1-947F-72C78E66F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057400"/>
            <a:ext cx="355282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55" name="Text Box 15">
            <a:extLst>
              <a:ext uri="{FF2B5EF4-FFF2-40B4-BE49-F238E27FC236}">
                <a16:creationId xmlns:a16="http://schemas.microsoft.com/office/drawing/2014/main" id="{A63DAE5D-F843-4433-82F7-2EB8E137C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5318125"/>
            <a:ext cx="426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hlink"/>
                </a:solidFill>
                <a:latin typeface="Arial" panose="020B0604020202020204" pitchFamily="34" charset="0"/>
              </a:rPr>
              <a:t>(Túi ni lông dần dần xẹp xuống)</a:t>
            </a:r>
            <a:endParaRPr lang="en-US" altLang="en-US" sz="200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sp>
        <p:nvSpPr>
          <p:cNvPr id="87056" name="Text Box 16">
            <a:extLst>
              <a:ext uri="{FF2B5EF4-FFF2-40B4-BE49-F238E27FC236}">
                <a16:creationId xmlns:a16="http://schemas.microsoft.com/office/drawing/2014/main" id="{22226F22-C210-4A1C-970C-C82834806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5334000"/>
            <a:ext cx="7315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hlink"/>
                </a:solidFill>
                <a:latin typeface="Arial" panose="020B0604020202020204" pitchFamily="34" charset="0"/>
              </a:rPr>
              <a:t>(Để tay trên chỗ thủng, ta thấy mát như có gió nhẹ do không </a:t>
            </a:r>
            <a:r>
              <a:rPr lang="nl-NL" altLang="en-US" sz="2000">
                <a:solidFill>
                  <a:schemeClr val="hlink"/>
                </a:solidFill>
                <a:cs typeface="Times New Roman" panose="02020603050405020304" pitchFamily="18" charset="0"/>
              </a:rPr>
              <a:t>khí bên trong túi thoát ra ngoài)</a:t>
            </a:r>
            <a:endParaRPr lang="en-US" altLang="en-US" sz="2000">
              <a:solidFill>
                <a:schemeClr val="hlink"/>
              </a:solidFill>
              <a:cs typeface="Times New Roman" panose="02020603050405020304" pitchFamily="18" charset="0"/>
            </a:endParaRPr>
          </a:p>
        </p:txBody>
      </p:sp>
      <p:pic>
        <p:nvPicPr>
          <p:cNvPr id="87058" name="Picture 18" descr="túi không khí">
            <a:extLst>
              <a:ext uri="{FF2B5EF4-FFF2-40B4-BE49-F238E27FC236}">
                <a16:creationId xmlns:a16="http://schemas.microsoft.com/office/drawing/2014/main" id="{CC490FE6-923F-4FA7-9252-B180FD599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043113"/>
            <a:ext cx="35528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57" name="Picture 17" descr="túi không khí">
            <a:extLst>
              <a:ext uri="{FF2B5EF4-FFF2-40B4-BE49-F238E27FC236}">
                <a16:creationId xmlns:a16="http://schemas.microsoft.com/office/drawing/2014/main" id="{9FAD4CFB-C8F2-4925-8F9E-32C4ADDE8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288" y="2062163"/>
            <a:ext cx="3552825" cy="190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59" name="Text Box 19">
            <a:extLst>
              <a:ext uri="{FF2B5EF4-FFF2-40B4-BE49-F238E27FC236}">
                <a16:creationId xmlns:a16="http://schemas.microsoft.com/office/drawing/2014/main" id="{10188197-4D65-4039-8A6D-747C54516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5410200"/>
            <a:ext cx="7543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folHlink"/>
                </a:solidFill>
                <a:latin typeface="Arial" panose="020B0604020202020204" pitchFamily="34" charset="0"/>
              </a:rPr>
              <a:t>- </a:t>
            </a:r>
            <a:r>
              <a:rPr lang="nl-NL" altLang="en-US" sz="2000">
                <a:solidFill>
                  <a:schemeClr val="folHlink"/>
                </a:solidFill>
                <a:cs typeface="Times New Roman" panose="02020603050405020304" pitchFamily="18" charset="0"/>
              </a:rPr>
              <a:t>Khi túi ni lông bị đâm thủng, ta thấy có hiện tượng gì xảy ra? </a:t>
            </a:r>
            <a:endParaRPr lang="en-US" altLang="en-US" sz="2000">
              <a:solidFill>
                <a:schemeClr val="folHlink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7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7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7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7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7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7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7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7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7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87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7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7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7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87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7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87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7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7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7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7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7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7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7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3000"/>
                                        <p:tgtEl>
                                          <p:spTgt spid="87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3000"/>
                                        <p:tgtEl>
                                          <p:spTgt spid="87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3000"/>
                                        <p:tgtEl>
                                          <p:spTgt spid="87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7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0"/>
                                        <p:tgtEl>
                                          <p:spTgt spid="87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50" grpId="0"/>
      <p:bldP spid="87053" grpId="0"/>
      <p:bldP spid="87053" grpId="1"/>
      <p:bldP spid="87055" grpId="0"/>
      <p:bldP spid="87056" grpId="0"/>
      <p:bldP spid="87056" grpId="1"/>
      <p:bldP spid="87059" grpId="0"/>
      <p:bldP spid="8705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>
            <a:extLst>
              <a:ext uri="{FF2B5EF4-FFF2-40B4-BE49-F238E27FC236}">
                <a16:creationId xmlns:a16="http://schemas.microsoft.com/office/drawing/2014/main" id="{F8618CA7-5E65-4F75-B6C8-3EE0EE62ECF2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8203" name="Picture 8" descr="BLULINE">
              <a:extLst>
                <a:ext uri="{FF2B5EF4-FFF2-40B4-BE49-F238E27FC236}">
                  <a16:creationId xmlns:a16="http://schemas.microsoft.com/office/drawing/2014/main" id="{92867269-E88D-4D22-A367-E84C11BAB3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2122" y="2122"/>
              <a:ext cx="4320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4" name="Picture 8" descr="BLULINE">
              <a:extLst>
                <a:ext uri="{FF2B5EF4-FFF2-40B4-BE49-F238E27FC236}">
                  <a16:creationId xmlns:a16="http://schemas.microsoft.com/office/drawing/2014/main" id="{F25FBE48-274B-4A8F-A5C5-A0ABD05277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562" y="2122"/>
              <a:ext cx="4320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5" name="Picture 8" descr="BLULINE">
              <a:extLst>
                <a:ext uri="{FF2B5EF4-FFF2-40B4-BE49-F238E27FC236}">
                  <a16:creationId xmlns:a16="http://schemas.microsoft.com/office/drawing/2014/main" id="{1E020730-2E0A-47A6-AD39-CE61713708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0" y="0"/>
              <a:ext cx="576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6" name="Picture 8" descr="BLULINE">
              <a:extLst>
                <a:ext uri="{FF2B5EF4-FFF2-40B4-BE49-F238E27FC236}">
                  <a16:creationId xmlns:a16="http://schemas.microsoft.com/office/drawing/2014/main" id="{F2B9C58D-CC8E-414A-8211-D0A2A5BA7D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0" y="4219"/>
              <a:ext cx="576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8072" name="Text Box 8">
            <a:extLst>
              <a:ext uri="{FF2B5EF4-FFF2-40B4-BE49-F238E27FC236}">
                <a16:creationId xmlns:a16="http://schemas.microsoft.com/office/drawing/2014/main" id="{57841C03-EC27-4D59-AD1C-9C462E5DF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373188"/>
            <a:ext cx="7696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nl-NL" altLang="en-US" sz="2000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* </a:t>
            </a:r>
            <a:r>
              <a:rPr lang="nl-NL" altLang="en-US" sz="2000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Thí nghiệm chứng minh không khí có trong chỗ rỗng của mọi vật:</a:t>
            </a:r>
            <a:endParaRPr lang="en-US" altLang="en-US" sz="2000" dirty="0">
              <a:solidFill>
                <a:srgbClr val="00CC00"/>
              </a:solidFill>
              <a:cs typeface="Times New Roman" panose="02020603050405020304" pitchFamily="18" charset="0"/>
            </a:endParaRPr>
          </a:p>
        </p:txBody>
      </p:sp>
      <p:sp>
        <p:nvSpPr>
          <p:cNvPr id="88076" name="Text Box 12">
            <a:extLst>
              <a:ext uri="{FF2B5EF4-FFF2-40B4-BE49-F238E27FC236}">
                <a16:creationId xmlns:a16="http://schemas.microsoft.com/office/drawing/2014/main" id="{1216A78D-D7CE-4B14-8E6D-4346596FE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905000"/>
            <a:ext cx="723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folHlink"/>
                </a:solidFill>
                <a:latin typeface="Arial" panose="020B0604020202020204" pitchFamily="34" charset="0"/>
              </a:rPr>
              <a:t>Nhúng chìm một chai “rỗng” có đậy nút kín vào trong nước</a:t>
            </a:r>
            <a:endParaRPr lang="en-US" altLang="en-US" sz="2000">
              <a:solidFill>
                <a:schemeClr val="folHlink"/>
              </a:solidFill>
              <a:latin typeface="Arial" panose="020B0604020202020204" pitchFamily="34" charset="0"/>
            </a:endParaRPr>
          </a:p>
        </p:txBody>
      </p:sp>
      <p:sp>
        <p:nvSpPr>
          <p:cNvPr id="88079" name="Text Box 15">
            <a:extLst>
              <a:ext uri="{FF2B5EF4-FFF2-40B4-BE49-F238E27FC236}">
                <a16:creationId xmlns:a16="http://schemas.microsoft.com/office/drawing/2014/main" id="{D102AB66-ECCA-4454-8428-2D3EA57201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228850"/>
            <a:ext cx="5867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hlink"/>
                </a:solidFill>
                <a:latin typeface="Arial" panose="020B0604020202020204" pitchFamily="34" charset="0"/>
              </a:rPr>
              <a:t>(Ta thấy có bong bóng nổi lên trên mặt nước)</a:t>
            </a:r>
            <a:endParaRPr lang="en-US" altLang="en-US" sz="200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pic>
        <p:nvPicPr>
          <p:cNvPr id="88080" name="Picture 16" descr="nhúng chai có nắp">
            <a:extLst>
              <a:ext uri="{FF2B5EF4-FFF2-40B4-BE49-F238E27FC236}">
                <a16:creationId xmlns:a16="http://schemas.microsoft.com/office/drawing/2014/main" id="{B31364B4-9BC7-4816-AFE2-E884D6E16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725738"/>
            <a:ext cx="6400800" cy="382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81" name="Text Box 17">
            <a:extLst>
              <a:ext uri="{FF2B5EF4-FFF2-40B4-BE49-F238E27FC236}">
                <a16:creationId xmlns:a16="http://schemas.microsoft.com/office/drawing/2014/main" id="{FA6145EA-6EB3-4895-BAF7-FA3200B42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889125"/>
            <a:ext cx="723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folHlink"/>
                </a:solidFill>
                <a:latin typeface="Arial" panose="020B0604020202020204" pitchFamily="34" charset="0"/>
              </a:rPr>
              <a:t>- Khi mở nút chai ra, ta thấy gì nổi lên mặt nước?</a:t>
            </a:r>
            <a:endParaRPr lang="en-US" altLang="en-US" sz="2000">
              <a:solidFill>
                <a:schemeClr val="folHlink"/>
              </a:solidFill>
              <a:latin typeface="Arial" panose="020B0604020202020204" pitchFamily="34" charset="0"/>
            </a:endParaRPr>
          </a:p>
        </p:txBody>
      </p:sp>
      <p:pic>
        <p:nvPicPr>
          <p:cNvPr id="88082" name="Picture 18" descr="nhúng chai không nắp">
            <a:extLst>
              <a:ext uri="{FF2B5EF4-FFF2-40B4-BE49-F238E27FC236}">
                <a16:creationId xmlns:a16="http://schemas.microsoft.com/office/drawing/2014/main" id="{ED790C39-C22E-4A71-BDAF-6D552EEF2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225" y="2751138"/>
            <a:ext cx="6429375" cy="387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83" name="Text Box 19">
            <a:extLst>
              <a:ext uri="{FF2B5EF4-FFF2-40B4-BE49-F238E27FC236}">
                <a16:creationId xmlns:a16="http://schemas.microsoft.com/office/drawing/2014/main" id="{728643B8-304C-4C2B-98C6-616F014FB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193925"/>
            <a:ext cx="5867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hlink"/>
                </a:solidFill>
                <a:latin typeface="Arial" panose="020B0604020202020204" pitchFamily="34" charset="0"/>
              </a:rPr>
              <a:t>(</a:t>
            </a:r>
            <a:r>
              <a:rPr lang="nl-NL" altLang="en-US" sz="2000">
                <a:solidFill>
                  <a:schemeClr val="hlink"/>
                </a:solidFill>
                <a:cs typeface="Times New Roman" panose="02020603050405020304" pitchFamily="18" charset="0"/>
              </a:rPr>
              <a:t>Bên trong chai “rỗng” có chứa không khí)</a:t>
            </a:r>
            <a:endParaRPr lang="en-US" altLang="en-US" sz="2000">
              <a:solidFill>
                <a:schemeClr val="hlink"/>
              </a:solidFill>
              <a:cs typeface="Times New Roman" panose="02020603050405020304" pitchFamily="18" charset="0"/>
            </a:endParaRPr>
          </a:p>
        </p:txBody>
      </p:sp>
      <p:sp>
        <p:nvSpPr>
          <p:cNvPr id="88085" name="Text Box 21">
            <a:extLst>
              <a:ext uri="{FF2B5EF4-FFF2-40B4-BE49-F238E27FC236}">
                <a16:creationId xmlns:a16="http://schemas.microsoft.com/office/drawing/2014/main" id="{2817E48C-7D7F-4647-8980-6AA3E2389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889125"/>
            <a:ext cx="723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folHlink"/>
                </a:solidFill>
                <a:cs typeface="Times New Roman" panose="02020603050405020304" pitchFamily="18" charset="0"/>
              </a:rPr>
              <a:t>- Vậy bên trong chai “rỗng” đó có chứa gì?</a:t>
            </a:r>
            <a:endParaRPr lang="en-US" altLang="en-US" sz="2000">
              <a:solidFill>
                <a:schemeClr val="folHlink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8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8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8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8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88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8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80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8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8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880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8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88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mph" presetSubtype="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5000" fill="hold"/>
                                        <p:tgtEl>
                                          <p:spTgt spid="88082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8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8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8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880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8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880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8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80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8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8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80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8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8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2" grpId="0"/>
      <p:bldP spid="88076" grpId="0"/>
      <p:bldP spid="88076" grpId="1"/>
      <p:bldP spid="88079" grpId="0"/>
      <p:bldP spid="88079" grpId="1"/>
      <p:bldP spid="88081" grpId="0"/>
      <p:bldP spid="88081" grpId="1"/>
      <p:bldP spid="88083" grpId="0"/>
      <p:bldP spid="8808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>
            <a:extLst>
              <a:ext uri="{FF2B5EF4-FFF2-40B4-BE49-F238E27FC236}">
                <a16:creationId xmlns:a16="http://schemas.microsoft.com/office/drawing/2014/main" id="{BDE836C8-7CA0-4D0A-ADF9-6A29BF4259B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9223" name="Picture 8" descr="BLULINE">
              <a:extLst>
                <a:ext uri="{FF2B5EF4-FFF2-40B4-BE49-F238E27FC236}">
                  <a16:creationId xmlns:a16="http://schemas.microsoft.com/office/drawing/2014/main" id="{C730508F-2FF7-48F5-8884-E76CEBDBCE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2122" y="2122"/>
              <a:ext cx="4320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4" name="Picture 8" descr="BLULINE">
              <a:extLst>
                <a:ext uri="{FF2B5EF4-FFF2-40B4-BE49-F238E27FC236}">
                  <a16:creationId xmlns:a16="http://schemas.microsoft.com/office/drawing/2014/main" id="{8E8CCB86-8339-4155-89FD-C312AD23C0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562" y="2122"/>
              <a:ext cx="4320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5" name="Picture 8" descr="BLULINE">
              <a:extLst>
                <a:ext uri="{FF2B5EF4-FFF2-40B4-BE49-F238E27FC236}">
                  <a16:creationId xmlns:a16="http://schemas.microsoft.com/office/drawing/2014/main" id="{D08D3AB3-DDB0-43E2-BC4F-7ED67664DA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0" y="0"/>
              <a:ext cx="576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6" name="Picture 8" descr="BLULINE">
              <a:extLst>
                <a:ext uri="{FF2B5EF4-FFF2-40B4-BE49-F238E27FC236}">
                  <a16:creationId xmlns:a16="http://schemas.microsoft.com/office/drawing/2014/main" id="{FEB502C6-23DA-416C-8F44-F7E98661D6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0" y="4219"/>
              <a:ext cx="576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9096" name="Text Box 8">
            <a:extLst>
              <a:ext uri="{FF2B5EF4-FFF2-40B4-BE49-F238E27FC236}">
                <a16:creationId xmlns:a16="http://schemas.microsoft.com/office/drawing/2014/main" id="{A276E1AA-31DE-4738-A3AD-2F6B0B551A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373188"/>
            <a:ext cx="7696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nl-NL" altLang="en-US" sz="2000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* </a:t>
            </a:r>
            <a:r>
              <a:rPr lang="nl-NL" altLang="en-US" sz="2000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Thí nghiệm chứng minh không khí có trong chỗ rỗng của mọi vật:</a:t>
            </a:r>
            <a:endParaRPr lang="en-US" altLang="en-US" sz="2000" dirty="0">
              <a:solidFill>
                <a:srgbClr val="00CC00"/>
              </a:solidFill>
              <a:cs typeface="Times New Roman" panose="02020603050405020304" pitchFamily="18" charset="0"/>
            </a:endParaRPr>
          </a:p>
        </p:txBody>
      </p:sp>
      <p:sp>
        <p:nvSpPr>
          <p:cNvPr id="89099" name="Text Box 11">
            <a:extLst>
              <a:ext uri="{FF2B5EF4-FFF2-40B4-BE49-F238E27FC236}">
                <a16:creationId xmlns:a16="http://schemas.microsoft.com/office/drawing/2014/main" id="{E5AA268E-49F4-429A-941E-B1D8008723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905000"/>
            <a:ext cx="7239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folHlink"/>
                </a:solidFill>
                <a:cs typeface="Times New Roman" panose="02020603050405020304" pitchFamily="18" charset="0"/>
              </a:rPr>
              <a:t>Nhúng miếng bọt biển khô xuống nước, ta nhìn thấy gì nổi lên mặt nước?</a:t>
            </a:r>
            <a:endParaRPr lang="en-US" altLang="en-US" sz="2000">
              <a:solidFill>
                <a:schemeClr val="folHlink"/>
              </a:solidFill>
              <a:cs typeface="Times New Roman" panose="02020603050405020304" pitchFamily="18" charset="0"/>
            </a:endParaRPr>
          </a:p>
        </p:txBody>
      </p:sp>
      <p:sp>
        <p:nvSpPr>
          <p:cNvPr id="89100" name="Text Box 12">
            <a:extLst>
              <a:ext uri="{FF2B5EF4-FFF2-40B4-BE49-F238E27FC236}">
                <a16:creationId xmlns:a16="http://schemas.microsoft.com/office/drawing/2014/main" id="{76387063-CE32-464C-97BF-78DB86328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590800"/>
            <a:ext cx="7467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hlink"/>
                </a:solidFill>
                <a:latin typeface="Arial" panose="020B0604020202020204" pitchFamily="34" charset="0"/>
              </a:rPr>
              <a:t>(</a:t>
            </a:r>
            <a:r>
              <a:rPr lang="nl-NL" altLang="en-US" sz="2000">
                <a:solidFill>
                  <a:schemeClr val="hlink"/>
                </a:solidFill>
                <a:cs typeface="Times New Roman" panose="02020603050405020304" pitchFamily="18" charset="0"/>
              </a:rPr>
              <a:t>Ta thấy những bong bóng rất bé chui ra từ bọt biển nổi lên trên mặt nước)</a:t>
            </a:r>
            <a:endParaRPr lang="en-US" altLang="en-US" sz="2000">
              <a:solidFill>
                <a:schemeClr val="hlink"/>
              </a:solidFill>
              <a:cs typeface="Times New Roman" panose="02020603050405020304" pitchFamily="18" charset="0"/>
            </a:endParaRPr>
          </a:p>
        </p:txBody>
      </p:sp>
      <p:pic>
        <p:nvPicPr>
          <p:cNvPr id="89107" name="Picture 19" descr="nhúng bọt biển vào nước">
            <a:extLst>
              <a:ext uri="{FF2B5EF4-FFF2-40B4-BE49-F238E27FC236}">
                <a16:creationId xmlns:a16="http://schemas.microsoft.com/office/drawing/2014/main" id="{484DCE8E-23C7-4136-A758-3E7D1C514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276600"/>
            <a:ext cx="586740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9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9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9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5000" fill="hold"/>
                                        <p:tgtEl>
                                          <p:spTgt spid="89107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9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9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9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9" grpId="0"/>
      <p:bldP spid="8910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>
            <a:extLst>
              <a:ext uri="{FF2B5EF4-FFF2-40B4-BE49-F238E27FC236}">
                <a16:creationId xmlns:a16="http://schemas.microsoft.com/office/drawing/2014/main" id="{A40720B2-C8A8-40F8-A50F-F5A832EF1B35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0247" name="Picture 8" descr="BLULINE">
              <a:extLst>
                <a:ext uri="{FF2B5EF4-FFF2-40B4-BE49-F238E27FC236}">
                  <a16:creationId xmlns:a16="http://schemas.microsoft.com/office/drawing/2014/main" id="{213CE03D-5055-435E-9291-581516A373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2122" y="2122"/>
              <a:ext cx="4320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8" name="Picture 8" descr="BLULINE">
              <a:extLst>
                <a:ext uri="{FF2B5EF4-FFF2-40B4-BE49-F238E27FC236}">
                  <a16:creationId xmlns:a16="http://schemas.microsoft.com/office/drawing/2014/main" id="{12B25CAA-C65B-4E36-9657-0E9A1D3E82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562" y="2122"/>
              <a:ext cx="4320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9" name="Picture 8" descr="BLULINE">
              <a:extLst>
                <a:ext uri="{FF2B5EF4-FFF2-40B4-BE49-F238E27FC236}">
                  <a16:creationId xmlns:a16="http://schemas.microsoft.com/office/drawing/2014/main" id="{2B1EC694-2324-4595-96A7-FD623C08E0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0" y="0"/>
              <a:ext cx="576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0" name="Picture 8" descr="BLULINE">
              <a:extLst>
                <a:ext uri="{FF2B5EF4-FFF2-40B4-BE49-F238E27FC236}">
                  <a16:creationId xmlns:a16="http://schemas.microsoft.com/office/drawing/2014/main" id="{E6C3F54D-29BD-409C-ADDB-D426AE3D45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0" y="4219"/>
              <a:ext cx="576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0120" name="Text Box 8">
            <a:extLst>
              <a:ext uri="{FF2B5EF4-FFF2-40B4-BE49-F238E27FC236}">
                <a16:creationId xmlns:a16="http://schemas.microsoft.com/office/drawing/2014/main" id="{780E15ED-3A89-42A4-912E-2479FF5BC7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373188"/>
            <a:ext cx="7696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nl-NL" altLang="en-US" sz="2000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* Thí nghiệm chứng minh không khí có trong chỗ rỗng của mọi vật:</a:t>
            </a:r>
            <a:endParaRPr lang="en-US" altLang="en-US" sz="2000" dirty="0">
              <a:solidFill>
                <a:srgbClr val="00CC00"/>
              </a:solidFill>
              <a:cs typeface="Times New Roman" panose="02020603050405020304" pitchFamily="18" charset="0"/>
            </a:endParaRPr>
          </a:p>
        </p:txBody>
      </p:sp>
      <p:sp>
        <p:nvSpPr>
          <p:cNvPr id="90123" name="Text Box 11">
            <a:extLst>
              <a:ext uri="{FF2B5EF4-FFF2-40B4-BE49-F238E27FC236}">
                <a16:creationId xmlns:a16="http://schemas.microsoft.com/office/drawing/2014/main" id="{784F736F-D831-43F5-94FE-1B1FB5FBF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5013325"/>
            <a:ext cx="7239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 b="1" u="sng">
                <a:solidFill>
                  <a:schemeClr val="folHlink"/>
                </a:solidFill>
                <a:cs typeface="Times New Roman" panose="02020603050405020304" pitchFamily="18" charset="0"/>
              </a:rPr>
              <a:t>Kết luận</a:t>
            </a:r>
            <a:r>
              <a:rPr lang="nl-NL" altLang="en-US" sz="2000" b="1">
                <a:solidFill>
                  <a:schemeClr val="folHlink"/>
                </a:solidFill>
                <a:cs typeface="Times New Roman" panose="02020603050405020304" pitchFamily="18" charset="0"/>
              </a:rPr>
              <a:t>:</a:t>
            </a:r>
            <a:r>
              <a:rPr lang="nl-NL" altLang="en-US" sz="2000">
                <a:solidFill>
                  <a:schemeClr val="folHlink"/>
                </a:solidFill>
                <a:cs typeface="Times New Roman" panose="02020603050405020304" pitchFamily="18" charset="0"/>
              </a:rPr>
              <a:t> Xung quanh mọi vật và mọi chỗ rỗng bên trong vật đều có không khí.</a:t>
            </a:r>
            <a:endParaRPr lang="en-US" altLang="en-US" sz="2000">
              <a:solidFill>
                <a:schemeClr val="folHlink"/>
              </a:solidFill>
              <a:cs typeface="Times New Roman" panose="02020603050405020304" pitchFamily="18" charset="0"/>
            </a:endParaRPr>
          </a:p>
        </p:txBody>
      </p:sp>
      <p:pic>
        <p:nvPicPr>
          <p:cNvPr id="90125" name="Picture 13" descr="nhúng bọt biển vào nước">
            <a:extLst>
              <a:ext uri="{FF2B5EF4-FFF2-40B4-BE49-F238E27FC236}">
                <a16:creationId xmlns:a16="http://schemas.microsoft.com/office/drawing/2014/main" id="{54E5B585-43F5-44F3-969E-A59D03D65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562225"/>
            <a:ext cx="3979862" cy="225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26" name="Picture 14" descr="nhúng chai không nắp">
            <a:extLst>
              <a:ext uri="{FF2B5EF4-FFF2-40B4-BE49-F238E27FC236}">
                <a16:creationId xmlns:a16="http://schemas.microsoft.com/office/drawing/2014/main" id="{821AFEA9-C640-4C82-BBE0-7D63E0D65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2519363"/>
            <a:ext cx="3733800" cy="225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0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0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0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01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0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01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0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01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0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01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01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0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0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0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>
            <a:extLst>
              <a:ext uri="{FF2B5EF4-FFF2-40B4-BE49-F238E27FC236}">
                <a16:creationId xmlns:a16="http://schemas.microsoft.com/office/drawing/2014/main" id="{F61C4EF4-51D0-4C51-9133-421BE708BF1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1269" name="Picture 8" descr="BLULINE">
              <a:extLst>
                <a:ext uri="{FF2B5EF4-FFF2-40B4-BE49-F238E27FC236}">
                  <a16:creationId xmlns:a16="http://schemas.microsoft.com/office/drawing/2014/main" id="{10D43421-BCCE-4AED-8A05-ED331C3B85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2122" y="2122"/>
              <a:ext cx="4320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0" name="Picture 8" descr="BLULINE">
              <a:extLst>
                <a:ext uri="{FF2B5EF4-FFF2-40B4-BE49-F238E27FC236}">
                  <a16:creationId xmlns:a16="http://schemas.microsoft.com/office/drawing/2014/main" id="{C90DF8E2-0A85-4563-8CF8-586C02EA8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562" y="2122"/>
              <a:ext cx="4320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1" name="Picture 8" descr="BLULINE">
              <a:extLst>
                <a:ext uri="{FF2B5EF4-FFF2-40B4-BE49-F238E27FC236}">
                  <a16:creationId xmlns:a16="http://schemas.microsoft.com/office/drawing/2014/main" id="{EFC743BD-87E2-4F67-B32F-624B4D22A4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0" y="0"/>
              <a:ext cx="576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2" name="Picture 8" descr="BLULINE">
              <a:extLst>
                <a:ext uri="{FF2B5EF4-FFF2-40B4-BE49-F238E27FC236}">
                  <a16:creationId xmlns:a16="http://schemas.microsoft.com/office/drawing/2014/main" id="{3A39392D-57D0-4E65-88FC-F04240F034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0" y="4219"/>
              <a:ext cx="576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1147" name="Text Box 11">
            <a:extLst>
              <a:ext uri="{FF2B5EF4-FFF2-40B4-BE49-F238E27FC236}">
                <a16:creationId xmlns:a16="http://schemas.microsoft.com/office/drawing/2014/main" id="{98B09151-C062-416D-A8B6-F8A13EA27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27725"/>
            <a:ext cx="723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altLang="en-US" sz="2000">
                <a:solidFill>
                  <a:schemeClr val="folHlink"/>
                </a:solidFill>
                <a:cs typeface="Times New Roman" panose="02020603050405020304" pitchFamily="18" charset="0"/>
              </a:rPr>
              <a:t>Lớp không khí bao quanh trái đất gọi là khí quyển.</a:t>
            </a:r>
            <a:endParaRPr lang="en-US" altLang="en-US" sz="2000">
              <a:solidFill>
                <a:schemeClr val="folHlink"/>
              </a:solidFill>
              <a:cs typeface="Times New Roman" panose="02020603050405020304" pitchFamily="18" charset="0"/>
            </a:endParaRPr>
          </a:p>
        </p:txBody>
      </p:sp>
      <p:pic>
        <p:nvPicPr>
          <p:cNvPr id="91150" name="Picture 14" descr="khiquyen">
            <a:extLst>
              <a:ext uri="{FF2B5EF4-FFF2-40B4-BE49-F238E27FC236}">
                <a16:creationId xmlns:a16="http://schemas.microsoft.com/office/drawing/2014/main" id="{1EED7D95-BE40-491A-9F97-A249AAA73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676400"/>
            <a:ext cx="3906838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1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1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1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1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1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>
            <a:extLst>
              <a:ext uri="{FF2B5EF4-FFF2-40B4-BE49-F238E27FC236}">
                <a16:creationId xmlns:a16="http://schemas.microsoft.com/office/drawing/2014/main" id="{F248B68F-5224-40A4-94E3-4B7CFD1474E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2292" name="Picture 8" descr="BLULINE">
              <a:extLst>
                <a:ext uri="{FF2B5EF4-FFF2-40B4-BE49-F238E27FC236}">
                  <a16:creationId xmlns:a16="http://schemas.microsoft.com/office/drawing/2014/main" id="{0D4713A0-8640-408A-97A4-DFA0EBE959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2122" y="2122"/>
              <a:ext cx="4320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3" name="Picture 8" descr="BLULINE">
              <a:extLst>
                <a:ext uri="{FF2B5EF4-FFF2-40B4-BE49-F238E27FC236}">
                  <a16:creationId xmlns:a16="http://schemas.microsoft.com/office/drawing/2014/main" id="{226BC6B6-3C86-4863-8237-52282C7796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562" y="2122"/>
              <a:ext cx="4320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4" name="Picture 8" descr="BLULINE">
              <a:extLst>
                <a:ext uri="{FF2B5EF4-FFF2-40B4-BE49-F238E27FC236}">
                  <a16:creationId xmlns:a16="http://schemas.microsoft.com/office/drawing/2014/main" id="{F60721F3-E53D-4CAB-849E-39BC93787B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0" y="0"/>
              <a:ext cx="576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5" name="Picture 8" descr="BLULINE">
              <a:extLst>
                <a:ext uri="{FF2B5EF4-FFF2-40B4-BE49-F238E27FC236}">
                  <a16:creationId xmlns:a16="http://schemas.microsoft.com/office/drawing/2014/main" id="{550B8F39-E453-47D6-977F-7CC3CB1F60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0" y="4219"/>
              <a:ext cx="576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2172" name="Text Box 12">
            <a:extLst>
              <a:ext uri="{FF2B5EF4-FFF2-40B4-BE49-F238E27FC236}">
                <a16:creationId xmlns:a16="http://schemas.microsoft.com/office/drawing/2014/main" id="{FE016C42-BEC2-43C3-9188-6DD2C8896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025" y="2470150"/>
            <a:ext cx="7343775" cy="1946275"/>
          </a:xfrm>
          <a:prstGeom prst="rect">
            <a:avLst/>
          </a:prstGeom>
          <a:noFill/>
          <a:ln w="28575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400" b="1" u="sng">
                <a:solidFill>
                  <a:srgbClr val="00CC00"/>
                </a:solidFill>
                <a:cs typeface="Times New Roman" panose="02020603050405020304" pitchFamily="18" charset="0"/>
              </a:rPr>
              <a:t>Ghi nhớ</a:t>
            </a:r>
            <a:r>
              <a:rPr lang="nl-NL" altLang="en-US" sz="2400" b="1">
                <a:solidFill>
                  <a:srgbClr val="00CC00"/>
                </a:solidFill>
                <a:cs typeface="Times New Roman" panose="02020603050405020304" pitchFamily="18" charset="0"/>
              </a:rPr>
              <a:t>:</a:t>
            </a:r>
            <a:endParaRPr lang="nl-NL" altLang="en-US" sz="2400">
              <a:solidFill>
                <a:srgbClr val="00CC00"/>
              </a:solidFill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nl-NL" altLang="en-US" sz="2400">
                <a:solidFill>
                  <a:schemeClr val="folHlink"/>
                </a:solidFill>
                <a:cs typeface="Times New Roman" panose="02020603050405020304" pitchFamily="18" charset="0"/>
              </a:rPr>
              <a:t>- Xung quanh mọi vật và mọi chỗ rỗng bên trong vật đều có không khí.</a:t>
            </a:r>
          </a:p>
          <a:p>
            <a:pPr>
              <a:spcBef>
                <a:spcPct val="50000"/>
              </a:spcBef>
            </a:pPr>
            <a:r>
              <a:rPr lang="nl-NL" altLang="en-US" sz="2400">
                <a:solidFill>
                  <a:schemeClr val="folHlink"/>
                </a:solidFill>
                <a:cs typeface="Times New Roman" panose="02020603050405020304" pitchFamily="18" charset="0"/>
              </a:rPr>
              <a:t>- Lớp không khí bao quanh trái đất gọi là khí quyển</a:t>
            </a:r>
            <a:endParaRPr lang="en-US" altLang="en-US" sz="2400">
              <a:solidFill>
                <a:schemeClr val="folHlink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2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>
            <a:extLst>
              <a:ext uri="{FF2B5EF4-FFF2-40B4-BE49-F238E27FC236}">
                <a16:creationId xmlns:a16="http://schemas.microsoft.com/office/drawing/2014/main" id="{45A3958D-EFFB-4DEB-A154-71BDD9414995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3329" name="Picture 8" descr="BLULINE">
              <a:extLst>
                <a:ext uri="{FF2B5EF4-FFF2-40B4-BE49-F238E27FC236}">
                  <a16:creationId xmlns:a16="http://schemas.microsoft.com/office/drawing/2014/main" id="{01900A78-110B-4E62-8E89-078A0587F5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2122" y="2122"/>
              <a:ext cx="4320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0" name="Picture 8" descr="BLULINE">
              <a:extLst>
                <a:ext uri="{FF2B5EF4-FFF2-40B4-BE49-F238E27FC236}">
                  <a16:creationId xmlns:a16="http://schemas.microsoft.com/office/drawing/2014/main" id="{50FB9291-3F4E-477C-A15B-F20309CFB0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562" y="2122"/>
              <a:ext cx="4320" cy="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1" name="Picture 8" descr="BLULINE">
              <a:extLst>
                <a:ext uri="{FF2B5EF4-FFF2-40B4-BE49-F238E27FC236}">
                  <a16:creationId xmlns:a16="http://schemas.microsoft.com/office/drawing/2014/main" id="{A21E2C60-107E-42A9-9999-8A1E55D93B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0" y="0"/>
              <a:ext cx="576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2" name="Picture 8" descr="BLULINE">
              <a:extLst>
                <a:ext uri="{FF2B5EF4-FFF2-40B4-BE49-F238E27FC236}">
                  <a16:creationId xmlns:a16="http://schemas.microsoft.com/office/drawing/2014/main" id="{F76EB4F2-EFB0-4B58-BF67-C037A8EBA8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0" y="4219"/>
              <a:ext cx="576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3195" name="Text Box 11">
            <a:extLst>
              <a:ext uri="{FF2B5EF4-FFF2-40B4-BE49-F238E27FC236}">
                <a16:creationId xmlns:a16="http://schemas.microsoft.com/office/drawing/2014/main" id="{558753EB-162D-4F6E-928C-194C62517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041525"/>
            <a:ext cx="723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 b="1" i="1">
                <a:solidFill>
                  <a:schemeClr val="folHlink"/>
                </a:solidFill>
                <a:cs typeface="Times New Roman" panose="02020603050405020304" pitchFamily="18" charset="0"/>
              </a:rPr>
              <a:t>Bài tập 2:</a:t>
            </a:r>
            <a:r>
              <a:rPr lang="nl-NL" altLang="en-US" sz="2000">
                <a:solidFill>
                  <a:schemeClr val="folHlink"/>
                </a:solidFill>
                <a:cs typeface="Times New Roman" panose="02020603050405020304" pitchFamily="18" charset="0"/>
              </a:rPr>
              <a:t> Khoanh vào chữ cái trước câu trả lời đúng.</a:t>
            </a:r>
          </a:p>
        </p:txBody>
      </p:sp>
      <p:sp>
        <p:nvSpPr>
          <p:cNvPr id="93196" name="Text Box 12">
            <a:extLst>
              <a:ext uri="{FF2B5EF4-FFF2-40B4-BE49-F238E27FC236}">
                <a16:creationId xmlns:a16="http://schemas.microsoft.com/office/drawing/2014/main" id="{EE23A9A4-38B3-44A5-874C-6D7E9AA41D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400175"/>
            <a:ext cx="7162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 b="1">
                <a:solidFill>
                  <a:schemeClr val="folHlink"/>
                </a:solidFill>
                <a:cs typeface="Times New Roman" panose="02020603050405020304" pitchFamily="18" charset="0"/>
              </a:rPr>
              <a:t>Câu hỏi trắc nghiệm: </a:t>
            </a:r>
            <a:r>
              <a:rPr lang="nl-NL" altLang="en-US" sz="2000">
                <a:solidFill>
                  <a:schemeClr val="folHlink"/>
                </a:solidFill>
                <a:cs typeface="Times New Roman" panose="02020603050405020304" pitchFamily="18" charset="0"/>
              </a:rPr>
              <a:t>(Bài tập 2, 3 trang 45 vở BT khoa học)</a:t>
            </a:r>
          </a:p>
        </p:txBody>
      </p:sp>
      <p:sp>
        <p:nvSpPr>
          <p:cNvPr id="93197" name="Text Box 13">
            <a:extLst>
              <a:ext uri="{FF2B5EF4-FFF2-40B4-BE49-F238E27FC236}">
                <a16:creationId xmlns:a16="http://schemas.microsoft.com/office/drawing/2014/main" id="{A44F0C83-0180-4671-B7F5-FF66AECDF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443163"/>
            <a:ext cx="723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folHlink"/>
                </a:solidFill>
                <a:cs typeface="Times New Roman" panose="02020603050405020304" pitchFamily="18" charset="0"/>
              </a:rPr>
              <a:t>Lớp không khí bao quanh Trái Đất được gọi là gì?</a:t>
            </a:r>
            <a:endParaRPr lang="en-US" altLang="en-US" sz="2000">
              <a:solidFill>
                <a:schemeClr val="folHlink"/>
              </a:solidFill>
              <a:cs typeface="Times New Roman" panose="02020603050405020304" pitchFamily="18" charset="0"/>
            </a:endParaRPr>
          </a:p>
        </p:txBody>
      </p:sp>
      <p:sp>
        <p:nvSpPr>
          <p:cNvPr id="93198" name="Text Box 14">
            <a:extLst>
              <a:ext uri="{FF2B5EF4-FFF2-40B4-BE49-F238E27FC236}">
                <a16:creationId xmlns:a16="http://schemas.microsoft.com/office/drawing/2014/main" id="{AAFC11C2-38B3-4507-838A-FF3707B4F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863" y="2809875"/>
            <a:ext cx="2743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folHlink"/>
                </a:solidFill>
                <a:cs typeface="Times New Roman" panose="02020603050405020304" pitchFamily="18" charset="0"/>
              </a:rPr>
              <a:t>a.  Thạch quyển</a:t>
            </a:r>
            <a:endParaRPr lang="en-US" altLang="en-US" sz="2000">
              <a:solidFill>
                <a:schemeClr val="folHlink"/>
              </a:solidFill>
              <a:cs typeface="Times New Roman" panose="02020603050405020304" pitchFamily="18" charset="0"/>
            </a:endParaRPr>
          </a:p>
        </p:txBody>
      </p:sp>
      <p:sp>
        <p:nvSpPr>
          <p:cNvPr id="93200" name="Text Box 16">
            <a:extLst>
              <a:ext uri="{FF2B5EF4-FFF2-40B4-BE49-F238E27FC236}">
                <a16:creationId xmlns:a16="http://schemas.microsoft.com/office/drawing/2014/main" id="{CD1E966C-6968-46FF-8207-E2645AEAB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794125"/>
            <a:ext cx="723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 b="1" i="1">
                <a:solidFill>
                  <a:schemeClr val="folHlink"/>
                </a:solidFill>
                <a:cs typeface="Times New Roman" panose="02020603050405020304" pitchFamily="18" charset="0"/>
              </a:rPr>
              <a:t>Bài tập 3:</a:t>
            </a:r>
            <a:r>
              <a:rPr lang="nl-NL" altLang="en-US" sz="2000">
                <a:solidFill>
                  <a:schemeClr val="folHlink"/>
                </a:solidFill>
                <a:cs typeface="Times New Roman" panose="02020603050405020304" pitchFamily="18" charset="0"/>
              </a:rPr>
              <a:t> Khoanh vào chữ cái trước câu trả lời đúng nhất.</a:t>
            </a:r>
            <a:endParaRPr lang="en-US" altLang="en-US" sz="2000">
              <a:solidFill>
                <a:schemeClr val="folHlink"/>
              </a:solidFill>
              <a:cs typeface="Times New Roman" panose="02020603050405020304" pitchFamily="18" charset="0"/>
            </a:endParaRPr>
          </a:p>
        </p:txBody>
      </p:sp>
      <p:sp>
        <p:nvSpPr>
          <p:cNvPr id="93201" name="Text Box 17">
            <a:extLst>
              <a:ext uri="{FF2B5EF4-FFF2-40B4-BE49-F238E27FC236}">
                <a16:creationId xmlns:a16="http://schemas.microsoft.com/office/drawing/2014/main" id="{68AAAE12-CF3C-473A-96B8-7946CED50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2805113"/>
            <a:ext cx="2743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folHlink"/>
                </a:solidFill>
                <a:latin typeface="Arial" panose="020B0604020202020204" pitchFamily="34" charset="0"/>
              </a:rPr>
              <a:t>b.  </a:t>
            </a:r>
            <a:r>
              <a:rPr lang="nl-NL" altLang="en-US" sz="2000">
                <a:solidFill>
                  <a:schemeClr val="folHlink"/>
                </a:solidFill>
                <a:cs typeface="Times New Roman" panose="02020603050405020304" pitchFamily="18" charset="0"/>
              </a:rPr>
              <a:t>Khí quyển</a:t>
            </a:r>
            <a:endParaRPr lang="en-US" altLang="en-US" sz="2000">
              <a:solidFill>
                <a:schemeClr val="folHlink"/>
              </a:solidFill>
              <a:cs typeface="Times New Roman" panose="02020603050405020304" pitchFamily="18" charset="0"/>
            </a:endParaRPr>
          </a:p>
        </p:txBody>
      </p:sp>
      <p:sp>
        <p:nvSpPr>
          <p:cNvPr id="93202" name="Text Box 18">
            <a:extLst>
              <a:ext uri="{FF2B5EF4-FFF2-40B4-BE49-F238E27FC236}">
                <a16:creationId xmlns:a16="http://schemas.microsoft.com/office/drawing/2014/main" id="{DB2BB1B2-5729-4843-8374-4889DDFEF7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863" y="3190875"/>
            <a:ext cx="2743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folHlink"/>
                </a:solidFill>
                <a:cs typeface="Times New Roman" panose="02020603050405020304" pitchFamily="18" charset="0"/>
              </a:rPr>
              <a:t>c.  Thủy quyển</a:t>
            </a:r>
            <a:endParaRPr lang="en-US" altLang="en-US" sz="2000">
              <a:solidFill>
                <a:schemeClr val="folHlink"/>
              </a:solidFill>
              <a:cs typeface="Times New Roman" panose="02020603050405020304" pitchFamily="18" charset="0"/>
            </a:endParaRPr>
          </a:p>
        </p:txBody>
      </p:sp>
      <p:sp>
        <p:nvSpPr>
          <p:cNvPr id="93203" name="Text Box 19">
            <a:extLst>
              <a:ext uri="{FF2B5EF4-FFF2-40B4-BE49-F238E27FC236}">
                <a16:creationId xmlns:a16="http://schemas.microsoft.com/office/drawing/2014/main" id="{829ECC04-A55C-4596-A02A-E41E7BE56E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3171825"/>
            <a:ext cx="2743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folHlink"/>
                </a:solidFill>
                <a:latin typeface="Arial" panose="020B0604020202020204" pitchFamily="34" charset="0"/>
              </a:rPr>
              <a:t>d.  </a:t>
            </a:r>
            <a:r>
              <a:rPr lang="nl-NL" altLang="en-US" sz="2000">
                <a:solidFill>
                  <a:schemeClr val="folHlink"/>
                </a:solidFill>
                <a:cs typeface="Times New Roman" panose="02020603050405020304" pitchFamily="18" charset="0"/>
              </a:rPr>
              <a:t>Sinh quyển</a:t>
            </a:r>
            <a:endParaRPr lang="en-US" altLang="en-US" sz="2000">
              <a:solidFill>
                <a:schemeClr val="folHlink"/>
              </a:solidFill>
              <a:cs typeface="Times New Roman" panose="02020603050405020304" pitchFamily="18" charset="0"/>
            </a:endParaRPr>
          </a:p>
        </p:txBody>
      </p:sp>
      <p:sp>
        <p:nvSpPr>
          <p:cNvPr id="93204" name="Text Box 20">
            <a:extLst>
              <a:ext uri="{FF2B5EF4-FFF2-40B4-BE49-F238E27FC236}">
                <a16:creationId xmlns:a16="http://schemas.microsoft.com/office/drawing/2014/main" id="{589A4656-9224-4515-A583-4A9D4B3713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175125"/>
            <a:ext cx="723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folHlink"/>
                </a:solidFill>
                <a:cs typeface="Times New Roman" panose="02020603050405020304" pitchFamily="18" charset="0"/>
              </a:rPr>
              <a:t>Không khí có ở đâu?</a:t>
            </a:r>
            <a:endParaRPr lang="en-US" altLang="en-US" sz="2000">
              <a:solidFill>
                <a:schemeClr val="folHlink"/>
              </a:solidFill>
              <a:cs typeface="Times New Roman" panose="02020603050405020304" pitchFamily="18" charset="0"/>
            </a:endParaRPr>
          </a:p>
        </p:txBody>
      </p:sp>
      <p:sp>
        <p:nvSpPr>
          <p:cNvPr id="93205" name="Text Box 21">
            <a:extLst>
              <a:ext uri="{FF2B5EF4-FFF2-40B4-BE49-F238E27FC236}">
                <a16:creationId xmlns:a16="http://schemas.microsoft.com/office/drawing/2014/main" id="{2E46F8F8-C3B2-4322-AD4E-0FE17F8BC8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556125"/>
            <a:ext cx="723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folHlink"/>
                </a:solidFill>
                <a:latin typeface="Arial" panose="020B0604020202020204" pitchFamily="34" charset="0"/>
              </a:rPr>
              <a:t>a</a:t>
            </a:r>
            <a:r>
              <a:rPr lang="nl-NL" altLang="en-US" sz="2000">
                <a:solidFill>
                  <a:schemeClr val="folHlink"/>
                </a:solidFill>
                <a:cs typeface="Times New Roman" panose="02020603050405020304" pitchFamily="18" charset="0"/>
              </a:rPr>
              <a:t>. Ở xung quanh mọi vật.</a:t>
            </a:r>
            <a:endParaRPr lang="en-US" altLang="en-US" sz="2000">
              <a:solidFill>
                <a:schemeClr val="folHlink"/>
              </a:solidFill>
              <a:cs typeface="Times New Roman" panose="02020603050405020304" pitchFamily="18" charset="0"/>
            </a:endParaRPr>
          </a:p>
        </p:txBody>
      </p:sp>
      <p:sp>
        <p:nvSpPr>
          <p:cNvPr id="93206" name="Text Box 22">
            <a:extLst>
              <a:ext uri="{FF2B5EF4-FFF2-40B4-BE49-F238E27FC236}">
                <a16:creationId xmlns:a16="http://schemas.microsoft.com/office/drawing/2014/main" id="{968184A2-184F-4684-BA2A-12EF7354D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37125"/>
            <a:ext cx="723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folHlink"/>
                </a:solidFill>
                <a:cs typeface="Times New Roman" panose="02020603050405020304" pitchFamily="18" charset="0"/>
              </a:rPr>
              <a:t>b. Trong những chỗ rỗng của mọi vật.</a:t>
            </a:r>
            <a:endParaRPr lang="en-US" altLang="en-US" sz="2000">
              <a:solidFill>
                <a:schemeClr val="folHlink"/>
              </a:solidFill>
              <a:cs typeface="Times New Roman" panose="02020603050405020304" pitchFamily="18" charset="0"/>
            </a:endParaRPr>
          </a:p>
        </p:txBody>
      </p:sp>
      <p:sp>
        <p:nvSpPr>
          <p:cNvPr id="93207" name="Text Box 23">
            <a:extLst>
              <a:ext uri="{FF2B5EF4-FFF2-40B4-BE49-F238E27FC236}">
                <a16:creationId xmlns:a16="http://schemas.microsoft.com/office/drawing/2014/main" id="{35076896-6C41-46C6-A797-EE2676E201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334000"/>
            <a:ext cx="7467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en-US" sz="2000">
                <a:solidFill>
                  <a:schemeClr val="folHlink"/>
                </a:solidFill>
                <a:latin typeface="Arial" panose="020B0604020202020204" pitchFamily="34" charset="0"/>
              </a:rPr>
              <a:t>c. </a:t>
            </a:r>
            <a:r>
              <a:rPr lang="nl-NL" altLang="en-US" sz="2000">
                <a:solidFill>
                  <a:schemeClr val="folHlink"/>
                </a:solidFill>
                <a:cs typeface="Times New Roman" panose="02020603050405020304" pitchFamily="18" charset="0"/>
              </a:rPr>
              <a:t>Có ở khắp nơi, xung quanh mọi vật và trong những chỗ rỗng của mọi vật.</a:t>
            </a:r>
            <a:endParaRPr lang="en-US" altLang="en-US" sz="2000">
              <a:solidFill>
                <a:schemeClr val="folHlink"/>
              </a:solidFill>
              <a:cs typeface="Times New Roman" panose="02020603050405020304" pitchFamily="18" charset="0"/>
            </a:endParaRPr>
          </a:p>
        </p:txBody>
      </p:sp>
      <p:sp>
        <p:nvSpPr>
          <p:cNvPr id="93208" name="Oval 24">
            <a:extLst>
              <a:ext uri="{FF2B5EF4-FFF2-40B4-BE49-F238E27FC236}">
                <a16:creationId xmlns:a16="http://schemas.microsoft.com/office/drawing/2014/main" id="{A769751E-37F3-4B6D-9256-AA1D749D6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3" y="2867025"/>
            <a:ext cx="304800" cy="304800"/>
          </a:xfrm>
          <a:prstGeom prst="ellips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3209" name="Oval 25">
            <a:extLst>
              <a:ext uri="{FF2B5EF4-FFF2-40B4-BE49-F238E27FC236}">
                <a16:creationId xmlns:a16="http://schemas.microsoft.com/office/drawing/2014/main" id="{199C97D0-34A9-477A-AFEB-BC943BA46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7288" y="5395913"/>
            <a:ext cx="304800" cy="304800"/>
          </a:xfrm>
          <a:prstGeom prst="ellips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93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3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3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3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3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3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3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3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3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3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3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3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3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3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3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3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3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3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3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3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3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3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3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3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3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3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3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3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3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3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3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3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3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3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70" decel="100000"/>
                                        <p:tgtEl>
                                          <p:spTgt spid="9320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770" decel="100000"/>
                                        <p:tgtEl>
                                          <p:spTgt spid="9320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320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2" dur="770" fill="hold"/>
                                        <p:tgtEl>
                                          <p:spTgt spid="93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3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4" dur="770" fill="hold"/>
                                        <p:tgtEl>
                                          <p:spTgt spid="93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3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93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93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93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5" grpId="0"/>
      <p:bldP spid="93196" grpId="0"/>
      <p:bldP spid="93197" grpId="0"/>
      <p:bldP spid="93198" grpId="0"/>
      <p:bldP spid="93200" grpId="0"/>
      <p:bldP spid="93201" grpId="0"/>
      <p:bldP spid="93202" grpId="0"/>
      <p:bldP spid="93203" grpId="0"/>
      <p:bldP spid="93204" grpId="0"/>
      <p:bldP spid="93205" grpId="0"/>
      <p:bldP spid="93206" grpId="0"/>
      <p:bldP spid="9320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626376373"/>
</p:tagLst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1861</TotalTime>
  <Words>585</Words>
  <Application>Microsoft Office PowerPoint</Application>
  <PresentationFormat>On-screen Show (4:3)</PresentationFormat>
  <Paragraphs>44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Tahoma</vt:lpstr>
      <vt:lpstr>Times New Roman</vt:lpstr>
      <vt:lpstr>Wingdings</vt:lpstr>
      <vt:lpstr>Blends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TIẾT HỌC KẾT THÚC</vt:lpstr>
    </vt:vector>
  </TitlesOfParts>
  <Company>ITQuangNam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Root</dc:creator>
  <cp:lastModifiedBy>pham hung</cp:lastModifiedBy>
  <cp:revision>62</cp:revision>
  <dcterms:created xsi:type="dcterms:W3CDTF">2011-01-16T18:54:55Z</dcterms:created>
  <dcterms:modified xsi:type="dcterms:W3CDTF">2023-07-23T09:15:55Z</dcterms:modified>
</cp:coreProperties>
</file>