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av" ContentType="audio/x-wav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4" r:id="rId4"/>
    <p:sldMasterId id="2147483679" r:id="rId5"/>
    <p:sldMasterId id="2147483691" r:id="rId6"/>
    <p:sldMasterId id="2147483703" r:id="rId7"/>
  </p:sldMasterIdLst>
  <p:notesMasterIdLst>
    <p:notesMasterId r:id="rId9"/>
  </p:notesMasterIdLst>
  <p:sldIdLst>
    <p:sldId id="257" r:id="rId8"/>
    <p:sldId id="277" r:id="rId10"/>
    <p:sldId id="278" r:id="rId11"/>
    <p:sldId id="279" r:id="rId12"/>
    <p:sldId id="281" r:id="rId13"/>
    <p:sldId id="303" r:id="rId14"/>
    <p:sldId id="304" r:id="rId15"/>
    <p:sldId id="265" r:id="rId16"/>
    <p:sldId id="282" r:id="rId17"/>
    <p:sldId id="283" r:id="rId18"/>
    <p:sldId id="269" r:id="rId19"/>
    <p:sldId id="284" r:id="rId20"/>
    <p:sldId id="285" r:id="rId21"/>
    <p:sldId id="306" r:id="rId22"/>
    <p:sldId id="272" r:id="rId23"/>
    <p:sldId id="286" r:id="rId24"/>
    <p:sldId id="287" r:id="rId25"/>
    <p:sldId id="288" r:id="rId26"/>
    <p:sldId id="289" r:id="rId27"/>
    <p:sldId id="307" r:id="rId28"/>
    <p:sldId id="291" r:id="rId29"/>
    <p:sldId id="292" r:id="rId30"/>
    <p:sldId id="293" r:id="rId31"/>
    <p:sldId id="294" r:id="rId32"/>
    <p:sldId id="295" r:id="rId33"/>
    <p:sldId id="276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7" Type="http://schemas.openxmlformats.org/officeDocument/2006/relationships/slideMaster" Target="slideMasters/slideMaster6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7" Type="http://schemas.openxmlformats.org/officeDocument/2006/relationships/tableStyles" Target="tableStyles.xml"/><Relationship Id="rId36" Type="http://schemas.openxmlformats.org/officeDocument/2006/relationships/viewProps" Target="viewProps.xml"/><Relationship Id="rId35" Type="http://schemas.openxmlformats.org/officeDocument/2006/relationships/presProps" Target="presProps.xml"/><Relationship Id="rId34" Type="http://schemas.openxmlformats.org/officeDocument/2006/relationships/slide" Target="slides/slide26.xml"/><Relationship Id="rId33" Type="http://schemas.openxmlformats.org/officeDocument/2006/relationships/slide" Target="slides/slide25.xml"/><Relationship Id="rId32" Type="http://schemas.openxmlformats.org/officeDocument/2006/relationships/slide" Target="slides/slide24.xml"/><Relationship Id="rId31" Type="http://schemas.openxmlformats.org/officeDocument/2006/relationships/slide" Target="slides/slide23.xml"/><Relationship Id="rId30" Type="http://schemas.openxmlformats.org/officeDocument/2006/relationships/slide" Target="slides/slide22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8" Type="http://schemas.openxmlformats.org/officeDocument/2006/relationships/slide" Target="slides/slide20.xml"/><Relationship Id="rId27" Type="http://schemas.openxmlformats.org/officeDocument/2006/relationships/slide" Target="slides/slide19.xml"/><Relationship Id="rId26" Type="http://schemas.openxmlformats.org/officeDocument/2006/relationships/slide" Target="slides/slide18.xml"/><Relationship Id="rId25" Type="http://schemas.openxmlformats.org/officeDocument/2006/relationships/slide" Target="slides/slide17.xml"/><Relationship Id="rId24" Type="http://schemas.openxmlformats.org/officeDocument/2006/relationships/slide" Target="slides/slide16.xml"/><Relationship Id="rId23" Type="http://schemas.openxmlformats.org/officeDocument/2006/relationships/slide" Target="slides/slide15.xml"/><Relationship Id="rId22" Type="http://schemas.openxmlformats.org/officeDocument/2006/relationships/slide" Target="slides/slide14.xml"/><Relationship Id="rId21" Type="http://schemas.openxmlformats.org/officeDocument/2006/relationships/slide" Target="slides/slide13.xml"/><Relationship Id="rId20" Type="http://schemas.openxmlformats.org/officeDocument/2006/relationships/slide" Target="slides/slide12.xml"/><Relationship Id="rId2" Type="http://schemas.openxmlformats.org/officeDocument/2006/relationships/theme" Target="theme/theme1.xml"/><Relationship Id="rId19" Type="http://schemas.openxmlformats.org/officeDocument/2006/relationships/slide" Target="slides/slide11.xml"/><Relationship Id="rId18" Type="http://schemas.openxmlformats.org/officeDocument/2006/relationships/slide" Target="slides/slide10.xml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15" Type="http://schemas.openxmlformats.org/officeDocument/2006/relationships/slide" Target="slides/slide7.xml"/><Relationship Id="rId14" Type="http://schemas.openxmlformats.org/officeDocument/2006/relationships/slide" Target="slides/slide6.xml"/><Relationship Id="rId13" Type="http://schemas.openxmlformats.org/officeDocument/2006/relationships/slide" Target="slides/slide5.xml"/><Relationship Id="rId12" Type="http://schemas.openxmlformats.org/officeDocument/2006/relationships/slide" Target="slides/slide4.xml"/><Relationship Id="rId11" Type="http://schemas.openxmlformats.org/officeDocument/2006/relationships/slide" Target="slides/slide3.xml"/><Relationship Id="rId10" Type="http://schemas.openxmlformats.org/officeDocument/2006/relationships/slide" Target="slides/slide2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/>
              <a:t>Phạm</a:t>
            </a:r>
            <a:r>
              <a:rPr lang="en-US" dirty="0"/>
              <a:t> </a:t>
            </a:r>
            <a:r>
              <a:rPr lang="en-US" dirty="0" err="1"/>
              <a:t>Duyên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02AEFD-FEDB-4542-BE9E-D4DED9AFC90C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/>
              <a:t>Phạm</a:t>
            </a:r>
            <a:r>
              <a:rPr lang="en-US" dirty="0"/>
              <a:t> </a:t>
            </a:r>
            <a:r>
              <a:rPr lang="en-US" dirty="0" err="1"/>
              <a:t>Duyên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02AEFD-FEDB-4542-BE9E-D4DED9AFC90C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/>
              <a:t>Phạm</a:t>
            </a:r>
            <a:r>
              <a:rPr lang="en-US" dirty="0"/>
              <a:t> </a:t>
            </a:r>
            <a:r>
              <a:rPr lang="en-US" dirty="0" err="1"/>
              <a:t>Duyên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02AEFD-FEDB-4542-BE9E-D4DED9AFC90C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4" y="198033"/>
            <a:ext cx="11823312" cy="64619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9797" y="318559"/>
            <a:ext cx="10972800" cy="466064"/>
          </a:xfrm>
        </p:spPr>
        <p:txBody>
          <a:bodyPr>
            <a:noAutofit/>
          </a:bodyPr>
          <a:lstStyle>
            <a:lvl1pPr algn="l">
              <a:defRPr sz="2665" b="0" i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defRPr>
            </a:lvl1pPr>
          </a:lstStyle>
          <a:p>
            <a:r>
              <a:rPr lang="zh-CN" altLang="en-US" dirty="0" smtClean="0"/>
              <a:t>第一部分  点击此处输入您的标题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232571" y="6282448"/>
            <a:ext cx="958165" cy="384043"/>
            <a:chOff x="8424428" y="4716750"/>
            <a:chExt cx="718624" cy="288032"/>
          </a:xfrm>
          <a:solidFill>
            <a:srgbClr val="BFBFBF"/>
          </a:solidFill>
        </p:grpSpPr>
        <p:sp>
          <p:nvSpPr>
            <p:cNvPr id="9" name="圆角矩形 8"/>
            <p:cNvSpPr/>
            <p:nvPr userDrawn="1"/>
          </p:nvSpPr>
          <p:spPr>
            <a:xfrm>
              <a:off x="8424428" y="4716750"/>
              <a:ext cx="468052" cy="28803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8820472" y="4948014"/>
              <a:ext cx="322580" cy="567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11300685" y="6248767"/>
            <a:ext cx="334010" cy="420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5E71900-10A2-4CC6-8A82-1659C4480C15}" type="slidenum">
              <a:rPr lang="zh-CN" altLang="en-US" sz="2135" smtClean="0">
                <a:solidFill>
                  <a:schemeClr val="tx1">
                    <a:lumMod val="65000"/>
                    <a:lumOff val="35000"/>
                  </a:schemeClr>
                </a:solidFill>
              </a:rPr>
            </a:fld>
            <a:endParaRPr lang="zh-CN" altLang="en-US" sz="2135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5" Type="http://schemas.openxmlformats.org/officeDocument/2006/relationships/theme" Target="../theme/theme2.xml"/><Relationship Id="rId14" Type="http://schemas.openxmlformats.org/officeDocument/2006/relationships/image" Target="../media/image1.jpeg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6" Type="http://schemas.openxmlformats.org/officeDocument/2006/relationships/theme" Target="../theme/theme3.xml"/><Relationship Id="rId5" Type="http://schemas.openxmlformats.org/officeDocument/2006/relationships/image" Target="../media/image2.jpeg"/><Relationship Id="rId4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7.xml"/><Relationship Id="rId8" Type="http://schemas.openxmlformats.org/officeDocument/2006/relationships/slideLayout" Target="../slideLayouts/slideLayout36.xml"/><Relationship Id="rId7" Type="http://schemas.openxmlformats.org/officeDocument/2006/relationships/slideLayout" Target="../slideLayouts/slideLayout35.xml"/><Relationship Id="rId6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2.xml"/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9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8.xml"/><Relationship Id="rId8" Type="http://schemas.openxmlformats.org/officeDocument/2006/relationships/slideLayout" Target="../slideLayouts/slideLayout47.xml"/><Relationship Id="rId7" Type="http://schemas.openxmlformats.org/officeDocument/2006/relationships/slideLayout" Target="../slideLayouts/slideLayout46.xml"/><Relationship Id="rId6" Type="http://schemas.openxmlformats.org/officeDocument/2006/relationships/slideLayout" Target="../slideLayouts/slideLayout45.xml"/><Relationship Id="rId5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3.xml"/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2" Type="http://schemas.openxmlformats.org/officeDocument/2006/relationships/theme" Target="../theme/theme5.xml"/><Relationship Id="rId11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0.xml"/></Relationships>
</file>

<file path=ppt/slideMasters/_rels/slideMaster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9.xml"/><Relationship Id="rId8" Type="http://schemas.openxmlformats.org/officeDocument/2006/relationships/slideLayout" Target="../slideLayouts/slideLayout58.xml"/><Relationship Id="rId7" Type="http://schemas.openxmlformats.org/officeDocument/2006/relationships/slideLayout" Target="../slideLayouts/slideLayout57.xml"/><Relationship Id="rId6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5.xml"/><Relationship Id="rId4" Type="http://schemas.openxmlformats.org/officeDocument/2006/relationships/slideLayout" Target="../slideLayouts/slideLayout54.xml"/><Relationship Id="rId3" Type="http://schemas.openxmlformats.org/officeDocument/2006/relationships/slideLayout" Target="../slideLayouts/slideLayout53.xml"/><Relationship Id="rId2" Type="http://schemas.openxmlformats.org/officeDocument/2006/relationships/slideLayout" Target="../slideLayouts/slideLayout52.xml"/><Relationship Id="rId14" Type="http://schemas.openxmlformats.org/officeDocument/2006/relationships/theme" Target="../theme/theme6.xml"/><Relationship Id="rId13" Type="http://schemas.openxmlformats.org/officeDocument/2006/relationships/image" Target="../media/image6.png"/><Relationship Id="rId12" Type="http://schemas.openxmlformats.org/officeDocument/2006/relationships/image" Target="../media/image5.png"/><Relationship Id="rId1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</p:sldLayoutIdLst>
  <p:transition spd="slow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iming>
    <p:tnLst>
      <p:par>
        <p:cTn id="1" dur="indefinite" restart="never" nodeType="tmRoot"/>
      </p:par>
    </p:tnLst>
  </p:timing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21.png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52.xml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5.xml"/><Relationship Id="rId4" Type="http://schemas.openxmlformats.org/officeDocument/2006/relationships/image" Target="../media/image21.png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image" Target="../media/image21.png"/><Relationship Id="rId1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5.xml"/><Relationship Id="rId1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image" Target="../media/image21.png"/><Relationship Id="rId1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5.xml"/><Relationship Id="rId1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9.xml"/><Relationship Id="rId4" Type="http://schemas.openxmlformats.org/officeDocument/2006/relationships/audio" Target="../media/audio1.wav"/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52.xml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5.xml"/><Relationship Id="rId4" Type="http://schemas.openxmlformats.org/officeDocument/2006/relationships/image" Target="../media/image21.png"/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21.png"/><Relationship Id="rId1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21.png"/><Relationship Id="rId1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audio" Target="../media/audio2.wav"/><Relationship Id="rId1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0.x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image" Target="../media/image10.GIF"/><Relationship Id="rId3" Type="http://schemas.openxmlformats.org/officeDocument/2006/relationships/image" Target="../media/image9.GIF"/><Relationship Id="rId2" Type="http://schemas.openxmlformats.org/officeDocument/2006/relationships/image" Target="../media/image12.GIF"/><Relationship Id="rId1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0.xml"/><Relationship Id="rId6" Type="http://schemas.openxmlformats.org/officeDocument/2006/relationships/audio" Target="../media/audio2.wav"/><Relationship Id="rId5" Type="http://schemas.openxmlformats.org/officeDocument/2006/relationships/audio" Target="../media/audio3.wav"/><Relationship Id="rId4" Type="http://schemas.openxmlformats.org/officeDocument/2006/relationships/image" Target="../media/image10.GIF"/><Relationship Id="rId3" Type="http://schemas.openxmlformats.org/officeDocument/2006/relationships/image" Target="../media/image9.GIF"/><Relationship Id="rId2" Type="http://schemas.openxmlformats.org/officeDocument/2006/relationships/image" Target="../media/image12.GIF"/><Relationship Id="rId1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0.xml"/><Relationship Id="rId6" Type="http://schemas.openxmlformats.org/officeDocument/2006/relationships/audio" Target="../media/audio2.wav"/><Relationship Id="rId5" Type="http://schemas.openxmlformats.org/officeDocument/2006/relationships/audio" Target="../media/audio3.wav"/><Relationship Id="rId4" Type="http://schemas.openxmlformats.org/officeDocument/2006/relationships/image" Target="../media/image10.GIF"/><Relationship Id="rId3" Type="http://schemas.openxmlformats.org/officeDocument/2006/relationships/image" Target="../media/image9.GIF"/><Relationship Id="rId2" Type="http://schemas.openxmlformats.org/officeDocument/2006/relationships/image" Target="../media/image12.GIF"/><Relationship Id="rId1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5.xml"/><Relationship Id="rId5" Type="http://schemas.openxmlformats.org/officeDocument/2006/relationships/image" Target="../media/image17.GIF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52.xml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21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en-US"/>
          </a:p>
        </p:txBody>
      </p:sp>
      <p:sp>
        <p:nvSpPr>
          <p:cNvPr id="4" name="文本框 1"/>
          <p:cNvSpPr txBox="1">
            <a:spLocks noChangeArrowheads="1"/>
          </p:cNvSpPr>
          <p:nvPr/>
        </p:nvSpPr>
        <p:spPr bwMode="auto">
          <a:xfrm>
            <a:off x="794385" y="930593"/>
            <a:ext cx="10602913" cy="2306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7200" b="1" i="0" u="none" strike="noStrike" kern="1200" cap="none" spc="0" normalizeH="0" baseline="0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Chào mừng các em đến với tiết Toán</a:t>
            </a:r>
            <a:endParaRPr kumimoji="0" lang="en-US" altLang="zh-CN" sz="7200" b="1" i="0" u="none" strike="noStrike" kern="1200" cap="none" spc="0" normalizeH="0" baseline="0" noProof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uLnTx/>
              <a:uFillTx/>
              <a:latin typeface="+mj-lt"/>
              <a:ea typeface="字魂17号-萌趣果冻体"/>
              <a:cs typeface="+mj-lt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7277100" y="182245"/>
            <a:ext cx="51974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Bản quyền thuộc về: FB Hương Thảo - 0965407598</a:t>
            </a:r>
            <a:endParaRPr 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31445" y="143510"/>
            <a:ext cx="3712210" cy="83185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600"/>
              <a:t>2. Đặt tính rồi tính</a:t>
            </a:r>
            <a:endParaRPr lang="en-US" sz="3600"/>
          </a:p>
        </p:txBody>
      </p:sp>
      <p:sp>
        <p:nvSpPr>
          <p:cNvPr id="5" name="Text Box 4"/>
          <p:cNvSpPr txBox="1"/>
          <p:nvPr/>
        </p:nvSpPr>
        <p:spPr>
          <a:xfrm>
            <a:off x="851535" y="1795145"/>
            <a:ext cx="227203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  <a:endParaRPr lang="en-US" sz="4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endParaRPr lang="en-US" sz="4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  <a:endParaRPr lang="en-US" sz="48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39</a:t>
            </a:r>
            <a:endParaRPr lang="en-US" sz="48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394970" y="2292350"/>
            <a:ext cx="33464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400"/>
              <a:t>+</a:t>
            </a:r>
            <a:endParaRPr lang="en-US" sz="4400"/>
          </a:p>
        </p:txBody>
      </p:sp>
      <p:pic>
        <p:nvPicPr>
          <p:cNvPr id="6" name="Content Placeholder 5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4445635" y="350520"/>
            <a:ext cx="7136765" cy="1194435"/>
          </a:xfrm>
          <a:prstGeom prst="rect">
            <a:avLst/>
          </a:prstGeom>
        </p:spPr>
      </p:pic>
      <p:sp>
        <p:nvSpPr>
          <p:cNvPr id="9" name="Text Box 8"/>
          <p:cNvSpPr txBox="1"/>
          <p:nvPr/>
        </p:nvSpPr>
        <p:spPr>
          <a:xfrm>
            <a:off x="3458210" y="1795145"/>
            <a:ext cx="227203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52</a:t>
            </a:r>
            <a:endParaRPr lang="en-US" sz="4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37</a:t>
            </a:r>
            <a:endParaRPr lang="en-US" sz="4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  <a:endParaRPr lang="en-US" sz="48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89</a:t>
            </a:r>
            <a:endParaRPr lang="en-US" sz="48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3052445" y="2292350"/>
            <a:ext cx="33464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400"/>
              <a:t>+</a:t>
            </a:r>
            <a:endParaRPr lang="en-US" sz="4400"/>
          </a:p>
        </p:txBody>
      </p:sp>
      <p:sp>
        <p:nvSpPr>
          <p:cNvPr id="11" name="Text Box 10"/>
          <p:cNvSpPr txBox="1"/>
          <p:nvPr/>
        </p:nvSpPr>
        <p:spPr>
          <a:xfrm>
            <a:off x="5679440" y="1795145"/>
            <a:ext cx="227203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68</a:t>
            </a:r>
            <a:endParaRPr lang="en-US" sz="4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  6</a:t>
            </a:r>
            <a:endParaRPr lang="en-US" sz="4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  <a:endParaRPr lang="en-US" sz="48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62</a:t>
            </a:r>
            <a:endParaRPr lang="en-US" sz="48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2" name="Text Box 11"/>
          <p:cNvSpPr txBox="1"/>
          <p:nvPr/>
        </p:nvSpPr>
        <p:spPr>
          <a:xfrm>
            <a:off x="5395595" y="2434590"/>
            <a:ext cx="33464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400"/>
              <a:t>-</a:t>
            </a:r>
            <a:endParaRPr lang="en-US" sz="4400"/>
          </a:p>
        </p:txBody>
      </p:sp>
      <p:sp>
        <p:nvSpPr>
          <p:cNvPr id="13" name="Text Box 12"/>
          <p:cNvSpPr txBox="1"/>
          <p:nvPr/>
        </p:nvSpPr>
        <p:spPr>
          <a:xfrm>
            <a:off x="8072755" y="1795145"/>
            <a:ext cx="227203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79</a:t>
            </a:r>
            <a:endParaRPr lang="en-US" sz="4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55</a:t>
            </a:r>
            <a:endParaRPr lang="en-US" sz="4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  <a:endParaRPr lang="en-US" sz="48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24</a:t>
            </a:r>
            <a:endParaRPr lang="en-US" sz="48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4" name="Text Box 13"/>
          <p:cNvSpPr txBox="1"/>
          <p:nvPr/>
        </p:nvSpPr>
        <p:spPr>
          <a:xfrm>
            <a:off x="7738110" y="2393950"/>
            <a:ext cx="33464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400"/>
              <a:t>-</a:t>
            </a:r>
            <a:endParaRPr lang="en-US" sz="4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7" grpId="1" animBg="1"/>
      <p:bldP spid="5" grpId="0"/>
      <p:bldP spid="5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Rounded Rectangle 6"/>
          <p:cNvSpPr/>
          <p:nvPr/>
        </p:nvSpPr>
        <p:spPr>
          <a:xfrm>
            <a:off x="131445" y="143510"/>
            <a:ext cx="9088120" cy="83185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600"/>
              <a:t>3. Hai phép tính nào dưới đây có cùng kết quả</a:t>
            </a:r>
            <a:endParaRPr lang="en-US" sz="3600"/>
          </a:p>
        </p:txBody>
      </p:sp>
      <p:pic>
        <p:nvPicPr>
          <p:cNvPr id="8" name="Content Placeholder 7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172845" y="1551305"/>
            <a:ext cx="9429115" cy="4338955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3001645" y="1764665"/>
            <a:ext cx="2129790" cy="1247775"/>
          </a:xfrm>
          <a:prstGeom prst="ellipse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880360" y="4642485"/>
            <a:ext cx="2129790" cy="1247775"/>
          </a:xfrm>
          <a:prstGeom prst="ellipse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1247140" y="3134360"/>
            <a:ext cx="2078990" cy="128778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3"/>
                </a:solidFill>
              </a14:hiddenFill>
            </a:ext>
          </a:ex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7424420" y="1764665"/>
            <a:ext cx="2078990" cy="128778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3"/>
                </a:solidFill>
              </a14:hiddenFill>
            </a:ext>
          </a:ex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7078980" y="4533900"/>
            <a:ext cx="1967865" cy="14097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4"/>
                </a:solidFill>
              </a14:hiddenFill>
            </a:ext>
          </a:ex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8488680" y="3073400"/>
            <a:ext cx="1967865" cy="14097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4"/>
                </a:solidFill>
              </a14:hiddenFill>
            </a:ext>
          </a:ex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7" grpId="1" animBg="1"/>
      <p:bldP spid="9" grpId="0" animBg="1"/>
      <p:bldP spid="9" grpId="1" animBg="1"/>
      <p:bldP spid="10" grpId="0" bldLvl="0" animBg="1"/>
      <p:bldP spid="10" grpId="1" animBg="1"/>
      <p:bldP spid="11" grpId="0" animBg="1"/>
      <p:bldP spid="11" grpId="1" animBg="1"/>
      <p:bldP spid="12" grpId="0" bldLvl="0" animBg="1"/>
      <p:bldP spid="12" grpId="1" animBg="1"/>
      <p:bldP spid="13" grpId="0" animBg="1"/>
      <p:bldP spid="13" grpId="1" animBg="1"/>
      <p:bldP spid="14" grpId="0" bldLvl="0" animBg="1"/>
      <p:bldP spid="14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17170" y="135890"/>
            <a:ext cx="1765300" cy="7791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2190" y="1862455"/>
            <a:ext cx="7872730" cy="180467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4655185" y="2059305"/>
            <a:ext cx="871855" cy="9023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80</a:t>
            </a:r>
            <a:endParaRPr lang="en-US" sz="3600"/>
          </a:p>
        </p:txBody>
      </p:sp>
      <p:sp>
        <p:nvSpPr>
          <p:cNvPr id="9" name="Rounded Rectangle 8"/>
          <p:cNvSpPr/>
          <p:nvPr/>
        </p:nvSpPr>
        <p:spPr>
          <a:xfrm>
            <a:off x="6825615" y="2616835"/>
            <a:ext cx="871855" cy="90233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40</a:t>
            </a:r>
            <a:endParaRPr lang="en-US" sz="3600"/>
          </a:p>
        </p:txBody>
      </p:sp>
      <p:sp>
        <p:nvSpPr>
          <p:cNvPr id="10" name="Isosceles Triangle 9"/>
          <p:cNvSpPr/>
          <p:nvPr/>
        </p:nvSpPr>
        <p:spPr>
          <a:xfrm>
            <a:off x="8737600" y="2059305"/>
            <a:ext cx="1120140" cy="1023620"/>
          </a:xfrm>
          <a:prstGeom prst="triangl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55</a:t>
            </a:r>
            <a:endParaRPr lang="en-US" sz="2800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bldLvl="0" animBg="1"/>
      <p:bldP spid="9" grpId="1" animBg="1"/>
      <p:bldP spid="10" grpId="0" bldLvl="0" animBg="1"/>
      <p:bldP spid="10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94970" y="184785"/>
            <a:ext cx="10791190" cy="43434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028190" y="4817745"/>
            <a:ext cx="8144510" cy="160274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Trên thuyền có tất cả số hành khách là:</a:t>
            </a:r>
            <a:endParaRPr lang="en-US" sz="3200"/>
          </a:p>
          <a:p>
            <a:pPr algn="ctr"/>
            <a:r>
              <a:rPr lang="en-US" sz="3200"/>
              <a:t>12 + 3 = 15 (hành khách)</a:t>
            </a:r>
            <a:endParaRPr lang="en-US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147701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/>
            <a:r>
              <a:rPr lang="en-US" sz="96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/>
              </a:rPr>
              <a:t>Tiết 2</a:t>
            </a:r>
            <a:endParaRPr lang="en-US" sz="9600" b="1" kern="1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cs typeface="Times New Roman" panose="02020603050405020304"/>
            </a:endParaRP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3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pic>
        <p:nvPicPr>
          <p:cNvPr id="2" name="Content Placeholder 1" descr="logo"/>
          <p:cNvPicPr>
            <a:picLocks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-29845" y="4881880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Content Placeholder 3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0" y="94615"/>
            <a:ext cx="2423160" cy="104394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915" y="1383030"/>
            <a:ext cx="1539240" cy="6019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2750" y="2368550"/>
            <a:ext cx="9171305" cy="2354580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3356610" y="3935730"/>
            <a:ext cx="446405" cy="5880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S</a:t>
            </a:r>
            <a:endParaRPr lang="en-US" sz="3600"/>
          </a:p>
        </p:txBody>
      </p:sp>
      <p:sp>
        <p:nvSpPr>
          <p:cNvPr id="18" name="Rounded Rectangle 17"/>
          <p:cNvSpPr/>
          <p:nvPr/>
        </p:nvSpPr>
        <p:spPr>
          <a:xfrm>
            <a:off x="6724015" y="3925570"/>
            <a:ext cx="446405" cy="5880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Đ</a:t>
            </a:r>
            <a:endParaRPr lang="en-US" sz="3600"/>
          </a:p>
        </p:txBody>
      </p:sp>
      <p:sp>
        <p:nvSpPr>
          <p:cNvPr id="19" name="Rounded Rectangle 18"/>
          <p:cNvSpPr/>
          <p:nvPr/>
        </p:nvSpPr>
        <p:spPr>
          <a:xfrm>
            <a:off x="10153015" y="3935730"/>
            <a:ext cx="476250" cy="5880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Đ</a:t>
            </a:r>
            <a:endParaRPr lang="en-US" sz="3600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bldLvl="0" animBg="1"/>
      <p:bldP spid="19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 sz="4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z="4800" smtClean="0">
                <a:solidFill>
                  <a:prstClr val="black">
                    <a:tint val="7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fld>
            <a:endParaRPr lang="en-US" sz="4800" dirty="0" smtClean="0">
              <a:solidFill>
                <a:prstClr val="black">
                  <a:tint val="7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212090" y="2454910"/>
            <a:ext cx="339852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20 + 6 = </a:t>
            </a:r>
            <a:r>
              <a:rPr lang="en-US" sz="4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43 + 20 =</a:t>
            </a:r>
            <a:r>
              <a:rPr lang="en-US" sz="4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63</a:t>
            </a:r>
            <a:endParaRPr lang="en-US" sz="4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3950970" y="2495550"/>
            <a:ext cx="294132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57 - 7 = </a:t>
            </a:r>
            <a:r>
              <a:rPr lang="en-US" sz="4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endParaRPr lang="en-US" sz="4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75 - 70 = </a:t>
            </a:r>
            <a:r>
              <a:rPr lang="en-US" sz="4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4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8007350" y="2495550"/>
            <a:ext cx="332676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3 + 40 = </a:t>
            </a:r>
            <a:r>
              <a:rPr lang="en-US" sz="4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 </a:t>
            </a:r>
            <a:endParaRPr lang="en-US" sz="4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69 - 19 =  </a:t>
            </a:r>
            <a:r>
              <a:rPr lang="en-US" sz="4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endParaRPr lang="en-US" sz="4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Content Placeholder 13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1664970" y="380365"/>
            <a:ext cx="8528685" cy="1615440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  <p:bldP spid="10" grpId="0"/>
      <p:bldP spid="10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rPr lang="en-US" sz="3110">
                <a:solidFill>
                  <a:schemeClr val="accent5"/>
                </a:solidFill>
              </a:rPr>
              <a:t>3.</a:t>
            </a:r>
            <a:r>
              <a:rPr lang="en-US" sz="3110"/>
              <a:t> Những phép tính nào dưới đây có kết quả bé hơn 50? </a:t>
            </a:r>
            <a:r>
              <a:rPr lang="en-US" sz="3110">
                <a:sym typeface="+mn-ea"/>
              </a:rPr>
              <a:t>Những phép tính nào dưới đây có kết quả lớn hơn 50?</a:t>
            </a:r>
            <a:endParaRPr lang="en-US" sz="311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Content Placeholder 6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1400810" y="1696085"/>
            <a:ext cx="9918065" cy="4728210"/>
          </a:xfrm>
          <a:prstGeom prst="rect">
            <a:avLst/>
          </a:prstGeom>
        </p:spPr>
      </p:pic>
      <p:sp>
        <p:nvSpPr>
          <p:cNvPr id="8" name="Rectangles 7"/>
          <p:cNvSpPr/>
          <p:nvPr/>
        </p:nvSpPr>
        <p:spPr>
          <a:xfrm>
            <a:off x="2403475" y="2667635"/>
            <a:ext cx="892175" cy="52768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&lt; 50</a:t>
            </a:r>
            <a:endParaRPr lang="en-US" sz="2800"/>
          </a:p>
        </p:txBody>
      </p:sp>
      <p:sp>
        <p:nvSpPr>
          <p:cNvPr id="9" name="Rectangles 8"/>
          <p:cNvSpPr/>
          <p:nvPr/>
        </p:nvSpPr>
        <p:spPr>
          <a:xfrm>
            <a:off x="2921000" y="4391660"/>
            <a:ext cx="892175" cy="52768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&lt; 50</a:t>
            </a:r>
            <a:endParaRPr lang="en-US" sz="2800"/>
          </a:p>
        </p:txBody>
      </p:sp>
      <p:sp>
        <p:nvSpPr>
          <p:cNvPr id="10" name="Rectangles 9"/>
          <p:cNvSpPr/>
          <p:nvPr/>
        </p:nvSpPr>
        <p:spPr>
          <a:xfrm>
            <a:off x="4959985" y="2139950"/>
            <a:ext cx="892175" cy="52768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&gt; 50</a:t>
            </a:r>
            <a:endParaRPr lang="en-US" sz="2800"/>
          </a:p>
        </p:txBody>
      </p:sp>
      <p:sp>
        <p:nvSpPr>
          <p:cNvPr id="11" name="Rectangles 10"/>
          <p:cNvSpPr/>
          <p:nvPr/>
        </p:nvSpPr>
        <p:spPr>
          <a:xfrm>
            <a:off x="5649595" y="3985895"/>
            <a:ext cx="892175" cy="52768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&gt; 50</a:t>
            </a:r>
            <a:endParaRPr lang="en-US" sz="2800"/>
          </a:p>
        </p:txBody>
      </p:sp>
      <p:sp>
        <p:nvSpPr>
          <p:cNvPr id="16" name="Rectangles 15"/>
          <p:cNvSpPr/>
          <p:nvPr/>
        </p:nvSpPr>
        <p:spPr>
          <a:xfrm>
            <a:off x="7607300" y="2555875"/>
            <a:ext cx="892175" cy="52768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&lt; 50</a:t>
            </a:r>
            <a:endParaRPr lang="en-US" sz="2800"/>
          </a:p>
        </p:txBody>
      </p:sp>
      <p:sp>
        <p:nvSpPr>
          <p:cNvPr id="17" name="Rectangles 16"/>
          <p:cNvSpPr/>
          <p:nvPr/>
        </p:nvSpPr>
        <p:spPr>
          <a:xfrm>
            <a:off x="8651875" y="4320540"/>
            <a:ext cx="892175" cy="52768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&gt; 50</a:t>
            </a: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8" grpId="0" animBg="1"/>
      <p:bldP spid="8" grpId="1" animBg="1"/>
      <p:bldP spid="9" grpId="0" bldLvl="0" animBg="1"/>
      <p:bldP spid="9" grpId="1" animBg="1"/>
      <p:bldP spid="10" grpId="0" bldLvl="0" animBg="1"/>
      <p:bldP spid="10" grpId="1" animBg="1"/>
      <p:bldP spid="11" grpId="0" bldLvl="0" animBg="1"/>
      <p:bldP spid="11" grpId="1" animBg="1"/>
      <p:bldP spid="16" grpId="0" bldLvl="0" animBg="1"/>
      <p:bldP spid="16" grpId="1" animBg="1"/>
      <p:bldP spid="17" grpId="0" bldLvl="0" animBg="1"/>
      <p:bldP spid="17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Content Placeholder 5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966470" y="1417955"/>
            <a:ext cx="10251440" cy="3118485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2849245" y="3763010"/>
            <a:ext cx="405765" cy="39560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8</a:t>
            </a:r>
            <a:endParaRPr lang="en-US" sz="2800"/>
          </a:p>
        </p:txBody>
      </p:sp>
      <p:sp>
        <p:nvSpPr>
          <p:cNvPr id="8" name="Rounded Rectangle 7"/>
          <p:cNvSpPr/>
          <p:nvPr/>
        </p:nvSpPr>
        <p:spPr>
          <a:xfrm>
            <a:off x="2514600" y="3022600"/>
            <a:ext cx="405765" cy="39560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4</a:t>
            </a:r>
            <a:endParaRPr lang="en-US" sz="2800"/>
          </a:p>
        </p:txBody>
      </p:sp>
      <p:sp>
        <p:nvSpPr>
          <p:cNvPr id="9" name="Rounded Rectangle 8"/>
          <p:cNvSpPr/>
          <p:nvPr/>
        </p:nvSpPr>
        <p:spPr>
          <a:xfrm>
            <a:off x="6693535" y="3823970"/>
            <a:ext cx="405765" cy="39560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2</a:t>
            </a:r>
            <a:endParaRPr lang="en-US" sz="2800"/>
          </a:p>
        </p:txBody>
      </p:sp>
      <p:sp>
        <p:nvSpPr>
          <p:cNvPr id="10" name="Rounded Rectangle 9"/>
          <p:cNvSpPr/>
          <p:nvPr/>
        </p:nvSpPr>
        <p:spPr>
          <a:xfrm>
            <a:off x="6308090" y="2464435"/>
            <a:ext cx="405765" cy="39560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9</a:t>
            </a:r>
            <a:endParaRPr lang="en-US" sz="2800"/>
          </a:p>
        </p:txBody>
      </p:sp>
      <p:sp>
        <p:nvSpPr>
          <p:cNvPr id="11" name="Rounded Rectangle 10"/>
          <p:cNvSpPr/>
          <p:nvPr/>
        </p:nvSpPr>
        <p:spPr>
          <a:xfrm>
            <a:off x="10517505" y="2444115"/>
            <a:ext cx="405765" cy="39560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5</a:t>
            </a:r>
            <a:endParaRPr lang="en-US" sz="2800"/>
          </a:p>
        </p:txBody>
      </p:sp>
      <p:sp>
        <p:nvSpPr>
          <p:cNvPr id="12" name="Rounded Rectangle 11"/>
          <p:cNvSpPr/>
          <p:nvPr/>
        </p:nvSpPr>
        <p:spPr>
          <a:xfrm>
            <a:off x="10132060" y="3154045"/>
            <a:ext cx="405765" cy="39560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5</a:t>
            </a:r>
            <a:endParaRPr lang="en-US" sz="2800"/>
          </a:p>
        </p:txBody>
      </p:sp>
      <p:sp>
        <p:nvSpPr>
          <p:cNvPr id="13" name="Rounded Rectangle 12"/>
          <p:cNvSpPr/>
          <p:nvPr/>
        </p:nvSpPr>
        <p:spPr>
          <a:xfrm>
            <a:off x="10111740" y="3143885"/>
            <a:ext cx="405765" cy="39560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3</a:t>
            </a:r>
            <a:endParaRPr lang="en-US" sz="2800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132060" y="-118745"/>
            <a:ext cx="1929765" cy="19297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bldLvl="0" animBg="1"/>
      <p:bldP spid="8" grpId="1" animBg="1"/>
      <p:bldP spid="9" grpId="0" bldLvl="0" animBg="1"/>
      <p:bldP spid="9" grpId="1" animBg="1"/>
      <p:bldP spid="10" grpId="0" bldLvl="0" animBg="1"/>
      <p:bldP spid="10" grpId="1" animBg="1"/>
      <p:bldP spid="11" grpId="0" bldLvl="0" animBg="1"/>
      <p:bldP spid="11" grpId="1" animBg="1"/>
      <p:bldP spid="12" grpId="0" bldLvl="0" animBg="1"/>
      <p:bldP spid="12" grpId="1" animBg="1"/>
      <p:bldP spid="13" grpId="0" bldLvl="0" animBg="1"/>
      <p:bldP spid="13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Content Placeholder 5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812165" y="111760"/>
            <a:ext cx="10643235" cy="4582795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2312035" y="5182870"/>
            <a:ext cx="8144510" cy="160274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Nhà bác Bình có số con bò là:</a:t>
            </a:r>
            <a:endParaRPr lang="en-US" sz="3200"/>
          </a:p>
          <a:p>
            <a:pPr algn="ctr"/>
            <a:r>
              <a:rPr lang="en-US" sz="3200"/>
              <a:t>28 - 12 = 16 (con bò)</a:t>
            </a:r>
            <a:endParaRPr lang="en-US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729" y="883919"/>
            <a:ext cx="2857500" cy="2857500"/>
          </a:xfrm>
          <a:prstGeom prst="rect">
            <a:avLst/>
          </a:prstGeom>
        </p:spPr>
      </p:pic>
      <p:sp>
        <p:nvSpPr>
          <p:cNvPr id="8" name="Hexagon 7"/>
          <p:cNvSpPr/>
          <p:nvPr/>
        </p:nvSpPr>
        <p:spPr>
          <a:xfrm>
            <a:off x="315850" y="13792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Ong</a:t>
            </a:r>
            <a:endParaRPr lang="en-US" sz="6600"/>
          </a:p>
        </p:txBody>
      </p:sp>
      <p:sp>
        <p:nvSpPr>
          <p:cNvPr id="9" name="Hexagon 8"/>
          <p:cNvSpPr/>
          <p:nvPr/>
        </p:nvSpPr>
        <p:spPr>
          <a:xfrm>
            <a:off x="2471927" y="1981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non</a:t>
            </a:r>
            <a:endParaRPr lang="en-US" sz="6600"/>
          </a:p>
        </p:txBody>
      </p:sp>
      <p:sp>
        <p:nvSpPr>
          <p:cNvPr id="10" name="Hexagon 9"/>
          <p:cNvSpPr/>
          <p:nvPr/>
        </p:nvSpPr>
        <p:spPr>
          <a:xfrm>
            <a:off x="6784081" y="25603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việc</a:t>
            </a:r>
            <a:endParaRPr lang="en-US" sz="660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3" name="Hexagon 12"/>
          <p:cNvSpPr/>
          <p:nvPr/>
        </p:nvSpPr>
        <p:spPr>
          <a:xfrm>
            <a:off x="4628004" y="13792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học</a:t>
            </a:r>
            <a:endParaRPr lang="en-US" sz="660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952" y="3436622"/>
            <a:ext cx="2650039" cy="2661817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4753961" y="5417818"/>
            <a:ext cx="428386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/>
              <a:t>The little bee</a:t>
            </a:r>
            <a:endParaRPr lang="en-US" sz="6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udi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bldLvl="0" animBg="1"/>
      <p:bldP spid="9" grpId="0" bldLvl="0" animBg="1"/>
      <p:bldP spid="9" grpId="1" bldLvl="0" animBg="1"/>
      <p:bldP spid="10" grpId="0" bldLvl="0" animBg="1"/>
      <p:bldP spid="10" grpId="1" bldLvl="0" animBg="1"/>
      <p:bldP spid="13" grpId="0" bldLvl="0" animBg="1"/>
      <p:bldP spid="13" grpId="1" bldLvl="0" animBg="1"/>
      <p:bldP spid="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147701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/>
            <a:r>
              <a:rPr lang="en-US" sz="96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/>
              </a:rPr>
              <a:t>Tiết 3</a:t>
            </a:r>
            <a:endParaRPr lang="en-US" sz="9600" b="1" kern="1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cs typeface="Times New Roman" panose="02020603050405020304"/>
            </a:endParaRP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3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pic>
        <p:nvPicPr>
          <p:cNvPr id="2" name="Content Placeholder 1" descr="logo"/>
          <p:cNvPicPr>
            <a:picLocks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-29845" y="4881880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Content Placeholder 5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148590" y="128905"/>
            <a:ext cx="2308860" cy="1036320"/>
          </a:xfrm>
          <a:prstGeom prst="rect">
            <a:avLst/>
          </a:prstGeom>
        </p:spPr>
      </p:pic>
      <p:pic>
        <p:nvPicPr>
          <p:cNvPr id="7" name="Content Placeholder 6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457450" y="1165225"/>
            <a:ext cx="9124315" cy="223774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7322820" y="1998345"/>
            <a:ext cx="1440180" cy="1297940"/>
          </a:xfrm>
          <a:prstGeom prst="ellipse">
            <a:avLst/>
          </a:prstGeom>
          <a:noFill/>
          <a:ln w="44450">
            <a:solidFill>
              <a:schemeClr val="accent4">
                <a:shade val="50000"/>
                <a:alpha val="94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4"/>
                </a:solidFill>
              </a14:hiddenFill>
            </a:ext>
          </a:ex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9160" y="4193540"/>
            <a:ext cx="9049385" cy="2527935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6754495" y="5078730"/>
            <a:ext cx="1714500" cy="1642745"/>
          </a:xfrm>
          <a:prstGeom prst="ellipse">
            <a:avLst/>
          </a:prstGeom>
          <a:noFill/>
          <a:ln w="47625"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8114030" y="4687570"/>
            <a:ext cx="1277620" cy="60833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600"/>
              <a:t>= 34</a:t>
            </a:r>
            <a:endParaRPr lang="en-US" sz="3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1" grpId="0" bldLvl="0" animBg="1"/>
      <p:bldP spid="11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6" name="Content Placeholder 5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703580" y="1907540"/>
            <a:ext cx="10428605" cy="272351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4239260" y="2840355"/>
            <a:ext cx="638810" cy="60833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10</a:t>
            </a:r>
            <a:endParaRPr lang="en-US" sz="2800"/>
          </a:p>
        </p:txBody>
      </p:sp>
      <p:sp>
        <p:nvSpPr>
          <p:cNvPr id="9" name="Rounded Rectangle 8"/>
          <p:cNvSpPr/>
          <p:nvPr/>
        </p:nvSpPr>
        <p:spPr>
          <a:xfrm>
            <a:off x="4239260" y="3682365"/>
            <a:ext cx="638810" cy="60833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20</a:t>
            </a:r>
            <a:endParaRPr lang="en-US" sz="2800"/>
          </a:p>
        </p:txBody>
      </p:sp>
      <p:sp>
        <p:nvSpPr>
          <p:cNvPr id="10" name="Rounded Rectangle 9"/>
          <p:cNvSpPr/>
          <p:nvPr/>
        </p:nvSpPr>
        <p:spPr>
          <a:xfrm>
            <a:off x="9391650" y="2840355"/>
            <a:ext cx="608330" cy="60833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10</a:t>
            </a:r>
            <a:endParaRPr lang="en-US" sz="2800"/>
          </a:p>
        </p:txBody>
      </p:sp>
      <p:sp>
        <p:nvSpPr>
          <p:cNvPr id="11" name="Rounded Rectangle 10"/>
          <p:cNvSpPr/>
          <p:nvPr/>
        </p:nvSpPr>
        <p:spPr>
          <a:xfrm>
            <a:off x="9391650" y="3682365"/>
            <a:ext cx="608330" cy="60833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40</a:t>
            </a:r>
            <a:endParaRPr lang="en-US" sz="2800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bldLvl="0" animBg="1"/>
      <p:bldP spid="9" grpId="1" animBg="1"/>
      <p:bldP spid="10" grpId="0" bldLvl="0" animBg="1"/>
      <p:bldP spid="10" grpId="1" animBg="1"/>
      <p:bldP spid="11" grpId="0" bldLvl="0" animBg="1"/>
      <p:bldP spid="11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535940" y="1949450"/>
            <a:ext cx="11045825" cy="2629535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6136005" y="3347085"/>
            <a:ext cx="10852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000">
                <a:solidFill>
                  <a:srgbClr val="FF0000"/>
                </a:solidFill>
              </a:rPr>
              <a:t>= 23</a:t>
            </a:r>
            <a:endParaRPr lang="en-US" sz="4000">
              <a:solidFill>
                <a:srgbClr val="FF0000"/>
              </a:solidFill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10822305" y="3347085"/>
            <a:ext cx="10852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000">
                <a:solidFill>
                  <a:srgbClr val="FF0000"/>
                </a:solidFill>
              </a:rPr>
              <a:t>= 47</a:t>
            </a:r>
            <a:endParaRPr lang="en-US" sz="40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782320" y="120015"/>
            <a:ext cx="10800080" cy="510286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2949575" y="5528310"/>
            <a:ext cx="7202170" cy="105473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Trong rạp xiếc còn số ghế trống là:</a:t>
            </a:r>
            <a:endParaRPr lang="en-US" sz="3200"/>
          </a:p>
          <a:p>
            <a:pPr algn="ctr"/>
            <a:r>
              <a:rPr lang="en-US" sz="3200"/>
              <a:t>96 - 62 = 34 (ghế)</a:t>
            </a:r>
            <a:endParaRPr lang="en-US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984885" y="274955"/>
            <a:ext cx="10597515" cy="435864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9239885" y="2769235"/>
            <a:ext cx="973455" cy="95313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600"/>
              <a:t>59</a:t>
            </a:r>
            <a:endParaRPr lang="en-US" sz="3600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sp>
        <p:nvSpPr>
          <p:cNvPr id="3" name="Title 2"/>
          <p:cNvSpPr/>
          <p:nvPr>
            <p:ph type="title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6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TẠM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BIỆT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US" sz="6000" b="1" i="0" u="none" strike="noStrike" kern="1200" cap="none" spc="0" normalizeH="0" baseline="0" noProof="0" dirty="0">
              <a:ln w="10160">
                <a:solidFill>
                  <a:srgbClr val="4472C4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highlight>
                <a:srgbClr val="800080"/>
              </a:highligh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: Rounded Corners 4"/>
          <p:cNvSpPr/>
          <p:nvPr/>
        </p:nvSpPr>
        <p:spPr>
          <a:xfrm>
            <a:off x="8523768" y="5761451"/>
            <a:ext cx="3668232" cy="9303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tranthao121006@gmail.com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random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/>
          <p:cNvSpPr/>
          <p:nvPr/>
        </p:nvSpPr>
        <p:spPr>
          <a:xfrm>
            <a:off x="1494155" y="484145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25 - 10 = ?</a:t>
            </a:r>
            <a:endParaRPr 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15</a:t>
            </a:r>
            <a:endParaRPr lang="en-US" sz="3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322724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16</a:t>
            </a:r>
            <a:endParaRPr lang="en-US" sz="3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605953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14</a:t>
            </a:r>
            <a:endParaRPr lang="en-US" sz="28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/>
          <p:cNvSpPr/>
          <p:nvPr/>
        </p:nvSpPr>
        <p:spPr>
          <a:xfrm>
            <a:off x="889183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13</a:t>
            </a:r>
            <a:endParaRPr lang="en-US" sz="28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bldLvl="0" animBg="1"/>
      <p:bldP spid="19" grpId="0" bldLvl="0" animBg="1"/>
      <p:bldP spid="21" grpId="0" bldLvl="0" animBg="1"/>
      <p:bldP spid="23" grpId="0" bldLvl="0" animBg="1"/>
      <p:bldP spid="25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/>
          <p:cNvSpPr/>
          <p:nvPr/>
        </p:nvSpPr>
        <p:spPr>
          <a:xfrm>
            <a:off x="1494155" y="484145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25 - 20 = ?</a:t>
            </a: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6</a:t>
            </a:r>
            <a:endParaRPr lang="en-US" sz="3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322724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5</a:t>
            </a:r>
            <a:endParaRPr lang="en-US" sz="3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605953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4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/>
          <p:cNvSpPr/>
          <p:nvPr/>
        </p:nvSpPr>
        <p:spPr>
          <a:xfrm>
            <a:off x="889183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3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bldLvl="0" animBg="1"/>
      <p:bldP spid="19" grpId="0" bldLvl="0" animBg="1"/>
      <p:bldP spid="21" grpId="0" bldLvl="0" animBg="1"/>
      <p:bldP spid="23" grpId="0" bldLvl="0" animBg="1"/>
      <p:bldP spid="25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/>
          <p:cNvSpPr/>
          <p:nvPr/>
        </p:nvSpPr>
        <p:spPr>
          <a:xfrm>
            <a:off x="1494155" y="484145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10 - 5 = ?</a:t>
            </a: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4</a:t>
            </a:r>
            <a:endParaRPr lang="en-US" sz="3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322724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5</a:t>
            </a:r>
            <a:endParaRPr lang="en-US" sz="3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605953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3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/>
          <p:cNvSpPr/>
          <p:nvPr/>
        </p:nvSpPr>
        <p:spPr>
          <a:xfrm>
            <a:off x="889183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2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bldLvl="0" animBg="1"/>
      <p:bldP spid="19" grpId="0" bldLvl="0" animBg="1"/>
      <p:bldP spid="21" grpId="0" bldLvl="0" animBg="1"/>
      <p:bldP spid="23" grpId="0" bldLvl="0" animBg="1"/>
      <p:bldP spid="25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017" y="1459388"/>
            <a:ext cx="7205487" cy="1207011"/>
          </a:xfrm>
          <a:prstGeom prst="rect">
            <a:avLst/>
          </a:prstGeom>
        </p:spPr>
      </p:pic>
      <p:pic>
        <p:nvPicPr>
          <p:cNvPr id="52" name="Picture 5" descr="C:\Users\Administrator\Desktop\小鸟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2181" y="2245820"/>
            <a:ext cx="1113169" cy="1183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图片 14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81" y="3946147"/>
            <a:ext cx="3406545" cy="2713352"/>
          </a:xfrm>
          <a:prstGeom prst="rect">
            <a:avLst/>
          </a:prstGeom>
        </p:spPr>
      </p:pic>
      <p:pic>
        <p:nvPicPr>
          <p:cNvPr id="18" name="Picture 158" descr="200712419435657_1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13"/>
          <p:cNvSpPr txBox="1"/>
          <p:nvPr/>
        </p:nvSpPr>
        <p:spPr>
          <a:xfrm>
            <a:off x="188534" y="2044840"/>
            <a:ext cx="11378129" cy="276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800" b="1" i="1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/>
              </a:rPr>
              <a:t>Bài 5:</a:t>
            </a:r>
            <a:r>
              <a:rPr kumimoji="0" lang="en-US" sz="58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5800" b="1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8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Ôn tập phép cộng, phép trừ (không nhớ) trong phạm vi 100</a:t>
            </a:r>
            <a:endParaRPr kumimoji="0" lang="en-US" sz="5800" b="1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<p:cBhvr>
                                        <p:cTn id="14" dur="6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147701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/>
            <a:r>
              <a:rPr lang="en-US" sz="96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/>
              </a:rPr>
              <a:t>Tiết 1</a:t>
            </a:r>
            <a:endParaRPr lang="en-US" sz="9600" b="1" kern="1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cs typeface="Times New Roman" panose="02020603050405020304"/>
            </a:endParaRP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3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pic>
        <p:nvPicPr>
          <p:cNvPr id="2" name="Content Placeholder 1" descr="logo"/>
          <p:cNvPicPr>
            <a:picLocks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-29845" y="4881880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13030" y="118745"/>
            <a:ext cx="2247900" cy="97536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3184525" y="274955"/>
            <a:ext cx="5010150" cy="83185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600"/>
              <a:t>1. Tính nhẩm (theo mẫu)</a:t>
            </a:r>
            <a:endParaRPr lang="en-US" sz="3600"/>
          </a:p>
        </p:txBody>
      </p:sp>
      <p:pic>
        <p:nvPicPr>
          <p:cNvPr id="8" name="Picture 7" descr="C:\Users\user\Desktop\Capture.PNGCapture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65760" y="1418590"/>
            <a:ext cx="5146675" cy="1824990"/>
          </a:xfrm>
          <a:prstGeom prst="rect">
            <a:avLst/>
          </a:prstGeom>
        </p:spPr>
      </p:pic>
      <p:sp>
        <p:nvSpPr>
          <p:cNvPr id="10" name="Line Callout 1 9"/>
          <p:cNvSpPr/>
          <p:nvPr/>
        </p:nvSpPr>
        <p:spPr>
          <a:xfrm>
            <a:off x="6358890" y="1518285"/>
            <a:ext cx="4838065" cy="4321175"/>
          </a:xfrm>
          <a:prstGeom prst="borderCallout1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just"/>
            <a:r>
              <a:rPr lang="en-US" sz="2800"/>
              <a:t>50 + 50 = ?</a:t>
            </a:r>
            <a:endParaRPr lang="en-US" sz="2800"/>
          </a:p>
          <a:p>
            <a:pPr algn="just"/>
            <a:r>
              <a:rPr lang="en-US" sz="2800"/>
              <a:t>5 chục + 5 chục = 10 chục</a:t>
            </a:r>
            <a:endParaRPr lang="en-US" sz="2800"/>
          </a:p>
          <a:p>
            <a:pPr algn="just"/>
            <a:r>
              <a:rPr lang="en-US" sz="2800"/>
              <a:t>50 + 50 = 100</a:t>
            </a:r>
            <a:endParaRPr lang="en-US" sz="2800"/>
          </a:p>
          <a:p>
            <a:pPr algn="just"/>
            <a:r>
              <a:rPr lang="en-US" sz="2800"/>
              <a:t>70 + 30 = ?</a:t>
            </a:r>
            <a:endParaRPr lang="en-US" sz="2800"/>
          </a:p>
          <a:p>
            <a:pPr algn="just"/>
            <a:r>
              <a:rPr lang="en-US" sz="2800"/>
              <a:t>7 chục + 3 chục = 10 chục</a:t>
            </a:r>
            <a:endParaRPr lang="en-US" sz="2800"/>
          </a:p>
          <a:p>
            <a:pPr algn="just"/>
            <a:r>
              <a:rPr lang="en-US" sz="2800"/>
              <a:t>70 + 30 = 100</a:t>
            </a:r>
            <a:endParaRPr lang="en-US" sz="2800"/>
          </a:p>
          <a:p>
            <a:pPr algn="just"/>
            <a:r>
              <a:rPr lang="en-US" sz="2800"/>
              <a:t>20 + 80 = ?</a:t>
            </a:r>
            <a:endParaRPr lang="en-US" sz="2800"/>
          </a:p>
          <a:p>
            <a:pPr algn="just"/>
            <a:r>
              <a:rPr lang="en-US" sz="2800"/>
              <a:t>2 chục + 8 chục = 10 chục</a:t>
            </a:r>
            <a:endParaRPr lang="en-US" sz="2800"/>
          </a:p>
          <a:p>
            <a:pPr algn="just"/>
            <a:r>
              <a:rPr lang="en-US" sz="2800"/>
              <a:t>20 + 80 = 100</a:t>
            </a:r>
            <a:endParaRPr lang="en-US" sz="2800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7" grpId="1" animBg="1"/>
      <p:bldP spid="10" grpId="0" animBg="1"/>
      <p:bldP spid="10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69545" y="1275080"/>
            <a:ext cx="6485255" cy="1858645"/>
          </a:xfrm>
          <a:prstGeom prst="rect">
            <a:avLst/>
          </a:prstGeom>
        </p:spPr>
      </p:pic>
      <p:sp>
        <p:nvSpPr>
          <p:cNvPr id="10" name="Line Callout 1 9"/>
          <p:cNvSpPr/>
          <p:nvPr/>
        </p:nvSpPr>
        <p:spPr>
          <a:xfrm>
            <a:off x="7433945" y="1417955"/>
            <a:ext cx="4301490" cy="4321175"/>
          </a:xfrm>
          <a:prstGeom prst="borderCallout1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just"/>
            <a:r>
              <a:rPr lang="en-US" sz="2800"/>
              <a:t>100 - 20 = ?</a:t>
            </a:r>
            <a:endParaRPr lang="en-US" sz="2800"/>
          </a:p>
          <a:p>
            <a:pPr algn="just"/>
            <a:r>
              <a:rPr lang="en-US" sz="2800"/>
              <a:t>10 chục - 2 chục = 8 chục</a:t>
            </a:r>
            <a:endParaRPr lang="en-US" sz="2800"/>
          </a:p>
          <a:p>
            <a:pPr algn="just"/>
            <a:r>
              <a:rPr lang="en-US" sz="2800"/>
              <a:t>100 - 20 = 80</a:t>
            </a:r>
            <a:endParaRPr lang="en-US" sz="2800"/>
          </a:p>
          <a:p>
            <a:pPr algn="just"/>
            <a:r>
              <a:rPr lang="en-US" sz="2800"/>
              <a:t>100 - 50 = ?</a:t>
            </a:r>
            <a:endParaRPr lang="en-US" sz="2800"/>
          </a:p>
          <a:p>
            <a:pPr algn="just"/>
            <a:r>
              <a:rPr lang="en-US" sz="2800">
                <a:sym typeface="+mn-ea"/>
              </a:rPr>
              <a:t>10 chục - 5 chục = 5 chục</a:t>
            </a:r>
            <a:endParaRPr lang="en-US" sz="2800"/>
          </a:p>
          <a:p>
            <a:pPr algn="just"/>
            <a:r>
              <a:rPr lang="en-US" sz="2800">
                <a:sym typeface="+mn-ea"/>
              </a:rPr>
              <a:t>100 - 50 = 50</a:t>
            </a:r>
            <a:endParaRPr lang="en-US" sz="2800"/>
          </a:p>
          <a:p>
            <a:pPr algn="just"/>
            <a:r>
              <a:rPr lang="en-US" sz="2800">
                <a:sym typeface="+mn-ea"/>
              </a:rPr>
              <a:t>100 - 90 = ?</a:t>
            </a:r>
            <a:endParaRPr lang="en-US" sz="2800"/>
          </a:p>
          <a:p>
            <a:pPr algn="just"/>
            <a:r>
              <a:rPr lang="en-US" sz="2800">
                <a:sym typeface="+mn-ea"/>
              </a:rPr>
              <a:t>10 chục - 9 chục = 1 chục</a:t>
            </a:r>
            <a:endParaRPr lang="en-US" sz="2800"/>
          </a:p>
          <a:p>
            <a:pPr algn="just"/>
            <a:r>
              <a:rPr lang="en-US" sz="2800">
                <a:sym typeface="+mn-ea"/>
              </a:rPr>
              <a:t>100 - 90 = 10</a:t>
            </a: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0" grpId="1" animBg="1"/>
    </p:bld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主题​​">
  <a:themeElements>
    <a:clrScheme name="四色华丽色系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FC6E5B"/>
      </a:accent1>
      <a:accent2>
        <a:srgbClr val="FBC75D"/>
      </a:accent2>
      <a:accent3>
        <a:srgbClr val="66BFBC"/>
      </a:accent3>
      <a:accent4>
        <a:srgbClr val="8CC066"/>
      </a:accent4>
      <a:accent5>
        <a:srgbClr val="3F3F3F"/>
      </a:accent5>
      <a:accent6>
        <a:srgbClr val="262626"/>
      </a:accent6>
      <a:hlink>
        <a:srgbClr val="00D5D5"/>
      </a:hlink>
      <a:folHlink>
        <a:srgbClr val="DD00D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1181</Words>
  <Application>WPS Presentation</Application>
  <PresentationFormat>Widescreen</PresentationFormat>
  <Paragraphs>211</Paragraphs>
  <Slides>26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6</vt:i4>
      </vt:variant>
      <vt:variant>
        <vt:lpstr>幻灯片标题</vt:lpstr>
      </vt:variant>
      <vt:variant>
        <vt:i4>26</vt:i4>
      </vt:variant>
    </vt:vector>
  </HeadingPairs>
  <TitlesOfParts>
    <vt:vector size="48" baseType="lpstr">
      <vt:lpstr>Arial</vt:lpstr>
      <vt:lpstr>SimSun</vt:lpstr>
      <vt:lpstr>Wingdings</vt:lpstr>
      <vt:lpstr>Calibri</vt:lpstr>
      <vt:lpstr>ITC Avant Garde Std Bk</vt:lpstr>
      <vt:lpstr>Century Gothic</vt:lpstr>
      <vt:lpstr>Calibri Light</vt:lpstr>
      <vt:lpstr>Calibri</vt:lpstr>
      <vt:lpstr>方正卡通简体</vt:lpstr>
      <vt:lpstr>字魂17号-萌趣果冻体</vt:lpstr>
      <vt:lpstr>Segoe Print</vt:lpstr>
      <vt:lpstr>Times New Roman</vt:lpstr>
      <vt:lpstr>Times New Roman</vt:lpstr>
      <vt:lpstr>Microsoft YaHei</vt:lpstr>
      <vt:lpstr>Arial Unicode MS</vt:lpstr>
      <vt:lpstr>黑体</vt:lpstr>
      <vt:lpstr>2_Office Theme</vt:lpstr>
      <vt:lpstr>1_Office Theme</vt:lpstr>
      <vt:lpstr>4_Office 主题</vt:lpstr>
      <vt:lpstr>3_Office Theme</vt:lpstr>
      <vt:lpstr>2_Office 主题​​</vt:lpstr>
      <vt:lpstr>4_Office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3. Những phép tính nào dưới đây có kết quả bé hơn 50? Những phép tính nào dưới đây có kết quả lớn hơn 50?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5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Thu Thảo</cp:lastModifiedBy>
  <cp:revision>8</cp:revision>
  <dcterms:created xsi:type="dcterms:W3CDTF">2021-05-07T04:29:00Z</dcterms:created>
  <dcterms:modified xsi:type="dcterms:W3CDTF">2021-05-29T03:22:47Z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