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00" r:id="rId5"/>
    <p:sldId id="318" r:id="rId6"/>
    <p:sldId id="260" r:id="rId7"/>
    <p:sldId id="325" r:id="rId8"/>
    <p:sldId id="307" r:id="rId9"/>
    <p:sldId id="290" r:id="rId10"/>
    <p:sldId id="326" r:id="rId11"/>
    <p:sldId id="299" r:id="rId12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7C0"/>
    <a:srgbClr val="FF3300"/>
    <a:srgbClr val="008000"/>
    <a:srgbClr val="FF0066"/>
    <a:srgbClr val="EFBE33"/>
    <a:srgbClr val="7F3D05"/>
    <a:srgbClr val="CCEC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90" autoAdjust="0"/>
    <p:restoredTop sz="94648"/>
  </p:normalViewPr>
  <p:slideViewPr>
    <p:cSldViewPr>
      <p:cViewPr varScale="1">
        <p:scale>
          <a:sx n="74" d="100"/>
          <a:sy n="74" d="100"/>
        </p:scale>
        <p:origin x="140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0709C-9F0A-0A4A-87E7-48C8D2B09B6E}" type="datetimeFigureOut">
              <a:rPr lang="vi-VN" smtClean="0"/>
              <a:pPr/>
              <a:t>23/07/2023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7B1D0-0440-BF4A-BA29-242ADE4E77C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479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07B1D0-0440-BF4A-BA29-242ADE4E77C0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37917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5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55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31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6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4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4" r:id="rId8"/>
    <p:sldLayoutId id="2147483663" r:id="rId9"/>
    <p:sldLayoutId id="2147483662" r:id="rId10"/>
    <p:sldLayoutId id="2147483661" r:id="rId11"/>
    <p:sldLayoutId id="2147483660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24A27CA-5BD4-4AE9-8F64-A7BA7807FB8E}"/>
              </a:ext>
            </a:extLst>
          </p:cNvPr>
          <p:cNvSpPr txBox="1">
            <a:spLocks/>
          </p:cNvSpPr>
          <p:nvPr/>
        </p:nvSpPr>
        <p:spPr>
          <a:xfrm>
            <a:off x="2231730" y="1219200"/>
            <a:ext cx="4612468" cy="2529055"/>
          </a:xfrm>
          <a:prstGeom prst="rect">
            <a:avLst/>
          </a:prstGeom>
        </p:spPr>
        <p:txBody>
          <a:bodyPr/>
          <a:lstStyle/>
          <a:p>
            <a:pPr marL="195466" indent="-195466" algn="ctr" defTabSz="521242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4054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5466" indent="-195466" algn="ctr" defTabSz="521242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864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864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64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864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5466" indent="-195466" algn="ctr" defTabSz="521242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864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864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marL="195466" indent="-195466" algn="ctr" defTabSz="521242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4054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5466" indent="-195466" algn="ctr" defTabSz="521242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608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74816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1752600"/>
            <a:ext cx="7772400" cy="1731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9188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92">
            <a:extLst>
              <a:ext uri="{FF2B5EF4-FFF2-40B4-BE49-F238E27FC236}">
                <a16:creationId xmlns:a16="http://schemas.microsoft.com/office/drawing/2014/main" id="{47E4EC2D-F9A1-BF4F-B41B-EFD020FE4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434348"/>
              </p:ext>
            </p:extLst>
          </p:nvPr>
        </p:nvGraphicFramePr>
        <p:xfrm>
          <a:off x="190500" y="1904999"/>
          <a:ext cx="8686800" cy="4648201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370610277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67022699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041052519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713085587"/>
                    </a:ext>
                  </a:extLst>
                </a:gridCol>
              </a:tblGrid>
              <a:tr h="11378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292529"/>
                  </a:ext>
                </a:extLst>
              </a:tr>
              <a:tr h="12346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549252"/>
                  </a:ext>
                </a:extLst>
              </a:tr>
              <a:tr h="11378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2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vi-VN" sz="32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32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0" lang="en-US" altLang="vi-VN" sz="32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32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1227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altLang="vi-VN" sz="3400" b="1" i="0" u="none" strike="noStrike" cap="none" normalizeH="0" baseline="0" dirty="0">
                        <a:ln w="28575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altLang="vi-VN" sz="3400" b="1" i="0" u="none" strike="noStrike" cap="none" normalizeH="0" baseline="0" dirty="0">
                        <a:ln w="28575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altLang="vi-VN" sz="3400" b="1" i="0" u="none" strike="noStrike" cap="none" normalizeH="0" baseline="0" dirty="0">
                        <a:ln w="28575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616678"/>
                  </a:ext>
                </a:extLst>
              </a:tr>
              <a:tr h="11378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1227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34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altLang="vi-VN" sz="3400" b="1" i="0" u="none" strike="noStrike" cap="none" normalizeH="0" baseline="0" dirty="0">
                        <a:ln w="28575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altLang="vi-VN" sz="3400" b="1" i="0" u="none" strike="noStrike" cap="none" normalizeH="0" baseline="0" dirty="0">
                        <a:ln w="28575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altLang="vi-VN" sz="3400" b="1" i="0" u="none" strike="noStrike" cap="none" normalizeH="0" baseline="0" dirty="0">
                        <a:ln w="28575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83275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6086" y="228600"/>
            <a:ext cx="8835513" cy="1323439"/>
          </a:xfrm>
          <a:prstGeom prst="rect">
            <a:avLst/>
          </a:prstGeom>
          <a:solidFill>
            <a:srgbClr val="CCEC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giá trị của hai biểu thức a + b và b + a trong bảng sau:</a:t>
            </a:r>
            <a:endParaRPr lang="en-US" sz="4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4648200"/>
            <a:ext cx="2286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+ 30 = 50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6013" y="5715000"/>
            <a:ext cx="2286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+ 20 = 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5200" y="46482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350 + 250 = 600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200" y="5597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+ 350 = 600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25330" y="4626802"/>
            <a:ext cx="31186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1208 + 2764 = 3972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25329" y="5699610"/>
            <a:ext cx="31186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2764 + 1208 = 3972</a:t>
            </a:r>
          </a:p>
        </p:txBody>
      </p:sp>
    </p:spTree>
    <p:extLst>
      <p:ext uri="{BB962C8B-B14F-4D97-AF65-F5344CB8AC3E}">
        <p14:creationId xmlns:p14="http://schemas.microsoft.com/office/powerpoint/2010/main" val="3484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92">
            <a:extLst>
              <a:ext uri="{FF2B5EF4-FFF2-40B4-BE49-F238E27FC236}">
                <a16:creationId xmlns:a16="http://schemas.microsoft.com/office/drawing/2014/main" id="{47E4EC2D-F9A1-BF4F-B41B-EFD020FE4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333892"/>
              </p:ext>
            </p:extLst>
          </p:nvPr>
        </p:nvGraphicFramePr>
        <p:xfrm>
          <a:off x="172065" y="609600"/>
          <a:ext cx="8620431" cy="3790950"/>
        </p:xfrm>
        <a:graphic>
          <a:graphicData uri="http://schemas.openxmlformats.org/drawingml/2006/table">
            <a:tbl>
              <a:tblPr/>
              <a:tblGrid>
                <a:gridCol w="1209885">
                  <a:extLst>
                    <a:ext uri="{9D8B030D-6E8A-4147-A177-3AD203B41FA5}">
                      <a16:colId xmlns:a16="http://schemas.microsoft.com/office/drawing/2014/main" val="3706102772"/>
                    </a:ext>
                  </a:extLst>
                </a:gridCol>
                <a:gridCol w="2117299">
                  <a:extLst>
                    <a:ext uri="{9D8B030D-6E8A-4147-A177-3AD203B41FA5}">
                      <a16:colId xmlns:a16="http://schemas.microsoft.com/office/drawing/2014/main" val="1670226992"/>
                    </a:ext>
                  </a:extLst>
                </a:gridCol>
                <a:gridCol w="2419770">
                  <a:extLst>
                    <a:ext uri="{9D8B030D-6E8A-4147-A177-3AD203B41FA5}">
                      <a16:colId xmlns:a16="http://schemas.microsoft.com/office/drawing/2014/main" val="1041052519"/>
                    </a:ext>
                  </a:extLst>
                </a:gridCol>
                <a:gridCol w="2873477">
                  <a:extLst>
                    <a:ext uri="{9D8B030D-6E8A-4147-A177-3AD203B41FA5}">
                      <a16:colId xmlns:a16="http://schemas.microsoft.com/office/drawing/2014/main" val="3713085587"/>
                    </a:ext>
                  </a:extLst>
                </a:gridCol>
              </a:tblGrid>
              <a:tr h="9080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292529"/>
                  </a:ext>
                </a:extLst>
              </a:tr>
              <a:tr h="9080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549252"/>
                  </a:ext>
                </a:extLst>
              </a:tr>
              <a:tr h="9080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1227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20 + 30 = 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350 + 250 = 600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1208 + 2764 = 3972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616678"/>
                  </a:ext>
                </a:extLst>
              </a:tr>
              <a:tr h="10669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1227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30 + 20 = 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250 + 350 = 600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vi-VN" sz="2000" b="1" i="0" u="none" strike="noStrike" cap="none" normalizeH="0" baseline="0" dirty="0">
                          <a:ln w="28575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2764 + 1208 = 3972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2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83275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76200"/>
            <a:ext cx="8620432" cy="461665"/>
          </a:xfrm>
          <a:prstGeom prst="rect">
            <a:avLst/>
          </a:prstGeom>
          <a:solidFill>
            <a:srgbClr val="CCEC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giá trị của hai biểu thức a + b và b + a trong bảng sau:</a:t>
            </a:r>
            <a:endParaRPr lang="en-US" sz="2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2735" y="4472285"/>
            <a:ext cx="8763000" cy="954107"/>
          </a:xfrm>
          <a:prstGeom prst="rect">
            <a:avLst/>
          </a:prstGeom>
          <a:solidFill>
            <a:srgbClr val="CCEC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+ b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+ a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711A0383-F551-3B45-AD1F-55CC97FFB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5555948"/>
            <a:ext cx="4343400" cy="533400"/>
          </a:xfrm>
          <a:prstGeom prst="rect">
            <a:avLst/>
          </a:prstGeom>
          <a:solidFill>
            <a:schemeClr val="bg2"/>
          </a:solidFill>
          <a:ln w="38100" cmpd="tri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3200" i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3200" i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3200" i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3200" i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3200" i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i="0" dirty="0">
                <a:solidFill>
                  <a:srgbClr val="FF0000"/>
                </a:solidFill>
              </a:rPr>
              <a:t>a</a:t>
            </a:r>
            <a:r>
              <a:rPr lang="en-US" altLang="vi-VN" sz="2400" b="1" i="0" dirty="0"/>
              <a:t> </a:t>
            </a:r>
            <a:r>
              <a:rPr lang="en-US" altLang="vi-VN" sz="2400" b="1" i="0" dirty="0">
                <a:solidFill>
                  <a:srgbClr val="1227C0"/>
                </a:solidFill>
              </a:rPr>
              <a:t>+</a:t>
            </a:r>
            <a:r>
              <a:rPr lang="en-US" altLang="vi-VN" sz="2400" b="1" i="0" dirty="0"/>
              <a:t> </a:t>
            </a:r>
            <a:r>
              <a:rPr lang="en-US" altLang="vi-VN" sz="2400" b="1" i="0" dirty="0">
                <a:solidFill>
                  <a:srgbClr val="00B050"/>
                </a:solidFill>
              </a:rPr>
              <a:t>b</a:t>
            </a:r>
            <a:r>
              <a:rPr lang="en-US" altLang="vi-VN" sz="2400" b="1" i="0" dirty="0"/>
              <a:t> </a:t>
            </a:r>
            <a:r>
              <a:rPr lang="en-US" altLang="vi-VN" sz="2400" b="1" i="0" dirty="0">
                <a:solidFill>
                  <a:srgbClr val="1227C0"/>
                </a:solidFill>
              </a:rPr>
              <a:t>=</a:t>
            </a:r>
            <a:r>
              <a:rPr lang="en-US" altLang="vi-VN" sz="2400" b="1" i="0" dirty="0"/>
              <a:t> </a:t>
            </a:r>
            <a:r>
              <a:rPr lang="en-US" altLang="vi-VN" sz="2400" b="1" i="0" dirty="0">
                <a:solidFill>
                  <a:srgbClr val="00B050"/>
                </a:solidFill>
              </a:rPr>
              <a:t>b</a:t>
            </a:r>
            <a:r>
              <a:rPr lang="en-US" altLang="vi-VN" sz="2400" b="1" i="0" dirty="0"/>
              <a:t> </a:t>
            </a:r>
            <a:r>
              <a:rPr lang="en-US" altLang="vi-VN" sz="2400" b="1" i="0" dirty="0">
                <a:solidFill>
                  <a:srgbClr val="1227C0"/>
                </a:solidFill>
              </a:rPr>
              <a:t>+</a:t>
            </a:r>
            <a:r>
              <a:rPr lang="en-US" altLang="vi-VN" sz="2400" b="1" i="0" dirty="0"/>
              <a:t> </a:t>
            </a:r>
            <a:r>
              <a:rPr lang="en-US" altLang="vi-VN" sz="2400" b="1" i="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987" y="6248400"/>
            <a:ext cx="8957187" cy="492443"/>
          </a:xfrm>
          <a:prstGeom prst="rect">
            <a:avLst/>
          </a:prstGeom>
          <a:solidFill>
            <a:srgbClr val="CCEC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i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128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308" y="152400"/>
            <a:ext cx="65532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quả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2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3B86579F-F17C-7D45-9601-941A74B4F54C}"/>
              </a:ext>
            </a:extLst>
          </p:cNvPr>
          <p:cNvGrpSpPr>
            <a:grpSpLocks/>
          </p:cNvGrpSpPr>
          <p:nvPr/>
        </p:nvGrpSpPr>
        <p:grpSpPr bwMode="auto">
          <a:xfrm>
            <a:off x="787071" y="1371600"/>
            <a:ext cx="7823271" cy="2555877"/>
            <a:chOff x="136" y="1417"/>
            <a:chExt cx="5175" cy="1610"/>
          </a:xfrm>
        </p:grpSpPr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C239362B-200E-D142-8A62-B0E9268A91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" y="1418"/>
              <a:ext cx="336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9F726FFB-9B87-A949-903D-DEC1D92A8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" y="1765"/>
              <a:ext cx="2189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379 + 468 =</a:t>
              </a:r>
            </a:p>
          </p:txBody>
        </p:sp>
        <p:sp>
          <p:nvSpPr>
            <p:cNvPr id="10" name="Text Box 10">
              <a:extLst>
                <a:ext uri="{FF2B5EF4-FFF2-40B4-BE49-F238E27FC236}">
                  <a16:creationId xmlns:a16="http://schemas.microsoft.com/office/drawing/2014/main" id="{854A14E0-6707-A74A-8378-6B7C5F74F5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0" y="1418"/>
              <a:ext cx="2067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6509 + 2876 = 9385</a:t>
              </a:r>
            </a:p>
          </p:txBody>
        </p:sp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7F428BFF-B6F9-234D-BE8F-54F44C8DF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2" y="1417"/>
              <a:ext cx="534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</a:p>
          </p:txBody>
        </p:sp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819A2A01-7900-E842-BF24-7233F73CD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1765"/>
              <a:ext cx="2133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2876 + 6509 = </a:t>
              </a:r>
            </a:p>
          </p:txBody>
        </p:sp>
        <p:sp>
          <p:nvSpPr>
            <p:cNvPr id="13" name="Text Box 13">
              <a:extLst>
                <a:ext uri="{FF2B5EF4-FFF2-40B4-BE49-F238E27FC236}">
                  <a16:creationId xmlns:a16="http://schemas.microsoft.com/office/drawing/2014/main" id="{507B0A3F-A33B-4F45-8BEC-D6D0E7D1D0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6" y="2341"/>
              <a:ext cx="2285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4268 + 76 = 4344</a:t>
              </a:r>
            </a:p>
          </p:txBody>
        </p:sp>
        <p:sp>
          <p:nvSpPr>
            <p:cNvPr id="14" name="Text Box 14">
              <a:extLst>
                <a:ext uri="{FF2B5EF4-FFF2-40B4-BE49-F238E27FC236}">
                  <a16:creationId xmlns:a16="http://schemas.microsoft.com/office/drawing/2014/main" id="{436D70B8-6884-0448-9966-AD739D6599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0" y="2328"/>
              <a:ext cx="336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c)</a:t>
              </a:r>
            </a:p>
          </p:txBody>
        </p:sp>
        <p:sp>
          <p:nvSpPr>
            <p:cNvPr id="15" name="Text Box 15">
              <a:extLst>
                <a:ext uri="{FF2B5EF4-FFF2-40B4-BE49-F238E27FC236}">
                  <a16:creationId xmlns:a16="http://schemas.microsoft.com/office/drawing/2014/main" id="{B5876FC0-1673-BC4A-917A-E715B97582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6" y="2694"/>
              <a:ext cx="1872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6817" tIns="48408" rIns="96817" bIns="48408">
              <a:spAutoFit/>
            </a:bodyPr>
            <a:lstStyle>
              <a:lvl1pPr marL="850900" indent="-850900" defTabSz="9683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683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683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683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683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683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0" b="1" dirty="0">
                  <a:solidFill>
                    <a:srgbClr val="1227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 + 4268 = </a:t>
              </a:r>
            </a:p>
          </p:txBody>
        </p:sp>
      </p:grpSp>
      <p:sp>
        <p:nvSpPr>
          <p:cNvPr id="20" name="Text Box 7">
            <a:extLst>
              <a:ext uri="{FF2B5EF4-FFF2-40B4-BE49-F238E27FC236}">
                <a16:creationId xmlns:a16="http://schemas.microsoft.com/office/drawing/2014/main" id="{F85BE630-21CD-7549-A9C6-88CE2AE63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728" y="1425635"/>
            <a:ext cx="3307654" cy="52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6817" tIns="48408" rIns="96817" bIns="48408">
            <a:spAutoFit/>
          </a:bodyPr>
          <a:lstStyle>
            <a:lvl1pPr marL="850900" indent="-850900" defTabSz="9683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468 + 379 = 847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AE7DD1-5B72-B741-93DD-DE824CE63B3F}"/>
              </a:ext>
            </a:extLst>
          </p:cNvPr>
          <p:cNvSpPr txBox="1"/>
          <p:nvPr/>
        </p:nvSpPr>
        <p:spPr>
          <a:xfrm>
            <a:off x="3124200" y="1903413"/>
            <a:ext cx="129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800" b="1" dirty="0">
              <a:solidFill>
                <a:srgbClr val="1227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AE7DD1-5B72-B741-93DD-DE824CE63B3F}"/>
              </a:ext>
            </a:extLst>
          </p:cNvPr>
          <p:cNvSpPr txBox="1"/>
          <p:nvPr/>
        </p:nvSpPr>
        <p:spPr>
          <a:xfrm>
            <a:off x="5334000" y="3361393"/>
            <a:ext cx="129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800" b="1" dirty="0">
              <a:solidFill>
                <a:srgbClr val="1227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AE7DD1-5B72-B741-93DD-DE824CE63B3F}"/>
              </a:ext>
            </a:extLst>
          </p:cNvPr>
          <p:cNvSpPr txBox="1"/>
          <p:nvPr/>
        </p:nvSpPr>
        <p:spPr>
          <a:xfrm>
            <a:off x="7772400" y="1913593"/>
            <a:ext cx="129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1227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800" b="1" dirty="0">
              <a:solidFill>
                <a:srgbClr val="1227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E7DD1-5B72-B741-93DD-DE824CE63B3F}"/>
              </a:ext>
            </a:extLst>
          </p:cNvPr>
          <p:cNvSpPr txBox="1"/>
          <p:nvPr/>
        </p:nvSpPr>
        <p:spPr>
          <a:xfrm>
            <a:off x="3048165" y="1865169"/>
            <a:ext cx="129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847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3AD99A-4BA1-514D-A488-1C253827DDA9}"/>
              </a:ext>
            </a:extLst>
          </p:cNvPr>
          <p:cNvSpPr txBox="1"/>
          <p:nvPr/>
        </p:nvSpPr>
        <p:spPr>
          <a:xfrm>
            <a:off x="7608672" y="1879917"/>
            <a:ext cx="129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9385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0BC546-B2DD-564F-8819-FB58482B2E07}"/>
              </a:ext>
            </a:extLst>
          </p:cNvPr>
          <p:cNvSpPr txBox="1"/>
          <p:nvPr/>
        </p:nvSpPr>
        <p:spPr>
          <a:xfrm>
            <a:off x="5198915" y="3336855"/>
            <a:ext cx="129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4344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22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6">
            <a:extLst>
              <a:ext uri="{FF2B5EF4-FFF2-40B4-BE49-F238E27FC236}">
                <a16:creationId xmlns:a16="http://schemas.microsoft.com/office/drawing/2014/main" id="{9AE53EBE-F4A8-EE41-B58C-2C9DB0A7F0B3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371600"/>
            <a:ext cx="8686800" cy="3962400"/>
            <a:chOff x="0" y="1680"/>
            <a:chExt cx="5760" cy="2160"/>
          </a:xfrm>
        </p:grpSpPr>
        <p:sp>
          <p:nvSpPr>
            <p:cNvPr id="13" name="Rectangle 17">
              <a:extLst>
                <a:ext uri="{FF2B5EF4-FFF2-40B4-BE49-F238E27FC236}">
                  <a16:creationId xmlns:a16="http://schemas.microsoft.com/office/drawing/2014/main" id="{93314E22-6423-3F46-A8F9-143571626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2976" cy="2160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just" eaLnBrk="1" fontAlgn="ctr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a) 48 + 12 = 12 + …</a:t>
              </a:r>
            </a:p>
            <a:p>
              <a:pPr algn="just" eaLnBrk="1" fontAlgn="ctr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 </a:t>
              </a:r>
            </a:p>
            <a:p>
              <a:pPr algn="just" eaLnBrk="1" fontAlgn="ctr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    65 + 297 = …   + 65</a:t>
              </a:r>
            </a:p>
            <a:p>
              <a:pPr algn="just" eaLnBrk="1" fontAlgn="ctr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 </a:t>
              </a:r>
            </a:p>
            <a:p>
              <a:pPr algn="just" eaLnBrk="1" fontAlgn="ctr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   … + 89 = 89 + 177  </a:t>
              </a: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6C17E844-B725-6A46-9C95-F30840B60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4" y="1680"/>
              <a:ext cx="2876" cy="2160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i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just" eaLnBrk="1" hangingPunct="1"/>
              <a:endParaRPr lang="en-US" altLang="vi-VN" sz="2800" b="1" i="0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just" eaLnBrk="1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b) m + n = n + … </a:t>
              </a:r>
            </a:p>
            <a:p>
              <a:pPr algn="just" eaLnBrk="1" hangingPunct="1"/>
              <a:endParaRPr lang="en-US" altLang="vi-VN" sz="2800" b="1" i="0" dirty="0">
                <a:solidFill>
                  <a:srgbClr val="1227C0"/>
                </a:solidFill>
                <a:latin typeface="Times New Roman" panose="02020603050405020304" pitchFamily="18" charset="0"/>
              </a:endParaRPr>
            </a:p>
            <a:p>
              <a:pPr algn="just" eaLnBrk="1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    84 + 0 = … + 84</a:t>
              </a:r>
            </a:p>
            <a:p>
              <a:pPr algn="just" eaLnBrk="1" hangingPunct="1"/>
              <a:endParaRPr lang="en-US" altLang="vi-VN" sz="2800" b="1" i="0" dirty="0">
                <a:solidFill>
                  <a:srgbClr val="1227C0"/>
                </a:solidFill>
                <a:latin typeface="Times New Roman" panose="02020603050405020304" pitchFamily="18" charset="0"/>
              </a:endParaRPr>
            </a:p>
            <a:p>
              <a:pPr algn="just" eaLnBrk="1" hangingPunct="1"/>
              <a:r>
                <a:rPr lang="en-US" altLang="vi-VN" sz="2800" b="1" i="0" dirty="0">
                  <a:solidFill>
                    <a:srgbClr val="1227C0"/>
                  </a:solidFill>
                  <a:latin typeface="Times New Roman" panose="02020603050405020304" pitchFamily="18" charset="0"/>
                </a:rPr>
                <a:t>      a + 0 = … + a = …</a:t>
              </a:r>
            </a:p>
            <a:p>
              <a:pPr algn="just" eaLnBrk="1" hangingPunct="1"/>
              <a:endParaRPr lang="en-US" altLang="vi-VN" sz="2800" b="1" i="0" dirty="0">
                <a:solidFill>
                  <a:srgbClr val="1227C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2C07028-8BD1-C641-BAC7-62EFE530B0FE}"/>
              </a:ext>
            </a:extLst>
          </p:cNvPr>
          <p:cNvSpPr txBox="1"/>
          <p:nvPr/>
        </p:nvSpPr>
        <p:spPr>
          <a:xfrm>
            <a:off x="418622" y="76200"/>
            <a:ext cx="81534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8A3EA7-35B7-0540-8E7C-FDF337C62738}"/>
              </a:ext>
            </a:extLst>
          </p:cNvPr>
          <p:cNvSpPr txBox="1"/>
          <p:nvPr/>
        </p:nvSpPr>
        <p:spPr>
          <a:xfrm>
            <a:off x="2819400" y="2209800"/>
            <a:ext cx="91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48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861DA8-5B8E-D145-9C0C-63E1EEEAB02A}"/>
              </a:ext>
            </a:extLst>
          </p:cNvPr>
          <p:cNvSpPr txBox="1"/>
          <p:nvPr/>
        </p:nvSpPr>
        <p:spPr>
          <a:xfrm>
            <a:off x="2133600" y="3048000"/>
            <a:ext cx="91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297 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A632CD-032B-BF45-BBCD-6C1A73C2C51F}"/>
              </a:ext>
            </a:extLst>
          </p:cNvPr>
          <p:cNvSpPr txBox="1"/>
          <p:nvPr/>
        </p:nvSpPr>
        <p:spPr>
          <a:xfrm>
            <a:off x="376954" y="3886200"/>
            <a:ext cx="91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177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57D18B-1995-DA43-8859-461A3619462B}"/>
              </a:ext>
            </a:extLst>
          </p:cNvPr>
          <p:cNvSpPr txBox="1"/>
          <p:nvPr/>
        </p:nvSpPr>
        <p:spPr>
          <a:xfrm>
            <a:off x="6850141" y="2209800"/>
            <a:ext cx="91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C573C-B95D-BA44-9B98-5E6C3CCCB103}"/>
              </a:ext>
            </a:extLst>
          </p:cNvPr>
          <p:cNvSpPr txBox="1"/>
          <p:nvPr/>
        </p:nvSpPr>
        <p:spPr>
          <a:xfrm>
            <a:off x="6334679" y="307503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4FB27C-B51B-D544-AA14-E1B8524DAC2F}"/>
              </a:ext>
            </a:extLst>
          </p:cNvPr>
          <p:cNvSpPr txBox="1"/>
          <p:nvPr/>
        </p:nvSpPr>
        <p:spPr>
          <a:xfrm>
            <a:off x="6322389" y="391569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C48AE5-CCC6-FA44-9CF7-EFAD20B28A74}"/>
              </a:ext>
            </a:extLst>
          </p:cNvPr>
          <p:cNvSpPr txBox="1"/>
          <p:nvPr/>
        </p:nvSpPr>
        <p:spPr>
          <a:xfrm>
            <a:off x="7623344" y="3915697"/>
            <a:ext cx="526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7" name="AutoShape 40"/>
          <p:cNvSpPr>
            <a:spLocks noChangeArrowheads="1"/>
          </p:cNvSpPr>
          <p:nvPr/>
        </p:nvSpPr>
        <p:spPr bwMode="auto">
          <a:xfrm>
            <a:off x="4953000" y="5564472"/>
            <a:ext cx="4038600" cy="1371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vi-VN" altLang="en-US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96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</a:rPr>
              <a:t> 3:</a:t>
            </a:r>
          </a:p>
        </p:txBody>
      </p:sp>
      <p:sp>
        <p:nvSpPr>
          <p:cNvPr id="5" name="Rectangle 25"/>
          <p:cNvSpPr>
            <a:spLocks noChangeArrowheads="1"/>
          </p:cNvSpPr>
          <p:nvPr/>
        </p:nvSpPr>
        <p:spPr bwMode="auto">
          <a:xfrm>
            <a:off x="1371600" y="1524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&lt;, &gt;,  =</a:t>
            </a:r>
            <a:endParaRPr lang="vi-VN" altLang="en-US" sz="4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1371600" y="1427751"/>
            <a:ext cx="7010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latin typeface="Times New Roman" panose="02020603050405020304" pitchFamily="18" charset="0"/>
              </a:rPr>
              <a:t>a. 2975 + 4017 … 4017 + 2975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3600" b="1" dirty="0">
                <a:latin typeface="Times New Roman" panose="02020603050405020304" pitchFamily="18" charset="0"/>
              </a:rPr>
              <a:t>    2975 + 4017 ... 4017 + 3000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3600" b="1" dirty="0">
                <a:latin typeface="Times New Roman" panose="02020603050405020304" pitchFamily="18" charset="0"/>
              </a:rPr>
              <a:t>    2975 + 4017 ... 4017 + 2900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371600" y="4114800"/>
            <a:ext cx="662093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latin typeface="Times New Roman" panose="02020603050405020304" pitchFamily="18" charset="0"/>
              </a:rPr>
              <a:t>b. 8264 + 927 … 927 + 8300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3600" b="1" dirty="0">
                <a:latin typeface="Times New Roman" panose="02020603050405020304" pitchFamily="18" charset="0"/>
              </a:rPr>
              <a:t>    8264 + 927 ... 900 + 8264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3600" b="1" dirty="0">
                <a:latin typeface="Times New Roman" panose="02020603050405020304" pitchFamily="18" charset="0"/>
              </a:rPr>
              <a:t>    927 + 8264 ... 8264 + 927</a:t>
            </a: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3966102" y="4759247"/>
            <a:ext cx="7789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3903133" y="5599637"/>
            <a:ext cx="77893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6000" b="1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4144107" y="1243339"/>
            <a:ext cx="77893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4097867" y="2086867"/>
            <a:ext cx="7789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4185347" y="2898189"/>
            <a:ext cx="7789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3966102" y="3952874"/>
            <a:ext cx="7789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5400" b="1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46634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C1A444-86AC-574C-AF50-8CE8BC8072E6}"/>
              </a:ext>
            </a:extLst>
          </p:cNvPr>
          <p:cNvSpPr txBox="1"/>
          <p:nvPr/>
        </p:nvSpPr>
        <p:spPr>
          <a:xfrm>
            <a:off x="152400" y="2209800"/>
            <a:ext cx="8915400" cy="259080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CHÚC CÁC THẦY CÔ GIÁO SỨC KHOẺ, HẠNH PHÚC!</a:t>
            </a:r>
          </a:p>
        </p:txBody>
      </p:sp>
    </p:spTree>
    <p:extLst>
      <p:ext uri="{BB962C8B-B14F-4D97-AF65-F5344CB8AC3E}">
        <p14:creationId xmlns:p14="http://schemas.microsoft.com/office/powerpoint/2010/main" val="16013366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3c5dedbbc1ae818f5c10dac8501e3593a0398"/>
  <p:tag name="INKNOELEADERBOARD" val="-17264047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4EA5EE2C96234183A9376392CFB4B4" ma:contentTypeVersion="8" ma:contentTypeDescription="Create a new document." ma:contentTypeScope="" ma:versionID="37892324c14ba7763440d4e4cb10b085">
  <xsd:schema xmlns:xsd="http://www.w3.org/2001/XMLSchema" xmlns:xs="http://www.w3.org/2001/XMLSchema" xmlns:p="http://schemas.microsoft.com/office/2006/metadata/properties" xmlns:ns2="56568334-b38c-437c-9116-9209b71f020d" targetNamespace="http://schemas.microsoft.com/office/2006/metadata/properties" ma:root="true" ma:fieldsID="f6d490654dc82fb040b37edf090a84c2" ns2:_="">
    <xsd:import namespace="56568334-b38c-437c-9116-9209b71f02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568334-b38c-437c-9116-9209b71f02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B8FDC4-6633-446A-BF30-732FEC05F6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50AD03-8539-477C-96D3-680E029607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568334-b38c-437c-9116-9209b71f02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90D718-F4D0-4401-B137-54DC6BBFA2D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2914</TotalTime>
  <Words>390</Words>
  <Application>Microsoft Office PowerPoint</Application>
  <PresentationFormat>On-screen Show (4:3)</PresentationFormat>
  <Paragraphs>94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 tu</dc:creator>
  <cp:lastModifiedBy>pham hung</cp:lastModifiedBy>
  <cp:revision>148</cp:revision>
  <dcterms:created xsi:type="dcterms:W3CDTF">2006-08-16T00:00:00Z</dcterms:created>
  <dcterms:modified xsi:type="dcterms:W3CDTF">2023-07-23T08:40:48Z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0x010100274EA5EE2C96234183A9376392CFB4B4</vt:lpwstr>
  </property>
</Properties>
</file>