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3"/>
    <p:sldMasterId id="2147483662" r:id="rId4"/>
    <p:sldMasterId id="2147483676" r:id="rId5"/>
    <p:sldMasterId id="2147483681" r:id="rId6"/>
  </p:sldMasterIdLst>
  <p:notesMasterIdLst>
    <p:notesMasterId r:id="rId15"/>
  </p:notesMasterIdLst>
  <p:sldIdLst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8" r:id="rId16"/>
    <p:sldId id="266" r:id="rId17"/>
    <p:sldId id="267" r:id="rId18"/>
    <p:sldId id="268" r:id="rId19"/>
    <p:sldId id="269" r:id="rId20"/>
    <p:sldId id="270" r:id="rId21"/>
    <p:sldId id="279" r:id="rId22"/>
    <p:sldId id="272" r:id="rId23"/>
    <p:sldId id="273" r:id="rId24"/>
    <p:sldId id="274" r:id="rId25"/>
    <p:sldId id="275" r:id="rId26"/>
    <p:sldId id="276" r:id="rId27"/>
    <p:sldId id="27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4" Type="http://schemas.openxmlformats.org/officeDocument/2006/relationships/theme" Target="../theme/theme5.xml"/><Relationship Id="rId13" Type="http://schemas.openxmlformats.org/officeDocument/2006/relationships/image" Target="../media/image4.png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 advClick="0" advTm="0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8.png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9.png"/><Relationship Id="rId1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1.xml"/><Relationship Id="rId4" Type="http://schemas.openxmlformats.org/officeDocument/2006/relationships/image" Target="../media/image18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8.png"/><Relationship Id="rId1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8.png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8.png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audio1.wav"/><Relationship Id="rId1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audio" Target="../media/audio2.wav"/><Relationship Id="rId6" Type="http://schemas.openxmlformats.org/officeDocument/2006/relationships/image" Target="../media/image10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9.GIF"/><Relationship Id="rId2" Type="http://schemas.openxmlformats.org/officeDocument/2006/relationships/image" Target="../media/image11.GIF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audio" Target="../media/audio4.wav"/><Relationship Id="rId7" Type="http://schemas.openxmlformats.org/officeDocument/2006/relationships/audio" Target="../media/audio3.wav"/><Relationship Id="rId6" Type="http://schemas.openxmlformats.org/officeDocument/2006/relationships/image" Target="../media/image10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audio" Target="../media/audio4.wav"/><Relationship Id="rId7" Type="http://schemas.openxmlformats.org/officeDocument/2006/relationships/audio" Target="../media/audio3.wav"/><Relationship Id="rId6" Type="http://schemas.openxmlformats.org/officeDocument/2006/relationships/image" Target="../media/image10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audio" Target="../media/audio4.wav"/><Relationship Id="rId8" Type="http://schemas.openxmlformats.org/officeDocument/2006/relationships/audio" Target="../media/audio3.wav"/><Relationship Id="rId7" Type="http://schemas.openxmlformats.org/officeDocument/2006/relationships/image" Target="../media/image12.png"/><Relationship Id="rId6" Type="http://schemas.openxmlformats.org/officeDocument/2006/relationships/image" Target="../media/image10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0" Type="http://schemas.openxmlformats.org/officeDocument/2006/relationships/slideLayout" Target="../slideLayouts/slideLayout8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audio" Target="../media/audio4.wav"/><Relationship Id="rId8" Type="http://schemas.openxmlformats.org/officeDocument/2006/relationships/audio" Target="../media/audio3.wav"/><Relationship Id="rId7" Type="http://schemas.openxmlformats.org/officeDocument/2006/relationships/image" Target="../media/image13.png"/><Relationship Id="rId6" Type="http://schemas.openxmlformats.org/officeDocument/2006/relationships/image" Target="../media/image10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0" Type="http://schemas.openxmlformats.org/officeDocument/2006/relationships/slideLayout" Target="../slideLayouts/slideLayout8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1.xml"/><Relationship Id="rId4" Type="http://schemas.openxmlformats.org/officeDocument/2006/relationships/image" Target="../media/image18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>
            <a:fillRect/>
          </a:stretch>
        </p:blipFill>
        <p:spPr bwMode="auto">
          <a:xfrm>
            <a:off x="0" y="0"/>
            <a:ext cx="12199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>
            <a:fillRect/>
          </a:stretch>
        </p:blipFill>
        <p:spPr bwMode="auto">
          <a:xfrm>
            <a:off x="-7938" y="-136525"/>
            <a:ext cx="12207876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7050" y="4214813"/>
            <a:ext cx="10602913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</a:rPr>
              <a:t>Xin chào tất cả các con!</a:t>
            </a:r>
            <a:endParaRPr kumimoji="0" lang="zh-CN" altLang="en-US" sz="7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331835" y="0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2324100" cy="10591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595" y="1257300"/>
            <a:ext cx="8573135" cy="523811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0051415" y="3245485"/>
            <a:ext cx="615315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14</a:t>
            </a:r>
            <a:endParaRPr lang="en-US" sz="2800"/>
          </a:p>
        </p:txBody>
      </p:sp>
      <p:sp>
        <p:nvSpPr>
          <p:cNvPr id="5" name="Rounded Rectangle 4"/>
          <p:cNvSpPr/>
          <p:nvPr/>
        </p:nvSpPr>
        <p:spPr>
          <a:xfrm>
            <a:off x="9990455" y="4391660"/>
            <a:ext cx="615315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12</a:t>
            </a:r>
            <a:endParaRPr lang="en-US" sz="2800"/>
          </a:p>
        </p:txBody>
      </p:sp>
      <p:sp>
        <p:nvSpPr>
          <p:cNvPr id="6" name="Rounded Rectangle 5"/>
          <p:cNvSpPr/>
          <p:nvPr/>
        </p:nvSpPr>
        <p:spPr>
          <a:xfrm>
            <a:off x="10051415" y="5558155"/>
            <a:ext cx="615315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12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6" grpId="0" bldLvl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73735" y="861695"/>
            <a:ext cx="10908665" cy="510984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885950" y="2008505"/>
            <a:ext cx="455930" cy="395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12</a:t>
            </a:r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492625" y="3124835"/>
            <a:ext cx="455930" cy="395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12</a:t>
            </a:r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078980" y="4189730"/>
            <a:ext cx="455930" cy="395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12</a:t>
            </a:r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9705975" y="5245100"/>
            <a:ext cx="455930" cy="395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/>
              <a:t>12</a:t>
            </a:r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6370" y="142875"/>
            <a:ext cx="2263140" cy="9677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880" y="1313815"/>
            <a:ext cx="8229600" cy="150177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370070" y="3275965"/>
            <a:ext cx="4485005" cy="28301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/>
              <a:t>9 + 5 = 14</a:t>
            </a:r>
            <a:endParaRPr lang="en-US" sz="2800"/>
          </a:p>
          <a:p>
            <a:pPr algn="ctr"/>
            <a:r>
              <a:rPr lang="en-US" sz="2800"/>
              <a:t>8 + 3 = 11</a:t>
            </a:r>
            <a:endParaRPr lang="en-US" sz="2800"/>
          </a:p>
          <a:p>
            <a:pPr algn="ctr"/>
            <a:r>
              <a:rPr lang="en-US" sz="2800"/>
              <a:t>7 + 7 = 14</a:t>
            </a:r>
            <a:endParaRPr lang="en-US" sz="2800"/>
          </a:p>
          <a:p>
            <a:pPr algn="ctr"/>
            <a:r>
              <a:rPr lang="en-US" sz="2800"/>
              <a:t>6 + 6 = 12</a:t>
            </a:r>
            <a:endParaRPr lang="en-US" sz="2800"/>
          </a:p>
          <a:p>
            <a:pPr algn="ctr"/>
            <a:r>
              <a:rPr lang="en-US" sz="2800"/>
              <a:t>7 + 6 = 13</a:t>
            </a:r>
            <a:endParaRPr lang="en-US" sz="2800"/>
          </a:p>
          <a:p>
            <a:pPr algn="ctr"/>
            <a:r>
              <a:rPr lang="en-US" sz="2800"/>
              <a:t> 9 + 4 = 13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1380" y="931545"/>
            <a:ext cx="8983980" cy="483171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6105525" y="3499485"/>
            <a:ext cx="2484755" cy="93281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010150" y="3509645"/>
            <a:ext cx="2353310" cy="118681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2" name="Content Placeholder 11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9785" y="989330"/>
            <a:ext cx="11017250" cy="487934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6328410" y="2434590"/>
            <a:ext cx="821690" cy="82296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dk1"/>
                </a:solidFill>
              </a14:hiddenFill>
            </a:ext>
          </a:ex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39710" y="2110105"/>
            <a:ext cx="821690" cy="82296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dk1"/>
                </a:solidFill>
              </a14:hiddenFill>
            </a:ext>
          </a:ex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9554210" y="2434590"/>
            <a:ext cx="821690" cy="82296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dk1"/>
                </a:solidFill>
              </a14:hiddenFill>
            </a:ext>
          </a:ex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52730" y="5527675"/>
            <a:ext cx="7486015" cy="1096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b. Đèn lồng ghi phép tính có kết quả lớn nhất: 8 + 7 = 15</a:t>
            </a:r>
            <a:endParaRPr lang="en-US" sz="2400"/>
          </a:p>
          <a:p>
            <a:pPr algn="ctr"/>
            <a:r>
              <a:rPr lang="en-US" sz="2400"/>
              <a:t>Đèn lồng ghi phép tính có kết quả bé nhất: 6 + 5 = 11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bldLvl="0" animBg="1"/>
      <p:bldP spid="14" grpId="1" animBg="1"/>
      <p:bldP spid="17" grpId="0" bldLvl="0" animBg="1"/>
      <p:bldP spid="17" grpId="1" animBg="1"/>
      <p:bldP spid="18" grpId="0" animBg="1"/>
      <p:bldP spid="1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  <a:endParaRPr lang="en-US" sz="96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3505" y="78105"/>
            <a:ext cx="2354580" cy="10591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0" y="1592580"/>
            <a:ext cx="9443085" cy="270954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713855" y="3529965"/>
            <a:ext cx="699770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12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7566025" y="3519805"/>
            <a:ext cx="699770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12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8458200" y="3529965"/>
            <a:ext cx="699770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12</a:t>
            </a:r>
            <a:endParaRPr lang="en-US" sz="3200"/>
          </a:p>
        </p:txBody>
      </p:sp>
      <p:sp>
        <p:nvSpPr>
          <p:cNvPr id="10" name="Rounded Rectangle 9"/>
          <p:cNvSpPr/>
          <p:nvPr/>
        </p:nvSpPr>
        <p:spPr>
          <a:xfrm>
            <a:off x="10172700" y="3529965"/>
            <a:ext cx="699770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17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10" grpId="0" bldLvl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290" y="1753870"/>
            <a:ext cx="10720705" cy="301942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285490" y="3245485"/>
            <a:ext cx="841375" cy="70040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14</a:t>
            </a:r>
            <a:endParaRPr lang="en-US" sz="2800"/>
          </a:p>
        </p:txBody>
      </p:sp>
      <p:sp>
        <p:nvSpPr>
          <p:cNvPr id="11" name="5-Point Star 10"/>
          <p:cNvSpPr/>
          <p:nvPr/>
        </p:nvSpPr>
        <p:spPr>
          <a:xfrm>
            <a:off x="4837430" y="3946525"/>
            <a:ext cx="1339215" cy="102362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10</a:t>
            </a:r>
            <a:endParaRPr lang="en-US" sz="2400"/>
          </a:p>
        </p:txBody>
      </p:sp>
      <p:sp>
        <p:nvSpPr>
          <p:cNvPr id="12" name="Rounded Rectangle 11"/>
          <p:cNvSpPr/>
          <p:nvPr/>
        </p:nvSpPr>
        <p:spPr>
          <a:xfrm>
            <a:off x="8102600" y="3366770"/>
            <a:ext cx="720090" cy="7004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14</a:t>
            </a:r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9563100" y="4067175"/>
            <a:ext cx="538480" cy="57912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18</a:t>
            </a:r>
            <a:endParaRPr lang="en-US" sz="2000"/>
          </a:p>
        </p:txBody>
      </p:sp>
      <p:sp>
        <p:nvSpPr>
          <p:cNvPr id="14" name="5-Point Star 13"/>
          <p:cNvSpPr/>
          <p:nvPr/>
        </p:nvSpPr>
        <p:spPr>
          <a:xfrm>
            <a:off x="10639425" y="3043555"/>
            <a:ext cx="1339215" cy="102362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10</a:t>
            </a:r>
            <a:endParaRPr lang="en-US" sz="24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43355" y="160020"/>
            <a:ext cx="9810750" cy="618871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6460490" y="2221230"/>
            <a:ext cx="2941320" cy="15824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076700" y="4107815"/>
            <a:ext cx="5335270" cy="16129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11555" y="1747520"/>
            <a:ext cx="10086340" cy="2953385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5263515" y="2809875"/>
            <a:ext cx="517525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&gt;</a:t>
            </a:r>
            <a:endParaRPr lang="en-US" sz="3200"/>
          </a:p>
        </p:txBody>
      </p:sp>
      <p:sp>
        <p:nvSpPr>
          <p:cNvPr id="17" name="Rounded Rectangle 16"/>
          <p:cNvSpPr/>
          <p:nvPr/>
        </p:nvSpPr>
        <p:spPr>
          <a:xfrm>
            <a:off x="5253355" y="3783330"/>
            <a:ext cx="517525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=</a:t>
            </a:r>
            <a:endParaRPr lang="en-US" sz="3200"/>
          </a:p>
        </p:txBody>
      </p:sp>
      <p:sp>
        <p:nvSpPr>
          <p:cNvPr id="18" name="Rounded Rectangle 17"/>
          <p:cNvSpPr/>
          <p:nvPr/>
        </p:nvSpPr>
        <p:spPr>
          <a:xfrm>
            <a:off x="9087485" y="2809875"/>
            <a:ext cx="517525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=</a:t>
            </a:r>
            <a:endParaRPr lang="en-US" sz="3200"/>
          </a:p>
        </p:txBody>
      </p:sp>
      <p:sp>
        <p:nvSpPr>
          <p:cNvPr id="19" name="Rounded Rectangle 18"/>
          <p:cNvSpPr/>
          <p:nvPr/>
        </p:nvSpPr>
        <p:spPr>
          <a:xfrm>
            <a:off x="9117965" y="3783330"/>
            <a:ext cx="517525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&lt;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r>
              <a:rPr kumimoji="0" lang="en-US" sz="6600" b="1" i="0" u="none" strike="noStrike" kern="1200" cap="none" spc="0" normalizeH="0" baseline="0" noProof="0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06550" y="128270"/>
            <a:ext cx="9426575" cy="45980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849245" y="4990465"/>
            <a:ext cx="7333615" cy="14706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Trong hai ca-bin có tất cả số người là:</a:t>
            </a:r>
            <a:endParaRPr lang="en-US" sz="3600"/>
          </a:p>
          <a:p>
            <a:pPr algn="ctr"/>
            <a:r>
              <a:rPr lang="en-US" sz="3600"/>
              <a:t>7 + 8 = 15 (người)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422669" y="3174271"/>
            <a:ext cx="752004" cy="1183099"/>
          </a:xfrm>
          <a:prstGeom prst="rect">
            <a:avLst/>
          </a:prstGeom>
        </p:spPr>
      </p:pic>
      <p:pic>
        <p:nvPicPr>
          <p:cNvPr id="14" name="Picture 13">
            <a:hlinkClick r:id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240479" y="2735172"/>
            <a:ext cx="752004" cy="1183099"/>
          </a:xfrm>
          <a:prstGeom prst="rect">
            <a:avLst/>
          </a:prstGeom>
        </p:spPr>
      </p:pic>
      <p:pic>
        <p:nvPicPr>
          <p:cNvPr id="19" name="Picture 18">
            <a:hlinkClick r:id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856070" y="3174300"/>
            <a:ext cx="710625" cy="111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3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2"/>
          <p:cNvSpPr/>
          <p:nvPr/>
        </p:nvSpPr>
        <p:spPr>
          <a:xfrm>
            <a:off x="5968618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1"/>
          <p:cNvSpPr/>
          <p:nvPr/>
        </p:nvSpPr>
        <p:spPr>
          <a:xfrm>
            <a:off x="5956197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hlinkClick r:id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487592" y="2681574"/>
            <a:ext cx="752880" cy="1184477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1397" y="-876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6875 0.014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79101 0.022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57" y="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90156 -0.034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78" y="-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9" name="Hexagon 8">
            <a:hlinkClick r:id="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403093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+ 6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49996" y="5026354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4047494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+ 5 = 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172469" y="3999975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514349" y="4004719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514349" y="5026355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172469" y="5026354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1415" y="1055370"/>
            <a:ext cx="1936115" cy="1177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5001749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4020528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3470" y="1055370"/>
            <a:ext cx="2491105" cy="1345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8: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Bảng cộng (qua 10)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  <a:endParaRPr lang="en-US" sz="9600" b="1" kern="1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613</Words>
  <Application>WPS Presentation</Application>
  <PresentationFormat>Widescreen</PresentationFormat>
  <Paragraphs>140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21</vt:i4>
      </vt:variant>
    </vt:vector>
  </HeadingPairs>
  <TitlesOfParts>
    <vt:vector size="43" baseType="lpstr">
      <vt:lpstr>Arial</vt:lpstr>
      <vt:lpstr>SimSun</vt:lpstr>
      <vt:lpstr>Wingdings</vt:lpstr>
      <vt:lpstr>Calibri Light</vt:lpstr>
      <vt:lpstr>Calibri</vt:lpstr>
      <vt:lpstr>ITC Avant Garde Std Bk</vt:lpstr>
      <vt:lpstr>Century Gothic</vt:lpstr>
      <vt:lpstr>Calibri</vt:lpstr>
      <vt:lpstr>字魂17号-萌趣果冻体</vt:lpstr>
      <vt:lpstr>Segoe Print</vt:lpstr>
      <vt:lpstr>Times New Roman</vt:lpstr>
      <vt:lpstr>等线</vt:lpstr>
      <vt:lpstr>等线</vt:lpstr>
      <vt:lpstr>汉仪小麦体简</vt:lpstr>
      <vt:lpstr>Microsoft YaHei</vt:lpstr>
      <vt:lpstr>Arial Unicode MS</vt:lpstr>
      <vt:lpstr>Times New Roman</vt:lpstr>
      <vt:lpstr>1_Office Theme</vt:lpstr>
      <vt:lpstr>2_Office Theme</vt:lpstr>
      <vt:lpstr>3_Office Theme</vt:lpstr>
      <vt:lpstr>4_Office 主题</vt:lpstr>
      <vt:lpstr>4_Office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3</cp:revision>
  <dcterms:created xsi:type="dcterms:W3CDTF">2021-05-10T04:25:00Z</dcterms:created>
  <dcterms:modified xsi:type="dcterms:W3CDTF">2021-05-21T06:51:34Z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