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7" r:id="rId6"/>
    <p:sldId id="269" r:id="rId7"/>
    <p:sldId id="260" r:id="rId8"/>
    <p:sldId id="261" r:id="rId9"/>
    <p:sldId id="268" r:id="rId10"/>
    <p:sldId id="263" r:id="rId11"/>
    <p:sldId id="265" r:id="rId12"/>
    <p:sldId id="262" r:id="rId13"/>
    <p:sldId id="266" r:id="rId14"/>
    <p:sldId id="26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091E62D-B8C8-4098-AEE4-B227A35CEA83}" type="datetimeFigureOut">
              <a:rPr lang="en-US" smtClean="0"/>
              <a:t>24/7/2023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250324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91E62D-B8C8-4098-AEE4-B227A35CEA83}" type="datetimeFigureOut">
              <a:rPr lang="en-US" smtClean="0"/>
              <a:t>24/7/2023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285166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91E62D-B8C8-4098-AEE4-B227A35CEA83}" type="datetimeFigureOut">
              <a:rPr lang="en-US" smtClean="0"/>
              <a:t>24/7/2023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1989712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91E62D-B8C8-4098-AEE4-B227A35CEA83}" type="datetimeFigureOut">
              <a:rPr lang="en-US" smtClean="0"/>
              <a:t>24/7/2023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3609188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91E62D-B8C8-4098-AEE4-B227A35CEA83}" type="datetimeFigureOut">
              <a:rPr lang="en-US" smtClean="0"/>
              <a:t>24/7/2023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719780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91E62D-B8C8-4098-AEE4-B227A35CEA83}" type="datetimeFigureOut">
              <a:rPr lang="en-US" smtClean="0"/>
              <a:t>24/7/2023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39838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91E62D-B8C8-4098-AEE4-B227A35CEA83}" type="datetimeFigureOut">
              <a:rPr lang="en-US" smtClean="0"/>
              <a:t>24/7/2023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309437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91E62D-B8C8-4098-AEE4-B227A35CEA83}" type="datetimeFigureOut">
              <a:rPr lang="en-US" smtClean="0"/>
              <a:t>24/7/2023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727396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1E62D-B8C8-4098-AEE4-B227A35CEA83}" type="datetimeFigureOut">
              <a:rPr lang="en-US" smtClean="0"/>
              <a:t>24/7/2023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37672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91E62D-B8C8-4098-AEE4-B227A35CEA83}" type="datetimeFigureOut">
              <a:rPr lang="en-US" smtClean="0"/>
              <a:t>24/7/2023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841456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91E62D-B8C8-4098-AEE4-B227A35CEA83}" type="datetimeFigureOut">
              <a:rPr lang="en-US" smtClean="0"/>
              <a:t>24/7/2023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4012089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91E62D-B8C8-4098-AEE4-B227A35CEA83}" type="datetimeFigureOut">
              <a:rPr lang="en-US" smtClean="0"/>
              <a:t>24/7/2023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82218D-91C5-40EB-80C6-81EB67F4C278}" type="slidenum">
              <a:rPr lang="en-US" smtClean="0"/>
              <a:t>‹#›</a:t>
            </a:fld>
            <a:endParaRPr lang="en-US"/>
          </a:p>
        </p:txBody>
      </p:sp>
    </p:spTree>
    <p:extLst>
      <p:ext uri="{BB962C8B-B14F-4D97-AF65-F5344CB8AC3E}">
        <p14:creationId xmlns:p14="http://schemas.microsoft.com/office/powerpoint/2010/main" val="591175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7544" y="449504"/>
            <a:ext cx="8280920" cy="1569660"/>
          </a:xfrm>
          <a:prstGeom prst="rect">
            <a:avLst/>
          </a:prstGeom>
        </p:spPr>
        <p:txBody>
          <a:bodyPr wrap="square">
            <a:spAutoFit/>
          </a:bodyPr>
          <a:lstStyle/>
          <a:p>
            <a:pPr algn="ctr"/>
            <a:r>
              <a:rPr lang="en-US" sz="4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CHÀO MỪNG QUÝ THẦY CÔ VỀ DỰ GIỜ THĂM LỚP</a:t>
            </a:r>
          </a:p>
        </p:txBody>
      </p:sp>
      <p:sp>
        <p:nvSpPr>
          <p:cNvPr id="5" name="Rectangle 4"/>
          <p:cNvSpPr/>
          <p:nvPr/>
        </p:nvSpPr>
        <p:spPr>
          <a:xfrm>
            <a:off x="2267744" y="2564904"/>
            <a:ext cx="4005840" cy="707886"/>
          </a:xfrm>
          <a:prstGeom prst="rect">
            <a:avLst/>
          </a:prstGeom>
        </p:spPr>
        <p:txBody>
          <a:bodyPr wrap="none">
            <a:spAutoFit/>
          </a:bodyPr>
          <a:lstStyle/>
          <a:p>
            <a:pPr algn="ctr"/>
            <a:r>
              <a:rPr lang="en-US"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MĨ THUẬT – LỚP 2</a:t>
            </a:r>
          </a:p>
        </p:txBody>
      </p:sp>
    </p:spTree>
    <p:extLst>
      <p:ext uri="{BB962C8B-B14F-4D97-AF65-F5344CB8AC3E}">
        <p14:creationId xmlns:p14="http://schemas.microsoft.com/office/powerpoint/2010/main" val="53291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
        <p:nvSpPr>
          <p:cNvPr id="5" name="Rectangle 4"/>
          <p:cNvSpPr/>
          <p:nvPr/>
        </p:nvSpPr>
        <p:spPr>
          <a:xfrm>
            <a:off x="2555776" y="1844824"/>
            <a:ext cx="3690434" cy="769441"/>
          </a:xfrm>
          <a:prstGeom prst="rect">
            <a:avLst/>
          </a:prstGeom>
        </p:spPr>
        <p:txBody>
          <a:bodyPr wrap="none">
            <a:spAutoFit/>
          </a:bodyPr>
          <a:lstStyle/>
          <a:p>
            <a:r>
              <a:rPr lang="en-US" sz="4400" b="1" dirty="0">
                <a:solidFill>
                  <a:srgbClr val="FF0000"/>
                </a:solidFill>
                <a:latin typeface="Times New Roman" panose="02020603050405020304" pitchFamily="18" charset="0"/>
                <a:cs typeface="Times New Roman" panose="02020603050405020304" pitchFamily="18" charset="0"/>
              </a:rPr>
              <a:t>THỰC HÀNH</a:t>
            </a:r>
          </a:p>
        </p:txBody>
      </p:sp>
      <p:sp>
        <p:nvSpPr>
          <p:cNvPr id="3" name="Rectangle 2"/>
          <p:cNvSpPr/>
          <p:nvPr/>
        </p:nvSpPr>
        <p:spPr>
          <a:xfrm>
            <a:off x="1907704" y="2831345"/>
            <a:ext cx="6192688" cy="1938992"/>
          </a:xfrm>
          <a:prstGeom prst="rect">
            <a:avLst/>
          </a:prstGeom>
        </p:spPr>
        <p:txBody>
          <a:bodyPr wrap="square">
            <a:spAutoFit/>
          </a:bodyPr>
          <a:lstStyle/>
          <a:p>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Vẽ</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tắc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kè</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yêu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thích</a:t>
            </a:r>
            <a:endParaRPr lang="en-US" sz="4000" b="1" dirty="0">
              <a:latin typeface="Times New Roman" panose="02020603050405020304" pitchFamily="18" charset="0"/>
              <a:cs typeface="Times New Roman" panose="02020603050405020304" pitchFamily="18" charset="0"/>
            </a:endParaRPr>
          </a:p>
          <a:p>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Vẽ</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màu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sinh</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động</a:t>
            </a:r>
            <a:endParaRPr lang="en-US" sz="4000" b="1" dirty="0">
              <a:latin typeface="Times New Roman" panose="02020603050405020304" pitchFamily="18" charset="0"/>
              <a:cs typeface="Times New Roman" panose="02020603050405020304" pitchFamily="18" charset="0"/>
            </a:endParaRPr>
          </a:p>
          <a:p>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Vẽ</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trên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giấy</a:t>
            </a:r>
            <a:r>
              <a:rPr lang="en-US" sz="4000" b="1" dirty="0">
                <a:latin typeface="Times New Roman" panose="02020603050405020304" pitchFamily="18" charset="0"/>
                <a:cs typeface="Times New Roman" panose="02020603050405020304" pitchFamily="18" charset="0"/>
              </a:rPr>
              <a:t> a4</a:t>
            </a:r>
          </a:p>
        </p:txBody>
      </p:sp>
    </p:spTree>
    <p:extLst>
      <p:ext uri="{BB962C8B-B14F-4D97-AF65-F5344CB8AC3E}">
        <p14:creationId xmlns:p14="http://schemas.microsoft.com/office/powerpoint/2010/main" val="326159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7999"/>
          </a:xfrm>
        </p:spPr>
      </p:pic>
      <p:sp>
        <p:nvSpPr>
          <p:cNvPr id="5" name="Rectangle 4"/>
          <p:cNvSpPr/>
          <p:nvPr/>
        </p:nvSpPr>
        <p:spPr>
          <a:xfrm>
            <a:off x="395536" y="764704"/>
            <a:ext cx="8272201" cy="646331"/>
          </a:xfrm>
          <a:prstGeom prst="rect">
            <a:avLst/>
          </a:prstGeom>
        </p:spPr>
        <p:txBody>
          <a:bodyPr wrap="none">
            <a:spAutoFit/>
          </a:bodyPr>
          <a:lstStyle/>
          <a:p>
            <a:r>
              <a:rPr lang="en-US" sz="3600" b="1" dirty="0">
                <a:latin typeface="Times New Roman" panose="02020603050405020304" pitchFamily="18" charset="0"/>
                <a:cs typeface="Times New Roman" panose="02020603050405020304" pitchFamily="18" charset="0"/>
              </a:rPr>
              <a:t>TRƯNG BÀY SẢN PHẨM VÀ CHIA SẺ</a:t>
            </a:r>
            <a:endParaRPr lang="en-US" sz="3600" dirty="0"/>
          </a:p>
        </p:txBody>
      </p:sp>
    </p:spTree>
    <p:extLst>
      <p:ext uri="{BB962C8B-B14F-4D97-AF65-F5344CB8AC3E}">
        <p14:creationId xmlns:p14="http://schemas.microsoft.com/office/powerpoint/2010/main" val="124410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856"/>
            <a:ext cx="9144000" cy="1143000"/>
          </a:xfrm>
        </p:spPr>
        <p:txBody>
          <a:bodyPr>
            <a:normAutofit/>
          </a:bodyPr>
          <a:lstStyle/>
          <a:p>
            <a:r>
              <a:rPr lang="en-US" sz="2800" b="1" dirty="0">
                <a:solidFill>
                  <a:srgbClr val="FF0000"/>
                </a:solidFill>
                <a:latin typeface="Times New Roman" panose="02020603050405020304" pitchFamily="18" charset="0"/>
                <a:cs typeface="Times New Roman" panose="02020603050405020304" pitchFamily="18" charset="0"/>
              </a:rPr>
              <a:t>TẠO BỨC TRANH TẮC KÈ HOA TRONG RỪNG CÂY</a:t>
            </a:r>
            <a:endParaRPr lang="en-US" sz="28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908720"/>
            <a:ext cx="8064896"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94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 calcmode="lin" valueType="num">
                                      <p:cBhvr additive="base">
                                        <p:cTn id="14" dur="500" fill="hold"/>
                                        <p:tgtEl>
                                          <p:spTgt spid="6146"/>
                                        </p:tgtEl>
                                        <p:attrNameLst>
                                          <p:attrName>ppt_x</p:attrName>
                                        </p:attrNameLst>
                                      </p:cBhvr>
                                      <p:tavLst>
                                        <p:tav tm="0">
                                          <p:val>
                                            <p:strVal val="#ppt_x"/>
                                          </p:val>
                                        </p:tav>
                                        <p:tav tm="100000">
                                          <p:val>
                                            <p:strVal val="#ppt_x"/>
                                          </p:val>
                                        </p:tav>
                                      </p:tavLst>
                                    </p:anim>
                                    <p:anim calcmode="lin" valueType="num">
                                      <p:cBhvr additive="base">
                                        <p:cTn id="15"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0364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771800" y="836712"/>
            <a:ext cx="2593980" cy="830997"/>
          </a:xfrm>
          <a:prstGeom prst="rect">
            <a:avLst/>
          </a:prstGeom>
        </p:spPr>
        <p:txBody>
          <a:bodyPr wrap="none">
            <a:spAutoFit/>
          </a:bodyPr>
          <a:lstStyle/>
          <a:p>
            <a:r>
              <a:rPr lang="en-US" sz="4800" b="1" dirty="0">
                <a:latin typeface="Times New Roman" panose="02020603050405020304" pitchFamily="18" charset="0"/>
                <a:cs typeface="Times New Roman" panose="02020603050405020304" pitchFamily="18" charset="0"/>
              </a:rPr>
              <a:t>DẶN DÒ</a:t>
            </a:r>
          </a:p>
        </p:txBody>
      </p:sp>
      <p:sp>
        <p:nvSpPr>
          <p:cNvPr id="3" name="Rectangle 2"/>
          <p:cNvSpPr/>
          <p:nvPr/>
        </p:nvSpPr>
        <p:spPr>
          <a:xfrm>
            <a:off x="1619672" y="2348880"/>
            <a:ext cx="6120680" cy="1938992"/>
          </a:xfrm>
          <a:prstGeom prst="rect">
            <a:avLst/>
          </a:prstGeom>
        </p:spPr>
        <p:txBody>
          <a:bodyPr wrap="square">
            <a:spAutoFit/>
          </a:bodyPr>
          <a:lstStyle/>
          <a:p>
            <a:r>
              <a:rPr lang="vi-VN" dirty="0"/>
              <a:t> </a:t>
            </a:r>
            <a:r>
              <a:rPr lang="en-US" sz="4000" b="1" dirty="0" err="1">
                <a:latin typeface="Times New Roman" panose="02020603050405020304" pitchFamily="18" charset="0"/>
                <a:cs typeface="Times New Roman" panose="02020603050405020304" pitchFamily="18" charset="0"/>
              </a:rPr>
              <a:t>Hoàn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thành</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tiếp</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bài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vẽ</a:t>
            </a:r>
            <a:r>
              <a:rPr lang="en-US" sz="4000" b="1" dirty="0">
                <a:latin typeface="Times New Roman" panose="02020603050405020304" pitchFamily="18" charset="0"/>
                <a:cs typeface="Times New Roman" panose="02020603050405020304" pitchFamily="18" charset="0"/>
              </a:rPr>
              <a:t> </a:t>
            </a:r>
          </a:p>
          <a:p>
            <a:r>
              <a:rPr lang="en-US" sz="4000" b="1" dirty="0" err="1">
                <a:latin typeface="Times New Roman" panose="02020603050405020304" pitchFamily="18" charset="0"/>
                <a:cs typeface="Times New Roman" panose="02020603050405020304" pitchFamily="18" charset="0"/>
              </a:rPr>
              <a:t>Chuẩn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bị</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đồ</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dùng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bài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học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sau</a:t>
            </a:r>
            <a:r>
              <a:rPr lang="en-US" sz="4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0787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1340768"/>
            <a:ext cx="9298058" cy="2462213"/>
          </a:xfrm>
          <a:prstGeom prst="rect">
            <a:avLst/>
          </a:prstGeom>
          <a:noFill/>
        </p:spPr>
        <p:txBody>
          <a:bodyPr wrap="none" rtlCol="0">
            <a:spAutoFit/>
          </a:bodyPr>
          <a:lstStyle/>
          <a:p>
            <a:r>
              <a:rPr lang="en-US" sz="4400" b="1" dirty="0">
                <a:solidFill>
                  <a:srgbClr val="FFC000"/>
                </a:solidFill>
                <a:latin typeface="Times New Roman" panose="02020603050405020304" pitchFamily="18" charset="0"/>
                <a:cs typeface="Times New Roman" panose="02020603050405020304" pitchFamily="18" charset="0"/>
              </a:rPr>
              <a:t>BÀI HỌC ĐẾN ĐÂY LÀ KẾT THÚC</a:t>
            </a:r>
          </a:p>
          <a:p>
            <a:r>
              <a:rPr lang="en-US" sz="4400" b="1" dirty="0">
                <a:latin typeface="Times New Roman" panose="02020603050405020304" pitchFamily="18" charset="0"/>
                <a:cs typeface="Times New Roman" panose="02020603050405020304" pitchFamily="18" charset="0"/>
              </a:rPr>
              <a:t>                  </a:t>
            </a:r>
          </a:p>
          <a:p>
            <a:r>
              <a:rPr lang="en-US" sz="4400" b="1" dirty="0">
                <a:latin typeface="Times New Roman" panose="02020603050405020304" pitchFamily="18" charset="0"/>
                <a:cs typeface="Times New Roman" panose="02020603050405020304" pitchFamily="18" charset="0"/>
              </a:rPr>
              <a:t>                     </a:t>
            </a:r>
            <a:r>
              <a:rPr lang="en-US" sz="6600" b="1" dirty="0">
                <a:solidFill>
                  <a:srgbClr val="FFC000"/>
                </a:solidFill>
                <a:latin typeface="Times New Roman" panose="02020603050405020304" pitchFamily="18" charset="0"/>
                <a:cs typeface="Times New Roman" panose="02020603050405020304" pitchFamily="18" charset="0"/>
              </a:rPr>
              <a:t>THANKS!</a:t>
            </a:r>
          </a:p>
        </p:txBody>
      </p:sp>
    </p:spTree>
    <p:extLst>
      <p:ext uri="{BB962C8B-B14F-4D97-AF65-F5344CB8AC3E}">
        <p14:creationId xmlns:p14="http://schemas.microsoft.com/office/powerpoint/2010/main" val="128246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latin typeface="Times New Roman" panose="02020603050405020304" pitchFamily="18" charset="0"/>
                <a:cs typeface="Times New Roman" panose="02020603050405020304" pitchFamily="18" charset="0"/>
              </a:rPr>
              <a:t>KIỂM TRA ĐỒ DÙNG HỌC TẬP</a:t>
            </a:r>
            <a:br>
              <a:rPr lang="en-US" b="1" dirty="0">
                <a:solidFill>
                  <a:srgbClr val="FF0000"/>
                </a:solidFill>
                <a:latin typeface="Times New Roman" panose="02020603050405020304" pitchFamily="18" charset="0"/>
                <a:cs typeface="Times New Roman" panose="02020603050405020304" pitchFamily="18" charset="0"/>
              </a:rPr>
            </a:b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556792"/>
            <a:ext cx="7992888" cy="48965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098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1000"/>
                                        <p:tgtEl>
                                          <p:spTgt spid="2050"/>
                                        </p:tgtEl>
                                      </p:cBhvr>
                                    </p:animEffect>
                                    <p:anim calcmode="lin" valueType="num">
                                      <p:cBhvr>
                                        <p:cTn id="15" dur="1000" fill="hold"/>
                                        <p:tgtEl>
                                          <p:spTgt spid="2050"/>
                                        </p:tgtEl>
                                        <p:attrNameLst>
                                          <p:attrName>ppt_x</p:attrName>
                                        </p:attrNameLst>
                                      </p:cBhvr>
                                      <p:tavLst>
                                        <p:tav tm="0">
                                          <p:val>
                                            <p:strVal val="#ppt_x"/>
                                          </p:val>
                                        </p:tav>
                                        <p:tav tm="100000">
                                          <p:val>
                                            <p:strVal val="#ppt_x"/>
                                          </p:val>
                                        </p:tav>
                                      </p:tavLst>
                                    </p:anim>
                                    <p:anim calcmode="lin" valueType="num">
                                      <p:cBhvr>
                                        <p:cTn id="1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5" name="Rectangle 4"/>
          <p:cNvSpPr/>
          <p:nvPr/>
        </p:nvSpPr>
        <p:spPr>
          <a:xfrm>
            <a:off x="467544" y="1268760"/>
            <a:ext cx="8563883" cy="2554545"/>
          </a:xfrm>
          <a:prstGeom prst="rect">
            <a:avLst/>
          </a:prstGeom>
        </p:spPr>
        <p:txBody>
          <a:bodyPr wrap="none">
            <a:spAutoFit/>
          </a:bodyPr>
          <a:lstStyle/>
          <a:p>
            <a:r>
              <a:rPr lang="en-US" sz="4000" b="1" dirty="0">
                <a:solidFill>
                  <a:srgbClr val="FF0000"/>
                </a:solidFill>
                <a:latin typeface="Times New Roman" panose="02020603050405020304" pitchFamily="18" charset="0"/>
                <a:cs typeface="Times New Roman" panose="02020603050405020304" pitchFamily="18" charset="0"/>
              </a:rPr>
              <a:t>                  MĨ THUẬT</a:t>
            </a:r>
          </a:p>
          <a:p>
            <a:endParaRPr lang="en-US" sz="4000" b="1" dirty="0">
              <a:solidFill>
                <a:srgbClr val="FF0000"/>
              </a:solidFill>
              <a:latin typeface="Times New Roman" panose="02020603050405020304" pitchFamily="18" charset="0"/>
              <a:cs typeface="Times New Roman" panose="02020603050405020304" pitchFamily="18" charset="0"/>
            </a:endParaRPr>
          </a:p>
          <a:p>
            <a:r>
              <a:rPr lang="en-US" sz="4000" b="1" dirty="0">
                <a:solidFill>
                  <a:schemeClr val="tx2">
                    <a:lumMod val="60000"/>
                    <a:lumOff val="40000"/>
                  </a:schemeClr>
                </a:solidFill>
                <a:latin typeface="Times New Roman" panose="02020603050405020304" pitchFamily="18" charset="0"/>
                <a:cs typeface="Times New Roman" panose="02020603050405020304" pitchFamily="18" charset="0"/>
              </a:rPr>
              <a:t>CHỦ ĐỀ 4: KHU RỪNG NHIỆT ĐỚI</a:t>
            </a:r>
          </a:p>
          <a:p>
            <a:r>
              <a:rPr lang="en-US" sz="4000" b="1" dirty="0">
                <a:solidFill>
                  <a:srgbClr val="FF0000"/>
                </a:solidFill>
                <a:latin typeface="Times New Roman" panose="02020603050405020304" pitchFamily="18" charset="0"/>
                <a:cs typeface="Times New Roman" panose="02020603050405020304" pitchFamily="18" charset="0"/>
              </a:rPr>
              <a:t>           </a:t>
            </a:r>
            <a:r>
              <a:rPr lang="en-US" sz="3600" b="1" dirty="0">
                <a:solidFill>
                  <a:srgbClr val="FF0000"/>
                </a:solidFill>
                <a:latin typeface="Times New Roman" panose="02020603050405020304" pitchFamily="18" charset="0"/>
                <a:cs typeface="Times New Roman" panose="02020603050405020304" pitchFamily="18" charset="0"/>
              </a:rPr>
              <a:t>BÀI 3: TẮC KÈ HOA</a:t>
            </a:r>
            <a:endParaRPr lang="en-US" sz="3600" dirty="0"/>
          </a:p>
        </p:txBody>
      </p:sp>
    </p:spTree>
    <p:extLst>
      <p:ext uri="{BB962C8B-B14F-4D97-AF65-F5344CB8AC3E}">
        <p14:creationId xmlns:p14="http://schemas.microsoft.com/office/powerpoint/2010/main" val="358880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8686800" cy="1143000"/>
          </a:xfrm>
        </p:spPr>
        <p:txBody>
          <a:bodyPr>
            <a:normAutofit/>
          </a:bodyPr>
          <a:lstStyle/>
          <a:p>
            <a:r>
              <a:rPr lang="en-US" sz="3200" b="1" dirty="0">
                <a:solidFill>
                  <a:srgbClr val="FF0000"/>
                </a:solidFill>
                <a:latin typeface="Times New Roman" panose="02020603050405020304" pitchFamily="18" charset="0"/>
                <a:cs typeface="Times New Roman" panose="02020603050405020304" pitchFamily="18" charset="0"/>
              </a:rPr>
              <a:t>NHẬN BIẾT ĐẶC ĐIỂM CỦA TẮC KÈ HOA</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88024" y="844279"/>
            <a:ext cx="4059675" cy="2224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836712"/>
            <a:ext cx="4032448"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3140968"/>
            <a:ext cx="7432068" cy="2470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5639682"/>
            <a:ext cx="6348148" cy="523220"/>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Tăc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kè</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maù</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sắc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ntn</a:t>
            </a:r>
            <a:r>
              <a:rPr lang="en-US" sz="2800" b="1"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478604" y="6169407"/>
            <a:ext cx="6388287" cy="523220"/>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tắc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kè</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gì</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biệt</a:t>
            </a:r>
            <a:r>
              <a:rPr 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9459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Effect transition="in" filter="fade">
                                      <p:cBhvr>
                                        <p:cTn id="14" dur="1000"/>
                                        <p:tgtEl>
                                          <p:spTgt spid="3075"/>
                                        </p:tgtEl>
                                      </p:cBhvr>
                                    </p:animEffect>
                                    <p:anim calcmode="lin" valueType="num">
                                      <p:cBhvr>
                                        <p:cTn id="15" dur="1000" fill="hold"/>
                                        <p:tgtEl>
                                          <p:spTgt spid="3075"/>
                                        </p:tgtEl>
                                        <p:attrNameLst>
                                          <p:attrName>ppt_x</p:attrName>
                                        </p:attrNameLst>
                                      </p:cBhvr>
                                      <p:tavLst>
                                        <p:tav tm="0">
                                          <p:val>
                                            <p:strVal val="#ppt_x"/>
                                          </p:val>
                                        </p:tav>
                                        <p:tav tm="100000">
                                          <p:val>
                                            <p:strVal val="#ppt_x"/>
                                          </p:val>
                                        </p:tav>
                                      </p:tavLst>
                                    </p:anim>
                                    <p:anim calcmode="lin" valueType="num">
                                      <p:cBhvr>
                                        <p:cTn id="16"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barn(inVertical)">
                                      <p:cBhvr>
                                        <p:cTn id="21" dur="500"/>
                                        <p:tgtEl>
                                          <p:spTgt spid="307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076"/>
                                        </p:tgtEl>
                                        <p:attrNameLst>
                                          <p:attrName>style.visibility</p:attrName>
                                        </p:attrNameLst>
                                      </p:cBhvr>
                                      <p:to>
                                        <p:strVal val="visible"/>
                                      </p:to>
                                    </p:set>
                                    <p:animEffect transition="in" filter="barn(inVertical)">
                                      <p:cBhvr>
                                        <p:cTn id="26" dur="500"/>
                                        <p:tgtEl>
                                          <p:spTgt spid="307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4463"/>
            <a:ext cx="8229600" cy="1143000"/>
          </a:xfrm>
        </p:spPr>
        <p:txBody>
          <a:bodyPr>
            <a:normAutofit/>
          </a:bodyPr>
          <a:lstStyle/>
          <a:p>
            <a:r>
              <a:rPr lang="en-US" sz="3600" b="1" dirty="0">
                <a:solidFill>
                  <a:srgbClr val="FF0000"/>
                </a:solidFill>
                <a:latin typeface="Times New Roman" panose="02020603050405020304" pitchFamily="18" charset="0"/>
                <a:cs typeface="Times New Roman" panose="02020603050405020304" pitchFamily="18" charset="0"/>
              </a:rPr>
              <a:t>CẤU TẠO TẮC KÈ HOA</a:t>
            </a:r>
            <a:endParaRPr lang="en-US" sz="3600"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1720" y="2060847"/>
            <a:ext cx="5112567" cy="316835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cxnSp>
        <p:nvCxnSpPr>
          <p:cNvPr id="4" name="Straight Arrow Connector 3"/>
          <p:cNvCxnSpPr/>
          <p:nvPr/>
        </p:nvCxnSpPr>
        <p:spPr>
          <a:xfrm flipV="1">
            <a:off x="6084168" y="1700808"/>
            <a:ext cx="79208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020272" y="1412776"/>
            <a:ext cx="561372" cy="369332"/>
          </a:xfrm>
          <a:prstGeom prst="rect">
            <a:avLst/>
          </a:prstGeom>
          <a:noFill/>
        </p:spPr>
        <p:txBody>
          <a:bodyPr wrap="none" rtlCol="0">
            <a:spAutoFit/>
          </a:bodyPr>
          <a:lstStyle/>
          <a:p>
            <a:r>
              <a:rPr lang="en-US" dirty="0" err="1"/>
              <a:t>Đầu</a:t>
            </a:r>
            <a:endParaRPr lang="en-US" dirty="0"/>
          </a:p>
        </p:txBody>
      </p:sp>
      <p:cxnSp>
        <p:nvCxnSpPr>
          <p:cNvPr id="12" name="Straight Arrow Connector 11"/>
          <p:cNvCxnSpPr/>
          <p:nvPr/>
        </p:nvCxnSpPr>
        <p:spPr>
          <a:xfrm flipH="1">
            <a:off x="1187624" y="4509120"/>
            <a:ext cx="72008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11560" y="5877272"/>
            <a:ext cx="625492" cy="369332"/>
          </a:xfrm>
          <a:prstGeom prst="rect">
            <a:avLst/>
          </a:prstGeom>
          <a:noFill/>
        </p:spPr>
        <p:txBody>
          <a:bodyPr wrap="none" rtlCol="0">
            <a:spAutoFit/>
          </a:bodyPr>
          <a:lstStyle/>
          <a:p>
            <a:r>
              <a:rPr lang="en-US" dirty="0" err="1"/>
              <a:t>Đuôi</a:t>
            </a:r>
            <a:endParaRPr lang="en-US" dirty="0"/>
          </a:p>
        </p:txBody>
      </p:sp>
      <p:cxnSp>
        <p:nvCxnSpPr>
          <p:cNvPr id="16" name="Straight Arrow Connector 15"/>
          <p:cNvCxnSpPr/>
          <p:nvPr/>
        </p:nvCxnSpPr>
        <p:spPr>
          <a:xfrm>
            <a:off x="4932040" y="3645024"/>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932040" y="3645024"/>
            <a:ext cx="1440160" cy="18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480212" y="5877272"/>
            <a:ext cx="1101432" cy="369332"/>
          </a:xfrm>
          <a:prstGeom prst="rect">
            <a:avLst/>
          </a:prstGeom>
          <a:noFill/>
        </p:spPr>
        <p:txBody>
          <a:bodyPr wrap="square" rtlCol="0">
            <a:spAutoFit/>
          </a:bodyPr>
          <a:lstStyle/>
          <a:p>
            <a:r>
              <a:rPr lang="en-US" dirty="0" err="1"/>
              <a:t>Chân</a:t>
            </a:r>
            <a:endParaRPr lang="en-US" dirty="0"/>
          </a:p>
        </p:txBody>
      </p:sp>
      <p:cxnSp>
        <p:nvCxnSpPr>
          <p:cNvPr id="22" name="Straight Arrow Connector 21"/>
          <p:cNvCxnSpPr/>
          <p:nvPr/>
        </p:nvCxnSpPr>
        <p:spPr>
          <a:xfrm>
            <a:off x="1907704" y="1782108"/>
            <a:ext cx="1296144" cy="740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187624" y="1597442"/>
            <a:ext cx="651140" cy="369332"/>
          </a:xfrm>
          <a:prstGeom prst="rect">
            <a:avLst/>
          </a:prstGeom>
          <a:noFill/>
        </p:spPr>
        <p:txBody>
          <a:bodyPr wrap="none" rtlCol="0">
            <a:spAutoFit/>
          </a:bodyPr>
          <a:lstStyle/>
          <a:p>
            <a:r>
              <a:rPr lang="en-US" dirty="0" err="1"/>
              <a:t>Thân</a:t>
            </a:r>
            <a:endParaRPr lang="en-US" dirty="0"/>
          </a:p>
        </p:txBody>
      </p:sp>
      <p:cxnSp>
        <p:nvCxnSpPr>
          <p:cNvPr id="27" name="Straight Arrow Connector 26"/>
          <p:cNvCxnSpPr/>
          <p:nvPr/>
        </p:nvCxnSpPr>
        <p:spPr>
          <a:xfrm>
            <a:off x="6876256" y="2780928"/>
            <a:ext cx="705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900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fade">
                                      <p:cBhvr>
                                        <p:cTn id="14" dur="1000"/>
                                        <p:tgtEl>
                                          <p:spTgt spid="9218"/>
                                        </p:tgtEl>
                                      </p:cBhvr>
                                    </p:animEffect>
                                    <p:anim calcmode="lin" valueType="num">
                                      <p:cBhvr>
                                        <p:cTn id="15" dur="1000" fill="hold"/>
                                        <p:tgtEl>
                                          <p:spTgt spid="9218"/>
                                        </p:tgtEl>
                                        <p:attrNameLst>
                                          <p:attrName>ppt_x</p:attrName>
                                        </p:attrNameLst>
                                      </p:cBhvr>
                                      <p:tavLst>
                                        <p:tav tm="0">
                                          <p:val>
                                            <p:strVal val="#ppt_x"/>
                                          </p:val>
                                        </p:tav>
                                        <p:tav tm="100000">
                                          <p:val>
                                            <p:strVal val="#ppt_x"/>
                                          </p:val>
                                        </p:tav>
                                      </p:tavLst>
                                    </p:anim>
                                    <p:anim calcmode="lin" valueType="num">
                                      <p:cBhvr>
                                        <p:cTn id="16"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7999"/>
          </a:xfrm>
        </p:spPr>
      </p:pic>
      <p:sp>
        <p:nvSpPr>
          <p:cNvPr id="5" name="Rectangle 4"/>
          <p:cNvSpPr/>
          <p:nvPr/>
        </p:nvSpPr>
        <p:spPr>
          <a:xfrm>
            <a:off x="434543" y="836712"/>
            <a:ext cx="8424936" cy="4216539"/>
          </a:xfrm>
          <a:prstGeom prst="rect">
            <a:avLst/>
          </a:prstGeom>
        </p:spPr>
        <p:txBody>
          <a:bodyPr wrap="square">
            <a:spAutoFit/>
          </a:bodyPr>
          <a:lstStyle/>
          <a:p>
            <a:r>
              <a:rPr lang="en-US" sz="2800" b="1" i="1" dirty="0">
                <a:latin typeface="Times New Roman" panose="02020603050405020304" pitchFamily="18" charset="0"/>
                <a:cs typeface="Times New Roman" panose="02020603050405020304" pitchFamily="18" charset="0"/>
              </a:rPr>
              <a:t>                         </a:t>
            </a:r>
            <a:r>
              <a:rPr lang="en-US" sz="4400" b="1" i="1" dirty="0">
                <a:latin typeface="Times New Roman" panose="02020603050405020304" pitchFamily="18" charset="0"/>
                <a:cs typeface="Times New Roman" panose="02020603050405020304" pitchFamily="18" charset="0"/>
              </a:rPr>
              <a:t>KÊT LUẬN</a:t>
            </a:r>
          </a:p>
          <a:p>
            <a:endParaRPr lang="en-US" sz="2800" b="1" i="1" dirty="0">
              <a:latin typeface="Times New Roman" panose="02020603050405020304" pitchFamily="18" charset="0"/>
              <a:cs typeface="Times New Roman" panose="02020603050405020304" pitchFamily="18" charset="0"/>
            </a:endParaRPr>
          </a:p>
          <a:p>
            <a:r>
              <a:rPr lang="en-US" sz="2800" b="1" i="1" dirty="0">
                <a:latin typeface="Times New Roman" panose="02020603050405020304" pitchFamily="18" charset="0"/>
                <a:cs typeface="Times New Roman" panose="02020603050405020304" pitchFamily="18" charset="0"/>
              </a:rPr>
              <a:t>- T</a:t>
            </a:r>
            <a:r>
              <a:rPr lang="vi-VN" sz="2800" b="1" i="1" dirty="0">
                <a:latin typeface="Times New Roman" panose="02020603050405020304" pitchFamily="18" charset="0"/>
                <a:cs typeface="Times New Roman" panose="02020603050405020304" pitchFamily="18" charset="0"/>
              </a:rPr>
              <a:t>ắc kè là loài bò sát có khả năng đổi màu rất tài tình, khiến nhiều người cảm thấy thích thú. Chúng đã dùng khả năng này để ngụy trang cho mình nhằm tránh thoát khỏi móng vuốt của kẻ thù</a:t>
            </a:r>
            <a:r>
              <a:rPr lang="en-US" sz="2800" b="1" i="1" dirty="0">
                <a:latin typeface="Times New Roman" panose="02020603050405020304" pitchFamily="18" charset="0"/>
                <a:cs typeface="Times New Roman" panose="02020603050405020304" pitchFamily="18" charset="0"/>
              </a:rPr>
              <a:t>.</a:t>
            </a:r>
          </a:p>
          <a:p>
            <a:r>
              <a:rPr lang="en-US" sz="2800" dirty="0"/>
              <a:t>-</a:t>
            </a:r>
            <a:r>
              <a:rPr lang="vi-VN" sz="2800" dirty="0"/>
              <a:t> </a:t>
            </a:r>
            <a:r>
              <a:rPr lang="vi-VN" sz="2800" b="1" i="1" dirty="0">
                <a:latin typeface="+mj-lt"/>
              </a:rPr>
              <a:t>Cơ thể tắc kè có cấu tạo hoàn chỉnh với cái đầu dẹt, có hình tam giác nhọn hướng về phía mõm và được bao phủ bởi một lớp vảy nhỏ, dạng hạt, xếp xen kẽ.</a:t>
            </a:r>
            <a:endParaRPr lang="en-US" sz="2800" b="1" i="1" dirty="0">
              <a:latin typeface="+mj-lt"/>
              <a:cs typeface="Times New Roman" panose="02020603050405020304" pitchFamily="18" charset="0"/>
            </a:endParaRPr>
          </a:p>
        </p:txBody>
      </p:sp>
    </p:spTree>
    <p:extLst>
      <p:ext uri="{BB962C8B-B14F-4D97-AF65-F5344CB8AC3E}">
        <p14:creationId xmlns:p14="http://schemas.microsoft.com/office/powerpoint/2010/main" val="3422984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250" y="-243408"/>
            <a:ext cx="8229600" cy="1143000"/>
          </a:xfrm>
        </p:spPr>
        <p:txBody>
          <a:bodyPr>
            <a:normAutofit/>
          </a:bodyPr>
          <a:lstStyle/>
          <a:p>
            <a:r>
              <a:rPr lang="en-US" sz="3600" b="1" dirty="0">
                <a:solidFill>
                  <a:srgbClr val="FF0000"/>
                </a:solidFill>
                <a:latin typeface="Times New Roman" panose="02020603050405020304" pitchFamily="18" charset="0"/>
                <a:cs typeface="Times New Roman" panose="02020603050405020304" pitchFamily="18" charset="0"/>
              </a:rPr>
              <a:t>CÁCH VẼ TẮC KÈ HOA</a:t>
            </a:r>
            <a:endParaRPr lang="en-US" sz="36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00800" y="1323262"/>
            <a:ext cx="3743325" cy="2048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471" y="3919589"/>
            <a:ext cx="3733800" cy="2305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3948796"/>
            <a:ext cx="3528392" cy="2289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471" y="1344222"/>
            <a:ext cx="3511481" cy="2023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89643" y="636336"/>
            <a:ext cx="6660798"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Nêu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các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bước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vẽ</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tắc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kè</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hoa</a:t>
            </a:r>
            <a:r>
              <a:rPr lang="en-US" sz="4000" b="1" dirty="0">
                <a:latin typeface="Times New Roman" panose="02020603050405020304" pitchFamily="18" charset="0"/>
                <a:cs typeface="Times New Roman" panose="02020603050405020304" pitchFamily="18" charset="0"/>
              </a:rPr>
              <a:t>?</a:t>
            </a:r>
          </a:p>
        </p:txBody>
      </p:sp>
      <p:sp>
        <p:nvSpPr>
          <p:cNvPr id="8" name="TextBox 7"/>
          <p:cNvSpPr txBox="1"/>
          <p:nvPr/>
        </p:nvSpPr>
        <p:spPr>
          <a:xfrm>
            <a:off x="5282691" y="3367401"/>
            <a:ext cx="3677802"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B1: </a:t>
            </a:r>
            <a:r>
              <a:rPr lang="en-US" sz="2000" b="1" dirty="0" err="1">
                <a:latin typeface="Times New Roman" panose="02020603050405020304" pitchFamily="18" charset="0"/>
                <a:cs typeface="Times New Roman" panose="02020603050405020304" pitchFamily="18" charset="0"/>
              </a:rPr>
              <a:t>Vẽ</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kè</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hoa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bằng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nét</a:t>
            </a:r>
            <a:endParaRPr lang="en-US" sz="2000"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35037" y="6224639"/>
            <a:ext cx="4302973"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B2:Trang </a:t>
            </a:r>
            <a:r>
              <a:rPr lang="en-US" sz="2000" b="1" dirty="0" err="1">
                <a:latin typeface="Times New Roman" panose="02020603050405020304" pitchFamily="18" charset="0"/>
                <a:cs typeface="Times New Roman" panose="02020603050405020304" pitchFamily="18" charset="0"/>
              </a:rPr>
              <a:t>trí</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kè</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hoa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bằng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nét,màu</a:t>
            </a:r>
            <a:endParaRPr lang="en-US" sz="20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4499992" y="6273283"/>
            <a:ext cx="4844788"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B3: </a:t>
            </a:r>
            <a:r>
              <a:rPr lang="en-US" sz="2000" b="1" dirty="0" err="1">
                <a:latin typeface="Times New Roman" panose="02020603050405020304" pitchFamily="18" charset="0"/>
                <a:cs typeface="Times New Roman" panose="02020603050405020304" pitchFamily="18" charset="0"/>
              </a:rPr>
              <a:t>Vẽ</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màu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kè</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hoa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thêm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sinh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động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745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101"/>
                                        </p:tgtEl>
                                        <p:attrNameLst>
                                          <p:attrName>style.visibility</p:attrName>
                                        </p:attrNameLst>
                                      </p:cBhvr>
                                      <p:to>
                                        <p:strVal val="visible"/>
                                      </p:to>
                                    </p:set>
                                    <p:animEffect transition="in" filter="barn(inVertical)">
                                      <p:cBhvr>
                                        <p:cTn id="19" dur="500"/>
                                        <p:tgtEl>
                                          <p:spTgt spid="410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barn(inVertical)">
                                      <p:cBhvr>
                                        <p:cTn id="24" dur="500"/>
                                        <p:tgtEl>
                                          <p:spTgt spid="409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4099"/>
                                        </p:tgtEl>
                                        <p:attrNameLst>
                                          <p:attrName>style.visibility</p:attrName>
                                        </p:attrNameLst>
                                      </p:cBhvr>
                                      <p:to>
                                        <p:strVal val="visible"/>
                                      </p:to>
                                    </p:set>
                                    <p:animEffect transition="in" filter="barn(inVertical)">
                                      <p:cBhvr>
                                        <p:cTn id="34" dur="500"/>
                                        <p:tgtEl>
                                          <p:spTgt spid="409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4100"/>
                                        </p:tgtEl>
                                        <p:attrNameLst>
                                          <p:attrName>style.visibility</p:attrName>
                                        </p:attrNameLst>
                                      </p:cBhvr>
                                      <p:to>
                                        <p:strVal val="visible"/>
                                      </p:to>
                                    </p:set>
                                    <p:animEffect transition="in" filter="fade">
                                      <p:cBhvr>
                                        <p:cTn id="44" dur="1000"/>
                                        <p:tgtEl>
                                          <p:spTgt spid="4100"/>
                                        </p:tgtEl>
                                      </p:cBhvr>
                                    </p:animEffect>
                                    <p:anim calcmode="lin" valueType="num">
                                      <p:cBhvr>
                                        <p:cTn id="45" dur="1000" fill="hold"/>
                                        <p:tgtEl>
                                          <p:spTgt spid="4100"/>
                                        </p:tgtEl>
                                        <p:attrNameLst>
                                          <p:attrName>ppt_x</p:attrName>
                                        </p:attrNameLst>
                                      </p:cBhvr>
                                      <p:tavLst>
                                        <p:tav tm="0">
                                          <p:val>
                                            <p:strVal val="#ppt_x"/>
                                          </p:val>
                                        </p:tav>
                                        <p:tav tm="100000">
                                          <p:val>
                                            <p:strVal val="#ppt_x"/>
                                          </p:val>
                                        </p:tav>
                                      </p:tavLst>
                                    </p:anim>
                                    <p:anim calcmode="lin" valueType="num">
                                      <p:cBhvr>
                                        <p:cTn id="46"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arn(inVertical)">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BÀI THAM KHẢO</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6565" y="1437592"/>
            <a:ext cx="3810000" cy="2067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7504" y="1412776"/>
            <a:ext cx="228996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1365" y="3550722"/>
            <a:ext cx="3600400"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2437" y="1460076"/>
            <a:ext cx="2190750" cy="4394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296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barn(inVertical)">
                                      <p:cBhvr>
                                        <p:cTn id="12" dur="5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125"/>
                                        </p:tgtEl>
                                        <p:attrNameLst>
                                          <p:attrName>style.visibility</p:attrName>
                                        </p:attrNameLst>
                                      </p:cBhvr>
                                      <p:to>
                                        <p:strVal val="visible"/>
                                      </p:to>
                                    </p:set>
                                    <p:animEffect transition="in" filter="barn(inVertical)">
                                      <p:cBhvr>
                                        <p:cTn id="17" dur="500"/>
                                        <p:tgtEl>
                                          <p:spTgt spid="51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122"/>
                                        </p:tgtEl>
                                        <p:attrNameLst>
                                          <p:attrName>style.visibility</p:attrName>
                                        </p:attrNameLst>
                                      </p:cBhvr>
                                      <p:to>
                                        <p:strVal val="visible"/>
                                      </p:to>
                                    </p:set>
                                    <p:animEffect transition="in" filter="barn(inVertical)">
                                      <p:cBhvr>
                                        <p:cTn id="22" dur="500"/>
                                        <p:tgtEl>
                                          <p:spTgt spid="51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124"/>
                                        </p:tgtEl>
                                        <p:attrNameLst>
                                          <p:attrName>style.visibility</p:attrName>
                                        </p:attrNameLst>
                                      </p:cBhvr>
                                      <p:to>
                                        <p:strVal val="visible"/>
                                      </p:to>
                                    </p:set>
                                    <p:animEffect transition="in" filter="barn(inVertical)">
                                      <p:cBhvr>
                                        <p:cTn id="27"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BÀI THAM KHẢO</a:t>
            </a:r>
            <a:endParaRPr lang="en-US"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28184" y="1340385"/>
            <a:ext cx="2448272"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412776"/>
            <a:ext cx="2847975"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16" y="1412776"/>
            <a:ext cx="3073524"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4365104"/>
            <a:ext cx="2736303"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988" y="4221088"/>
            <a:ext cx="3044851"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4992" y="4296219"/>
            <a:ext cx="2864743"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071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44"/>
                                        </p:tgtEl>
                                        <p:attrNameLst>
                                          <p:attrName>style.visibility</p:attrName>
                                        </p:attrNameLst>
                                      </p:cBhvr>
                                      <p:to>
                                        <p:strVal val="visible"/>
                                      </p:to>
                                    </p:set>
                                    <p:animEffect transition="in" filter="barn(inVertical)">
                                      <p:cBhvr>
                                        <p:cTn id="14" dur="500"/>
                                        <p:tgtEl>
                                          <p:spTgt spid="1024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0243"/>
                                        </p:tgtEl>
                                        <p:attrNameLst>
                                          <p:attrName>style.visibility</p:attrName>
                                        </p:attrNameLst>
                                      </p:cBhvr>
                                      <p:to>
                                        <p:strVal val="visible"/>
                                      </p:to>
                                    </p:set>
                                    <p:animEffect transition="in" filter="wipe(down)">
                                      <p:cBhvr>
                                        <p:cTn id="19" dur="500"/>
                                        <p:tgtEl>
                                          <p:spTgt spid="1024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242"/>
                                        </p:tgtEl>
                                        <p:attrNameLst>
                                          <p:attrName>style.visibility</p:attrName>
                                        </p:attrNameLst>
                                      </p:cBhvr>
                                      <p:to>
                                        <p:strVal val="visible"/>
                                      </p:to>
                                    </p:set>
                                    <p:animEffect transition="in" filter="barn(inVertical)">
                                      <p:cBhvr>
                                        <p:cTn id="24" dur="500"/>
                                        <p:tgtEl>
                                          <p:spTgt spid="1024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247"/>
                                        </p:tgtEl>
                                        <p:attrNameLst>
                                          <p:attrName>style.visibility</p:attrName>
                                        </p:attrNameLst>
                                      </p:cBhvr>
                                      <p:to>
                                        <p:strVal val="visible"/>
                                      </p:to>
                                    </p:set>
                                    <p:animEffect transition="in" filter="wipe(down)">
                                      <p:cBhvr>
                                        <p:cTn id="29" dur="500"/>
                                        <p:tgtEl>
                                          <p:spTgt spid="1024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0245"/>
                                        </p:tgtEl>
                                        <p:attrNameLst>
                                          <p:attrName>style.visibility</p:attrName>
                                        </p:attrNameLst>
                                      </p:cBhvr>
                                      <p:to>
                                        <p:strVal val="visible"/>
                                      </p:to>
                                    </p:set>
                                    <p:animEffect transition="in" filter="wipe(down)">
                                      <p:cBhvr>
                                        <p:cTn id="34" dur="500"/>
                                        <p:tgtEl>
                                          <p:spTgt spid="1024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0246"/>
                                        </p:tgtEl>
                                        <p:attrNameLst>
                                          <p:attrName>style.visibility</p:attrName>
                                        </p:attrNameLst>
                                      </p:cBhvr>
                                      <p:to>
                                        <p:strVal val="visible"/>
                                      </p:to>
                                    </p:set>
                                    <p:animEffect transition="in" filter="barn(inVertical)">
                                      <p:cBhvr>
                                        <p:cTn id="39" dur="500"/>
                                        <p:tgtEl>
                                          <p:spTgt spid="10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285</Words>
  <Application>Microsoft Office PowerPoint</Application>
  <PresentationFormat>On-screen Show (4:3)</PresentationFormat>
  <Paragraphs>38</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PowerPoint Presentation</vt:lpstr>
      <vt:lpstr>KIỂM TRA ĐỒ DÙNG HỌC TẬP </vt:lpstr>
      <vt:lpstr>PowerPoint Presentation</vt:lpstr>
      <vt:lpstr>NHẬN BIẾT ĐẶC ĐIỂM CỦA TẮC KÈ HOA</vt:lpstr>
      <vt:lpstr>CẤU TẠO TẮC KÈ HOA</vt:lpstr>
      <vt:lpstr>PowerPoint Presentation</vt:lpstr>
      <vt:lpstr>CÁCH VẼ TẮC KÈ HOA</vt:lpstr>
      <vt:lpstr>BÀI THAM KHẢO</vt:lpstr>
      <vt:lpstr>BÀI THAM KHẢO</vt:lpstr>
      <vt:lpstr>PowerPoint Presentation</vt:lpstr>
      <vt:lpstr>PowerPoint Presentation</vt:lpstr>
      <vt:lpstr>TẠO BỨC TRANH TẮC KÈ HOA TRONG RỪNG CÂY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21AK22.COM</dc:creator>
  <cp:lastModifiedBy>Carmen</cp:lastModifiedBy>
  <cp:revision>20</cp:revision>
  <dcterms:created xsi:type="dcterms:W3CDTF">2021-07-23T15:11:22Z</dcterms:created>
  <dcterms:modified xsi:type="dcterms:W3CDTF">2023-07-23T18:00:23Z</dcterms:modified>
</cp:coreProperties>
</file>