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0"/>
  </p:notesMasterIdLst>
  <p:sldIdLst>
    <p:sldId id="2007577123" r:id="rId2"/>
    <p:sldId id="275" r:id="rId3"/>
    <p:sldId id="440" r:id="rId4"/>
    <p:sldId id="302" r:id="rId5"/>
    <p:sldId id="292" r:id="rId6"/>
    <p:sldId id="2007577148" r:id="rId7"/>
    <p:sldId id="2007577198" r:id="rId8"/>
    <p:sldId id="299" r:id="rId9"/>
    <p:sldId id="2007577150" r:id="rId10"/>
    <p:sldId id="258" r:id="rId11"/>
    <p:sldId id="268" r:id="rId12"/>
    <p:sldId id="269" r:id="rId13"/>
    <p:sldId id="259" r:id="rId14"/>
    <p:sldId id="2007577139" r:id="rId15"/>
    <p:sldId id="288" r:id="rId16"/>
    <p:sldId id="2007577152" r:id="rId17"/>
    <p:sldId id="2007577154" r:id="rId18"/>
    <p:sldId id="2007577188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  <p:cmAuthor id="2" name="tran thao" initials="tt" lastIdx="1" clrIdx="1">
    <p:extLst>
      <p:ext uri="{19B8F6BF-5375-455C-9EA6-DF929625EA0E}">
        <p15:presenceInfo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0"/>
    <a:srgbClr val="FA36D0"/>
    <a:srgbClr val="008000"/>
    <a:srgbClr val="E004D6"/>
    <a:srgbClr val="3E6DC0"/>
    <a:srgbClr val="FFFAAD"/>
    <a:srgbClr val="000000"/>
    <a:srgbClr val="66FF33"/>
    <a:srgbClr val="7D9F11"/>
    <a:srgbClr val="FF5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7" autoAdjust="0"/>
    <p:restoredTop sz="93926" autoAdjust="0"/>
  </p:normalViewPr>
  <p:slideViewPr>
    <p:cSldViewPr snapToGrid="0">
      <p:cViewPr varScale="1">
        <p:scale>
          <a:sx n="65" d="100"/>
          <a:sy n="65" d="100"/>
        </p:scale>
        <p:origin x="7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2B650-A965-4859-877A-AADA4A3BFF80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0A767-0B84-4717-ACC0-849181D6E01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788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幻灯片图像占位符 1">
            <a:extLst>
              <a:ext uri="{FF2B5EF4-FFF2-40B4-BE49-F238E27FC236}">
                <a16:creationId xmlns:a16="http://schemas.microsoft.com/office/drawing/2014/main" id="{EDEC2788-47F4-4A94-90B6-3152E5822E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备注占位符 2">
            <a:extLst>
              <a:ext uri="{FF2B5EF4-FFF2-40B4-BE49-F238E27FC236}">
                <a16:creationId xmlns:a16="http://schemas.microsoft.com/office/drawing/2014/main" id="{97786F85-0D66-4FCE-A590-9FC6A5C47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5540" name="灯片编号占位符 3">
            <a:extLst>
              <a:ext uri="{FF2B5EF4-FFF2-40B4-BE49-F238E27FC236}">
                <a16:creationId xmlns:a16="http://schemas.microsoft.com/office/drawing/2014/main" id="{E33885AF-519D-44D9-821A-8C295D22D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1pPr>
            <a:lvl2pPr marL="742950" indent="-28575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2pPr>
            <a:lvl3pPr marL="11430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3pPr>
            <a:lvl4pPr marL="16002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4pPr>
            <a:lvl5pPr marL="20574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9pPr>
          </a:lstStyle>
          <a:p>
            <a:fld id="{21C0CB4F-13A3-4E8F-B130-0EF2945C8383}" type="slidenum">
              <a:rPr lang="zh-CN" altLang="en-US">
                <a:latin typeface="Calibri" panose="020F0502020204030204" pitchFamily="34" charset="0"/>
                <a:ea typeface="DengXian" panose="02010600030101010101" pitchFamily="2" charset="-122"/>
                <a:cs typeface="FontAwesome"/>
              </a:rPr>
              <a:pPr/>
              <a:t>1</a:t>
            </a:fld>
            <a:endParaRPr lang="zh-CN" altLang="en-US">
              <a:latin typeface="Calibri" panose="020F0502020204030204" pitchFamily="34" charset="0"/>
              <a:ea typeface="DengXian" panose="02010600030101010101" pitchFamily="2" charset="-122"/>
              <a:cs typeface="FontAwesome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936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223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812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659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082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347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2560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文本占位符 2560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srgbClr val="000000"/>
                </a:solidFill>
              </a:rPr>
              <a:pPr/>
              <a:t>17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93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257578" y="211820"/>
            <a:ext cx="11690680" cy="64138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534F2C4-42D9-4C47-8868-E5A4E8A4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C7EE-40D3-42C6-A90B-C7AD4035F580}" type="datetimeFigureOut">
              <a:rPr lang="en-US"/>
              <a:pPr>
                <a:defRPr/>
              </a:pPr>
              <a:t>7/21/2021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3EEC177-C6DE-41C0-BF59-514359848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074240B-03F2-4D24-854A-81E0CECE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B3282-F89F-4D38-9C1B-2B9CC092D228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9734545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6864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98E-92CA-4835-82C9-2CCB613CF44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0F2B-98D9-4EAB-8A7E-E933C61F2E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81014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1985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6" r:id="rId4"/>
    <p:sldLayoutId id="2147483657" r:id="rId5"/>
    <p:sldLayoutId id="2147483658" r:id="rId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microsoft.com/office/2007/relationships/hdphoto" Target="../media/hdphoto2.wdp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microsoft.com/office/2007/relationships/hdphoto" Target="../media/hdphoto2.wdp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组合 53">
            <a:extLst>
              <a:ext uri="{FF2B5EF4-FFF2-40B4-BE49-F238E27FC236}">
                <a16:creationId xmlns:a16="http://schemas.microsoft.com/office/drawing/2014/main" id="{0459B2FB-7E4D-4C57-9BD7-1AF2C50ADD2C}"/>
              </a:ext>
            </a:extLst>
          </p:cNvPr>
          <p:cNvGrpSpPr>
            <a:grpSpLocks/>
          </p:cNvGrpSpPr>
          <p:nvPr/>
        </p:nvGrpSpPr>
        <p:grpSpPr bwMode="auto">
          <a:xfrm>
            <a:off x="8356600" y="-350838"/>
            <a:ext cx="1851025" cy="3817938"/>
            <a:chOff x="6266970" y="-262550"/>
            <a:chExt cx="1389068" cy="2863157"/>
          </a:xfrm>
        </p:grpSpPr>
        <p:grpSp>
          <p:nvGrpSpPr>
            <p:cNvPr id="37913" name="组合 32">
              <a:extLst>
                <a:ext uri="{FF2B5EF4-FFF2-40B4-BE49-F238E27FC236}">
                  <a16:creationId xmlns:a16="http://schemas.microsoft.com/office/drawing/2014/main" id="{EFA01A33-BA74-44B4-8270-BE354D3CD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66970" y="1275405"/>
              <a:ext cx="1389068" cy="1325202"/>
              <a:chOff x="7057655" y="1334255"/>
              <a:chExt cx="1575305" cy="1502876"/>
            </a:xfrm>
          </p:grpSpPr>
          <p:sp>
            <p:nvSpPr>
              <p:cNvPr id="30" name="椭圆 26">
                <a:extLst>
                  <a:ext uri="{FF2B5EF4-FFF2-40B4-BE49-F238E27FC236}">
                    <a16:creationId xmlns:a16="http://schemas.microsoft.com/office/drawing/2014/main" id="{1D471CA2-42BC-43E8-87CE-5433396FFC51}"/>
                  </a:ext>
                </a:extLst>
              </p:cNvPr>
              <p:cNvSpPr/>
              <p:nvPr/>
            </p:nvSpPr>
            <p:spPr>
              <a:xfrm>
                <a:off x="7057655" y="1334452"/>
                <a:ext cx="1575305" cy="1502679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rgbClr val="DE3D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1" name="椭圆 26">
                <a:extLst>
                  <a:ext uri="{FF2B5EF4-FFF2-40B4-BE49-F238E27FC236}">
                    <a16:creationId xmlns:a16="http://schemas.microsoft.com/office/drawing/2014/main" id="{E5FE8902-6417-4FDB-A19A-54C9DA4626A6}"/>
                  </a:ext>
                </a:extLst>
              </p:cNvPr>
              <p:cNvSpPr/>
              <p:nvPr/>
            </p:nvSpPr>
            <p:spPr>
              <a:xfrm>
                <a:off x="7153342" y="1425543"/>
                <a:ext cx="1383929" cy="1320299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2" name="椭圆 26">
                <a:extLst>
                  <a:ext uri="{FF2B5EF4-FFF2-40B4-BE49-F238E27FC236}">
                    <a16:creationId xmlns:a16="http://schemas.microsoft.com/office/drawing/2014/main" id="{ADB94943-493B-4A94-B062-D5E3CAD71023}"/>
                  </a:ext>
                </a:extLst>
              </p:cNvPr>
              <p:cNvSpPr/>
              <p:nvPr/>
            </p:nvSpPr>
            <p:spPr>
              <a:xfrm>
                <a:off x="7102240" y="1380356"/>
                <a:ext cx="1479381" cy="1410871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17D60899-86BF-4E74-B3FC-67A623FF3825}"/>
                </a:ext>
              </a:extLst>
            </p:cNvPr>
            <p:cNvCxnSpPr/>
            <p:nvPr/>
          </p:nvCxnSpPr>
          <p:spPr>
            <a:xfrm>
              <a:off x="6971035" y="-262550"/>
              <a:ext cx="0" cy="1538129"/>
            </a:xfrm>
            <a:prstGeom prst="line">
              <a:avLst/>
            </a:prstGeom>
            <a:ln w="22225">
              <a:solidFill>
                <a:srgbClr val="DB995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891" name="图片 2">
            <a:extLst>
              <a:ext uri="{FF2B5EF4-FFF2-40B4-BE49-F238E27FC236}">
                <a16:creationId xmlns:a16="http://schemas.microsoft.com/office/drawing/2014/main" id="{005348E9-1AD2-498B-8FE4-58743F4E6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140200"/>
            <a:ext cx="30194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图片 4">
            <a:extLst>
              <a:ext uri="{FF2B5EF4-FFF2-40B4-BE49-F238E27FC236}">
                <a16:creationId xmlns:a16="http://schemas.microsoft.com/office/drawing/2014/main" id="{33B12BF8-FA3A-441D-876A-FF2FE22F4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270125"/>
            <a:ext cx="3271837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图片 13">
            <a:extLst>
              <a:ext uri="{FF2B5EF4-FFF2-40B4-BE49-F238E27FC236}">
                <a16:creationId xmlns:a16="http://schemas.microsoft.com/office/drawing/2014/main" id="{8C95BCEE-6359-498F-B611-C3D4A34DB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63" y="452438"/>
            <a:ext cx="5857875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4" name="组合 52">
            <a:extLst>
              <a:ext uri="{FF2B5EF4-FFF2-40B4-BE49-F238E27FC236}">
                <a16:creationId xmlns:a16="http://schemas.microsoft.com/office/drawing/2014/main" id="{2AB303AC-70B6-4948-A3FE-657228BF18CC}"/>
              </a:ext>
            </a:extLst>
          </p:cNvPr>
          <p:cNvGrpSpPr>
            <a:grpSpLocks/>
          </p:cNvGrpSpPr>
          <p:nvPr/>
        </p:nvGrpSpPr>
        <p:grpSpPr bwMode="auto">
          <a:xfrm>
            <a:off x="6783388" y="-471488"/>
            <a:ext cx="2101850" cy="5832476"/>
            <a:chOff x="5088044" y="-353085"/>
            <a:chExt cx="1575305" cy="4374333"/>
          </a:xfrm>
        </p:grpSpPr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E31E0997-6B8F-4B04-B2FA-C0DCCB6A3FF5}"/>
                </a:ext>
              </a:extLst>
            </p:cNvPr>
            <p:cNvSpPr/>
            <p:nvPr/>
          </p:nvSpPr>
          <p:spPr>
            <a:xfrm>
              <a:off x="5088044" y="2518687"/>
              <a:ext cx="1575305" cy="1502561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solidFill>
              <a:srgbClr val="59AC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8" name="椭圆 26">
              <a:extLst>
                <a:ext uri="{FF2B5EF4-FFF2-40B4-BE49-F238E27FC236}">
                  <a16:creationId xmlns:a16="http://schemas.microsoft.com/office/drawing/2014/main" id="{A3FE95F9-679F-4041-A1EC-47216B75CE8F}"/>
                </a:ext>
              </a:extLst>
            </p:cNvPr>
            <p:cNvSpPr/>
            <p:nvPr/>
          </p:nvSpPr>
          <p:spPr>
            <a:xfrm>
              <a:off x="5183731" y="2609660"/>
              <a:ext cx="1383929" cy="1320299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9" name="椭圆 26">
              <a:extLst>
                <a:ext uri="{FF2B5EF4-FFF2-40B4-BE49-F238E27FC236}">
                  <a16:creationId xmlns:a16="http://schemas.microsoft.com/office/drawing/2014/main" id="{FEB06F7B-839E-4346-8AF9-E9E5904F779C}"/>
                </a:ext>
              </a:extLst>
            </p:cNvPr>
            <p:cNvSpPr/>
            <p:nvPr/>
          </p:nvSpPr>
          <p:spPr>
            <a:xfrm>
              <a:off x="5132066" y="2563931"/>
              <a:ext cx="1480120" cy="1410883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CACF1A7-2952-45A1-8EF0-37EA2F985FA1}"/>
                </a:ext>
              </a:extLst>
            </p:cNvPr>
            <p:cNvCxnSpPr>
              <a:stCxn id="27" idx="1"/>
            </p:cNvCxnSpPr>
            <p:nvPr/>
          </p:nvCxnSpPr>
          <p:spPr>
            <a:xfrm flipV="1">
              <a:off x="5888784" y="-353085"/>
              <a:ext cx="0" cy="2871772"/>
            </a:xfrm>
            <a:prstGeom prst="line">
              <a:avLst/>
            </a:prstGeom>
            <a:ln w="22225">
              <a:solidFill>
                <a:srgbClr val="9BC9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椭圆 26">
              <a:extLst>
                <a:ext uri="{FF2B5EF4-FFF2-40B4-BE49-F238E27FC236}">
                  <a16:creationId xmlns:a16="http://schemas.microsoft.com/office/drawing/2014/main" id="{4D7D9746-656D-4D03-995B-CFA154F75766}"/>
                </a:ext>
              </a:extLst>
            </p:cNvPr>
            <p:cNvSpPr/>
            <p:nvPr/>
          </p:nvSpPr>
          <p:spPr>
            <a:xfrm>
              <a:off x="5218923" y="2662752"/>
              <a:ext cx="1309978" cy="1250149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37895" name="组合 54">
            <a:extLst>
              <a:ext uri="{FF2B5EF4-FFF2-40B4-BE49-F238E27FC236}">
                <a16:creationId xmlns:a16="http://schemas.microsoft.com/office/drawing/2014/main" id="{DF6327EF-815C-4E6B-93CB-77D9F82CC52D}"/>
              </a:ext>
            </a:extLst>
          </p:cNvPr>
          <p:cNvGrpSpPr>
            <a:grpSpLocks/>
          </p:cNvGrpSpPr>
          <p:nvPr/>
        </p:nvGrpSpPr>
        <p:grpSpPr bwMode="auto">
          <a:xfrm>
            <a:off x="9426575" y="-471488"/>
            <a:ext cx="2100263" cy="6702426"/>
            <a:chOff x="7069933" y="-353085"/>
            <a:chExt cx="1575305" cy="5025808"/>
          </a:xfrm>
        </p:grpSpPr>
        <p:grpSp>
          <p:nvGrpSpPr>
            <p:cNvPr id="37898" name="组合 43">
              <a:extLst>
                <a:ext uri="{FF2B5EF4-FFF2-40B4-BE49-F238E27FC236}">
                  <a16:creationId xmlns:a16="http://schemas.microsoft.com/office/drawing/2014/main" id="{0DD67B16-1CAA-480C-9A14-E97A6875C8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69933" y="3169847"/>
              <a:ext cx="1575305" cy="1502876"/>
              <a:chOff x="7069933" y="3169847"/>
              <a:chExt cx="1575305" cy="1502876"/>
            </a:xfrm>
          </p:grpSpPr>
          <p:sp>
            <p:nvSpPr>
              <p:cNvPr id="34" name="椭圆 26">
                <a:extLst>
                  <a:ext uri="{FF2B5EF4-FFF2-40B4-BE49-F238E27FC236}">
                    <a16:creationId xmlns:a16="http://schemas.microsoft.com/office/drawing/2014/main" id="{55999DAC-05D0-45C4-97F3-EABC4A712092}"/>
                  </a:ext>
                </a:extLst>
              </p:cNvPr>
              <p:cNvSpPr/>
              <p:nvPr/>
            </p:nvSpPr>
            <p:spPr>
              <a:xfrm>
                <a:off x="7069933" y="3169266"/>
                <a:ext cx="1575305" cy="1503457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rgbClr val="30B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5" name="椭圆 26">
                <a:extLst>
                  <a:ext uri="{FF2B5EF4-FFF2-40B4-BE49-F238E27FC236}">
                    <a16:creationId xmlns:a16="http://schemas.microsoft.com/office/drawing/2014/main" id="{A81F1597-4A98-444F-BCBC-5DAEB1AA6A71}"/>
                  </a:ext>
                </a:extLst>
              </p:cNvPr>
              <p:cNvSpPr/>
              <p:nvPr/>
            </p:nvSpPr>
            <p:spPr>
              <a:xfrm>
                <a:off x="7165620" y="3261135"/>
                <a:ext cx="1383929" cy="1320299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6" name="椭圆 26">
                <a:extLst>
                  <a:ext uri="{FF2B5EF4-FFF2-40B4-BE49-F238E27FC236}">
                    <a16:creationId xmlns:a16="http://schemas.microsoft.com/office/drawing/2014/main" id="{70A3C4D6-BF1C-429C-9722-5A7FC1A26593}"/>
                  </a:ext>
                </a:extLst>
              </p:cNvPr>
              <p:cNvSpPr/>
              <p:nvPr/>
            </p:nvSpPr>
            <p:spPr>
              <a:xfrm>
                <a:off x="7113990" y="3214501"/>
                <a:ext cx="1480048" cy="1411797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FCA94A32-9323-4E0C-BB12-83B5A285BE5B}"/>
                </a:ext>
              </a:extLst>
            </p:cNvPr>
            <p:cNvCxnSpPr/>
            <p:nvPr/>
          </p:nvCxnSpPr>
          <p:spPr>
            <a:xfrm flipV="1">
              <a:off x="7853418" y="-353085"/>
              <a:ext cx="0" cy="3544969"/>
            </a:xfrm>
            <a:prstGeom prst="line">
              <a:avLst/>
            </a:prstGeom>
            <a:ln w="22225">
              <a:solidFill>
                <a:srgbClr val="83CB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椭圆 26">
              <a:extLst>
                <a:ext uri="{FF2B5EF4-FFF2-40B4-BE49-F238E27FC236}">
                  <a16:creationId xmlns:a16="http://schemas.microsoft.com/office/drawing/2014/main" id="{E19FC259-16D2-4407-B08F-842F0155DB09}"/>
                </a:ext>
              </a:extLst>
            </p:cNvPr>
            <p:cNvSpPr/>
            <p:nvPr/>
          </p:nvSpPr>
          <p:spPr>
            <a:xfrm>
              <a:off x="7191385" y="3296637"/>
              <a:ext cx="1347880" cy="1284425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37896" name="图片 13">
            <a:extLst>
              <a:ext uri="{FF2B5EF4-FFF2-40B4-BE49-F238E27FC236}">
                <a16:creationId xmlns:a16="http://schemas.microsoft.com/office/drawing/2014/main" id="{8CBD1C69-6898-4CF6-BD71-83EA1EFF5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263" y="1962150"/>
            <a:ext cx="1319212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A4EBAF0-E1E8-4D47-A8A8-BD4329497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188" y="1525588"/>
            <a:ext cx="27955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1pPr>
            <a:lvl2pPr marL="742950" indent="-28575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2pPr>
            <a:lvl3pPr marL="11430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3pPr>
            <a:lvl4pPr marL="16002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4pPr>
            <a:lvl5pPr marL="20574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9pPr>
          </a:lstStyle>
          <a:p>
            <a:pPr algn="ctr" eaLnBrk="1" hangingPunct="1"/>
            <a:r>
              <a:rPr lang="en-US" altLang="vi-VN" sz="4800" b="1">
                <a:solidFill>
                  <a:srgbClr val="FD5FF2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FontAwesome"/>
              </a:rPr>
              <a:t>KHỞI    </a:t>
            </a:r>
          </a:p>
          <a:p>
            <a:pPr algn="ctr" eaLnBrk="1" hangingPunct="1"/>
            <a:r>
              <a:rPr lang="en-US" altLang="vi-VN" sz="4800" b="1">
                <a:solidFill>
                  <a:srgbClr val="FD5FF2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FontAwesome"/>
              </a:rPr>
              <a:t>  ĐỘNG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2">
            <a:extLst>
              <a:ext uri="{FF2B5EF4-FFF2-40B4-BE49-F238E27FC236}">
                <a16:creationId xmlns:a16="http://schemas.microsoft.com/office/drawing/2014/main" id="{4E8572DD-04C6-4A29-874C-893DBA8416A2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28575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710546" y="374674"/>
            <a:ext cx="608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A36D0"/>
                </a:solidFill>
              </a:rPr>
              <a:t>Quan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sát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tranh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và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trả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lời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câu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hỏi</a:t>
            </a:r>
            <a:r>
              <a:rPr lang="en-US" sz="2400" b="1" dirty="0">
                <a:solidFill>
                  <a:srgbClr val="FA36D0"/>
                </a:solidFill>
              </a:rPr>
              <a:t>:</a:t>
            </a:r>
            <a:endParaRPr lang="vi-VN" sz="2400" b="1" dirty="0">
              <a:solidFill>
                <a:srgbClr val="FA36D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9643" y="5629322"/>
            <a:ext cx="4796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Hát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những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bài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hát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về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quê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hương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2885" y="1201831"/>
            <a:ext cx="10512434" cy="498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400" i="1" dirty="0">
                <a:solidFill>
                  <a:srgbClr val="000000"/>
                </a:solidFill>
              </a:rPr>
              <a:t>   </a:t>
            </a:r>
            <a:r>
              <a:rPr lang="en-US" sz="2400" i="1" dirty="0" err="1">
                <a:solidFill>
                  <a:srgbClr val="000000"/>
                </a:solidFill>
              </a:rPr>
              <a:t>Các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bạn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trong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tranh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đã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làm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gì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hiện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tình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yêu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hương</a:t>
            </a:r>
            <a:endParaRPr lang="en-US" sz="2400" i="1" dirty="0">
              <a:solidFill>
                <a:srgbClr val="000000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EFBB6F9-4F1A-43F6-A2EB-44E27BB58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10179424" y="372273"/>
            <a:ext cx="1716881" cy="140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29319" y="5527060"/>
            <a:ext cx="5880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   </a:t>
            </a:r>
            <a:r>
              <a:rPr lang="en-US" sz="2400" dirty="0" err="1">
                <a:solidFill>
                  <a:srgbClr val="7030A0"/>
                </a:solidFill>
              </a:rPr>
              <a:t>Thắp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hương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tưởng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nhớ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những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người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có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công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với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tổ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quốc</a:t>
            </a:r>
            <a:r>
              <a:rPr lang="en-US" sz="2400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CB704C1-A9CA-429C-BAC2-AA47039A75F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9" y="2252675"/>
            <a:ext cx="4598167" cy="31622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17D07A-6D18-4270-83B9-85323FAFD3B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252675"/>
            <a:ext cx="5540288" cy="3162257"/>
          </a:xfrm>
          <a:prstGeom prst="rect">
            <a:avLst/>
          </a:prstGeom>
        </p:spPr>
      </p:pic>
      <p:pic>
        <p:nvPicPr>
          <p:cNvPr id="22" name="Picture 2" descr="Diễn đàn Tin học Công nghệ - Vforum.vn">
            <a:extLst>
              <a:ext uri="{FF2B5EF4-FFF2-40B4-BE49-F238E27FC236}">
                <a16:creationId xmlns:a16="http://schemas.microsoft.com/office/drawing/2014/main" id="{7CE187FF-7E62-4A8D-95CB-292FC5C8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iễn đàn Tin học Công nghệ - Vforum.vn">
            <a:extLst>
              <a:ext uri="{FF2B5EF4-FFF2-40B4-BE49-F238E27FC236}">
                <a16:creationId xmlns:a16="http://schemas.microsoft.com/office/drawing/2014/main" id="{19219F29-3D62-4B11-B414-BD8014757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iễn đàn Tin học Công nghệ - Vforum.vn">
            <a:extLst>
              <a:ext uri="{FF2B5EF4-FFF2-40B4-BE49-F238E27FC236}">
                <a16:creationId xmlns:a16="http://schemas.microsoft.com/office/drawing/2014/main" id="{E6C3EBF9-DBA8-48AE-90D7-0D95EFF4F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Diễn đàn Tin học Công nghệ - Vforum.vn">
            <a:extLst>
              <a:ext uri="{FF2B5EF4-FFF2-40B4-BE49-F238E27FC236}">
                <a16:creationId xmlns:a16="http://schemas.microsoft.com/office/drawing/2014/main" id="{A6F48CA5-BF7F-4749-A477-997257204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9065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B1703237-44A4-4AB6-8356-1381F9BCC915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28575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2" descr="Diễn đàn Tin học Công nghệ - Vforum.vn">
            <a:extLst>
              <a:ext uri="{FF2B5EF4-FFF2-40B4-BE49-F238E27FC236}">
                <a16:creationId xmlns:a16="http://schemas.microsoft.com/office/drawing/2014/main" id="{3F12A87F-1DE2-4136-B6B5-FAF7354BF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B48E4F26-E717-4640-AC59-DA9C93C50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iễn đàn Tin học Công nghệ - Vforum.vn">
            <a:extLst>
              <a:ext uri="{FF2B5EF4-FFF2-40B4-BE49-F238E27FC236}">
                <a16:creationId xmlns:a16="http://schemas.microsoft.com/office/drawing/2014/main" id="{B49E078A-1C64-480A-B88F-8BED3A364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iễn đàn Tin học Công nghệ - Vforum.vn">
            <a:extLst>
              <a:ext uri="{FF2B5EF4-FFF2-40B4-BE49-F238E27FC236}">
                <a16:creationId xmlns:a16="http://schemas.microsoft.com/office/drawing/2014/main" id="{3D39119A-7AAB-4957-8B59-6E5AF9FB5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292699" y="5687896"/>
            <a:ext cx="314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Vẽ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tranh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quê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hương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54050" y="5715483"/>
            <a:ext cx="4796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Dọn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dẹp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đường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làng</a:t>
            </a:r>
            <a:r>
              <a:rPr lang="en-US" sz="2400" dirty="0">
                <a:solidFill>
                  <a:srgbClr val="7030A0"/>
                </a:solidFill>
              </a:rPr>
              <a:t>, </a:t>
            </a:r>
            <a:r>
              <a:rPr lang="en-US" sz="2400" dirty="0" err="1">
                <a:solidFill>
                  <a:srgbClr val="7030A0"/>
                </a:solidFill>
              </a:rPr>
              <a:t>ngõ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xóm</a:t>
            </a:r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DB20483-4789-46FD-8F25-478C5AA01C2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893" y="1073205"/>
            <a:ext cx="4621306" cy="4405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21AF93-957D-41DA-9120-FABC2A5803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003" y="1073204"/>
            <a:ext cx="4621306" cy="44054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E76322F-CBB8-4C13-A8E0-01BB2A4459BE}"/>
              </a:ext>
            </a:extLst>
          </p:cNvPr>
          <p:cNvSpPr txBox="1"/>
          <p:nvPr/>
        </p:nvSpPr>
        <p:spPr>
          <a:xfrm>
            <a:off x="3710546" y="374674"/>
            <a:ext cx="608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A36D0"/>
                </a:solidFill>
              </a:rPr>
              <a:t>Quan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sát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tranh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và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trả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lời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câu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hỏi</a:t>
            </a:r>
            <a:r>
              <a:rPr lang="en-US" sz="2400" b="1" dirty="0">
                <a:solidFill>
                  <a:srgbClr val="FA36D0"/>
                </a:solidFill>
              </a:rPr>
              <a:t>:</a:t>
            </a:r>
            <a:endParaRPr lang="vi-VN" sz="2400" b="1" dirty="0">
              <a:solidFill>
                <a:srgbClr val="FA3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38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">
            <a:extLst>
              <a:ext uri="{FF2B5EF4-FFF2-40B4-BE49-F238E27FC236}">
                <a16:creationId xmlns:a16="http://schemas.microsoft.com/office/drawing/2014/main" id="{7DE5E916-7D1C-487E-BD5C-BB5E67752383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28575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7B91C382-8DF9-4DE0-84CC-A6B228EA8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746" y="-73099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iễn đàn Tin học Công nghệ - Vforum.vn">
            <a:extLst>
              <a:ext uri="{FF2B5EF4-FFF2-40B4-BE49-F238E27FC236}">
                <a16:creationId xmlns:a16="http://schemas.microsoft.com/office/drawing/2014/main" id="{CB05D145-9284-4ED6-8E56-49E378408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iễn đàn Tin học Công nghệ - Vforum.vn">
            <a:extLst>
              <a:ext uri="{FF2B5EF4-FFF2-40B4-BE49-F238E27FC236}">
                <a16:creationId xmlns:a16="http://schemas.microsoft.com/office/drawing/2014/main" id="{EA12794D-60B6-4E40-AA0B-D670EE3D2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73454" y="5427925"/>
            <a:ext cx="4436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Tìm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hiểu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về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lịch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sử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quê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hương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4798" y="5439584"/>
            <a:ext cx="514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Viết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thư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hỏi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thăm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người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thân</a:t>
            </a:r>
            <a:r>
              <a:rPr lang="en-US" sz="2400" dirty="0">
                <a:solidFill>
                  <a:srgbClr val="7030A0"/>
                </a:solidFill>
              </a:rPr>
              <a:t> ở </a:t>
            </a:r>
            <a:r>
              <a:rPr lang="en-US" sz="2400" dirty="0" err="1">
                <a:solidFill>
                  <a:srgbClr val="7030A0"/>
                </a:solidFill>
              </a:rPr>
              <a:t>quê</a:t>
            </a:r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C0D5CEDC-E939-4BD9-A0D9-BD7114A03B3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17" y="955747"/>
            <a:ext cx="5091487" cy="43558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441F10-17C1-4412-A62C-82B3B043013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98" y="955746"/>
            <a:ext cx="4927554" cy="43558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32C6DE-C49B-4C81-9A37-EB647EE95449}"/>
              </a:ext>
            </a:extLst>
          </p:cNvPr>
          <p:cNvSpPr txBox="1"/>
          <p:nvPr/>
        </p:nvSpPr>
        <p:spPr>
          <a:xfrm>
            <a:off x="3710546" y="374674"/>
            <a:ext cx="608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A36D0"/>
                </a:solidFill>
              </a:rPr>
              <a:t>Quan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sát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tranh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và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trả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lời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câu</a:t>
            </a:r>
            <a:r>
              <a:rPr lang="en-US" sz="2400" b="1" dirty="0">
                <a:solidFill>
                  <a:srgbClr val="FA36D0"/>
                </a:solidFill>
              </a:rPr>
              <a:t> </a:t>
            </a:r>
            <a:r>
              <a:rPr lang="en-US" sz="2400" b="1" dirty="0" err="1">
                <a:solidFill>
                  <a:srgbClr val="FA36D0"/>
                </a:solidFill>
              </a:rPr>
              <a:t>hỏi</a:t>
            </a:r>
            <a:r>
              <a:rPr lang="en-US" sz="2400" b="1" dirty="0">
                <a:solidFill>
                  <a:srgbClr val="FA36D0"/>
                </a:solidFill>
              </a:rPr>
              <a:t>:</a:t>
            </a:r>
            <a:endParaRPr lang="vi-VN" sz="2400" b="1" dirty="0">
              <a:solidFill>
                <a:srgbClr val="FA36D0"/>
              </a:solidFill>
            </a:endParaRPr>
          </a:p>
        </p:txBody>
      </p:sp>
      <p:pic>
        <p:nvPicPr>
          <p:cNvPr id="20" name="Picture 2" descr="Diễn đàn Tin học Công nghệ - Vforum.vn">
            <a:extLst>
              <a:ext uri="{FF2B5EF4-FFF2-40B4-BE49-F238E27FC236}">
                <a16:creationId xmlns:a16="http://schemas.microsoft.com/office/drawing/2014/main" id="{1A58FDE1-98CB-47F6-BAA4-43FC433CF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-59206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843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298D20F4-79B6-4831-AD6C-F5DBED4AFBAC}"/>
              </a:ext>
            </a:extLst>
          </p:cNvPr>
          <p:cNvSpPr/>
          <p:nvPr/>
        </p:nvSpPr>
        <p:spPr>
          <a:xfrm>
            <a:off x="589343" y="411740"/>
            <a:ext cx="10829664" cy="6034520"/>
          </a:xfrm>
          <a:prstGeom prst="roundRect">
            <a:avLst>
              <a:gd name="adj" fmla="val 7735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0" y="45347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sp>
        <p:nvSpPr>
          <p:cNvPr id="7" name="思想气泡: 云 6">
            <a:extLst>
              <a:ext uri="{FF2B5EF4-FFF2-40B4-BE49-F238E27FC236}">
                <a16:creationId xmlns:a16="http://schemas.microsoft.com/office/drawing/2014/main" id="{84493B8D-0103-4268-86C3-CA5C97ABD342}"/>
              </a:ext>
            </a:extLst>
          </p:cNvPr>
          <p:cNvSpPr/>
          <p:nvPr/>
        </p:nvSpPr>
        <p:spPr>
          <a:xfrm>
            <a:off x="1277222" y="1673252"/>
            <a:ext cx="6212047" cy="2072744"/>
          </a:xfrm>
          <a:prstGeom prst="cloudCallout">
            <a:avLst>
              <a:gd name="adj1" fmla="val 73157"/>
              <a:gd name="adj2" fmla="val 76488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843062" y="2092976"/>
            <a:ext cx="4944776" cy="94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400" i="1" dirty="0">
                <a:solidFill>
                  <a:srgbClr val="000000"/>
                </a:solidFill>
              </a:rPr>
              <a:t>   </a:t>
            </a:r>
            <a:r>
              <a:rPr lang="en-US" sz="2400" i="1" dirty="0" err="1">
                <a:solidFill>
                  <a:srgbClr val="000000"/>
                </a:solidFill>
              </a:rPr>
              <a:t>Em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còn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biết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những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việc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làm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nào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hiện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tình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yêu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hương</a:t>
            </a:r>
            <a:r>
              <a:rPr lang="en-US" sz="2400" i="1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94447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5362398C-8B2C-43F6-9432-71073792B14C}"/>
              </a:ext>
            </a:extLst>
          </p:cNvPr>
          <p:cNvSpPr/>
          <p:nvPr/>
        </p:nvSpPr>
        <p:spPr>
          <a:xfrm>
            <a:off x="4719485" y="1103041"/>
            <a:ext cx="2592134" cy="755256"/>
          </a:xfrm>
          <a:prstGeom prst="roundRect">
            <a:avLst/>
          </a:prstGeom>
          <a:ln w="28575">
            <a:solidFill>
              <a:srgbClr val="FF5C57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B40CB4"/>
                </a:solidFill>
                <a:cs typeface="Arial" pitchFamily="34" charset="0"/>
              </a:rPr>
              <a:t>KẾT LUẬN</a:t>
            </a: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5548AEAB-9977-4178-98B1-74941769BB99}"/>
              </a:ext>
            </a:extLst>
          </p:cNvPr>
          <p:cNvSpPr/>
          <p:nvPr/>
        </p:nvSpPr>
        <p:spPr>
          <a:xfrm>
            <a:off x="1940515" y="2202427"/>
            <a:ext cx="8339953" cy="27923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just">
              <a:defRPr/>
            </a:pPr>
            <a:r>
              <a:rPr lang="vi-VN" sz="2800" dirty="0">
                <a:solidFill>
                  <a:prstClr val="black"/>
                </a:solidFill>
                <a:cs typeface="Calibri" panose="020F0502020204030204" pitchFamily="34" charset="0"/>
              </a:rPr>
              <a:t>     Có rất nhiều cách đ</a:t>
            </a:r>
            <a:r>
              <a:rPr lang="en-US" sz="2800" dirty="0">
                <a:solidFill>
                  <a:prstClr val="black"/>
                </a:solidFill>
                <a:cs typeface="Calibri" panose="020F0502020204030204" pitchFamily="34" charset="0"/>
              </a:rPr>
              <a:t>ể</a:t>
            </a:r>
            <a:r>
              <a:rPr lang="vi-VN" sz="2800" dirty="0">
                <a:solidFill>
                  <a:prstClr val="black"/>
                </a:solidFill>
                <a:cs typeface="Calibri" panose="020F0502020204030204" pitchFamily="34" charset="0"/>
              </a:rPr>
              <a:t> thiện hiện tình yêu quê hương như: yêu thương gia đình, kính trọng thầy cô giáo, yêu quý bạn bè, trường lớp, biết ơn người có công với quê hương, đất nước; chăm sóc, bảo vệ thiên nhiên,…</a:t>
            </a:r>
            <a:endParaRPr lang="en-US" sz="2800" dirty="0"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3" y="0"/>
            <a:ext cx="12191999" cy="6858000"/>
          </a:xfrm>
          <a:prstGeom prst="rect">
            <a:avLst/>
          </a:prstGeom>
        </p:spPr>
      </p:pic>
      <p:pic>
        <p:nvPicPr>
          <p:cNvPr id="24" name="图片 5">
            <a:extLst>
              <a:ext uri="{FF2B5EF4-FFF2-40B4-BE49-F238E27FC236}">
                <a16:creationId xmlns:a16="http://schemas.microsoft.com/office/drawing/2014/main" id="{97024D7F-6B29-4690-8CB3-1171D8DBA9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3" t="26667" r="20952" b="53651"/>
          <a:stretch>
            <a:fillRect/>
          </a:stretch>
        </p:blipFill>
        <p:spPr>
          <a:xfrm>
            <a:off x="764371" y="171760"/>
            <a:ext cx="11243201" cy="21402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83" y="4961467"/>
            <a:ext cx="5538158" cy="1896533"/>
          </a:xfrm>
          <a:prstGeom prst="rect">
            <a:avLst/>
          </a:prstGeom>
        </p:spPr>
      </p:pic>
      <p:sp>
        <p:nvSpPr>
          <p:cNvPr id="23" name="文本框 8">
            <a:extLst>
              <a:ext uri="{FF2B5EF4-FFF2-40B4-BE49-F238E27FC236}">
                <a16:creationId xmlns:a16="http://schemas.microsoft.com/office/drawing/2014/main" id="{1C7E0682-216C-4151-8417-5136A0404322}"/>
              </a:ext>
            </a:extLst>
          </p:cNvPr>
          <p:cNvSpPr txBox="1"/>
          <p:nvPr/>
        </p:nvSpPr>
        <p:spPr>
          <a:xfrm>
            <a:off x="2251234" y="1836353"/>
            <a:ext cx="8269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>
                <a:solidFill>
                  <a:srgbClr val="FA3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CỦNG CỐ - DẶN DÒ</a:t>
            </a:r>
            <a:endParaRPr lang="en-US" altLang="zh-CN" sz="4800" b="1" dirty="0">
              <a:solidFill>
                <a:srgbClr val="FA3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25" name="图片 3">
            <a:extLst>
              <a:ext uri="{FF2B5EF4-FFF2-40B4-BE49-F238E27FC236}">
                <a16:creationId xmlns:a16="http://schemas.microsoft.com/office/drawing/2014/main" id="{EA7720C3-23C5-49C0-B675-9F9CB394A8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4" t="30900" r="27976" b="38836"/>
          <a:stretch>
            <a:fillRect/>
          </a:stretch>
        </p:blipFill>
        <p:spPr>
          <a:xfrm>
            <a:off x="10402872" y="76674"/>
            <a:ext cx="1456782" cy="131848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298D20F4-79B6-4831-AD6C-F5DBED4AFBAC}"/>
              </a:ext>
            </a:extLst>
          </p:cNvPr>
          <p:cNvSpPr/>
          <p:nvPr/>
        </p:nvSpPr>
        <p:spPr>
          <a:xfrm>
            <a:off x="589343" y="411740"/>
            <a:ext cx="10829664" cy="6034520"/>
          </a:xfrm>
          <a:prstGeom prst="roundRect">
            <a:avLst>
              <a:gd name="adj" fmla="val 7735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0" y="45347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sp>
        <p:nvSpPr>
          <p:cNvPr id="7" name="思想气泡: 云 6">
            <a:extLst>
              <a:ext uri="{FF2B5EF4-FFF2-40B4-BE49-F238E27FC236}">
                <a16:creationId xmlns:a16="http://schemas.microsoft.com/office/drawing/2014/main" id="{84493B8D-0103-4268-86C3-CA5C97ABD342}"/>
              </a:ext>
            </a:extLst>
          </p:cNvPr>
          <p:cNvSpPr/>
          <p:nvPr/>
        </p:nvSpPr>
        <p:spPr>
          <a:xfrm>
            <a:off x="1277222" y="1673252"/>
            <a:ext cx="6212047" cy="2072744"/>
          </a:xfrm>
          <a:prstGeom prst="cloudCallout">
            <a:avLst>
              <a:gd name="adj1" fmla="val 73157"/>
              <a:gd name="adj2" fmla="val 76488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69815" y="2092976"/>
            <a:ext cx="4944776" cy="94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400" i="1" dirty="0">
                <a:solidFill>
                  <a:srgbClr val="000000"/>
                </a:solidFill>
              </a:rPr>
              <a:t>   </a:t>
            </a:r>
            <a:r>
              <a:rPr lang="en-US" sz="2400" i="1" dirty="0" err="1">
                <a:solidFill>
                  <a:srgbClr val="000000"/>
                </a:solidFill>
              </a:rPr>
              <a:t>Em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đã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làm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những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gì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hiện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tình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yêu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hương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mình</a:t>
            </a:r>
            <a:r>
              <a:rPr lang="en-US" sz="2400" i="1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83036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75000"/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图片 10244" descr="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860" y="0"/>
            <a:ext cx="9128140" cy="7443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10245" descr="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46" y="1331258"/>
            <a:ext cx="3229635" cy="1788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7" name="文本框 10246"/>
          <p:cNvSpPr txBox="1"/>
          <p:nvPr/>
        </p:nvSpPr>
        <p:spPr>
          <a:xfrm>
            <a:off x="401405" y="2132150"/>
            <a:ext cx="2627316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5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002060"/>
                </a:solidFill>
              </a:rPr>
              <a:t>Về</a:t>
            </a:r>
            <a:r>
              <a:rPr lang="en-US" altLang="zh-CN" sz="2800" b="1" dirty="0">
                <a:solidFill>
                  <a:srgbClr val="002060"/>
                </a:solidFill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</a:rPr>
              <a:t>nhà</a:t>
            </a:r>
            <a:endParaRPr lang="zh-CN" altLang="en-US" sz="2800" b="1" dirty="0">
              <a:solidFill>
                <a:srgbClr val="002060"/>
              </a:solidFill>
            </a:endParaRPr>
          </a:p>
        </p:txBody>
      </p:sp>
      <p:sp>
        <p:nvSpPr>
          <p:cNvPr id="10249" name="文本框 10248"/>
          <p:cNvSpPr txBox="1"/>
          <p:nvPr/>
        </p:nvSpPr>
        <p:spPr>
          <a:xfrm>
            <a:off x="4090710" y="2165716"/>
            <a:ext cx="5860114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5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FFFF00"/>
                </a:solidFill>
              </a:rPr>
              <a:t>    </a:t>
            </a:r>
            <a:r>
              <a:rPr lang="en-US" altLang="zh-CN" sz="2800" b="1" dirty="0" err="1">
                <a:solidFill>
                  <a:srgbClr val="FFFF00"/>
                </a:solidFill>
              </a:rPr>
              <a:t>Vận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dụng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những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điều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đã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học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trong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cuộc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sống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hàng</a:t>
            </a:r>
            <a:r>
              <a:rPr lang="en-US" altLang="zh-CN" sz="2800" b="1" dirty="0">
                <a:solidFill>
                  <a:srgbClr val="FFFF00"/>
                </a:solidFill>
              </a:rPr>
              <a:t> </a:t>
            </a:r>
            <a:r>
              <a:rPr lang="en-US" altLang="zh-CN" sz="2800" b="1" dirty="0" err="1">
                <a:solidFill>
                  <a:srgbClr val="FFFF00"/>
                </a:solidFill>
              </a:rPr>
              <a:t>ngày</a:t>
            </a:r>
            <a:r>
              <a:rPr lang="en-US" altLang="zh-CN" sz="2800" b="1" dirty="0">
                <a:solidFill>
                  <a:srgbClr val="FFFF00"/>
                </a:solidFill>
              </a:rPr>
              <a:t>.</a:t>
            </a:r>
            <a:endParaRPr lang="zh-CN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5274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build="allAtOnce"/>
      <p:bldP spid="10249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9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8" y="278675"/>
            <a:ext cx="4869378" cy="1712033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78" y="2518044"/>
            <a:ext cx="34285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134" y="500360"/>
            <a:ext cx="3146612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094" y="3952832"/>
            <a:ext cx="11053482" cy="2671492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9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29595" y="1718608"/>
            <a:ext cx="6285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035163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bài 2">
            <a:hlinkClick r:id="" action="ppaction://media"/>
            <a:extLst>
              <a:ext uri="{FF2B5EF4-FFF2-40B4-BE49-F238E27FC236}">
                <a16:creationId xmlns:a16="http://schemas.microsoft.com/office/drawing/2014/main" id="{F4E1B15E-1562-48FF-ABBC-56725E77A0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1670" y="1613647"/>
            <a:ext cx="11053483" cy="5056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B33431-ACCB-4F5A-B189-1FD1BC0AD19E}"/>
              </a:ext>
            </a:extLst>
          </p:cNvPr>
          <p:cNvSpPr txBox="1"/>
          <p:nvPr/>
        </p:nvSpPr>
        <p:spPr>
          <a:xfrm>
            <a:off x="2590800" y="299440"/>
            <a:ext cx="723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1. Nghe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hoặc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Màu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xanh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quê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hương</a:t>
            </a:r>
            <a:endParaRPr lang="en-US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93106B-4F7A-4808-AC2F-983AA14C7551}"/>
              </a:ext>
            </a:extLst>
          </p:cNvPr>
          <p:cNvSpPr txBox="1"/>
          <p:nvPr/>
        </p:nvSpPr>
        <p:spPr>
          <a:xfrm>
            <a:off x="2523565" y="865911"/>
            <a:ext cx="7413812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2. Chia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sẻ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cảm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xúc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nghe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hay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xong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hát</a:t>
            </a:r>
            <a:endParaRPr lang="en-US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3885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4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829009"/>
            <a:ext cx="11144250" cy="304247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382" y="898268"/>
            <a:ext cx="5538037" cy="58615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16" y="0"/>
            <a:ext cx="2626824" cy="6858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018892" y="1427605"/>
            <a:ext cx="7851940" cy="1178885"/>
          </a:xfrm>
          <a:prstGeom prst="rect">
            <a:avLst/>
          </a:prstGeom>
          <a:noFill/>
        </p:spPr>
        <p:txBody>
          <a:bodyPr wrap="square" lIns="70211" tIns="35102" rIns="70211" bIns="35102">
            <a:spAutoFit/>
          </a:bodyPr>
          <a:lstStyle/>
          <a:p>
            <a:pPr algn="ctr" defTabSz="702057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BÀI 2</a:t>
            </a:r>
          </a:p>
          <a:p>
            <a:pPr algn="ctr" defTabSz="702057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EM YÊU QUÊ HƯƠNG ( TIẾT 1)</a:t>
            </a:r>
          </a:p>
        </p:txBody>
      </p:sp>
    </p:spTree>
    <p:extLst>
      <p:ext uri="{BB962C8B-B14F-4D97-AF65-F5344CB8AC3E}">
        <p14:creationId xmlns:p14="http://schemas.microsoft.com/office/powerpoint/2010/main" val="392614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14:ferris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4"/>
          <a:stretch/>
        </p:blipFill>
        <p:spPr>
          <a:xfrm>
            <a:off x="0" y="52800"/>
            <a:ext cx="12192000" cy="6858000"/>
          </a:xfrm>
          <a:prstGeom prst="rect">
            <a:avLst/>
          </a:prstGeom>
        </p:spPr>
      </p:pic>
      <p:pic>
        <p:nvPicPr>
          <p:cNvPr id="7" name="Picture 2" descr="Diễn đàn Tin học Công nghệ - Vforum.vn">
            <a:extLst>
              <a:ext uri="{FF2B5EF4-FFF2-40B4-BE49-F238E27FC236}">
                <a16:creationId xmlns:a16="http://schemas.microsoft.com/office/drawing/2014/main" id="{9111CF18-3E77-4674-8A66-85BBE65F3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83" y="4444234"/>
            <a:ext cx="1652434" cy="137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318" y="4795264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2586255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1511354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iễn đàn Tin học Công nghệ - Vforum.vn">
            <a:extLst>
              <a:ext uri="{FF2B5EF4-FFF2-40B4-BE49-F238E27FC236}">
                <a16:creationId xmlns:a16="http://schemas.microsoft.com/office/drawing/2014/main" id="{9111CF18-3E77-4674-8A66-85BBE65F3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11860"/>
            <a:ext cx="1652434" cy="137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BF7F4B-8395-4B0D-84E9-D4C416739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841" y="2618102"/>
            <a:ext cx="39147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1pPr>
            <a:lvl2pPr marL="742950" indent="-28575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2pPr>
            <a:lvl3pPr marL="11430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3pPr>
            <a:lvl4pPr marL="16002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4pPr>
            <a:lvl5pPr marL="20574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9pPr>
          </a:lstStyle>
          <a:p>
            <a:pPr algn="ctr" eaLnBrk="1" hangingPunct="1"/>
            <a:r>
              <a:rPr lang="en-US" altLang="vi-VN" sz="4800" b="1" dirty="0">
                <a:solidFill>
                  <a:srgbClr val="0070C0"/>
                </a:solidFill>
                <a:highlight>
                  <a:srgbClr val="FFFAAD"/>
                </a:highlight>
                <a:latin typeface="Arial" panose="020B0604020202020204" pitchFamily="34" charset="0"/>
                <a:ea typeface="Microsoft YaHei" panose="020B0503020204020204" pitchFamily="34" charset="-122"/>
                <a:cs typeface="FontAwesome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942204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669" y="-334577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888652"/>
            <a:ext cx="10896600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878138" y="3419497"/>
            <a:ext cx="80184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Hoạt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động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Tìm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hiểu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câu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chuyện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Tình</a:t>
            </a:r>
            <a: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AAD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quê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AAD"/>
              </a:highligh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38" y="3150264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006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2">
            <a:extLst>
              <a:ext uri="{FF2B5EF4-FFF2-40B4-BE49-F238E27FC236}">
                <a16:creationId xmlns:a16="http://schemas.microsoft.com/office/drawing/2014/main" id="{A9125DFF-C94C-4BDE-B519-D0B70442A557}"/>
              </a:ext>
            </a:extLst>
          </p:cNvPr>
          <p:cNvSpPr/>
          <p:nvPr/>
        </p:nvSpPr>
        <p:spPr>
          <a:xfrm>
            <a:off x="173361" y="190790"/>
            <a:ext cx="11888651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8" name="Picture 2" descr="Diễn đàn Tin học Công nghệ - Vforum.vn">
            <a:extLst>
              <a:ext uri="{FF2B5EF4-FFF2-40B4-BE49-F238E27FC236}">
                <a16:creationId xmlns:a16="http://schemas.microsoft.com/office/drawing/2014/main" id="{3D409A97-A6A3-45D6-B61B-CFAD419BB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iễn đàn Tin học Công nghệ - Vforum.vn">
            <a:extLst>
              <a:ext uri="{FF2B5EF4-FFF2-40B4-BE49-F238E27FC236}">
                <a16:creationId xmlns:a16="http://schemas.microsoft.com/office/drawing/2014/main" id="{DC06A06A-E344-4565-9811-DDC8669FA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iễn đàn Tin học Công nghệ - Vforum.vn">
            <a:extLst>
              <a:ext uri="{FF2B5EF4-FFF2-40B4-BE49-F238E27FC236}">
                <a16:creationId xmlns:a16="http://schemas.microsoft.com/office/drawing/2014/main" id="{338A57CD-119F-4D80-8DBD-B407D4C78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-59169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92F8F6-8887-422F-8D67-8ADB42A1D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961" y="3755923"/>
            <a:ext cx="5197597" cy="28305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620189-CC69-48A0-987D-E4CF2AB6F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274" y="731865"/>
            <a:ext cx="5688106" cy="2929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6950B8-C415-404C-8591-240A5647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7B16-EF55-4A0D-908F-5B9C97B86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A4200C-B902-44B7-8561-08A86823C32F}"/>
              </a:ext>
            </a:extLst>
          </p:cNvPr>
          <p:cNvSpPr txBox="1"/>
          <p:nvPr/>
        </p:nvSpPr>
        <p:spPr>
          <a:xfrm>
            <a:off x="2554940" y="270200"/>
            <a:ext cx="4873208" cy="461665"/>
          </a:xfrm>
          <a:prstGeom prst="rect">
            <a:avLst/>
          </a:prstGeom>
          <a:solidFill>
            <a:srgbClr val="FFFA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Kể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chuyện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theo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tranh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: TÌNH QUÊ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687E3C-524A-4703-A1F4-A921700E6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612" y="731865"/>
            <a:ext cx="5305513" cy="32354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1FC69F-7A84-4067-B3C5-04306A9C2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261" y="3913239"/>
            <a:ext cx="5106013" cy="26657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48353" y="3755923"/>
            <a:ext cx="3286983" cy="58010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Diễn đàn Tin học Công nghệ - Vforum.vn">
            <a:extLst>
              <a:ext uri="{FF2B5EF4-FFF2-40B4-BE49-F238E27FC236}">
                <a16:creationId xmlns:a16="http://schemas.microsoft.com/office/drawing/2014/main" id="{8C623F01-DAFA-455E-AADA-86026E0FC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699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2">
            <a:extLst>
              <a:ext uri="{FF2B5EF4-FFF2-40B4-BE49-F238E27FC236}">
                <a16:creationId xmlns:a16="http://schemas.microsoft.com/office/drawing/2014/main" id="{A9125DFF-C94C-4BDE-B519-D0B70442A557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2" descr="Diễn đàn Tin học Công nghệ - Vforum.vn">
            <a:extLst>
              <a:ext uri="{FF2B5EF4-FFF2-40B4-BE49-F238E27FC236}">
                <a16:creationId xmlns:a16="http://schemas.microsoft.com/office/drawing/2014/main" id="{3D409A97-A6A3-45D6-B61B-CFAD419BB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iễn đàn Tin học Công nghệ - Vforum.vn">
            <a:extLst>
              <a:ext uri="{FF2B5EF4-FFF2-40B4-BE49-F238E27FC236}">
                <a16:creationId xmlns:a16="http://schemas.microsoft.com/office/drawing/2014/main" id="{DC06A06A-E344-4565-9811-DDC8669FA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iễn đàn Tin học Công nghệ - Vforum.vn">
            <a:extLst>
              <a:ext uri="{FF2B5EF4-FFF2-40B4-BE49-F238E27FC236}">
                <a16:creationId xmlns:a16="http://schemas.microsoft.com/office/drawing/2014/main" id="{8C623F01-DAFA-455E-AADA-86026E0FC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iễn đàn Tin học Công nghệ - Vforum.vn">
            <a:extLst>
              <a:ext uri="{FF2B5EF4-FFF2-40B4-BE49-F238E27FC236}">
                <a16:creationId xmlns:a16="http://schemas.microsoft.com/office/drawing/2014/main" id="{338A57CD-119F-4D80-8DBD-B407D4C78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6315D010-9F45-4B4D-B32C-266676580041}"/>
              </a:ext>
            </a:extLst>
          </p:cNvPr>
          <p:cNvSpPr/>
          <p:nvPr/>
        </p:nvSpPr>
        <p:spPr>
          <a:xfrm>
            <a:off x="9015528" y="2877670"/>
            <a:ext cx="2985246" cy="1949823"/>
          </a:xfrm>
          <a:prstGeom prst="cloudCallout">
            <a:avLst>
              <a:gd name="adj1" fmla="val -98787"/>
              <a:gd name="adj2" fmla="val 1732"/>
            </a:avLst>
          </a:prstGeom>
          <a:noFill/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C92F8F6-8887-422F-8D67-8ADB42A1D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349" y="4057036"/>
            <a:ext cx="4279346" cy="24960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620189-CC69-48A0-987D-E4CF2AB6F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683" y="868530"/>
            <a:ext cx="3738282" cy="28584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6950B8-C415-404C-8591-240A5647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7B16-EF55-4A0D-908F-5B9C97B86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A4200C-B902-44B7-8561-08A86823C32F}"/>
              </a:ext>
            </a:extLst>
          </p:cNvPr>
          <p:cNvSpPr txBox="1"/>
          <p:nvPr/>
        </p:nvSpPr>
        <p:spPr>
          <a:xfrm>
            <a:off x="2554940" y="270200"/>
            <a:ext cx="4873208" cy="461665"/>
          </a:xfrm>
          <a:prstGeom prst="rect">
            <a:avLst/>
          </a:prstGeom>
          <a:solidFill>
            <a:srgbClr val="FFFA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Kể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chuyện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theo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tranh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: TÌNH QUÊ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C4B7A0-B47C-4D1A-B7C5-B928D5A7EE4D}"/>
              </a:ext>
            </a:extLst>
          </p:cNvPr>
          <p:cNvSpPr txBox="1"/>
          <p:nvPr/>
        </p:nvSpPr>
        <p:spPr>
          <a:xfrm>
            <a:off x="9120073" y="3067860"/>
            <a:ext cx="2985246" cy="14316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dirty="0"/>
              <a:t>     </a:t>
            </a:r>
            <a:r>
              <a:rPr lang="en-US" sz="2400" dirty="0">
                <a:solidFill>
                  <a:srgbClr val="00B050"/>
                </a:solidFill>
              </a:rPr>
              <a:t>Lan </a:t>
            </a:r>
            <a:r>
              <a:rPr lang="en-US" sz="2400" dirty="0" err="1">
                <a:solidFill>
                  <a:srgbClr val="00B050"/>
                </a:solidFill>
              </a:rPr>
              <a:t>đã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thể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hiện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tình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yêu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quê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hương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như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thế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nào</a:t>
            </a:r>
            <a:r>
              <a:rPr lang="en-US" sz="2400" dirty="0">
                <a:solidFill>
                  <a:srgbClr val="00B050"/>
                </a:solidFill>
              </a:rPr>
              <a:t>?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687E3C-524A-4703-A1F4-A921700E6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834" y="811851"/>
            <a:ext cx="4504765" cy="29718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1FC69F-7A84-4067-B3C5-04306A9C2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413" y="3884562"/>
            <a:ext cx="4137210" cy="26112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056672" y="4072512"/>
            <a:ext cx="2931152" cy="47191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358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/>
          <p:nvPr/>
        </p:nvSpPr>
        <p:spPr>
          <a:xfrm>
            <a:off x="2277695" y="2136921"/>
            <a:ext cx="7839697" cy="2246769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2400" dirty="0">
                <a:solidFill>
                  <a:prstClr val="black"/>
                </a:solidFill>
                <a:cs typeface="Calibri" panose="020F0502020204030204" pitchFamily="34" charset="0"/>
              </a:rPr>
              <a:t>       </a:t>
            </a:r>
            <a:r>
              <a:rPr lang="vi-VN" sz="2800" dirty="0">
                <a:solidFill>
                  <a:srgbClr val="FF0000"/>
                </a:solidFill>
                <a:cs typeface="Calibri" panose="020F0502020204030204" pitchFamily="34" charset="0"/>
              </a:rPr>
              <a:t>Lan đã thể hiện tình yêu quê hương qua các việc làm: gom quần áo cũ, sách vở, đồ chơi để tặng các bạn có hoàn cảnh khó khăn; đi thắp hương ở nhà thờ tổ, bạn luôn phấn đấu học giỏi, quan tâm, gọi điện hỏi han ông bà, 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DE4B9290-4374-4647-8930-CBCC786CABD1}"/>
              </a:ext>
            </a:extLst>
          </p:cNvPr>
          <p:cNvSpPr/>
          <p:nvPr/>
        </p:nvSpPr>
        <p:spPr>
          <a:xfrm>
            <a:off x="4896465" y="1103041"/>
            <a:ext cx="2415153" cy="804417"/>
          </a:xfrm>
          <a:prstGeom prst="roundRect">
            <a:avLst/>
          </a:prstGeom>
          <a:ln w="28575">
            <a:solidFill>
              <a:srgbClr val="FF5C57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A36D0"/>
                </a:solidFill>
                <a:cs typeface="Arial" pitchFamily="34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28731958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2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669" y="-334577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835" y="888652"/>
            <a:ext cx="12021671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701355" y="3413593"/>
            <a:ext cx="8269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FA3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sym typeface="+mn-lt"/>
              </a:rPr>
              <a:t>Hoạt</a:t>
            </a:r>
            <a:r>
              <a:rPr lang="en-US" altLang="zh-CN" sz="3600" b="1" dirty="0">
                <a:solidFill>
                  <a:srgbClr val="FA3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A3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sym typeface="+mn-lt"/>
              </a:rPr>
              <a:t>động</a:t>
            </a:r>
            <a:r>
              <a:rPr lang="en-US" altLang="zh-CN" sz="3600" b="1" dirty="0">
                <a:solidFill>
                  <a:srgbClr val="FA3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sym typeface="+mn-lt"/>
              </a:rPr>
              <a:t> 2</a:t>
            </a:r>
          </a:p>
          <a:p>
            <a:pPr lvl="0" algn="ctr">
              <a:defRPr/>
            </a:pPr>
            <a:r>
              <a:rPr lang="vi-VN" sz="3600" b="1" dirty="0">
                <a:solidFill>
                  <a:srgbClr val="FA3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Tìm hiểu những việc cần làm để thể hiện tình yêu đối với quê hương</a:t>
            </a:r>
            <a:endParaRPr lang="en-US" altLang="zh-CN" sz="3600" b="1" dirty="0">
              <a:solidFill>
                <a:srgbClr val="FA3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" panose="020B0604020202020204" pitchFamily="34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38" y="3150264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830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369</Words>
  <Application>Microsoft Office PowerPoint</Application>
  <PresentationFormat>Widescreen</PresentationFormat>
  <Paragraphs>45</Paragraphs>
  <Slides>18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Microsoft YaHei</vt:lpstr>
      <vt:lpstr>宋体</vt:lpstr>
      <vt:lpstr>宋体</vt:lpstr>
      <vt:lpstr>Arial</vt:lpstr>
      <vt:lpstr>Calibri</vt:lpstr>
      <vt:lpstr>DengXian</vt:lpstr>
      <vt:lpstr>DengXian</vt:lpstr>
      <vt:lpstr>FontAwesome</vt:lpstr>
      <vt:lpstr>HP001 4 hàng</vt:lpstr>
      <vt:lpstr>黑体</vt:lpstr>
      <vt:lpstr>Times New Roman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60</cp:revision>
  <dcterms:created xsi:type="dcterms:W3CDTF">2021-06-11T02:39:36Z</dcterms:created>
  <dcterms:modified xsi:type="dcterms:W3CDTF">2021-07-21T11:36:01Z</dcterms:modified>
</cp:coreProperties>
</file>