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83" r:id="rId3"/>
    <p:sldId id="258" r:id="rId4"/>
    <p:sldId id="259" r:id="rId5"/>
    <p:sldId id="270" r:id="rId6"/>
    <p:sldId id="260" r:id="rId7"/>
    <p:sldId id="271" r:id="rId8"/>
    <p:sldId id="261" r:id="rId9"/>
    <p:sldId id="272" r:id="rId10"/>
    <p:sldId id="279" r:id="rId11"/>
    <p:sldId id="280" r:id="rId12"/>
    <p:sldId id="281" r:id="rId13"/>
    <p:sldId id="293" r:id="rId14"/>
    <p:sldId id="285" r:id="rId15"/>
    <p:sldId id="273" r:id="rId16"/>
    <p:sldId id="274" r:id="rId17"/>
    <p:sldId id="276" r:id="rId18"/>
    <p:sldId id="291" r:id="rId19"/>
    <p:sldId id="277" r:id="rId20"/>
    <p:sldId id="275" r:id="rId21"/>
    <p:sldId id="292" r:id="rId22"/>
    <p:sldId id="288" r:id="rId23"/>
    <p:sldId id="289" r:id="rId24"/>
    <p:sldId id="290" r:id="rId25"/>
  </p:sldIdLst>
  <p:sldSz cx="12192000" cy="6858000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9900FF"/>
    <a:srgbClr val="FF0066"/>
    <a:srgbClr val="000099"/>
    <a:srgbClr val="CC3300"/>
    <a:srgbClr val="FF9900"/>
    <a:srgbClr val="FFFFCC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64" autoAdjust="0"/>
    <p:restoredTop sz="92063" autoAdjust="0"/>
  </p:normalViewPr>
  <p:slideViewPr>
    <p:cSldViewPr>
      <p:cViewPr varScale="1">
        <p:scale>
          <a:sx n="67" d="100"/>
          <a:sy n="67" d="100"/>
        </p:scale>
        <p:origin x="828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C9B29A-B3EC-4456-AB68-94A81099D2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08F196-E81D-4ACA-9748-D8422E5F28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45BC5-0AB1-407B-8BBA-83EDE21A03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8E0A3D-378D-402D-81A5-5E945BFC8F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B8DDDD-50F1-496D-8664-F52B4E2BFC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FB44AB-DFBF-4391-A3A7-72B5215693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EAD134-A379-4ED5-9B07-512A59B2A6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211C6A-9012-4B59-AF0F-1651B5FD62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8637D3-F09A-44D3-AE9A-B7BCE782C6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0BA593-360D-4AF6-B965-C41DF333D5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E2C77F-C091-4F8B-971D-AE038E92C1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C2D90F16-416B-4847-890B-D863C80A5E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4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2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23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7" Type="http://schemas.openxmlformats.org/officeDocument/2006/relationships/image" Target="../media/image29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8.gif"/><Relationship Id="rId5" Type="http://schemas.openxmlformats.org/officeDocument/2006/relationships/image" Target="../media/image27.png"/><Relationship Id="rId4" Type="http://schemas.openxmlformats.org/officeDocument/2006/relationships/image" Target="../media/image26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14.tinmoi.vn/img.php/1/200712/original/images1463958_9.jp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ue.vnn.vn/dataimages/original/images91225_nonla4.jpg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WordArt 2"/>
          <p:cNvSpPr>
            <a:spLocks noChangeArrowheads="1" noChangeShapeType="1" noTextEdit="1"/>
          </p:cNvSpPr>
          <p:nvPr/>
        </p:nvSpPr>
        <p:spPr bwMode="auto">
          <a:xfrm>
            <a:off x="2514600" y="762000"/>
            <a:ext cx="7620000" cy="29289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kern="1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ĐỊA LÍ LỚP 5</a:t>
            </a:r>
          </a:p>
        </p:txBody>
      </p:sp>
      <p:pic>
        <p:nvPicPr>
          <p:cNvPr id="19459" name="Picture 3" descr="BALLOON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5800" y="3505200"/>
            <a:ext cx="30480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4"/>
          <p:cNvSpPr txBox="1">
            <a:spLocks noChangeArrowheads="1"/>
          </p:cNvSpPr>
          <p:nvPr/>
        </p:nvSpPr>
        <p:spPr bwMode="auto">
          <a:xfrm>
            <a:off x="3413125" y="7270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>
              <a:latin typeface="Arial" charset="0"/>
            </a:endParaRPr>
          </a:p>
        </p:txBody>
      </p:sp>
      <p:sp>
        <p:nvSpPr>
          <p:cNvPr id="30727" name="Rectangle 7"/>
          <p:cNvSpPr>
            <a:spLocks noChangeArrowheads="1"/>
          </p:cNvSpPr>
          <p:nvPr/>
        </p:nvSpPr>
        <p:spPr bwMode="auto">
          <a:xfrm>
            <a:off x="590550" y="1443841"/>
            <a:ext cx="115824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en-US" sz="3600" dirty="0" err="1">
                <a:latin typeface="Arial" charset="0"/>
              </a:rPr>
              <a:t>Dân</a:t>
            </a:r>
            <a:r>
              <a:rPr lang="en-US" sz="3600" dirty="0">
                <a:latin typeface="Arial" charset="0"/>
              </a:rPr>
              <a:t> </a:t>
            </a:r>
            <a:r>
              <a:rPr lang="en-US" sz="3600" dirty="0" err="1">
                <a:latin typeface="Arial" charset="0"/>
              </a:rPr>
              <a:t>tộc</a:t>
            </a:r>
            <a:r>
              <a:rPr lang="en-US" sz="3600" dirty="0">
                <a:latin typeface="Arial" charset="0"/>
              </a:rPr>
              <a:t> </a:t>
            </a:r>
            <a:r>
              <a:rPr lang="en-US" sz="3600" dirty="0" err="1">
                <a:latin typeface="Arial" charset="0"/>
              </a:rPr>
              <a:t>nào</a:t>
            </a:r>
            <a:r>
              <a:rPr lang="en-US" sz="3600" dirty="0">
                <a:latin typeface="Arial" charset="0"/>
              </a:rPr>
              <a:t> </a:t>
            </a:r>
            <a:r>
              <a:rPr lang="en-US" sz="3600" dirty="0" err="1">
                <a:latin typeface="Arial" charset="0"/>
              </a:rPr>
              <a:t>có</a:t>
            </a:r>
            <a:r>
              <a:rPr lang="en-US" sz="3600" dirty="0">
                <a:latin typeface="Arial" charset="0"/>
              </a:rPr>
              <a:t> </a:t>
            </a:r>
            <a:r>
              <a:rPr lang="en-US" sz="3600" dirty="0" err="1">
                <a:latin typeface="Arial" charset="0"/>
              </a:rPr>
              <a:t>số</a:t>
            </a:r>
            <a:r>
              <a:rPr lang="en-US" sz="3600" dirty="0">
                <a:latin typeface="Arial" charset="0"/>
              </a:rPr>
              <a:t> </a:t>
            </a:r>
            <a:r>
              <a:rPr lang="en-US" sz="3600" dirty="0" err="1">
                <a:latin typeface="Arial" charset="0"/>
              </a:rPr>
              <a:t>dân</a:t>
            </a:r>
            <a:r>
              <a:rPr lang="en-US" sz="3600" dirty="0">
                <a:latin typeface="Arial" charset="0"/>
              </a:rPr>
              <a:t> </a:t>
            </a:r>
            <a:r>
              <a:rPr lang="en-US" sz="3600" dirty="0" err="1">
                <a:latin typeface="Arial" charset="0"/>
              </a:rPr>
              <a:t>đông</a:t>
            </a:r>
            <a:r>
              <a:rPr lang="en-US" sz="3600" dirty="0">
                <a:latin typeface="Arial" charset="0"/>
              </a:rPr>
              <a:t> </a:t>
            </a:r>
            <a:r>
              <a:rPr lang="en-US" sz="3600" dirty="0" err="1">
                <a:latin typeface="Arial" charset="0"/>
              </a:rPr>
              <a:t>nhất</a:t>
            </a:r>
            <a:r>
              <a:rPr lang="en-US" sz="3600" dirty="0">
                <a:latin typeface="Arial" charset="0"/>
              </a:rPr>
              <a:t>? </a:t>
            </a:r>
            <a:r>
              <a:rPr lang="en-US" sz="3600" dirty="0" err="1">
                <a:latin typeface="Arial" charset="0"/>
              </a:rPr>
              <a:t>Sống</a:t>
            </a:r>
            <a:r>
              <a:rPr lang="en-US" sz="3600" dirty="0">
                <a:latin typeface="Arial" charset="0"/>
              </a:rPr>
              <a:t> </a:t>
            </a:r>
            <a:r>
              <a:rPr lang="en-US" sz="3600" dirty="0" err="1">
                <a:latin typeface="Arial" charset="0"/>
              </a:rPr>
              <a:t>chủ</a:t>
            </a:r>
            <a:r>
              <a:rPr lang="en-US" sz="3600" dirty="0">
                <a:latin typeface="Arial" charset="0"/>
              </a:rPr>
              <a:t> </a:t>
            </a:r>
            <a:r>
              <a:rPr lang="en-US" sz="3600" dirty="0" err="1">
                <a:latin typeface="Arial" charset="0"/>
              </a:rPr>
              <a:t>yếu</a:t>
            </a:r>
            <a:r>
              <a:rPr lang="en-US" sz="3600" dirty="0">
                <a:latin typeface="Arial" charset="0"/>
              </a:rPr>
              <a:t> ở </a:t>
            </a:r>
            <a:r>
              <a:rPr lang="en-US" sz="3600" dirty="0" err="1">
                <a:latin typeface="Arial" charset="0"/>
              </a:rPr>
              <a:t>đâu</a:t>
            </a:r>
            <a:r>
              <a:rPr lang="en-US" sz="3600" dirty="0">
                <a:latin typeface="Arial" charset="0"/>
              </a:rPr>
              <a:t>? </a:t>
            </a:r>
          </a:p>
          <a:p>
            <a:pPr algn="l"/>
            <a:r>
              <a:rPr lang="en-US" sz="3600" i="1" dirty="0" err="1">
                <a:solidFill>
                  <a:srgbClr val="9900FF"/>
                </a:solidFill>
                <a:latin typeface="Arial" charset="0"/>
              </a:rPr>
              <a:t>Dân</a:t>
            </a:r>
            <a:r>
              <a:rPr lang="en-US" sz="3600" i="1" dirty="0">
                <a:solidFill>
                  <a:srgbClr val="9900FF"/>
                </a:solidFill>
                <a:latin typeface="Arial" charset="0"/>
              </a:rPr>
              <a:t> </a:t>
            </a:r>
            <a:r>
              <a:rPr lang="en-US" sz="3600" i="1" dirty="0" err="1">
                <a:solidFill>
                  <a:srgbClr val="9900FF"/>
                </a:solidFill>
                <a:latin typeface="Arial" charset="0"/>
              </a:rPr>
              <a:t>tộc</a:t>
            </a:r>
            <a:r>
              <a:rPr lang="en-US" sz="3600" i="1" dirty="0">
                <a:solidFill>
                  <a:srgbClr val="9900FF"/>
                </a:solidFill>
                <a:latin typeface="Arial" charset="0"/>
              </a:rPr>
              <a:t> </a:t>
            </a:r>
            <a:r>
              <a:rPr lang="en-US" sz="3600" i="1" dirty="0" err="1">
                <a:solidFill>
                  <a:srgbClr val="9900FF"/>
                </a:solidFill>
                <a:latin typeface="Arial" charset="0"/>
              </a:rPr>
              <a:t>kinh</a:t>
            </a:r>
            <a:r>
              <a:rPr lang="en-US" sz="3600" i="1" dirty="0">
                <a:solidFill>
                  <a:srgbClr val="9900FF"/>
                </a:solidFill>
                <a:latin typeface="Arial" charset="0"/>
              </a:rPr>
              <a:t> </a:t>
            </a:r>
            <a:r>
              <a:rPr lang="en-US" sz="3600" i="1" dirty="0" err="1">
                <a:solidFill>
                  <a:srgbClr val="9900FF"/>
                </a:solidFill>
                <a:latin typeface="Arial" charset="0"/>
              </a:rPr>
              <a:t>có</a:t>
            </a:r>
            <a:r>
              <a:rPr lang="en-US" sz="3600" i="1" dirty="0">
                <a:solidFill>
                  <a:srgbClr val="9900FF"/>
                </a:solidFill>
                <a:latin typeface="Arial" charset="0"/>
              </a:rPr>
              <a:t> </a:t>
            </a:r>
            <a:r>
              <a:rPr lang="en-US" sz="3600" i="1" dirty="0" err="1">
                <a:solidFill>
                  <a:srgbClr val="9900FF"/>
                </a:solidFill>
                <a:latin typeface="Arial" charset="0"/>
              </a:rPr>
              <a:t>số</a:t>
            </a:r>
            <a:r>
              <a:rPr lang="en-US" sz="3600" i="1" dirty="0">
                <a:solidFill>
                  <a:srgbClr val="9900FF"/>
                </a:solidFill>
                <a:latin typeface="Arial" charset="0"/>
              </a:rPr>
              <a:t> </a:t>
            </a:r>
            <a:r>
              <a:rPr lang="en-US" sz="3600" i="1" dirty="0" err="1">
                <a:solidFill>
                  <a:srgbClr val="9900FF"/>
                </a:solidFill>
                <a:latin typeface="Arial" charset="0"/>
              </a:rPr>
              <a:t>dân</a:t>
            </a:r>
            <a:r>
              <a:rPr lang="en-US" sz="3600" i="1" dirty="0">
                <a:solidFill>
                  <a:srgbClr val="9900FF"/>
                </a:solidFill>
                <a:latin typeface="Arial" charset="0"/>
              </a:rPr>
              <a:t> </a:t>
            </a:r>
            <a:r>
              <a:rPr lang="en-US" sz="3600" i="1" dirty="0" err="1">
                <a:solidFill>
                  <a:srgbClr val="9900FF"/>
                </a:solidFill>
                <a:latin typeface="Arial" charset="0"/>
              </a:rPr>
              <a:t>đông</a:t>
            </a:r>
            <a:r>
              <a:rPr lang="en-US" sz="3600" i="1" dirty="0">
                <a:solidFill>
                  <a:srgbClr val="9900FF"/>
                </a:solidFill>
                <a:latin typeface="Arial" charset="0"/>
              </a:rPr>
              <a:t> </a:t>
            </a:r>
            <a:r>
              <a:rPr lang="en-US" sz="3600" i="1" dirty="0" err="1">
                <a:solidFill>
                  <a:srgbClr val="9900FF"/>
                </a:solidFill>
                <a:latin typeface="Arial" charset="0"/>
              </a:rPr>
              <a:t>nhất</a:t>
            </a:r>
            <a:r>
              <a:rPr lang="en-US" sz="3600" i="1" dirty="0">
                <a:solidFill>
                  <a:srgbClr val="9900FF"/>
                </a:solidFill>
                <a:latin typeface="Arial" charset="0"/>
              </a:rPr>
              <a:t>, </a:t>
            </a:r>
            <a:r>
              <a:rPr lang="en-US" sz="3600" i="1" dirty="0" err="1">
                <a:solidFill>
                  <a:srgbClr val="9900FF"/>
                </a:solidFill>
                <a:latin typeface="Arial" charset="0"/>
              </a:rPr>
              <a:t>sống</a:t>
            </a:r>
            <a:r>
              <a:rPr lang="en-US" sz="3600" i="1" dirty="0">
                <a:solidFill>
                  <a:srgbClr val="9900FF"/>
                </a:solidFill>
                <a:latin typeface="Arial" charset="0"/>
              </a:rPr>
              <a:t> </a:t>
            </a:r>
            <a:r>
              <a:rPr lang="en-US" sz="3600" i="1" dirty="0" err="1">
                <a:solidFill>
                  <a:srgbClr val="9900FF"/>
                </a:solidFill>
                <a:latin typeface="Arial" charset="0"/>
              </a:rPr>
              <a:t>tập</a:t>
            </a:r>
            <a:r>
              <a:rPr lang="en-US" sz="3600" i="1" dirty="0">
                <a:solidFill>
                  <a:srgbClr val="9900FF"/>
                </a:solidFill>
                <a:latin typeface="Arial" charset="0"/>
              </a:rPr>
              <a:t> </a:t>
            </a:r>
            <a:r>
              <a:rPr lang="en-US" sz="3600" i="1" dirty="0" err="1">
                <a:solidFill>
                  <a:srgbClr val="9900FF"/>
                </a:solidFill>
                <a:latin typeface="Arial" charset="0"/>
              </a:rPr>
              <a:t>trung</a:t>
            </a:r>
            <a:r>
              <a:rPr lang="en-US" sz="3600" i="1" dirty="0">
                <a:solidFill>
                  <a:srgbClr val="9900FF"/>
                </a:solidFill>
                <a:latin typeface="Arial" charset="0"/>
              </a:rPr>
              <a:t> ở </a:t>
            </a:r>
            <a:r>
              <a:rPr lang="en-US" sz="3600" i="1" dirty="0" err="1">
                <a:solidFill>
                  <a:srgbClr val="9900FF"/>
                </a:solidFill>
                <a:latin typeface="Arial" charset="0"/>
              </a:rPr>
              <a:t>các</a:t>
            </a:r>
            <a:r>
              <a:rPr lang="en-US" sz="3600" i="1" dirty="0">
                <a:solidFill>
                  <a:srgbClr val="9900FF"/>
                </a:solidFill>
                <a:latin typeface="Arial" charset="0"/>
              </a:rPr>
              <a:t> </a:t>
            </a:r>
            <a:r>
              <a:rPr lang="en-US" sz="3600" i="1" dirty="0" err="1">
                <a:solidFill>
                  <a:srgbClr val="9900FF"/>
                </a:solidFill>
                <a:latin typeface="Arial" charset="0"/>
              </a:rPr>
              <a:t>vùng</a:t>
            </a:r>
            <a:r>
              <a:rPr lang="en-US" sz="3600" i="1" dirty="0">
                <a:solidFill>
                  <a:srgbClr val="9900FF"/>
                </a:solidFill>
                <a:latin typeface="Arial" charset="0"/>
              </a:rPr>
              <a:t> </a:t>
            </a:r>
            <a:r>
              <a:rPr lang="en-US" sz="3600" i="1" dirty="0" err="1">
                <a:solidFill>
                  <a:srgbClr val="9900FF"/>
                </a:solidFill>
                <a:latin typeface="Arial" charset="0"/>
              </a:rPr>
              <a:t>đồng</a:t>
            </a:r>
            <a:r>
              <a:rPr lang="en-US" sz="3600" i="1" dirty="0">
                <a:solidFill>
                  <a:srgbClr val="9900FF"/>
                </a:solidFill>
                <a:latin typeface="Arial" charset="0"/>
              </a:rPr>
              <a:t> </a:t>
            </a:r>
            <a:r>
              <a:rPr lang="en-US" sz="3600" i="1" dirty="0" err="1">
                <a:solidFill>
                  <a:srgbClr val="9900FF"/>
                </a:solidFill>
                <a:latin typeface="Arial" charset="0"/>
              </a:rPr>
              <a:t>bằng</a:t>
            </a:r>
            <a:r>
              <a:rPr lang="en-US" sz="3600" i="1" dirty="0">
                <a:solidFill>
                  <a:srgbClr val="9900FF"/>
                </a:solidFill>
                <a:latin typeface="Arial" charset="0"/>
              </a:rPr>
              <a:t>, </a:t>
            </a:r>
            <a:r>
              <a:rPr lang="en-US" sz="3600" i="1" dirty="0" err="1">
                <a:solidFill>
                  <a:srgbClr val="9900FF"/>
                </a:solidFill>
                <a:latin typeface="Arial" charset="0"/>
              </a:rPr>
              <a:t>các</a:t>
            </a:r>
            <a:r>
              <a:rPr lang="en-US" sz="3600" i="1" dirty="0">
                <a:solidFill>
                  <a:srgbClr val="9900FF"/>
                </a:solidFill>
                <a:latin typeface="Arial" charset="0"/>
              </a:rPr>
              <a:t> </a:t>
            </a:r>
            <a:r>
              <a:rPr lang="en-US" sz="3600" i="1" dirty="0" err="1">
                <a:solidFill>
                  <a:srgbClr val="9900FF"/>
                </a:solidFill>
                <a:latin typeface="Arial" charset="0"/>
              </a:rPr>
              <a:t>vùng</a:t>
            </a:r>
            <a:r>
              <a:rPr lang="en-US" sz="3600" i="1" dirty="0">
                <a:solidFill>
                  <a:srgbClr val="9900FF"/>
                </a:solidFill>
                <a:latin typeface="Arial" charset="0"/>
              </a:rPr>
              <a:t> </a:t>
            </a:r>
            <a:r>
              <a:rPr lang="en-US" sz="3600" i="1" dirty="0" err="1">
                <a:solidFill>
                  <a:srgbClr val="9900FF"/>
                </a:solidFill>
                <a:latin typeface="Arial" charset="0"/>
              </a:rPr>
              <a:t>ven</a:t>
            </a:r>
            <a:r>
              <a:rPr lang="en-US" sz="3600" i="1" dirty="0">
                <a:solidFill>
                  <a:srgbClr val="9900FF"/>
                </a:solidFill>
                <a:latin typeface="Arial" charset="0"/>
              </a:rPr>
              <a:t> </a:t>
            </a:r>
            <a:r>
              <a:rPr lang="en-US" sz="3600" i="1" dirty="0" err="1">
                <a:solidFill>
                  <a:srgbClr val="9900FF"/>
                </a:solidFill>
                <a:latin typeface="Arial" charset="0"/>
              </a:rPr>
              <a:t>biển</a:t>
            </a:r>
            <a:r>
              <a:rPr lang="en-US" sz="3600" i="1" dirty="0">
                <a:solidFill>
                  <a:srgbClr val="9900FF"/>
                </a:solidFill>
                <a:latin typeface="Arial" charset="0"/>
              </a:rPr>
              <a:t>. </a:t>
            </a:r>
          </a:p>
          <a:p>
            <a:pPr algn="l"/>
            <a:r>
              <a:rPr lang="en-US" sz="3600" dirty="0" err="1">
                <a:latin typeface="Arial" charset="0"/>
              </a:rPr>
              <a:t>Các</a:t>
            </a:r>
            <a:r>
              <a:rPr lang="en-US" sz="3600" dirty="0">
                <a:latin typeface="Arial" charset="0"/>
              </a:rPr>
              <a:t> </a:t>
            </a:r>
            <a:r>
              <a:rPr lang="en-US" sz="3600" dirty="0" err="1">
                <a:latin typeface="Arial" charset="0"/>
              </a:rPr>
              <a:t>dân</a:t>
            </a:r>
            <a:r>
              <a:rPr lang="en-US" sz="3600" dirty="0">
                <a:latin typeface="Arial" charset="0"/>
              </a:rPr>
              <a:t> </a:t>
            </a:r>
            <a:r>
              <a:rPr lang="en-US" sz="3600" dirty="0" err="1">
                <a:latin typeface="Arial" charset="0"/>
              </a:rPr>
              <a:t>tộc</a:t>
            </a:r>
            <a:r>
              <a:rPr lang="en-US" sz="3600" dirty="0">
                <a:latin typeface="Arial" charset="0"/>
              </a:rPr>
              <a:t> </a:t>
            </a:r>
            <a:r>
              <a:rPr lang="en-US" sz="3600" dirty="0" err="1">
                <a:latin typeface="Arial" charset="0"/>
              </a:rPr>
              <a:t>ít</a:t>
            </a:r>
            <a:r>
              <a:rPr lang="en-US" sz="3600" dirty="0">
                <a:latin typeface="Arial" charset="0"/>
              </a:rPr>
              <a:t> </a:t>
            </a:r>
            <a:r>
              <a:rPr lang="en-US" sz="3600" dirty="0" err="1">
                <a:latin typeface="Arial" charset="0"/>
              </a:rPr>
              <a:t>người</a:t>
            </a:r>
            <a:r>
              <a:rPr lang="en-US" sz="3600" dirty="0">
                <a:latin typeface="Arial" charset="0"/>
              </a:rPr>
              <a:t> </a:t>
            </a:r>
            <a:r>
              <a:rPr lang="en-US" sz="3600" dirty="0" err="1">
                <a:latin typeface="Arial" charset="0"/>
              </a:rPr>
              <a:t>thường</a:t>
            </a:r>
            <a:r>
              <a:rPr lang="en-US" sz="3600" dirty="0">
                <a:latin typeface="Arial" charset="0"/>
              </a:rPr>
              <a:t> </a:t>
            </a:r>
            <a:r>
              <a:rPr lang="en-US" sz="3600" dirty="0" err="1">
                <a:latin typeface="Arial" charset="0"/>
              </a:rPr>
              <a:t>sống</a:t>
            </a:r>
            <a:r>
              <a:rPr lang="en-US" sz="3600" dirty="0">
                <a:latin typeface="Arial" charset="0"/>
              </a:rPr>
              <a:t> ở </a:t>
            </a:r>
            <a:r>
              <a:rPr lang="en-US" sz="3600" dirty="0" err="1">
                <a:latin typeface="Arial" charset="0"/>
              </a:rPr>
              <a:t>đâu</a:t>
            </a:r>
            <a:r>
              <a:rPr lang="en-US" sz="3600" dirty="0">
                <a:latin typeface="Arial" charset="0"/>
              </a:rPr>
              <a:t>?</a:t>
            </a:r>
          </a:p>
          <a:p>
            <a:pPr algn="l"/>
            <a:r>
              <a:rPr lang="en-US" sz="3600" i="1" dirty="0" err="1">
                <a:solidFill>
                  <a:srgbClr val="9900FF"/>
                </a:solidFill>
                <a:latin typeface="Arial" charset="0"/>
              </a:rPr>
              <a:t>Các</a:t>
            </a:r>
            <a:r>
              <a:rPr lang="en-US" sz="3600" i="1" dirty="0">
                <a:solidFill>
                  <a:srgbClr val="9900FF"/>
                </a:solidFill>
                <a:latin typeface="Arial" charset="0"/>
              </a:rPr>
              <a:t> </a:t>
            </a:r>
            <a:r>
              <a:rPr lang="en-US" sz="3600" i="1" dirty="0" err="1">
                <a:solidFill>
                  <a:srgbClr val="9900FF"/>
                </a:solidFill>
                <a:latin typeface="Arial" charset="0"/>
              </a:rPr>
              <a:t>dân</a:t>
            </a:r>
            <a:r>
              <a:rPr lang="en-US" sz="3600" i="1" dirty="0">
                <a:solidFill>
                  <a:srgbClr val="9900FF"/>
                </a:solidFill>
                <a:latin typeface="Arial" charset="0"/>
              </a:rPr>
              <a:t> </a:t>
            </a:r>
            <a:r>
              <a:rPr lang="en-US" sz="3600" i="1" dirty="0" err="1">
                <a:solidFill>
                  <a:srgbClr val="9900FF"/>
                </a:solidFill>
                <a:latin typeface="Arial" charset="0"/>
              </a:rPr>
              <a:t>tộc</a:t>
            </a:r>
            <a:r>
              <a:rPr lang="en-US" sz="3600" i="1" dirty="0">
                <a:solidFill>
                  <a:srgbClr val="9900FF"/>
                </a:solidFill>
                <a:latin typeface="Arial" charset="0"/>
              </a:rPr>
              <a:t> </a:t>
            </a:r>
            <a:r>
              <a:rPr lang="en-US" sz="3600" i="1" dirty="0" err="1">
                <a:solidFill>
                  <a:srgbClr val="9900FF"/>
                </a:solidFill>
                <a:latin typeface="Arial" charset="0"/>
              </a:rPr>
              <a:t>ít</a:t>
            </a:r>
            <a:r>
              <a:rPr lang="en-US" sz="3600" i="1" dirty="0">
                <a:solidFill>
                  <a:srgbClr val="9900FF"/>
                </a:solidFill>
                <a:latin typeface="Arial" charset="0"/>
              </a:rPr>
              <a:t> </a:t>
            </a:r>
            <a:r>
              <a:rPr lang="en-US" sz="3600" i="1" dirty="0" err="1">
                <a:solidFill>
                  <a:srgbClr val="9900FF"/>
                </a:solidFill>
                <a:latin typeface="Arial" charset="0"/>
              </a:rPr>
              <a:t>người</a:t>
            </a:r>
            <a:r>
              <a:rPr lang="en-US" sz="3600" i="1" dirty="0">
                <a:solidFill>
                  <a:srgbClr val="9900FF"/>
                </a:solidFill>
                <a:latin typeface="Arial" charset="0"/>
              </a:rPr>
              <a:t> </a:t>
            </a:r>
            <a:r>
              <a:rPr lang="en-US" sz="3600" i="1" dirty="0" err="1">
                <a:solidFill>
                  <a:srgbClr val="9900FF"/>
                </a:solidFill>
                <a:latin typeface="Arial" charset="0"/>
              </a:rPr>
              <a:t>sống</a:t>
            </a:r>
            <a:r>
              <a:rPr lang="en-US" sz="3600" i="1" dirty="0">
                <a:solidFill>
                  <a:srgbClr val="9900FF"/>
                </a:solidFill>
                <a:latin typeface="Arial" charset="0"/>
              </a:rPr>
              <a:t> </a:t>
            </a:r>
            <a:r>
              <a:rPr lang="en-US" sz="3600" i="1" dirty="0" err="1">
                <a:solidFill>
                  <a:srgbClr val="9900FF"/>
                </a:solidFill>
                <a:latin typeface="Arial" charset="0"/>
              </a:rPr>
              <a:t>chủ</a:t>
            </a:r>
            <a:r>
              <a:rPr lang="en-US" sz="3600" i="1" dirty="0">
                <a:solidFill>
                  <a:srgbClr val="9900FF"/>
                </a:solidFill>
                <a:latin typeface="Arial" charset="0"/>
              </a:rPr>
              <a:t> </a:t>
            </a:r>
            <a:r>
              <a:rPr lang="en-US" sz="3600" i="1" dirty="0" err="1">
                <a:solidFill>
                  <a:srgbClr val="9900FF"/>
                </a:solidFill>
                <a:latin typeface="Arial" charset="0"/>
              </a:rPr>
              <a:t>yếu</a:t>
            </a:r>
            <a:r>
              <a:rPr lang="en-US" sz="3600" i="1" dirty="0">
                <a:solidFill>
                  <a:srgbClr val="9900FF"/>
                </a:solidFill>
                <a:latin typeface="Arial" charset="0"/>
              </a:rPr>
              <a:t> ở </a:t>
            </a:r>
            <a:r>
              <a:rPr lang="en-US" sz="3600" i="1" dirty="0" err="1">
                <a:solidFill>
                  <a:srgbClr val="9900FF"/>
                </a:solidFill>
                <a:latin typeface="Arial" charset="0"/>
              </a:rPr>
              <a:t>các</a:t>
            </a:r>
            <a:r>
              <a:rPr lang="en-US" sz="3600" i="1" dirty="0">
                <a:solidFill>
                  <a:srgbClr val="9900FF"/>
                </a:solidFill>
                <a:latin typeface="Arial" charset="0"/>
              </a:rPr>
              <a:t> </a:t>
            </a:r>
            <a:r>
              <a:rPr lang="en-US" sz="3600" i="1" dirty="0" err="1">
                <a:solidFill>
                  <a:srgbClr val="9900FF"/>
                </a:solidFill>
                <a:latin typeface="Arial" charset="0"/>
              </a:rPr>
              <a:t>vùng</a:t>
            </a:r>
            <a:r>
              <a:rPr lang="en-US" sz="3600" i="1" dirty="0">
                <a:solidFill>
                  <a:srgbClr val="9900FF"/>
                </a:solidFill>
                <a:latin typeface="Arial" charset="0"/>
              </a:rPr>
              <a:t> </a:t>
            </a:r>
            <a:r>
              <a:rPr lang="en-US" sz="3600" i="1" dirty="0" err="1">
                <a:solidFill>
                  <a:srgbClr val="9900FF"/>
                </a:solidFill>
                <a:latin typeface="Arial" charset="0"/>
              </a:rPr>
              <a:t>núi</a:t>
            </a:r>
            <a:r>
              <a:rPr lang="en-US" sz="3600" i="1" dirty="0">
                <a:solidFill>
                  <a:srgbClr val="9900FF"/>
                </a:solidFill>
                <a:latin typeface="Arial" charset="0"/>
              </a:rPr>
              <a:t> </a:t>
            </a:r>
            <a:r>
              <a:rPr lang="en-US" sz="3600" i="1" dirty="0" err="1">
                <a:solidFill>
                  <a:srgbClr val="9900FF"/>
                </a:solidFill>
                <a:latin typeface="Arial" charset="0"/>
              </a:rPr>
              <a:t>và</a:t>
            </a:r>
            <a:r>
              <a:rPr lang="en-US" sz="3600" i="1" dirty="0">
                <a:solidFill>
                  <a:srgbClr val="9900FF"/>
                </a:solidFill>
                <a:latin typeface="Arial" charset="0"/>
              </a:rPr>
              <a:t> </a:t>
            </a:r>
            <a:r>
              <a:rPr lang="en-US" sz="3600" i="1" dirty="0" err="1">
                <a:solidFill>
                  <a:srgbClr val="9900FF"/>
                </a:solidFill>
                <a:latin typeface="Arial" charset="0"/>
              </a:rPr>
              <a:t>cao</a:t>
            </a:r>
            <a:r>
              <a:rPr lang="en-US" sz="3600" i="1" dirty="0">
                <a:solidFill>
                  <a:srgbClr val="9900FF"/>
                </a:solidFill>
                <a:latin typeface="Arial" charset="0"/>
              </a:rPr>
              <a:t> </a:t>
            </a:r>
            <a:r>
              <a:rPr lang="en-US" sz="3600" i="1" dirty="0" err="1">
                <a:solidFill>
                  <a:srgbClr val="9900FF"/>
                </a:solidFill>
                <a:latin typeface="Arial" charset="0"/>
              </a:rPr>
              <a:t>nguyên</a:t>
            </a:r>
            <a:r>
              <a:rPr lang="en-US" sz="3600" i="1" dirty="0">
                <a:solidFill>
                  <a:srgbClr val="9900FF"/>
                </a:solidFill>
                <a:latin typeface="Arial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07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07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07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07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07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07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07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07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07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07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07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07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685800" y="762000"/>
            <a:ext cx="11353800" cy="5570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en-US" sz="3600" b="1" dirty="0">
                <a:solidFill>
                  <a:srgbClr val="FF0000"/>
                </a:solidFill>
                <a:latin typeface="Arial" charset="0"/>
              </a:rPr>
              <a:t>2/ </a:t>
            </a:r>
            <a:r>
              <a:rPr lang="en-US" sz="3600" b="1" dirty="0" err="1">
                <a:solidFill>
                  <a:srgbClr val="FF0000"/>
                </a:solidFill>
                <a:latin typeface="Arial" charset="0"/>
              </a:rPr>
              <a:t>Mật</a:t>
            </a:r>
            <a:r>
              <a:rPr lang="en-US" sz="36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charset="0"/>
              </a:rPr>
              <a:t>độ</a:t>
            </a:r>
            <a:r>
              <a:rPr lang="en-US" sz="36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charset="0"/>
              </a:rPr>
              <a:t>dân</a:t>
            </a:r>
            <a:r>
              <a:rPr lang="en-US" sz="36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charset="0"/>
              </a:rPr>
              <a:t>số</a:t>
            </a:r>
            <a:endParaRPr lang="en-US" sz="3600" b="1" dirty="0">
              <a:solidFill>
                <a:srgbClr val="FF0000"/>
              </a:solidFill>
              <a:latin typeface="Arial" charset="0"/>
            </a:endParaRPr>
          </a:p>
          <a:p>
            <a:pPr algn="l"/>
            <a:endParaRPr lang="en-US" sz="3200" dirty="0">
              <a:latin typeface="Arial" charset="0"/>
            </a:endParaRPr>
          </a:p>
          <a:p>
            <a:pPr algn="l"/>
            <a:r>
              <a:rPr lang="en-US" sz="3200" dirty="0" err="1">
                <a:latin typeface="Arial" charset="0"/>
              </a:rPr>
              <a:t>Em</a:t>
            </a:r>
            <a:r>
              <a:rPr lang="en-US" sz="3200" dirty="0">
                <a:latin typeface="Arial" charset="0"/>
              </a:rPr>
              <a:t> </a:t>
            </a:r>
            <a:r>
              <a:rPr lang="en-US" sz="3200" dirty="0" err="1">
                <a:latin typeface="Arial" charset="0"/>
              </a:rPr>
              <a:t>hiểu</a:t>
            </a:r>
            <a:r>
              <a:rPr lang="en-US" sz="3200" dirty="0">
                <a:latin typeface="Arial" charset="0"/>
              </a:rPr>
              <a:t> </a:t>
            </a:r>
            <a:r>
              <a:rPr lang="en-US" sz="3200" dirty="0" err="1">
                <a:latin typeface="Arial" charset="0"/>
              </a:rPr>
              <a:t>thế</a:t>
            </a:r>
            <a:r>
              <a:rPr lang="en-US" sz="3200" dirty="0">
                <a:latin typeface="Arial" charset="0"/>
              </a:rPr>
              <a:t> </a:t>
            </a:r>
            <a:r>
              <a:rPr lang="en-US" sz="3200" dirty="0" err="1">
                <a:latin typeface="Arial" charset="0"/>
              </a:rPr>
              <a:t>nào</a:t>
            </a:r>
            <a:r>
              <a:rPr lang="en-US" sz="3200" dirty="0">
                <a:latin typeface="Arial" charset="0"/>
              </a:rPr>
              <a:t> </a:t>
            </a:r>
            <a:r>
              <a:rPr lang="en-US" sz="3200" dirty="0" err="1">
                <a:latin typeface="Arial" charset="0"/>
              </a:rPr>
              <a:t>là</a:t>
            </a:r>
            <a:r>
              <a:rPr lang="en-US" sz="3200" dirty="0">
                <a:latin typeface="Arial" charset="0"/>
              </a:rPr>
              <a:t>  </a:t>
            </a:r>
            <a:r>
              <a:rPr lang="en-US" sz="3200" dirty="0" err="1">
                <a:latin typeface="Arial" charset="0"/>
              </a:rPr>
              <a:t>mật</a:t>
            </a:r>
            <a:r>
              <a:rPr lang="en-US" sz="3200" dirty="0">
                <a:latin typeface="Arial" charset="0"/>
              </a:rPr>
              <a:t> </a:t>
            </a:r>
            <a:r>
              <a:rPr lang="en-US" sz="3200" dirty="0" err="1">
                <a:latin typeface="Arial" charset="0"/>
              </a:rPr>
              <a:t>độ</a:t>
            </a:r>
            <a:r>
              <a:rPr lang="en-US" sz="3200" dirty="0">
                <a:latin typeface="Arial" charset="0"/>
              </a:rPr>
              <a:t> </a:t>
            </a:r>
            <a:r>
              <a:rPr lang="en-US" sz="3200" dirty="0" err="1">
                <a:latin typeface="Arial" charset="0"/>
              </a:rPr>
              <a:t>dân</a:t>
            </a:r>
            <a:r>
              <a:rPr lang="en-US" sz="3200" dirty="0">
                <a:latin typeface="Arial" charset="0"/>
              </a:rPr>
              <a:t> </a:t>
            </a:r>
            <a:r>
              <a:rPr lang="en-US" sz="3200" dirty="0" err="1">
                <a:latin typeface="Arial" charset="0"/>
              </a:rPr>
              <a:t>số</a:t>
            </a:r>
            <a:r>
              <a:rPr lang="en-US" sz="3200" dirty="0">
                <a:latin typeface="Arial" charset="0"/>
              </a:rPr>
              <a:t> ?</a:t>
            </a:r>
          </a:p>
          <a:p>
            <a:pPr algn="l"/>
            <a:r>
              <a:rPr lang="en-US" sz="3200" i="1" dirty="0" err="1">
                <a:solidFill>
                  <a:schemeClr val="accent2"/>
                </a:solidFill>
                <a:latin typeface="Arial" charset="0"/>
              </a:rPr>
              <a:t>Mật</a:t>
            </a:r>
            <a:r>
              <a:rPr lang="en-US" sz="3200" i="1" dirty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en-US" sz="3200" i="1" dirty="0" err="1">
                <a:solidFill>
                  <a:schemeClr val="accent2"/>
                </a:solidFill>
                <a:latin typeface="Arial" charset="0"/>
              </a:rPr>
              <a:t>độ</a:t>
            </a:r>
            <a:r>
              <a:rPr lang="en-US" sz="3200" i="1" dirty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en-US" sz="3200" i="1" dirty="0" err="1">
                <a:solidFill>
                  <a:schemeClr val="accent2"/>
                </a:solidFill>
                <a:latin typeface="Arial" charset="0"/>
              </a:rPr>
              <a:t>dân</a:t>
            </a:r>
            <a:r>
              <a:rPr lang="en-US" sz="3200" i="1" dirty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en-US" sz="3200" i="1" dirty="0" err="1">
                <a:solidFill>
                  <a:schemeClr val="accent2"/>
                </a:solidFill>
                <a:latin typeface="Arial" charset="0"/>
              </a:rPr>
              <a:t>số</a:t>
            </a:r>
            <a:r>
              <a:rPr lang="en-US" sz="3200" i="1" dirty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en-US" sz="3200" i="1" dirty="0" err="1">
                <a:solidFill>
                  <a:schemeClr val="accent2"/>
                </a:solidFill>
                <a:latin typeface="Arial" charset="0"/>
              </a:rPr>
              <a:t>là</a:t>
            </a:r>
            <a:r>
              <a:rPr lang="en-US" sz="3200" i="1" dirty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en-US" sz="3200" i="1" dirty="0" err="1">
                <a:solidFill>
                  <a:schemeClr val="accent2"/>
                </a:solidFill>
                <a:latin typeface="Arial" charset="0"/>
              </a:rPr>
              <a:t>số</a:t>
            </a:r>
            <a:r>
              <a:rPr lang="en-US" sz="3200" i="1" dirty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en-US" sz="3200" i="1" dirty="0" err="1">
                <a:solidFill>
                  <a:schemeClr val="accent2"/>
                </a:solidFill>
                <a:latin typeface="Arial" charset="0"/>
              </a:rPr>
              <a:t>dân</a:t>
            </a:r>
            <a:r>
              <a:rPr lang="en-US" sz="3200" i="1" dirty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en-US" sz="3200" i="1" dirty="0" err="1">
                <a:solidFill>
                  <a:schemeClr val="accent2"/>
                </a:solidFill>
                <a:latin typeface="Arial" charset="0"/>
              </a:rPr>
              <a:t>trung</a:t>
            </a:r>
            <a:r>
              <a:rPr lang="en-US" sz="3200" i="1" dirty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en-US" sz="3200" i="1" dirty="0" err="1">
                <a:solidFill>
                  <a:schemeClr val="accent2"/>
                </a:solidFill>
                <a:latin typeface="Arial" charset="0"/>
              </a:rPr>
              <a:t>bình</a:t>
            </a:r>
            <a:r>
              <a:rPr lang="en-US" sz="3200" i="1" dirty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en-US" sz="3200" i="1" dirty="0" err="1">
                <a:solidFill>
                  <a:schemeClr val="accent2"/>
                </a:solidFill>
                <a:latin typeface="Arial" charset="0"/>
              </a:rPr>
              <a:t>sống</a:t>
            </a:r>
            <a:r>
              <a:rPr lang="en-US" sz="3200" i="1" dirty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en-US" sz="3200" i="1" dirty="0" err="1">
                <a:solidFill>
                  <a:schemeClr val="accent2"/>
                </a:solidFill>
                <a:latin typeface="Arial" charset="0"/>
              </a:rPr>
              <a:t>trên</a:t>
            </a:r>
            <a:r>
              <a:rPr lang="en-US" sz="3200" i="1" dirty="0">
                <a:solidFill>
                  <a:schemeClr val="accent2"/>
                </a:solidFill>
                <a:latin typeface="Arial" charset="0"/>
              </a:rPr>
              <a:t> 1 km2 </a:t>
            </a:r>
          </a:p>
          <a:p>
            <a:pPr algn="l"/>
            <a:r>
              <a:rPr lang="en-US" sz="3200" i="1" dirty="0" err="1">
                <a:solidFill>
                  <a:schemeClr val="accent2"/>
                </a:solidFill>
                <a:latin typeface="Arial" charset="0"/>
              </a:rPr>
              <a:t>diện</a:t>
            </a:r>
            <a:r>
              <a:rPr lang="en-US" sz="3200" i="1" dirty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en-US" sz="3200" i="1" dirty="0" err="1">
                <a:solidFill>
                  <a:schemeClr val="accent2"/>
                </a:solidFill>
                <a:latin typeface="Arial" charset="0"/>
              </a:rPr>
              <a:t>tích</a:t>
            </a:r>
            <a:r>
              <a:rPr lang="en-US" sz="3200" i="1" dirty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en-US" sz="3200" i="1" dirty="0" err="1">
                <a:solidFill>
                  <a:schemeClr val="accent2"/>
                </a:solidFill>
                <a:latin typeface="Arial" charset="0"/>
              </a:rPr>
              <a:t>đất</a:t>
            </a:r>
            <a:r>
              <a:rPr lang="en-US" sz="3200" i="1" dirty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en-US" sz="3200" i="1" dirty="0" err="1">
                <a:solidFill>
                  <a:schemeClr val="accent2"/>
                </a:solidFill>
                <a:latin typeface="Arial" charset="0"/>
              </a:rPr>
              <a:t>tự</a:t>
            </a:r>
            <a:r>
              <a:rPr lang="en-US" sz="3200" i="1" dirty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en-US" sz="3200" i="1" dirty="0" err="1">
                <a:solidFill>
                  <a:schemeClr val="accent2"/>
                </a:solidFill>
                <a:latin typeface="Arial" charset="0"/>
              </a:rPr>
              <a:t>nhiên</a:t>
            </a:r>
            <a:r>
              <a:rPr lang="en-US" sz="3200" dirty="0">
                <a:latin typeface="Arial" charset="0"/>
              </a:rPr>
              <a:t>.</a:t>
            </a:r>
          </a:p>
          <a:p>
            <a:pPr algn="l"/>
            <a:r>
              <a:rPr lang="en-US" sz="3200" u="sng" dirty="0" err="1">
                <a:latin typeface="Arial" charset="0"/>
              </a:rPr>
              <a:t>Ví</a:t>
            </a:r>
            <a:r>
              <a:rPr lang="en-US" sz="3200" u="sng" dirty="0">
                <a:latin typeface="Arial" charset="0"/>
              </a:rPr>
              <a:t> </a:t>
            </a:r>
            <a:r>
              <a:rPr lang="en-US" sz="3200" u="sng" dirty="0" err="1">
                <a:latin typeface="Arial" charset="0"/>
              </a:rPr>
              <a:t>dụ</a:t>
            </a:r>
            <a:r>
              <a:rPr lang="en-US" sz="3200" u="sng" dirty="0">
                <a:latin typeface="Arial" charset="0"/>
              </a:rPr>
              <a:t>:</a:t>
            </a:r>
            <a:r>
              <a:rPr lang="en-US" sz="3200" dirty="0">
                <a:latin typeface="Arial" charset="0"/>
              </a:rPr>
              <a:t> </a:t>
            </a:r>
          </a:p>
          <a:p>
            <a:pPr algn="l"/>
            <a:r>
              <a:rPr lang="en-US" sz="3200" dirty="0" err="1">
                <a:latin typeface="Arial" charset="0"/>
              </a:rPr>
              <a:t>Số</a:t>
            </a:r>
            <a:r>
              <a:rPr lang="en-US" sz="3200" dirty="0">
                <a:latin typeface="Arial" charset="0"/>
              </a:rPr>
              <a:t> </a:t>
            </a:r>
            <a:r>
              <a:rPr lang="en-US" sz="3200" dirty="0" err="1">
                <a:latin typeface="Arial" charset="0"/>
              </a:rPr>
              <a:t>dân</a:t>
            </a:r>
            <a:r>
              <a:rPr lang="en-US" sz="3200" dirty="0">
                <a:latin typeface="Arial" charset="0"/>
              </a:rPr>
              <a:t> </a:t>
            </a:r>
            <a:r>
              <a:rPr lang="en-US" sz="3200" dirty="0" err="1">
                <a:latin typeface="Arial" charset="0"/>
              </a:rPr>
              <a:t>huyện</a:t>
            </a:r>
            <a:r>
              <a:rPr lang="en-US" sz="3200" dirty="0">
                <a:latin typeface="Arial" charset="0"/>
              </a:rPr>
              <a:t> A: 	52000 </a:t>
            </a:r>
            <a:r>
              <a:rPr lang="en-US" sz="3200" dirty="0" err="1">
                <a:latin typeface="Arial" charset="0"/>
              </a:rPr>
              <a:t>người</a:t>
            </a:r>
            <a:r>
              <a:rPr lang="en-US" sz="3200" dirty="0">
                <a:latin typeface="Arial" charset="0"/>
              </a:rPr>
              <a:t>.</a:t>
            </a:r>
          </a:p>
          <a:p>
            <a:pPr algn="l"/>
            <a:r>
              <a:rPr lang="en-US" sz="3200" dirty="0" err="1">
                <a:latin typeface="Arial" charset="0"/>
              </a:rPr>
              <a:t>Diện</a:t>
            </a:r>
            <a:r>
              <a:rPr lang="en-US" sz="3200" dirty="0">
                <a:latin typeface="Arial" charset="0"/>
              </a:rPr>
              <a:t> </a:t>
            </a:r>
            <a:r>
              <a:rPr lang="en-US" sz="3200" dirty="0" err="1">
                <a:latin typeface="Arial" charset="0"/>
              </a:rPr>
              <a:t>tích</a:t>
            </a:r>
            <a:r>
              <a:rPr lang="en-US" sz="3200" dirty="0">
                <a:latin typeface="Arial" charset="0"/>
              </a:rPr>
              <a:t> </a:t>
            </a:r>
            <a:r>
              <a:rPr lang="en-US" sz="3200" dirty="0" err="1">
                <a:latin typeface="Arial" charset="0"/>
              </a:rPr>
              <a:t>đất</a:t>
            </a:r>
            <a:r>
              <a:rPr lang="en-US" sz="3200" dirty="0">
                <a:latin typeface="Arial" charset="0"/>
              </a:rPr>
              <a:t> </a:t>
            </a:r>
            <a:r>
              <a:rPr lang="en-US" sz="3200" dirty="0" err="1">
                <a:latin typeface="Arial" charset="0"/>
              </a:rPr>
              <a:t>tự</a:t>
            </a:r>
            <a:r>
              <a:rPr lang="en-US" sz="3200" dirty="0">
                <a:latin typeface="Arial" charset="0"/>
              </a:rPr>
              <a:t> </a:t>
            </a:r>
            <a:r>
              <a:rPr lang="en-US" sz="3200" dirty="0" err="1">
                <a:latin typeface="Arial" charset="0"/>
              </a:rPr>
              <a:t>nhiên</a:t>
            </a:r>
            <a:r>
              <a:rPr lang="en-US" sz="3200" dirty="0">
                <a:latin typeface="Arial" charset="0"/>
              </a:rPr>
              <a:t>: 250 km2.</a:t>
            </a:r>
          </a:p>
          <a:p>
            <a:pPr algn="l"/>
            <a:endParaRPr lang="en-US" sz="3200" b="1" i="1" dirty="0">
              <a:latin typeface="Arial" charset="0"/>
            </a:endParaRPr>
          </a:p>
          <a:p>
            <a:pPr algn="l"/>
            <a:r>
              <a:rPr lang="en-US" sz="3200" b="1" i="1" dirty="0">
                <a:solidFill>
                  <a:srgbClr val="FF3300"/>
                </a:solidFill>
                <a:latin typeface="Arial" charset="0"/>
              </a:rPr>
              <a:t>MẬT ĐỘ DÂN SỐ: 52000 : 250 = 208 </a:t>
            </a:r>
            <a:r>
              <a:rPr lang="en-US" sz="3200" b="1" i="1" dirty="0" err="1">
                <a:solidFill>
                  <a:srgbClr val="FF3300"/>
                </a:solidFill>
                <a:latin typeface="Arial" charset="0"/>
              </a:rPr>
              <a:t>người</a:t>
            </a:r>
            <a:r>
              <a:rPr lang="en-US" sz="3200" b="1" i="1" dirty="0">
                <a:solidFill>
                  <a:srgbClr val="FF3300"/>
                </a:solidFill>
                <a:latin typeface="Arial" charset="0"/>
              </a:rPr>
              <a:t>/ km2</a:t>
            </a:r>
          </a:p>
          <a:p>
            <a:pPr algn="l"/>
            <a:endParaRPr lang="en-US" sz="3200" b="1" i="1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27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27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27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27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27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27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27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27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27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327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327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327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327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327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327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327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327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327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3277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609600" y="457201"/>
            <a:ext cx="111252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en-US" sz="3200" dirty="0" err="1">
                <a:solidFill>
                  <a:schemeClr val="accent2"/>
                </a:solidFill>
                <a:latin typeface="Arial" charset="0"/>
              </a:rPr>
              <a:t>Nêu</a:t>
            </a:r>
            <a:r>
              <a:rPr lang="en-US" sz="3200" dirty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2"/>
                </a:solidFill>
                <a:latin typeface="Arial" charset="0"/>
              </a:rPr>
              <a:t>nhận</a:t>
            </a:r>
            <a:r>
              <a:rPr lang="en-US" sz="3200" dirty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2"/>
                </a:solidFill>
                <a:latin typeface="Arial" charset="0"/>
              </a:rPr>
              <a:t>xét</a:t>
            </a:r>
            <a:r>
              <a:rPr lang="en-US" sz="3200" dirty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2"/>
                </a:solidFill>
                <a:latin typeface="Arial" charset="0"/>
              </a:rPr>
              <a:t>về</a:t>
            </a:r>
            <a:r>
              <a:rPr lang="en-US" sz="3200" dirty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2"/>
                </a:solidFill>
                <a:latin typeface="Arial" charset="0"/>
              </a:rPr>
              <a:t>mật</a:t>
            </a:r>
            <a:r>
              <a:rPr lang="en-US" sz="3200" dirty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2"/>
                </a:solidFill>
                <a:latin typeface="Arial" charset="0"/>
              </a:rPr>
              <a:t>độ</a:t>
            </a:r>
            <a:r>
              <a:rPr lang="en-US" sz="3200" dirty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2"/>
                </a:solidFill>
                <a:latin typeface="Arial" charset="0"/>
              </a:rPr>
              <a:t>dân</a:t>
            </a:r>
            <a:r>
              <a:rPr lang="en-US" sz="3200" dirty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2"/>
                </a:solidFill>
                <a:latin typeface="Arial" charset="0"/>
              </a:rPr>
              <a:t>số</a:t>
            </a:r>
            <a:r>
              <a:rPr lang="en-US" sz="3200" dirty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2"/>
                </a:solidFill>
                <a:latin typeface="Arial" charset="0"/>
              </a:rPr>
              <a:t>nước</a:t>
            </a:r>
            <a:r>
              <a:rPr lang="en-US" sz="3200" dirty="0">
                <a:solidFill>
                  <a:schemeClr val="accent2"/>
                </a:solidFill>
                <a:latin typeface="Arial" charset="0"/>
              </a:rPr>
              <a:t> ta so </a:t>
            </a:r>
            <a:r>
              <a:rPr lang="en-US" sz="3200" dirty="0" err="1">
                <a:solidFill>
                  <a:schemeClr val="accent2"/>
                </a:solidFill>
                <a:latin typeface="Arial" charset="0"/>
              </a:rPr>
              <a:t>với</a:t>
            </a:r>
            <a:r>
              <a:rPr lang="en-US" sz="3200" dirty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2"/>
                </a:solidFill>
                <a:latin typeface="Arial" charset="0"/>
              </a:rPr>
              <a:t>mật</a:t>
            </a:r>
            <a:r>
              <a:rPr lang="en-US" sz="3200" dirty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2"/>
                </a:solidFill>
                <a:latin typeface="Arial" charset="0"/>
              </a:rPr>
              <a:t>độ</a:t>
            </a:r>
            <a:r>
              <a:rPr lang="en-US" sz="3200" dirty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2"/>
                </a:solidFill>
                <a:latin typeface="Arial" charset="0"/>
              </a:rPr>
              <a:t>dân</a:t>
            </a:r>
            <a:r>
              <a:rPr lang="en-US" sz="3200" dirty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2"/>
                </a:solidFill>
                <a:latin typeface="Arial" charset="0"/>
              </a:rPr>
              <a:t>số</a:t>
            </a:r>
            <a:r>
              <a:rPr lang="en-US" sz="3200" dirty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2"/>
                </a:solidFill>
                <a:latin typeface="Arial" charset="0"/>
              </a:rPr>
              <a:t>thế</a:t>
            </a:r>
            <a:r>
              <a:rPr lang="en-US" sz="3200" dirty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2"/>
                </a:solidFill>
                <a:latin typeface="Arial" charset="0"/>
              </a:rPr>
              <a:t>giới</a:t>
            </a:r>
            <a:r>
              <a:rPr lang="en-US" sz="3200" dirty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2"/>
                </a:solidFill>
                <a:latin typeface="Arial" charset="0"/>
              </a:rPr>
              <a:t>và</a:t>
            </a:r>
            <a:r>
              <a:rPr lang="en-US" sz="3200" dirty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2"/>
                </a:solidFill>
                <a:latin typeface="Arial" charset="0"/>
              </a:rPr>
              <a:t>một</a:t>
            </a:r>
            <a:r>
              <a:rPr lang="en-US" sz="3200" dirty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2"/>
                </a:solidFill>
                <a:latin typeface="Arial" charset="0"/>
              </a:rPr>
              <a:t>số</a:t>
            </a:r>
            <a:r>
              <a:rPr lang="en-US" sz="3200" dirty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2"/>
                </a:solidFill>
                <a:latin typeface="Arial" charset="0"/>
              </a:rPr>
              <a:t>nước</a:t>
            </a:r>
            <a:r>
              <a:rPr lang="en-US" sz="3200" dirty="0">
                <a:solidFill>
                  <a:schemeClr val="accent2"/>
                </a:solidFill>
                <a:latin typeface="Arial" charset="0"/>
              </a:rPr>
              <a:t> ở </a:t>
            </a:r>
            <a:r>
              <a:rPr lang="en-US" sz="3200" dirty="0" err="1">
                <a:solidFill>
                  <a:schemeClr val="accent2"/>
                </a:solidFill>
                <a:latin typeface="Arial" charset="0"/>
              </a:rPr>
              <a:t>Châu</a:t>
            </a:r>
            <a:r>
              <a:rPr lang="en-US" sz="3200" dirty="0">
                <a:solidFill>
                  <a:schemeClr val="accent2"/>
                </a:solidFill>
                <a:latin typeface="Arial" charset="0"/>
              </a:rPr>
              <a:t> Á </a:t>
            </a:r>
            <a:r>
              <a:rPr lang="en-US" sz="3200" dirty="0" err="1">
                <a:solidFill>
                  <a:schemeClr val="accent2"/>
                </a:solidFill>
                <a:latin typeface="Arial" charset="0"/>
              </a:rPr>
              <a:t>có</a:t>
            </a:r>
            <a:r>
              <a:rPr lang="en-US" sz="3200" dirty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2"/>
                </a:solidFill>
                <a:latin typeface="Arial" charset="0"/>
              </a:rPr>
              <a:t>trong</a:t>
            </a:r>
            <a:r>
              <a:rPr lang="en-US" sz="3200" dirty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2"/>
                </a:solidFill>
                <a:latin typeface="Arial" charset="0"/>
              </a:rPr>
              <a:t>bảng</a:t>
            </a:r>
            <a:r>
              <a:rPr lang="en-US" sz="3200" dirty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2"/>
                </a:solidFill>
                <a:latin typeface="Arial" charset="0"/>
              </a:rPr>
              <a:t>sau</a:t>
            </a:r>
            <a:r>
              <a:rPr lang="en-US" sz="3200" dirty="0">
                <a:solidFill>
                  <a:schemeClr val="accent2"/>
                </a:solidFill>
                <a:latin typeface="Arial" charset="0"/>
              </a:rPr>
              <a:t>:</a:t>
            </a:r>
          </a:p>
          <a:p>
            <a:pPr algn="l"/>
            <a:endParaRPr lang="en-US" sz="3200" dirty="0">
              <a:solidFill>
                <a:schemeClr val="accent2"/>
              </a:solidFill>
              <a:latin typeface="Arial" charset="0"/>
            </a:endParaRPr>
          </a:p>
        </p:txBody>
      </p:sp>
      <p:graphicFrame>
        <p:nvGraphicFramePr>
          <p:cNvPr id="33814" name="Group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1132773"/>
              </p:ext>
            </p:extLst>
          </p:nvPr>
        </p:nvGraphicFramePr>
        <p:xfrm>
          <a:off x="76200" y="2438400"/>
          <a:ext cx="12039600" cy="4267200"/>
        </p:xfrm>
        <a:graphic>
          <a:graphicData uri="http://schemas.openxmlformats.org/drawingml/2006/table">
            <a:tbl>
              <a:tblPr/>
              <a:tblGrid>
                <a:gridCol w="44470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925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06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606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3808" name="Text Box 16"/>
          <p:cNvSpPr txBox="1">
            <a:spLocks noChangeArrowheads="1"/>
          </p:cNvSpPr>
          <p:nvPr/>
        </p:nvSpPr>
        <p:spPr bwMode="auto">
          <a:xfrm>
            <a:off x="1248568" y="2755900"/>
            <a:ext cx="19446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i="1" dirty="0" err="1">
                <a:latin typeface="Arial" charset="0"/>
              </a:rPr>
              <a:t>Tên</a:t>
            </a:r>
            <a:r>
              <a:rPr lang="en-US" sz="3200" i="1" dirty="0">
                <a:latin typeface="Arial" charset="0"/>
              </a:rPr>
              <a:t> </a:t>
            </a:r>
            <a:r>
              <a:rPr lang="en-US" sz="3200" i="1" dirty="0" err="1">
                <a:latin typeface="Arial" charset="0"/>
              </a:rPr>
              <a:t>nước</a:t>
            </a:r>
            <a:endParaRPr lang="en-US" sz="3200" i="1" dirty="0">
              <a:latin typeface="Arial" charset="0"/>
            </a:endParaRPr>
          </a:p>
        </p:txBody>
      </p:sp>
      <p:sp>
        <p:nvSpPr>
          <p:cNvPr id="33809" name="Text Box 17"/>
          <p:cNvSpPr txBox="1">
            <a:spLocks noChangeArrowheads="1"/>
          </p:cNvSpPr>
          <p:nvPr/>
        </p:nvSpPr>
        <p:spPr bwMode="auto">
          <a:xfrm>
            <a:off x="5257800" y="2492376"/>
            <a:ext cx="5685632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i="1" dirty="0" err="1">
                <a:latin typeface="Arial" charset="0"/>
              </a:rPr>
              <a:t>Mật</a:t>
            </a:r>
            <a:r>
              <a:rPr lang="en-US" sz="3200" i="1" dirty="0">
                <a:latin typeface="Arial" charset="0"/>
              </a:rPr>
              <a:t> </a:t>
            </a:r>
            <a:r>
              <a:rPr lang="en-US" sz="3200" i="1" dirty="0" err="1">
                <a:latin typeface="Arial" charset="0"/>
              </a:rPr>
              <a:t>độ</a:t>
            </a:r>
            <a:r>
              <a:rPr lang="en-US" sz="3200" i="1" dirty="0">
                <a:latin typeface="Arial" charset="0"/>
              </a:rPr>
              <a:t> </a:t>
            </a:r>
            <a:r>
              <a:rPr lang="en-US" sz="3200" i="1" dirty="0" err="1">
                <a:latin typeface="Arial" charset="0"/>
              </a:rPr>
              <a:t>dân</a:t>
            </a:r>
            <a:r>
              <a:rPr lang="en-US" sz="3200" i="1" dirty="0">
                <a:latin typeface="Arial" charset="0"/>
              </a:rPr>
              <a:t> </a:t>
            </a:r>
            <a:r>
              <a:rPr lang="en-US" sz="3200" i="1" dirty="0" err="1">
                <a:latin typeface="Arial" charset="0"/>
              </a:rPr>
              <a:t>số</a:t>
            </a:r>
            <a:r>
              <a:rPr lang="en-US" sz="3200" i="1" dirty="0">
                <a:latin typeface="Arial" charset="0"/>
              </a:rPr>
              <a:t> </a:t>
            </a:r>
            <a:r>
              <a:rPr lang="en-US" sz="3200" i="1" dirty="0" err="1">
                <a:latin typeface="Arial" charset="0"/>
              </a:rPr>
              <a:t>năm</a:t>
            </a:r>
            <a:r>
              <a:rPr lang="en-US" sz="3200" i="1" dirty="0">
                <a:latin typeface="Arial" charset="0"/>
              </a:rPr>
              <a:t> 2004</a:t>
            </a:r>
          </a:p>
          <a:p>
            <a:r>
              <a:rPr lang="en-US" sz="3200" i="1" dirty="0">
                <a:latin typeface="Arial" charset="0"/>
              </a:rPr>
              <a:t>( </a:t>
            </a:r>
            <a:r>
              <a:rPr lang="en-US" sz="3200" i="1" dirty="0" err="1">
                <a:latin typeface="Arial" charset="0"/>
              </a:rPr>
              <a:t>người</a:t>
            </a:r>
            <a:r>
              <a:rPr lang="en-US" sz="3200" i="1" dirty="0">
                <a:latin typeface="Arial" charset="0"/>
              </a:rPr>
              <a:t>/ km2)</a:t>
            </a:r>
          </a:p>
        </p:txBody>
      </p:sp>
      <p:sp>
        <p:nvSpPr>
          <p:cNvPr id="33811" name="Text Box 19"/>
          <p:cNvSpPr txBox="1">
            <a:spLocks noChangeArrowheads="1"/>
          </p:cNvSpPr>
          <p:nvPr/>
        </p:nvSpPr>
        <p:spPr bwMode="auto">
          <a:xfrm>
            <a:off x="1240630" y="3843336"/>
            <a:ext cx="2662238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3200" dirty="0" err="1">
                <a:latin typeface="Arial" charset="0"/>
              </a:rPr>
              <a:t>Toàn</a:t>
            </a:r>
            <a:r>
              <a:rPr lang="en-US" sz="3200" dirty="0">
                <a:latin typeface="Arial" charset="0"/>
              </a:rPr>
              <a:t> </a:t>
            </a:r>
            <a:r>
              <a:rPr lang="en-US" sz="3200" dirty="0" err="1">
                <a:latin typeface="Arial" charset="0"/>
              </a:rPr>
              <a:t>thế</a:t>
            </a:r>
            <a:r>
              <a:rPr lang="en-US" sz="3200" dirty="0">
                <a:latin typeface="Arial" charset="0"/>
              </a:rPr>
              <a:t> </a:t>
            </a:r>
            <a:r>
              <a:rPr lang="en-US" sz="3200" dirty="0" err="1">
                <a:latin typeface="Arial" charset="0"/>
              </a:rPr>
              <a:t>giới</a:t>
            </a:r>
            <a:r>
              <a:rPr lang="en-US" sz="3200" dirty="0">
                <a:latin typeface="Arial" charset="0"/>
              </a:rPr>
              <a:t>.</a:t>
            </a:r>
          </a:p>
          <a:p>
            <a:pPr algn="l"/>
            <a:r>
              <a:rPr lang="en-US" sz="3200" dirty="0">
                <a:latin typeface="Arial" charset="0"/>
              </a:rPr>
              <a:t>Cam-</a:t>
            </a:r>
            <a:r>
              <a:rPr lang="en-US" sz="3200" dirty="0" err="1">
                <a:latin typeface="Arial" charset="0"/>
              </a:rPr>
              <a:t>pu</a:t>
            </a:r>
            <a:r>
              <a:rPr lang="en-US" sz="3200" dirty="0">
                <a:latin typeface="Arial" charset="0"/>
              </a:rPr>
              <a:t>-chia</a:t>
            </a:r>
          </a:p>
          <a:p>
            <a:pPr algn="l"/>
            <a:r>
              <a:rPr lang="en-US" sz="3200" dirty="0" err="1">
                <a:latin typeface="Arial" charset="0"/>
              </a:rPr>
              <a:t>Lào</a:t>
            </a:r>
            <a:endParaRPr lang="en-US" sz="3200" dirty="0">
              <a:latin typeface="Arial" charset="0"/>
            </a:endParaRPr>
          </a:p>
          <a:p>
            <a:pPr algn="l"/>
            <a:r>
              <a:rPr lang="en-US" sz="3200" dirty="0" err="1">
                <a:latin typeface="Arial" charset="0"/>
              </a:rPr>
              <a:t>Trung</a:t>
            </a:r>
            <a:r>
              <a:rPr lang="en-US" sz="3200" dirty="0">
                <a:latin typeface="Arial" charset="0"/>
              </a:rPr>
              <a:t> </a:t>
            </a:r>
            <a:r>
              <a:rPr lang="en-US" sz="3200" dirty="0" err="1">
                <a:latin typeface="Arial" charset="0"/>
              </a:rPr>
              <a:t>Quốc</a:t>
            </a:r>
            <a:endParaRPr lang="en-US" sz="3200" dirty="0">
              <a:latin typeface="Arial" charset="0"/>
            </a:endParaRPr>
          </a:p>
          <a:p>
            <a:pPr algn="l"/>
            <a:r>
              <a:rPr lang="en-US" sz="3200" dirty="0" err="1">
                <a:latin typeface="Arial" charset="0"/>
              </a:rPr>
              <a:t>Việt</a:t>
            </a:r>
            <a:r>
              <a:rPr lang="en-US" sz="3200" dirty="0">
                <a:latin typeface="Arial" charset="0"/>
              </a:rPr>
              <a:t> Nam</a:t>
            </a:r>
          </a:p>
        </p:txBody>
      </p:sp>
      <p:sp>
        <p:nvSpPr>
          <p:cNvPr id="33815" name="Text Box 23"/>
          <p:cNvSpPr txBox="1">
            <a:spLocks noChangeArrowheads="1"/>
          </p:cNvSpPr>
          <p:nvPr/>
        </p:nvSpPr>
        <p:spPr bwMode="auto">
          <a:xfrm>
            <a:off x="7137399" y="3843336"/>
            <a:ext cx="866775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dirty="0">
                <a:latin typeface="Arial" charset="0"/>
              </a:rPr>
              <a:t>47 </a:t>
            </a:r>
          </a:p>
          <a:p>
            <a:r>
              <a:rPr lang="en-US" sz="3200" dirty="0">
                <a:latin typeface="Arial" charset="0"/>
              </a:rPr>
              <a:t>72</a:t>
            </a:r>
          </a:p>
          <a:p>
            <a:r>
              <a:rPr lang="en-US" sz="3200" dirty="0">
                <a:latin typeface="Arial" charset="0"/>
              </a:rPr>
              <a:t>24</a:t>
            </a:r>
          </a:p>
          <a:p>
            <a:r>
              <a:rPr lang="en-US" sz="3200" dirty="0">
                <a:latin typeface="Arial" charset="0"/>
              </a:rPr>
              <a:t>135</a:t>
            </a:r>
          </a:p>
          <a:p>
            <a:r>
              <a:rPr lang="en-US" sz="3200" dirty="0">
                <a:latin typeface="Arial" charset="0"/>
              </a:rPr>
              <a:t>249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3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338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338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338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160"/>
                            </p:stCondLst>
                            <p:childTnLst>
                              <p:par>
                                <p:cTn id="2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338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338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338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480"/>
                            </p:stCondLst>
                            <p:childTnLst>
                              <p:par>
                                <p:cTn id="2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38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38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38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200"/>
                            </p:stCondLst>
                            <p:childTnLst>
                              <p:par>
                                <p:cTn id="32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1000"/>
                                        <p:tgtEl>
                                          <p:spTgt spid="33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08" grpId="0"/>
      <p:bldP spid="33809" grpId="0"/>
      <p:bldP spid="33811" grpId="0"/>
      <p:bldP spid="338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2"/>
          <p:cNvSpPr txBox="1">
            <a:spLocks noChangeArrowheads="1"/>
          </p:cNvSpPr>
          <p:nvPr/>
        </p:nvSpPr>
        <p:spPr bwMode="auto">
          <a:xfrm>
            <a:off x="3962400" y="6324600"/>
            <a:ext cx="40735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FF"/>
                </a:solidFill>
                <a:latin typeface="Arial" charset="0"/>
              </a:rPr>
              <a:t>BIỂU ĐỒ MẬT ĐỘ DÂN SỐ</a:t>
            </a:r>
            <a:r>
              <a:rPr lang="en-US" dirty="0">
                <a:solidFill>
                  <a:schemeClr val="accent2"/>
                </a:solidFill>
                <a:latin typeface="Arial" charset="0"/>
              </a:rPr>
              <a:t>.</a:t>
            </a:r>
          </a:p>
        </p:txBody>
      </p:sp>
      <p:graphicFrame>
        <p:nvGraphicFramePr>
          <p:cNvPr id="102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7667012"/>
              </p:ext>
            </p:extLst>
          </p:nvPr>
        </p:nvGraphicFramePr>
        <p:xfrm>
          <a:off x="762000" y="-94069"/>
          <a:ext cx="10896600" cy="6654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Chart" r:id="rId3" imgW="6076800" imgH="3229138" progId="MSGraph.Chart.8">
                  <p:embed/>
                </p:oleObj>
              </mc:Choice>
              <mc:Fallback>
                <p:oleObj name="Chart" r:id="rId3" imgW="6076800" imgH="3229138" progId="MSGraph.Char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-94069"/>
                        <a:ext cx="10896600" cy="6654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228600"/>
            <a:ext cx="50292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2" name="Rectangle 6"/>
          <p:cNvSpPr>
            <a:spLocks noChangeArrowheads="1"/>
          </p:cNvSpPr>
          <p:nvPr/>
        </p:nvSpPr>
        <p:spPr bwMode="auto">
          <a:xfrm>
            <a:off x="6934200" y="304800"/>
            <a:ext cx="5257800" cy="327660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just"/>
            <a:r>
              <a:rPr lang="en-US" sz="2600" b="1" dirty="0">
                <a:solidFill>
                  <a:schemeClr val="tx2"/>
                </a:solidFill>
                <a:latin typeface="Arial" charset="0"/>
              </a:rPr>
              <a:t>     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Quan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sát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lược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đồ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mật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độ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dân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số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Việt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Nam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cho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biết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dân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cư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nước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ta 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sống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tập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trung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đông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đúc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ở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những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vùng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nào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?</a:t>
            </a:r>
          </a:p>
        </p:txBody>
      </p:sp>
      <p:sp>
        <p:nvSpPr>
          <p:cNvPr id="21508" name="Text Box 8"/>
          <p:cNvSpPr txBox="1">
            <a:spLocks noChangeArrowheads="1"/>
          </p:cNvSpPr>
          <p:nvPr/>
        </p:nvSpPr>
        <p:spPr bwMode="auto">
          <a:xfrm>
            <a:off x="7096125" y="3613369"/>
            <a:ext cx="3581400" cy="3108543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="1" dirty="0">
                <a:latin typeface="Arial" charset="0"/>
              </a:rPr>
              <a:t>CHÚ GIẢI</a:t>
            </a:r>
          </a:p>
          <a:p>
            <a:r>
              <a:rPr lang="en-US" dirty="0" err="1">
                <a:latin typeface="Arial" charset="0"/>
              </a:rPr>
              <a:t>Mật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độ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dân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số</a:t>
            </a:r>
            <a:r>
              <a:rPr lang="en-US" dirty="0">
                <a:latin typeface="Arial" charset="0"/>
              </a:rPr>
              <a:t>(</a:t>
            </a:r>
            <a:r>
              <a:rPr lang="en-US" dirty="0" err="1">
                <a:latin typeface="Arial" charset="0"/>
              </a:rPr>
              <a:t>người</a:t>
            </a:r>
            <a:r>
              <a:rPr lang="en-US" dirty="0">
                <a:latin typeface="Arial" charset="0"/>
              </a:rPr>
              <a:t>/km2)</a:t>
            </a:r>
          </a:p>
          <a:p>
            <a:r>
              <a:rPr lang="en-US" sz="2000" b="1" dirty="0" err="1">
                <a:latin typeface="Arial" charset="0"/>
              </a:rPr>
              <a:t>Dưới</a:t>
            </a:r>
            <a:r>
              <a:rPr lang="en-US" sz="2000" b="1" dirty="0">
                <a:latin typeface="Arial" charset="0"/>
              </a:rPr>
              <a:t> 100</a:t>
            </a:r>
          </a:p>
          <a:p>
            <a:pPr algn="l"/>
            <a:r>
              <a:rPr lang="en-US" sz="2000" b="1" dirty="0">
                <a:latin typeface="Arial" charset="0"/>
              </a:rPr>
              <a:t>	  </a:t>
            </a:r>
            <a:r>
              <a:rPr lang="en-US" sz="2000" b="1" dirty="0" err="1">
                <a:latin typeface="Arial" charset="0"/>
              </a:rPr>
              <a:t>Từ</a:t>
            </a:r>
            <a:r>
              <a:rPr lang="en-US" sz="2000" b="1" dirty="0">
                <a:latin typeface="Arial" charset="0"/>
              </a:rPr>
              <a:t> 100 </a:t>
            </a:r>
            <a:r>
              <a:rPr lang="en-US" sz="2000" b="1" dirty="0" err="1">
                <a:latin typeface="Arial" charset="0"/>
              </a:rPr>
              <a:t>đến</a:t>
            </a:r>
            <a:r>
              <a:rPr lang="en-US" sz="2000" b="1" dirty="0">
                <a:latin typeface="Arial" charset="0"/>
              </a:rPr>
              <a:t> 500</a:t>
            </a:r>
          </a:p>
          <a:p>
            <a:pPr algn="l"/>
            <a:r>
              <a:rPr lang="en-US" sz="2000" b="1" dirty="0">
                <a:latin typeface="Arial" charset="0"/>
              </a:rPr>
              <a:t>	  </a:t>
            </a:r>
            <a:r>
              <a:rPr lang="en-US" sz="2000" b="1" dirty="0" err="1">
                <a:latin typeface="Arial" charset="0"/>
              </a:rPr>
              <a:t>Từ</a:t>
            </a:r>
            <a:r>
              <a:rPr lang="en-US" sz="2000" b="1" dirty="0">
                <a:latin typeface="Arial" charset="0"/>
              </a:rPr>
              <a:t> 501đến 1000</a:t>
            </a:r>
          </a:p>
          <a:p>
            <a:pPr algn="l"/>
            <a:r>
              <a:rPr lang="en-US" sz="2000" b="1" dirty="0">
                <a:latin typeface="Arial" charset="0"/>
              </a:rPr>
              <a:t>	  </a:t>
            </a:r>
            <a:r>
              <a:rPr lang="en-US" sz="2000" b="1" dirty="0" err="1">
                <a:latin typeface="Arial" charset="0"/>
              </a:rPr>
              <a:t>Trên</a:t>
            </a:r>
            <a:r>
              <a:rPr lang="en-US" sz="2000" b="1" dirty="0">
                <a:latin typeface="Arial" charset="0"/>
              </a:rPr>
              <a:t> 1000</a:t>
            </a:r>
          </a:p>
          <a:p>
            <a:r>
              <a:rPr lang="en-US" sz="2000" b="1" dirty="0" err="1">
                <a:latin typeface="Arial" charset="0"/>
              </a:rPr>
              <a:t>Thủ</a:t>
            </a:r>
            <a:r>
              <a:rPr lang="en-US" sz="2000" b="1" dirty="0">
                <a:latin typeface="Arial" charset="0"/>
              </a:rPr>
              <a:t> </a:t>
            </a:r>
            <a:r>
              <a:rPr lang="en-US" sz="2000" b="1" dirty="0" err="1">
                <a:latin typeface="Arial" charset="0"/>
              </a:rPr>
              <a:t>đô</a:t>
            </a:r>
            <a:endParaRPr lang="en-US" sz="2000" b="1" dirty="0">
              <a:latin typeface="Arial" charset="0"/>
            </a:endParaRPr>
          </a:p>
          <a:p>
            <a:pPr algn="l"/>
            <a:r>
              <a:rPr lang="en-US" sz="2000" b="1" dirty="0">
                <a:latin typeface="Arial" charset="0"/>
              </a:rPr>
              <a:t>	   </a:t>
            </a:r>
            <a:r>
              <a:rPr lang="en-US" sz="2000" b="1" dirty="0" err="1">
                <a:latin typeface="Arial" charset="0"/>
              </a:rPr>
              <a:t>Thành</a:t>
            </a:r>
            <a:r>
              <a:rPr lang="en-US" sz="2000" b="1" dirty="0">
                <a:latin typeface="Arial" charset="0"/>
              </a:rPr>
              <a:t> </a:t>
            </a:r>
            <a:r>
              <a:rPr lang="en-US" sz="2000" b="1" dirty="0" err="1">
                <a:latin typeface="Arial" charset="0"/>
              </a:rPr>
              <a:t>phố</a:t>
            </a:r>
            <a:r>
              <a:rPr lang="en-US" b="1" dirty="0">
                <a:latin typeface="Arial" charset="0"/>
              </a:rPr>
              <a:t> </a:t>
            </a:r>
          </a:p>
        </p:txBody>
      </p:sp>
      <p:graphicFrame>
        <p:nvGraphicFramePr>
          <p:cNvPr id="39973" name="Group 37"/>
          <p:cNvGraphicFramePr>
            <a:graphicFrameLocks noGrp="1"/>
          </p:cNvGraphicFramePr>
          <p:nvPr/>
        </p:nvGraphicFramePr>
        <p:xfrm>
          <a:off x="7162800" y="4648200"/>
          <a:ext cx="609600" cy="1168400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48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7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74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CC33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9957" name="AutoShape 21"/>
          <p:cNvSpPr>
            <a:spLocks noChangeArrowheads="1"/>
          </p:cNvSpPr>
          <p:nvPr/>
        </p:nvSpPr>
        <p:spPr bwMode="auto">
          <a:xfrm>
            <a:off x="7239000" y="5420619"/>
            <a:ext cx="457200" cy="1198364"/>
          </a:xfrm>
          <a:prstGeom prst="star5">
            <a:avLst/>
          </a:prstGeom>
          <a:solidFill>
            <a:srgbClr val="FF3300"/>
          </a:solidFill>
          <a:ln w="9525" algn="ctr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endParaRPr lang="en-US">
              <a:latin typeface="Arial"/>
            </a:endParaRPr>
          </a:p>
        </p:txBody>
      </p:sp>
      <p:sp>
        <p:nvSpPr>
          <p:cNvPr id="21522" name="Oval 22"/>
          <p:cNvSpPr>
            <a:spLocks noChangeArrowheads="1"/>
          </p:cNvSpPr>
          <p:nvPr/>
        </p:nvSpPr>
        <p:spPr bwMode="auto">
          <a:xfrm>
            <a:off x="7391400" y="6000750"/>
            <a:ext cx="152400" cy="647700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en-US">
              <a:latin typeface="Arial" charset="0"/>
            </a:endParaRPr>
          </a:p>
        </p:txBody>
      </p:sp>
      <p:sp>
        <p:nvSpPr>
          <p:cNvPr id="39959" name="AutoShape 23"/>
          <p:cNvSpPr>
            <a:spLocks noChangeArrowheads="1"/>
          </p:cNvSpPr>
          <p:nvPr/>
        </p:nvSpPr>
        <p:spPr bwMode="auto">
          <a:xfrm>
            <a:off x="3352800" y="658119"/>
            <a:ext cx="228600" cy="1198364"/>
          </a:xfrm>
          <a:prstGeom prst="star5">
            <a:avLst/>
          </a:prstGeom>
          <a:solidFill>
            <a:srgbClr val="FF3300"/>
          </a:solidFill>
          <a:ln w="9525" algn="ctr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endParaRPr lang="en-US">
              <a:latin typeface="Arial"/>
            </a:endParaRPr>
          </a:p>
        </p:txBody>
      </p:sp>
      <p:sp>
        <p:nvSpPr>
          <p:cNvPr id="21524" name="Oval 24"/>
          <p:cNvSpPr>
            <a:spLocks noChangeArrowheads="1"/>
          </p:cNvSpPr>
          <p:nvPr/>
        </p:nvSpPr>
        <p:spPr bwMode="auto">
          <a:xfrm>
            <a:off x="3733800" y="5314950"/>
            <a:ext cx="152400" cy="647700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en-US">
              <a:latin typeface="Arial" charset="0"/>
            </a:endParaRPr>
          </a:p>
        </p:txBody>
      </p:sp>
      <p:sp>
        <p:nvSpPr>
          <p:cNvPr id="21525" name="Text Box 27"/>
          <p:cNvSpPr txBox="1">
            <a:spLocks noChangeArrowheads="1"/>
          </p:cNvSpPr>
          <p:nvPr/>
        </p:nvSpPr>
        <p:spPr bwMode="auto">
          <a:xfrm>
            <a:off x="-476250" y="73967"/>
            <a:ext cx="4224337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Arial" charset="0"/>
              </a:rPr>
              <a:t>3/ </a:t>
            </a:r>
            <a:r>
              <a:rPr lang="en-US" b="1" dirty="0" err="1">
                <a:solidFill>
                  <a:srgbClr val="FF0000"/>
                </a:solidFill>
                <a:latin typeface="Arial" charset="0"/>
              </a:rPr>
              <a:t>Phân</a:t>
            </a:r>
            <a:r>
              <a:rPr lang="en-US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 charset="0"/>
              </a:rPr>
              <a:t>bố</a:t>
            </a:r>
            <a:r>
              <a:rPr lang="en-US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 charset="0"/>
              </a:rPr>
              <a:t>dân</a:t>
            </a:r>
            <a:r>
              <a:rPr lang="en-US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 charset="0"/>
              </a:rPr>
              <a:t>cư</a:t>
            </a:r>
            <a:r>
              <a:rPr lang="en-US" b="1" dirty="0">
                <a:solidFill>
                  <a:srgbClr val="FF0000"/>
                </a:solidFill>
                <a:latin typeface="Arial" charset="0"/>
              </a:rPr>
              <a:t>.</a:t>
            </a: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TinVN06052008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4799"/>
            <a:ext cx="12192000" cy="6371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838200" y="5867400"/>
            <a:ext cx="487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0" hangingPunct="0"/>
            <a:r>
              <a:rPr lang="en-US" sz="3200" dirty="0">
                <a:solidFill>
                  <a:srgbClr val="FF0000"/>
                </a:solidFill>
                <a:latin typeface="Arial" charset="0"/>
              </a:rPr>
              <a:t>*</a:t>
            </a:r>
            <a:r>
              <a:rPr lang="en-US" sz="3200" dirty="0" err="1">
                <a:solidFill>
                  <a:srgbClr val="FF0000"/>
                </a:solidFill>
                <a:latin typeface="Arial" charset="0"/>
              </a:rPr>
              <a:t>Thủ</a:t>
            </a:r>
            <a:r>
              <a:rPr lang="en-US" sz="3200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charset="0"/>
              </a:rPr>
              <a:t>đô</a:t>
            </a:r>
            <a:r>
              <a:rPr lang="en-US" sz="3200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charset="0"/>
              </a:rPr>
              <a:t>Hà</a:t>
            </a:r>
            <a:r>
              <a:rPr lang="en-US" sz="3200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charset="0"/>
              </a:rPr>
              <a:t>Nội</a:t>
            </a:r>
            <a:endParaRPr lang="en-US" sz="3200" dirty="0">
              <a:solidFill>
                <a:srgbClr val="FF0000"/>
              </a:solidFill>
              <a:latin typeface="Arial" charset="0"/>
            </a:endParaRPr>
          </a:p>
          <a:p>
            <a:pPr algn="l" eaLnBrk="0" hangingPunct="0"/>
            <a:endParaRPr lang="en-US" sz="3200" dirty="0">
              <a:solidFill>
                <a:srgbClr val="FF0000"/>
              </a:solidFill>
              <a:latin typeface="Arial" charset="0"/>
            </a:endParaRP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IMG_1479%20(Large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6200"/>
            <a:ext cx="12192000" cy="678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6705600" y="533400"/>
            <a:ext cx="3886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en-US" b="1" i="1" dirty="0">
                <a:solidFill>
                  <a:srgbClr val="FF0000"/>
                </a:solidFill>
                <a:latin typeface="Arial" charset="0"/>
              </a:rPr>
              <a:t>*</a:t>
            </a:r>
            <a:r>
              <a:rPr lang="en-US" b="1" i="1" dirty="0" err="1">
                <a:solidFill>
                  <a:srgbClr val="FF0000"/>
                </a:solidFill>
                <a:latin typeface="Arial" charset="0"/>
              </a:rPr>
              <a:t>Thành</a:t>
            </a:r>
            <a:r>
              <a:rPr lang="en-US" b="1" i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Arial" charset="0"/>
              </a:rPr>
              <a:t>phố</a:t>
            </a:r>
            <a:r>
              <a:rPr lang="en-US" b="1" i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Arial" charset="0"/>
              </a:rPr>
              <a:t>Đà</a:t>
            </a:r>
            <a:r>
              <a:rPr lang="en-US" b="1" i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Arial" charset="0"/>
              </a:rPr>
              <a:t>Lạt</a:t>
            </a:r>
            <a:endParaRPr lang="en-US" b="1" i="1" dirty="0">
              <a:solidFill>
                <a:srgbClr val="FF0000"/>
              </a:solidFill>
              <a:latin typeface="Arial" charset="0"/>
            </a:endParaRP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 descr="ThaiNguye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8600"/>
            <a:ext cx="11811000" cy="66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5715000" y="457200"/>
            <a:ext cx="3200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en-US" sz="2800" i="1" dirty="0" err="1">
                <a:latin typeface="Arial" charset="0"/>
              </a:rPr>
              <a:t>TP.Thái</a:t>
            </a:r>
            <a:r>
              <a:rPr lang="en-US" sz="2800" i="1" dirty="0">
                <a:latin typeface="Arial" charset="0"/>
              </a:rPr>
              <a:t> </a:t>
            </a:r>
            <a:r>
              <a:rPr lang="en-US" sz="2800" i="1" dirty="0" err="1">
                <a:latin typeface="Arial" charset="0"/>
              </a:rPr>
              <a:t>Nguyên</a:t>
            </a:r>
            <a:endParaRPr lang="en-US" sz="2800" i="1" dirty="0">
              <a:latin typeface="Arial" charset="0"/>
            </a:endParaRPr>
          </a:p>
        </p:txBody>
      </p:sp>
    </p:spTree>
  </p:cSld>
  <p:clrMapOvr>
    <a:masterClrMapping/>
  </p:clrMapOvr>
  <p:transition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228600"/>
            <a:ext cx="50292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6934200" y="304800"/>
            <a:ext cx="5181600" cy="327660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just"/>
            <a:r>
              <a:rPr lang="en-US" sz="2600" b="1" dirty="0">
                <a:solidFill>
                  <a:schemeClr val="tx2"/>
                </a:solidFill>
                <a:latin typeface="Arial" charset="0"/>
              </a:rPr>
              <a:t>     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Quan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sát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lược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đồ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mật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độ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dân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số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Việt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Nam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cho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biết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dân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cư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nước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ta 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sống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thưa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thớt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ở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những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vùng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nào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?</a:t>
            </a: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6934200" y="3810001"/>
            <a:ext cx="3581400" cy="3108325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latin typeface="Arial" charset="0"/>
              </a:rPr>
              <a:t>CHÚ GIẢI</a:t>
            </a:r>
          </a:p>
          <a:p>
            <a:r>
              <a:rPr lang="en-US">
                <a:latin typeface="Arial" charset="0"/>
              </a:rPr>
              <a:t>Mật độ dân số(người/km2)</a:t>
            </a:r>
          </a:p>
          <a:p>
            <a:r>
              <a:rPr lang="en-US" sz="2000" b="1">
                <a:latin typeface="Arial" charset="0"/>
              </a:rPr>
              <a:t>Dưới 100</a:t>
            </a:r>
          </a:p>
          <a:p>
            <a:pPr algn="l"/>
            <a:r>
              <a:rPr lang="en-US" sz="2000" b="1">
                <a:latin typeface="Arial" charset="0"/>
              </a:rPr>
              <a:t>	  Từ 100 đến 500</a:t>
            </a:r>
          </a:p>
          <a:p>
            <a:pPr algn="l"/>
            <a:r>
              <a:rPr lang="en-US" sz="2000" b="1">
                <a:latin typeface="Arial" charset="0"/>
              </a:rPr>
              <a:t>	  Từ 501đến 1000</a:t>
            </a:r>
          </a:p>
          <a:p>
            <a:pPr algn="l"/>
            <a:r>
              <a:rPr lang="en-US" sz="2000" b="1">
                <a:latin typeface="Arial" charset="0"/>
              </a:rPr>
              <a:t>	  Trên 1000</a:t>
            </a:r>
          </a:p>
          <a:p>
            <a:r>
              <a:rPr lang="en-US" sz="2000" b="1">
                <a:latin typeface="Arial" charset="0"/>
              </a:rPr>
              <a:t>Thủ đô</a:t>
            </a:r>
          </a:p>
          <a:p>
            <a:pPr algn="l"/>
            <a:r>
              <a:rPr lang="en-US" sz="2000" b="1">
                <a:latin typeface="Arial" charset="0"/>
              </a:rPr>
              <a:t>	   Thành phố</a:t>
            </a:r>
            <a:r>
              <a:rPr lang="en-US" b="1">
                <a:latin typeface="Arial" charset="0"/>
              </a:rPr>
              <a:t> </a:t>
            </a:r>
          </a:p>
        </p:txBody>
      </p:sp>
      <p:graphicFrame>
        <p:nvGraphicFramePr>
          <p:cNvPr id="50181" name="Group 5"/>
          <p:cNvGraphicFramePr>
            <a:graphicFrameLocks noGrp="1"/>
          </p:cNvGraphicFramePr>
          <p:nvPr/>
        </p:nvGraphicFramePr>
        <p:xfrm>
          <a:off x="7162800" y="4648200"/>
          <a:ext cx="609600" cy="1168400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48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7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74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rgbClr val="CC33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0193" name="AutoShape 17"/>
          <p:cNvSpPr>
            <a:spLocks noChangeArrowheads="1"/>
          </p:cNvSpPr>
          <p:nvPr/>
        </p:nvSpPr>
        <p:spPr bwMode="auto">
          <a:xfrm>
            <a:off x="7239000" y="5420619"/>
            <a:ext cx="457200" cy="1198364"/>
          </a:xfrm>
          <a:prstGeom prst="star5">
            <a:avLst/>
          </a:prstGeom>
          <a:solidFill>
            <a:srgbClr val="FF3300"/>
          </a:solidFill>
          <a:ln w="9525" algn="ctr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endParaRPr lang="en-US">
              <a:latin typeface="Arial"/>
            </a:endParaRPr>
          </a:p>
        </p:txBody>
      </p:sp>
      <p:sp>
        <p:nvSpPr>
          <p:cNvPr id="25618" name="Oval 18"/>
          <p:cNvSpPr>
            <a:spLocks noChangeArrowheads="1"/>
          </p:cNvSpPr>
          <p:nvPr/>
        </p:nvSpPr>
        <p:spPr bwMode="auto">
          <a:xfrm>
            <a:off x="7391400" y="6000750"/>
            <a:ext cx="152400" cy="647700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en-US">
              <a:latin typeface="Arial" charset="0"/>
            </a:endParaRPr>
          </a:p>
        </p:txBody>
      </p:sp>
      <p:sp>
        <p:nvSpPr>
          <p:cNvPr id="50195" name="AutoShape 19"/>
          <p:cNvSpPr>
            <a:spLocks noChangeArrowheads="1"/>
          </p:cNvSpPr>
          <p:nvPr/>
        </p:nvSpPr>
        <p:spPr bwMode="auto">
          <a:xfrm>
            <a:off x="3352800" y="658119"/>
            <a:ext cx="228600" cy="1198364"/>
          </a:xfrm>
          <a:prstGeom prst="star5">
            <a:avLst/>
          </a:prstGeom>
          <a:solidFill>
            <a:srgbClr val="FF3300"/>
          </a:solidFill>
          <a:ln w="9525" algn="ctr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endParaRPr lang="en-US">
              <a:latin typeface="Arial"/>
            </a:endParaRPr>
          </a:p>
        </p:txBody>
      </p:sp>
      <p:sp>
        <p:nvSpPr>
          <p:cNvPr id="25620" name="Oval 20"/>
          <p:cNvSpPr>
            <a:spLocks noChangeArrowheads="1"/>
          </p:cNvSpPr>
          <p:nvPr/>
        </p:nvSpPr>
        <p:spPr bwMode="auto">
          <a:xfrm>
            <a:off x="3733800" y="5314950"/>
            <a:ext cx="152400" cy="647700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en-US">
              <a:latin typeface="Arial" charset="0"/>
            </a:endParaRPr>
          </a:p>
        </p:txBody>
      </p:sp>
      <p:sp>
        <p:nvSpPr>
          <p:cNvPr id="25621" name="Text Box 21"/>
          <p:cNvSpPr txBox="1">
            <a:spLocks noChangeArrowheads="1"/>
          </p:cNvSpPr>
          <p:nvPr/>
        </p:nvSpPr>
        <p:spPr bwMode="auto">
          <a:xfrm>
            <a:off x="1833563" y="1"/>
            <a:ext cx="3302000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u="sng">
                <a:solidFill>
                  <a:srgbClr val="0000FF"/>
                </a:solidFill>
                <a:latin typeface="Arial" charset="0"/>
              </a:rPr>
              <a:t>3/ PHÂN BỐ DÂN CƯ.</a:t>
            </a: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BanLac-MaiChau-anht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8601"/>
            <a:ext cx="12192000" cy="597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3276600" y="6324600"/>
            <a:ext cx="640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en-US">
                <a:latin typeface="Arial" charset="0"/>
              </a:rPr>
              <a:t>Bản Lác –Dân tộc Thái ở Hoà bình</a:t>
            </a:r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2895600" y="228600"/>
            <a:ext cx="6248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u="sng">
                <a:latin typeface="Arial" charset="0"/>
              </a:rPr>
              <a:t>Địa lí</a:t>
            </a:r>
          </a:p>
        </p:txBody>
      </p:sp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2708192" y="812800"/>
            <a:ext cx="655019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i="1">
                <a:solidFill>
                  <a:srgbClr val="FF0000"/>
                </a:solidFill>
                <a:latin typeface="Arial" charset="0"/>
              </a:rPr>
              <a:t>Các dân tộc, sự phân bố dân cư.</a:t>
            </a:r>
          </a:p>
        </p:txBody>
      </p:sp>
      <p:sp>
        <p:nvSpPr>
          <p:cNvPr id="36870" name="Text Box 6"/>
          <p:cNvSpPr txBox="1">
            <a:spLocks noChangeArrowheads="1"/>
          </p:cNvSpPr>
          <p:nvPr/>
        </p:nvSpPr>
        <p:spPr bwMode="auto">
          <a:xfrm>
            <a:off x="1811339" y="2533650"/>
            <a:ext cx="2941637" cy="584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u="sng">
                <a:solidFill>
                  <a:srgbClr val="0000FF"/>
                </a:solidFill>
                <a:latin typeface="Arial" charset="0"/>
              </a:rPr>
              <a:t>1/ Các dân tộc.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8" grpId="0"/>
      <p:bldP spid="36869" grpId="0"/>
      <p:bldP spid="3687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IMGP154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764" y="90486"/>
            <a:ext cx="12196763" cy="6677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6629400" y="457200"/>
            <a:ext cx="4419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en-US" sz="2800" dirty="0" err="1">
                <a:solidFill>
                  <a:srgbClr val="FF0000"/>
                </a:solidFill>
                <a:latin typeface="Arial" charset="0"/>
              </a:rPr>
              <a:t>Núi</a:t>
            </a:r>
            <a:r>
              <a:rPr lang="en-US" sz="2800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charset="0"/>
              </a:rPr>
              <a:t>rừng</a:t>
            </a:r>
            <a:r>
              <a:rPr lang="en-US" sz="2800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charset="0"/>
              </a:rPr>
              <a:t>Tây</a:t>
            </a:r>
            <a:r>
              <a:rPr lang="en-US" sz="2800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Arial" charset="0"/>
              </a:rPr>
              <a:t>Nguyên</a:t>
            </a:r>
            <a:endParaRPr lang="en-US" sz="2800" dirty="0">
              <a:solidFill>
                <a:srgbClr val="FF0000"/>
              </a:solidFill>
              <a:latin typeface="Arial" charset="0"/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1407347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Chart" r:id="rId3" imgW="6096000" imgH="4076692" progId="MSGraph.Chart.8">
                  <p:embed followColorScheme="full"/>
                </p:oleObj>
              </mc:Choice>
              <mc:Fallback>
                <p:oleObj name="Chart" r:id="rId3" imgW="6096000" imgH="4076692" progId="MSGraph.Chart.8">
                  <p:embed followColorScheme="full"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2192000" cy="6858000"/>
                      </a:xfrm>
                      <a:prstGeom prst="rect">
                        <a:avLst/>
                      </a:prstGeom>
                      <a:solidFill>
                        <a:srgbClr val="FFFFCC"/>
                      </a:solidFill>
                      <a:ln w="9525">
                        <a:solidFill>
                          <a:srgbClr val="0000FF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1" name="Text Box 5"/>
          <p:cNvSpPr txBox="1">
            <a:spLocks noChangeArrowheads="1"/>
          </p:cNvSpPr>
          <p:nvPr/>
        </p:nvSpPr>
        <p:spPr bwMode="auto">
          <a:xfrm>
            <a:off x="2528888" y="1"/>
            <a:ext cx="6394450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0000FF"/>
                </a:solidFill>
                <a:latin typeface="Arial" charset="0"/>
              </a:rPr>
              <a:t>Biểu đồ mật độ dân số sống trên 1 km</a:t>
            </a:r>
            <a:r>
              <a:rPr lang="en-US" sz="2800" baseline="30000">
                <a:solidFill>
                  <a:srgbClr val="0000FF"/>
                </a:solidFill>
                <a:latin typeface="Arial" charset="0"/>
              </a:rPr>
              <a:t>2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4991101" y="228601"/>
            <a:ext cx="1603375" cy="523875"/>
          </a:xfrm>
          <a:prstGeom prst="rect">
            <a:avLst/>
          </a:prstGeom>
          <a:solidFill>
            <a:srgbClr val="FFFFCC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latin typeface="Arial" charset="0"/>
              </a:rPr>
              <a:t>Vùng núi</a:t>
            </a:r>
          </a:p>
        </p:txBody>
      </p:sp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1611314" y="1320801"/>
            <a:ext cx="2884487" cy="523875"/>
          </a:xfrm>
          <a:prstGeom prst="rect">
            <a:avLst/>
          </a:prstGeom>
          <a:solidFill>
            <a:srgbClr val="FFFFCC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latin typeface="Arial" charset="0"/>
              </a:rPr>
              <a:t>Nhiều tài nguyên</a:t>
            </a:r>
          </a:p>
        </p:txBody>
      </p:sp>
      <p:sp>
        <p:nvSpPr>
          <p:cNvPr id="45062" name="Text Box 6"/>
          <p:cNvSpPr txBox="1">
            <a:spLocks noChangeArrowheads="1"/>
          </p:cNvSpPr>
          <p:nvPr/>
        </p:nvSpPr>
        <p:spPr bwMode="auto">
          <a:xfrm>
            <a:off x="7369176" y="1295401"/>
            <a:ext cx="2938463" cy="523875"/>
          </a:xfrm>
          <a:prstGeom prst="rect">
            <a:avLst/>
          </a:prstGeom>
          <a:solidFill>
            <a:srgbClr val="FFFFCC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latin typeface="Arial" charset="0"/>
              </a:rPr>
              <a:t>Dân cư thưa thớt</a:t>
            </a:r>
          </a:p>
        </p:txBody>
      </p:sp>
      <p:sp>
        <p:nvSpPr>
          <p:cNvPr id="45063" name="Text Box 7"/>
          <p:cNvSpPr txBox="1">
            <a:spLocks noChangeArrowheads="1"/>
          </p:cNvSpPr>
          <p:nvPr/>
        </p:nvSpPr>
        <p:spPr bwMode="auto">
          <a:xfrm>
            <a:off x="4537075" y="2514601"/>
            <a:ext cx="2566988" cy="523875"/>
          </a:xfrm>
          <a:prstGeom prst="rect">
            <a:avLst/>
          </a:prstGeom>
          <a:solidFill>
            <a:srgbClr val="FFFFCC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latin typeface="Arial" charset="0"/>
              </a:rPr>
              <a:t>Thiếu lao động</a:t>
            </a:r>
          </a:p>
        </p:txBody>
      </p:sp>
      <p:sp>
        <p:nvSpPr>
          <p:cNvPr id="45064" name="Text Box 8"/>
          <p:cNvSpPr txBox="1">
            <a:spLocks noChangeArrowheads="1"/>
          </p:cNvSpPr>
          <p:nvPr/>
        </p:nvSpPr>
        <p:spPr bwMode="auto">
          <a:xfrm>
            <a:off x="6283326" y="3276601"/>
            <a:ext cx="1223963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FF0066"/>
                </a:solidFill>
                <a:latin typeface="Arial" charset="0"/>
              </a:rPr>
              <a:t>Di dân</a:t>
            </a:r>
          </a:p>
        </p:txBody>
      </p:sp>
      <p:sp>
        <p:nvSpPr>
          <p:cNvPr id="45065" name="Text Box 9"/>
          <p:cNvSpPr txBox="1">
            <a:spLocks noChangeArrowheads="1"/>
          </p:cNvSpPr>
          <p:nvPr/>
        </p:nvSpPr>
        <p:spPr bwMode="auto">
          <a:xfrm>
            <a:off x="4591050" y="3886201"/>
            <a:ext cx="2527300" cy="523875"/>
          </a:xfrm>
          <a:prstGeom prst="rect">
            <a:avLst/>
          </a:prstGeom>
          <a:solidFill>
            <a:srgbClr val="FFFFCC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latin typeface="Arial" charset="0"/>
              </a:rPr>
              <a:t>Thừa lao động</a:t>
            </a:r>
          </a:p>
        </p:txBody>
      </p:sp>
      <p:sp>
        <p:nvSpPr>
          <p:cNvPr id="45066" name="Text Box 10"/>
          <p:cNvSpPr txBox="1">
            <a:spLocks noChangeArrowheads="1"/>
          </p:cNvSpPr>
          <p:nvPr/>
        </p:nvSpPr>
        <p:spPr bwMode="auto">
          <a:xfrm>
            <a:off x="1912938" y="5181601"/>
            <a:ext cx="1522412" cy="523875"/>
          </a:xfrm>
          <a:prstGeom prst="rect">
            <a:avLst/>
          </a:prstGeom>
          <a:solidFill>
            <a:srgbClr val="FFFFCC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latin typeface="Arial" charset="0"/>
              </a:rPr>
              <a:t>Đất chật</a:t>
            </a:r>
          </a:p>
        </p:txBody>
      </p:sp>
      <p:sp>
        <p:nvSpPr>
          <p:cNvPr id="45067" name="Text Box 11"/>
          <p:cNvSpPr txBox="1">
            <a:spLocks noChangeArrowheads="1"/>
          </p:cNvSpPr>
          <p:nvPr/>
        </p:nvSpPr>
        <p:spPr bwMode="auto">
          <a:xfrm>
            <a:off x="7459663" y="5105401"/>
            <a:ext cx="2946400" cy="523875"/>
          </a:xfrm>
          <a:prstGeom prst="rect">
            <a:avLst/>
          </a:prstGeom>
          <a:solidFill>
            <a:srgbClr val="FFFFCC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latin typeface="Arial" charset="0"/>
              </a:rPr>
              <a:t>Dân cư đông đúc</a:t>
            </a:r>
          </a:p>
        </p:txBody>
      </p:sp>
      <p:sp>
        <p:nvSpPr>
          <p:cNvPr id="45068" name="Text Box 12"/>
          <p:cNvSpPr txBox="1">
            <a:spLocks noChangeArrowheads="1"/>
          </p:cNvSpPr>
          <p:nvPr/>
        </p:nvSpPr>
        <p:spPr bwMode="auto">
          <a:xfrm>
            <a:off x="3733800" y="6172201"/>
            <a:ext cx="3657600" cy="523875"/>
          </a:xfrm>
          <a:prstGeom prst="rect">
            <a:avLst/>
          </a:prstGeom>
          <a:solidFill>
            <a:srgbClr val="FFFFCC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latin typeface="Arial" charset="0"/>
              </a:rPr>
              <a:t>Đồng bằng, ven biển</a:t>
            </a:r>
          </a:p>
        </p:txBody>
      </p:sp>
      <p:sp>
        <p:nvSpPr>
          <p:cNvPr id="28683" name="Line 13"/>
          <p:cNvSpPr>
            <a:spLocks noChangeShapeType="1"/>
          </p:cNvSpPr>
          <p:nvPr/>
        </p:nvSpPr>
        <p:spPr bwMode="auto">
          <a:xfrm flipH="1">
            <a:off x="2971800" y="381000"/>
            <a:ext cx="2286000" cy="990600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8684" name="Line 14"/>
          <p:cNvSpPr>
            <a:spLocks noChangeShapeType="1"/>
          </p:cNvSpPr>
          <p:nvPr/>
        </p:nvSpPr>
        <p:spPr bwMode="auto">
          <a:xfrm flipH="1">
            <a:off x="2819400" y="457200"/>
            <a:ext cx="2362200" cy="914400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8685" name="Line 15"/>
          <p:cNvSpPr>
            <a:spLocks noChangeShapeType="1"/>
          </p:cNvSpPr>
          <p:nvPr/>
        </p:nvSpPr>
        <p:spPr bwMode="auto">
          <a:xfrm>
            <a:off x="2362200" y="3886200"/>
            <a:ext cx="762000" cy="30480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8686" name="Line 17"/>
          <p:cNvSpPr>
            <a:spLocks noChangeShapeType="1"/>
          </p:cNvSpPr>
          <p:nvPr/>
        </p:nvSpPr>
        <p:spPr bwMode="auto">
          <a:xfrm flipH="1">
            <a:off x="5410200" y="533400"/>
            <a:ext cx="76200" cy="76200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5075" name="Line 19"/>
          <p:cNvSpPr>
            <a:spLocks noChangeShapeType="1"/>
          </p:cNvSpPr>
          <p:nvPr/>
        </p:nvSpPr>
        <p:spPr bwMode="auto">
          <a:xfrm flipH="1">
            <a:off x="3048000" y="762000"/>
            <a:ext cx="2743200" cy="53340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5076" name="Line 20"/>
          <p:cNvSpPr>
            <a:spLocks noChangeShapeType="1"/>
          </p:cNvSpPr>
          <p:nvPr/>
        </p:nvSpPr>
        <p:spPr bwMode="auto">
          <a:xfrm>
            <a:off x="5791200" y="762000"/>
            <a:ext cx="3048000" cy="53340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5077" name="Line 21"/>
          <p:cNvSpPr>
            <a:spLocks noChangeShapeType="1"/>
          </p:cNvSpPr>
          <p:nvPr/>
        </p:nvSpPr>
        <p:spPr bwMode="auto">
          <a:xfrm>
            <a:off x="2971800" y="1828800"/>
            <a:ext cx="2895600" cy="68580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5078" name="Line 22"/>
          <p:cNvSpPr>
            <a:spLocks noChangeShapeType="1"/>
          </p:cNvSpPr>
          <p:nvPr/>
        </p:nvSpPr>
        <p:spPr bwMode="auto">
          <a:xfrm flipH="1">
            <a:off x="5867400" y="1828800"/>
            <a:ext cx="2971800" cy="68580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5079" name="Line 23"/>
          <p:cNvSpPr>
            <a:spLocks noChangeShapeType="1"/>
          </p:cNvSpPr>
          <p:nvPr/>
        </p:nvSpPr>
        <p:spPr bwMode="auto">
          <a:xfrm flipV="1">
            <a:off x="2819400" y="4419600"/>
            <a:ext cx="2895600" cy="76200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5080" name="Line 24"/>
          <p:cNvSpPr>
            <a:spLocks noChangeShapeType="1"/>
          </p:cNvSpPr>
          <p:nvPr/>
        </p:nvSpPr>
        <p:spPr bwMode="auto">
          <a:xfrm flipH="1" flipV="1">
            <a:off x="5715000" y="4419600"/>
            <a:ext cx="3124200" cy="68580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5081" name="Line 25"/>
          <p:cNvSpPr>
            <a:spLocks noChangeShapeType="1"/>
          </p:cNvSpPr>
          <p:nvPr/>
        </p:nvSpPr>
        <p:spPr bwMode="auto">
          <a:xfrm flipH="1" flipV="1">
            <a:off x="2590800" y="5715000"/>
            <a:ext cx="2971800" cy="45720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5082" name="Line 26"/>
          <p:cNvSpPr>
            <a:spLocks noChangeShapeType="1"/>
          </p:cNvSpPr>
          <p:nvPr/>
        </p:nvSpPr>
        <p:spPr bwMode="auto">
          <a:xfrm flipV="1">
            <a:off x="5486400" y="5638800"/>
            <a:ext cx="3276600" cy="53340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8695" name="AutoShape 27"/>
          <p:cNvSpPr>
            <a:spLocks noChangeArrowheads="1"/>
          </p:cNvSpPr>
          <p:nvPr/>
        </p:nvSpPr>
        <p:spPr bwMode="auto">
          <a:xfrm>
            <a:off x="5164138" y="3870326"/>
            <a:ext cx="368300" cy="550863"/>
          </a:xfrm>
          <a:prstGeom prst="upArrow">
            <a:avLst>
              <a:gd name="adj1" fmla="val 50000"/>
              <a:gd name="adj2" fmla="val 50050"/>
            </a:avLst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latin typeface="Arial" charset="0"/>
            </a:endParaRPr>
          </a:p>
        </p:txBody>
      </p:sp>
      <p:sp>
        <p:nvSpPr>
          <p:cNvPr id="45084" name="AutoShape 28"/>
          <p:cNvSpPr>
            <a:spLocks noChangeArrowheads="1"/>
          </p:cNvSpPr>
          <p:nvPr/>
        </p:nvSpPr>
        <p:spPr bwMode="auto">
          <a:xfrm>
            <a:off x="5607050" y="3244850"/>
            <a:ext cx="368300" cy="520700"/>
          </a:xfrm>
          <a:prstGeom prst="upArrow">
            <a:avLst>
              <a:gd name="adj1" fmla="val 50000"/>
              <a:gd name="adj2" fmla="val 33277"/>
            </a:avLst>
          </a:prstGeom>
          <a:solidFill>
            <a:srgbClr val="0000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5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5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5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5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5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5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5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5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450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450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450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5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5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80"/>
                                        <p:tgtEl>
                                          <p:spTgt spid="450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80"/>
                                        <p:tgtEl>
                                          <p:spTgt spid="450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80"/>
                                        <p:tgtEl>
                                          <p:spTgt spid="450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5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5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80"/>
                                        <p:tgtEl>
                                          <p:spTgt spid="450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80"/>
                                        <p:tgtEl>
                                          <p:spTgt spid="450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80"/>
                                        <p:tgtEl>
                                          <p:spTgt spid="450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6" dur="500"/>
                                        <p:tgtEl>
                                          <p:spTgt spid="45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0" dur="500"/>
                                        <p:tgtEl>
                                          <p:spTgt spid="45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80"/>
                                        <p:tgtEl>
                                          <p:spTgt spid="450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80"/>
                                        <p:tgtEl>
                                          <p:spTgt spid="450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80"/>
                                        <p:tgtEl>
                                          <p:spTgt spid="450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1" dur="80"/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2" dur="80"/>
                                        <p:tgtEl>
                                          <p:spTgt spid="450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80"/>
                                        <p:tgtEl>
                                          <p:spTgt spid="450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240"/>
                            </p:stCondLst>
                            <p:childTnLst>
                              <p:par>
                                <p:cTn id="10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5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5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0" grpId="0" animBg="1"/>
      <p:bldP spid="45061" grpId="0" animBg="1"/>
      <p:bldP spid="45062" grpId="0" animBg="1"/>
      <p:bldP spid="45063" grpId="0" animBg="1"/>
      <p:bldP spid="45064" grpId="0"/>
      <p:bldP spid="45065" grpId="0" animBg="1"/>
      <p:bldP spid="45066" grpId="0" animBg="1"/>
      <p:bldP spid="45067" grpId="0" animBg="1"/>
      <p:bldP spid="45068" grpId="0" animBg="1"/>
      <p:bldP spid="45075" grpId="0" animBg="1"/>
      <p:bldP spid="45076" grpId="0" animBg="1"/>
      <p:bldP spid="45077" grpId="0" animBg="1"/>
      <p:bldP spid="45078" grpId="0" animBg="1"/>
      <p:bldP spid="45079" grpId="0" animBg="1"/>
      <p:bldP spid="45080" grpId="0" animBg="1"/>
      <p:bldP spid="45081" grpId="0" animBg="1"/>
      <p:bldP spid="45082" grpId="0" animBg="1"/>
      <p:bldP spid="4508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304800" y="304801"/>
            <a:ext cx="11582400" cy="267765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latin typeface="Arial" charset="0"/>
              </a:rPr>
              <a:t>     </a:t>
            </a:r>
            <a:r>
              <a:rPr lang="en-US" sz="2800" dirty="0" err="1">
                <a:latin typeface="Arial" charset="0"/>
              </a:rPr>
              <a:t>Em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hãy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cho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biết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dân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cư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nước</a:t>
            </a:r>
            <a:r>
              <a:rPr lang="en-US" sz="2800" dirty="0">
                <a:latin typeface="Arial" charset="0"/>
              </a:rPr>
              <a:t> ta </a:t>
            </a:r>
            <a:r>
              <a:rPr lang="en-US" sz="2800" dirty="0" err="1">
                <a:latin typeface="Arial" charset="0"/>
              </a:rPr>
              <a:t>sống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tập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trung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chủ</a:t>
            </a:r>
            <a:r>
              <a:rPr lang="en-US" sz="2800" dirty="0">
                <a:latin typeface="Arial" charset="0"/>
              </a:rPr>
              <a:t>  </a:t>
            </a:r>
            <a:r>
              <a:rPr lang="en-US" sz="2800" dirty="0" err="1">
                <a:latin typeface="Arial" charset="0"/>
              </a:rPr>
              <a:t>yếu</a:t>
            </a:r>
            <a:r>
              <a:rPr lang="en-US" sz="2800" dirty="0">
                <a:latin typeface="Arial" charset="0"/>
              </a:rPr>
              <a:t> ở </a:t>
            </a:r>
            <a:r>
              <a:rPr lang="en-US" sz="2800" dirty="0" err="1">
                <a:latin typeface="Arial" charset="0"/>
              </a:rPr>
              <a:t>thành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thị</a:t>
            </a:r>
            <a:r>
              <a:rPr lang="en-US" sz="2800" dirty="0">
                <a:latin typeface="Arial" charset="0"/>
              </a:rPr>
              <a:t> hay </a:t>
            </a:r>
            <a:r>
              <a:rPr lang="en-US" sz="2800" dirty="0" err="1">
                <a:latin typeface="Arial" charset="0"/>
              </a:rPr>
              <a:t>nông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thôn</a:t>
            </a:r>
            <a:r>
              <a:rPr lang="en-US" sz="2800" dirty="0">
                <a:latin typeface="Arial" charset="0"/>
              </a:rPr>
              <a:t>?</a:t>
            </a:r>
          </a:p>
          <a:p>
            <a:pPr algn="just"/>
            <a:endParaRPr lang="en-US" sz="2800" dirty="0">
              <a:latin typeface="Arial" charset="0"/>
            </a:endParaRPr>
          </a:p>
          <a:p>
            <a:pPr algn="just"/>
            <a:r>
              <a:rPr lang="en-US" sz="2800" dirty="0" err="1">
                <a:solidFill>
                  <a:srgbClr val="FF0066"/>
                </a:solidFill>
                <a:latin typeface="Arial" charset="0"/>
              </a:rPr>
              <a:t>Khoảng</a:t>
            </a:r>
            <a:r>
              <a:rPr lang="en-US" sz="2800" dirty="0">
                <a:solidFill>
                  <a:srgbClr val="FF0066"/>
                </a:solidFill>
                <a:latin typeface="Arial" charset="0"/>
              </a:rPr>
              <a:t>        </a:t>
            </a:r>
            <a:r>
              <a:rPr lang="en-US" sz="2800" dirty="0" err="1">
                <a:solidFill>
                  <a:srgbClr val="FF0066"/>
                </a:solidFill>
                <a:latin typeface="Arial" charset="0"/>
              </a:rPr>
              <a:t>dân</a:t>
            </a:r>
            <a:r>
              <a:rPr lang="en-US" sz="2800" dirty="0">
                <a:solidFill>
                  <a:srgbClr val="FF0066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Arial" charset="0"/>
              </a:rPr>
              <a:t>số</a:t>
            </a:r>
            <a:r>
              <a:rPr lang="en-US" sz="2800" dirty="0">
                <a:solidFill>
                  <a:srgbClr val="FF0066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Arial" charset="0"/>
              </a:rPr>
              <a:t>nước</a:t>
            </a:r>
            <a:r>
              <a:rPr lang="en-US" sz="2800" dirty="0">
                <a:solidFill>
                  <a:srgbClr val="FF0066"/>
                </a:solidFill>
                <a:latin typeface="Arial" charset="0"/>
              </a:rPr>
              <a:t> ta </a:t>
            </a:r>
            <a:r>
              <a:rPr lang="en-US" sz="2800" dirty="0" err="1">
                <a:solidFill>
                  <a:srgbClr val="FF0066"/>
                </a:solidFill>
                <a:latin typeface="Arial" charset="0"/>
              </a:rPr>
              <a:t>sống</a:t>
            </a:r>
            <a:r>
              <a:rPr lang="en-US" sz="2800" dirty="0">
                <a:solidFill>
                  <a:srgbClr val="FF0066"/>
                </a:solidFill>
                <a:latin typeface="Arial" charset="0"/>
              </a:rPr>
              <a:t> ở </a:t>
            </a:r>
            <a:r>
              <a:rPr lang="en-US" sz="2800" dirty="0" err="1">
                <a:solidFill>
                  <a:srgbClr val="FF0066"/>
                </a:solidFill>
                <a:latin typeface="Arial" charset="0"/>
              </a:rPr>
              <a:t>nông</a:t>
            </a:r>
            <a:r>
              <a:rPr lang="en-US" sz="2800" dirty="0">
                <a:solidFill>
                  <a:srgbClr val="FF0066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Arial" charset="0"/>
              </a:rPr>
              <a:t>thôn</a:t>
            </a:r>
            <a:r>
              <a:rPr lang="en-US" sz="2800" dirty="0">
                <a:solidFill>
                  <a:srgbClr val="FF0066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Arial" charset="0"/>
              </a:rPr>
              <a:t>phần</a:t>
            </a:r>
            <a:r>
              <a:rPr lang="en-US" sz="2800" dirty="0">
                <a:solidFill>
                  <a:srgbClr val="FF0066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Arial" charset="0"/>
              </a:rPr>
              <a:t>lớn</a:t>
            </a:r>
            <a:r>
              <a:rPr lang="en-US" sz="2800" dirty="0">
                <a:solidFill>
                  <a:srgbClr val="FF0066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Arial" charset="0"/>
              </a:rPr>
              <a:t>làm</a:t>
            </a:r>
            <a:r>
              <a:rPr lang="en-US" sz="2800" dirty="0">
                <a:solidFill>
                  <a:srgbClr val="FF0066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Arial" charset="0"/>
              </a:rPr>
              <a:t>nghề</a:t>
            </a:r>
            <a:r>
              <a:rPr lang="en-US" sz="2800" dirty="0">
                <a:solidFill>
                  <a:srgbClr val="FF0066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Arial" charset="0"/>
              </a:rPr>
              <a:t>nông</a:t>
            </a:r>
            <a:r>
              <a:rPr lang="en-US" sz="2800" dirty="0">
                <a:solidFill>
                  <a:srgbClr val="FF0066"/>
                </a:solidFill>
                <a:latin typeface="Arial" charset="0"/>
              </a:rPr>
              <a:t>. </a:t>
            </a:r>
          </a:p>
          <a:p>
            <a:pPr algn="just"/>
            <a:endParaRPr lang="en-US" sz="2800" dirty="0">
              <a:solidFill>
                <a:srgbClr val="FF0066"/>
              </a:solidFill>
              <a:latin typeface="Arial" charset="0"/>
            </a:endParaRPr>
          </a:p>
          <a:p>
            <a:pPr algn="just"/>
            <a:r>
              <a:rPr lang="en-US" sz="2800" dirty="0" err="1">
                <a:solidFill>
                  <a:srgbClr val="FF0066"/>
                </a:solidFill>
                <a:latin typeface="Arial" charset="0"/>
              </a:rPr>
              <a:t>Chỉ</a:t>
            </a:r>
            <a:r>
              <a:rPr lang="en-US" sz="2800" dirty="0">
                <a:solidFill>
                  <a:srgbClr val="FF0066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Arial" charset="0"/>
              </a:rPr>
              <a:t>có</a:t>
            </a:r>
            <a:r>
              <a:rPr lang="en-US" sz="2800" dirty="0">
                <a:solidFill>
                  <a:srgbClr val="FF0066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Arial" charset="0"/>
              </a:rPr>
              <a:t>khoảng</a:t>
            </a:r>
            <a:r>
              <a:rPr lang="en-US" sz="2800" dirty="0">
                <a:solidFill>
                  <a:srgbClr val="FF0066"/>
                </a:solidFill>
                <a:latin typeface="Arial" charset="0"/>
              </a:rPr>
              <a:t>        </a:t>
            </a:r>
            <a:r>
              <a:rPr lang="en-US" sz="2800" dirty="0" err="1">
                <a:solidFill>
                  <a:srgbClr val="FF0066"/>
                </a:solidFill>
                <a:latin typeface="Arial" charset="0"/>
              </a:rPr>
              <a:t>dân</a:t>
            </a:r>
            <a:r>
              <a:rPr lang="en-US" sz="2800" dirty="0">
                <a:solidFill>
                  <a:srgbClr val="FF0066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Arial" charset="0"/>
              </a:rPr>
              <a:t>số</a:t>
            </a:r>
            <a:r>
              <a:rPr lang="en-US" sz="2800" dirty="0">
                <a:solidFill>
                  <a:srgbClr val="FF0066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Arial" charset="0"/>
              </a:rPr>
              <a:t>sống</a:t>
            </a:r>
            <a:r>
              <a:rPr lang="en-US" sz="2800" dirty="0">
                <a:solidFill>
                  <a:srgbClr val="FF0066"/>
                </a:solidFill>
                <a:latin typeface="Arial" charset="0"/>
              </a:rPr>
              <a:t> ở </a:t>
            </a:r>
            <a:r>
              <a:rPr lang="en-US" sz="2800" dirty="0" err="1">
                <a:solidFill>
                  <a:srgbClr val="FF0066"/>
                </a:solidFill>
                <a:latin typeface="Arial" charset="0"/>
              </a:rPr>
              <a:t>thành</a:t>
            </a:r>
            <a:r>
              <a:rPr lang="en-US" sz="2800" dirty="0">
                <a:solidFill>
                  <a:srgbClr val="FF0066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Arial" charset="0"/>
              </a:rPr>
              <a:t>thị</a:t>
            </a:r>
            <a:r>
              <a:rPr lang="en-US" sz="2800" dirty="0">
                <a:solidFill>
                  <a:srgbClr val="FF0066"/>
                </a:solidFill>
                <a:latin typeface="Arial" charset="0"/>
              </a:rPr>
              <a:t>.</a:t>
            </a:r>
          </a:p>
        </p:txBody>
      </p:sp>
      <p:graphicFrame>
        <p:nvGraphicFramePr>
          <p:cNvPr id="4608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8499109"/>
              </p:ext>
            </p:extLst>
          </p:nvPr>
        </p:nvGraphicFramePr>
        <p:xfrm>
          <a:off x="1752601" y="1466852"/>
          <a:ext cx="665163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Equation" r:id="rId3" imgW="152334" imgH="393529" progId="Equation.3">
                  <p:embed/>
                </p:oleObj>
              </mc:Choice>
              <mc:Fallback>
                <p:oleObj name="Equation" r:id="rId3" imgW="152334" imgH="393529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1" y="1466852"/>
                        <a:ext cx="665163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8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2192822"/>
              </p:ext>
            </p:extLst>
          </p:nvPr>
        </p:nvGraphicFramePr>
        <p:xfrm>
          <a:off x="2895600" y="2066926"/>
          <a:ext cx="384175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Equation" r:id="rId5" imgW="152334" imgH="393529" progId="Equation.3">
                  <p:embed/>
                </p:oleObj>
              </mc:Choice>
              <mc:Fallback>
                <p:oleObj name="Equation" r:id="rId5" imgW="152334" imgH="393529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2066926"/>
                        <a:ext cx="384175" cy="9906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87" name="Text Box 7"/>
          <p:cNvSpPr txBox="1">
            <a:spLocks noChangeArrowheads="1"/>
          </p:cNvSpPr>
          <p:nvPr/>
        </p:nvSpPr>
        <p:spPr bwMode="auto">
          <a:xfrm>
            <a:off x="533400" y="3792885"/>
            <a:ext cx="11887199" cy="35394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charset="0"/>
              </a:rPr>
              <a:t>Việt</a:t>
            </a:r>
            <a:r>
              <a:rPr lang="en-US" sz="2800" dirty="0">
                <a:latin typeface="Arial" charset="0"/>
              </a:rPr>
              <a:t> Nam </a:t>
            </a:r>
            <a:r>
              <a:rPr lang="en-US" sz="2800" dirty="0" err="1">
                <a:latin typeface="Arial" charset="0"/>
              </a:rPr>
              <a:t>là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nước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có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nhiều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dân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tộc</a:t>
            </a:r>
            <a:r>
              <a:rPr lang="en-US" sz="2800" dirty="0">
                <a:latin typeface="Arial" charset="0"/>
              </a:rPr>
              <a:t>, </a:t>
            </a:r>
            <a:r>
              <a:rPr lang="en-US" sz="2800" dirty="0" err="1">
                <a:latin typeface="Arial" charset="0"/>
              </a:rPr>
              <a:t>trong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đó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người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Kinh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có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số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dân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đông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nhất</a:t>
            </a:r>
            <a:r>
              <a:rPr lang="en-US" sz="2800" dirty="0">
                <a:latin typeface="Arial" charset="0"/>
              </a:rPr>
              <a:t> . </a:t>
            </a:r>
            <a:r>
              <a:rPr lang="en-US" sz="2800" dirty="0" err="1">
                <a:latin typeface="Arial" charset="0"/>
              </a:rPr>
              <a:t>Nước</a:t>
            </a:r>
            <a:r>
              <a:rPr lang="en-US" sz="2800" dirty="0">
                <a:latin typeface="Arial" charset="0"/>
              </a:rPr>
              <a:t> ta </a:t>
            </a:r>
            <a:r>
              <a:rPr lang="en-US" sz="2800" dirty="0" err="1">
                <a:latin typeface="Arial" charset="0"/>
              </a:rPr>
              <a:t>có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mật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độ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dân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số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cao</a:t>
            </a:r>
            <a:r>
              <a:rPr lang="en-US" sz="2800" dirty="0">
                <a:latin typeface="Arial" charset="0"/>
              </a:rPr>
              <a:t>, </a:t>
            </a:r>
            <a:r>
              <a:rPr lang="en-US" sz="2800" dirty="0" err="1">
                <a:latin typeface="Arial" charset="0"/>
              </a:rPr>
              <a:t>dân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cư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tập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trung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đông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đúc</a:t>
            </a:r>
            <a:r>
              <a:rPr lang="en-US" sz="2800" dirty="0">
                <a:latin typeface="Arial" charset="0"/>
              </a:rPr>
              <a:t> ở </a:t>
            </a:r>
            <a:r>
              <a:rPr lang="en-US" sz="2800" dirty="0" err="1">
                <a:latin typeface="Arial" charset="0"/>
              </a:rPr>
              <a:t>đồng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bằng</a:t>
            </a:r>
            <a:r>
              <a:rPr lang="en-US" sz="2800" dirty="0">
                <a:latin typeface="Arial" charset="0"/>
              </a:rPr>
              <a:t>, </a:t>
            </a:r>
            <a:r>
              <a:rPr lang="en-US" sz="2800" dirty="0" err="1">
                <a:latin typeface="Arial" charset="0"/>
              </a:rPr>
              <a:t>ven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biển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và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thưa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thớt</a:t>
            </a:r>
            <a:r>
              <a:rPr lang="en-US" sz="2800" dirty="0">
                <a:latin typeface="Arial" charset="0"/>
              </a:rPr>
              <a:t> ở </a:t>
            </a:r>
            <a:r>
              <a:rPr lang="en-US" sz="2800" dirty="0" err="1">
                <a:latin typeface="Arial" charset="0"/>
              </a:rPr>
              <a:t>vùng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núi</a:t>
            </a:r>
            <a:r>
              <a:rPr lang="en-US" sz="2800" dirty="0">
                <a:latin typeface="Arial" charset="0"/>
              </a:rPr>
              <a:t>. </a:t>
            </a:r>
            <a:r>
              <a:rPr lang="en-US" sz="2800" dirty="0" err="1">
                <a:latin typeface="Arial" charset="0"/>
              </a:rPr>
              <a:t>Khoảng</a:t>
            </a:r>
            <a:endParaRPr lang="en-US" sz="2800" dirty="0">
              <a:latin typeface="Arial" charset="0"/>
            </a:endParaRPr>
          </a:p>
          <a:p>
            <a:pPr algn="just"/>
            <a:endParaRPr lang="en-US" sz="2800" dirty="0">
              <a:latin typeface="Arial" charset="0"/>
            </a:endParaRPr>
          </a:p>
          <a:p>
            <a:pPr algn="just"/>
            <a:r>
              <a:rPr lang="en-US" sz="2800" dirty="0">
                <a:latin typeface="Arial" charset="0"/>
              </a:rPr>
              <a:t>        </a:t>
            </a:r>
            <a:r>
              <a:rPr lang="en-US" sz="2800" dirty="0" err="1">
                <a:latin typeface="Arial" charset="0"/>
              </a:rPr>
              <a:t>dân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số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nước</a:t>
            </a:r>
            <a:r>
              <a:rPr lang="en-US" sz="2800" dirty="0">
                <a:latin typeface="Arial" charset="0"/>
              </a:rPr>
              <a:t> ta </a:t>
            </a:r>
            <a:r>
              <a:rPr lang="en-US" sz="2800" dirty="0" err="1">
                <a:latin typeface="Arial" charset="0"/>
              </a:rPr>
              <a:t>sống</a:t>
            </a:r>
            <a:r>
              <a:rPr lang="en-US" sz="2800" dirty="0">
                <a:latin typeface="Arial" charset="0"/>
              </a:rPr>
              <a:t> ở </a:t>
            </a:r>
            <a:r>
              <a:rPr lang="en-US" sz="2800" dirty="0" err="1">
                <a:latin typeface="Arial" charset="0"/>
              </a:rPr>
              <a:t>nông</a:t>
            </a:r>
            <a:r>
              <a:rPr lang="en-US" sz="2800" dirty="0">
                <a:latin typeface="Arial" charset="0"/>
              </a:rPr>
              <a:t> </a:t>
            </a:r>
            <a:r>
              <a:rPr lang="en-US" sz="2800" dirty="0" err="1">
                <a:latin typeface="Arial" charset="0"/>
              </a:rPr>
              <a:t>thôn</a:t>
            </a:r>
            <a:r>
              <a:rPr lang="en-US" sz="2800" dirty="0">
                <a:latin typeface="Arial" charset="0"/>
              </a:rPr>
              <a:t>.</a:t>
            </a:r>
          </a:p>
          <a:p>
            <a:pPr algn="just"/>
            <a:endParaRPr lang="en-US" sz="2800" dirty="0">
              <a:latin typeface="Arial" charset="0"/>
            </a:endParaRPr>
          </a:p>
          <a:p>
            <a:pPr algn="just"/>
            <a:endParaRPr lang="en-US" sz="2800" dirty="0">
              <a:latin typeface="Arial" charset="0"/>
            </a:endParaRPr>
          </a:p>
          <a:p>
            <a:pPr algn="just"/>
            <a:endParaRPr lang="en-US" sz="2800" dirty="0">
              <a:latin typeface="Arial" charset="0"/>
            </a:endParaRPr>
          </a:p>
        </p:txBody>
      </p:sp>
      <p:graphicFrame>
        <p:nvGraphicFramePr>
          <p:cNvPr id="4608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6488045"/>
              </p:ext>
            </p:extLst>
          </p:nvPr>
        </p:nvGraphicFramePr>
        <p:xfrm>
          <a:off x="566737" y="5334000"/>
          <a:ext cx="665163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Equation" r:id="rId7" imgW="152334" imgH="393529" progId="Equation.3">
                  <p:embed/>
                </p:oleObj>
              </mc:Choice>
              <mc:Fallback>
                <p:oleObj name="Equation" r:id="rId7" imgW="152334" imgH="393529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737" y="5334000"/>
                        <a:ext cx="665163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6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6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60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60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60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60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60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60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60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10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30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460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460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460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5000"/>
                                        <p:tgtEl>
                                          <p:spTgt spid="46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760"/>
                            </p:stCondLst>
                            <p:childTnLst>
                              <p:par>
                                <p:cTn id="4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460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108" name="Object 4"/>
          <p:cNvGraphicFramePr>
            <a:graphicFrameLocks noChangeAspect="1"/>
          </p:cNvGraphicFramePr>
          <p:nvPr/>
        </p:nvGraphicFramePr>
        <p:xfrm>
          <a:off x="1828800" y="4191000"/>
          <a:ext cx="1879600" cy="266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Clip" r:id="rId3" imgW="1060704" imgH="1335024" progId="MS_ClipArt_Gallery.2">
                  <p:embed/>
                </p:oleObj>
              </mc:Choice>
              <mc:Fallback>
                <p:oleObj name="Clip" r:id="rId3" imgW="1060704" imgH="1335024" progId="MS_ClipArt_Gallery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4191000"/>
                        <a:ext cx="1879600" cy="2667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FF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7109" name="Picture 5" descr="Rose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062664">
            <a:off x="8699500" y="4495800"/>
            <a:ext cx="19685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0" name="Picture 6" descr="3d butterfly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655869">
            <a:off x="9702800" y="3505200"/>
            <a:ext cx="965200" cy="134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 descr="TOP 30+] Hình ảnh nền đẹp về &amp;quot;Thank You&amp;quot; Không nên bỏ qua">
            <a:extLst>
              <a:ext uri="{FF2B5EF4-FFF2-40B4-BE49-F238E27FC236}">
                <a16:creationId xmlns:a16="http://schemas.microsoft.com/office/drawing/2014/main" id="{31844D2E-A979-4119-A0CB-A5ED9A86F4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8526"/>
            <a:ext cx="12192000" cy="6729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7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47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vtc_156752_HH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0" y="2977"/>
            <a:ext cx="4038600" cy="5773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6462714" y="5791201"/>
            <a:ext cx="51054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en-US" sz="2000" dirty="0" err="1">
                <a:latin typeface="Arial" charset="0"/>
              </a:rPr>
              <a:t>Nguyễn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Thị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Hoàng</a:t>
            </a:r>
            <a:r>
              <a:rPr lang="en-US" sz="2000" dirty="0">
                <a:latin typeface="Arial" charset="0"/>
              </a:rPr>
              <a:t> Nhung - Á </a:t>
            </a:r>
            <a:r>
              <a:rPr lang="en-US" sz="2000" dirty="0" err="1">
                <a:latin typeface="Arial" charset="0"/>
              </a:rPr>
              <a:t>hậu</a:t>
            </a:r>
            <a:r>
              <a:rPr lang="en-US" sz="2000" dirty="0">
                <a:latin typeface="Arial" charset="0"/>
              </a:rPr>
              <a:t> 1 </a:t>
            </a:r>
            <a:r>
              <a:rPr lang="en-US" sz="2000" dirty="0" err="1">
                <a:latin typeface="Arial" charset="0"/>
              </a:rPr>
              <a:t>cuộc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thi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hoa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hậu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các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dân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tộc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năm</a:t>
            </a:r>
            <a:r>
              <a:rPr lang="en-US" sz="2000" dirty="0">
                <a:latin typeface="Arial" charset="0"/>
              </a:rPr>
              <a:t> 2007 </a:t>
            </a:r>
            <a:r>
              <a:rPr lang="en-US" sz="2000" dirty="0" err="1">
                <a:latin typeface="Arial" charset="0"/>
              </a:rPr>
              <a:t>tại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Đà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Lạt</a:t>
            </a:r>
            <a:endParaRPr lang="en-US" sz="2000" dirty="0">
              <a:latin typeface="Arial" charset="0"/>
            </a:endParaRPr>
          </a:p>
        </p:txBody>
      </p:sp>
      <p:pic>
        <p:nvPicPr>
          <p:cNvPr id="6149" name="Picture 5" descr="2c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3851" y="0"/>
            <a:ext cx="4291149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1981200" y="5791201"/>
            <a:ext cx="3733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en-US">
                <a:latin typeface="Arial" charset="0"/>
              </a:rPr>
              <a:t>Đàn tính </a:t>
            </a:r>
            <a:r>
              <a:rPr lang="en-US" sz="2800">
                <a:latin typeface="Arial" charset="0"/>
              </a:rPr>
              <a:t>(Người Tày)</a:t>
            </a:r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/>
      <p:bldP spid="615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7696200" y="1676401"/>
            <a:ext cx="2438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en-US" b="1">
                <a:latin typeface="Arial" charset="0"/>
              </a:rPr>
              <a:t>Thái đen tỉnh Điên Biên</a:t>
            </a:r>
          </a:p>
        </p:txBody>
      </p:sp>
      <p:pic>
        <p:nvPicPr>
          <p:cNvPr id="7171" name="Picture 3" descr="251020071718Conten09_dien-bie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0"/>
            <a:ext cx="5715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 descr="241020071450Conten09_DSCF213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2600" y="3505200"/>
            <a:ext cx="56388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7467600" y="4953000"/>
            <a:ext cx="27432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en-US" b="1">
                <a:latin typeface="Arial" charset="0"/>
              </a:rPr>
              <a:t>Thái trắng tỉnh </a:t>
            </a:r>
          </a:p>
          <a:p>
            <a:pPr algn="l" eaLnBrk="0" hangingPunct="0">
              <a:spcBef>
                <a:spcPct val="50000"/>
              </a:spcBef>
            </a:pPr>
            <a:r>
              <a:rPr lang="en-US" b="1">
                <a:latin typeface="Arial" charset="0"/>
              </a:rPr>
              <a:t>Sơn La</a:t>
            </a: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images1463958_9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8800" y="228600"/>
            <a:ext cx="41148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5" descr="vtc_156751_HH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24600" y="228600"/>
            <a:ext cx="37338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2743200" y="6096001"/>
            <a:ext cx="22177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2800">
                <a:latin typeface="Arial" charset="0"/>
              </a:rPr>
              <a:t>Dân tộc Thái</a:t>
            </a:r>
          </a:p>
        </p:txBody>
      </p:sp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6781801" y="6096001"/>
            <a:ext cx="24241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2800">
                <a:latin typeface="Arial" charset="0"/>
              </a:rPr>
              <a:t>Dân tộc Lô Lô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0" grpId="0"/>
      <p:bldP spid="215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P10136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228599"/>
            <a:ext cx="5486400" cy="6432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5410200" y="6260880"/>
            <a:ext cx="20653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/>
            <a:r>
              <a:rPr lang="en-US" sz="2000" b="1" i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Arial" charset="0"/>
              </a:rPr>
              <a:t>Dân</a:t>
            </a:r>
            <a:r>
              <a:rPr lang="en-US" sz="2000" b="1" i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Arial" charset="0"/>
              </a:rPr>
              <a:t>tộc</a:t>
            </a:r>
            <a:r>
              <a:rPr lang="en-US" sz="2000" b="1" i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Arial" charset="0"/>
              </a:rPr>
              <a:t>Nùng</a:t>
            </a:r>
            <a:r>
              <a:rPr lang="en-US" sz="2000" b="1" i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Arial" charset="0"/>
              </a:rPr>
              <a:t> </a:t>
            </a:r>
          </a:p>
        </p:txBody>
      </p:sp>
      <p:pic>
        <p:nvPicPr>
          <p:cNvPr id="8196" name="Picture 4" descr="anh7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39000" y="244475"/>
            <a:ext cx="4495800" cy="636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anh-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953000" cy="6798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5" descr="1157697523234_giugi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48400" y="121679"/>
            <a:ext cx="5729501" cy="6493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4267200" y="6096001"/>
            <a:ext cx="4648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en-US" sz="2800" b="1" i="1" dirty="0" err="1">
                <a:solidFill>
                  <a:srgbClr val="FF0000"/>
                </a:solidFill>
                <a:latin typeface="Arial" charset="0"/>
              </a:rPr>
              <a:t>Dân</a:t>
            </a:r>
            <a:r>
              <a:rPr lang="en-US" sz="2800" b="1" i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Arial" charset="0"/>
              </a:rPr>
              <a:t>tộc</a:t>
            </a:r>
            <a:r>
              <a:rPr lang="en-US" sz="2800" b="1" i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Arial" charset="0"/>
              </a:rPr>
              <a:t>Mông</a:t>
            </a:r>
            <a:endParaRPr lang="en-US" sz="2800" b="1" i="1" dirty="0">
              <a:solidFill>
                <a:srgbClr val="FF0000"/>
              </a:solidFill>
              <a:latin typeface="Arial" charset="0"/>
            </a:endParaRP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aodai167"/>
          <p:cNvPicPr>
            <a:picLocks noChangeAspect="1" noChangeArrowheads="1"/>
          </p:cNvPicPr>
          <p:nvPr/>
        </p:nvPicPr>
        <p:blipFill>
          <a:blip r:embed="rId2">
            <a:lum bright="12000"/>
          </a:blip>
          <a:srcRect/>
          <a:stretch>
            <a:fillRect/>
          </a:stretch>
        </p:blipFill>
        <p:spPr bwMode="auto">
          <a:xfrm>
            <a:off x="152400" y="45085"/>
            <a:ext cx="5562600" cy="6767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 descr="images91225_nonla4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lum bright="12000"/>
          </a:blip>
          <a:srcRect/>
          <a:stretch>
            <a:fillRect/>
          </a:stretch>
        </p:blipFill>
        <p:spPr bwMode="auto">
          <a:xfrm>
            <a:off x="6477002" y="99435"/>
            <a:ext cx="5333998" cy="6713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Text Box 5"/>
          <p:cNvSpPr txBox="1">
            <a:spLocks noChangeArrowheads="1"/>
          </p:cNvSpPr>
          <p:nvPr/>
        </p:nvSpPr>
        <p:spPr bwMode="auto">
          <a:xfrm>
            <a:off x="5105400" y="6019801"/>
            <a:ext cx="23423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2800" b="1" dirty="0" err="1">
                <a:solidFill>
                  <a:srgbClr val="FF0000"/>
                </a:solidFill>
                <a:latin typeface="Arial" charset="0"/>
              </a:rPr>
              <a:t>Dân</a:t>
            </a:r>
            <a:r>
              <a:rPr lang="en-US" sz="28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charset="0"/>
              </a:rPr>
              <a:t>tộc</a:t>
            </a:r>
            <a:r>
              <a:rPr lang="en-US" sz="2800" b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charset="0"/>
              </a:rPr>
              <a:t>kinh</a:t>
            </a:r>
            <a:endParaRPr lang="en-US" sz="2800" b="1" dirty="0">
              <a:solidFill>
                <a:srgbClr val="FF0000"/>
              </a:solidFill>
              <a:latin typeface="Arial" charset="0"/>
            </a:endParaRPr>
          </a:p>
        </p:txBody>
      </p:sp>
    </p:spTree>
  </p:cSld>
  <p:clrMapOvr>
    <a:masterClrMapping/>
  </p:clrMapOvr>
  <p:transition>
    <p:wipe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304801" y="1524001"/>
            <a:ext cx="11733214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en-US" sz="3600" dirty="0" err="1">
                <a:latin typeface="Arial" charset="0"/>
              </a:rPr>
              <a:t>Em</a:t>
            </a:r>
            <a:r>
              <a:rPr lang="en-US" sz="3600" dirty="0">
                <a:latin typeface="Arial" charset="0"/>
              </a:rPr>
              <a:t> </a:t>
            </a:r>
            <a:r>
              <a:rPr lang="en-US" sz="3600" dirty="0" err="1">
                <a:latin typeface="Arial" charset="0"/>
              </a:rPr>
              <a:t>hãy</a:t>
            </a:r>
            <a:r>
              <a:rPr lang="en-US" sz="3600" dirty="0">
                <a:latin typeface="Arial" charset="0"/>
              </a:rPr>
              <a:t> </a:t>
            </a:r>
            <a:r>
              <a:rPr lang="en-US" sz="3600" dirty="0" err="1">
                <a:latin typeface="Arial" charset="0"/>
              </a:rPr>
              <a:t>kể</a:t>
            </a:r>
            <a:r>
              <a:rPr lang="en-US" sz="3600" dirty="0">
                <a:latin typeface="Arial" charset="0"/>
              </a:rPr>
              <a:t> </a:t>
            </a:r>
            <a:r>
              <a:rPr lang="en-US" sz="3600" dirty="0" err="1">
                <a:latin typeface="Arial" charset="0"/>
              </a:rPr>
              <a:t>tên</a:t>
            </a:r>
            <a:r>
              <a:rPr lang="en-US" sz="3600" dirty="0">
                <a:latin typeface="Arial" charset="0"/>
              </a:rPr>
              <a:t> </a:t>
            </a:r>
            <a:r>
              <a:rPr lang="en-US" sz="3600" dirty="0" err="1">
                <a:latin typeface="Arial" charset="0"/>
              </a:rPr>
              <a:t>một</a:t>
            </a:r>
            <a:r>
              <a:rPr lang="en-US" sz="3600" dirty="0">
                <a:latin typeface="Arial" charset="0"/>
              </a:rPr>
              <a:t> </a:t>
            </a:r>
            <a:r>
              <a:rPr lang="en-US" sz="3600" dirty="0" err="1">
                <a:latin typeface="Arial" charset="0"/>
              </a:rPr>
              <a:t>số</a:t>
            </a:r>
            <a:r>
              <a:rPr lang="en-US" sz="3600" dirty="0">
                <a:latin typeface="Arial" charset="0"/>
              </a:rPr>
              <a:t> </a:t>
            </a:r>
            <a:r>
              <a:rPr lang="en-US" sz="3600" dirty="0" err="1">
                <a:latin typeface="Arial" charset="0"/>
              </a:rPr>
              <a:t>dân</a:t>
            </a:r>
            <a:r>
              <a:rPr lang="en-US" sz="3600" dirty="0">
                <a:latin typeface="Arial" charset="0"/>
              </a:rPr>
              <a:t> </a:t>
            </a:r>
            <a:r>
              <a:rPr lang="en-US" sz="3600" dirty="0" err="1">
                <a:latin typeface="Arial" charset="0"/>
              </a:rPr>
              <a:t>tộc</a:t>
            </a:r>
            <a:r>
              <a:rPr lang="en-US" sz="3600" dirty="0">
                <a:latin typeface="Arial" charset="0"/>
              </a:rPr>
              <a:t> </a:t>
            </a:r>
            <a:r>
              <a:rPr lang="en-US" sz="3600" dirty="0" err="1">
                <a:latin typeface="Arial" charset="0"/>
              </a:rPr>
              <a:t>ít</a:t>
            </a:r>
            <a:r>
              <a:rPr lang="en-US" sz="3600" dirty="0">
                <a:latin typeface="Arial" charset="0"/>
              </a:rPr>
              <a:t> </a:t>
            </a:r>
            <a:r>
              <a:rPr lang="en-US" sz="3600" dirty="0" err="1">
                <a:latin typeface="Arial" charset="0"/>
              </a:rPr>
              <a:t>người</a:t>
            </a:r>
            <a:r>
              <a:rPr lang="en-US" sz="3600" dirty="0">
                <a:latin typeface="Arial" charset="0"/>
              </a:rPr>
              <a:t> </a:t>
            </a:r>
            <a:r>
              <a:rPr lang="en-US" sz="3600" dirty="0" err="1">
                <a:latin typeface="Arial" charset="0"/>
              </a:rPr>
              <a:t>sống</a:t>
            </a:r>
            <a:r>
              <a:rPr lang="en-US" sz="3600" dirty="0">
                <a:latin typeface="Arial" charset="0"/>
              </a:rPr>
              <a:t> </a:t>
            </a:r>
            <a:r>
              <a:rPr lang="en-US" sz="3600" dirty="0" err="1">
                <a:latin typeface="Arial" charset="0"/>
              </a:rPr>
              <a:t>trên</a:t>
            </a:r>
            <a:r>
              <a:rPr lang="en-US" sz="3600" dirty="0">
                <a:latin typeface="Arial" charset="0"/>
              </a:rPr>
              <a:t> </a:t>
            </a:r>
            <a:r>
              <a:rPr lang="en-US" sz="3600" dirty="0" err="1">
                <a:latin typeface="Arial" charset="0"/>
              </a:rPr>
              <a:t>địa</a:t>
            </a:r>
            <a:r>
              <a:rPr lang="en-US" sz="3600" dirty="0">
                <a:latin typeface="Arial" charset="0"/>
              </a:rPr>
              <a:t> </a:t>
            </a:r>
            <a:r>
              <a:rPr lang="en-US" sz="3600" dirty="0" err="1">
                <a:latin typeface="Arial" charset="0"/>
              </a:rPr>
              <a:t>bàn</a:t>
            </a:r>
            <a:r>
              <a:rPr lang="en-US" sz="3600" dirty="0">
                <a:latin typeface="Arial" charset="0"/>
              </a:rPr>
              <a:t> </a:t>
            </a:r>
            <a:r>
              <a:rPr lang="en-US" sz="3600" dirty="0" err="1">
                <a:latin typeface="Arial" charset="0"/>
              </a:rPr>
              <a:t>tỉnh</a:t>
            </a:r>
            <a:r>
              <a:rPr lang="en-US" sz="3600" dirty="0">
                <a:latin typeface="Arial" charset="0"/>
              </a:rPr>
              <a:t> </a:t>
            </a:r>
            <a:r>
              <a:rPr lang="en-US" sz="3600" dirty="0" err="1">
                <a:latin typeface="Arial" charset="0"/>
              </a:rPr>
              <a:t>Đồng</a:t>
            </a:r>
            <a:r>
              <a:rPr lang="en-US" sz="3600" dirty="0">
                <a:latin typeface="Arial" charset="0"/>
              </a:rPr>
              <a:t> </a:t>
            </a:r>
            <a:r>
              <a:rPr lang="en-US" sz="3600" dirty="0" err="1">
                <a:latin typeface="Arial" charset="0"/>
              </a:rPr>
              <a:t>Nai</a:t>
            </a:r>
            <a:r>
              <a:rPr lang="en-US" sz="3600" dirty="0">
                <a:latin typeface="Arial" charset="0"/>
              </a:rPr>
              <a:t> ?</a:t>
            </a:r>
            <a:r>
              <a:rPr lang="en-US" dirty="0">
                <a:latin typeface="Arial" charset="0"/>
              </a:rPr>
              <a:t> </a:t>
            </a:r>
          </a:p>
          <a:p>
            <a:pPr algn="l"/>
            <a:r>
              <a:rPr lang="en-US" sz="3600" i="1" dirty="0" err="1">
                <a:solidFill>
                  <a:schemeClr val="accent2"/>
                </a:solidFill>
                <a:latin typeface="Arial" charset="0"/>
              </a:rPr>
              <a:t>Dân</a:t>
            </a:r>
            <a:r>
              <a:rPr lang="en-US" sz="3600" i="1" dirty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en-US" sz="3600" i="1" dirty="0" err="1">
                <a:solidFill>
                  <a:schemeClr val="accent2"/>
                </a:solidFill>
                <a:latin typeface="Arial" charset="0"/>
              </a:rPr>
              <a:t>tộc</a:t>
            </a:r>
            <a:r>
              <a:rPr lang="en-US" sz="3600" i="1" dirty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en-US" sz="3600" i="1" dirty="0" err="1">
                <a:solidFill>
                  <a:schemeClr val="accent2"/>
                </a:solidFill>
                <a:latin typeface="Arial" charset="0"/>
              </a:rPr>
              <a:t>Stiêng</a:t>
            </a:r>
            <a:r>
              <a:rPr lang="en-US" sz="3600" i="1" dirty="0">
                <a:solidFill>
                  <a:schemeClr val="accent2"/>
                </a:solidFill>
                <a:latin typeface="Arial" charset="0"/>
              </a:rPr>
              <a:t>.</a:t>
            </a:r>
          </a:p>
          <a:p>
            <a:pPr algn="l"/>
            <a:r>
              <a:rPr lang="en-US" sz="3600" i="1" dirty="0" err="1">
                <a:solidFill>
                  <a:schemeClr val="accent2"/>
                </a:solidFill>
                <a:latin typeface="Arial" charset="0"/>
              </a:rPr>
              <a:t>Dân</a:t>
            </a:r>
            <a:r>
              <a:rPr lang="en-US" sz="3600" i="1" dirty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en-US" sz="3600" i="1" dirty="0" err="1">
                <a:solidFill>
                  <a:schemeClr val="accent2"/>
                </a:solidFill>
                <a:latin typeface="Arial" charset="0"/>
              </a:rPr>
              <a:t>tộc</a:t>
            </a:r>
            <a:r>
              <a:rPr lang="en-US" sz="3600" i="1" dirty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en-US" sz="3600" i="1" dirty="0" err="1">
                <a:solidFill>
                  <a:schemeClr val="accent2"/>
                </a:solidFill>
                <a:latin typeface="Arial" charset="0"/>
              </a:rPr>
              <a:t>Chơ</a:t>
            </a:r>
            <a:r>
              <a:rPr lang="en-US" sz="3600" i="1" dirty="0">
                <a:solidFill>
                  <a:schemeClr val="accent2"/>
                </a:solidFill>
                <a:latin typeface="Arial" charset="0"/>
              </a:rPr>
              <a:t>-ro.</a:t>
            </a:r>
          </a:p>
          <a:p>
            <a:pPr algn="l"/>
            <a:r>
              <a:rPr lang="en-US" sz="3600" i="1" dirty="0" err="1">
                <a:solidFill>
                  <a:schemeClr val="accent2"/>
                </a:solidFill>
                <a:latin typeface="Arial" charset="0"/>
              </a:rPr>
              <a:t>Dân</a:t>
            </a:r>
            <a:r>
              <a:rPr lang="en-US" sz="3600" i="1" dirty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en-US" sz="3600" i="1" dirty="0" err="1">
                <a:solidFill>
                  <a:schemeClr val="accent2"/>
                </a:solidFill>
                <a:latin typeface="Arial" charset="0"/>
              </a:rPr>
              <a:t>tộc</a:t>
            </a:r>
            <a:r>
              <a:rPr lang="en-US" sz="3600" i="1" dirty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en-US" sz="3600" i="1" dirty="0" err="1">
                <a:solidFill>
                  <a:schemeClr val="accent2"/>
                </a:solidFill>
                <a:latin typeface="Arial" charset="0"/>
              </a:rPr>
              <a:t>Mạ</a:t>
            </a:r>
            <a:endParaRPr lang="en-US" sz="3600" i="1" dirty="0">
              <a:solidFill>
                <a:schemeClr val="accent2"/>
              </a:solidFill>
              <a:latin typeface="Arial" charset="0"/>
            </a:endParaRP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1828800" y="1"/>
            <a:ext cx="65420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3600">
                <a:latin typeface="Arial" charset="0"/>
              </a:rPr>
              <a:t>Nước ta có bao nhiêu dân tộc?</a:t>
            </a: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1905000" y="685801"/>
            <a:ext cx="6527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sz="3600" i="1">
                <a:solidFill>
                  <a:srgbClr val="FF0066"/>
                </a:solidFill>
                <a:latin typeface="Arial" charset="0"/>
              </a:rPr>
              <a:t>Nước ta có 54 dân tộc anh em.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3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3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3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60"/>
                            </p:stCondLst>
                            <p:childTnLst>
                              <p:par>
                                <p:cTn id="32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235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235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235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120"/>
                            </p:stCondLst>
                            <p:childTnLst>
                              <p:par>
                                <p:cTn id="38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235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235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235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8" grpId="0"/>
      <p:bldP spid="23559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596</TotalTime>
  <Words>554</Words>
  <Application>Microsoft Office PowerPoint</Application>
  <PresentationFormat>Widescreen</PresentationFormat>
  <Paragraphs>93</Paragraphs>
  <Slides>24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Times New Roman</vt:lpstr>
      <vt:lpstr>Default Design</vt:lpstr>
      <vt:lpstr>Chart</vt:lpstr>
      <vt:lpstr>Equation</vt:lpstr>
      <vt:lpstr>Clip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36</cp:revision>
  <dcterms:created xsi:type="dcterms:W3CDTF">1601-01-01T00:00:00Z</dcterms:created>
  <dcterms:modified xsi:type="dcterms:W3CDTF">2021-07-27T05:20:54Z</dcterms:modified>
</cp:coreProperties>
</file>