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1" autoAdjust="0"/>
    <p:restoredTop sz="94660"/>
  </p:normalViewPr>
  <p:slideViewPr>
    <p:cSldViewPr snapToGrid="0">
      <p:cViewPr varScale="1">
        <p:scale>
          <a:sx n="71" d="100"/>
          <a:sy n="71" d="100"/>
        </p:scale>
        <p:origin x="73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DF5F42-B4E1-4235-8A8A-113B59D3D10B}"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1747148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DF5F42-B4E1-4235-8A8A-113B59D3D10B}"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3677384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DF5F42-B4E1-4235-8A8A-113B59D3D10B}"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530897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DF5F42-B4E1-4235-8A8A-113B59D3D10B}"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46893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DF5F42-B4E1-4235-8A8A-113B59D3D10B}"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1831320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5DF5F42-B4E1-4235-8A8A-113B59D3D10B}" type="datetimeFigureOut">
              <a:rPr lang="en-US" smtClean="0"/>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2850096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DF5F42-B4E1-4235-8A8A-113B59D3D10B}" type="datetimeFigureOut">
              <a:rPr lang="en-US" smtClean="0"/>
              <a:t>4/23/2018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2329903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5DF5F42-B4E1-4235-8A8A-113B59D3D10B}" type="datetimeFigureOut">
              <a:rPr lang="en-US" smtClean="0"/>
              <a:t>4/23/2018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2166482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DF5F42-B4E1-4235-8A8A-113B59D3D10B}" type="datetimeFigureOut">
              <a:rPr lang="en-US" smtClean="0"/>
              <a:t>4/23/2018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2141380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DF5F42-B4E1-4235-8A8A-113B59D3D10B}" type="datetimeFigureOut">
              <a:rPr lang="en-US" smtClean="0"/>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1069264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DF5F42-B4E1-4235-8A8A-113B59D3D10B}" type="datetimeFigureOut">
              <a:rPr lang="en-US" smtClean="0"/>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2EF09-0835-4498-8A1F-8687E710736D}" type="slidenum">
              <a:rPr lang="en-US" smtClean="0"/>
              <a:t>‹#›</a:t>
            </a:fld>
            <a:endParaRPr lang="en-US"/>
          </a:p>
        </p:txBody>
      </p:sp>
    </p:spTree>
    <p:extLst>
      <p:ext uri="{BB962C8B-B14F-4D97-AF65-F5344CB8AC3E}">
        <p14:creationId xmlns:p14="http://schemas.microsoft.com/office/powerpoint/2010/main" val="277427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DF5F42-B4E1-4235-8A8A-113B59D3D10B}" type="datetimeFigureOut">
              <a:rPr lang="en-US" smtClean="0"/>
              <a:t>4/23/2018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42EF09-0835-4498-8A1F-8687E710736D}" type="slidenum">
              <a:rPr lang="en-US" smtClean="0"/>
              <a:t>‹#›</a:t>
            </a:fld>
            <a:endParaRPr lang="en-US"/>
          </a:p>
        </p:txBody>
      </p:sp>
    </p:spTree>
    <p:extLst>
      <p:ext uri="{BB962C8B-B14F-4D97-AF65-F5344CB8AC3E}">
        <p14:creationId xmlns:p14="http://schemas.microsoft.com/office/powerpoint/2010/main" val="111527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happy birthday 32"/>
          <p:cNvPicPr>
            <a:picLocks noChangeAspect="1" noChangeArrowheads="1"/>
          </p:cNvPicPr>
          <p:nvPr/>
        </p:nvPicPr>
        <p:blipFill>
          <a:blip r:embed="rId2"/>
          <a:srcRect/>
          <a:stretch>
            <a:fillRect/>
          </a:stretch>
        </p:blipFill>
        <p:spPr bwMode="auto">
          <a:xfrm>
            <a:off x="5562600" y="2133600"/>
            <a:ext cx="2971800" cy="2819400"/>
          </a:xfrm>
          <a:prstGeom prst="rect">
            <a:avLst/>
          </a:prstGeom>
          <a:ln>
            <a:noFill/>
          </a:ln>
          <a:effectLst>
            <a:softEdge rad="112500"/>
          </a:effectLst>
        </p:spPr>
      </p:pic>
      <p:pic>
        <p:nvPicPr>
          <p:cNvPr id="2051" name="Picture 20"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167640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1"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182880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2"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350520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0"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3"/>
          <p:cNvSpPr>
            <a:spLocks noGrp="1" noChangeArrowheads="1"/>
          </p:cNvSpPr>
          <p:nvPr>
            <p:ph type="subTitle" idx="1"/>
          </p:nvPr>
        </p:nvSpPr>
        <p:spPr>
          <a:xfrm>
            <a:off x="228600" y="1905000"/>
            <a:ext cx="5410200" cy="1219200"/>
          </a:xfrm>
        </p:spPr>
        <p:txBody>
          <a:bodyPr/>
          <a:lstStyle/>
          <a:p>
            <a:pPr eaLnBrk="1" hangingPunct="1">
              <a:lnSpc>
                <a:spcPct val="90000"/>
              </a:lnSpc>
            </a:pPr>
            <a:r>
              <a:rPr lang="en-US" altLang="en-US" sz="3600" b="1" smtClean="0">
                <a:solidFill>
                  <a:srgbClr val="2B1C50"/>
                </a:solidFill>
              </a:rPr>
              <a:t>Môn: Toán</a:t>
            </a:r>
          </a:p>
          <a:p>
            <a:pPr eaLnBrk="1" hangingPunct="1">
              <a:lnSpc>
                <a:spcPct val="90000"/>
              </a:lnSpc>
            </a:pPr>
            <a:r>
              <a:rPr lang="en-US" altLang="en-US" sz="3600" b="1" smtClean="0">
                <a:solidFill>
                  <a:srgbClr val="2B1C50"/>
                </a:solidFill>
              </a:rPr>
              <a:t>lớp </a:t>
            </a:r>
            <a:r>
              <a:rPr lang="en-US" altLang="en-US" sz="3600" b="1" smtClean="0">
                <a:solidFill>
                  <a:srgbClr val="2B1C50"/>
                </a:solidFill>
              </a:rPr>
              <a:t>5A</a:t>
            </a:r>
            <a:endParaRPr lang="en-US" altLang="en-US" sz="3600" b="1" smtClean="0">
              <a:solidFill>
                <a:srgbClr val="2B1C50"/>
              </a:solidFill>
            </a:endParaRPr>
          </a:p>
        </p:txBody>
      </p:sp>
      <p:sp>
        <p:nvSpPr>
          <p:cNvPr id="2056" name="WordArt 5"/>
          <p:cNvSpPr>
            <a:spLocks noChangeArrowheads="1" noChangeShapeType="1" noTextEdit="1"/>
          </p:cNvSpPr>
          <p:nvPr/>
        </p:nvSpPr>
        <p:spPr bwMode="auto">
          <a:xfrm>
            <a:off x="914400" y="1219200"/>
            <a:ext cx="7543800" cy="2895600"/>
          </a:xfrm>
          <a:prstGeom prst="rect">
            <a:avLst/>
          </a:prstGeom>
        </p:spPr>
        <p:txBody>
          <a:bodyPr spcFirstLastPara="1" wrap="none" fromWordArt="1">
            <a:prstTxWarp prst="textArchUp">
              <a:avLst>
                <a:gd name="adj" fmla="val 10800004"/>
              </a:avLst>
            </a:prstTxWarp>
          </a:bodyPr>
          <a:lstStyle/>
          <a:p>
            <a:pPr algn="ctr" eaLnBrk="0" fontAlgn="base" hangingPunct="0">
              <a:spcBef>
                <a:spcPct val="0"/>
              </a:spcBef>
              <a:spcAft>
                <a:spcPct val="0"/>
              </a:spcAft>
            </a:pPr>
            <a:r>
              <a:rPr lang="en-US" sz="4800" i="1" kern="10">
                <a:ln w="9525">
                  <a:solidFill>
                    <a:srgbClr val="000000"/>
                  </a:solidFill>
                  <a:round/>
                  <a:headEnd/>
                  <a:tailEnd/>
                </a:ln>
                <a:solidFill>
                  <a:srgbClr val="CC0099"/>
                </a:solidFill>
                <a:effectLst>
                  <a:outerShdw dist="35921" dir="2700000" algn="ctr" rotWithShape="0">
                    <a:srgbClr val="808080">
                      <a:alpha val="79999"/>
                    </a:srgbClr>
                  </a:outerShdw>
                </a:effectLst>
                <a:cs typeface="Arial" panose="020B0604020202020204" pitchFamily="34" charset="0"/>
              </a:rPr>
              <a:t>Nhiệt liệt chào mừng quý thầy cô </a:t>
            </a:r>
          </a:p>
          <a:p>
            <a:pPr algn="ctr" eaLnBrk="0" fontAlgn="base" hangingPunct="0">
              <a:spcBef>
                <a:spcPct val="0"/>
              </a:spcBef>
              <a:spcAft>
                <a:spcPct val="0"/>
              </a:spcAft>
            </a:pPr>
            <a:r>
              <a:rPr lang="en-US" sz="4800" i="1" kern="10">
                <a:ln w="9525">
                  <a:solidFill>
                    <a:srgbClr val="000000"/>
                  </a:solidFill>
                  <a:round/>
                  <a:headEnd/>
                  <a:tailEnd/>
                </a:ln>
                <a:solidFill>
                  <a:srgbClr val="CC0099"/>
                </a:solidFill>
                <a:effectLst>
                  <a:outerShdw dist="35921" dir="2700000" algn="ctr" rotWithShape="0">
                    <a:srgbClr val="808080">
                      <a:alpha val="79999"/>
                    </a:srgbClr>
                  </a:outerShdw>
                </a:effectLst>
                <a:cs typeface="Arial" panose="020B0604020202020204" pitchFamily="34" charset="0"/>
              </a:rPr>
              <a:t>đến dự tiết học </a:t>
            </a:r>
          </a:p>
        </p:txBody>
      </p:sp>
      <p:pic>
        <p:nvPicPr>
          <p:cNvPr id="2" name="Picture 13"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209925" y="-542925"/>
            <a:ext cx="609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4"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304925" y="-542925"/>
            <a:ext cx="609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5"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096125" y="-542925"/>
            <a:ext cx="609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6"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114925" y="-542925"/>
            <a:ext cx="609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8"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9" descr="1418014dlefhz18lc"/>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3429000"/>
            <a:ext cx="5334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3" name="Rectangle 3"/>
          <p:cNvSpPr>
            <a:spLocks noChangeArrowheads="1"/>
          </p:cNvSpPr>
          <p:nvPr/>
        </p:nvSpPr>
        <p:spPr bwMode="auto">
          <a:xfrm>
            <a:off x="304800" y="3276600"/>
            <a:ext cx="5410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lnSpc>
                <a:spcPct val="90000"/>
              </a:lnSpc>
              <a:spcAft>
                <a:spcPct val="0"/>
              </a:spcAft>
              <a:buFontTx/>
              <a:buNone/>
            </a:pPr>
            <a:r>
              <a:rPr lang="en-US" altLang="en-US" sz="2400" i="1">
                <a:solidFill>
                  <a:srgbClr val="2B1C50"/>
                </a:solidFill>
                <a:cs typeface="Arial" panose="020B0604020202020204" pitchFamily="34" charset="0"/>
              </a:rPr>
              <a:t>Người thực hiện</a:t>
            </a:r>
            <a:r>
              <a:rPr lang="en-US" altLang="en-US" sz="2400" i="1" smtClean="0">
                <a:solidFill>
                  <a:srgbClr val="2B1C50"/>
                </a:solidFill>
                <a:cs typeface="Arial" panose="020B0604020202020204" pitchFamily="34" charset="0"/>
              </a:rPr>
              <a:t>:</a:t>
            </a:r>
            <a:endParaRPr lang="en-US" altLang="en-US" sz="2400" i="1">
              <a:solidFill>
                <a:srgbClr val="2B1C50"/>
              </a:solidFill>
              <a:cs typeface="Arial" panose="020B0604020202020204" pitchFamily="34" charset="0"/>
            </a:endParaRPr>
          </a:p>
        </p:txBody>
      </p:sp>
      <p:pic>
        <p:nvPicPr>
          <p:cNvPr id="2064" name="Picture 9" descr="sunflowe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346700"/>
            <a:ext cx="14478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9" descr="sunflowe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5392738"/>
            <a:ext cx="14478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9" descr="sunflowe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5345113"/>
            <a:ext cx="14478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9" descr="sunflowe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5392738"/>
            <a:ext cx="14478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9" descr="sunflowe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5356225"/>
            <a:ext cx="14478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9" descr="sunflowe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5345113"/>
            <a:ext cx="14478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7427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6176" y="201706"/>
            <a:ext cx="8686799" cy="2044234"/>
          </a:xfrm>
        </p:spPr>
        <p:txBody>
          <a:bodyPr>
            <a:normAutofit/>
          </a:bodyPr>
          <a:lstStyle/>
          <a:p>
            <a:pPr algn="just"/>
            <a:r>
              <a:rPr lang="en-US" sz="2800" b="1" smtClean="0">
                <a:latin typeface="Times New Roman" panose="02020603050405020304" pitchFamily="18" charset="0"/>
                <a:cs typeface="Times New Roman" panose="02020603050405020304" pitchFamily="18" charset="0"/>
              </a:rPr>
              <a:t>Bài 1: Một người đi xe đạp trong 3 giờ, giờ thứ nhất đi được 12km, giờ thứ hai đi được 18km, giờ thứ ba đi được quãng đường bằng nửa quãng đường đi trong hai giờ đầu. Hỏi trung bình mỗi giờ người đó đi được bao nhiêu ki-lô-mét?</a:t>
            </a:r>
            <a:endParaRPr lang="en-US" sz="2800" b="1">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250575" y="3079937"/>
            <a:ext cx="6858000" cy="1655762"/>
          </a:xfrm>
        </p:spPr>
        <p:txBody>
          <a:bodyPr>
            <a:noAutofit/>
          </a:bodyPr>
          <a:lstStyle/>
          <a:p>
            <a:r>
              <a:rPr lang="en-US" sz="2800" i="1" smtClean="0">
                <a:latin typeface="Times New Roman" panose="02020603050405020304" pitchFamily="18" charset="0"/>
                <a:cs typeface="Times New Roman" panose="02020603050405020304" pitchFamily="18" charset="0"/>
              </a:rPr>
              <a:t>Bài giải</a:t>
            </a:r>
          </a:p>
          <a:p>
            <a:r>
              <a:rPr lang="en-US" sz="2800" i="1" smtClean="0">
                <a:latin typeface="Times New Roman" panose="02020603050405020304" pitchFamily="18" charset="0"/>
                <a:cs typeface="Times New Roman" panose="02020603050405020304" pitchFamily="18" charset="0"/>
              </a:rPr>
              <a:t>Giờ thứ ba đi được quãng đường là:</a:t>
            </a:r>
          </a:p>
          <a:p>
            <a:r>
              <a:rPr lang="en-US" sz="2800" i="1" smtClean="0">
                <a:latin typeface="Times New Roman" panose="02020603050405020304" pitchFamily="18" charset="0"/>
                <a:cs typeface="Times New Roman" panose="02020603050405020304" pitchFamily="18" charset="0"/>
              </a:rPr>
              <a:t>(12 + 18) : 2 = 15 (km)</a:t>
            </a:r>
          </a:p>
          <a:p>
            <a:r>
              <a:rPr lang="en-US" sz="2800" i="1" smtClean="0">
                <a:latin typeface="Times New Roman" panose="02020603050405020304" pitchFamily="18" charset="0"/>
                <a:cs typeface="Times New Roman" panose="02020603050405020304" pitchFamily="18" charset="0"/>
              </a:rPr>
              <a:t>Trung bình mỗi giờ người đó đi được là:</a:t>
            </a:r>
          </a:p>
          <a:p>
            <a:r>
              <a:rPr lang="en-US" sz="2800" i="1" smtClean="0">
                <a:latin typeface="Times New Roman" panose="02020603050405020304" pitchFamily="18" charset="0"/>
                <a:cs typeface="Times New Roman" panose="02020603050405020304" pitchFamily="18" charset="0"/>
              </a:rPr>
              <a:t>( 12 + 18 + 15) : 3 = 15 (km)</a:t>
            </a:r>
          </a:p>
          <a:p>
            <a:r>
              <a:rPr lang="en-US" sz="2800" i="1" smtClean="0">
                <a:latin typeface="Times New Roman" panose="02020603050405020304" pitchFamily="18" charset="0"/>
                <a:cs typeface="Times New Roman" panose="02020603050405020304" pitchFamily="18" charset="0"/>
              </a:rPr>
              <a:t>Đáp số: 15km</a:t>
            </a:r>
            <a:endParaRPr lang="en-US" sz="2800" i="1">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443753" y="1062318"/>
            <a:ext cx="170777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790764" y="1048871"/>
            <a:ext cx="223221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474260" y="995083"/>
            <a:ext cx="41685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43753" y="1411942"/>
            <a:ext cx="847164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3753" y="1828800"/>
            <a:ext cx="111610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790764" y="658907"/>
            <a:ext cx="212463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474260" y="1828800"/>
            <a:ext cx="64411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43753" y="2245940"/>
            <a:ext cx="22322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86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par>
                                <p:cTn id="21" presetID="16" presetClass="entr" presetSubtype="21"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16" presetClass="entr" presetSubtype="21"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animEffect transition="in" filter="barn(inVertical)">
                                      <p:cBhvr>
                                        <p:cTn id="39" dur="500"/>
                                        <p:tgtEl>
                                          <p:spTgt spid="3">
                                            <p:txEl>
                                              <p:pRg st="0" end="0"/>
                                            </p:txEl>
                                          </p:spTgt>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
                                            <p:txEl>
                                              <p:pRg st="1" end="1"/>
                                            </p:txEl>
                                          </p:spTgt>
                                        </p:tgtEl>
                                        <p:attrNameLst>
                                          <p:attrName>style.visibility</p:attrName>
                                        </p:attrNameLst>
                                      </p:cBhvr>
                                      <p:to>
                                        <p:strVal val="visible"/>
                                      </p:to>
                                    </p:set>
                                    <p:animEffect transition="in" filter="barn(inVertical)">
                                      <p:cBhvr>
                                        <p:cTn id="42" dur="500"/>
                                        <p:tgtEl>
                                          <p:spTgt spid="3">
                                            <p:txEl>
                                              <p:pRg st="1" end="1"/>
                                            </p:txEl>
                                          </p:spTgt>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barn(inVertical)">
                                      <p:cBhvr>
                                        <p:cTn id="45" dur="500"/>
                                        <p:tgtEl>
                                          <p:spTgt spid="3">
                                            <p:txEl>
                                              <p:pRg st="2" end="2"/>
                                            </p:txEl>
                                          </p:spTgt>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3">
                                            <p:txEl>
                                              <p:pRg st="3" end="3"/>
                                            </p:txEl>
                                          </p:spTgt>
                                        </p:tgtEl>
                                        <p:attrNameLst>
                                          <p:attrName>style.visibility</p:attrName>
                                        </p:attrNameLst>
                                      </p:cBhvr>
                                      <p:to>
                                        <p:strVal val="visible"/>
                                      </p:to>
                                    </p:set>
                                    <p:animEffect transition="in" filter="barn(inVertical)">
                                      <p:cBhvr>
                                        <p:cTn id="48" dur="500"/>
                                        <p:tgtEl>
                                          <p:spTgt spid="3">
                                            <p:txEl>
                                              <p:pRg st="3" end="3"/>
                                            </p:txEl>
                                          </p:spTgt>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Effect transition="in" filter="barn(inVertical)">
                                      <p:cBhvr>
                                        <p:cTn id="51" dur="500"/>
                                        <p:tgtEl>
                                          <p:spTgt spid="3">
                                            <p:txEl>
                                              <p:pRg st="4" end="4"/>
                                            </p:txEl>
                                          </p:spTgt>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Effect transition="in" filter="barn(inVertical)">
                                      <p:cBhvr>
                                        <p:cTn id="5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74609"/>
            <a:ext cx="9238129" cy="1325563"/>
          </a:xfrm>
        </p:spPr>
        <p:txBody>
          <a:bodyPr>
            <a:noAutofit/>
          </a:bodyPr>
          <a:lstStyle/>
          <a:p>
            <a:pPr>
              <a:lnSpc>
                <a:spcPct val="114000"/>
              </a:lnSpc>
            </a:pPr>
            <a:r>
              <a:rPr lang="en-US" sz="3200" b="1" smtClean="0">
                <a:latin typeface="Times New Roman" panose="02020603050405020304" pitchFamily="18" charset="0"/>
                <a:cs typeface="Times New Roman" panose="02020603050405020304" pitchFamily="18" charset="0"/>
              </a:rPr>
              <a:t>Bài 2: Một mảnh đất hình chữ nhật có chu vi 120m. Chiều dài hơn chiều rộng 10m. Tính diện tích mảnh đất đó.</a:t>
            </a:r>
            <a:endParaRPr lang="en-US" sz="3200" b="1">
              <a:latin typeface="Times New Roman" panose="02020603050405020304" pitchFamily="18" charset="0"/>
              <a:cs typeface="Times New Roman" panose="02020603050405020304" pitchFamily="18" charset="0"/>
            </a:endParaRPr>
          </a:p>
        </p:txBody>
      </p:sp>
      <p:cxnSp>
        <p:nvCxnSpPr>
          <p:cNvPr id="4" name="Straight Connector 3"/>
          <p:cNvCxnSpPr/>
          <p:nvPr/>
        </p:nvCxnSpPr>
        <p:spPr>
          <a:xfrm>
            <a:off x="6831105" y="2595284"/>
            <a:ext cx="212463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28600" y="3200401"/>
            <a:ext cx="504264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07576" y="3738283"/>
            <a:ext cx="10892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535270" y="3200401"/>
            <a:ext cx="26087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4018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593726"/>
            <a:ext cx="8982633" cy="1325563"/>
          </a:xfrm>
        </p:spPr>
        <p:txBody>
          <a:bodyPr>
            <a:noAutofit/>
          </a:bodyPr>
          <a:lstStyle/>
          <a:p>
            <a:pPr>
              <a:lnSpc>
                <a:spcPct val="120000"/>
              </a:lnSpc>
            </a:pPr>
            <a:r>
              <a:rPr lang="en-US" sz="2800" b="1" smtClean="0">
                <a:latin typeface="Times New Roman" panose="02020603050405020304" pitchFamily="18" charset="0"/>
                <a:cs typeface="Times New Roman" panose="02020603050405020304" pitchFamily="18" charset="0"/>
              </a:rPr>
              <a:t>Bài 3: Một khối kim loại có thể tích 3,2cm</a:t>
            </a:r>
            <a:r>
              <a:rPr lang="en-US" sz="2800" b="1" baseline="30000" smtClean="0">
                <a:latin typeface="Times New Roman" panose="02020603050405020304" pitchFamily="18" charset="0"/>
                <a:cs typeface="Times New Roman" panose="02020603050405020304" pitchFamily="18" charset="0"/>
              </a:rPr>
              <a:t>3</a:t>
            </a:r>
            <a:r>
              <a:rPr lang="en-US" sz="2800" b="1" smtClean="0">
                <a:latin typeface="Times New Roman" panose="02020603050405020304" pitchFamily="18" charset="0"/>
                <a:cs typeface="Times New Roman" panose="02020603050405020304" pitchFamily="18" charset="0"/>
              </a:rPr>
              <a:t> cân nặng 22,4g. Hỏi một khối kim loại cùng chất có thể tích 4,5cm</a:t>
            </a:r>
            <a:r>
              <a:rPr lang="en-US" sz="2800" b="1" baseline="30000">
                <a:latin typeface="Times New Roman" panose="02020603050405020304" pitchFamily="18" charset="0"/>
                <a:cs typeface="Times New Roman" panose="02020603050405020304" pitchFamily="18" charset="0"/>
              </a:rPr>
              <a:t>3</a:t>
            </a:r>
            <a:r>
              <a:rPr lang="en-US" sz="2800" b="1" smtClean="0">
                <a:latin typeface="Times New Roman" panose="02020603050405020304" pitchFamily="18" charset="0"/>
                <a:cs typeface="Times New Roman" panose="02020603050405020304" pitchFamily="18" charset="0"/>
              </a:rPr>
              <a:t> cân nặng bao nhiêu gam?</a:t>
            </a:r>
            <a:endParaRPr lang="en-US" sz="28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47967" y="2708368"/>
            <a:ext cx="7886700" cy="1930867"/>
          </a:xfrm>
        </p:spPr>
        <p:txBody>
          <a:bodyPr>
            <a:normAutofit/>
          </a:bodyPr>
          <a:lstStyle/>
          <a:p>
            <a:r>
              <a:rPr lang="en-US" sz="3200" b="1" smtClean="0">
                <a:latin typeface="Times New Roman" panose="02020603050405020304" pitchFamily="18" charset="0"/>
                <a:cs typeface="Times New Roman" panose="02020603050405020304" pitchFamily="18" charset="0"/>
              </a:rPr>
              <a:t>Tóm tắt:</a:t>
            </a:r>
          </a:p>
          <a:p>
            <a:pPr marL="0" indent="0">
              <a:buNone/>
            </a:pPr>
            <a:r>
              <a:rPr lang="en-US" sz="3200" b="1" smtClean="0">
                <a:latin typeface="Times New Roman" panose="02020603050405020304" pitchFamily="18" charset="0"/>
                <a:cs typeface="Times New Roman" panose="02020603050405020304" pitchFamily="18" charset="0"/>
              </a:rPr>
              <a:t>3,2cm</a:t>
            </a:r>
            <a:r>
              <a:rPr lang="en-US" b="1" baseline="30000">
                <a:latin typeface="Times New Roman" panose="02020603050405020304" pitchFamily="18" charset="0"/>
                <a:ea typeface="+mj-ea"/>
                <a:cs typeface="Times New Roman" panose="02020603050405020304" pitchFamily="18" charset="0"/>
              </a:rPr>
              <a:t>3</a:t>
            </a:r>
            <a:r>
              <a:rPr lang="en-US" sz="3200" b="1" smtClean="0">
                <a:latin typeface="Times New Roman" panose="02020603050405020304" pitchFamily="18" charset="0"/>
                <a:cs typeface="Times New Roman" panose="02020603050405020304" pitchFamily="18" charset="0"/>
              </a:rPr>
              <a:t> nặng: 22,4g</a:t>
            </a:r>
          </a:p>
          <a:p>
            <a:pPr marL="0" indent="0">
              <a:buNone/>
            </a:pPr>
            <a:r>
              <a:rPr lang="en-US" sz="3200" b="1" smtClean="0">
                <a:latin typeface="Times New Roman" panose="02020603050405020304" pitchFamily="18" charset="0"/>
                <a:cs typeface="Times New Roman" panose="02020603050405020304" pitchFamily="18" charset="0"/>
              </a:rPr>
              <a:t>4,5 cm</a:t>
            </a:r>
            <a:r>
              <a:rPr lang="en-US" b="1" baseline="30000">
                <a:latin typeface="Times New Roman" panose="02020603050405020304" pitchFamily="18" charset="0"/>
                <a:ea typeface="+mj-ea"/>
                <a:cs typeface="Times New Roman" panose="02020603050405020304" pitchFamily="18" charset="0"/>
              </a:rPr>
              <a:t>3</a:t>
            </a:r>
            <a:r>
              <a:rPr lang="en-US" sz="3200" b="1" smtClean="0">
                <a:latin typeface="Times New Roman" panose="02020603050405020304" pitchFamily="18" charset="0"/>
                <a:cs typeface="Times New Roman" panose="02020603050405020304" pitchFamily="18" charset="0"/>
              </a:rPr>
              <a:t> nặng: …g?</a:t>
            </a:r>
            <a:endParaRPr lang="en-US" sz="32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27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solidFill>
                  <a:srgbClr val="FF0000"/>
                </a:solidFill>
                <a:latin typeface="Times New Roman" panose="02020603050405020304" pitchFamily="18" charset="0"/>
                <a:cs typeface="Times New Roman" panose="02020603050405020304" pitchFamily="18" charset="0"/>
              </a:rPr>
              <a:t>Một số dạng bài toán đã học:</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825625"/>
            <a:ext cx="8888506" cy="2047128"/>
          </a:xfrm>
        </p:spPr>
        <p:txBody>
          <a:bodyPr>
            <a:normAutofit/>
          </a:bodyPr>
          <a:lstStyle/>
          <a:p>
            <a:r>
              <a:rPr lang="en-US" smtClean="0">
                <a:latin typeface="Times New Roman" panose="02020603050405020304" pitchFamily="18" charset="0"/>
                <a:cs typeface="Times New Roman" panose="02020603050405020304" pitchFamily="18" charset="0"/>
              </a:rPr>
              <a:t>Tìm số trung bình cộng.</a:t>
            </a:r>
          </a:p>
          <a:p>
            <a:r>
              <a:rPr lang="en-US" smtClean="0">
                <a:latin typeface="Times New Roman" panose="02020603050405020304" pitchFamily="18" charset="0"/>
                <a:cs typeface="Times New Roman" panose="02020603050405020304" pitchFamily="18" charset="0"/>
              </a:rPr>
              <a:t>Tìm hai số biết tổng và hiệu của hai số đó.</a:t>
            </a:r>
          </a:p>
          <a:p>
            <a:r>
              <a:rPr lang="en-US" smtClean="0">
                <a:latin typeface="Times New Roman" panose="02020603050405020304" pitchFamily="18" charset="0"/>
                <a:cs typeface="Times New Roman" panose="02020603050405020304" pitchFamily="18" charset="0"/>
              </a:rPr>
              <a:t>Bài toán có nội dung hình học (chu vi, diện tích, thể tích).</a:t>
            </a:r>
          </a:p>
          <a:p>
            <a:r>
              <a:rPr lang="en-US">
                <a:latin typeface="Times New Roman" panose="02020603050405020304" pitchFamily="18" charset="0"/>
                <a:cs typeface="Times New Roman" panose="02020603050405020304" pitchFamily="18" charset="0"/>
              </a:rPr>
              <a:t>Bài toán liên quan đến rút về </a:t>
            </a:r>
            <a:r>
              <a:rPr lang="en-US">
                <a:latin typeface="Times New Roman" panose="02020603050405020304" pitchFamily="18" charset="0"/>
                <a:cs typeface="Times New Roman" panose="02020603050405020304" pitchFamily="18" charset="0"/>
              </a:rPr>
              <a:t>đơn </a:t>
            </a:r>
            <a:r>
              <a:rPr lang="en-US" smtClean="0">
                <a:latin typeface="Times New Roman" panose="02020603050405020304" pitchFamily="18" charset="0"/>
                <a:cs typeface="Times New Roman" panose="02020603050405020304" pitchFamily="18" charset="0"/>
              </a:rPr>
              <a:t>vị.</a:t>
            </a:r>
            <a:endParaRPr lang="en-US">
              <a:latin typeface="Times New Roman" panose="02020603050405020304" pitchFamily="18" charset="0"/>
              <a:cs typeface="Times New Roman" panose="02020603050405020304" pitchFamily="18" charset="0"/>
            </a:endParaRPr>
          </a:p>
          <a:p>
            <a:endParaRPr lang="en-US" smtClean="0">
              <a:latin typeface="Times New Roman" panose="02020603050405020304" pitchFamily="18" charset="0"/>
              <a:cs typeface="Times New Roman" panose="02020603050405020304" pitchFamily="18" charset="0"/>
            </a:endParaRPr>
          </a:p>
        </p:txBody>
      </p:sp>
      <p:sp>
        <p:nvSpPr>
          <p:cNvPr id="4" name="Rectangle 3"/>
          <p:cNvSpPr/>
          <p:nvPr/>
        </p:nvSpPr>
        <p:spPr>
          <a:xfrm>
            <a:off x="0" y="3953901"/>
            <a:ext cx="8713695" cy="2028248"/>
          </a:xfrm>
          <a:prstGeom prst="rect">
            <a:avLst/>
          </a:prstGeom>
        </p:spPr>
        <p:txBody>
          <a:bodyPr wrap="square">
            <a:spAutoFit/>
          </a:bodyPr>
          <a:lstStyle/>
          <a:p>
            <a:pPr marL="228600" indent="-228600">
              <a:lnSpc>
                <a:spcPct val="90000"/>
              </a:lnSpc>
              <a:spcBef>
                <a:spcPts val="1000"/>
              </a:spcBef>
              <a:buFont typeface="Arial" panose="020B0604020202020204" pitchFamily="34" charset="0"/>
              <a:buChar char="•"/>
            </a:pPr>
            <a:r>
              <a:rPr lang="en-US" sz="2800">
                <a:latin typeface="Times New Roman" panose="02020603050405020304" pitchFamily="18" charset="0"/>
                <a:cs typeface="Times New Roman" panose="02020603050405020304" pitchFamily="18" charset="0"/>
              </a:rPr>
              <a:t>Tìm hai số biết tổng và tỉ số của hai số đó.</a:t>
            </a:r>
          </a:p>
          <a:p>
            <a:pPr marL="228600" indent="-228600">
              <a:lnSpc>
                <a:spcPct val="90000"/>
              </a:lnSpc>
              <a:spcBef>
                <a:spcPts val="1000"/>
              </a:spcBef>
              <a:buFont typeface="Arial" panose="020B0604020202020204" pitchFamily="34" charset="0"/>
              <a:buChar char="•"/>
            </a:pPr>
            <a:r>
              <a:rPr lang="en-US" sz="2800">
                <a:latin typeface="Times New Roman" panose="02020603050405020304" pitchFamily="18" charset="0"/>
                <a:cs typeface="Times New Roman" panose="02020603050405020304" pitchFamily="18" charset="0"/>
              </a:rPr>
              <a:t>Tìm hai số biết hiệu và tỉ số của hai số đó.</a:t>
            </a:r>
          </a:p>
          <a:p>
            <a:pPr marL="228600" indent="-228600">
              <a:lnSpc>
                <a:spcPct val="90000"/>
              </a:lnSpc>
              <a:spcBef>
                <a:spcPts val="1000"/>
              </a:spcBef>
              <a:buFont typeface="Arial" panose="020B0604020202020204" pitchFamily="34" charset="0"/>
              <a:buChar char="•"/>
            </a:pPr>
            <a:r>
              <a:rPr lang="en-US" sz="2800">
                <a:latin typeface="Times New Roman" panose="02020603050405020304" pitchFamily="18" charset="0"/>
                <a:cs typeface="Times New Roman" panose="02020603050405020304" pitchFamily="18" charset="0"/>
              </a:rPr>
              <a:t>Bài toán về tỉ số phần tram.</a:t>
            </a:r>
          </a:p>
          <a:p>
            <a:pPr marL="228600" indent="-228600">
              <a:lnSpc>
                <a:spcPct val="90000"/>
              </a:lnSpc>
              <a:spcBef>
                <a:spcPts val="1000"/>
              </a:spcBef>
              <a:buFont typeface="Arial" panose="020B0604020202020204" pitchFamily="34" charset="0"/>
              <a:buChar char="•"/>
            </a:pPr>
            <a:r>
              <a:rPr lang="en-US" sz="2800">
                <a:latin typeface="Times New Roman" panose="02020603050405020304" pitchFamily="18" charset="0"/>
                <a:cs typeface="Times New Roman" panose="02020603050405020304" pitchFamily="18" charset="0"/>
              </a:rPr>
              <a:t>Bài toán về chuyển động đều.</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565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TotalTime>
  <Words>295</Words>
  <Application>Microsoft Office PowerPoint</Application>
  <PresentationFormat>On-screen Show (4:3)</PresentationFormat>
  <Paragraphs>26</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Times New Roman</vt:lpstr>
      <vt:lpstr>Office Theme</vt:lpstr>
      <vt:lpstr>PowerPoint Presentation</vt:lpstr>
      <vt:lpstr>Bài 1: Một người đi xe đạp trong 3 giờ, giờ thứ nhất đi được 12km, giờ thứ hai đi được 18km, giờ thứ ba đi được quãng đường bằng nửa quãng đường đi trong hai giờ đầu. Hỏi trung bình mỗi giờ người đó đi được bao nhiêu ki-lô-mét?</vt:lpstr>
      <vt:lpstr>Bài 2: Một mảnh đất hình chữ nhật có chu vi 120m. Chiều dài hơn chiều rộng 10m. Tính diện tích mảnh đất đó.</vt:lpstr>
      <vt:lpstr>Bài 3: Một khối kim loại có thể tích 3,2cm3 cân nặng 22,4g. Hỏi một khối kim loại cùng chất có thể tích 4,5cm3 cân nặng bao nhiêu gam?</vt:lpstr>
      <vt:lpstr>Một số dạng bài toán đã học:</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3</cp:revision>
  <dcterms:created xsi:type="dcterms:W3CDTF">2018-04-23T08:30:34Z</dcterms:created>
  <dcterms:modified xsi:type="dcterms:W3CDTF">2018-04-23T08:55:50Z</dcterms:modified>
</cp:coreProperties>
</file>