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tags/tag10.xml" ContentType="application/vnd.openxmlformats-officedocument.presentationml.tags+xml"/>
  <Override PartName="/ppt/notesSlides/notesSlide8.xml" ContentType="application/vnd.openxmlformats-officedocument.presentationml.notesSlide+xml"/>
  <Override PartName="/ppt/tags/tag11.xml" ContentType="application/vnd.openxmlformats-officedocument.presentationml.tags+xml"/>
  <Override PartName="/ppt/notesSlides/notesSlide9.xml" ContentType="application/vnd.openxmlformats-officedocument.presentationml.notesSlide+xml"/>
  <Override PartName="/ppt/tags/tag12.xml" ContentType="application/vnd.openxmlformats-officedocument.presentationml.tags+xml"/>
  <Override PartName="/ppt/notesSlides/notesSlide10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notesSlides/notesSlide12.xml" ContentType="application/vnd.openxmlformats-officedocument.presentationml.notesSlide+xml"/>
  <Override PartName="/ppt/tags/tag16.xml" ContentType="application/vnd.openxmlformats-officedocument.presentationml.tags+xml"/>
  <Override PartName="/ppt/notesSlides/notesSlide13.xml" ContentType="application/vnd.openxmlformats-officedocument.presentationml.notesSlide+xml"/>
  <Override PartName="/ppt/tags/tag17.xml" ContentType="application/vnd.openxmlformats-officedocument.presentationml.tags+xml"/>
  <Override PartName="/ppt/notesSlides/notesSlide14.xml" ContentType="application/vnd.openxmlformats-officedocument.presentationml.notesSlide+xml"/>
  <Override PartName="/ppt/tags/tag18.xml" ContentType="application/vnd.openxmlformats-officedocument.presentationml.tags+xml"/>
  <Override PartName="/ppt/notesSlides/notesSlide15.xml" ContentType="application/vnd.openxmlformats-officedocument.presentationml.notesSlide+xml"/>
  <Override PartName="/ppt/tags/tag19.xml" ContentType="application/vnd.openxmlformats-officedocument.presentationml.tags+xml"/>
  <Override PartName="/ppt/notesSlides/notesSlide16.xml" ContentType="application/vnd.openxmlformats-officedocument.presentationml.notesSlide+xml"/>
  <Override PartName="/ppt/tags/tag20.xml" ContentType="application/vnd.openxmlformats-officedocument.presentationml.tags+xml"/>
  <Override PartName="/ppt/notesSlides/notesSlide17.xml" ContentType="application/vnd.openxmlformats-officedocument.presentationml.notesSlide+xml"/>
  <Override PartName="/ppt/tags/tag21.xml" ContentType="application/vnd.openxmlformats-officedocument.presentationml.tags+xml"/>
  <Override PartName="/ppt/notesSlides/notesSlide18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19.xml" ContentType="application/vnd.openxmlformats-officedocument.presentationml.notesSlide+xml"/>
  <Override PartName="/ppt/tags/tag24.xml" ContentType="application/vnd.openxmlformats-officedocument.presentationml.tags+xml"/>
  <Override PartName="/ppt/notesSlides/notesSlide20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2"/>
    <p:sldMasterId id="2147483674" r:id="rId3"/>
    <p:sldMasterId id="2147483686" r:id="rId4"/>
    <p:sldMasterId id="2147483698" r:id="rId5"/>
  </p:sldMasterIdLst>
  <p:notesMasterIdLst>
    <p:notesMasterId r:id="rId31"/>
  </p:notesMasterIdLst>
  <p:sldIdLst>
    <p:sldId id="277" r:id="rId6"/>
    <p:sldId id="307" r:id="rId7"/>
    <p:sldId id="299" r:id="rId8"/>
    <p:sldId id="284" r:id="rId9"/>
    <p:sldId id="265" r:id="rId10"/>
    <p:sldId id="266" r:id="rId11"/>
    <p:sldId id="267" r:id="rId12"/>
    <p:sldId id="300" r:id="rId13"/>
    <p:sldId id="301" r:id="rId14"/>
    <p:sldId id="269" r:id="rId15"/>
    <p:sldId id="273" r:id="rId16"/>
    <p:sldId id="303" r:id="rId17"/>
    <p:sldId id="288" r:id="rId18"/>
    <p:sldId id="290" r:id="rId19"/>
    <p:sldId id="305" r:id="rId20"/>
    <p:sldId id="291" r:id="rId21"/>
    <p:sldId id="308" r:id="rId22"/>
    <p:sldId id="306" r:id="rId23"/>
    <p:sldId id="311" r:id="rId24"/>
    <p:sldId id="310" r:id="rId25"/>
    <p:sldId id="309" r:id="rId26"/>
    <p:sldId id="312" r:id="rId27"/>
    <p:sldId id="313" r:id="rId28"/>
    <p:sldId id="314" r:id="rId29"/>
    <p:sldId id="2007577094" r:id="rId30"/>
  </p:sldIdLst>
  <p:sldSz cx="12192000" cy="6858000"/>
  <p:notesSz cx="6858000" cy="9144000"/>
  <p:custDataLst>
    <p:tags r:id="rId3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Duyen" initials="KD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91" d="100"/>
          <a:sy n="91" d="100"/>
        </p:scale>
        <p:origin x="48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gs" Target="tags/tag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849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63" name="文本占位符 84994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0964" name="灯片编号占位符 1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11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Hương Thảo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D2E422-42A8-4A7B-87CD-13A088DD6287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849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63" name="文本占位符 84994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0964" name="灯片编号占位符 1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15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30D33-079D-4CA9-A1E7-7078CAC5F2FE}" type="slidenum">
              <a:rPr lang="zh-CN" altLang="en-US" smtClean="0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Hương Thảo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D2E422-42A8-4A7B-87CD-13A088DD6287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30D33-079D-4CA9-A1E7-7078CAC5F2FE}" type="slidenum">
              <a:rPr lang="zh-CN" altLang="en-US" smtClean="0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30D33-079D-4CA9-A1E7-7078CAC5F2FE}" type="slidenum">
              <a:rPr lang="zh-CN" alt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30D33-079D-4CA9-A1E7-7078CAC5F2FE}" type="slidenum">
              <a:rPr lang="zh-CN" alt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30D33-079D-4CA9-A1E7-7078CAC5F2FE}" type="slidenum">
              <a:rPr lang="zh-CN" alt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2023/7/10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2023/7/10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2023/7/10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图片 1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54D79-588C-414F-9935-D85D26666345}" type="datetimeFigureOut">
              <a:rPr lang="zh-CN" altLang="en-US" smtClean="0"/>
              <a:t>2023/7/10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7" descr="444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8256" y="3810"/>
            <a:ext cx="12208511" cy="68510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555DC-DB59-438D-B55A-36E26D316A4E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11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12.xml"/><Relationship Id="rId5" Type="http://schemas.openxmlformats.org/officeDocument/2006/relationships/image" Target="../media/image2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14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notesSlide" Target="../notesSlides/notesSlide12.xml"/><Relationship Id="rId21" Type="http://schemas.openxmlformats.org/officeDocument/2006/relationships/image" Target="../media/image6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slideLayout" Target="../slideLayouts/slideLayout53.xml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tags" Target="../tags/tag15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16.xml"/><Relationship Id="rId5" Type="http://schemas.openxmlformats.org/officeDocument/2006/relationships/image" Target="../media/image2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7.xml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18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20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video" Target="../media/media1.mp4"/><Relationship Id="rId7" Type="http://schemas.openxmlformats.org/officeDocument/2006/relationships/image" Target="../media/image10.png"/><Relationship Id="rId2" Type="http://schemas.microsoft.com/office/2007/relationships/media" Target="../media/media1.mp4"/><Relationship Id="rId1" Type="http://schemas.openxmlformats.org/officeDocument/2006/relationships/tags" Target="../tags/tag3.xml"/><Relationship Id="rId6" Type="http://schemas.openxmlformats.org/officeDocument/2006/relationships/image" Target="../media/image9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notesSlide" Target="../notesSlides/notesSlide18.xml"/><Relationship Id="rId21" Type="http://schemas.openxmlformats.org/officeDocument/2006/relationships/image" Target="../media/image6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slideLayout" Target="../slideLayouts/slideLayout53.xml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tags" Target="../tags/tag2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23.xml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6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8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Tự nhiên xã hội - Lớp 2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125095" y="6398260"/>
            <a:ext cx="125717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Bản</a:t>
            </a:r>
            <a:r>
              <a:rPr lang="en-US" noProof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 </a:t>
            </a:r>
            <a:r>
              <a:rPr lang="en-US" noProof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quyền</a:t>
            </a:r>
            <a:r>
              <a:rPr lang="en-US" noProof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 </a:t>
            </a:r>
            <a:r>
              <a:rPr lang="en-US" noProof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thuộc</a:t>
            </a:r>
            <a:r>
              <a:rPr lang="en-US" noProof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 </a:t>
            </a:r>
            <a:r>
              <a:rPr lang="en-US" noProof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về</a:t>
            </a:r>
            <a:r>
              <a:rPr lang="en-US" noProof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: FB </a:t>
            </a:r>
            <a:r>
              <a:rPr lang="en-US" noProof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Hương</a:t>
            </a:r>
            <a:r>
              <a:rPr lang="en-US" noProof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 </a:t>
            </a:r>
            <a:r>
              <a:rPr lang="en-US" noProof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Thảo</a:t>
            </a:r>
            <a:r>
              <a:rPr lang="en-US" noProof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 - https://www.facebook.com/huongthaoGADT/</a:t>
            </a:r>
            <a:endParaRPr lang="en-US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0" name="Content Placeholder 19"/>
          <p:cNvPicPr>
            <a:picLocks noGrp="1" noChangeAspect="1"/>
          </p:cNvPicPr>
          <p:nvPr>
            <p:ph sz="half" idx="1"/>
          </p:nvPr>
        </p:nvPicPr>
        <p:blipFill>
          <a:blip r:embed="rId5"/>
          <a:stretch>
            <a:fillRect/>
          </a:stretch>
        </p:blipFill>
        <p:spPr>
          <a:xfrm>
            <a:off x="4963160" y="3044190"/>
            <a:ext cx="1945005" cy="27336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" name="Content Placeholder 15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2745105" y="0"/>
            <a:ext cx="7430770" cy="5943600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1348740" y="6080760"/>
            <a:ext cx="10273030" cy="6896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Em thấy các bạn tham gia ngày hội đọc sách với thái độ như thế nào?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4" name="图片 76803" descr="PPT素材-0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1600" y="-450849"/>
            <a:ext cx="12187767" cy="684953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3252" name="Rectangle 4"/>
          <p:cNvSpPr/>
          <p:nvPr/>
        </p:nvSpPr>
        <p:spPr>
          <a:xfrm>
            <a:off x="1837690" y="2353945"/>
            <a:ext cx="9525635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0" i="0" strike="noStrike" kern="1200" cap="none" spc="0" normalizeH="0" baseline="0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- Rèn luyện sự tập trung và khả năng tư duy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0" i="0" strike="noStrike" kern="1200" cap="none" spc="0" normalizeH="0" baseline="0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- Mở rộng vốn từ vựng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0" i="0" strike="noStrike" kern="1200" cap="none" spc="0" normalizeH="0" baseline="0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- Cải thiện trí nhớ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0" i="0" strike="noStrike" kern="1200" cap="none" spc="0" normalizeH="0" baseline="0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- </a:t>
            </a:r>
            <a:r>
              <a:rPr kumimoji="0" lang="en-US" sz="3600" b="0" i="0" strike="noStrike" kern="1200" cap="none" spc="0" normalizeH="0" baseline="0" noProof="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Hình</a:t>
            </a:r>
            <a:r>
              <a:rPr kumimoji="0" lang="en-US" sz="3600" b="0" i="0" strike="noStrike" kern="1200" cap="none" spc="0" normalizeH="0" baseline="0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thức giải trí, giảm stress</a:t>
            </a:r>
          </a:p>
        </p:txBody>
      </p:sp>
      <p:sp>
        <p:nvSpPr>
          <p:cNvPr id="53254" name="Text Box 6"/>
          <p:cNvSpPr txBox="1"/>
          <p:nvPr/>
        </p:nvSpPr>
        <p:spPr>
          <a:xfrm>
            <a:off x="265642" y="2353945"/>
            <a:ext cx="9448800" cy="6661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37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  <a:ea typeface="+mn-ea"/>
              <a:cs typeface="+mn-cs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2436495" y="976630"/>
            <a:ext cx="808291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u="sng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/>
                <a:sym typeface="+mn-ea"/>
              </a:rPr>
              <a:t>Việc đọc sách đem lại lợi ích gì?</a:t>
            </a:r>
            <a:endParaRPr lang="en-US" sz="4400"/>
          </a:p>
        </p:txBody>
      </p:sp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/>
      <p:bldP spid="53252" grpId="1"/>
      <p:bldP spid="53254" grpId="0"/>
      <p:bldP spid="2" grpId="0"/>
      <p:bldP spid="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7080" y="996950"/>
            <a:ext cx="6196330" cy="312928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-84455" y="-91440"/>
            <a:ext cx="12277090" cy="7084695"/>
          </a:xfrm>
          <a:prstGeom prst="rect">
            <a:avLst/>
          </a:prstGeom>
        </p:spPr>
      </p:pic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2" name="Group 4"/>
          <p:cNvGrpSpPr>
            <a:grpSpLocks noChangeAspect="1"/>
          </p:cNvGrpSpPr>
          <p:nvPr/>
        </p:nvGrpSpPr>
        <p:grpSpPr bwMode="auto">
          <a:xfrm flipV="1">
            <a:off x="1562735" y="-35558"/>
            <a:ext cx="2540000" cy="2620645"/>
            <a:chOff x="1308" y="1009"/>
            <a:chExt cx="1001" cy="1033"/>
          </a:xfrm>
        </p:grpSpPr>
        <p:sp>
          <p:nvSpPr>
            <p:cNvPr id="53" name="Freeform 5"/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4" name="Freeform 6"/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5" name="Freeform 7"/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6" name="Freeform 8"/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7" name="Freeform 9"/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8" name="Freeform 10"/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9" name="Freeform 11"/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0" name="Freeform 12"/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1" name="Freeform 13"/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thực hành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/>
          <p:cNvGrpSpPr/>
          <p:nvPr/>
        </p:nvGrpSpPr>
        <p:grpSpPr>
          <a:xfrm>
            <a:off x="288925" y="0"/>
            <a:ext cx="11903710" cy="6322695"/>
            <a:chOff x="341926" y="208486"/>
            <a:chExt cx="11441759" cy="5883467"/>
          </a:xfrm>
        </p:grpSpPr>
        <p:pic>
          <p:nvPicPr>
            <p:cNvPr id="14" name="13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/>
          <p:cNvPicPr>
            <a:picLocks noChangeAspect="1"/>
          </p:cNvPicPr>
          <p:nvPr/>
        </p:nvPicPr>
        <p:blipFill rotWithShape="1">
          <a:blip r:embed="rId8" cstate="screen"/>
          <a:srcRect/>
          <a:stretch>
            <a:fillRect/>
          </a:stretch>
        </p:blipFill>
        <p:spPr>
          <a:xfrm>
            <a:off x="7880020" y="1131546"/>
            <a:ext cx="2208207" cy="792549"/>
          </a:xfrm>
          <a:prstGeom prst="rect">
            <a:avLst/>
          </a:prstGeom>
        </p:spPr>
      </p:pic>
      <p:pic>
        <p:nvPicPr>
          <p:cNvPr id="19" name="13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/>
          <p:cNvPicPr>
            <a:picLocks noChangeAspect="1"/>
          </p:cNvPicPr>
          <p:nvPr/>
        </p:nvPicPr>
        <p:blipFill rotWithShape="1">
          <a:blip r:embed="rId19" cstate="screen"/>
          <a:srcRect t="-10904" r="-11007"/>
          <a:stretch>
            <a:fillRect/>
          </a:stretch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/>
          <p:cNvPicPr>
            <a:picLocks noChangeAspect="1"/>
          </p:cNvPicPr>
          <p:nvPr/>
        </p:nvPicPr>
        <p:blipFill rotWithShape="1">
          <a:blip r:embed="rId20" cstate="email"/>
          <a:srcRect/>
          <a:stretch>
            <a:fillRect/>
          </a:stretch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/>
          <p:cNvPicPr>
            <a:picLocks noChangeAspect="1"/>
          </p:cNvPicPr>
          <p:nvPr/>
        </p:nvPicPr>
        <p:blipFill>
          <a:blip r:embed="rId21" cstate="email"/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/>
          <p:cNvPicPr>
            <a:picLocks noChangeAspect="1"/>
          </p:cNvPicPr>
          <p:nvPr/>
        </p:nvPicPr>
        <p:blipFill rotWithShape="1">
          <a:blip r:embed="rId20" cstate="email"/>
          <a:srcRect/>
          <a:stretch>
            <a:fillRect/>
          </a:stretch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/>
          <p:cNvSpPr txBox="1"/>
          <p:nvPr/>
        </p:nvSpPr>
        <p:spPr>
          <a:xfrm flipH="1">
            <a:off x="2343150" y="2363470"/>
            <a:ext cx="7505065" cy="129794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algn="ctr"/>
            <a:r>
              <a:rPr lang="en-US" altLang="zh-CN" sz="4000" dirty="0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  <a:sym typeface="Microsoft YaHei" panose="020B0503020204020204" charset="-122"/>
              </a:rPr>
              <a:t>Ngày hội đọc sách ở trường mình diễn ra như thế nào?</a:t>
            </a:r>
            <a:endParaRPr lang="en-US" altLang="zh-CN" sz="3200" dirty="0">
              <a:solidFill>
                <a:srgbClr val="79C245"/>
              </a:solidFill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  <a:sym typeface="Microsoft YaHei" panose="020B0503020204020204" charset="-122"/>
            </a:endParaRPr>
          </a:p>
        </p:txBody>
      </p:sp>
      <p:pic>
        <p:nvPicPr>
          <p:cNvPr id="13" name="1"/>
          <p:cNvPicPr>
            <a:picLocks noChangeAspect="1"/>
          </p:cNvPicPr>
          <p:nvPr/>
        </p:nvPicPr>
        <p:blipFill>
          <a:blip r:embed="rId21" cstate="email"/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  <p:sp>
        <p:nvSpPr>
          <p:cNvPr id="2" name="39"/>
          <p:cNvSpPr txBox="1"/>
          <p:nvPr/>
        </p:nvSpPr>
        <p:spPr>
          <a:xfrm flipH="1">
            <a:off x="2435225" y="2363470"/>
            <a:ext cx="7505065" cy="129794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algn="ctr"/>
            <a:r>
              <a:rPr lang="en-US" altLang="zh-CN" sz="4000" dirty="0">
                <a:solidFill>
                  <a:srgbClr val="79C245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  <a:sym typeface="Microsoft YaHei" panose="020B0503020204020204" charset="-122"/>
              </a:rPr>
              <a:t>Em thích hoạt động nào nhất? Vì sao?</a:t>
            </a:r>
          </a:p>
        </p:txBody>
      </p:sp>
      <p:sp>
        <p:nvSpPr>
          <p:cNvPr id="3" name="39"/>
          <p:cNvSpPr txBox="1"/>
          <p:nvPr/>
        </p:nvSpPr>
        <p:spPr>
          <a:xfrm flipH="1">
            <a:off x="2562225" y="2490470"/>
            <a:ext cx="7505065" cy="129794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algn="ctr"/>
            <a:r>
              <a:rPr lang="en-US" altLang="zh-CN" sz="4000" dirty="0">
                <a:solidFill>
                  <a:srgbClr val="79C245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  <a:sym typeface="Microsoft YaHei" panose="020B0503020204020204" charset="-122"/>
              </a:rPr>
              <a:t>Em có cảm nghĩ gì khi tham gia ngày hội đọc sách?</a:t>
            </a:r>
          </a:p>
        </p:txBody>
      </p:sp>
      <p:sp>
        <p:nvSpPr>
          <p:cNvPr id="31" name="Text Box 5">
            <a:extLst>
              <a:ext uri="{FF2B5EF4-FFF2-40B4-BE49-F238E27FC236}">
                <a16:creationId xmlns:a16="http://schemas.microsoft.com/office/drawing/2014/main" id="{35827C17-DBCD-452E-BAD8-629FA978AC4E}"/>
              </a:ext>
            </a:extLst>
          </p:cNvPr>
          <p:cNvSpPr txBox="1"/>
          <p:nvPr/>
        </p:nvSpPr>
        <p:spPr>
          <a:xfrm>
            <a:off x="125095" y="6398260"/>
            <a:ext cx="125717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Bản</a:t>
            </a:r>
            <a:r>
              <a:rPr lang="en-US" noProof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 </a:t>
            </a:r>
            <a:r>
              <a:rPr lang="en-US" noProof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quyền</a:t>
            </a:r>
            <a:r>
              <a:rPr lang="en-US" noProof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 </a:t>
            </a:r>
            <a:r>
              <a:rPr lang="en-US" noProof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thuộc</a:t>
            </a:r>
            <a:r>
              <a:rPr lang="en-US" noProof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 </a:t>
            </a:r>
            <a:r>
              <a:rPr lang="en-US" noProof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về</a:t>
            </a:r>
            <a:r>
              <a:rPr lang="en-US" noProof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: FB </a:t>
            </a:r>
            <a:r>
              <a:rPr lang="en-US" noProof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Hương</a:t>
            </a:r>
            <a:r>
              <a:rPr lang="en-US" noProof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 </a:t>
            </a:r>
            <a:r>
              <a:rPr lang="en-US" noProof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Thảo</a:t>
            </a:r>
            <a:r>
              <a:rPr lang="en-US" noProof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 - https://www.facebook.com/huongthaoGADT/</a:t>
            </a:r>
            <a:endParaRPr lang="en-US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8" grpId="2"/>
      <p:bldP spid="2" grpId="0"/>
      <p:bldP spid="2" grpId="1"/>
      <p:bldP spid="2" grpId="2"/>
      <p:bldP spid="3" grpId="0"/>
      <p:bldP spid="3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4" name="图片 76803" descr="PPT素材-0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1600" y="-450849"/>
            <a:ext cx="12187767" cy="684953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3252" name="Rectangle 4"/>
          <p:cNvSpPr/>
          <p:nvPr/>
        </p:nvSpPr>
        <p:spPr>
          <a:xfrm>
            <a:off x="1564005" y="2353945"/>
            <a:ext cx="952563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0" i="0" strike="noStrike" kern="1200" cap="none" spc="0" normalizeH="0" baseline="0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Đọc kĩ cuốn sách yêu thích và chuẩn bị giới thiệu với bạn về quyển sách này</a:t>
            </a:r>
          </a:p>
        </p:txBody>
      </p:sp>
      <p:sp>
        <p:nvSpPr>
          <p:cNvPr id="53254" name="Text Box 6"/>
          <p:cNvSpPr txBox="1"/>
          <p:nvPr/>
        </p:nvSpPr>
        <p:spPr>
          <a:xfrm>
            <a:off x="265642" y="2353945"/>
            <a:ext cx="9448800" cy="6661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37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  <a:ea typeface="+mn-ea"/>
              <a:cs typeface="+mn-cs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2436495" y="976630"/>
            <a:ext cx="808291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u="sng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/>
                <a:sym typeface="+mn-ea"/>
              </a:rPr>
              <a:t>Bài tập về nhà</a:t>
            </a:r>
            <a:endParaRPr lang="en-US" sz="4400"/>
          </a:p>
        </p:txBody>
      </p:sp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/>
      <p:bldP spid="53252" grpId="1"/>
      <p:bldP spid="53254" grpId="0"/>
      <p:bldP spid="2" grpId="0"/>
      <p:bldP spid="2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4176395" y="1346835"/>
            <a:ext cx="3608705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2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-84455" y="-91440"/>
            <a:ext cx="12277090" cy="7084695"/>
          </a:xfrm>
          <a:prstGeom prst="rect">
            <a:avLst/>
          </a:prstGeom>
        </p:spPr>
      </p:pic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2" name="Group 4"/>
          <p:cNvGrpSpPr>
            <a:grpSpLocks noChangeAspect="1"/>
          </p:cNvGrpSpPr>
          <p:nvPr/>
        </p:nvGrpSpPr>
        <p:grpSpPr bwMode="auto">
          <a:xfrm flipV="1">
            <a:off x="1562735" y="-35558"/>
            <a:ext cx="2540000" cy="2620645"/>
            <a:chOff x="1308" y="1009"/>
            <a:chExt cx="1001" cy="1033"/>
          </a:xfrm>
        </p:grpSpPr>
        <p:sp>
          <p:nvSpPr>
            <p:cNvPr id="53" name="Freeform 5"/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4" name="Freeform 6"/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5" name="Freeform 7"/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6" name="Freeform 8"/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7" name="Freeform 9"/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8" name="Freeform 10"/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9" name="Freeform 11"/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0" name="Freeform 12"/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1" name="Freeform 13"/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mở đầu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117975" y="91440"/>
            <a:ext cx="3811905" cy="93281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Giải câu đố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loud Callout 5"/>
          <p:cNvSpPr/>
          <p:nvPr/>
        </p:nvSpPr>
        <p:spPr>
          <a:xfrm>
            <a:off x="1835150" y="1405890"/>
            <a:ext cx="8753475" cy="3863975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/>
              <a:t>Thân hình chữ nhật,</a:t>
            </a:r>
          </a:p>
          <a:p>
            <a:pPr algn="ctr"/>
            <a:r>
              <a:rPr lang="en-US" sz="3200"/>
              <a:t>Chữ nghĩa đầy mình,</a:t>
            </a:r>
          </a:p>
          <a:p>
            <a:pPr algn="ctr"/>
            <a:r>
              <a:rPr lang="en-US" sz="3200"/>
              <a:t>Ai mà muốn giỏi, </a:t>
            </a:r>
          </a:p>
          <a:p>
            <a:pPr algn="ctr"/>
            <a:r>
              <a:rPr lang="en-US" sz="3200"/>
              <a:t>Sẽ phải nhìn tôi - Là gì?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935095" y="5447030"/>
            <a:ext cx="3811905" cy="93281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Đáp án: Quyển sách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713">
        <p15:prstTrans prst="airplane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  <p:bldP spid="6" grpId="0" bldLvl="0" animBg="1"/>
      <p:bldP spid="6" grpId="1" animBg="1"/>
      <p:bldP spid="3" grpId="0" bldLvl="0" animBg="1"/>
      <p:bldP spid="3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-84455" y="-91440"/>
            <a:ext cx="12277090" cy="7084695"/>
          </a:xfrm>
          <a:prstGeom prst="rect">
            <a:avLst/>
          </a:prstGeom>
        </p:spPr>
      </p:pic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2" name="Group 4"/>
          <p:cNvGrpSpPr>
            <a:grpSpLocks noChangeAspect="1"/>
          </p:cNvGrpSpPr>
          <p:nvPr/>
        </p:nvGrpSpPr>
        <p:grpSpPr bwMode="auto">
          <a:xfrm flipV="1">
            <a:off x="1562735" y="-35558"/>
            <a:ext cx="2540000" cy="2620645"/>
            <a:chOff x="1308" y="1009"/>
            <a:chExt cx="1001" cy="1033"/>
          </a:xfrm>
        </p:grpSpPr>
        <p:sp>
          <p:nvSpPr>
            <p:cNvPr id="53" name="Freeform 5"/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4" name="Freeform 6"/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5" name="Freeform 7"/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6" name="Freeform 8"/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7" name="Freeform 9"/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8" name="Freeform 10"/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9" name="Freeform 11"/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0" name="Freeform 12"/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1" name="Freeform 13"/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thực hành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6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6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sp>
        <p:nvSpPr>
          <p:cNvPr id="3" name="Rectangles 2"/>
          <p:cNvSpPr/>
          <p:nvPr/>
        </p:nvSpPr>
        <p:spPr>
          <a:xfrm>
            <a:off x="109855" y="0"/>
            <a:ext cx="2292350" cy="63944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Khởi động</a:t>
            </a:r>
          </a:p>
        </p:txBody>
      </p:sp>
      <p:pic>
        <p:nvPicPr>
          <p:cNvPr id="9" name="Video bài 7">
            <a:hlinkClick r:id="" action="ppaction://media"/>
            <a:extLst>
              <a:ext uri="{FF2B5EF4-FFF2-40B4-BE49-F238E27FC236}">
                <a16:creationId xmlns:a16="http://schemas.microsoft.com/office/drawing/2014/main" id="{DB0BA9CB-732F-4076-92AB-426B59816668}"/>
              </a:ext>
            </a:extLst>
          </p:cNvPr>
          <p:cNvPicPr>
            <a:picLocks noGrp="1" noChangeAspect="1"/>
          </p:cNvPicPr>
          <p:nvPr>
            <p:ph idx="1"/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39702" y="808074"/>
            <a:ext cx="9750056" cy="5368889"/>
          </a:xfr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:fade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/>
          <p:cNvGrpSpPr/>
          <p:nvPr/>
        </p:nvGrpSpPr>
        <p:grpSpPr>
          <a:xfrm>
            <a:off x="288925" y="0"/>
            <a:ext cx="11903710" cy="6322695"/>
            <a:chOff x="341926" y="208486"/>
            <a:chExt cx="11441759" cy="5883467"/>
          </a:xfrm>
        </p:grpSpPr>
        <p:pic>
          <p:nvPicPr>
            <p:cNvPr id="14" name="13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/>
          <p:cNvPicPr>
            <a:picLocks noChangeAspect="1"/>
          </p:cNvPicPr>
          <p:nvPr/>
        </p:nvPicPr>
        <p:blipFill rotWithShape="1">
          <a:blip r:embed="rId8" cstate="screen"/>
          <a:srcRect/>
          <a:stretch>
            <a:fillRect/>
          </a:stretch>
        </p:blipFill>
        <p:spPr>
          <a:xfrm>
            <a:off x="7880020" y="1131546"/>
            <a:ext cx="2208207" cy="792549"/>
          </a:xfrm>
          <a:prstGeom prst="rect">
            <a:avLst/>
          </a:prstGeom>
        </p:spPr>
      </p:pic>
      <p:pic>
        <p:nvPicPr>
          <p:cNvPr id="19" name="13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/>
          <p:cNvPicPr>
            <a:picLocks noChangeAspect="1"/>
          </p:cNvPicPr>
          <p:nvPr/>
        </p:nvPicPr>
        <p:blipFill rotWithShape="1">
          <a:blip r:embed="rId19" cstate="screen"/>
          <a:srcRect t="-10904" r="-11007"/>
          <a:stretch>
            <a:fillRect/>
          </a:stretch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/>
          <p:cNvPicPr>
            <a:picLocks noChangeAspect="1"/>
          </p:cNvPicPr>
          <p:nvPr/>
        </p:nvPicPr>
        <p:blipFill rotWithShape="1">
          <a:blip r:embed="rId20" cstate="email"/>
          <a:srcRect/>
          <a:stretch>
            <a:fillRect/>
          </a:stretch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/>
          <p:cNvPicPr>
            <a:picLocks noChangeAspect="1"/>
          </p:cNvPicPr>
          <p:nvPr/>
        </p:nvPicPr>
        <p:blipFill>
          <a:blip r:embed="rId21" cstate="email"/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/>
          <p:cNvPicPr>
            <a:picLocks noChangeAspect="1"/>
          </p:cNvPicPr>
          <p:nvPr/>
        </p:nvPicPr>
        <p:blipFill rotWithShape="1">
          <a:blip r:embed="rId20" cstate="email"/>
          <a:srcRect/>
          <a:stretch>
            <a:fillRect/>
          </a:stretch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/>
          <p:cNvSpPr txBox="1"/>
          <p:nvPr/>
        </p:nvSpPr>
        <p:spPr>
          <a:xfrm flipH="1">
            <a:off x="2343150" y="2204720"/>
            <a:ext cx="7505065" cy="191389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algn="ctr"/>
            <a:r>
              <a:rPr lang="en-US" sz="4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Giới thiệu với bạn cuốn sách mà em yêu thích: Tên cuốn sách, tác giả, nhân vật, nội dung....</a:t>
            </a:r>
            <a:endParaRPr lang="en-US" altLang="zh-CN" sz="4000" dirty="0">
              <a:solidFill>
                <a:srgbClr val="FF0000"/>
              </a:solidFill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13" name="1"/>
          <p:cNvPicPr>
            <a:picLocks noChangeAspect="1"/>
          </p:cNvPicPr>
          <p:nvPr/>
        </p:nvPicPr>
        <p:blipFill>
          <a:blip r:embed="rId21" cstate="email"/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  <p:sp>
        <p:nvSpPr>
          <p:cNvPr id="4" name="39"/>
          <p:cNvSpPr txBox="1"/>
          <p:nvPr/>
        </p:nvSpPr>
        <p:spPr>
          <a:xfrm flipH="1">
            <a:off x="2470150" y="2331720"/>
            <a:ext cx="7505065" cy="682625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algn="ctr"/>
            <a:r>
              <a:rPr lang="en-US" sz="4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Lý do em thích cuốn sách này</a:t>
            </a:r>
            <a:endParaRPr lang="en-US" altLang="zh-CN" sz="4000" dirty="0">
              <a:solidFill>
                <a:srgbClr val="FF0000"/>
              </a:solidFill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" name="39"/>
          <p:cNvSpPr txBox="1"/>
          <p:nvPr/>
        </p:nvSpPr>
        <p:spPr>
          <a:xfrm flipH="1">
            <a:off x="2597150" y="2458720"/>
            <a:ext cx="7505065" cy="682625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algn="ctr"/>
            <a:r>
              <a:rPr lang="en-US" sz="4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Em học được diều gì từ cuốn sách?</a:t>
            </a:r>
            <a:endParaRPr lang="en-US" altLang="zh-CN" sz="4000" dirty="0">
              <a:solidFill>
                <a:srgbClr val="FF0000"/>
              </a:solidFill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8" grpId="2"/>
      <p:bldP spid="4" grpId="0"/>
      <p:bldP spid="4" grpId="1"/>
      <p:bldP spid="4" grpId="2"/>
      <p:bldP spid="6" grpId="0"/>
      <p:bldP spid="6" grpId="1"/>
      <p:bldP spid="6" grpId="2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3022600" y="127000"/>
            <a:ext cx="6379845" cy="1064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Trong hình là hoạt động gì?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69540" y="1460500"/>
            <a:ext cx="7085330" cy="525462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022600" y="127000"/>
            <a:ext cx="6379845" cy="1064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Các bạn đang nói về quyển sách nào?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021965" y="127000"/>
            <a:ext cx="6379845" cy="1064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Em đã đọc cuốn sách này chưa?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021965" y="127000"/>
            <a:ext cx="6379845" cy="1064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Em thích nhất nhân vật nào trong cuốn sách?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animBg="1"/>
      <p:bldP spid="4" grpId="2" animBg="1"/>
      <p:bldP spid="6" grpId="0" bldLvl="0" animBg="1"/>
      <p:bldP spid="6" grpId="1" animBg="1"/>
      <p:bldP spid="6" grpId="2" bldLvl="0" animBg="1"/>
      <p:bldP spid="7" grpId="0" bldLvl="0" animBg="1"/>
      <p:bldP spid="7" grpId="1" animBg="1"/>
      <p:bldP spid="7" grpId="2" bldLvl="0" animBg="1"/>
      <p:bldP spid="8" grpId="0" bldLvl="0" animBg="1"/>
      <p:bldP spid="8" grpId="1" animBg="1"/>
      <p:bldP spid="8" grpId="2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-84455" y="-91440"/>
            <a:ext cx="12277090" cy="7084695"/>
          </a:xfrm>
          <a:prstGeom prst="rect">
            <a:avLst/>
          </a:prstGeom>
        </p:spPr>
      </p:pic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2" name="Group 4"/>
          <p:cNvGrpSpPr>
            <a:grpSpLocks noChangeAspect="1"/>
          </p:cNvGrpSpPr>
          <p:nvPr/>
        </p:nvGrpSpPr>
        <p:grpSpPr bwMode="auto">
          <a:xfrm flipV="1">
            <a:off x="1562735" y="-35558"/>
            <a:ext cx="2540000" cy="2620645"/>
            <a:chOff x="1308" y="1009"/>
            <a:chExt cx="1001" cy="1033"/>
          </a:xfrm>
        </p:grpSpPr>
        <p:sp>
          <p:nvSpPr>
            <p:cNvPr id="53" name="Freeform 5"/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4" name="Freeform 6"/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5" name="Freeform 7"/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6" name="Freeform 8"/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7" name="Freeform 9"/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8" name="Freeform 10"/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9" name="Freeform 11"/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0" name="Freeform 12"/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1" name="Freeform 13"/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vận dụng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1619481" y="142240"/>
            <a:ext cx="8287790" cy="93281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Lập</a:t>
            </a:r>
            <a:r>
              <a:rPr lang="en-US" sz="3200" dirty="0"/>
              <a:t> </a:t>
            </a:r>
            <a:r>
              <a:rPr lang="en-US" sz="3200" dirty="0" err="1"/>
              <a:t>kế</a:t>
            </a:r>
            <a:r>
              <a:rPr lang="en-US" sz="3200" dirty="0"/>
              <a:t> </a:t>
            </a:r>
            <a:r>
              <a:rPr lang="en-US" sz="3200" dirty="0" err="1"/>
              <a:t>hoạch</a:t>
            </a:r>
            <a:r>
              <a:rPr lang="en-US" sz="3200" dirty="0"/>
              <a:t> </a:t>
            </a:r>
            <a:r>
              <a:rPr lang="en-US" sz="3200" dirty="0" err="1"/>
              <a:t>đọc</a:t>
            </a:r>
            <a:r>
              <a:rPr lang="en-US" sz="3200" dirty="0"/>
              <a:t> </a:t>
            </a:r>
            <a:r>
              <a:rPr lang="en-US" sz="3200" dirty="0" err="1"/>
              <a:t>sách</a:t>
            </a:r>
            <a:r>
              <a:rPr lang="en-US" sz="3200" dirty="0"/>
              <a:t> </a:t>
            </a:r>
            <a:r>
              <a:rPr lang="en-US" sz="3200" dirty="0" err="1"/>
              <a:t>trong</a:t>
            </a:r>
            <a:r>
              <a:rPr lang="en-US" sz="3200" dirty="0"/>
              <a:t> </a:t>
            </a:r>
            <a:r>
              <a:rPr lang="en-US" sz="3200" dirty="0" err="1"/>
              <a:t>tháng</a:t>
            </a:r>
            <a:r>
              <a:rPr lang="en-US" sz="3200" dirty="0"/>
              <a:t> </a:t>
            </a:r>
            <a:r>
              <a:rPr lang="en-US" sz="3200" dirty="0" err="1"/>
              <a:t>của</a:t>
            </a:r>
            <a:r>
              <a:rPr lang="en-US" sz="3200" dirty="0"/>
              <a:t> </a:t>
            </a:r>
            <a:r>
              <a:rPr lang="en-US" sz="3200" dirty="0" err="1"/>
              <a:t>em</a:t>
            </a:r>
            <a:endParaRPr lang="en-US" sz="3200" dirty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5968880"/>
              </p:ext>
            </p:extLst>
          </p:nvPr>
        </p:nvGraphicFramePr>
        <p:xfrm>
          <a:off x="275422" y="1795749"/>
          <a:ext cx="11622792" cy="19196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56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56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056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056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9328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 dirty="0" err="1"/>
                        <a:t>Thời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gian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đọc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/>
                        <a:t>Tên cuốn sách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/>
                        <a:t>Nhân vật yêu thích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/>
                        <a:t>Những điều học được từ cuốn sách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6352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Text Box 5">
            <a:extLst>
              <a:ext uri="{FF2B5EF4-FFF2-40B4-BE49-F238E27FC236}">
                <a16:creationId xmlns:a16="http://schemas.microsoft.com/office/drawing/2014/main" id="{D675614B-A12E-4909-9379-DF4B29B6B80A}"/>
              </a:ext>
            </a:extLst>
          </p:cNvPr>
          <p:cNvSpPr txBox="1"/>
          <p:nvPr/>
        </p:nvSpPr>
        <p:spPr>
          <a:xfrm>
            <a:off x="125095" y="6398260"/>
            <a:ext cx="125717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Bản</a:t>
            </a:r>
            <a:r>
              <a:rPr lang="en-US" noProof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 </a:t>
            </a:r>
            <a:r>
              <a:rPr lang="en-US" noProof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quyền</a:t>
            </a:r>
            <a:r>
              <a:rPr lang="en-US" noProof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 </a:t>
            </a:r>
            <a:r>
              <a:rPr lang="en-US" noProof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thuộc</a:t>
            </a:r>
            <a:r>
              <a:rPr lang="en-US" noProof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 </a:t>
            </a:r>
            <a:r>
              <a:rPr lang="en-US" noProof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về</a:t>
            </a:r>
            <a:r>
              <a:rPr lang="en-US" noProof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: FB </a:t>
            </a:r>
            <a:r>
              <a:rPr lang="en-US" noProof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Hương</a:t>
            </a:r>
            <a:r>
              <a:rPr lang="en-US" noProof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 </a:t>
            </a:r>
            <a:r>
              <a:rPr lang="en-US" noProof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Thảo</a:t>
            </a:r>
            <a:r>
              <a:rPr lang="en-US" noProof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 - https://www.facebook.com/huongthaoGADT/</a:t>
            </a:r>
            <a:endParaRPr lang="en-US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713">
        <p15:prstTrans prst="airplane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10055" y="481965"/>
            <a:ext cx="9035415" cy="589343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23C01-F1C3-4F4A-A585-43D56DAAB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4300" y="1939925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 dirty="0" err="1">
                <a:solidFill>
                  <a:srgbClr val="0070C0"/>
                </a:solidFill>
              </a:rPr>
              <a:t>Củng</a:t>
            </a:r>
            <a:r>
              <a:rPr lang="en-US" sz="6600" b="1" dirty="0">
                <a:solidFill>
                  <a:srgbClr val="0070C0"/>
                </a:solidFill>
              </a:rPr>
              <a:t> </a:t>
            </a:r>
            <a:r>
              <a:rPr lang="en-US" sz="6600" b="1" dirty="0" err="1">
                <a:solidFill>
                  <a:srgbClr val="0070C0"/>
                </a:solidFill>
              </a:rPr>
              <a:t>cố</a:t>
            </a:r>
            <a:r>
              <a:rPr lang="en-US" sz="6600" b="1" dirty="0">
                <a:solidFill>
                  <a:srgbClr val="0070C0"/>
                </a:solidFill>
              </a:rPr>
              <a:t> </a:t>
            </a:r>
            <a:r>
              <a:rPr lang="en-US" sz="6600" b="1" dirty="0" err="1">
                <a:solidFill>
                  <a:srgbClr val="0070C0"/>
                </a:solidFill>
              </a:rPr>
              <a:t>bài</a:t>
            </a:r>
            <a:r>
              <a:rPr lang="en-US" sz="6600" b="1" dirty="0">
                <a:solidFill>
                  <a:srgbClr val="0070C0"/>
                </a:solidFill>
              </a:rPr>
              <a:t> </a:t>
            </a:r>
            <a:r>
              <a:rPr lang="en-US" sz="6600" b="1" dirty="0" err="1">
                <a:solidFill>
                  <a:srgbClr val="0070C0"/>
                </a:solidFill>
              </a:rPr>
              <a:t>học</a:t>
            </a:r>
            <a:endParaRPr lang="en-US" sz="6600" b="1" dirty="0">
              <a:solidFill>
                <a:srgbClr val="0070C0"/>
              </a:solidFill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15DC131B-0BF2-4C86-8BDA-53117D95BA5E}"/>
              </a:ext>
            </a:extLst>
          </p:cNvPr>
          <p:cNvSpPr txBox="1"/>
          <p:nvPr/>
        </p:nvSpPr>
        <p:spPr>
          <a:xfrm>
            <a:off x="125095" y="6398260"/>
            <a:ext cx="125717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Bản</a:t>
            </a:r>
            <a:r>
              <a:rPr lang="en-US" noProof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 </a:t>
            </a:r>
            <a:r>
              <a:rPr lang="en-US" noProof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quyền</a:t>
            </a:r>
            <a:r>
              <a:rPr lang="en-US" noProof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 </a:t>
            </a:r>
            <a:r>
              <a:rPr lang="en-US" noProof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thuộc</a:t>
            </a:r>
            <a:r>
              <a:rPr lang="en-US" noProof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 </a:t>
            </a:r>
            <a:r>
              <a:rPr lang="en-US" noProof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về</a:t>
            </a:r>
            <a:r>
              <a:rPr lang="en-US" noProof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: FB </a:t>
            </a:r>
            <a:r>
              <a:rPr lang="en-US" noProof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Hương</a:t>
            </a:r>
            <a:r>
              <a:rPr lang="en-US" noProof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 </a:t>
            </a:r>
            <a:r>
              <a:rPr lang="en-US" noProof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Thảo</a:t>
            </a:r>
            <a:r>
              <a:rPr lang="en-US" noProof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sym typeface="+mn-ea"/>
              </a:rPr>
              <a:t> - https://www.facebook.com/huongthaoGADT/</a:t>
            </a:r>
            <a:endParaRPr lang="en-US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41199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3"/>
          <p:cNvPicPr>
            <a:picLocks noChangeAspect="1"/>
          </p:cNvPicPr>
          <p:nvPr/>
        </p:nvPicPr>
        <p:blipFill rotWithShape="1">
          <a:blip r:embed="rId3" cstate="screen"/>
          <a:srcRect/>
          <a:stretch>
            <a:fillRect/>
          </a:stretch>
        </p:blipFill>
        <p:spPr>
          <a:xfrm>
            <a:off x="0" y="4833257"/>
            <a:ext cx="12192000" cy="2024743"/>
          </a:xfrm>
          <a:prstGeom prst="rect">
            <a:avLst/>
          </a:prstGeom>
        </p:spPr>
      </p:pic>
      <p:pic>
        <p:nvPicPr>
          <p:cNvPr id="3" name="2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989580" y="370840"/>
            <a:ext cx="7760335" cy="5164455"/>
          </a:xfrm>
          <a:prstGeom prst="rect">
            <a:avLst/>
          </a:prstGeom>
        </p:spPr>
      </p:pic>
      <p:pic>
        <p:nvPicPr>
          <p:cNvPr id="4" name="7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187708" y="2082745"/>
            <a:ext cx="2627036" cy="2258134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869055" y="3475355"/>
            <a:ext cx="5295265" cy="6985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Bài 7: Ngày hội đọc sách của chúng em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4176395" y="1346835"/>
            <a:ext cx="3608705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1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-84455" y="-91440"/>
            <a:ext cx="12277090" cy="7084695"/>
          </a:xfrm>
          <a:prstGeom prst="rect">
            <a:avLst/>
          </a:prstGeom>
        </p:spPr>
      </p:pic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2" name="Group 4"/>
          <p:cNvGrpSpPr>
            <a:grpSpLocks noChangeAspect="1"/>
          </p:cNvGrpSpPr>
          <p:nvPr/>
        </p:nvGrpSpPr>
        <p:grpSpPr bwMode="auto">
          <a:xfrm flipV="1">
            <a:off x="1562735" y="-35558"/>
            <a:ext cx="2540000" cy="2620645"/>
            <a:chOff x="1308" y="1009"/>
            <a:chExt cx="1001" cy="1033"/>
          </a:xfrm>
        </p:grpSpPr>
        <p:sp>
          <p:nvSpPr>
            <p:cNvPr id="53" name="Freeform 5"/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4" name="Freeform 6"/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5" name="Freeform 7"/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6" name="Freeform 8"/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7" name="Freeform 9"/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8" name="Freeform 10"/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9" name="Freeform 11"/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0" name="Freeform 12"/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1" name="Freeform 13"/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mở đầu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699135" y="162560"/>
            <a:ext cx="7118985" cy="93281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1. Kể tên một cuốn sách mà em đã đọc</a:t>
            </a:r>
          </a:p>
        </p:txBody>
      </p:sp>
      <p:pic>
        <p:nvPicPr>
          <p:cNvPr id="12" name="Content Placeholder 11" descr="kns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2465705" y="1825625"/>
            <a:ext cx="7259320" cy="435165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713">
        <p15:prstTrans prst="airplane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-84455" y="-91440"/>
            <a:ext cx="12277090" cy="7084695"/>
          </a:xfrm>
          <a:prstGeom prst="rect">
            <a:avLst/>
          </a:prstGeom>
        </p:spPr>
      </p:pic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2" name="Group 4"/>
          <p:cNvGrpSpPr>
            <a:grpSpLocks noChangeAspect="1"/>
          </p:cNvGrpSpPr>
          <p:nvPr/>
        </p:nvGrpSpPr>
        <p:grpSpPr bwMode="auto">
          <a:xfrm flipV="1">
            <a:off x="1562735" y="-35558"/>
            <a:ext cx="2540000" cy="2620645"/>
            <a:chOff x="1308" y="1009"/>
            <a:chExt cx="1001" cy="1033"/>
          </a:xfrm>
        </p:grpSpPr>
        <p:sp>
          <p:nvSpPr>
            <p:cNvPr id="53" name="Freeform 5"/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4" name="Freeform 6"/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5" name="Freeform 7"/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6" name="Freeform 8"/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7" name="Freeform 9"/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8" name="Freeform 10"/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9" name="Freeform 11"/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0" name="Freeform 12"/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1" name="Freeform 13"/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khám phá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699135" y="162560"/>
            <a:ext cx="10222230" cy="93281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1. Ngày hội đọc sách trường Minh và Hoa diễn ra những hoạt động gì?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837055" y="1299210"/>
            <a:ext cx="8853805" cy="5558790"/>
          </a:xfrm>
          <a:prstGeom prst="rect">
            <a:avLst/>
          </a:prstGeom>
        </p:spPr>
      </p:pic>
      <p:sp>
        <p:nvSpPr>
          <p:cNvPr id="5" name="Vertical Scroll 4"/>
          <p:cNvSpPr/>
          <p:nvPr/>
        </p:nvSpPr>
        <p:spPr>
          <a:xfrm>
            <a:off x="232410" y="1724025"/>
            <a:ext cx="2110105" cy="313436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Kể chuyện theo sách, triển lãm sách, quyên góp sách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prism isInverted="1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  <p:bldP spid="5" grpId="0" animBg="1"/>
      <p:bldP spid="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2849245" y="142240"/>
            <a:ext cx="7200265" cy="93281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2. Nêu ý nghĩa của ngày hội đọc sách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loud Callout 5"/>
          <p:cNvSpPr/>
          <p:nvPr/>
        </p:nvSpPr>
        <p:spPr>
          <a:xfrm>
            <a:off x="1845310" y="1496695"/>
            <a:ext cx="8753475" cy="3863975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/>
              <a:t>Ngày hội đọc sách là sự kiện quan trọng trong các hoạt động ở trường. Trong ngày hội này, các em được tham gia nhiều hoạt động, được đọc và biết nhiều điều bổ ích.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713">
        <p15:prstTrans prst="airplane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  <p:bldP spid="6" grpId="0" animBg="1"/>
      <p:bldP spid="6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D3D6FCC5-280D-4A6A-AA4E-96F05EF3CAD2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B\uFFFD\uFFFD{2F118F44-8A28-47D4-B1FB-7C171346C7F4}&quot;,&quot;C:\\Users\\Techsi.vn\\Downloads\\Lớp 2 - TNXH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Bài 7- Ngày hội đọc sách của chúng em - tranthao121004@gmail.co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  <p:tag name="GENSWF_SLIDE_UID" val="{2AC51EEC-5862-4DC5-B702-7D4F2024FD52}:30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35A7BBA-6A17-43E9-B9A0-7ADA01890C9B}:26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7A7EF30-99AD-4A81-B6B3-69BE776771FD}:27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14FB82-BD45-4E6F-8F18-4C21BBA3E96F}:30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8C86B1F-27F3-48A5-9AFE-CE70873C813D}:28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E27AE2B-1F1B-41E8-ADF2-88D4F7DCB22E}:29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61797C3-5E0A-4C20-A236-087A1010FBBC}:30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BCA7D82-370B-4CD8-B913-1C69A128E16E}:29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C4A2D8D-D0E7-4846-8072-F398FB292E50}:30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  <p:tag name="GENSWF_SLIDE_UID" val="{BDB475FD-F404-4824-950B-D7CF5D3EFBE2}:30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63C9C77-6315-4484-88C1-B286D4C28A16}:27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2903974-8420-4C28-AE7B-81022E5CCB49}:31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1B75549-13FA-4CE6-A6DC-AA650AD55498}:31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A6642DF-48A6-48E9-B976-EFF8D147B9B3}:30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D336BE4-8C81-4776-A356-F66E017250A2}:31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  <p:tag name="GENSWF_SLIDE_UID" val="{ADF73497-DFC1-4C0C-903B-50EB2DB97263}:31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0475D8D-96A9-483A-9C63-02C630F60E00}:31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9CB4AC5-8751-4AC7-A20C-EC5C70A6E687}:200757709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E543D9D-F9C9-42FE-8103-CF6EB89D7C54}:30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94A4D38-79B8-4E19-A0D6-262E8EE50CE8}:29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282EA7-0188-4656-A4F3-C08116DEEEA1}:28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995241F-F67F-45CB-A08A-FE7229B2493F}:26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  <p:tag name="GENSWF_SLIDE_UID" val="{71DC9B65-EA34-4FE5-A909-554B0E92E570}:26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B7A96B3-577A-4793-85D0-8D63B9AB0BBB}:26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  <p:tag name="GENSWF_SLIDE_UID" val="{5ECCADBA-CED3-41F5-855B-285A7BEC7253}:300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659</Words>
  <Application>Microsoft Office PowerPoint</Application>
  <PresentationFormat>Widescreen</PresentationFormat>
  <Paragraphs>88</Paragraphs>
  <Slides>25</Slides>
  <Notes>20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25</vt:i4>
      </vt:variant>
    </vt:vector>
  </HeadingPairs>
  <TitlesOfParts>
    <vt:vector size="42" baseType="lpstr">
      <vt:lpstr>Microsoft YaHei</vt:lpstr>
      <vt:lpstr>宋体</vt:lpstr>
      <vt:lpstr>宋体</vt:lpstr>
      <vt:lpstr>.VnAvant</vt:lpstr>
      <vt:lpstr>Arial</vt:lpstr>
      <vt:lpstr>Arial Rounded MT Bold</vt:lpstr>
      <vt:lpstr>Arial-Rounded</vt:lpstr>
      <vt:lpstr>Calibri</vt:lpstr>
      <vt:lpstr>Calibri Light</vt:lpstr>
      <vt:lpstr>等线</vt:lpstr>
      <vt:lpstr>Times New Roman</vt:lpstr>
      <vt:lpstr>字魂59号-创粗黑</vt:lpstr>
      <vt:lpstr>1_Office Theme</vt:lpstr>
      <vt:lpstr>2_Office Theme</vt:lpstr>
      <vt:lpstr>Office 主题</vt:lpstr>
      <vt:lpstr>5_Office Theme</vt:lpstr>
      <vt:lpstr>3_Office Theme</vt:lpstr>
      <vt:lpstr>Chào mừng các em đến với tiết Tự nhiên xã hội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 bài học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7- Ngày hội đọc sách của chúng em - tranthao121004@gmail.com</dc:title>
  <dc:creator>BENR-</dc:creator>
  <cp:lastModifiedBy>Techsi.vn</cp:lastModifiedBy>
  <cp:revision>8</cp:revision>
  <dcterms:created xsi:type="dcterms:W3CDTF">2021-06-02T05:01:13Z</dcterms:created>
  <dcterms:modified xsi:type="dcterms:W3CDTF">2023-07-10T04:10:28Z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