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9" r:id="rId3"/>
    <p:sldMasterId id="2147483682" r:id="rId4"/>
    <p:sldMasterId id="2147483695" r:id="rId5"/>
  </p:sldMasterIdLst>
  <p:notesMasterIdLst>
    <p:notesMasterId r:id="rId33"/>
  </p:notesMasterIdLst>
  <p:sldIdLst>
    <p:sldId id="336" r:id="rId6"/>
    <p:sldId id="337" r:id="rId7"/>
    <p:sldId id="443" r:id="rId8"/>
    <p:sldId id="444" r:id="rId9"/>
    <p:sldId id="313" r:id="rId10"/>
    <p:sldId id="259" r:id="rId11"/>
    <p:sldId id="289" r:id="rId12"/>
    <p:sldId id="301" r:id="rId13"/>
    <p:sldId id="310" r:id="rId14"/>
    <p:sldId id="311" r:id="rId15"/>
    <p:sldId id="297" r:id="rId16"/>
    <p:sldId id="307" r:id="rId17"/>
    <p:sldId id="306" r:id="rId18"/>
    <p:sldId id="262" r:id="rId19"/>
    <p:sldId id="322" r:id="rId20"/>
    <p:sldId id="335" r:id="rId21"/>
    <p:sldId id="334" r:id="rId22"/>
    <p:sldId id="325" r:id="rId23"/>
    <p:sldId id="327" r:id="rId24"/>
    <p:sldId id="330" r:id="rId25"/>
    <p:sldId id="328" r:id="rId26"/>
    <p:sldId id="329" r:id="rId27"/>
    <p:sldId id="332" r:id="rId28"/>
    <p:sldId id="308" r:id="rId29"/>
    <p:sldId id="268" r:id="rId30"/>
    <p:sldId id="275" r:id="rId31"/>
    <p:sldId id="277" r:id="rId32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196F"/>
    <a:srgbClr val="FFFF85"/>
    <a:srgbClr val="FDF4BF"/>
    <a:srgbClr val="FBE879"/>
    <a:srgbClr val="FAE14C"/>
    <a:srgbClr val="FCC94A"/>
    <a:srgbClr val="FF19AD"/>
    <a:srgbClr val="FACDA8"/>
    <a:srgbClr val="640021"/>
    <a:srgbClr val="F8C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5" autoAdjust="0"/>
    <p:restoredTop sz="90747" autoAdjust="0"/>
  </p:normalViewPr>
  <p:slideViewPr>
    <p:cSldViewPr>
      <p:cViewPr varScale="1">
        <p:scale>
          <a:sx n="56" d="100"/>
          <a:sy n="56" d="100"/>
        </p:scale>
        <p:origin x="84" y="282"/>
      </p:cViewPr>
      <p:guideLst>
        <p:guide orient="horz" pos="2160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Thiết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bởi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tranthao121004@gmail.com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AF81A-5A48-44B6-BFB3-5A2D337008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4008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8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80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22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giải thích cho HS hiểu tác dụng của dấu ngoặc kép.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93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Tam Đảo</a:t>
            </a:r>
            <a:r>
              <a:rPr lang="en-US" baseline="0"/>
              <a:t> ở Vĩnh Phúc nhé thầy cô.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23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hinkpad\Desktop\未标题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61838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1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15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12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052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4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41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701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2138" y="2131486"/>
            <a:ext cx="10337562" cy="146896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8092" y="6356353"/>
            <a:ext cx="2837762" cy="366183"/>
          </a:xfrm>
          <a:prstGeom prst="rect">
            <a:avLst/>
          </a:prstGeom>
        </p:spPr>
        <p:txBody>
          <a:bodyPr/>
          <a:lstStyle/>
          <a:p>
            <a:fld id="{CDCB7474-AC18-4462-9967-766FB798D0E5}" type="datetimeFigureOut">
              <a:rPr lang="zh-CN" altLang="en-US" smtClean="0"/>
              <a:t>2023/11/17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55295" y="6356353"/>
            <a:ext cx="3851249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15984" y="6356353"/>
            <a:ext cx="2837762" cy="366183"/>
          </a:xfrm>
          <a:prstGeom prst="rect">
            <a:avLst/>
          </a:prstGeom>
        </p:spPr>
        <p:txBody>
          <a:bodyPr/>
          <a:lstStyle/>
          <a:p>
            <a:fld id="{A4D9A019-0009-41E6-843E-D66C74BC76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76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34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38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1122363"/>
            <a:ext cx="10337562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230" y="3602037"/>
            <a:ext cx="9121379" cy="1655763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8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9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93" y="1709741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793" y="4589465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/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4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7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365128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12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712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933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933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3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1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6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365" y="987429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0365" y="987429"/>
            <a:ext cx="6156930" cy="4873625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22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7" y="365126"/>
            <a:ext cx="2622396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8" y="365126"/>
            <a:ext cx="7715166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4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02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230" y="3602037"/>
            <a:ext cx="9121379" cy="1655763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93" y="1709740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793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365125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12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712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5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5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7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2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6" y="365126"/>
            <a:ext cx="2622396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7" y="365126"/>
            <a:ext cx="7715166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8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4572" y="593367"/>
            <a:ext cx="11332694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4572" y="1536633"/>
            <a:ext cx="11332694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61" lvl="0" indent="-456046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6123" lvl="1" indent="-422264">
              <a:spcBef>
                <a:spcPts val="2128"/>
              </a:spcBef>
              <a:spcAft>
                <a:spcPts val="0"/>
              </a:spcAft>
              <a:buSzPts val="1400"/>
              <a:buChar char="○"/>
              <a:defRPr/>
            </a:lvl2pPr>
            <a:lvl3pPr marL="1824183" lvl="2" indent="-422264">
              <a:spcBef>
                <a:spcPts val="2128"/>
              </a:spcBef>
              <a:spcAft>
                <a:spcPts val="0"/>
              </a:spcAft>
              <a:buSzPts val="1400"/>
              <a:buChar char="■"/>
              <a:defRPr/>
            </a:lvl3pPr>
            <a:lvl4pPr marL="2432243" lvl="3" indent="-422264">
              <a:spcBef>
                <a:spcPts val="2128"/>
              </a:spcBef>
              <a:spcAft>
                <a:spcPts val="0"/>
              </a:spcAft>
              <a:buSzPts val="1400"/>
              <a:buChar char="●"/>
              <a:defRPr/>
            </a:lvl4pPr>
            <a:lvl5pPr marL="3040304" lvl="4" indent="-422264">
              <a:spcBef>
                <a:spcPts val="2128"/>
              </a:spcBef>
              <a:spcAft>
                <a:spcPts val="0"/>
              </a:spcAft>
              <a:buSzPts val="1400"/>
              <a:buChar char="○"/>
              <a:defRPr/>
            </a:lvl5pPr>
            <a:lvl6pPr marL="3648366" lvl="5" indent="-422264">
              <a:spcBef>
                <a:spcPts val="2128"/>
              </a:spcBef>
              <a:spcAft>
                <a:spcPts val="0"/>
              </a:spcAft>
              <a:buSzPts val="1400"/>
              <a:buChar char="■"/>
              <a:defRPr/>
            </a:lvl6pPr>
            <a:lvl7pPr marL="4256426" lvl="6" indent="-422264">
              <a:spcBef>
                <a:spcPts val="2128"/>
              </a:spcBef>
              <a:spcAft>
                <a:spcPts val="0"/>
              </a:spcAft>
              <a:buSzPts val="1400"/>
              <a:buChar char="●"/>
              <a:defRPr/>
            </a:lvl7pPr>
            <a:lvl8pPr marL="4864487" lvl="7" indent="-422264">
              <a:spcBef>
                <a:spcPts val="2128"/>
              </a:spcBef>
              <a:spcAft>
                <a:spcPts val="0"/>
              </a:spcAft>
              <a:buSzPts val="1400"/>
              <a:buChar char="○"/>
              <a:defRPr/>
            </a:lvl8pPr>
            <a:lvl9pPr marL="5472547" lvl="8" indent="-422264">
              <a:spcBef>
                <a:spcPts val="2128"/>
              </a:spcBef>
              <a:spcAft>
                <a:spcPts val="2128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68664" y="6217623"/>
            <a:ext cx="72979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5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9793" y="1709740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29793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857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745" y="-766118"/>
            <a:ext cx="12468297" cy="76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126" y="296562"/>
            <a:ext cx="9713712" cy="656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0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32500" y="731326"/>
            <a:ext cx="12468297" cy="599015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 rot="10800000">
            <a:off x="1" y="1"/>
            <a:ext cx="12203299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3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gradFill flip="none" rotWithShape="1">
          <a:gsLst>
            <a:gs pos="0">
              <a:srgbClr val="FEA4B9"/>
            </a:gs>
            <a:gs pos="8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30000"/>
                <a:lumOff val="7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A21D4-9D8E-41AB-BDC2-8CA502A9B670}" type="datetimeFigureOut">
              <a:rPr lang="zh-CN" altLang="en-US" smtClean="0"/>
              <a:t>2023/11/17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39B1A-D5CD-4394-9DA0-DACD796AB5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t="-1" r="14429" b="54660"/>
          <a:stretch/>
        </p:blipFill>
        <p:spPr>
          <a:xfrm>
            <a:off x="-20731" y="2840186"/>
            <a:ext cx="12203299" cy="40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5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1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701" r:id="rId9"/>
    <p:sldLayoutId id="2147483702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1216123" rtl="0" eaLnBrk="1" latinLnBrk="0" hangingPunct="1">
        <a:spcBef>
          <a:spcPct val="0"/>
        </a:spcBef>
        <a:buNone/>
        <a:defRPr sz="5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046" indent="-456046" algn="l" defTabSz="1216123" rtl="0" eaLnBrk="1" latinLnBrk="0" hangingPunct="1">
        <a:spcBef>
          <a:spcPct val="20000"/>
        </a:spcBef>
        <a:buFont typeface="Arial" pitchFamily="34" charset="0"/>
        <a:buChar char="•"/>
        <a:defRPr sz="4256" kern="1200">
          <a:solidFill>
            <a:schemeClr val="tx1"/>
          </a:solidFill>
          <a:latin typeface="+mn-lt"/>
          <a:ea typeface="+mn-ea"/>
          <a:cs typeface="+mn-cs"/>
        </a:defRPr>
      </a:lvl1pPr>
      <a:lvl2pPr marL="988098" indent="-380038" algn="l" defTabSz="1216123" rtl="0" eaLnBrk="1" latinLnBrk="0" hangingPunct="1">
        <a:spcBef>
          <a:spcPct val="20000"/>
        </a:spcBef>
        <a:buFont typeface="Arial" pitchFamily="34" charset="0"/>
        <a:buChar char="–"/>
        <a:defRPr sz="3724" kern="1200">
          <a:solidFill>
            <a:schemeClr val="tx1"/>
          </a:solidFill>
          <a:latin typeface="+mn-lt"/>
          <a:ea typeface="+mn-ea"/>
          <a:cs typeface="+mn-cs"/>
        </a:defRPr>
      </a:lvl2pPr>
      <a:lvl3pPr marL="1520153" indent="-304030" algn="l" defTabSz="1216123" rtl="0" eaLnBrk="1" latinLnBrk="0" hangingPunct="1">
        <a:spcBef>
          <a:spcPct val="20000"/>
        </a:spcBef>
        <a:buFont typeface="Arial" pitchFamily="34" charset="0"/>
        <a:buChar char="•"/>
        <a:defRPr sz="3192" kern="1200">
          <a:solidFill>
            <a:schemeClr val="tx1"/>
          </a:solidFill>
          <a:latin typeface="+mn-lt"/>
          <a:ea typeface="+mn-ea"/>
          <a:cs typeface="+mn-cs"/>
        </a:defRPr>
      </a:lvl3pPr>
      <a:lvl4pPr marL="2128213" indent="-304030" algn="l" defTabSz="1216123" rtl="0" eaLnBrk="1" latinLnBrk="0" hangingPunct="1">
        <a:spcBef>
          <a:spcPct val="20000"/>
        </a:spcBef>
        <a:buFont typeface="Arial" pitchFamily="34" charset="0"/>
        <a:buChar char="–"/>
        <a:defRPr sz="2660" kern="1200">
          <a:solidFill>
            <a:schemeClr val="tx1"/>
          </a:solidFill>
          <a:latin typeface="+mn-lt"/>
          <a:ea typeface="+mn-ea"/>
          <a:cs typeface="+mn-cs"/>
        </a:defRPr>
      </a:lvl4pPr>
      <a:lvl5pPr marL="2736273" indent="-304030" algn="l" defTabSz="1216123" rtl="0" eaLnBrk="1" latinLnBrk="0" hangingPunct="1">
        <a:spcBef>
          <a:spcPct val="20000"/>
        </a:spcBef>
        <a:buFont typeface="Arial" pitchFamily="34" charset="0"/>
        <a:buChar char="»"/>
        <a:defRPr sz="2660" kern="1200">
          <a:solidFill>
            <a:schemeClr val="tx1"/>
          </a:solidFill>
          <a:latin typeface="+mn-lt"/>
          <a:ea typeface="+mn-ea"/>
          <a:cs typeface="+mn-cs"/>
        </a:defRPr>
      </a:lvl5pPr>
      <a:lvl6pPr marL="3344334" indent="-304030" algn="l" defTabSz="1216123" rtl="0" eaLnBrk="1" latinLnBrk="0" hangingPunct="1">
        <a:spcBef>
          <a:spcPct val="20000"/>
        </a:spcBef>
        <a:buFont typeface="Arial" pitchFamily="34" charset="0"/>
        <a:buChar char="•"/>
        <a:defRPr sz="2660" kern="1200">
          <a:solidFill>
            <a:schemeClr val="tx1"/>
          </a:solidFill>
          <a:latin typeface="+mn-lt"/>
          <a:ea typeface="+mn-ea"/>
          <a:cs typeface="+mn-cs"/>
        </a:defRPr>
      </a:lvl6pPr>
      <a:lvl7pPr marL="3952396" indent="-304030" algn="l" defTabSz="1216123" rtl="0" eaLnBrk="1" latinLnBrk="0" hangingPunct="1">
        <a:spcBef>
          <a:spcPct val="20000"/>
        </a:spcBef>
        <a:buFont typeface="Arial" pitchFamily="34" charset="0"/>
        <a:buChar char="•"/>
        <a:defRPr sz="2660" kern="1200">
          <a:solidFill>
            <a:schemeClr val="tx1"/>
          </a:solidFill>
          <a:latin typeface="+mn-lt"/>
          <a:ea typeface="+mn-ea"/>
          <a:cs typeface="+mn-cs"/>
        </a:defRPr>
      </a:lvl7pPr>
      <a:lvl8pPr marL="4560457" indent="-304030" algn="l" defTabSz="1216123" rtl="0" eaLnBrk="1" latinLnBrk="0" hangingPunct="1">
        <a:spcBef>
          <a:spcPct val="20000"/>
        </a:spcBef>
        <a:buFont typeface="Arial" pitchFamily="34" charset="0"/>
        <a:buChar char="•"/>
        <a:defRPr sz="2660" kern="1200">
          <a:solidFill>
            <a:schemeClr val="tx1"/>
          </a:solidFill>
          <a:latin typeface="+mn-lt"/>
          <a:ea typeface="+mn-ea"/>
          <a:cs typeface="+mn-cs"/>
        </a:defRPr>
      </a:lvl8pPr>
      <a:lvl9pPr marL="5168517" indent="-304030" algn="l" defTabSz="1216123" rtl="0" eaLnBrk="1" latinLnBrk="0" hangingPunct="1">
        <a:spcBef>
          <a:spcPct val="20000"/>
        </a:spcBef>
        <a:buFont typeface="Arial" pitchFamily="34" charset="0"/>
        <a:buChar char="•"/>
        <a:defRPr sz="26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1pPr>
      <a:lvl2pPr marL="608061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216123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3pPr>
      <a:lvl4pPr marL="1824183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4pPr>
      <a:lvl5pPr marL="2432243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5pPr>
      <a:lvl6pPr marL="3040304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6pPr>
      <a:lvl7pPr marL="3648366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7pPr>
      <a:lvl8pPr marL="4256426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8pPr>
      <a:lvl9pPr marL="4864487" algn="l" defTabSz="1216123" rtl="0" eaLnBrk="1" latinLnBrk="0" hangingPunct="1">
        <a:defRPr sz="23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127" y="365128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126" y="6356352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D1223-53C8-4F6E-A0EE-C7ADC22EE3B7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2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298" y="6356352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7F815-C9D9-4C47-BF81-5524DE2DF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0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127" y="365125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AE3A7-20DA-48F3-81C3-2C954A8690AA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E023C-A976-4855-B18A-9D29296741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4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6127" y="365125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F53A21D4-9D8E-41AB-BDC2-8CA502A9B670}" type="datetimeFigureOut">
              <a:rPr lang="zh-CN" altLang="en-US" smtClean="0"/>
              <a:pPr/>
              <a:t>2023/11/17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4939B1A-D5CD-4394-9DA0-DACD796AB5C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2134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3.xml"/><Relationship Id="rId7" Type="http://schemas.openxmlformats.org/officeDocument/2006/relationships/image" Target="../media/image13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6.png"/><Relationship Id="rId4" Type="http://schemas.openxmlformats.org/officeDocument/2006/relationships/tags" Target="../tags/tag4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20" y="0"/>
            <a:ext cx="11429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5143" y="1"/>
            <a:ext cx="11490777" cy="830997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Chµo</a:t>
            </a:r>
            <a:r>
              <a:rPr lang="en-US" sz="4800" b="1" dirty="0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mõng</a:t>
            </a:r>
            <a:r>
              <a:rPr lang="en-US" sz="4800" b="1" dirty="0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c¸c</a:t>
            </a:r>
            <a:r>
              <a:rPr lang="en-US" sz="4800" b="1" dirty="0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4800" b="1" dirty="0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líp</a:t>
            </a:r>
            <a:r>
              <a:rPr lang="en-US" sz="4800" b="1" dirty="0">
                <a:solidFill>
                  <a:srgbClr val="000099"/>
                </a:solidFill>
                <a:latin typeface=".VnAvant" panose="020B72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 1A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0119" y="1647895"/>
            <a:ext cx="3657600" cy="707886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 VIỆT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ột mốc Km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9" y="1676400"/>
            <a:ext cx="4855934" cy="36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ột mốc 13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072" y="1676401"/>
            <a:ext cx="6471641" cy="364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147024" y="201629"/>
            <a:ext cx="3831382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cột mốc</a:t>
            </a:r>
          </a:p>
        </p:txBody>
      </p:sp>
    </p:spTree>
    <p:extLst>
      <p:ext uri="{BB962C8B-B14F-4D97-AF65-F5344CB8AC3E}">
        <p14:creationId xmlns:p14="http://schemas.microsoft.com/office/powerpoint/2010/main" val="347538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18319" y="685800"/>
            <a:ext cx="11277600" cy="5439918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Gµ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dÉn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®µn con ®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an.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Chèc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chèc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5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thÊy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måi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gµ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“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tôc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…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tôc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…”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gäi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con.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Đµn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gµ con ch¹y l¹i,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chen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chóc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nhau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an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råi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róc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vµo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bªn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Gµ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ñ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Êm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c¸c</a:t>
            </a:r>
            <a:r>
              <a:rPr lang="en-US" sz="5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con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11357769" y="990599"/>
            <a:ext cx="228600" cy="8149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9718739" y="2816436"/>
            <a:ext cx="169464" cy="5206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H="1">
            <a:off x="9958294" y="5195976"/>
            <a:ext cx="152400" cy="6575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11472069" y="4381741"/>
            <a:ext cx="101530" cy="6807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F5DA413-83FC-4173-88AD-0FE1212F5102}"/>
              </a:ext>
            </a:extLst>
          </p:cNvPr>
          <p:cNvSpPr/>
          <p:nvPr/>
        </p:nvSpPr>
        <p:spPr>
          <a:xfrm>
            <a:off x="442119" y="4950767"/>
            <a:ext cx="61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BC6784-C2E4-4A63-B7F4-CBB432FA2BC3}"/>
              </a:ext>
            </a:extLst>
          </p:cNvPr>
          <p:cNvSpPr/>
          <p:nvPr/>
        </p:nvSpPr>
        <p:spPr>
          <a:xfrm>
            <a:off x="1204119" y="759766"/>
            <a:ext cx="61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7542A5-3306-4095-899A-29681201C92F}"/>
              </a:ext>
            </a:extLst>
          </p:cNvPr>
          <p:cNvSpPr/>
          <p:nvPr/>
        </p:nvSpPr>
        <p:spPr>
          <a:xfrm>
            <a:off x="552568" y="1398719"/>
            <a:ext cx="61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6C23DD-ADB2-4BC4-9C88-4E4C6DAA5E9F}"/>
              </a:ext>
            </a:extLst>
          </p:cNvPr>
          <p:cNvSpPr/>
          <p:nvPr/>
        </p:nvSpPr>
        <p:spPr>
          <a:xfrm>
            <a:off x="9803471" y="2433935"/>
            <a:ext cx="61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B94528-4A20-4C6F-A603-A85817571882}"/>
              </a:ext>
            </a:extLst>
          </p:cNvPr>
          <p:cNvSpPr txBox="1"/>
          <p:nvPr/>
        </p:nvSpPr>
        <p:spPr>
          <a:xfrm>
            <a:off x="10275125" y="882228"/>
            <a:ext cx="6575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7030A0"/>
                </a:solidFill>
                <a:latin typeface=".VnAvant" pitchFamily="34" charset="0"/>
              </a:rPr>
              <a:t>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7B9314-F500-475F-8B71-8FBF18B9F085}"/>
              </a:ext>
            </a:extLst>
          </p:cNvPr>
          <p:cNvSpPr txBox="1"/>
          <p:nvPr/>
        </p:nvSpPr>
        <p:spPr>
          <a:xfrm>
            <a:off x="2879555" y="4182070"/>
            <a:ext cx="6575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7030A0"/>
                </a:solidFill>
                <a:latin typeface=".VnAvant" pitchFamily="34" charset="0"/>
              </a:rPr>
              <a:t>¨</a:t>
            </a:r>
          </a:p>
        </p:txBody>
      </p:sp>
    </p:spTree>
    <p:extLst>
      <p:ext uri="{BB962C8B-B14F-4D97-AF65-F5344CB8AC3E}">
        <p14:creationId xmlns:p14="http://schemas.microsoft.com/office/powerpoint/2010/main" val="422912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ếng kêu và hình ảnh gà mẹ bảo vệ đàn gà con đi kiếm mồ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551" y="-7748"/>
            <a:ext cx="12219353" cy="687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7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787489" y="1295400"/>
            <a:ext cx="75700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655314" y="5366607"/>
            <a:ext cx="10931381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 mẹ dẫn đàn con đi đâu?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769368" y="2095500"/>
            <a:ext cx="83757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83037" y="2933700"/>
            <a:ext cx="42310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118519" y="4572000"/>
            <a:ext cx="7239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655314" y="5366607"/>
            <a:ext cx="10931381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 thấy mồi, gà mẹ làm gì?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5314" y="5366607"/>
            <a:ext cx="10931381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 mẹ còn làm gì nữa cho đàn con?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5314" y="5366607"/>
            <a:ext cx="10931381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Theo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giống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với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người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2B156CF5-9763-4BDD-A1E7-57A7D57734AD}"/>
              </a:ext>
            </a:extLst>
          </p:cNvPr>
          <p:cNvSpPr/>
          <p:nvPr/>
        </p:nvSpPr>
        <p:spPr>
          <a:xfrm>
            <a:off x="442119" y="0"/>
            <a:ext cx="11277600" cy="5105400"/>
          </a:xfrm>
          <a:prstGeom prst="roundRect">
            <a:avLst/>
          </a:prstGeom>
          <a:solidFill>
            <a:srgbClr val="FAE1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Gµ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dÉn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®µn con ®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an.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Chèc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chèc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54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thÇy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måi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gµ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“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tôc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…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tôc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…”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gäi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con.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Đµn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gµ con ch¹y l¹i,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chen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chóc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nhau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an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råi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róc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vµo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bªn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Gµ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ñ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Êm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c¸c</a:t>
            </a:r>
            <a:r>
              <a:rPr lang="en-US" sz="5400" dirty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B8FA13-5437-47AE-B74D-953AE5BCDBA5}"/>
              </a:ext>
            </a:extLst>
          </p:cNvPr>
          <p:cNvSpPr txBox="1"/>
          <p:nvPr/>
        </p:nvSpPr>
        <p:spPr>
          <a:xfrm>
            <a:off x="10223967" y="67270"/>
            <a:ext cx="6575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.VnAvant" pitchFamily="34" charset="0"/>
              </a:rPr>
              <a:t>¨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1BCC19-260D-480A-9CC2-21C40CEFC048}"/>
              </a:ext>
            </a:extLst>
          </p:cNvPr>
          <p:cNvSpPr txBox="1"/>
          <p:nvPr/>
        </p:nvSpPr>
        <p:spPr>
          <a:xfrm>
            <a:off x="2769368" y="3338665"/>
            <a:ext cx="6575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.VnAvant" pitchFamily="34" charset="0"/>
              </a:rPr>
              <a:t>¨</a:t>
            </a:r>
          </a:p>
        </p:txBody>
      </p:sp>
    </p:spTree>
    <p:extLst>
      <p:ext uri="{BB962C8B-B14F-4D97-AF65-F5344CB8AC3E}">
        <p14:creationId xmlns:p14="http://schemas.microsoft.com/office/powerpoint/2010/main" val="263505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13719" y="152400"/>
            <a:ext cx="8792308" cy="45529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F45E77-0720-48A6-BF93-F6BCBD754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0586A4C-9631-45A8-92AE-E28B23E9F3D8}"/>
              </a:ext>
            </a:extLst>
          </p:cNvPr>
          <p:cNvGrpSpPr/>
          <p:nvPr/>
        </p:nvGrpSpPr>
        <p:grpSpPr>
          <a:xfrm>
            <a:off x="1817397" y="1367180"/>
            <a:ext cx="8471007" cy="2912347"/>
            <a:chOff x="1868200" y="2198564"/>
            <a:chExt cx="8492016" cy="2919569"/>
          </a:xfrm>
          <a:pattFill prst="trellis">
            <a:fgClr>
              <a:srgbClr val="BCE6EB"/>
            </a:fgClr>
            <a:bgClr>
              <a:schemeClr val="bg1"/>
            </a:bgClr>
          </a:pattFill>
        </p:grpSpPr>
        <p:sp>
          <p:nvSpPr>
            <p:cNvPr id="8" name="Rectangle: Rounded Corners 1">
              <a:extLst>
                <a:ext uri="{FF2B5EF4-FFF2-40B4-BE49-F238E27FC236}">
                  <a16:creationId xmlns:a16="http://schemas.microsoft.com/office/drawing/2014/main" id="{F3A340AF-2F91-47EF-A0B9-83BBA40BBB80}"/>
                </a:ext>
              </a:extLst>
            </p:cNvPr>
            <p:cNvSpPr/>
            <p:nvPr/>
          </p:nvSpPr>
          <p:spPr>
            <a:xfrm>
              <a:off x="1868200" y="2198564"/>
              <a:ext cx="8492016" cy="2919569"/>
            </a:xfrm>
            <a:prstGeom prst="roundRect">
              <a:avLst/>
            </a:prstGeom>
            <a:solidFill>
              <a:srgbClr val="FDCFDF"/>
            </a:solidFill>
            <a:ln w="3810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057">
                <a:defRPr/>
              </a:pPr>
              <a:endParaRPr lang="en-US" sz="1795" dirty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FDC8C3-7387-4FD6-88A6-77B53BAAB3AC}"/>
                </a:ext>
              </a:extLst>
            </p:cNvPr>
            <p:cNvSpPr txBox="1"/>
            <p:nvPr/>
          </p:nvSpPr>
          <p:spPr>
            <a:xfrm>
              <a:off x="3553836" y="2411855"/>
              <a:ext cx="5176705" cy="923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6057">
                <a:defRPr/>
              </a:pPr>
              <a:r>
                <a:rPr lang="en-US" sz="5387" b="1" dirty="0" err="1">
                  <a:ln w="2857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Kể</a:t>
              </a:r>
              <a:r>
                <a:rPr lang="en-US" sz="5387" b="1" dirty="0">
                  <a:ln w="2857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5387" b="1" dirty="0" err="1">
                  <a:ln w="28575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chuyện</a:t>
              </a:r>
              <a:endParaRPr lang="en-US" sz="5387" b="1" dirty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3116D8-4AC4-4021-969C-A98CEE8184AB}"/>
                </a:ext>
              </a:extLst>
            </p:cNvPr>
            <p:cNvSpPr txBox="1"/>
            <p:nvPr/>
          </p:nvSpPr>
          <p:spPr>
            <a:xfrm>
              <a:off x="1873099" y="3464243"/>
              <a:ext cx="8377513" cy="913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6152">
                <a:buClr>
                  <a:srgbClr val="000000"/>
                </a:buClr>
              </a:pPr>
              <a:r>
                <a:rPr lang="en-US" sz="5320" b="1" kern="0" dirty="0" err="1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Bài</a:t>
              </a:r>
              <a:r>
                <a:rPr lang="en-US" sz="5320" b="1" kern="0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5320" b="1" kern="0" dirty="0" err="1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học</a:t>
              </a:r>
              <a:r>
                <a:rPr lang="en-US" sz="5320" b="1" kern="0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5320" b="1" kern="0" dirty="0" err="1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đầu</a:t>
              </a:r>
              <a:r>
                <a:rPr lang="en-US" sz="5320" b="1" kern="0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5320" b="1" kern="0" dirty="0" err="1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tiên</a:t>
              </a:r>
              <a:r>
                <a:rPr lang="en-US" sz="5320" b="1" kern="0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5320" b="1" kern="0" dirty="0" err="1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của</a:t>
              </a:r>
              <a:r>
                <a:rPr lang="en-US" sz="5320" b="1" kern="0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5320" b="1" kern="0" dirty="0" err="1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thỏ</a:t>
              </a:r>
              <a:r>
                <a:rPr lang="en-US" sz="5320" b="1" kern="0" dirty="0">
                  <a:solidFill>
                    <a:srgbClr val="00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con.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318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E398020-F17E-4430-A15B-63FB4956E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15" y="110295"/>
            <a:ext cx="2777875" cy="8107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8235DB-407D-428F-A718-B2F2683D98BF}"/>
              </a:ext>
            </a:extLst>
          </p:cNvPr>
          <p:cNvSpPr txBox="1"/>
          <p:nvPr/>
        </p:nvSpPr>
        <p:spPr>
          <a:xfrm>
            <a:off x="3483251" y="330765"/>
            <a:ext cx="5104282" cy="583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6152">
              <a:buClr>
                <a:srgbClr val="000000"/>
              </a:buClr>
            </a:pPr>
            <a:r>
              <a:rPr lang="en-US" sz="3192" b="1" kern="0" dirty="0">
                <a:solidFill>
                  <a:srgbClr val="000000"/>
                </a:solidFill>
                <a:latin typeface="Quicksand Medium" panose="00000600000000000000" pitchFamily="2" charset="0"/>
                <a:cs typeface="Arial"/>
                <a:sym typeface="Arial"/>
              </a:rPr>
              <a:t>Bài học đầu tiên của thỏ con.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135B04-44FB-458F-8B55-C6581EA90A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92" t="10763" r="52352" b="3685"/>
          <a:stretch/>
        </p:blipFill>
        <p:spPr>
          <a:xfrm>
            <a:off x="3194492" y="1348145"/>
            <a:ext cx="2628013" cy="25493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E4CB69-03B6-420B-B78F-CA590E21EC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438" t="3336" r="1346" b="1291"/>
          <a:stretch/>
        </p:blipFill>
        <p:spPr>
          <a:xfrm>
            <a:off x="6326124" y="1152216"/>
            <a:ext cx="2995105" cy="28431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2187CC-90FB-4054-9268-41737EBC9A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07" t="4395" r="51887" b="3728"/>
          <a:stretch/>
        </p:blipFill>
        <p:spPr>
          <a:xfrm>
            <a:off x="2876833" y="4090123"/>
            <a:ext cx="2962486" cy="25460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2B64EAD-A837-4FEA-A8CD-A5540F9D45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897" t="3927" r="8922" b="3716"/>
          <a:stretch/>
        </p:blipFill>
        <p:spPr>
          <a:xfrm>
            <a:off x="6326124" y="4079881"/>
            <a:ext cx="2608297" cy="255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3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Bài học đầu tiên của Thỏ con  Tiếng Việt 1 tập 1  Kết nối tri thức với cuộc sống_1080p">
            <a:hlinkClick r:id="" action="ppaction://media"/>
            <a:extLst>
              <a:ext uri="{FF2B5EF4-FFF2-40B4-BE49-F238E27FC236}">
                <a16:creationId xmlns:a16="http://schemas.microsoft.com/office/drawing/2014/main" id="{BD619257-F9F6-4FE7-951F-C18B158F88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1544597-C1D5-43C0-931E-44E70883C9D1}"/>
              </a:ext>
            </a:extLst>
          </p:cNvPr>
          <p:cNvSpPr txBox="1"/>
          <p:nvPr/>
        </p:nvSpPr>
        <p:spPr>
          <a:xfrm>
            <a:off x="830093" y="5589480"/>
            <a:ext cx="11746791" cy="747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152">
              <a:buClr>
                <a:srgbClr val="000000"/>
              </a:buClr>
            </a:pPr>
            <a:r>
              <a:rPr lang="en-US" sz="4256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Trước khi thỏ con đi chơi, thỏ mẹ dặn dò điều gì</a:t>
            </a:r>
            <a:r>
              <a:rPr lang="vi-VN" sz="4256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endParaRPr lang="en-US" sz="4256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767D24-66F3-4889-830C-AB759E8E8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253"/>
            <a:ext cx="2825890" cy="8248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65F0FD-891B-47AA-A263-80AA163677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92" t="10763" r="52352" b="3685"/>
          <a:stretch/>
        </p:blipFill>
        <p:spPr>
          <a:xfrm>
            <a:off x="3667057" y="238270"/>
            <a:ext cx="5516413" cy="535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A6E6B65-025F-457C-9DF6-12C027DF406E}"/>
              </a:ext>
            </a:extLst>
          </p:cNvPr>
          <p:cNvSpPr txBox="1"/>
          <p:nvPr/>
        </p:nvSpPr>
        <p:spPr>
          <a:xfrm>
            <a:off x="3112583" y="5733255"/>
            <a:ext cx="7361311" cy="747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6152">
              <a:buClr>
                <a:srgbClr val="000000"/>
              </a:buClr>
            </a:pPr>
            <a:r>
              <a:rPr lang="en-US" sz="4256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Va vào anh sóc, thỏ con nói gì</a:t>
            </a:r>
            <a:r>
              <a:rPr lang="vi-VN" sz="4256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r>
              <a:rPr lang="en-US" sz="4256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3017A1-9348-4912-886F-CE8F4DA61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08" y="346975"/>
            <a:ext cx="2808674" cy="8197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1009BB-1352-4A0D-8815-09B5A174AC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438" t="3336" r="1346" b="1291"/>
          <a:stretch/>
        </p:blipFill>
        <p:spPr>
          <a:xfrm>
            <a:off x="3792422" y="346974"/>
            <a:ext cx="5637189" cy="535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9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3" descr="phong-nen-powerpoint-de-thuong-28">
            <a:extLst>
              <a:ext uri="{FF2B5EF4-FFF2-40B4-BE49-F238E27FC236}">
                <a16:creationId xmlns:a16="http://schemas.microsoft.com/office/drawing/2014/main" id="{0FDF1360-4896-426A-B4F0-10D5648E5C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919" y="181570"/>
            <a:ext cx="11430000" cy="6411516"/>
          </a:xfrm>
        </p:spPr>
      </p:pic>
      <p:sp>
        <p:nvSpPr>
          <p:cNvPr id="4099" name="Title 1">
            <a:extLst>
              <a:ext uri="{FF2B5EF4-FFF2-40B4-BE49-F238E27FC236}">
                <a16:creationId xmlns:a16="http://schemas.microsoft.com/office/drawing/2014/main" id="{8F59D266-E5D6-4A12-B82E-491039B3D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55467" y="1248669"/>
            <a:ext cx="7393781" cy="1242714"/>
          </a:xfrm>
        </p:spPr>
        <p:txBody>
          <a:bodyPr/>
          <a:lstStyle/>
          <a:p>
            <a:pPr algn="ctr"/>
            <a:r>
              <a:rPr lang="en-US" altLang="zh-CN" sz="6188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lang="en-US" altLang="zh-CN" sz="6188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6188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altLang="zh-CN" sz="6188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EB13B5-1CDF-4818-8D0B-0D136C7BB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46" y="284036"/>
            <a:ext cx="3326901" cy="9710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A775CA-C00F-4196-9DEA-0FF3E605B25C}"/>
              </a:ext>
            </a:extLst>
          </p:cNvPr>
          <p:cNvSpPr txBox="1"/>
          <p:nvPr/>
        </p:nvSpPr>
        <p:spPr>
          <a:xfrm>
            <a:off x="3923628" y="5716353"/>
            <a:ext cx="7609776" cy="747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6152">
              <a:buClr>
                <a:srgbClr val="000000"/>
              </a:buClr>
            </a:pPr>
            <a:r>
              <a:rPr lang="en-US" sz="4256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Được bác voi cứu, thỏ con nói gì</a:t>
            </a:r>
            <a:r>
              <a:rPr lang="vi-VN" sz="4256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endParaRPr lang="en-US" sz="4256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9863A6-1BC8-4A94-BDD7-954455CC68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07" t="4395" r="51887" b="3728"/>
          <a:stretch/>
        </p:blipFill>
        <p:spPr>
          <a:xfrm>
            <a:off x="4010177" y="365144"/>
            <a:ext cx="6226361" cy="535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5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41CE7F-4875-4057-A812-2DECC6AD0391}"/>
              </a:ext>
            </a:extLst>
          </p:cNvPr>
          <p:cNvSpPr txBox="1"/>
          <p:nvPr/>
        </p:nvSpPr>
        <p:spPr>
          <a:xfrm>
            <a:off x="3610247" y="5680899"/>
            <a:ext cx="6258445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6152">
              <a:buClr>
                <a:srgbClr val="000000"/>
              </a:buClr>
            </a:pPr>
            <a:r>
              <a:rPr lang="en-US" sz="4788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Thỏ con hiểu ra điều gì</a:t>
            </a:r>
            <a:r>
              <a:rPr lang="vi-VN" sz="4788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  <a:endParaRPr lang="en-US" sz="4788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853D0B-5E0C-4B95-B518-26704BC8C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95" y="245428"/>
            <a:ext cx="3146667" cy="9184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F1ABFD-E3BD-4400-8FA4-11599C3E39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897" t="3927" r="8922" b="3716"/>
          <a:stretch/>
        </p:blipFill>
        <p:spPr>
          <a:xfrm>
            <a:off x="3785855" y="317458"/>
            <a:ext cx="5458830" cy="535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96BE23-0F31-4BB4-BD06-7254703D9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52" y="400059"/>
            <a:ext cx="1849287" cy="5397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25CACB-0E74-4F00-82B9-4F8F935C8EE5}"/>
              </a:ext>
            </a:extLst>
          </p:cNvPr>
          <p:cNvSpPr txBox="1"/>
          <p:nvPr/>
        </p:nvSpPr>
        <p:spPr>
          <a:xfrm>
            <a:off x="3194492" y="538186"/>
            <a:ext cx="5104282" cy="583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6152">
              <a:buClr>
                <a:srgbClr val="000000"/>
              </a:buClr>
            </a:pPr>
            <a:r>
              <a:rPr lang="en-US" sz="3192" b="1" kern="0" dirty="0">
                <a:solidFill>
                  <a:srgbClr val="000000"/>
                </a:solidFill>
                <a:latin typeface="Quicksand Medium" panose="00000600000000000000" pitchFamily="2" charset="0"/>
                <a:cs typeface="Arial"/>
                <a:sym typeface="Arial"/>
              </a:rPr>
              <a:t>Bài học đầu tiên của thỏ con.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87325-41AA-4158-9AAC-5F7F28D4AC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92" t="10763" r="52352" b="3685"/>
          <a:stretch/>
        </p:blipFill>
        <p:spPr>
          <a:xfrm>
            <a:off x="3194492" y="1348145"/>
            <a:ext cx="2628013" cy="25493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A23D66-D06F-4116-9FEE-FE4BCEA4FA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438" t="3336" r="1346" b="1291"/>
          <a:stretch/>
        </p:blipFill>
        <p:spPr>
          <a:xfrm>
            <a:off x="6326124" y="1152216"/>
            <a:ext cx="2995105" cy="28431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C9A630-D02F-4CF7-86AA-4DF50D3C61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07" t="4395" r="51887" b="3728"/>
          <a:stretch/>
        </p:blipFill>
        <p:spPr>
          <a:xfrm>
            <a:off x="2876833" y="4090123"/>
            <a:ext cx="2962486" cy="25460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8E3DCB-A5AD-4790-BEE3-CD196FFC84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897" t="3927" r="8922" b="3716"/>
          <a:stretch/>
        </p:blipFill>
        <p:spPr>
          <a:xfrm>
            <a:off x="6326124" y="4079881"/>
            <a:ext cx="2608297" cy="255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8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458;p21">
            <a:extLst>
              <a:ext uri="{FF2B5EF4-FFF2-40B4-BE49-F238E27FC236}">
                <a16:creationId xmlns:a16="http://schemas.microsoft.com/office/drawing/2014/main" id="{E3AAE0D8-A3F4-4FC9-825E-BBF617A12028}"/>
              </a:ext>
            </a:extLst>
          </p:cNvPr>
          <p:cNvGrpSpPr/>
          <p:nvPr/>
        </p:nvGrpSpPr>
        <p:grpSpPr>
          <a:xfrm>
            <a:off x="2057209" y="251252"/>
            <a:ext cx="7887247" cy="1664533"/>
            <a:chOff x="2006019" y="49159"/>
            <a:chExt cx="5930106" cy="1251496"/>
          </a:xfrm>
        </p:grpSpPr>
        <p:sp>
          <p:nvSpPr>
            <p:cNvPr id="68" name="Google Shape;459;p21">
              <a:extLst>
                <a:ext uri="{FF2B5EF4-FFF2-40B4-BE49-F238E27FC236}">
                  <a16:creationId xmlns:a16="http://schemas.microsoft.com/office/drawing/2014/main" id="{689DEF57-5589-4B2A-BFC2-630A3CE57320}"/>
                </a:ext>
              </a:extLst>
            </p:cNvPr>
            <p:cNvSpPr/>
            <p:nvPr/>
          </p:nvSpPr>
          <p:spPr>
            <a:xfrm>
              <a:off x="2294413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23">
                <a:buClr>
                  <a:srgbClr val="000000"/>
                </a:buClr>
                <a:defRPr/>
              </a:pPr>
              <a:endParaRPr sz="1862" ker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endParaRPr>
            </a:p>
          </p:txBody>
        </p:sp>
        <p:sp>
          <p:nvSpPr>
            <p:cNvPr id="69" name="Google Shape;460;p21">
              <a:extLst>
                <a:ext uri="{FF2B5EF4-FFF2-40B4-BE49-F238E27FC236}">
                  <a16:creationId xmlns:a16="http://schemas.microsoft.com/office/drawing/2014/main" id="{2BDF9B41-A5FD-4E07-A354-0FBAD41FF700}"/>
                </a:ext>
              </a:extLst>
            </p:cNvPr>
            <p:cNvSpPr/>
            <p:nvPr/>
          </p:nvSpPr>
          <p:spPr>
            <a:xfrm rot="7791998">
              <a:off x="7097580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23">
                <a:buClr>
                  <a:srgbClr val="000000"/>
                </a:buClr>
                <a:defRPr/>
              </a:pPr>
              <a:endParaRPr sz="1862" ker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endParaRPr>
            </a:p>
          </p:txBody>
        </p:sp>
        <p:sp>
          <p:nvSpPr>
            <p:cNvPr id="70" name="Google Shape;461;p21">
              <a:extLst>
                <a:ext uri="{FF2B5EF4-FFF2-40B4-BE49-F238E27FC236}">
                  <a16:creationId xmlns:a16="http://schemas.microsoft.com/office/drawing/2014/main" id="{525D0FD0-318C-428B-8C7B-E1EC480DD1EC}"/>
                </a:ext>
              </a:extLst>
            </p:cNvPr>
            <p:cNvSpPr/>
            <p:nvPr/>
          </p:nvSpPr>
          <p:spPr>
            <a:xfrm rot="7791998">
              <a:off x="1962480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rgbClr val="434343">
                <a:alpha val="15109"/>
              </a:srgb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23">
                <a:buClr>
                  <a:srgbClr val="000000"/>
                </a:buClr>
                <a:defRPr/>
              </a:pPr>
              <a:endParaRPr sz="1862" kern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endParaRPr>
            </a:p>
          </p:txBody>
        </p:sp>
      </p:grpSp>
      <p:sp>
        <p:nvSpPr>
          <p:cNvPr id="71" name="Google Shape;462;p21">
            <a:extLst>
              <a:ext uri="{FF2B5EF4-FFF2-40B4-BE49-F238E27FC236}">
                <a16:creationId xmlns:a16="http://schemas.microsoft.com/office/drawing/2014/main" id="{A500ECDA-B255-4F39-A8BA-BE08191E57F2}"/>
              </a:ext>
            </a:extLst>
          </p:cNvPr>
          <p:cNvSpPr txBox="1">
            <a:spLocks/>
          </p:cNvSpPr>
          <p:nvPr/>
        </p:nvSpPr>
        <p:spPr>
          <a:xfrm>
            <a:off x="2964494" y="674711"/>
            <a:ext cx="6082751" cy="761711"/>
          </a:xfrm>
          <a:prstGeom prst="rect">
            <a:avLst/>
          </a:prstGeom>
        </p:spPr>
        <p:txBody>
          <a:bodyPr spcFirstLastPara="1" wrap="square" lIns="121598" tIns="121598" rIns="121598" bIns="121598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j-cs"/>
              </a:defRPr>
            </a:lvl1pPr>
          </a:lstStyle>
          <a:p>
            <a:pPr defTabSz="912114">
              <a:defRPr/>
            </a:pPr>
            <a:r>
              <a:rPr lang="en-US" sz="478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Ý </a:t>
            </a:r>
            <a:r>
              <a:rPr lang="en-US" sz="4788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nghĩa</a:t>
            </a:r>
            <a:r>
              <a:rPr lang="en-US" sz="478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4788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câu</a:t>
            </a:r>
            <a:r>
              <a:rPr lang="en-US" sz="478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4788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</a:t>
            </a:r>
            <a:endParaRPr lang="en-US" sz="4788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42FFFA-BC90-4403-8F51-E9EE32B41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0345" y="2518645"/>
            <a:ext cx="7829183" cy="175035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defTabSz="912114"/>
            <a:r>
              <a:rPr lang="vi-VN" altLang="en-US" sz="5387" b="1" dirty="0">
                <a:solidFill>
                  <a:prstClr val="black"/>
                </a:solidFill>
                <a:latin typeface="HP001 4 hàng" panose="020B0603050302020204" pitchFamily="34" charset="0"/>
                <a:ea typeface="Arial-Rounded"/>
                <a:cs typeface="Arial"/>
                <a:sym typeface="Arial"/>
              </a:rPr>
              <a:t>Câu chuyện khuyên </a:t>
            </a:r>
            <a:r>
              <a:rPr lang="en-US" altLang="en-US" sz="5387" b="1" dirty="0" err="1">
                <a:solidFill>
                  <a:prstClr val="black"/>
                </a:solidFill>
                <a:latin typeface="HP001 4 hàng" panose="020B0603050302020204" pitchFamily="34" charset="0"/>
                <a:ea typeface="Arial-Rounded"/>
                <a:cs typeface="Arial"/>
                <a:sym typeface="Arial"/>
              </a:rPr>
              <a:t>chúng</a:t>
            </a:r>
            <a:r>
              <a:rPr lang="en-US" altLang="en-US" sz="5387" b="1" dirty="0">
                <a:solidFill>
                  <a:prstClr val="black"/>
                </a:solidFill>
                <a:latin typeface="HP001 4 hàng" panose="020B0603050302020204" pitchFamily="34" charset="0"/>
                <a:ea typeface="Arial-Rounded"/>
                <a:cs typeface="Arial"/>
                <a:sym typeface="Arial"/>
              </a:rPr>
              <a:t> ta </a:t>
            </a:r>
            <a:r>
              <a:rPr lang="en-US" altLang="en-US" sz="5387" b="1" dirty="0" err="1">
                <a:solidFill>
                  <a:prstClr val="black"/>
                </a:solidFill>
                <a:latin typeface="HP001 4 hàng" panose="020B0603050302020204" pitchFamily="34" charset="0"/>
                <a:ea typeface="Arial-Rounded"/>
                <a:cs typeface="Arial"/>
                <a:sym typeface="Arial"/>
              </a:rPr>
              <a:t>điều</a:t>
            </a:r>
            <a:r>
              <a:rPr lang="en-US" altLang="en-US" sz="5387" b="1" dirty="0">
                <a:solidFill>
                  <a:prstClr val="black"/>
                </a:solidFill>
                <a:latin typeface="HP001 4 hàng" panose="020B0603050302020204" pitchFamily="34" charset="0"/>
                <a:ea typeface="Arial-Rounded"/>
                <a:cs typeface="Arial"/>
                <a:sym typeface="Arial"/>
              </a:rPr>
              <a:t> </a:t>
            </a:r>
            <a:r>
              <a:rPr lang="en-US" altLang="en-US" sz="5387" b="1" dirty="0" err="1">
                <a:solidFill>
                  <a:prstClr val="black"/>
                </a:solidFill>
                <a:latin typeface="HP001 4 hàng" panose="020B0603050302020204" pitchFamily="34" charset="0"/>
                <a:ea typeface="Arial-Rounded"/>
                <a:cs typeface="Arial"/>
                <a:sym typeface="Arial"/>
              </a:rPr>
              <a:t>gì</a:t>
            </a:r>
            <a:r>
              <a:rPr lang="en-US" altLang="en-US" sz="5387" b="1" dirty="0">
                <a:solidFill>
                  <a:prstClr val="black"/>
                </a:solidFill>
                <a:latin typeface="HP001 4 hàng" panose="020B0603050302020204" pitchFamily="34" charset="0"/>
                <a:ea typeface="Arial-Rounded"/>
                <a:cs typeface="Arial"/>
                <a:sym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7119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1000" r="-12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3719" y="533400"/>
            <a:ext cx="9525000" cy="3886200"/>
          </a:xfrm>
        </p:spPr>
        <p:txBody>
          <a:bodyPr>
            <a:noAutofit/>
          </a:bodyPr>
          <a:lstStyle/>
          <a:p>
            <a:pPr algn="l"/>
            <a:r>
              <a:rPr lang="en-US" u="sng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học: </a:t>
            </a:r>
            <a:b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Nên nói lời cảm ơn khi được người khác giúp đỡ.</a:t>
            </a:r>
            <a:b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Nên nói lời xin lỗi khi làm điều sai hoặc làm phiền người khác. </a:t>
            </a:r>
          </a:p>
        </p:txBody>
      </p:sp>
    </p:spTree>
    <p:extLst>
      <p:ext uri="{BB962C8B-B14F-4D97-AF65-F5344CB8AC3E}">
        <p14:creationId xmlns:p14="http://schemas.microsoft.com/office/powerpoint/2010/main" val="3354861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9" t="28373" r="32288" b="28770"/>
          <a:stretch/>
        </p:blipFill>
        <p:spPr bwMode="auto">
          <a:xfrm>
            <a:off x="2031884" y="1087515"/>
            <a:ext cx="8665261" cy="55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44" y="2068731"/>
            <a:ext cx="6116066" cy="233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889919" y="38100"/>
            <a:ext cx="8792308" cy="4552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00058" y="2690812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0"/>
          <p:cNvSpPr txBox="1">
            <a:spLocks noChangeArrowheads="1"/>
          </p:cNvSpPr>
          <p:nvPr/>
        </p:nvSpPr>
        <p:spPr bwMode="auto">
          <a:xfrm>
            <a:off x="7984432" y="5578079"/>
            <a:ext cx="1285875" cy="48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2531" b="1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365919" y="214313"/>
            <a:ext cx="5723929" cy="3145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125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qu</a:t>
            </a:r>
            <a:r>
              <a:rPr lang="en-US" sz="4125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¶ </a:t>
            </a:r>
            <a:r>
              <a:rPr lang="en-US" sz="4125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nhãt</a:t>
            </a:r>
            <a:endParaRPr lang="en-US" sz="4125" b="1" dirty="0">
              <a:ln>
                <a:solidFill>
                  <a:schemeClr val="bg1"/>
                </a:solidFill>
              </a:ln>
              <a:solidFill>
                <a:srgbClr val="3333FF"/>
              </a:solidFill>
              <a:latin typeface=".VnAvant" pitchFamily="34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387565" y="3359452"/>
            <a:ext cx="5702282" cy="32842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31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qu</a:t>
            </a:r>
            <a:r>
              <a:rPr lang="en-US" sz="4031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¶ </a:t>
            </a:r>
            <a:r>
              <a:rPr lang="en-US" sz="4031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ít</a:t>
            </a:r>
            <a:endParaRPr lang="en-US" sz="4031" b="1" dirty="0">
              <a:ln>
                <a:solidFill>
                  <a:schemeClr val="bg1"/>
                </a:solidFill>
              </a:ln>
              <a:solidFill>
                <a:srgbClr val="3333FF"/>
              </a:solidFill>
              <a:latin typeface=".VnAvant" pitchFamily="34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6089847" y="210677"/>
            <a:ext cx="5706072" cy="31487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219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l¸ </a:t>
            </a:r>
            <a:r>
              <a:rPr lang="en-US" sz="4219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lèt</a:t>
            </a:r>
            <a:endParaRPr lang="en-US" sz="4219" b="1" dirty="0">
              <a:ln>
                <a:solidFill>
                  <a:schemeClr val="bg1"/>
                </a:solidFill>
              </a:ln>
              <a:solidFill>
                <a:srgbClr val="3333FF"/>
              </a:solidFill>
              <a:latin typeface=".VnAvant" pitchFamily="34" charset="0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084791" y="3374591"/>
            <a:ext cx="5711128" cy="3269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219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rau</a:t>
            </a:r>
            <a:r>
              <a:rPr lang="en-US" sz="4219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 </a:t>
            </a:r>
            <a:r>
              <a:rPr lang="en-US" sz="4219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ngãt</a:t>
            </a:r>
            <a:endParaRPr lang="en-US" sz="4219" b="1" dirty="0">
              <a:ln>
                <a:solidFill>
                  <a:schemeClr val="bg1"/>
                </a:solidFill>
              </a:ln>
              <a:solidFill>
                <a:srgbClr val="3333FF"/>
              </a:solidFill>
              <a:latin typeface=".VnAvant" pitchFamily="34" charset="0"/>
            </a:endParaRP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6138962" y="209360"/>
            <a:ext cx="5656957" cy="3126879"/>
            <a:chOff x="3290485" y="177615"/>
            <a:chExt cx="6591301" cy="3428999"/>
          </a:xfrm>
        </p:grpSpPr>
        <p:pic>
          <p:nvPicPr>
            <p:cNvPr id="8211" name="Picture 2" descr="E:\bfb003ih6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90485" y="177615"/>
              <a:ext cx="6591301" cy="342899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12" name="TextBox 6"/>
            <p:cNvSpPr txBox="1">
              <a:spLocks noChangeArrowheads="1"/>
            </p:cNvSpPr>
            <p:nvPr/>
          </p:nvSpPr>
          <p:spPr bwMode="auto">
            <a:xfrm>
              <a:off x="7786997" y="411003"/>
              <a:ext cx="1635254" cy="15252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62945" y="3315434"/>
            <a:ext cx="5709047" cy="3286125"/>
            <a:chOff x="4603761" y="1826316"/>
            <a:chExt cx="3066777" cy="3414712"/>
          </a:xfrm>
        </p:grpSpPr>
        <p:pic>
          <p:nvPicPr>
            <p:cNvPr id="8209" name="Picture 65" descr="E:\bfb008og4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03761" y="1826316"/>
              <a:ext cx="3066777" cy="34147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10" name="TextBox 8"/>
            <p:cNvSpPr txBox="1">
              <a:spLocks noChangeArrowheads="1"/>
            </p:cNvSpPr>
            <p:nvPr/>
          </p:nvSpPr>
          <p:spPr bwMode="auto">
            <a:xfrm>
              <a:off x="6662947" y="2066562"/>
              <a:ext cx="782683" cy="144525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6128095" y="3323401"/>
            <a:ext cx="5670352" cy="3269753"/>
            <a:chOff x="7873653" y="6355285"/>
            <a:chExt cx="4572000" cy="3429000"/>
          </a:xfrm>
        </p:grpSpPr>
        <p:pic>
          <p:nvPicPr>
            <p:cNvPr id="8207" name="Picture 4" descr="E:\bfb009zo9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873653" y="6355285"/>
              <a:ext cx="4572000" cy="34290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08" name="TextBox 10"/>
            <p:cNvSpPr txBox="1">
              <a:spLocks noChangeArrowheads="1"/>
            </p:cNvSpPr>
            <p:nvPr/>
          </p:nvSpPr>
          <p:spPr bwMode="auto">
            <a:xfrm>
              <a:off x="10860389" y="6650511"/>
              <a:ext cx="1254000" cy="145856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52747" y="199835"/>
            <a:ext cx="5740301" cy="3116543"/>
            <a:chOff x="11966218" y="2407500"/>
            <a:chExt cx="3160691" cy="3429000"/>
          </a:xfrm>
        </p:grpSpPr>
        <p:pic>
          <p:nvPicPr>
            <p:cNvPr id="8205" name="Picture 14" descr="E:\bfb004mz3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966218" y="2407500"/>
              <a:ext cx="3160691" cy="34290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06" name="TextBox 8"/>
            <p:cNvSpPr txBox="1">
              <a:spLocks noChangeArrowheads="1"/>
            </p:cNvSpPr>
            <p:nvPr/>
          </p:nvSpPr>
          <p:spPr bwMode="auto">
            <a:xfrm>
              <a:off x="14182547" y="2691208"/>
              <a:ext cx="749171" cy="153027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654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0" y="0"/>
            <a:ext cx="12161838" cy="6599444"/>
            <a:chOff x="119336" y="-4493476"/>
            <a:chExt cx="7173079" cy="7147004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92"/>
            <a:stretch/>
          </p:blipFill>
          <p:spPr>
            <a:xfrm>
              <a:off x="119336" y="-4493476"/>
              <a:ext cx="7173079" cy="71470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3" name="Oval 32"/>
            <p:cNvSpPr/>
            <p:nvPr/>
          </p:nvSpPr>
          <p:spPr>
            <a:xfrm>
              <a:off x="3558381" y="669254"/>
              <a:ext cx="848753" cy="1215001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7500" dirty="0"/>
                <a:t>5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7CC293C-3ABC-463B-8A6D-BD1D044806B4}"/>
              </a:ext>
            </a:extLst>
          </p:cNvPr>
          <p:cNvSpPr/>
          <p:nvPr/>
        </p:nvSpPr>
        <p:spPr>
          <a:xfrm>
            <a:off x="302112" y="2439846"/>
            <a:ext cx="115576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Sím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dËy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Nam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chît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thÊy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s©u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hín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hë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chµo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Nam.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Nã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nh¶y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nhãt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håi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råi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qua bay l¹i,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tim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b¾t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s©u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bä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c©y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9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A_图片 2" descr="C:\Users\Thinkpad\Desktop\1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3"/>
            <a:ext cx="12161838" cy="684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A_图片 4" descr="C:\Users\Thinkpad\Desktop\未标题-1.pn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" t="9874" r="5765" b="3240"/>
          <a:stretch/>
        </p:blipFill>
        <p:spPr bwMode="auto">
          <a:xfrm>
            <a:off x="354720" y="684142"/>
            <a:ext cx="11097677" cy="594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A_图片 5" descr="C:\Users\Thinkpad\Desktop\3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5833" b="9410"/>
          <a:stretch/>
        </p:blipFill>
        <p:spPr bwMode="auto">
          <a:xfrm rot="150369">
            <a:off x="406792" y="-53510"/>
            <a:ext cx="10844305" cy="619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A_图片 8" descr="C:\Users\Thinkpad\Desktop\学校\1_0007_图层-9.pn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3108064"/>
            <a:ext cx="2429572" cy="374145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54;p13">
            <a:extLst>
              <a:ext uri="{FF2B5EF4-FFF2-40B4-BE49-F238E27FC236}">
                <a16:creationId xmlns:a16="http://schemas.microsoft.com/office/drawing/2014/main" id="{CBC80C26-E929-474C-9E62-EE9640F25C84}"/>
              </a:ext>
            </a:extLst>
          </p:cNvPr>
          <p:cNvSpPr txBox="1">
            <a:spLocks/>
          </p:cNvSpPr>
          <p:nvPr/>
        </p:nvSpPr>
        <p:spPr>
          <a:xfrm>
            <a:off x="3929378" y="971453"/>
            <a:ext cx="3948362" cy="1482684"/>
          </a:xfrm>
          <a:prstGeom prst="rect">
            <a:avLst/>
          </a:prstGeom>
        </p:spPr>
        <p:txBody>
          <a:bodyPr spcFirstLastPara="1" wrap="square" lIns="91199" tIns="91199" rIns="91199" bIns="91199" anchor="ctr" anchorCtr="0"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6123">
              <a:spcBef>
                <a:spcPts val="0"/>
              </a:spcBef>
            </a:pPr>
            <a:r>
              <a:rPr lang="en-GB" sz="6583" b="1" dirty="0" err="1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Bµi</a:t>
            </a:r>
            <a:r>
              <a:rPr lang="en-GB" sz="6583" b="1" dirty="0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50</a:t>
            </a:r>
          </a:p>
        </p:txBody>
      </p:sp>
      <p:sp>
        <p:nvSpPr>
          <p:cNvPr id="15" name="Google Shape;55;p13">
            <a:extLst>
              <a:ext uri="{FF2B5EF4-FFF2-40B4-BE49-F238E27FC236}">
                <a16:creationId xmlns:a16="http://schemas.microsoft.com/office/drawing/2014/main" id="{FB4EA56B-1E05-4134-926B-14B4B2BE219D}"/>
              </a:ext>
            </a:extLst>
          </p:cNvPr>
          <p:cNvSpPr txBox="1">
            <a:spLocks/>
          </p:cNvSpPr>
          <p:nvPr/>
        </p:nvSpPr>
        <p:spPr>
          <a:xfrm>
            <a:off x="1838754" y="2049705"/>
            <a:ext cx="8484329" cy="1278606"/>
          </a:xfrm>
          <a:prstGeom prst="rect">
            <a:avLst/>
          </a:prstGeom>
        </p:spPr>
        <p:txBody>
          <a:bodyPr spcFirstLastPara="1" wrap="square" lIns="91199" tIns="91199" rIns="91199" bIns="91199" anchor="ctr" anchorCtr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6123">
              <a:buClr>
                <a:prstClr val="black"/>
              </a:buClr>
              <a:buSzPts val="5200"/>
              <a:buNone/>
            </a:pPr>
            <a:r>
              <a:rPr lang="en-GB" sz="5387" b="1" dirty="0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¤n </a:t>
            </a:r>
            <a:r>
              <a:rPr lang="en-GB" sz="5387" b="1" dirty="0" err="1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tËp</a:t>
            </a:r>
            <a:r>
              <a:rPr lang="en-GB" sz="5387" b="1" dirty="0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vµ </a:t>
            </a:r>
            <a:r>
              <a:rPr lang="en-GB" sz="5387" b="1" dirty="0" err="1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kÓ</a:t>
            </a:r>
            <a:r>
              <a:rPr lang="en-GB" sz="5387" b="1" dirty="0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5387" b="1" dirty="0" err="1">
                <a:solidFill>
                  <a:srgbClr val="FFFF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chuyÖn</a:t>
            </a:r>
            <a:endParaRPr lang="en-GB" sz="5387" b="1" dirty="0">
              <a:solidFill>
                <a:srgbClr val="FFFF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842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247650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-25145" y="83499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337349"/>
              </p:ext>
            </p:extLst>
          </p:nvPr>
        </p:nvGraphicFramePr>
        <p:xfrm>
          <a:off x="3732690" y="1282957"/>
          <a:ext cx="4926168" cy="5018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2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2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76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76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9" name="Title 1"/>
          <p:cNvSpPr txBox="1">
            <a:spLocks/>
          </p:cNvSpPr>
          <p:nvPr/>
        </p:nvSpPr>
        <p:spPr>
          <a:xfrm>
            <a:off x="3966369" y="173545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966369" y="2863443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©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966369" y="342383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966369" y="456024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¬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3966369" y="401069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«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3966369" y="510424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966369" y="565777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2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5596453" y="119834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7230784" y="119834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5596453" y="173545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ac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230784" y="173545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at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5596453" y="2316878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 c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230784" y="2316878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 t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5596453" y="2888378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©c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7230784" y="2888378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©t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5596453" y="342971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oc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230784" y="342971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ot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5596453" y="401069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«c</a:t>
            </a: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7230784" y="401069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«t</a:t>
            </a: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7230784" y="456024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¬t</a:t>
            </a: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5596453" y="510424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uc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5596453" y="565777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2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48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</a:t>
            </a:r>
            <a:endParaRPr lang="en-US" sz="4800" dirty="0">
              <a:solidFill>
                <a:srgbClr val="0070C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CFA01BA-A58F-4EA3-9696-DF6A62B8BCA7}"/>
              </a:ext>
            </a:extLst>
          </p:cNvPr>
          <p:cNvSpPr txBox="1"/>
          <p:nvPr/>
        </p:nvSpPr>
        <p:spPr>
          <a:xfrm>
            <a:off x="4263363" y="2191784"/>
            <a:ext cx="6046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70C0"/>
                </a:solidFill>
                <a:latin typeface=".VnAvant" pitchFamily="34" charset="0"/>
              </a:rPr>
              <a:t>¨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9AC4C82-1740-4B04-817D-3F9C8DABDD24}"/>
              </a:ext>
            </a:extLst>
          </p:cNvPr>
          <p:cNvSpPr txBox="1"/>
          <p:nvPr/>
        </p:nvSpPr>
        <p:spPr>
          <a:xfrm>
            <a:off x="5623719" y="2207960"/>
            <a:ext cx="6046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70C0"/>
                </a:solidFill>
                <a:latin typeface=".VnAvant" pitchFamily="34" charset="0"/>
              </a:rPr>
              <a:t>¨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3E22A6-751B-47CA-99E2-D8793D794AD9}"/>
              </a:ext>
            </a:extLst>
          </p:cNvPr>
          <p:cNvSpPr txBox="1"/>
          <p:nvPr/>
        </p:nvSpPr>
        <p:spPr>
          <a:xfrm>
            <a:off x="7376319" y="2191783"/>
            <a:ext cx="6046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0070C0"/>
                </a:solidFill>
                <a:latin typeface=".VnAvant" pitchFamily="34" charset="0"/>
              </a:rPr>
              <a:t>¨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9" grpId="0"/>
      <p:bldP spid="50" grpId="0"/>
      <p:bldP spid="52" grpId="0"/>
      <p:bldP spid="54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19" y="0"/>
            <a:ext cx="1059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2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kg Lúa hạt (hạt thóc) cho các loại chim cảnh, gà cảnh | Lazada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075" y="1219200"/>
            <a:ext cx="5384694" cy="538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úa – Wikipedia tiếng Việ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2"/>
          <a:stretch/>
        </p:blipFill>
        <p:spPr bwMode="auto">
          <a:xfrm>
            <a:off x="358122" y="1219200"/>
            <a:ext cx="5742693" cy="538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147024" y="201629"/>
            <a:ext cx="3831382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hạt thóc</a:t>
            </a:r>
          </a:p>
        </p:txBody>
      </p:sp>
    </p:spTree>
    <p:extLst>
      <p:ext uri="{BB962C8B-B14F-4D97-AF65-F5344CB8AC3E}">
        <p14:creationId xmlns:p14="http://schemas.microsoft.com/office/powerpoint/2010/main" val="33228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47024" y="201629"/>
            <a:ext cx="3831382" cy="90327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xúc xắc</a:t>
            </a:r>
          </a:p>
        </p:txBody>
      </p:sp>
      <p:pic>
        <p:nvPicPr>
          <p:cNvPr id="2050" name="Picture 2" descr="EcoChallenge] Xúc xắc tử thần | ecobla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091" y="1676400"/>
            <a:ext cx="6463248" cy="48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58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448</Words>
  <Application>Microsoft Office PowerPoint</Application>
  <PresentationFormat>Custom</PresentationFormat>
  <Paragraphs>86</Paragraphs>
  <Slides>27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7" baseType="lpstr">
      <vt:lpstr>宋体</vt:lpstr>
      <vt:lpstr>.VnAvant</vt:lpstr>
      <vt:lpstr>Arial</vt:lpstr>
      <vt:lpstr>Arial Rounded MT Bold</vt:lpstr>
      <vt:lpstr>Arial-Rounded</vt:lpstr>
      <vt:lpstr>Arrus-Black</vt:lpstr>
      <vt:lpstr>Bandit</vt:lpstr>
      <vt:lpstr>Calibri</vt:lpstr>
      <vt:lpstr>Calibri Light</vt:lpstr>
      <vt:lpstr>DomCasual</vt:lpstr>
      <vt:lpstr>HP001 4 hàng</vt:lpstr>
      <vt:lpstr>Quicksand Medium</vt:lpstr>
      <vt:lpstr>Tahoma</vt:lpstr>
      <vt:lpstr>Times New Roman</vt:lpstr>
      <vt:lpstr>字魂59号-创粗黑</vt:lpstr>
      <vt:lpstr>Office Theme</vt:lpstr>
      <vt:lpstr>1_Office 主题</vt:lpstr>
      <vt:lpstr>2_Office Theme</vt:lpstr>
      <vt:lpstr>1_Office Theme</vt:lpstr>
      <vt:lpstr>Office 主题​​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học:   Nên nói lời cảm ơn khi được người khác giúp đỡ.  Nên nói lời xin lỗi khi làm điều sai hoặc làm phiền người khác.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Administrator</cp:lastModifiedBy>
  <cp:revision>270</cp:revision>
  <dcterms:created xsi:type="dcterms:W3CDTF">2021-05-08T14:00:55Z</dcterms:created>
  <dcterms:modified xsi:type="dcterms:W3CDTF">2023-11-17T03:39:18Z</dcterms:modified>
</cp:coreProperties>
</file>