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45"/>
  </p:notesMasterIdLst>
  <p:sldIdLst>
    <p:sldId id="336" r:id="rId3"/>
    <p:sldId id="355" r:id="rId4"/>
    <p:sldId id="335" r:id="rId5"/>
    <p:sldId id="258" r:id="rId6"/>
    <p:sldId id="259" r:id="rId7"/>
    <p:sldId id="340" r:id="rId8"/>
    <p:sldId id="339" r:id="rId9"/>
    <p:sldId id="360" r:id="rId10"/>
    <p:sldId id="359" r:id="rId11"/>
    <p:sldId id="361" r:id="rId12"/>
    <p:sldId id="264" r:id="rId13"/>
    <p:sldId id="358" r:id="rId14"/>
    <p:sldId id="342" r:id="rId15"/>
    <p:sldId id="364" r:id="rId16"/>
    <p:sldId id="346" r:id="rId17"/>
    <p:sldId id="341" r:id="rId18"/>
    <p:sldId id="362" r:id="rId19"/>
    <p:sldId id="356" r:id="rId20"/>
    <p:sldId id="344" r:id="rId21"/>
    <p:sldId id="350" r:id="rId22"/>
    <p:sldId id="352" r:id="rId23"/>
    <p:sldId id="353" r:id="rId24"/>
    <p:sldId id="345" r:id="rId25"/>
    <p:sldId id="349" r:id="rId26"/>
    <p:sldId id="363" r:id="rId27"/>
    <p:sldId id="256" r:id="rId28"/>
    <p:sldId id="262" r:id="rId29"/>
    <p:sldId id="347" r:id="rId30"/>
    <p:sldId id="348" r:id="rId31"/>
    <p:sldId id="337" r:id="rId32"/>
    <p:sldId id="334" r:id="rId33"/>
    <p:sldId id="266" r:id="rId34"/>
    <p:sldId id="284" r:id="rId35"/>
    <p:sldId id="276" r:id="rId36"/>
    <p:sldId id="329" r:id="rId37"/>
    <p:sldId id="333" r:id="rId38"/>
    <p:sldId id="269" r:id="rId39"/>
    <p:sldId id="260" r:id="rId40"/>
    <p:sldId id="261" r:id="rId41"/>
    <p:sldId id="265" r:id="rId42"/>
    <p:sldId id="263" r:id="rId43"/>
    <p:sldId id="270" r:id="rId44"/>
  </p:sldIdLst>
  <p:sldSz cx="18288000" cy="10287000"/>
  <p:notesSz cx="6858000" cy="9144000"/>
  <p:embeddedFontLst>
    <p:embeddedFont>
      <p:font typeface="Calibri" panose="020F0502020204030204" pitchFamily="34" charset="0"/>
      <p:regular r:id="rId46"/>
      <p:bold r:id="rId47"/>
      <p:italic r:id="rId48"/>
      <p:boldItalic r:id="rId49"/>
    </p:embeddedFont>
    <p:embeddedFont>
      <p:font typeface="Muli Bold" panose="020B0604020202020204" charset="0"/>
      <p:regular r:id="rId50"/>
      <p:bold r:id="rId51"/>
    </p:embeddedFont>
    <p:embeddedFont>
      <p:font typeface="Oi" panose="020B0604020202020204" charset="0"/>
      <p:regular r:id="rId52"/>
    </p:embeddedFont>
    <p:embeddedFont>
      <p:font typeface="Roboto" panose="02000000000000000000" pitchFamily="2" charset="0"/>
      <p:regular r:id="rId53"/>
      <p:bold r:id="rId54"/>
      <p:italic r:id="rId55"/>
      <p:boldItalic r:id="rId56"/>
    </p:embeddedFont>
    <p:embeddedFont>
      <p:font typeface="Roboto Mono" panose="00000009000000000000" pitchFamily="49"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irnqXdfpDsz8+lEjN/MPcix5GH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5DA"/>
    <a:srgbClr val="3A3A3A"/>
    <a:srgbClr val="0000CC"/>
    <a:srgbClr val="FF0000"/>
    <a:srgbClr val="0000FF"/>
    <a:srgbClr val="007DC2"/>
    <a:srgbClr val="FFFFFF"/>
    <a:srgbClr val="000066"/>
    <a:srgbClr val="003399"/>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926" autoAdjust="0"/>
  </p:normalViewPr>
  <p:slideViewPr>
    <p:cSldViewPr snapToGrid="0">
      <p:cViewPr varScale="1">
        <p:scale>
          <a:sx n="59" d="100"/>
          <a:sy n="59" d="100"/>
        </p:scale>
        <p:origin x="427" y="3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microsoft.com/office/2016/11/relationships/changesInfo" Target="changesInfos/changesInfo1.xml"/><Relationship Id="rId5" Type="http://schemas.openxmlformats.org/officeDocument/2006/relationships/slide" Target="slides/slide3.xml"/><Relationship Id="rId61" Type="http://customschemas.google.com/relationships/presentationmetadata" Target="meta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1.fntdata"/><Relationship Id="rId59" Type="http://schemas.openxmlformats.org/officeDocument/2006/relationships/font" Target="fonts/font1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9.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 Pham" userId="a55a56b461a437d8" providerId="LiveId" clId="{117FAF20-80D9-4AC5-B59C-CF86A8135663}"/>
    <pc:docChg chg="custSel addSld modSld sldOrd">
      <pc:chgData name="Son Pham" userId="a55a56b461a437d8" providerId="LiveId" clId="{117FAF20-80D9-4AC5-B59C-CF86A8135663}" dt="2023-10-13T00:43:53.096" v="343" actId="20577"/>
      <pc:docMkLst>
        <pc:docMk/>
      </pc:docMkLst>
      <pc:sldChg chg="ord">
        <pc:chgData name="Son Pham" userId="a55a56b461a437d8" providerId="LiveId" clId="{117FAF20-80D9-4AC5-B59C-CF86A8135663}" dt="2023-10-12T13:20:19.539" v="326"/>
        <pc:sldMkLst>
          <pc:docMk/>
          <pc:sldMk cId="0" sldId="264"/>
        </pc:sldMkLst>
      </pc:sldChg>
      <pc:sldChg chg="modSp mod modShow modNotesTx">
        <pc:chgData name="Son Pham" userId="a55a56b461a437d8" providerId="LiveId" clId="{117FAF20-80D9-4AC5-B59C-CF86A8135663}" dt="2023-10-13T00:43:44.084" v="339" actId="729"/>
        <pc:sldMkLst>
          <pc:docMk/>
          <pc:sldMk cId="290252020" sldId="336"/>
        </pc:sldMkLst>
        <pc:spChg chg="mod">
          <ac:chgData name="Son Pham" userId="a55a56b461a437d8" providerId="LiveId" clId="{117FAF20-80D9-4AC5-B59C-CF86A8135663}" dt="2023-10-13T00:42:29.912" v="337" actId="20577"/>
          <ac:spMkLst>
            <pc:docMk/>
            <pc:sldMk cId="290252020" sldId="336"/>
            <ac:spMk id="8" creationId="{00000000-0000-0000-0000-000000000000}"/>
          </ac:spMkLst>
        </pc:spChg>
        <pc:spChg chg="mod">
          <ac:chgData name="Son Pham" userId="a55a56b461a437d8" providerId="LiveId" clId="{117FAF20-80D9-4AC5-B59C-CF86A8135663}" dt="2023-10-12T13:11:50.388" v="62" actId="20577"/>
          <ac:spMkLst>
            <pc:docMk/>
            <pc:sldMk cId="290252020" sldId="336"/>
            <ac:spMk id="21" creationId="{00000000-0000-0000-0000-000000000000}"/>
          </ac:spMkLst>
        </pc:spChg>
      </pc:sldChg>
      <pc:sldChg chg="ord">
        <pc:chgData name="Son Pham" userId="a55a56b461a437d8" providerId="LiveId" clId="{117FAF20-80D9-4AC5-B59C-CF86A8135663}" dt="2023-10-12T13:21:23.200" v="335"/>
        <pc:sldMkLst>
          <pc:docMk/>
          <pc:sldMk cId="589809621" sldId="342"/>
        </pc:sldMkLst>
      </pc:sldChg>
      <pc:sldChg chg="modSp mod ord">
        <pc:chgData name="Son Pham" userId="a55a56b461a437d8" providerId="LiveId" clId="{117FAF20-80D9-4AC5-B59C-CF86A8135663}" dt="2023-10-12T13:19:33.498" v="322"/>
        <pc:sldMkLst>
          <pc:docMk/>
          <pc:sldMk cId="4246747803" sldId="346"/>
        </pc:sldMkLst>
        <pc:spChg chg="mod">
          <ac:chgData name="Son Pham" userId="a55a56b461a437d8" providerId="LiveId" clId="{117FAF20-80D9-4AC5-B59C-CF86A8135663}" dt="2023-10-12T13:16:48.491" v="304" actId="20577"/>
          <ac:spMkLst>
            <pc:docMk/>
            <pc:sldMk cId="4246747803" sldId="346"/>
            <ac:spMk id="13" creationId="{03B0E0C1-F701-45FB-A090-9EC3D336E2A7}"/>
          </ac:spMkLst>
        </pc:spChg>
      </pc:sldChg>
      <pc:sldChg chg="modSp mod modShow">
        <pc:chgData name="Son Pham" userId="a55a56b461a437d8" providerId="LiveId" clId="{117FAF20-80D9-4AC5-B59C-CF86A8135663}" dt="2023-10-13T00:43:53.096" v="343" actId="20577"/>
        <pc:sldMkLst>
          <pc:docMk/>
          <pc:sldMk cId="3881462983" sldId="355"/>
        </pc:sldMkLst>
        <pc:spChg chg="mod">
          <ac:chgData name="Son Pham" userId="a55a56b461a437d8" providerId="LiveId" clId="{117FAF20-80D9-4AC5-B59C-CF86A8135663}" dt="2023-10-13T00:43:53.096" v="343" actId="20577"/>
          <ac:spMkLst>
            <pc:docMk/>
            <pc:sldMk cId="3881462983" sldId="355"/>
            <ac:spMk id="8" creationId="{00000000-0000-0000-0000-000000000000}"/>
          </ac:spMkLst>
        </pc:spChg>
        <pc:spChg chg="mod">
          <ac:chgData name="Son Pham" userId="a55a56b461a437d8" providerId="LiveId" clId="{117FAF20-80D9-4AC5-B59C-CF86A8135663}" dt="2023-10-12T13:12:13.867" v="97" actId="20577"/>
          <ac:spMkLst>
            <pc:docMk/>
            <pc:sldMk cId="3881462983" sldId="355"/>
            <ac:spMk id="12" creationId="{00000000-0000-0000-0000-000000000000}"/>
          </ac:spMkLst>
        </pc:spChg>
      </pc:sldChg>
      <pc:sldChg chg="modSp mod ord">
        <pc:chgData name="Son Pham" userId="a55a56b461a437d8" providerId="LiveId" clId="{117FAF20-80D9-4AC5-B59C-CF86A8135663}" dt="2023-10-12T13:21:13.468" v="333" actId="1076"/>
        <pc:sldMkLst>
          <pc:docMk/>
          <pc:sldMk cId="0" sldId="358"/>
        </pc:sldMkLst>
        <pc:spChg chg="mod">
          <ac:chgData name="Son Pham" userId="a55a56b461a437d8" providerId="LiveId" clId="{117FAF20-80D9-4AC5-B59C-CF86A8135663}" dt="2023-10-12T13:21:06.117" v="332" actId="1076"/>
          <ac:spMkLst>
            <pc:docMk/>
            <pc:sldMk cId="0" sldId="358"/>
            <ac:spMk id="4335" creationId="{00000000-0000-0000-0000-000000000000}"/>
          </ac:spMkLst>
        </pc:spChg>
        <pc:spChg chg="mod">
          <ac:chgData name="Son Pham" userId="a55a56b461a437d8" providerId="LiveId" clId="{117FAF20-80D9-4AC5-B59C-CF86A8135663}" dt="2023-10-12T13:21:03.354" v="331" actId="1076"/>
          <ac:spMkLst>
            <pc:docMk/>
            <pc:sldMk cId="0" sldId="358"/>
            <ac:spMk id="4336" creationId="{00000000-0000-0000-0000-000000000000}"/>
          </ac:spMkLst>
        </pc:spChg>
        <pc:spChg chg="mod">
          <ac:chgData name="Son Pham" userId="a55a56b461a437d8" providerId="LiveId" clId="{117FAF20-80D9-4AC5-B59C-CF86A8135663}" dt="2023-10-12T13:21:13.468" v="333" actId="1076"/>
          <ac:spMkLst>
            <pc:docMk/>
            <pc:sldMk cId="0" sldId="358"/>
            <ac:spMk id="4338" creationId="{00000000-0000-0000-0000-000000000000}"/>
          </ac:spMkLst>
        </pc:spChg>
      </pc:sldChg>
      <pc:sldChg chg="modSp mod ord">
        <pc:chgData name="Son Pham" userId="a55a56b461a437d8" providerId="LiveId" clId="{117FAF20-80D9-4AC5-B59C-CF86A8135663}" dt="2023-10-12T13:19:08.536" v="317" actId="20577"/>
        <pc:sldMkLst>
          <pc:docMk/>
          <pc:sldMk cId="0" sldId="359"/>
        </pc:sldMkLst>
        <pc:spChg chg="mod">
          <ac:chgData name="Son Pham" userId="a55a56b461a437d8" providerId="LiveId" clId="{117FAF20-80D9-4AC5-B59C-CF86A8135663}" dt="2023-10-12T13:19:08.536" v="317" actId="20577"/>
          <ac:spMkLst>
            <pc:docMk/>
            <pc:sldMk cId="0" sldId="359"/>
            <ac:spMk id="4380" creationId="{00000000-0000-0000-0000-000000000000}"/>
          </ac:spMkLst>
        </pc:spChg>
      </pc:sldChg>
      <pc:sldChg chg="ord">
        <pc:chgData name="Son Pham" userId="a55a56b461a437d8" providerId="LiveId" clId="{117FAF20-80D9-4AC5-B59C-CF86A8135663}" dt="2023-10-12T13:18:35.086" v="308"/>
        <pc:sldMkLst>
          <pc:docMk/>
          <pc:sldMk cId="0" sldId="360"/>
        </pc:sldMkLst>
      </pc:sldChg>
      <pc:sldChg chg="modSp mod ord modNotes">
        <pc:chgData name="Son Pham" userId="a55a56b461a437d8" providerId="LiveId" clId="{117FAF20-80D9-4AC5-B59C-CF86A8135663}" dt="2023-10-12T13:19:13.654" v="320" actId="20577"/>
        <pc:sldMkLst>
          <pc:docMk/>
          <pc:sldMk cId="0" sldId="361"/>
        </pc:sldMkLst>
        <pc:spChg chg="mod">
          <ac:chgData name="Son Pham" userId="a55a56b461a437d8" providerId="LiveId" clId="{117FAF20-80D9-4AC5-B59C-CF86A8135663}" dt="2023-10-12T13:19:13.654" v="320" actId="20577"/>
          <ac:spMkLst>
            <pc:docMk/>
            <pc:sldMk cId="0" sldId="361"/>
            <ac:spMk id="4434" creationId="{00000000-0000-0000-0000-000000000000}"/>
          </ac:spMkLst>
        </pc:spChg>
      </pc:sldChg>
      <pc:sldChg chg="delSp modSp new mod ord">
        <pc:chgData name="Son Pham" userId="a55a56b461a437d8" providerId="LiveId" clId="{117FAF20-80D9-4AC5-B59C-CF86A8135663}" dt="2023-10-12T13:19:34.923" v="324"/>
        <pc:sldMkLst>
          <pc:docMk/>
          <pc:sldMk cId="1069820645" sldId="364"/>
        </pc:sldMkLst>
        <pc:spChg chg="del">
          <ac:chgData name="Son Pham" userId="a55a56b461a437d8" providerId="LiveId" clId="{117FAF20-80D9-4AC5-B59C-CF86A8135663}" dt="2023-10-12T13:15:14.622" v="225" actId="478"/>
          <ac:spMkLst>
            <pc:docMk/>
            <pc:sldMk cId="1069820645" sldId="364"/>
            <ac:spMk id="2" creationId="{2A5B8B21-27A5-3818-37CB-B7AA8AAB4F83}"/>
          </ac:spMkLst>
        </pc:spChg>
        <pc:spChg chg="mod">
          <ac:chgData name="Son Pham" userId="a55a56b461a437d8" providerId="LiveId" clId="{117FAF20-80D9-4AC5-B59C-CF86A8135663}" dt="2023-10-12T13:15:18.037" v="226" actId="14100"/>
          <ac:spMkLst>
            <pc:docMk/>
            <pc:sldMk cId="1069820645" sldId="364"/>
            <ac:spMk id="3" creationId="{0566415E-6213-6894-1276-728C978AA94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09D45B-07EF-458F-A19E-9644DE1068BB}" type="doc">
      <dgm:prSet loTypeId="urn:microsoft.com/office/officeart/2005/8/layout/hierarchy6" loCatId="hierarchy" qsTypeId="urn:microsoft.com/office/officeart/2005/8/quickstyle/simple1" qsCatId="simple" csTypeId="urn:microsoft.com/office/officeart/2005/8/colors/colorful1#1" csCatId="colorful" phldr="1"/>
      <dgm:spPr/>
      <dgm:t>
        <a:bodyPr/>
        <a:lstStyle/>
        <a:p>
          <a:endParaRPr lang="vi-VN"/>
        </a:p>
      </dgm:t>
    </dgm:pt>
    <dgm:pt modelId="{BD9FCB0E-1E74-48A0-837B-8C29014AF7DA}">
      <dgm:prSet phldrT="[Text]" custT="1"/>
      <dgm:spPr/>
      <dgm:t>
        <a:bodyPr/>
        <a:lstStyle/>
        <a:p>
          <a:r>
            <a:rPr lang="en-US" sz="2400" b="1" dirty="0">
              <a:latin typeface="Book Antiqua (Body) Roman"/>
              <a:cs typeface="Arial" pitchFamily="34" charset="0"/>
            </a:rPr>
            <a:t>PHÒNG GD&amp;ĐT</a:t>
          </a:r>
          <a:endParaRPr lang="vi-VN" sz="2400" b="1" dirty="0">
            <a:latin typeface="Book Antiqua (Body) Roman"/>
            <a:cs typeface="Arial" pitchFamily="34" charset="0"/>
          </a:endParaRPr>
        </a:p>
      </dgm:t>
    </dgm:pt>
    <dgm:pt modelId="{901E7C3A-6531-40EF-BDC0-C0DD500E0597}" type="parTrans" cxnId="{E559FB53-E71F-435F-A742-5467A00DDADD}">
      <dgm:prSet/>
      <dgm:spPr/>
      <dgm:t>
        <a:bodyPr/>
        <a:lstStyle/>
        <a:p>
          <a:endParaRPr lang="vi-VN" sz="2400" b="1">
            <a:latin typeface="Arial" pitchFamily="34" charset="0"/>
            <a:cs typeface="Arial" pitchFamily="34" charset="0"/>
          </a:endParaRPr>
        </a:p>
      </dgm:t>
    </dgm:pt>
    <dgm:pt modelId="{69497872-67A7-41D4-84AE-DDED37647BC3}" type="sibTrans" cxnId="{E559FB53-E71F-435F-A742-5467A00DDADD}">
      <dgm:prSet/>
      <dgm:spPr/>
      <dgm:t>
        <a:bodyPr/>
        <a:lstStyle/>
        <a:p>
          <a:endParaRPr lang="vi-VN" sz="2400" b="1">
            <a:latin typeface="Arial" pitchFamily="34" charset="0"/>
            <a:cs typeface="Arial" pitchFamily="34" charset="0"/>
          </a:endParaRPr>
        </a:p>
      </dgm:t>
    </dgm:pt>
    <dgm:pt modelId="{F09E0410-655C-47CF-81E8-48C8DE107919}">
      <dgm:prSet phldrT="[Text]" custT="1"/>
      <dgm:spPr/>
      <dgm:t>
        <a:bodyPr/>
        <a:lstStyle/>
        <a:p>
          <a:r>
            <a:rPr lang="en-US" sz="2400" b="1" dirty="0">
              <a:latin typeface="Book Antiqua (Body) Roman"/>
              <a:cs typeface="Arial" pitchFamily="34" charset="0"/>
            </a:rPr>
            <a:t>MẦM NON</a:t>
          </a:r>
          <a:endParaRPr lang="vi-VN" sz="2400" b="1" dirty="0">
            <a:latin typeface="Book Antiqua (Body) Roman"/>
            <a:cs typeface="Arial" pitchFamily="34" charset="0"/>
          </a:endParaRPr>
        </a:p>
      </dgm:t>
    </dgm:pt>
    <dgm:pt modelId="{6424E83B-F8C6-466C-929C-CC4B38713CFC}" type="parTrans" cxnId="{0635761B-E2F2-4A18-84E2-F5552F06A63E}">
      <dgm:prSet/>
      <dgm:spPr/>
      <dgm:t>
        <a:bodyPr/>
        <a:lstStyle/>
        <a:p>
          <a:endParaRPr lang="vi-VN" sz="2400" b="1">
            <a:latin typeface="Arial" pitchFamily="34" charset="0"/>
            <a:cs typeface="Arial" pitchFamily="34" charset="0"/>
          </a:endParaRPr>
        </a:p>
      </dgm:t>
    </dgm:pt>
    <dgm:pt modelId="{D3A9FD4F-C8D9-4199-AD1B-C378000B702D}" type="sibTrans" cxnId="{0635761B-E2F2-4A18-84E2-F5552F06A63E}">
      <dgm:prSet/>
      <dgm:spPr/>
      <dgm:t>
        <a:bodyPr/>
        <a:lstStyle/>
        <a:p>
          <a:endParaRPr lang="vi-VN" sz="2400" b="1">
            <a:latin typeface="Arial" pitchFamily="34" charset="0"/>
            <a:cs typeface="Arial" pitchFamily="34" charset="0"/>
          </a:endParaRPr>
        </a:p>
      </dgm:t>
    </dgm:pt>
    <dgm:pt modelId="{782EF06F-3D17-4560-B7E9-1EDDEA5A7800}">
      <dgm:prSet phldrT="[Text]" custT="1"/>
      <dgm:spPr/>
      <dgm:t>
        <a:bodyPr/>
        <a:lstStyle/>
        <a:p>
          <a:r>
            <a:rPr lang="en-US" sz="2400" b="1" dirty="0">
              <a:latin typeface="Book Antiqua (Body) Roman"/>
              <a:cs typeface="Arial" pitchFamily="34" charset="0"/>
            </a:rPr>
            <a:t>TIỂU HỌC</a:t>
          </a:r>
          <a:endParaRPr lang="vi-VN" sz="2400" b="1" dirty="0">
            <a:latin typeface="Book Antiqua (Body) Roman"/>
            <a:cs typeface="Arial" pitchFamily="34" charset="0"/>
          </a:endParaRPr>
        </a:p>
      </dgm:t>
    </dgm:pt>
    <dgm:pt modelId="{7E617198-827A-4594-B774-6BDCFCD91BF4}" type="parTrans" cxnId="{9996D16F-DE17-4B67-92D7-276676ECDACF}">
      <dgm:prSet/>
      <dgm:spPr/>
      <dgm:t>
        <a:bodyPr/>
        <a:lstStyle/>
        <a:p>
          <a:endParaRPr lang="vi-VN" sz="2400" b="1">
            <a:latin typeface="Arial" pitchFamily="34" charset="0"/>
            <a:cs typeface="Arial" pitchFamily="34" charset="0"/>
          </a:endParaRPr>
        </a:p>
      </dgm:t>
    </dgm:pt>
    <dgm:pt modelId="{47626920-8DAB-413D-A9A9-0AC77388B88E}" type="sibTrans" cxnId="{9996D16F-DE17-4B67-92D7-276676ECDACF}">
      <dgm:prSet/>
      <dgm:spPr/>
      <dgm:t>
        <a:bodyPr/>
        <a:lstStyle/>
        <a:p>
          <a:endParaRPr lang="vi-VN" sz="2400" b="1">
            <a:latin typeface="Arial" pitchFamily="34" charset="0"/>
            <a:cs typeface="Arial" pitchFamily="34" charset="0"/>
          </a:endParaRPr>
        </a:p>
      </dgm:t>
    </dgm:pt>
    <dgm:pt modelId="{4B342588-9DF9-4533-B167-523F3CD1E246}">
      <dgm:prSet phldrT="[Text]" custT="1"/>
      <dgm:spPr/>
      <dgm:t>
        <a:bodyPr/>
        <a:lstStyle/>
        <a:p>
          <a:endParaRPr lang="vi-VN" sz="2400" b="1" dirty="0">
            <a:latin typeface="Book Antiqua (Body) Roman"/>
            <a:cs typeface="Arial" pitchFamily="34" charset="0"/>
          </a:endParaRPr>
        </a:p>
      </dgm:t>
    </dgm:pt>
    <dgm:pt modelId="{5265FD2B-FEEC-46C7-98A2-DF991F877771}" type="parTrans" cxnId="{367B163E-D37C-4CEE-B16C-2BCA26476053}">
      <dgm:prSet/>
      <dgm:spPr/>
      <dgm:t>
        <a:bodyPr/>
        <a:lstStyle/>
        <a:p>
          <a:endParaRPr lang="vi-VN" sz="2400" b="1">
            <a:latin typeface="Arial" pitchFamily="34" charset="0"/>
            <a:cs typeface="Arial" pitchFamily="34" charset="0"/>
          </a:endParaRPr>
        </a:p>
      </dgm:t>
    </dgm:pt>
    <dgm:pt modelId="{A6D2AE69-DB9C-4CE1-8033-3F870B61A08C}" type="sibTrans" cxnId="{367B163E-D37C-4CEE-B16C-2BCA26476053}">
      <dgm:prSet/>
      <dgm:spPr/>
      <dgm:t>
        <a:bodyPr/>
        <a:lstStyle/>
        <a:p>
          <a:endParaRPr lang="vi-VN" sz="2400" b="1">
            <a:latin typeface="Arial" pitchFamily="34" charset="0"/>
            <a:cs typeface="Arial" pitchFamily="34" charset="0"/>
          </a:endParaRPr>
        </a:p>
      </dgm:t>
    </dgm:pt>
    <dgm:pt modelId="{B4476371-8E4A-4027-B990-D2C305F1E5B7}">
      <dgm:prSet phldrT="[Text]" custT="1"/>
      <dgm:spPr/>
      <dgm:t>
        <a:bodyPr/>
        <a:lstStyle/>
        <a:p>
          <a:r>
            <a:rPr lang="en-US" sz="2400" b="1" dirty="0">
              <a:latin typeface="Book Antiqua (Body) Roman"/>
              <a:cs typeface="Arial" pitchFamily="34" charset="0"/>
            </a:rPr>
            <a:t>THCS</a:t>
          </a:r>
          <a:endParaRPr lang="vi-VN" sz="2400" b="1" dirty="0">
            <a:latin typeface="Book Antiqua (Body) Roman"/>
            <a:cs typeface="Arial" pitchFamily="34" charset="0"/>
          </a:endParaRPr>
        </a:p>
      </dgm:t>
    </dgm:pt>
    <dgm:pt modelId="{F39B4E08-48F8-4B43-80F6-2E90BD406012}" type="parTrans" cxnId="{5BFAD7CD-F1BA-4104-97CC-485AC7A85A8A}">
      <dgm:prSet/>
      <dgm:spPr/>
      <dgm:t>
        <a:bodyPr/>
        <a:lstStyle/>
        <a:p>
          <a:endParaRPr lang="vi-VN" sz="2400" b="1">
            <a:latin typeface="Arial" pitchFamily="34" charset="0"/>
            <a:cs typeface="Arial" pitchFamily="34" charset="0"/>
          </a:endParaRPr>
        </a:p>
      </dgm:t>
    </dgm:pt>
    <dgm:pt modelId="{F028EBDE-156C-4437-AC2D-D02E80DA2DD7}" type="sibTrans" cxnId="{5BFAD7CD-F1BA-4104-97CC-485AC7A85A8A}">
      <dgm:prSet/>
      <dgm:spPr/>
      <dgm:t>
        <a:bodyPr/>
        <a:lstStyle/>
        <a:p>
          <a:endParaRPr lang="vi-VN" sz="2400" b="1">
            <a:latin typeface="Arial" pitchFamily="34" charset="0"/>
            <a:cs typeface="Arial" pitchFamily="34" charset="0"/>
          </a:endParaRPr>
        </a:p>
      </dgm:t>
    </dgm:pt>
    <dgm:pt modelId="{D9ED8195-2F01-4FF7-A54E-80FB0BA86F4E}">
      <dgm:prSet phldrT="[Text]" custT="1"/>
      <dgm:spPr>
        <a:solidFill>
          <a:schemeClr val="accent4">
            <a:lumMod val="75000"/>
          </a:schemeClr>
        </a:solidFill>
      </dgm:spPr>
      <dgm:t>
        <a:bodyPr/>
        <a:lstStyle/>
        <a:p>
          <a:endParaRPr lang="vi-VN" sz="2400" b="1" dirty="0">
            <a:latin typeface="Arial" pitchFamily="34" charset="0"/>
            <a:cs typeface="Arial" pitchFamily="34" charset="0"/>
          </a:endParaRPr>
        </a:p>
      </dgm:t>
    </dgm:pt>
    <dgm:pt modelId="{CBDE64A7-02AD-4DD5-AD42-403B8EA2D00A}" type="sibTrans" cxnId="{C21B0E87-CFEF-45F2-9F1D-14B6D594A551}">
      <dgm:prSet/>
      <dgm:spPr/>
      <dgm:t>
        <a:bodyPr/>
        <a:lstStyle/>
        <a:p>
          <a:endParaRPr lang="vi-VN" sz="2400" b="1">
            <a:latin typeface="Arial" pitchFamily="34" charset="0"/>
            <a:cs typeface="Arial" pitchFamily="34" charset="0"/>
          </a:endParaRPr>
        </a:p>
      </dgm:t>
    </dgm:pt>
    <dgm:pt modelId="{BF765071-4668-461B-B55D-41817D7A75D0}" type="parTrans" cxnId="{C21B0E87-CFEF-45F2-9F1D-14B6D594A551}">
      <dgm:prSet/>
      <dgm:spPr/>
      <dgm:t>
        <a:bodyPr/>
        <a:lstStyle/>
        <a:p>
          <a:endParaRPr lang="vi-VN" sz="2400" b="1">
            <a:latin typeface="Arial" pitchFamily="34" charset="0"/>
            <a:cs typeface="Arial" pitchFamily="34" charset="0"/>
          </a:endParaRPr>
        </a:p>
      </dgm:t>
    </dgm:pt>
    <dgm:pt modelId="{DF8A8A18-82DD-450D-B9E5-106D16527D47}">
      <dgm:prSet phldrT="[Text]" custT="1"/>
      <dgm:spPr>
        <a:solidFill>
          <a:schemeClr val="bg2">
            <a:lumMod val="90000"/>
          </a:schemeClr>
        </a:solidFill>
      </dgm:spPr>
      <dgm:t>
        <a:bodyPr/>
        <a:lstStyle/>
        <a:p>
          <a:endParaRPr lang="vi-VN" sz="2400" b="1">
            <a:latin typeface="Arial" pitchFamily="34" charset="0"/>
            <a:cs typeface="Arial" pitchFamily="34" charset="0"/>
          </a:endParaRPr>
        </a:p>
      </dgm:t>
    </dgm:pt>
    <dgm:pt modelId="{D707C50B-38D6-4AC5-B0CD-3EDF88D41E56}" type="sibTrans" cxnId="{EC6F8C85-D5B9-4633-BAD3-310808B2A78A}">
      <dgm:prSet/>
      <dgm:spPr/>
      <dgm:t>
        <a:bodyPr/>
        <a:lstStyle/>
        <a:p>
          <a:endParaRPr lang="vi-VN" sz="2400" b="1">
            <a:latin typeface="Arial" pitchFamily="34" charset="0"/>
            <a:cs typeface="Arial" pitchFamily="34" charset="0"/>
          </a:endParaRPr>
        </a:p>
      </dgm:t>
    </dgm:pt>
    <dgm:pt modelId="{937B26DC-D4EC-4BEF-B364-6314587B185A}" type="parTrans" cxnId="{EC6F8C85-D5B9-4633-BAD3-310808B2A78A}">
      <dgm:prSet/>
      <dgm:spPr/>
      <dgm:t>
        <a:bodyPr/>
        <a:lstStyle/>
        <a:p>
          <a:endParaRPr lang="vi-VN" sz="2400" b="1">
            <a:latin typeface="Arial" pitchFamily="34" charset="0"/>
            <a:cs typeface="Arial" pitchFamily="34" charset="0"/>
          </a:endParaRPr>
        </a:p>
      </dgm:t>
    </dgm:pt>
    <dgm:pt modelId="{201AD5B7-64D6-4869-BA90-5C24FD566ED9}">
      <dgm:prSet phldrT="[Text]" custT="1"/>
      <dgm:spPr>
        <a:solidFill>
          <a:schemeClr val="accent4">
            <a:lumMod val="75000"/>
          </a:schemeClr>
        </a:solidFill>
      </dgm:spPr>
      <dgm:t>
        <a:bodyPr/>
        <a:lstStyle/>
        <a:p>
          <a:endParaRPr lang="vi-VN" sz="2400" b="1">
            <a:latin typeface="Arial" pitchFamily="34" charset="0"/>
            <a:cs typeface="Arial" pitchFamily="34" charset="0"/>
          </a:endParaRPr>
        </a:p>
      </dgm:t>
    </dgm:pt>
    <dgm:pt modelId="{CAD6D334-02CE-4F84-A329-5FA7BF4542CA}" type="sibTrans" cxnId="{11E618C8-52A5-4402-81C8-F5C344528F8F}">
      <dgm:prSet/>
      <dgm:spPr/>
      <dgm:t>
        <a:bodyPr/>
        <a:lstStyle/>
        <a:p>
          <a:endParaRPr lang="vi-VN" sz="2400" b="1">
            <a:latin typeface="Arial" pitchFamily="34" charset="0"/>
            <a:cs typeface="Arial" pitchFamily="34" charset="0"/>
          </a:endParaRPr>
        </a:p>
      </dgm:t>
    </dgm:pt>
    <dgm:pt modelId="{FA948478-4327-4C98-B635-5AB7B61099C9}" type="parTrans" cxnId="{11E618C8-52A5-4402-81C8-F5C344528F8F}">
      <dgm:prSet/>
      <dgm:spPr/>
      <dgm:t>
        <a:bodyPr/>
        <a:lstStyle/>
        <a:p>
          <a:endParaRPr lang="vi-VN" sz="2400" b="1">
            <a:latin typeface="Arial" pitchFamily="34" charset="0"/>
            <a:cs typeface="Arial" pitchFamily="34" charset="0"/>
          </a:endParaRPr>
        </a:p>
      </dgm:t>
    </dgm:pt>
    <dgm:pt modelId="{24A749D6-4FC0-4F5E-99EE-95E63006B99F}">
      <dgm:prSet phldrT="[Text]" custT="1"/>
      <dgm:spPr/>
      <dgm:t>
        <a:bodyPr/>
        <a:lstStyle/>
        <a:p>
          <a:r>
            <a:rPr lang="en-US" sz="2400" b="1" dirty="0">
              <a:latin typeface="Book Antiqua (Body) Roman"/>
              <a:cs typeface="Arial" pitchFamily="34" charset="0"/>
            </a:rPr>
            <a:t>SỞ GD&amp;ĐT</a:t>
          </a:r>
          <a:endParaRPr lang="vi-VN" sz="2400" b="1" dirty="0">
            <a:latin typeface="Book Antiqua (Body) Roman"/>
            <a:cs typeface="Arial" pitchFamily="34" charset="0"/>
          </a:endParaRPr>
        </a:p>
      </dgm:t>
    </dgm:pt>
    <dgm:pt modelId="{BE40C479-F678-4AA1-926E-DF2D4B7266B9}" type="sibTrans" cxnId="{447CD863-FA8E-4C9D-9C4F-E780631FC6E9}">
      <dgm:prSet/>
      <dgm:spPr/>
      <dgm:t>
        <a:bodyPr/>
        <a:lstStyle/>
        <a:p>
          <a:endParaRPr lang="vi-VN" sz="2400" b="1">
            <a:latin typeface="Arial" pitchFamily="34" charset="0"/>
            <a:cs typeface="Arial" pitchFamily="34" charset="0"/>
          </a:endParaRPr>
        </a:p>
      </dgm:t>
    </dgm:pt>
    <dgm:pt modelId="{F0EE6CE8-36F3-4E26-9FA0-14C30706F6BC}" type="parTrans" cxnId="{447CD863-FA8E-4C9D-9C4F-E780631FC6E9}">
      <dgm:prSet/>
      <dgm:spPr/>
      <dgm:t>
        <a:bodyPr/>
        <a:lstStyle/>
        <a:p>
          <a:endParaRPr lang="vi-VN" sz="2400" b="1">
            <a:latin typeface="Arial" pitchFamily="34" charset="0"/>
            <a:cs typeface="Arial" pitchFamily="34" charset="0"/>
          </a:endParaRPr>
        </a:p>
      </dgm:t>
    </dgm:pt>
    <dgm:pt modelId="{9D3EC399-4286-4859-A38C-83E3C2DE0C92}" type="pres">
      <dgm:prSet presAssocID="{8709D45B-07EF-458F-A19E-9644DE1068BB}" presName="mainComposite" presStyleCnt="0">
        <dgm:presLayoutVars>
          <dgm:chPref val="1"/>
          <dgm:dir/>
          <dgm:animOne val="branch"/>
          <dgm:animLvl val="lvl"/>
          <dgm:resizeHandles val="exact"/>
        </dgm:presLayoutVars>
      </dgm:prSet>
      <dgm:spPr/>
    </dgm:pt>
    <dgm:pt modelId="{0BA2254C-681D-47A9-B138-28E3B9095D29}" type="pres">
      <dgm:prSet presAssocID="{8709D45B-07EF-458F-A19E-9644DE1068BB}" presName="hierFlow" presStyleCnt="0"/>
      <dgm:spPr/>
    </dgm:pt>
    <dgm:pt modelId="{0F9B83A0-9CB7-4398-90A7-ACDFA8AF0B6E}" type="pres">
      <dgm:prSet presAssocID="{8709D45B-07EF-458F-A19E-9644DE1068BB}" presName="firstBuf" presStyleCnt="0"/>
      <dgm:spPr/>
    </dgm:pt>
    <dgm:pt modelId="{716E99F3-3284-427C-B376-1F8D9A53A678}" type="pres">
      <dgm:prSet presAssocID="{8709D45B-07EF-458F-A19E-9644DE1068BB}" presName="hierChild1" presStyleCnt="0">
        <dgm:presLayoutVars>
          <dgm:chPref val="1"/>
          <dgm:animOne val="branch"/>
          <dgm:animLvl val="lvl"/>
        </dgm:presLayoutVars>
      </dgm:prSet>
      <dgm:spPr/>
    </dgm:pt>
    <dgm:pt modelId="{71C0CAB0-57B9-4920-9CC8-1EDF89483C5B}" type="pres">
      <dgm:prSet presAssocID="{24A749D6-4FC0-4F5E-99EE-95E63006B99F}" presName="Name14" presStyleCnt="0"/>
      <dgm:spPr/>
    </dgm:pt>
    <dgm:pt modelId="{15C90544-485D-47C4-A70D-8C1ED04821B1}" type="pres">
      <dgm:prSet presAssocID="{24A749D6-4FC0-4F5E-99EE-95E63006B99F}" presName="level1Shape" presStyleLbl="node0" presStyleIdx="0" presStyleCnt="1" custScaleX="2000000" custScaleY="1181705" custLinFactX="-900000" custLinFactY="100000" custLinFactNeighborX="-913560" custLinFactNeighborY="100866">
        <dgm:presLayoutVars>
          <dgm:chPref val="3"/>
        </dgm:presLayoutVars>
      </dgm:prSet>
      <dgm:spPr/>
    </dgm:pt>
    <dgm:pt modelId="{B183CD4B-9155-484C-AE5C-9DD27D74E973}" type="pres">
      <dgm:prSet presAssocID="{24A749D6-4FC0-4F5E-99EE-95E63006B99F}" presName="hierChild2" presStyleCnt="0"/>
      <dgm:spPr/>
    </dgm:pt>
    <dgm:pt modelId="{478D0D65-04BE-46EB-B749-94129EBED01D}" type="pres">
      <dgm:prSet presAssocID="{901E7C3A-6531-40EF-BDC0-C0DD500E0597}" presName="Name19" presStyleLbl="parChTrans1D2" presStyleIdx="0" presStyleCnt="1"/>
      <dgm:spPr/>
    </dgm:pt>
    <dgm:pt modelId="{7D88CB47-5C35-41CC-AF57-805E1EA8647E}" type="pres">
      <dgm:prSet presAssocID="{BD9FCB0E-1E74-48A0-837B-8C29014AF7DA}" presName="Name21" presStyleCnt="0"/>
      <dgm:spPr/>
    </dgm:pt>
    <dgm:pt modelId="{27075AF2-0F34-42CC-93CF-56420A0F98ED}" type="pres">
      <dgm:prSet presAssocID="{BD9FCB0E-1E74-48A0-837B-8C29014AF7DA}" presName="level2Shape" presStyleLbl="node2" presStyleIdx="0" presStyleCnt="1" custScaleX="1919327" custScaleY="1381125" custLinFactX="-900000" custLinFactY="300000" custLinFactNeighborX="-919364" custLinFactNeighborY="343087"/>
      <dgm:spPr/>
    </dgm:pt>
    <dgm:pt modelId="{BB13A509-2BB6-45FF-B66B-BC03AA992DBF}" type="pres">
      <dgm:prSet presAssocID="{BD9FCB0E-1E74-48A0-837B-8C29014AF7DA}" presName="hierChild3" presStyleCnt="0"/>
      <dgm:spPr/>
    </dgm:pt>
    <dgm:pt modelId="{4DF904C3-1716-4BE3-BAC6-F6E836EE063B}" type="pres">
      <dgm:prSet presAssocID="{6424E83B-F8C6-466C-929C-CC4B38713CFC}" presName="Name19" presStyleLbl="parChTrans1D3" presStyleIdx="0" presStyleCnt="3"/>
      <dgm:spPr/>
    </dgm:pt>
    <dgm:pt modelId="{685643B6-E32F-4633-92F6-21D864F8DA78}" type="pres">
      <dgm:prSet presAssocID="{F09E0410-655C-47CF-81E8-48C8DE107919}" presName="Name21" presStyleCnt="0"/>
      <dgm:spPr/>
    </dgm:pt>
    <dgm:pt modelId="{B4EE2726-8AF6-4880-A89E-099E434D3A88}" type="pres">
      <dgm:prSet presAssocID="{F09E0410-655C-47CF-81E8-48C8DE107919}" presName="level2Shape" presStyleLbl="node3" presStyleIdx="0" presStyleCnt="3" custScaleX="1866203" custScaleY="1230628" custLinFactX="-800000" custLinFactY="849466" custLinFactNeighborX="-820232" custLinFactNeighborY="900000"/>
      <dgm:spPr/>
    </dgm:pt>
    <dgm:pt modelId="{68677213-1889-45A1-AB24-21974698F796}" type="pres">
      <dgm:prSet presAssocID="{F09E0410-655C-47CF-81E8-48C8DE107919}" presName="hierChild3" presStyleCnt="0"/>
      <dgm:spPr/>
    </dgm:pt>
    <dgm:pt modelId="{E8E0EAD0-34B8-47AC-9F37-D126C08CBCE0}" type="pres">
      <dgm:prSet presAssocID="{7E617198-827A-4594-B774-6BDCFCD91BF4}" presName="Name19" presStyleLbl="parChTrans1D3" presStyleIdx="1" presStyleCnt="3"/>
      <dgm:spPr/>
    </dgm:pt>
    <dgm:pt modelId="{BE9CC491-9FD0-4CC9-8108-B175021FE6AA}" type="pres">
      <dgm:prSet presAssocID="{782EF06F-3D17-4560-B7E9-1EDDEA5A7800}" presName="Name21" presStyleCnt="0"/>
      <dgm:spPr/>
    </dgm:pt>
    <dgm:pt modelId="{4E591171-2D25-4F42-8C3C-6186A31A0F10}" type="pres">
      <dgm:prSet presAssocID="{782EF06F-3D17-4560-B7E9-1EDDEA5A7800}" presName="level2Shape" presStyleLbl="node3" presStyleIdx="1" presStyleCnt="3" custScaleX="2000000" custScaleY="1293260" custLinFactX="-600000" custLinFactY="849466" custLinFactNeighborX="-668495" custLinFactNeighborY="900000"/>
      <dgm:spPr/>
    </dgm:pt>
    <dgm:pt modelId="{8FA9E530-DA6A-4F8E-B262-7FDDDC7EC677}" type="pres">
      <dgm:prSet presAssocID="{782EF06F-3D17-4560-B7E9-1EDDEA5A7800}" presName="hierChild3" presStyleCnt="0"/>
      <dgm:spPr/>
    </dgm:pt>
    <dgm:pt modelId="{78C12A15-4314-4CE4-A9F0-ED1CE5B34ABB}" type="pres">
      <dgm:prSet presAssocID="{F39B4E08-48F8-4B43-80F6-2E90BD406012}" presName="Name19" presStyleLbl="parChTrans1D3" presStyleIdx="2" presStyleCnt="3"/>
      <dgm:spPr/>
    </dgm:pt>
    <dgm:pt modelId="{EE93EB0C-68B5-46AA-9750-6273CB25B760}" type="pres">
      <dgm:prSet presAssocID="{B4476371-8E4A-4027-B990-D2C305F1E5B7}" presName="Name21" presStyleCnt="0"/>
      <dgm:spPr/>
    </dgm:pt>
    <dgm:pt modelId="{85B3BEE2-A985-425F-BB87-79394681BE1F}" type="pres">
      <dgm:prSet presAssocID="{B4476371-8E4A-4027-B990-D2C305F1E5B7}" presName="level2Shape" presStyleLbl="node3" presStyleIdx="2" presStyleCnt="3" custScaleX="1711781" custScaleY="1211733" custLinFactX="-400000" custLinFactY="849466" custLinFactNeighborX="-443101" custLinFactNeighborY="900000"/>
      <dgm:spPr/>
    </dgm:pt>
    <dgm:pt modelId="{D6D545E4-B64E-4CCD-909D-79DC1563E1D0}" type="pres">
      <dgm:prSet presAssocID="{B4476371-8E4A-4027-B990-D2C305F1E5B7}" presName="hierChild3" presStyleCnt="0"/>
      <dgm:spPr/>
    </dgm:pt>
    <dgm:pt modelId="{BE290AD5-E586-4CA9-B958-49C1DFFDEDA2}" type="pres">
      <dgm:prSet presAssocID="{8709D45B-07EF-458F-A19E-9644DE1068BB}" presName="bgShapesFlow" presStyleCnt="0"/>
      <dgm:spPr/>
    </dgm:pt>
    <dgm:pt modelId="{2E8DEEB0-97E8-4987-83AC-57AC2E312B86}" type="pres">
      <dgm:prSet presAssocID="{4B342588-9DF9-4533-B167-523F3CD1E246}" presName="rectComp" presStyleCnt="0"/>
      <dgm:spPr/>
    </dgm:pt>
    <dgm:pt modelId="{9879A6D1-5E22-40C1-AB9E-F26B4F8747CF}" type="pres">
      <dgm:prSet presAssocID="{4B342588-9DF9-4533-B167-523F3CD1E246}" presName="bgRect" presStyleLbl="bgShp" presStyleIdx="0" presStyleCnt="4"/>
      <dgm:spPr/>
    </dgm:pt>
    <dgm:pt modelId="{D7DC2C40-9266-4256-8753-1C6BC5F7AF64}" type="pres">
      <dgm:prSet presAssocID="{4B342588-9DF9-4533-B167-523F3CD1E246}" presName="bgRectTx" presStyleLbl="bgShp" presStyleIdx="0" presStyleCnt="4">
        <dgm:presLayoutVars>
          <dgm:bulletEnabled val="1"/>
        </dgm:presLayoutVars>
      </dgm:prSet>
      <dgm:spPr/>
    </dgm:pt>
    <dgm:pt modelId="{8F0E7A62-56B0-46C6-BDA2-39F2F953B0B9}" type="pres">
      <dgm:prSet presAssocID="{4B342588-9DF9-4533-B167-523F3CD1E246}" presName="spComp" presStyleCnt="0"/>
      <dgm:spPr/>
    </dgm:pt>
    <dgm:pt modelId="{9AD58A3E-AE53-4214-BC89-233ABE40EA2D}" type="pres">
      <dgm:prSet presAssocID="{4B342588-9DF9-4533-B167-523F3CD1E246}" presName="vSp" presStyleCnt="0"/>
      <dgm:spPr/>
    </dgm:pt>
    <dgm:pt modelId="{8F749658-AA65-4B73-8A01-28CB5CE25B27}" type="pres">
      <dgm:prSet presAssocID="{D9ED8195-2F01-4FF7-A54E-80FB0BA86F4E}" presName="rectComp" presStyleCnt="0"/>
      <dgm:spPr/>
    </dgm:pt>
    <dgm:pt modelId="{64321C25-71C1-44A6-A49B-75E7378BDAFA}" type="pres">
      <dgm:prSet presAssocID="{D9ED8195-2F01-4FF7-A54E-80FB0BA86F4E}" presName="bgRect" presStyleLbl="bgShp" presStyleIdx="1" presStyleCnt="4" custScaleY="2000000" custLinFactY="-16363" custLinFactNeighborX="-115" custLinFactNeighborY="-100000"/>
      <dgm:spPr/>
    </dgm:pt>
    <dgm:pt modelId="{E6040D4A-6267-4B4A-8617-9446EC8442D3}" type="pres">
      <dgm:prSet presAssocID="{D9ED8195-2F01-4FF7-A54E-80FB0BA86F4E}" presName="bgRectTx" presStyleLbl="bgShp" presStyleIdx="1" presStyleCnt="4">
        <dgm:presLayoutVars>
          <dgm:bulletEnabled val="1"/>
        </dgm:presLayoutVars>
      </dgm:prSet>
      <dgm:spPr/>
    </dgm:pt>
    <dgm:pt modelId="{0149C620-B398-4D16-A1CB-903C9CB70652}" type="pres">
      <dgm:prSet presAssocID="{D9ED8195-2F01-4FF7-A54E-80FB0BA86F4E}" presName="spComp" presStyleCnt="0"/>
      <dgm:spPr/>
    </dgm:pt>
    <dgm:pt modelId="{4206E454-E1F7-4F1A-A553-6935B8E03157}" type="pres">
      <dgm:prSet presAssocID="{D9ED8195-2F01-4FF7-A54E-80FB0BA86F4E}" presName="vSp" presStyleCnt="0"/>
      <dgm:spPr/>
    </dgm:pt>
    <dgm:pt modelId="{5AB93DF4-4CE4-43D0-A46C-1488CEFB667B}" type="pres">
      <dgm:prSet presAssocID="{201AD5B7-64D6-4869-BA90-5C24FD566ED9}" presName="rectComp" presStyleCnt="0"/>
      <dgm:spPr/>
    </dgm:pt>
    <dgm:pt modelId="{A25D66D7-376B-43F1-A373-1E0720191EC7}" type="pres">
      <dgm:prSet presAssocID="{201AD5B7-64D6-4869-BA90-5C24FD566ED9}" presName="bgRect" presStyleLbl="bgShp" presStyleIdx="2" presStyleCnt="4" custScaleY="1858134" custLinFactY="-402479" custLinFactNeighborY="-500000"/>
      <dgm:spPr/>
    </dgm:pt>
    <dgm:pt modelId="{006E35F0-E835-4078-9EDF-D47D456E9E32}" type="pres">
      <dgm:prSet presAssocID="{201AD5B7-64D6-4869-BA90-5C24FD566ED9}" presName="bgRectTx" presStyleLbl="bgShp" presStyleIdx="2" presStyleCnt="4">
        <dgm:presLayoutVars>
          <dgm:bulletEnabled val="1"/>
        </dgm:presLayoutVars>
      </dgm:prSet>
      <dgm:spPr/>
    </dgm:pt>
    <dgm:pt modelId="{3BFDAC53-02AB-41C6-8484-8890377E3860}" type="pres">
      <dgm:prSet presAssocID="{201AD5B7-64D6-4869-BA90-5C24FD566ED9}" presName="spComp" presStyleCnt="0"/>
      <dgm:spPr/>
    </dgm:pt>
    <dgm:pt modelId="{7932325F-0E17-4F33-AED8-C3F8F605A344}" type="pres">
      <dgm:prSet presAssocID="{201AD5B7-64D6-4869-BA90-5C24FD566ED9}" presName="vSp" presStyleCnt="0"/>
      <dgm:spPr/>
    </dgm:pt>
    <dgm:pt modelId="{4056252C-534F-4061-BC92-93D8B274AFE7}" type="pres">
      <dgm:prSet presAssocID="{DF8A8A18-82DD-450D-B9E5-106D16527D47}" presName="rectComp" presStyleCnt="0"/>
      <dgm:spPr/>
    </dgm:pt>
    <dgm:pt modelId="{E7B3FE84-95A3-41CD-AB1B-5B9097006A96}" type="pres">
      <dgm:prSet presAssocID="{DF8A8A18-82DD-450D-B9E5-106D16527D47}" presName="bgRect" presStyleLbl="bgShp" presStyleIdx="3" presStyleCnt="4" custScaleY="1668638" custLinFactY="-160761" custLinFactNeighborY="-200000"/>
      <dgm:spPr/>
    </dgm:pt>
    <dgm:pt modelId="{77F5152F-8354-4193-BBE2-A594E890DFCE}" type="pres">
      <dgm:prSet presAssocID="{DF8A8A18-82DD-450D-B9E5-106D16527D47}" presName="bgRectTx" presStyleLbl="bgShp" presStyleIdx="3" presStyleCnt="4">
        <dgm:presLayoutVars>
          <dgm:bulletEnabled val="1"/>
        </dgm:presLayoutVars>
      </dgm:prSet>
      <dgm:spPr/>
    </dgm:pt>
  </dgm:ptLst>
  <dgm:cxnLst>
    <dgm:cxn modelId="{F20F0C01-8A71-4B5C-BEA5-065B6818BF9E}" type="presOf" srcId="{BD9FCB0E-1E74-48A0-837B-8C29014AF7DA}" destId="{27075AF2-0F34-42CC-93CF-56420A0F98ED}" srcOrd="0" destOrd="0" presId="urn:microsoft.com/office/officeart/2005/8/layout/hierarchy6"/>
    <dgm:cxn modelId="{1C364712-F3AE-4E8D-B2D6-521FE24019C7}" type="presOf" srcId="{7E617198-827A-4594-B774-6BDCFCD91BF4}" destId="{E8E0EAD0-34B8-47AC-9F37-D126C08CBCE0}" srcOrd="0" destOrd="0" presId="urn:microsoft.com/office/officeart/2005/8/layout/hierarchy6"/>
    <dgm:cxn modelId="{0635761B-E2F2-4A18-84E2-F5552F06A63E}" srcId="{BD9FCB0E-1E74-48A0-837B-8C29014AF7DA}" destId="{F09E0410-655C-47CF-81E8-48C8DE107919}" srcOrd="0" destOrd="0" parTransId="{6424E83B-F8C6-466C-929C-CC4B38713CFC}" sibTransId="{D3A9FD4F-C8D9-4199-AD1B-C378000B702D}"/>
    <dgm:cxn modelId="{BB9F0622-E041-4409-92FD-AE2D3FEB9B96}" type="presOf" srcId="{201AD5B7-64D6-4869-BA90-5C24FD566ED9}" destId="{A25D66D7-376B-43F1-A373-1E0720191EC7}" srcOrd="0" destOrd="0" presId="urn:microsoft.com/office/officeart/2005/8/layout/hierarchy6"/>
    <dgm:cxn modelId="{4B93AB27-5E8C-4747-BC1E-52BD472DEB4C}" type="presOf" srcId="{D9ED8195-2F01-4FF7-A54E-80FB0BA86F4E}" destId="{E6040D4A-6267-4B4A-8617-9446EC8442D3}" srcOrd="1" destOrd="0" presId="urn:microsoft.com/office/officeart/2005/8/layout/hierarchy6"/>
    <dgm:cxn modelId="{166B252C-3E2A-45BD-BE33-B71C31FC9499}" type="presOf" srcId="{782EF06F-3D17-4560-B7E9-1EDDEA5A7800}" destId="{4E591171-2D25-4F42-8C3C-6186A31A0F10}" srcOrd="0" destOrd="0" presId="urn:microsoft.com/office/officeart/2005/8/layout/hierarchy6"/>
    <dgm:cxn modelId="{102A3A3C-2752-4C31-B481-B977E95920BE}" type="presOf" srcId="{6424E83B-F8C6-466C-929C-CC4B38713CFC}" destId="{4DF904C3-1716-4BE3-BAC6-F6E836EE063B}" srcOrd="0" destOrd="0" presId="urn:microsoft.com/office/officeart/2005/8/layout/hierarchy6"/>
    <dgm:cxn modelId="{367B163E-D37C-4CEE-B16C-2BCA26476053}" srcId="{8709D45B-07EF-458F-A19E-9644DE1068BB}" destId="{4B342588-9DF9-4533-B167-523F3CD1E246}" srcOrd="1" destOrd="0" parTransId="{5265FD2B-FEEC-46C7-98A2-DF991F877771}" sibTransId="{A6D2AE69-DB9C-4CE1-8033-3F870B61A08C}"/>
    <dgm:cxn modelId="{447CD863-FA8E-4C9D-9C4F-E780631FC6E9}" srcId="{8709D45B-07EF-458F-A19E-9644DE1068BB}" destId="{24A749D6-4FC0-4F5E-99EE-95E63006B99F}" srcOrd="0" destOrd="0" parTransId="{F0EE6CE8-36F3-4E26-9FA0-14C30706F6BC}" sibTransId="{BE40C479-F678-4AA1-926E-DF2D4B7266B9}"/>
    <dgm:cxn modelId="{C5737045-76A6-4578-B4FA-87657A5AA477}" type="presOf" srcId="{24A749D6-4FC0-4F5E-99EE-95E63006B99F}" destId="{15C90544-485D-47C4-A70D-8C1ED04821B1}" srcOrd="0" destOrd="0" presId="urn:microsoft.com/office/officeart/2005/8/layout/hierarchy6"/>
    <dgm:cxn modelId="{9996D16F-DE17-4B67-92D7-276676ECDACF}" srcId="{BD9FCB0E-1E74-48A0-837B-8C29014AF7DA}" destId="{782EF06F-3D17-4560-B7E9-1EDDEA5A7800}" srcOrd="1" destOrd="0" parTransId="{7E617198-827A-4594-B774-6BDCFCD91BF4}" sibTransId="{47626920-8DAB-413D-A9A9-0AC77388B88E}"/>
    <dgm:cxn modelId="{E559FB53-E71F-435F-A742-5467A00DDADD}" srcId="{24A749D6-4FC0-4F5E-99EE-95E63006B99F}" destId="{BD9FCB0E-1E74-48A0-837B-8C29014AF7DA}" srcOrd="0" destOrd="0" parTransId="{901E7C3A-6531-40EF-BDC0-C0DD500E0597}" sibTransId="{69497872-67A7-41D4-84AE-DDED37647BC3}"/>
    <dgm:cxn modelId="{E5078375-00D2-4CB4-B76B-F97E2E5C431D}" type="presOf" srcId="{B4476371-8E4A-4027-B990-D2C305F1E5B7}" destId="{85B3BEE2-A985-425F-BB87-79394681BE1F}" srcOrd="0" destOrd="0" presId="urn:microsoft.com/office/officeart/2005/8/layout/hierarchy6"/>
    <dgm:cxn modelId="{7D113576-B77E-464D-BED0-23087396F3FA}" type="presOf" srcId="{F09E0410-655C-47CF-81E8-48C8DE107919}" destId="{B4EE2726-8AF6-4880-A89E-099E434D3A88}" srcOrd="0" destOrd="0" presId="urn:microsoft.com/office/officeart/2005/8/layout/hierarchy6"/>
    <dgm:cxn modelId="{EC6F8C85-D5B9-4633-BAD3-310808B2A78A}" srcId="{8709D45B-07EF-458F-A19E-9644DE1068BB}" destId="{DF8A8A18-82DD-450D-B9E5-106D16527D47}" srcOrd="4" destOrd="0" parTransId="{937B26DC-D4EC-4BEF-B364-6314587B185A}" sibTransId="{D707C50B-38D6-4AC5-B0CD-3EDF88D41E56}"/>
    <dgm:cxn modelId="{C21B0E87-CFEF-45F2-9F1D-14B6D594A551}" srcId="{8709D45B-07EF-458F-A19E-9644DE1068BB}" destId="{D9ED8195-2F01-4FF7-A54E-80FB0BA86F4E}" srcOrd="2" destOrd="0" parTransId="{BF765071-4668-461B-B55D-41817D7A75D0}" sibTransId="{CBDE64A7-02AD-4DD5-AD42-403B8EA2D00A}"/>
    <dgm:cxn modelId="{4B47778C-2526-409F-9F59-F9E359574583}" type="presOf" srcId="{901E7C3A-6531-40EF-BDC0-C0DD500E0597}" destId="{478D0D65-04BE-46EB-B749-94129EBED01D}" srcOrd="0" destOrd="0" presId="urn:microsoft.com/office/officeart/2005/8/layout/hierarchy6"/>
    <dgm:cxn modelId="{677B2A8D-2D42-44BB-BDBF-79F2F4461E4A}" type="presOf" srcId="{4B342588-9DF9-4533-B167-523F3CD1E246}" destId="{D7DC2C40-9266-4256-8753-1C6BC5F7AF64}" srcOrd="1" destOrd="0" presId="urn:microsoft.com/office/officeart/2005/8/layout/hierarchy6"/>
    <dgm:cxn modelId="{7497A59C-0D1C-4E2A-A06E-AF392A09D049}" type="presOf" srcId="{4B342588-9DF9-4533-B167-523F3CD1E246}" destId="{9879A6D1-5E22-40C1-AB9E-F26B4F8747CF}" srcOrd="0" destOrd="0" presId="urn:microsoft.com/office/officeart/2005/8/layout/hierarchy6"/>
    <dgm:cxn modelId="{F2274AAA-0AC1-4F0D-8056-47D5946FDB53}" type="presOf" srcId="{8709D45B-07EF-458F-A19E-9644DE1068BB}" destId="{9D3EC399-4286-4859-A38C-83E3C2DE0C92}" srcOrd="0" destOrd="0" presId="urn:microsoft.com/office/officeart/2005/8/layout/hierarchy6"/>
    <dgm:cxn modelId="{3DE526BD-8814-473A-9B5B-A3599B166D14}" type="presOf" srcId="{D9ED8195-2F01-4FF7-A54E-80FB0BA86F4E}" destId="{64321C25-71C1-44A6-A49B-75E7378BDAFA}" srcOrd="0" destOrd="0" presId="urn:microsoft.com/office/officeart/2005/8/layout/hierarchy6"/>
    <dgm:cxn modelId="{5E74ECBE-3D35-4B82-ACC2-7B9AA4E771FB}" type="presOf" srcId="{DF8A8A18-82DD-450D-B9E5-106D16527D47}" destId="{E7B3FE84-95A3-41CD-AB1B-5B9097006A96}" srcOrd="0" destOrd="0" presId="urn:microsoft.com/office/officeart/2005/8/layout/hierarchy6"/>
    <dgm:cxn modelId="{A4F246C4-4084-469C-84BC-5A391310551E}" type="presOf" srcId="{F39B4E08-48F8-4B43-80F6-2E90BD406012}" destId="{78C12A15-4314-4CE4-A9F0-ED1CE5B34ABB}" srcOrd="0" destOrd="0" presId="urn:microsoft.com/office/officeart/2005/8/layout/hierarchy6"/>
    <dgm:cxn modelId="{11E618C8-52A5-4402-81C8-F5C344528F8F}" srcId="{8709D45B-07EF-458F-A19E-9644DE1068BB}" destId="{201AD5B7-64D6-4869-BA90-5C24FD566ED9}" srcOrd="3" destOrd="0" parTransId="{FA948478-4327-4C98-B635-5AB7B61099C9}" sibTransId="{CAD6D334-02CE-4F84-A329-5FA7BF4542CA}"/>
    <dgm:cxn modelId="{5BFAD7CD-F1BA-4104-97CC-485AC7A85A8A}" srcId="{BD9FCB0E-1E74-48A0-837B-8C29014AF7DA}" destId="{B4476371-8E4A-4027-B990-D2C305F1E5B7}" srcOrd="2" destOrd="0" parTransId="{F39B4E08-48F8-4B43-80F6-2E90BD406012}" sibTransId="{F028EBDE-156C-4437-AC2D-D02E80DA2DD7}"/>
    <dgm:cxn modelId="{4F5791E5-1783-46DF-84F4-142DBBDB1D13}" type="presOf" srcId="{201AD5B7-64D6-4869-BA90-5C24FD566ED9}" destId="{006E35F0-E835-4078-9EDF-D47D456E9E32}" srcOrd="1" destOrd="0" presId="urn:microsoft.com/office/officeart/2005/8/layout/hierarchy6"/>
    <dgm:cxn modelId="{E12F4CF1-5569-4C09-AFAB-F1619D501D0A}" type="presOf" srcId="{DF8A8A18-82DD-450D-B9E5-106D16527D47}" destId="{77F5152F-8354-4193-BBE2-A594E890DFCE}" srcOrd="1" destOrd="0" presId="urn:microsoft.com/office/officeart/2005/8/layout/hierarchy6"/>
    <dgm:cxn modelId="{3CE07B80-E333-4C84-ABEA-C1ED1EB5A552}" type="presParOf" srcId="{9D3EC399-4286-4859-A38C-83E3C2DE0C92}" destId="{0BA2254C-681D-47A9-B138-28E3B9095D29}" srcOrd="0" destOrd="0" presId="urn:microsoft.com/office/officeart/2005/8/layout/hierarchy6"/>
    <dgm:cxn modelId="{FFB4249C-A61C-47ED-A2B4-ABEB9B8C0375}" type="presParOf" srcId="{0BA2254C-681D-47A9-B138-28E3B9095D29}" destId="{0F9B83A0-9CB7-4398-90A7-ACDFA8AF0B6E}" srcOrd="0" destOrd="0" presId="urn:microsoft.com/office/officeart/2005/8/layout/hierarchy6"/>
    <dgm:cxn modelId="{182D942B-1707-4B78-B799-4E004FF0225E}" type="presParOf" srcId="{0BA2254C-681D-47A9-B138-28E3B9095D29}" destId="{716E99F3-3284-427C-B376-1F8D9A53A678}" srcOrd="1" destOrd="0" presId="urn:microsoft.com/office/officeart/2005/8/layout/hierarchy6"/>
    <dgm:cxn modelId="{0CBE09C9-2E99-4AF4-BC5B-5A4A72BB93E5}" type="presParOf" srcId="{716E99F3-3284-427C-B376-1F8D9A53A678}" destId="{71C0CAB0-57B9-4920-9CC8-1EDF89483C5B}" srcOrd="0" destOrd="0" presId="urn:microsoft.com/office/officeart/2005/8/layout/hierarchy6"/>
    <dgm:cxn modelId="{FD2C67B2-F8D9-4920-B1FE-6B9E8886CB67}" type="presParOf" srcId="{71C0CAB0-57B9-4920-9CC8-1EDF89483C5B}" destId="{15C90544-485D-47C4-A70D-8C1ED04821B1}" srcOrd="0" destOrd="0" presId="urn:microsoft.com/office/officeart/2005/8/layout/hierarchy6"/>
    <dgm:cxn modelId="{4ECE0551-F3A5-40B8-8696-007F6A7CAE40}" type="presParOf" srcId="{71C0CAB0-57B9-4920-9CC8-1EDF89483C5B}" destId="{B183CD4B-9155-484C-AE5C-9DD27D74E973}" srcOrd="1" destOrd="0" presId="urn:microsoft.com/office/officeart/2005/8/layout/hierarchy6"/>
    <dgm:cxn modelId="{CA1C63F9-B390-46A3-BDD5-2BB5F150F44A}" type="presParOf" srcId="{B183CD4B-9155-484C-AE5C-9DD27D74E973}" destId="{478D0D65-04BE-46EB-B749-94129EBED01D}" srcOrd="0" destOrd="0" presId="urn:microsoft.com/office/officeart/2005/8/layout/hierarchy6"/>
    <dgm:cxn modelId="{B4AB2C3F-AFF8-4BC4-B466-1FDA67D335D1}" type="presParOf" srcId="{B183CD4B-9155-484C-AE5C-9DD27D74E973}" destId="{7D88CB47-5C35-41CC-AF57-805E1EA8647E}" srcOrd="1" destOrd="0" presId="urn:microsoft.com/office/officeart/2005/8/layout/hierarchy6"/>
    <dgm:cxn modelId="{7C959FE7-294B-420E-B6F3-FCF55B9ABFED}" type="presParOf" srcId="{7D88CB47-5C35-41CC-AF57-805E1EA8647E}" destId="{27075AF2-0F34-42CC-93CF-56420A0F98ED}" srcOrd="0" destOrd="0" presId="urn:microsoft.com/office/officeart/2005/8/layout/hierarchy6"/>
    <dgm:cxn modelId="{FC2BDD8F-A0E7-44E8-A0AC-8EFDB8786B2E}" type="presParOf" srcId="{7D88CB47-5C35-41CC-AF57-805E1EA8647E}" destId="{BB13A509-2BB6-45FF-B66B-BC03AA992DBF}" srcOrd="1" destOrd="0" presId="urn:microsoft.com/office/officeart/2005/8/layout/hierarchy6"/>
    <dgm:cxn modelId="{F346DFD9-9FC6-4AF4-A9C7-EE4B1E013FA7}" type="presParOf" srcId="{BB13A509-2BB6-45FF-B66B-BC03AA992DBF}" destId="{4DF904C3-1716-4BE3-BAC6-F6E836EE063B}" srcOrd="0" destOrd="0" presId="urn:microsoft.com/office/officeart/2005/8/layout/hierarchy6"/>
    <dgm:cxn modelId="{D76ECF74-B1D9-4BC3-AACC-1B79111FD093}" type="presParOf" srcId="{BB13A509-2BB6-45FF-B66B-BC03AA992DBF}" destId="{685643B6-E32F-4633-92F6-21D864F8DA78}" srcOrd="1" destOrd="0" presId="urn:microsoft.com/office/officeart/2005/8/layout/hierarchy6"/>
    <dgm:cxn modelId="{83D03B3E-07AA-482E-8CAE-A3DF9236BEA4}" type="presParOf" srcId="{685643B6-E32F-4633-92F6-21D864F8DA78}" destId="{B4EE2726-8AF6-4880-A89E-099E434D3A88}" srcOrd="0" destOrd="0" presId="urn:microsoft.com/office/officeart/2005/8/layout/hierarchy6"/>
    <dgm:cxn modelId="{AFC6D1C2-193D-44B1-9313-7CF7E084056E}" type="presParOf" srcId="{685643B6-E32F-4633-92F6-21D864F8DA78}" destId="{68677213-1889-45A1-AB24-21974698F796}" srcOrd="1" destOrd="0" presId="urn:microsoft.com/office/officeart/2005/8/layout/hierarchy6"/>
    <dgm:cxn modelId="{EB907713-EFBA-4FB3-9A8F-D3EC08FB1277}" type="presParOf" srcId="{BB13A509-2BB6-45FF-B66B-BC03AA992DBF}" destId="{E8E0EAD0-34B8-47AC-9F37-D126C08CBCE0}" srcOrd="2" destOrd="0" presId="urn:microsoft.com/office/officeart/2005/8/layout/hierarchy6"/>
    <dgm:cxn modelId="{117C61D1-9F96-4F6C-B27F-430647C22D99}" type="presParOf" srcId="{BB13A509-2BB6-45FF-B66B-BC03AA992DBF}" destId="{BE9CC491-9FD0-4CC9-8108-B175021FE6AA}" srcOrd="3" destOrd="0" presId="urn:microsoft.com/office/officeart/2005/8/layout/hierarchy6"/>
    <dgm:cxn modelId="{11E1D64A-F5C4-4D5B-B8A6-067D15A2DA11}" type="presParOf" srcId="{BE9CC491-9FD0-4CC9-8108-B175021FE6AA}" destId="{4E591171-2D25-4F42-8C3C-6186A31A0F10}" srcOrd="0" destOrd="0" presId="urn:microsoft.com/office/officeart/2005/8/layout/hierarchy6"/>
    <dgm:cxn modelId="{27567C0C-F27E-47DC-A124-AB22AD3595D4}" type="presParOf" srcId="{BE9CC491-9FD0-4CC9-8108-B175021FE6AA}" destId="{8FA9E530-DA6A-4F8E-B262-7FDDDC7EC677}" srcOrd="1" destOrd="0" presId="urn:microsoft.com/office/officeart/2005/8/layout/hierarchy6"/>
    <dgm:cxn modelId="{EAD345A9-0B2F-479E-8A6F-724CAFF36E95}" type="presParOf" srcId="{BB13A509-2BB6-45FF-B66B-BC03AA992DBF}" destId="{78C12A15-4314-4CE4-A9F0-ED1CE5B34ABB}" srcOrd="4" destOrd="0" presId="urn:microsoft.com/office/officeart/2005/8/layout/hierarchy6"/>
    <dgm:cxn modelId="{96D412CF-8249-4D18-B44E-0D8801E4DE06}" type="presParOf" srcId="{BB13A509-2BB6-45FF-B66B-BC03AA992DBF}" destId="{EE93EB0C-68B5-46AA-9750-6273CB25B760}" srcOrd="5" destOrd="0" presId="urn:microsoft.com/office/officeart/2005/8/layout/hierarchy6"/>
    <dgm:cxn modelId="{58F426EF-3CC0-4BB9-8BF6-035193D993DA}" type="presParOf" srcId="{EE93EB0C-68B5-46AA-9750-6273CB25B760}" destId="{85B3BEE2-A985-425F-BB87-79394681BE1F}" srcOrd="0" destOrd="0" presId="urn:microsoft.com/office/officeart/2005/8/layout/hierarchy6"/>
    <dgm:cxn modelId="{8E53E2C9-6355-48A2-AD26-09BFA1C9BF56}" type="presParOf" srcId="{EE93EB0C-68B5-46AA-9750-6273CB25B760}" destId="{D6D545E4-B64E-4CCD-909D-79DC1563E1D0}" srcOrd="1" destOrd="0" presId="urn:microsoft.com/office/officeart/2005/8/layout/hierarchy6"/>
    <dgm:cxn modelId="{08D30AF7-9490-496E-B7FC-9DAA84C8707B}" type="presParOf" srcId="{9D3EC399-4286-4859-A38C-83E3C2DE0C92}" destId="{BE290AD5-E586-4CA9-B958-49C1DFFDEDA2}" srcOrd="1" destOrd="0" presId="urn:microsoft.com/office/officeart/2005/8/layout/hierarchy6"/>
    <dgm:cxn modelId="{A1BBCE7D-398B-4ADF-A258-0F87676423E6}" type="presParOf" srcId="{BE290AD5-E586-4CA9-B958-49C1DFFDEDA2}" destId="{2E8DEEB0-97E8-4987-83AC-57AC2E312B86}" srcOrd="0" destOrd="0" presId="urn:microsoft.com/office/officeart/2005/8/layout/hierarchy6"/>
    <dgm:cxn modelId="{FCF19CAA-84D1-4390-8343-AC2B4B487EB1}" type="presParOf" srcId="{2E8DEEB0-97E8-4987-83AC-57AC2E312B86}" destId="{9879A6D1-5E22-40C1-AB9E-F26B4F8747CF}" srcOrd="0" destOrd="0" presId="urn:microsoft.com/office/officeart/2005/8/layout/hierarchy6"/>
    <dgm:cxn modelId="{C713D2B0-733F-404F-B819-1A9DCD0CD29E}" type="presParOf" srcId="{2E8DEEB0-97E8-4987-83AC-57AC2E312B86}" destId="{D7DC2C40-9266-4256-8753-1C6BC5F7AF64}" srcOrd="1" destOrd="0" presId="urn:microsoft.com/office/officeart/2005/8/layout/hierarchy6"/>
    <dgm:cxn modelId="{7C25F772-1180-49B6-AF82-4E261DB372E7}" type="presParOf" srcId="{BE290AD5-E586-4CA9-B958-49C1DFFDEDA2}" destId="{8F0E7A62-56B0-46C6-BDA2-39F2F953B0B9}" srcOrd="1" destOrd="0" presId="urn:microsoft.com/office/officeart/2005/8/layout/hierarchy6"/>
    <dgm:cxn modelId="{C0A42A11-1F58-4A3F-B92D-91315C3EBE0B}" type="presParOf" srcId="{8F0E7A62-56B0-46C6-BDA2-39F2F953B0B9}" destId="{9AD58A3E-AE53-4214-BC89-233ABE40EA2D}" srcOrd="0" destOrd="0" presId="urn:microsoft.com/office/officeart/2005/8/layout/hierarchy6"/>
    <dgm:cxn modelId="{2400E761-DD8E-4CD9-8171-D4C002C71C48}" type="presParOf" srcId="{BE290AD5-E586-4CA9-B958-49C1DFFDEDA2}" destId="{8F749658-AA65-4B73-8A01-28CB5CE25B27}" srcOrd="2" destOrd="0" presId="urn:microsoft.com/office/officeart/2005/8/layout/hierarchy6"/>
    <dgm:cxn modelId="{440E499A-0861-4089-9D63-40F68C996498}" type="presParOf" srcId="{8F749658-AA65-4B73-8A01-28CB5CE25B27}" destId="{64321C25-71C1-44A6-A49B-75E7378BDAFA}" srcOrd="0" destOrd="0" presId="urn:microsoft.com/office/officeart/2005/8/layout/hierarchy6"/>
    <dgm:cxn modelId="{9B22FBC8-4786-4826-8751-DBBE232FFEA8}" type="presParOf" srcId="{8F749658-AA65-4B73-8A01-28CB5CE25B27}" destId="{E6040D4A-6267-4B4A-8617-9446EC8442D3}" srcOrd="1" destOrd="0" presId="urn:microsoft.com/office/officeart/2005/8/layout/hierarchy6"/>
    <dgm:cxn modelId="{6B6313FC-2207-41BC-A899-23C75407FC33}" type="presParOf" srcId="{BE290AD5-E586-4CA9-B958-49C1DFFDEDA2}" destId="{0149C620-B398-4D16-A1CB-903C9CB70652}" srcOrd="3" destOrd="0" presId="urn:microsoft.com/office/officeart/2005/8/layout/hierarchy6"/>
    <dgm:cxn modelId="{F57B2C21-8483-4F5F-AA20-D92CE42EAFED}" type="presParOf" srcId="{0149C620-B398-4D16-A1CB-903C9CB70652}" destId="{4206E454-E1F7-4F1A-A553-6935B8E03157}" srcOrd="0" destOrd="0" presId="urn:microsoft.com/office/officeart/2005/8/layout/hierarchy6"/>
    <dgm:cxn modelId="{51926A2D-E4F8-4CBA-8B67-BE45657C4614}" type="presParOf" srcId="{BE290AD5-E586-4CA9-B958-49C1DFFDEDA2}" destId="{5AB93DF4-4CE4-43D0-A46C-1488CEFB667B}" srcOrd="4" destOrd="0" presId="urn:microsoft.com/office/officeart/2005/8/layout/hierarchy6"/>
    <dgm:cxn modelId="{EF914DA9-E483-47C9-A2BE-2070E2F16A60}" type="presParOf" srcId="{5AB93DF4-4CE4-43D0-A46C-1488CEFB667B}" destId="{A25D66D7-376B-43F1-A373-1E0720191EC7}" srcOrd="0" destOrd="0" presId="urn:microsoft.com/office/officeart/2005/8/layout/hierarchy6"/>
    <dgm:cxn modelId="{D91720D6-4482-4041-A86B-B12C59879547}" type="presParOf" srcId="{5AB93DF4-4CE4-43D0-A46C-1488CEFB667B}" destId="{006E35F0-E835-4078-9EDF-D47D456E9E32}" srcOrd="1" destOrd="0" presId="urn:microsoft.com/office/officeart/2005/8/layout/hierarchy6"/>
    <dgm:cxn modelId="{602C051F-3E86-4FE1-8A47-AD496D912A15}" type="presParOf" srcId="{BE290AD5-E586-4CA9-B958-49C1DFFDEDA2}" destId="{3BFDAC53-02AB-41C6-8484-8890377E3860}" srcOrd="5" destOrd="0" presId="urn:microsoft.com/office/officeart/2005/8/layout/hierarchy6"/>
    <dgm:cxn modelId="{4D1E0D39-8F88-45D6-A999-A3F9DE0B18EE}" type="presParOf" srcId="{3BFDAC53-02AB-41C6-8484-8890377E3860}" destId="{7932325F-0E17-4F33-AED8-C3F8F605A344}" srcOrd="0" destOrd="0" presId="urn:microsoft.com/office/officeart/2005/8/layout/hierarchy6"/>
    <dgm:cxn modelId="{688791CF-9201-471B-BE0A-65A999199800}" type="presParOf" srcId="{BE290AD5-E586-4CA9-B958-49C1DFFDEDA2}" destId="{4056252C-534F-4061-BC92-93D8B274AFE7}" srcOrd="6" destOrd="0" presId="urn:microsoft.com/office/officeart/2005/8/layout/hierarchy6"/>
    <dgm:cxn modelId="{B6098104-979D-464A-818D-D2193F3A2E36}" type="presParOf" srcId="{4056252C-534F-4061-BC92-93D8B274AFE7}" destId="{E7B3FE84-95A3-41CD-AB1B-5B9097006A96}" srcOrd="0" destOrd="0" presId="urn:microsoft.com/office/officeart/2005/8/layout/hierarchy6"/>
    <dgm:cxn modelId="{2813E6B1-3FEB-4BB7-9EAC-253A0EA4CFC1}" type="presParOf" srcId="{4056252C-534F-4061-BC92-93D8B274AFE7}" destId="{77F5152F-8354-4193-BBE2-A594E890DFCE}"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6FB81C-B9AE-4BBD-8BD3-FEFC140B8DD6}" type="doc">
      <dgm:prSet loTypeId="urn:microsoft.com/office/officeart/2005/8/layout/hierarchy1" loCatId="hierarchy" qsTypeId="urn:microsoft.com/office/officeart/2005/8/quickstyle/simple1" qsCatId="simple" csTypeId="urn:microsoft.com/office/officeart/2005/8/colors/accent2_5" csCatId="accent2" phldr="1"/>
      <dgm:spPr/>
      <dgm:t>
        <a:bodyPr/>
        <a:lstStyle/>
        <a:p>
          <a:endParaRPr lang="vi-VN"/>
        </a:p>
      </dgm:t>
    </dgm:pt>
    <dgm:pt modelId="{DD4AEC3E-76D0-43E7-B98F-8EC36658DF41}">
      <dgm:prSet phldrT="[Text]" custT="1"/>
      <dgm:spPr>
        <a:solidFill>
          <a:schemeClr val="accent2">
            <a:alpha val="90000"/>
          </a:schemeClr>
        </a:solidFill>
      </dgm:spPr>
      <dgm:t>
        <a:bodyPr/>
        <a:lstStyle/>
        <a:p>
          <a:r>
            <a:rPr lang="en-US" sz="3200">
              <a:solidFill>
                <a:schemeClr val="bg1"/>
              </a:solidFill>
              <a:latin typeface="Book Antiqua (Body) Roman"/>
              <a:cs typeface="Times New Roman" pitchFamily="18" charset="0"/>
            </a:rPr>
            <a:t>Học sinh </a:t>
          </a:r>
          <a:endParaRPr lang="en-US" sz="3200" dirty="0">
            <a:solidFill>
              <a:schemeClr val="bg1"/>
            </a:solidFill>
            <a:latin typeface="Book Antiqua (Body) Roman"/>
            <a:cs typeface="Times New Roman" pitchFamily="18" charset="0"/>
          </a:endParaRPr>
        </a:p>
      </dgm:t>
    </dgm:pt>
    <dgm:pt modelId="{218F670C-4828-4AFF-8C12-833721FFF93D}" type="parTrans" cxnId="{D03002EC-47FC-40B1-A910-3D95724DF6BA}">
      <dgm:prSet/>
      <dgm:spPr/>
      <dgm:t>
        <a:bodyPr/>
        <a:lstStyle/>
        <a:p>
          <a:endParaRPr lang="vi-VN"/>
        </a:p>
      </dgm:t>
    </dgm:pt>
    <dgm:pt modelId="{11F25263-4D8D-4D03-84B9-CDAA21394E8D}" type="sibTrans" cxnId="{D03002EC-47FC-40B1-A910-3D95724DF6BA}">
      <dgm:prSet/>
      <dgm:spPr/>
      <dgm:t>
        <a:bodyPr/>
        <a:lstStyle/>
        <a:p>
          <a:endParaRPr lang="vi-VN"/>
        </a:p>
      </dgm:t>
    </dgm:pt>
    <dgm:pt modelId="{12C4932C-638F-47D2-B6B6-210869C8C166}" type="pres">
      <dgm:prSet presAssocID="{406FB81C-B9AE-4BBD-8BD3-FEFC140B8DD6}" presName="hierChild1" presStyleCnt="0">
        <dgm:presLayoutVars>
          <dgm:chPref val="1"/>
          <dgm:dir/>
          <dgm:animOne val="branch"/>
          <dgm:animLvl val="lvl"/>
          <dgm:resizeHandles/>
        </dgm:presLayoutVars>
      </dgm:prSet>
      <dgm:spPr/>
    </dgm:pt>
    <dgm:pt modelId="{C5FC42C4-53A6-40AE-9EDD-AA26454EF1C5}" type="pres">
      <dgm:prSet presAssocID="{DD4AEC3E-76D0-43E7-B98F-8EC36658DF41}" presName="hierRoot1" presStyleCnt="0"/>
      <dgm:spPr/>
    </dgm:pt>
    <dgm:pt modelId="{6D9D8DCA-7422-4690-B46A-361F00728018}" type="pres">
      <dgm:prSet presAssocID="{DD4AEC3E-76D0-43E7-B98F-8EC36658DF41}" presName="composite" presStyleCnt="0"/>
      <dgm:spPr/>
    </dgm:pt>
    <dgm:pt modelId="{E1F45EA5-3613-4757-99C4-3FB5D4B77017}" type="pres">
      <dgm:prSet presAssocID="{DD4AEC3E-76D0-43E7-B98F-8EC36658DF41}" presName="background" presStyleLbl="node0" presStyleIdx="0" presStyleCnt="1"/>
      <dgm:spPr/>
    </dgm:pt>
    <dgm:pt modelId="{6D9E226A-1C15-447C-A6A7-4C72F0623805}" type="pres">
      <dgm:prSet presAssocID="{DD4AEC3E-76D0-43E7-B98F-8EC36658DF41}" presName="text" presStyleLbl="fgAcc0" presStyleIdx="0" presStyleCnt="1" custScaleX="174342" custScaleY="62212" custLinFactNeighborX="97290" custLinFactNeighborY="14973">
        <dgm:presLayoutVars>
          <dgm:chPref val="3"/>
        </dgm:presLayoutVars>
      </dgm:prSet>
      <dgm:spPr/>
    </dgm:pt>
    <dgm:pt modelId="{0358D1DD-9C70-43C3-A991-E31F7CB186A2}" type="pres">
      <dgm:prSet presAssocID="{DD4AEC3E-76D0-43E7-B98F-8EC36658DF41}" presName="hierChild2" presStyleCnt="0"/>
      <dgm:spPr/>
    </dgm:pt>
  </dgm:ptLst>
  <dgm:cxnLst>
    <dgm:cxn modelId="{42763503-B07F-4C3F-B475-2F05FD67C5C3}" type="presOf" srcId="{406FB81C-B9AE-4BBD-8BD3-FEFC140B8DD6}" destId="{12C4932C-638F-47D2-B6B6-210869C8C166}" srcOrd="0" destOrd="0" presId="urn:microsoft.com/office/officeart/2005/8/layout/hierarchy1"/>
    <dgm:cxn modelId="{13A90E61-BAE8-4CBD-A7BC-0795993C846D}" type="presOf" srcId="{DD4AEC3E-76D0-43E7-B98F-8EC36658DF41}" destId="{6D9E226A-1C15-447C-A6A7-4C72F0623805}" srcOrd="0" destOrd="0" presId="urn:microsoft.com/office/officeart/2005/8/layout/hierarchy1"/>
    <dgm:cxn modelId="{D03002EC-47FC-40B1-A910-3D95724DF6BA}" srcId="{406FB81C-B9AE-4BBD-8BD3-FEFC140B8DD6}" destId="{DD4AEC3E-76D0-43E7-B98F-8EC36658DF41}" srcOrd="0" destOrd="0" parTransId="{218F670C-4828-4AFF-8C12-833721FFF93D}" sibTransId="{11F25263-4D8D-4D03-84B9-CDAA21394E8D}"/>
    <dgm:cxn modelId="{9F512FF3-E4D7-470E-A69D-03203F3FC705}" type="presParOf" srcId="{12C4932C-638F-47D2-B6B6-210869C8C166}" destId="{C5FC42C4-53A6-40AE-9EDD-AA26454EF1C5}" srcOrd="0" destOrd="0" presId="urn:microsoft.com/office/officeart/2005/8/layout/hierarchy1"/>
    <dgm:cxn modelId="{CA1F4414-E702-4026-94D5-56C9252869E1}" type="presParOf" srcId="{C5FC42C4-53A6-40AE-9EDD-AA26454EF1C5}" destId="{6D9D8DCA-7422-4690-B46A-361F00728018}" srcOrd="0" destOrd="0" presId="urn:microsoft.com/office/officeart/2005/8/layout/hierarchy1"/>
    <dgm:cxn modelId="{43B377BA-2413-4178-A5AB-F7B34FA72511}" type="presParOf" srcId="{6D9D8DCA-7422-4690-B46A-361F00728018}" destId="{E1F45EA5-3613-4757-99C4-3FB5D4B77017}" srcOrd="0" destOrd="0" presId="urn:microsoft.com/office/officeart/2005/8/layout/hierarchy1"/>
    <dgm:cxn modelId="{095DDC2B-DAB9-4DD9-B247-EA43A0284F56}" type="presParOf" srcId="{6D9D8DCA-7422-4690-B46A-361F00728018}" destId="{6D9E226A-1C15-447C-A6A7-4C72F0623805}" srcOrd="1" destOrd="0" presId="urn:microsoft.com/office/officeart/2005/8/layout/hierarchy1"/>
    <dgm:cxn modelId="{69E798DB-24BC-4FB9-9AB4-57E0CE07AB76}" type="presParOf" srcId="{C5FC42C4-53A6-40AE-9EDD-AA26454EF1C5}" destId="{0358D1DD-9C70-43C3-A991-E31F7CB186A2}"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3FE84-95A3-41CD-AB1B-5B9097006A96}">
      <dsp:nvSpPr>
        <dsp:cNvPr id="0" name=""/>
        <dsp:cNvSpPr/>
      </dsp:nvSpPr>
      <dsp:spPr>
        <a:xfrm>
          <a:off x="0" y="5057150"/>
          <a:ext cx="13055817" cy="2100890"/>
        </a:xfrm>
        <a:prstGeom prst="roundRect">
          <a:avLst>
            <a:gd name="adj" fmla="val 10000"/>
          </a:avLst>
        </a:prstGeom>
        <a:solidFill>
          <a:schemeClr val="bg2">
            <a:lumMod val="9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vi-VN" sz="2400" b="1" kern="1200">
            <a:latin typeface="Arial" pitchFamily="34" charset="0"/>
            <a:cs typeface="Arial" pitchFamily="34" charset="0"/>
          </a:endParaRPr>
        </a:p>
      </dsp:txBody>
      <dsp:txXfrm>
        <a:off x="0" y="5057150"/>
        <a:ext cx="3916745" cy="2100890"/>
      </dsp:txXfrm>
    </dsp:sp>
    <dsp:sp modelId="{A25D66D7-376B-43F1-A373-1E0720191EC7}">
      <dsp:nvSpPr>
        <dsp:cNvPr id="0" name=""/>
        <dsp:cNvSpPr/>
      </dsp:nvSpPr>
      <dsp:spPr>
        <a:xfrm>
          <a:off x="0" y="2014645"/>
          <a:ext cx="13055817" cy="2339474"/>
        </a:xfrm>
        <a:prstGeom prst="roundRect">
          <a:avLst>
            <a:gd name="adj" fmla="val 10000"/>
          </a:avLst>
        </a:prstGeom>
        <a:solidFill>
          <a:schemeClr val="accent4">
            <a:lumMod val="7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vi-VN" sz="2400" b="1" kern="1200">
            <a:latin typeface="Arial" pitchFamily="34" charset="0"/>
            <a:cs typeface="Arial" pitchFamily="34" charset="0"/>
          </a:endParaRPr>
        </a:p>
      </dsp:txBody>
      <dsp:txXfrm>
        <a:off x="0" y="2014645"/>
        <a:ext cx="3916745" cy="2339474"/>
      </dsp:txXfrm>
    </dsp:sp>
    <dsp:sp modelId="{64321C25-71C1-44A6-A49B-75E7378BDAFA}">
      <dsp:nvSpPr>
        <dsp:cNvPr id="0" name=""/>
        <dsp:cNvSpPr/>
      </dsp:nvSpPr>
      <dsp:spPr>
        <a:xfrm>
          <a:off x="0" y="465326"/>
          <a:ext cx="13055817" cy="2518089"/>
        </a:xfrm>
        <a:prstGeom prst="roundRect">
          <a:avLst>
            <a:gd name="adj" fmla="val 10000"/>
          </a:avLst>
        </a:prstGeom>
        <a:solidFill>
          <a:schemeClr val="accent4">
            <a:lumMod val="7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vi-VN" sz="2400" b="1" kern="1200" dirty="0">
            <a:latin typeface="Arial" pitchFamily="34" charset="0"/>
            <a:cs typeface="Arial" pitchFamily="34" charset="0"/>
          </a:endParaRPr>
        </a:p>
      </dsp:txBody>
      <dsp:txXfrm>
        <a:off x="0" y="465326"/>
        <a:ext cx="3916745" cy="2518089"/>
      </dsp:txXfrm>
    </dsp:sp>
    <dsp:sp modelId="{9879A6D1-5E22-40C1-AB9E-F26B4F8747CF}">
      <dsp:nvSpPr>
        <dsp:cNvPr id="0" name=""/>
        <dsp:cNvSpPr/>
      </dsp:nvSpPr>
      <dsp:spPr>
        <a:xfrm>
          <a:off x="0" y="464944"/>
          <a:ext cx="13055817" cy="1259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vi-VN" sz="2400" b="1" kern="1200" dirty="0">
            <a:latin typeface="Book Antiqua (Body) Roman"/>
            <a:cs typeface="Arial" pitchFamily="34" charset="0"/>
          </a:endParaRPr>
        </a:p>
      </dsp:txBody>
      <dsp:txXfrm>
        <a:off x="0" y="464944"/>
        <a:ext cx="3916745" cy="125904"/>
      </dsp:txXfrm>
    </dsp:sp>
    <dsp:sp modelId="{15C90544-485D-47C4-A70D-8C1ED04821B1}">
      <dsp:nvSpPr>
        <dsp:cNvPr id="0" name=""/>
        <dsp:cNvSpPr/>
      </dsp:nvSpPr>
      <dsp:spPr>
        <a:xfrm>
          <a:off x="3927725" y="686185"/>
          <a:ext cx="3147612" cy="12398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Book Antiqua (Body) Roman"/>
              <a:cs typeface="Arial" pitchFamily="34" charset="0"/>
            </a:rPr>
            <a:t>SỞ GD&amp;ĐT</a:t>
          </a:r>
          <a:endParaRPr lang="vi-VN" sz="2400" b="1" kern="1200" dirty="0">
            <a:latin typeface="Book Antiqua (Body) Roman"/>
            <a:cs typeface="Arial" pitchFamily="34" charset="0"/>
          </a:endParaRPr>
        </a:p>
      </dsp:txBody>
      <dsp:txXfrm>
        <a:off x="3964039" y="722499"/>
        <a:ext cx="3074984" cy="1167221"/>
      </dsp:txXfrm>
    </dsp:sp>
    <dsp:sp modelId="{478D0D65-04BE-46EB-B749-94129EBED01D}">
      <dsp:nvSpPr>
        <dsp:cNvPr id="0" name=""/>
        <dsp:cNvSpPr/>
      </dsp:nvSpPr>
      <dsp:spPr>
        <a:xfrm>
          <a:off x="5446677" y="1926035"/>
          <a:ext cx="91440" cy="505948"/>
        </a:xfrm>
        <a:custGeom>
          <a:avLst/>
          <a:gdLst/>
          <a:ahLst/>
          <a:cxnLst/>
          <a:rect l="0" t="0" r="0" b="0"/>
          <a:pathLst>
            <a:path>
              <a:moveTo>
                <a:pt x="54854" y="0"/>
              </a:moveTo>
              <a:lnTo>
                <a:pt x="54854" y="252974"/>
              </a:lnTo>
              <a:lnTo>
                <a:pt x="45720" y="252974"/>
              </a:lnTo>
              <a:lnTo>
                <a:pt x="45720" y="50594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75AF2-0F34-42CC-93CF-56420A0F98ED}">
      <dsp:nvSpPr>
        <dsp:cNvPr id="0" name=""/>
        <dsp:cNvSpPr/>
      </dsp:nvSpPr>
      <dsp:spPr>
        <a:xfrm>
          <a:off x="3982072" y="2431983"/>
          <a:ext cx="3020648" cy="144908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Book Antiqua (Body) Roman"/>
              <a:cs typeface="Arial" pitchFamily="34" charset="0"/>
            </a:rPr>
            <a:t>PHÒNG GD&amp;ĐT</a:t>
          </a:r>
          <a:endParaRPr lang="vi-VN" sz="2400" b="1" kern="1200" dirty="0">
            <a:latin typeface="Book Antiqua (Body) Roman"/>
            <a:cs typeface="Arial" pitchFamily="34" charset="0"/>
          </a:endParaRPr>
        </a:p>
      </dsp:txBody>
      <dsp:txXfrm>
        <a:off x="4024514" y="2474425"/>
        <a:ext cx="2935764" cy="1364198"/>
      </dsp:txXfrm>
    </dsp:sp>
    <dsp:sp modelId="{4DF904C3-1716-4BE3-BAC6-F6E836EE063B}">
      <dsp:nvSpPr>
        <dsp:cNvPr id="0" name=""/>
        <dsp:cNvSpPr/>
      </dsp:nvSpPr>
      <dsp:spPr>
        <a:xfrm>
          <a:off x="2837766" y="3881065"/>
          <a:ext cx="2654630" cy="1202785"/>
        </a:xfrm>
        <a:custGeom>
          <a:avLst/>
          <a:gdLst/>
          <a:ahLst/>
          <a:cxnLst/>
          <a:rect l="0" t="0" r="0" b="0"/>
          <a:pathLst>
            <a:path>
              <a:moveTo>
                <a:pt x="2654630" y="0"/>
              </a:moveTo>
              <a:lnTo>
                <a:pt x="2654630" y="601392"/>
              </a:lnTo>
              <a:lnTo>
                <a:pt x="0" y="601392"/>
              </a:lnTo>
              <a:lnTo>
                <a:pt x="0" y="120278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EE2726-8AF6-4880-A89E-099E434D3A88}">
      <dsp:nvSpPr>
        <dsp:cNvPr id="0" name=""/>
        <dsp:cNvSpPr/>
      </dsp:nvSpPr>
      <dsp:spPr>
        <a:xfrm>
          <a:off x="1369245" y="5083851"/>
          <a:ext cx="2937041" cy="129117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Book Antiqua (Body) Roman"/>
              <a:cs typeface="Arial" pitchFamily="34" charset="0"/>
            </a:rPr>
            <a:t>MẦM NON</a:t>
          </a:r>
          <a:endParaRPr lang="vi-VN" sz="2400" b="1" kern="1200" dirty="0">
            <a:latin typeface="Book Antiqua (Body) Roman"/>
            <a:cs typeface="Arial" pitchFamily="34" charset="0"/>
          </a:endParaRPr>
        </a:p>
      </dsp:txBody>
      <dsp:txXfrm>
        <a:off x="1407062" y="5121668"/>
        <a:ext cx="2861407" cy="1215545"/>
      </dsp:txXfrm>
    </dsp:sp>
    <dsp:sp modelId="{E8E0EAD0-34B8-47AC-9F37-D126C08CBCE0}">
      <dsp:nvSpPr>
        <dsp:cNvPr id="0" name=""/>
        <dsp:cNvSpPr/>
      </dsp:nvSpPr>
      <dsp:spPr>
        <a:xfrm>
          <a:off x="5492397" y="3881065"/>
          <a:ext cx="988476" cy="1202785"/>
        </a:xfrm>
        <a:custGeom>
          <a:avLst/>
          <a:gdLst/>
          <a:ahLst/>
          <a:cxnLst/>
          <a:rect l="0" t="0" r="0" b="0"/>
          <a:pathLst>
            <a:path>
              <a:moveTo>
                <a:pt x="0" y="0"/>
              </a:moveTo>
              <a:lnTo>
                <a:pt x="0" y="601392"/>
              </a:lnTo>
              <a:lnTo>
                <a:pt x="988476" y="601392"/>
              </a:lnTo>
              <a:lnTo>
                <a:pt x="988476" y="120278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591171-2D25-4F42-8C3C-6186A31A0F10}">
      <dsp:nvSpPr>
        <dsp:cNvPr id="0" name=""/>
        <dsp:cNvSpPr/>
      </dsp:nvSpPr>
      <dsp:spPr>
        <a:xfrm>
          <a:off x="4907067" y="5083851"/>
          <a:ext cx="3147612" cy="135689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Book Antiqua (Body) Roman"/>
              <a:cs typeface="Arial" pitchFamily="34" charset="0"/>
            </a:rPr>
            <a:t>TIỂU HỌC</a:t>
          </a:r>
          <a:endParaRPr lang="vi-VN" sz="2400" b="1" kern="1200" dirty="0">
            <a:latin typeface="Book Antiqua (Body) Roman"/>
            <a:cs typeface="Arial" pitchFamily="34" charset="0"/>
          </a:endParaRPr>
        </a:p>
      </dsp:txBody>
      <dsp:txXfrm>
        <a:off x="4946809" y="5123593"/>
        <a:ext cx="3068128" cy="1277409"/>
      </dsp:txXfrm>
    </dsp:sp>
    <dsp:sp modelId="{78C12A15-4314-4CE4-A9F0-ED1CE5B34ABB}">
      <dsp:nvSpPr>
        <dsp:cNvPr id="0" name=""/>
        <dsp:cNvSpPr/>
      </dsp:nvSpPr>
      <dsp:spPr>
        <a:xfrm>
          <a:off x="5492397" y="3881065"/>
          <a:ext cx="4625990" cy="1202785"/>
        </a:xfrm>
        <a:custGeom>
          <a:avLst/>
          <a:gdLst/>
          <a:ahLst/>
          <a:cxnLst/>
          <a:rect l="0" t="0" r="0" b="0"/>
          <a:pathLst>
            <a:path>
              <a:moveTo>
                <a:pt x="0" y="0"/>
              </a:moveTo>
              <a:lnTo>
                <a:pt x="0" y="601392"/>
              </a:lnTo>
              <a:lnTo>
                <a:pt x="4625990" y="601392"/>
              </a:lnTo>
              <a:lnTo>
                <a:pt x="4625990" y="120278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B3BEE2-A985-425F-BB87-79394681BE1F}">
      <dsp:nvSpPr>
        <dsp:cNvPr id="0" name=""/>
        <dsp:cNvSpPr/>
      </dsp:nvSpPr>
      <dsp:spPr>
        <a:xfrm>
          <a:off x="8771381" y="5083851"/>
          <a:ext cx="2694011" cy="127135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Book Antiqua (Body) Roman"/>
              <a:cs typeface="Arial" pitchFamily="34" charset="0"/>
            </a:rPr>
            <a:t>THCS</a:t>
          </a:r>
          <a:endParaRPr lang="vi-VN" sz="2400" b="1" kern="1200" dirty="0">
            <a:latin typeface="Book Antiqua (Body) Roman"/>
            <a:cs typeface="Arial" pitchFamily="34" charset="0"/>
          </a:endParaRPr>
        </a:p>
      </dsp:txBody>
      <dsp:txXfrm>
        <a:off x="8808618" y="5121088"/>
        <a:ext cx="2619537" cy="1196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F45EA5-3613-4757-99C4-3FB5D4B77017}">
      <dsp:nvSpPr>
        <dsp:cNvPr id="0" name=""/>
        <dsp:cNvSpPr/>
      </dsp:nvSpPr>
      <dsp:spPr>
        <a:xfrm>
          <a:off x="4327" y="215377"/>
          <a:ext cx="4867083" cy="1102845"/>
        </a:xfrm>
        <a:prstGeom prst="roundRect">
          <a:avLst>
            <a:gd name="adj" fmla="val 10000"/>
          </a:avLst>
        </a:prstGeom>
        <a:solidFill>
          <a:schemeClr val="accent2">
            <a:alpha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9E226A-1C15-447C-A6A7-4C72F0623805}">
      <dsp:nvSpPr>
        <dsp:cNvPr id="0" name=""/>
        <dsp:cNvSpPr/>
      </dsp:nvSpPr>
      <dsp:spPr>
        <a:xfrm>
          <a:off x="314514" y="510055"/>
          <a:ext cx="4867083" cy="1102845"/>
        </a:xfrm>
        <a:prstGeom prst="roundRect">
          <a:avLst>
            <a:gd name="adj" fmla="val 10000"/>
          </a:avLst>
        </a:prstGeom>
        <a:solidFill>
          <a:schemeClr val="accent2">
            <a:alpha val="90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bg1"/>
              </a:solidFill>
              <a:latin typeface="Book Antiqua (Body) Roman"/>
              <a:cs typeface="Times New Roman" pitchFamily="18" charset="0"/>
            </a:rPr>
            <a:t>Học sinh </a:t>
          </a:r>
          <a:endParaRPr lang="en-US" sz="3200" kern="1200" dirty="0">
            <a:solidFill>
              <a:schemeClr val="bg1"/>
            </a:solidFill>
            <a:latin typeface="Book Antiqua (Body) Roman"/>
            <a:cs typeface="Times New Roman" pitchFamily="18" charset="0"/>
          </a:endParaRPr>
        </a:p>
      </dsp:txBody>
      <dsp:txXfrm>
        <a:off x="346815" y="542356"/>
        <a:ext cx="4802481" cy="103824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171450" indent="-171450">
              <a:buFontTx/>
              <a:buChar char="-"/>
            </a:pPr>
            <a:r>
              <a:rPr lang="en-US" baseline="0" dirty="0" err="1"/>
              <a:t>Kính</a:t>
            </a:r>
            <a:r>
              <a:rPr lang="en-US" baseline="0" dirty="0"/>
              <a:t> </a:t>
            </a:r>
            <a:r>
              <a:rPr lang="en-US" baseline="0" dirty="0" err="1"/>
              <a:t>thưa</a:t>
            </a:r>
            <a:r>
              <a:rPr lang="en-US" baseline="0" dirty="0"/>
              <a:t>: </a:t>
            </a:r>
            <a:r>
              <a:rPr lang="en-US" baseline="0" dirty="0" err="1"/>
              <a:t>Ông</a:t>
            </a:r>
            <a:r>
              <a:rPr lang="en-US" baseline="0" dirty="0"/>
              <a:t> </a:t>
            </a:r>
            <a:r>
              <a:rPr lang="en-US" baseline="0" dirty="0" err="1"/>
              <a:t>Nguyễn</a:t>
            </a:r>
            <a:r>
              <a:rPr lang="en-US" baseline="0" dirty="0"/>
              <a:t> Văn </a:t>
            </a:r>
            <a:r>
              <a:rPr lang="en-US" baseline="0" dirty="0" err="1"/>
              <a:t>Thắng</a:t>
            </a:r>
            <a:r>
              <a:rPr lang="en-US" baseline="0" dirty="0"/>
              <a:t>, </a:t>
            </a:r>
            <a:r>
              <a:rPr lang="en-US" baseline="0" dirty="0" err="1"/>
              <a:t>Trưởng</a:t>
            </a:r>
            <a:r>
              <a:rPr lang="en-US" baseline="0" dirty="0"/>
              <a:t> </a:t>
            </a:r>
            <a:r>
              <a:rPr lang="en-US" baseline="0" dirty="0" err="1"/>
              <a:t>phòng</a:t>
            </a:r>
            <a:r>
              <a:rPr lang="en-US" baseline="0" dirty="0"/>
              <a:t> GD&amp;ĐT </a:t>
            </a:r>
            <a:r>
              <a:rPr lang="en-US" baseline="0" dirty="0" err="1"/>
              <a:t>huyện</a:t>
            </a:r>
            <a:r>
              <a:rPr lang="en-US" baseline="0" dirty="0"/>
              <a:t> </a:t>
            </a:r>
            <a:r>
              <a:rPr lang="en-US" baseline="0" dirty="0" err="1"/>
              <a:t>Quốc</a:t>
            </a:r>
            <a:r>
              <a:rPr lang="en-US" baseline="0" dirty="0"/>
              <a:t> </a:t>
            </a:r>
            <a:r>
              <a:rPr lang="en-US" baseline="0" dirty="0" err="1"/>
              <a:t>Oai</a:t>
            </a:r>
            <a:r>
              <a:rPr lang="en-US" baseline="0" dirty="0"/>
              <a:t>. </a:t>
            </a:r>
          </a:p>
          <a:p>
            <a:pPr marL="171450" indent="-171450">
              <a:buFontTx/>
              <a:buChar char="-"/>
            </a:pPr>
            <a:r>
              <a:rPr lang="en-US" baseline="0" dirty="0" err="1"/>
              <a:t>Kính</a:t>
            </a:r>
            <a:r>
              <a:rPr lang="en-US" baseline="0" dirty="0"/>
              <a:t> </a:t>
            </a:r>
            <a:r>
              <a:rPr lang="en-US" baseline="0" dirty="0" err="1"/>
              <a:t>thưa</a:t>
            </a:r>
            <a:r>
              <a:rPr lang="en-US" baseline="0" dirty="0"/>
              <a:t> </a:t>
            </a:r>
            <a:r>
              <a:rPr lang="en-US" baseline="0" dirty="0" err="1"/>
              <a:t>các</a:t>
            </a:r>
            <a:r>
              <a:rPr lang="en-US" baseline="0" dirty="0"/>
              <a:t> </a:t>
            </a:r>
            <a:r>
              <a:rPr lang="en-US" baseline="0" dirty="0" err="1"/>
              <a:t>thầy</a:t>
            </a:r>
            <a:r>
              <a:rPr lang="en-US" baseline="0" dirty="0"/>
              <a:t> </a:t>
            </a:r>
            <a:r>
              <a:rPr lang="en-US" baseline="0" dirty="0" err="1"/>
              <a:t>cô</a:t>
            </a:r>
            <a:r>
              <a:rPr lang="en-US" baseline="0" dirty="0"/>
              <a:t> </a:t>
            </a:r>
            <a:r>
              <a:rPr lang="en-US" baseline="0" dirty="0" err="1"/>
              <a:t>hiệu</a:t>
            </a:r>
            <a:r>
              <a:rPr lang="en-US" baseline="0" dirty="0"/>
              <a:t> </a:t>
            </a:r>
            <a:r>
              <a:rPr lang="en-US" baseline="0" dirty="0" err="1"/>
              <a:t>trưởng</a:t>
            </a:r>
            <a:r>
              <a:rPr lang="en-US" baseline="0" dirty="0"/>
              <a:t> </a:t>
            </a:r>
            <a:r>
              <a:rPr lang="en-US" baseline="0" dirty="0" err="1"/>
              <a:t>nhà</a:t>
            </a:r>
            <a:r>
              <a:rPr lang="en-US" baseline="0" dirty="0"/>
              <a:t> </a:t>
            </a:r>
            <a:r>
              <a:rPr lang="en-US" baseline="0" dirty="0" err="1"/>
              <a:t>trường</a:t>
            </a:r>
            <a:r>
              <a:rPr lang="en-US" baseline="0" dirty="0"/>
              <a:t>.</a:t>
            </a:r>
          </a:p>
          <a:p>
            <a:pPr marL="171450" indent="-171450">
              <a:buFontTx/>
              <a:buChar char="-"/>
            </a:pPr>
            <a:r>
              <a:rPr lang="en-US" baseline="0" dirty="0"/>
              <a:t>Em </a:t>
            </a:r>
            <a:r>
              <a:rPr lang="en-US" baseline="0" dirty="0" err="1"/>
              <a:t>là</a:t>
            </a:r>
            <a:r>
              <a:rPr lang="en-US" baseline="0" dirty="0"/>
              <a:t> </a:t>
            </a:r>
            <a:r>
              <a:rPr lang="en-US" baseline="0" dirty="0" err="1"/>
              <a:t>Phạm</a:t>
            </a:r>
            <a:r>
              <a:rPr lang="en-US" baseline="0" dirty="0"/>
              <a:t> Văn </a:t>
            </a:r>
            <a:r>
              <a:rPr lang="en-US" baseline="0" dirty="0" err="1"/>
              <a:t>Sơn</a:t>
            </a:r>
            <a:r>
              <a:rPr lang="en-US" baseline="0" dirty="0"/>
              <a:t>, </a:t>
            </a:r>
            <a:r>
              <a:rPr lang="en-US" baseline="0" dirty="0" err="1"/>
              <a:t>Cán</a:t>
            </a:r>
            <a:r>
              <a:rPr lang="en-US" baseline="0" dirty="0"/>
              <a:t> </a:t>
            </a:r>
            <a:r>
              <a:rPr lang="en-US" baseline="0" dirty="0" err="1"/>
              <a:t>bộ</a:t>
            </a:r>
            <a:r>
              <a:rPr lang="en-US" baseline="0" dirty="0"/>
              <a:t> </a:t>
            </a:r>
            <a:r>
              <a:rPr lang="en-US" baseline="0" dirty="0" err="1"/>
              <a:t>triển</a:t>
            </a:r>
            <a:r>
              <a:rPr lang="en-US" baseline="0" dirty="0"/>
              <a:t> </a:t>
            </a:r>
            <a:r>
              <a:rPr lang="en-US" baseline="0" dirty="0" err="1"/>
              <a:t>khai</a:t>
            </a:r>
            <a:r>
              <a:rPr lang="en-US" baseline="0" dirty="0"/>
              <a:t> </a:t>
            </a:r>
            <a:r>
              <a:rPr lang="en-US" baseline="0" dirty="0" err="1"/>
              <a:t>đến</a:t>
            </a:r>
            <a:r>
              <a:rPr lang="en-US" baseline="0" dirty="0"/>
              <a:t> </a:t>
            </a:r>
            <a:r>
              <a:rPr lang="en-US" baseline="0" dirty="0" err="1"/>
              <a:t>từ</a:t>
            </a:r>
            <a:r>
              <a:rPr lang="en-US" baseline="0" dirty="0"/>
              <a:t> </a:t>
            </a:r>
            <a:r>
              <a:rPr lang="en-US" baseline="0" dirty="0" err="1"/>
              <a:t>tập</a:t>
            </a:r>
            <a:r>
              <a:rPr lang="en-US" baseline="0" dirty="0"/>
              <a:t> </a:t>
            </a:r>
            <a:r>
              <a:rPr lang="en-US" baseline="0" dirty="0" err="1"/>
              <a:t>đoàn</a:t>
            </a:r>
            <a:r>
              <a:rPr lang="en-US" baseline="0" dirty="0"/>
              <a:t> </a:t>
            </a:r>
            <a:r>
              <a:rPr lang="en-US" baseline="0" dirty="0" err="1"/>
              <a:t>công</a:t>
            </a:r>
            <a:r>
              <a:rPr lang="en-US" baseline="0" dirty="0"/>
              <a:t> </a:t>
            </a:r>
            <a:r>
              <a:rPr lang="en-US" baseline="0" dirty="0" err="1"/>
              <a:t>nghệ</a:t>
            </a:r>
            <a:r>
              <a:rPr lang="en-US" baseline="0" dirty="0"/>
              <a:t> </a:t>
            </a:r>
            <a:r>
              <a:rPr lang="en-US" baseline="0" dirty="0" err="1"/>
              <a:t>Quảng</a:t>
            </a:r>
            <a:r>
              <a:rPr lang="en-US" baseline="0" dirty="0"/>
              <a:t> </a:t>
            </a:r>
            <a:r>
              <a:rPr lang="en-US" baseline="0" dirty="0" err="1"/>
              <a:t>Ích</a:t>
            </a:r>
            <a:r>
              <a:rPr lang="en-US" baseline="0" dirty="0"/>
              <a:t>. </a:t>
            </a:r>
            <a:r>
              <a:rPr lang="en-US" baseline="0" dirty="0" err="1"/>
              <a:t>Đơn</a:t>
            </a:r>
            <a:r>
              <a:rPr lang="en-US" baseline="0" dirty="0"/>
              <a:t> </a:t>
            </a:r>
            <a:r>
              <a:rPr lang="en-US" baseline="0" dirty="0" err="1"/>
              <a:t>vị</a:t>
            </a:r>
            <a:r>
              <a:rPr lang="en-US" baseline="0" dirty="0"/>
              <a:t> </a:t>
            </a:r>
            <a:r>
              <a:rPr lang="en-US" baseline="0" dirty="0" err="1"/>
              <a:t>đang</a:t>
            </a:r>
            <a:r>
              <a:rPr lang="en-US" baseline="0" dirty="0"/>
              <a:t> </a:t>
            </a:r>
            <a:r>
              <a:rPr lang="en-US" baseline="0" dirty="0" err="1"/>
              <a:t>phối</a:t>
            </a:r>
            <a:r>
              <a:rPr lang="en-US" baseline="0" dirty="0"/>
              <a:t> </a:t>
            </a:r>
            <a:r>
              <a:rPr lang="en-US" baseline="0" dirty="0" err="1"/>
              <a:t>hợp</a:t>
            </a:r>
            <a:r>
              <a:rPr lang="en-US" baseline="0" dirty="0"/>
              <a:t> </a:t>
            </a:r>
            <a:r>
              <a:rPr lang="en-US" baseline="0" dirty="0" err="1"/>
              <a:t>triển</a:t>
            </a:r>
            <a:r>
              <a:rPr lang="en-US" baseline="0" dirty="0"/>
              <a:t> </a:t>
            </a:r>
            <a:r>
              <a:rPr lang="en-US" baseline="0" dirty="0" err="1"/>
              <a:t>khai</a:t>
            </a:r>
            <a:r>
              <a:rPr lang="en-US" baseline="0" dirty="0"/>
              <a:t> </a:t>
            </a:r>
            <a:r>
              <a:rPr lang="en-US" baseline="0" dirty="0" err="1"/>
              <a:t>và</a:t>
            </a:r>
            <a:r>
              <a:rPr lang="en-US" baseline="0" dirty="0"/>
              <a:t> </a:t>
            </a:r>
            <a:r>
              <a:rPr lang="en-US" baseline="0" dirty="0" err="1"/>
              <a:t>vận</a:t>
            </a:r>
            <a:r>
              <a:rPr lang="en-US" baseline="0" dirty="0"/>
              <a:t> </a:t>
            </a:r>
            <a:r>
              <a:rPr lang="en-US" baseline="0" dirty="0" err="1"/>
              <a:t>hành</a:t>
            </a:r>
            <a:r>
              <a:rPr lang="en-US" baseline="0" dirty="0"/>
              <a:t> </a:t>
            </a:r>
            <a:r>
              <a:rPr lang="en-US" baseline="0" dirty="0" err="1"/>
              <a:t>hệ</a:t>
            </a:r>
            <a:r>
              <a:rPr lang="en-US" baseline="0" dirty="0"/>
              <a:t> </a:t>
            </a:r>
            <a:r>
              <a:rPr lang="en-US" baseline="0" dirty="0" err="1"/>
              <a:t>thống</a:t>
            </a:r>
            <a:r>
              <a:rPr lang="en-US" baseline="0" dirty="0"/>
              <a:t> CSDL </a:t>
            </a:r>
            <a:r>
              <a:rPr lang="en-US" baseline="0" dirty="0" err="1"/>
              <a:t>ngành</a:t>
            </a:r>
            <a:r>
              <a:rPr lang="en-US" baseline="0" dirty="0"/>
              <a:t> GDĐT </a:t>
            </a:r>
            <a:r>
              <a:rPr lang="en-US" baseline="0" dirty="0" err="1"/>
              <a:t>Hà</a:t>
            </a:r>
            <a:r>
              <a:rPr lang="en-US" baseline="0" dirty="0"/>
              <a:t> </a:t>
            </a:r>
            <a:r>
              <a:rPr lang="en-US" baseline="0" dirty="0" err="1"/>
              <a:t>Nội</a:t>
            </a:r>
            <a:r>
              <a:rPr lang="en-US" baseline="0" dirty="0"/>
              <a:t>. </a:t>
            </a:r>
          </a:p>
          <a:p>
            <a:pPr marL="171450" indent="-171450">
              <a:buFontTx/>
              <a:buChar char="-"/>
            </a:pPr>
            <a:r>
              <a:rPr lang="en-US" baseline="0" dirty="0" err="1"/>
              <a:t>Hôm</a:t>
            </a:r>
            <a:r>
              <a:rPr lang="en-US" baseline="0" dirty="0"/>
              <a:t> nay </a:t>
            </a:r>
            <a:r>
              <a:rPr lang="en-US" baseline="0" dirty="0" err="1"/>
              <a:t>được</a:t>
            </a:r>
            <a:r>
              <a:rPr lang="en-US" baseline="0" dirty="0"/>
              <a:t> </a:t>
            </a:r>
            <a:r>
              <a:rPr lang="en-US" baseline="0" dirty="0" err="1"/>
              <a:t>sự</a:t>
            </a:r>
            <a:r>
              <a:rPr lang="en-US" baseline="0" dirty="0"/>
              <a:t> </a:t>
            </a:r>
            <a:r>
              <a:rPr lang="en-US" baseline="0" dirty="0" err="1"/>
              <a:t>cho</a:t>
            </a:r>
            <a:r>
              <a:rPr lang="en-US" baseline="0" dirty="0"/>
              <a:t> </a:t>
            </a:r>
            <a:r>
              <a:rPr lang="en-US" baseline="0" dirty="0" err="1"/>
              <a:t>phép</a:t>
            </a:r>
            <a:r>
              <a:rPr lang="en-US" baseline="0" dirty="0"/>
              <a:t> </a:t>
            </a:r>
            <a:r>
              <a:rPr lang="en-US" baseline="0" dirty="0" err="1"/>
              <a:t>của</a:t>
            </a:r>
            <a:r>
              <a:rPr lang="en-US" baseline="0" dirty="0"/>
              <a:t> </a:t>
            </a:r>
            <a:r>
              <a:rPr lang="en-US" baseline="0" dirty="0" err="1"/>
              <a:t>Lãnh</a:t>
            </a:r>
            <a:r>
              <a:rPr lang="en-US" baseline="0" dirty="0"/>
              <a:t> </a:t>
            </a:r>
            <a:r>
              <a:rPr lang="en-US" baseline="0" dirty="0" err="1"/>
              <a:t>đạo</a:t>
            </a:r>
            <a:r>
              <a:rPr lang="en-US" baseline="0" dirty="0"/>
              <a:t> </a:t>
            </a:r>
            <a:r>
              <a:rPr lang="en-US" baseline="0" dirty="0" err="1"/>
              <a:t>Phòng</a:t>
            </a:r>
            <a:r>
              <a:rPr lang="en-US" baseline="0" dirty="0"/>
              <a:t> </a:t>
            </a:r>
            <a:r>
              <a:rPr lang="en-US" baseline="0" dirty="0" err="1"/>
              <a:t>Giáo</a:t>
            </a:r>
            <a:r>
              <a:rPr lang="en-US" baseline="0" dirty="0"/>
              <a:t> </a:t>
            </a:r>
            <a:r>
              <a:rPr lang="en-US" baseline="0" dirty="0" err="1"/>
              <a:t>dục</a:t>
            </a:r>
            <a:r>
              <a:rPr lang="en-US" baseline="0" dirty="0"/>
              <a:t> </a:t>
            </a:r>
            <a:r>
              <a:rPr lang="en-US" baseline="0" dirty="0" err="1"/>
              <a:t>Huyện</a:t>
            </a:r>
            <a:r>
              <a:rPr lang="en-US" baseline="0" dirty="0"/>
              <a:t> </a:t>
            </a:r>
            <a:r>
              <a:rPr lang="en-US" baseline="0" dirty="0" err="1"/>
              <a:t>Mỹ</a:t>
            </a:r>
            <a:r>
              <a:rPr lang="en-US" baseline="0" dirty="0"/>
              <a:t> </a:t>
            </a:r>
            <a:r>
              <a:rPr lang="en-US" baseline="0" dirty="0" err="1"/>
              <a:t>Đức</a:t>
            </a:r>
            <a:r>
              <a:rPr lang="en-US" baseline="0" dirty="0"/>
              <a:t>, </a:t>
            </a:r>
            <a:r>
              <a:rPr lang="en-US" baseline="0" dirty="0" err="1"/>
              <a:t>em</a:t>
            </a:r>
            <a:r>
              <a:rPr lang="en-US" baseline="0" dirty="0"/>
              <a:t> </a:t>
            </a:r>
            <a:r>
              <a:rPr lang="en-US" baseline="0" dirty="0" err="1"/>
              <a:t>xin</a:t>
            </a:r>
            <a:r>
              <a:rPr lang="en-US" baseline="0" dirty="0"/>
              <a:t> </a:t>
            </a:r>
            <a:r>
              <a:rPr lang="en-US" baseline="0" dirty="0" err="1"/>
              <a:t>phép</a:t>
            </a:r>
            <a:r>
              <a:rPr lang="en-US" baseline="0" dirty="0"/>
              <a:t> </a:t>
            </a:r>
            <a:r>
              <a:rPr lang="en-US" baseline="0" dirty="0" err="1"/>
              <a:t>được</a:t>
            </a:r>
            <a:r>
              <a:rPr lang="en-US" baseline="0" dirty="0"/>
              <a:t> </a:t>
            </a:r>
            <a:r>
              <a:rPr lang="en-US" baseline="0" dirty="0" err="1"/>
              <a:t>giới</a:t>
            </a:r>
            <a:r>
              <a:rPr lang="en-US" baseline="0" dirty="0"/>
              <a:t> </a:t>
            </a:r>
            <a:r>
              <a:rPr lang="en-US" baseline="0" dirty="0" err="1"/>
              <a:t>thiệu</a:t>
            </a:r>
            <a:r>
              <a:rPr lang="en-US" baseline="0" dirty="0"/>
              <a:t> </a:t>
            </a:r>
            <a:r>
              <a:rPr lang="en-US" baseline="0" dirty="0" err="1"/>
              <a:t>tới</a:t>
            </a:r>
            <a:r>
              <a:rPr lang="en-US" baseline="0" dirty="0"/>
              <a:t> </a:t>
            </a:r>
            <a:r>
              <a:rPr lang="en-US" baseline="0" dirty="0" err="1"/>
              <a:t>quý</a:t>
            </a:r>
            <a:r>
              <a:rPr lang="en-US" baseline="0" dirty="0"/>
              <a:t> </a:t>
            </a:r>
            <a:r>
              <a:rPr lang="en-US" baseline="0" dirty="0" err="1"/>
              <a:t>thầy</a:t>
            </a:r>
            <a:r>
              <a:rPr lang="en-US" baseline="0" dirty="0"/>
              <a:t> </a:t>
            </a:r>
            <a:r>
              <a:rPr lang="en-US" baseline="0" dirty="0" err="1"/>
              <a:t>cô</a:t>
            </a:r>
            <a:r>
              <a:rPr lang="en-US" baseline="0" dirty="0"/>
              <a:t> </a:t>
            </a:r>
            <a:r>
              <a:rPr lang="en-US" baseline="0" dirty="0" err="1"/>
              <a:t>giải</a:t>
            </a:r>
            <a:r>
              <a:rPr lang="en-US" baseline="0" dirty="0"/>
              <a:t> </a:t>
            </a:r>
            <a:r>
              <a:rPr lang="en-US" baseline="0" dirty="0" err="1"/>
              <a:t>pháp</a:t>
            </a:r>
            <a:r>
              <a:rPr lang="en-US" baseline="0" dirty="0"/>
              <a:t> </a:t>
            </a:r>
            <a:r>
              <a:rPr lang="en-US" baseline="0" dirty="0" err="1"/>
              <a:t>chuyển</a:t>
            </a:r>
            <a:r>
              <a:rPr lang="en-US" baseline="0" dirty="0"/>
              <a:t> </a:t>
            </a:r>
            <a:r>
              <a:rPr lang="en-US" baseline="0" dirty="0" err="1"/>
              <a:t>đổi</a:t>
            </a:r>
            <a:r>
              <a:rPr lang="en-US" baseline="0" dirty="0"/>
              <a:t> </a:t>
            </a:r>
            <a:r>
              <a:rPr lang="en-US" baseline="0" dirty="0" err="1"/>
              <a:t>số</a:t>
            </a:r>
            <a:r>
              <a:rPr lang="en-US" baseline="0" dirty="0"/>
              <a:t> </a:t>
            </a:r>
            <a:r>
              <a:rPr lang="en-US" baseline="0" dirty="0" err="1"/>
              <a:t>dành</a:t>
            </a:r>
            <a:r>
              <a:rPr lang="en-US" baseline="0" dirty="0"/>
              <a:t> </a:t>
            </a:r>
            <a:r>
              <a:rPr lang="en-US" baseline="0" dirty="0" err="1"/>
              <a:t>cho</a:t>
            </a:r>
            <a:r>
              <a:rPr lang="en-US" baseline="0" dirty="0"/>
              <a:t> </a:t>
            </a:r>
            <a:r>
              <a:rPr lang="en-US" baseline="0" dirty="0" err="1"/>
              <a:t>các</a:t>
            </a:r>
            <a:r>
              <a:rPr lang="en-US" baseline="0" dirty="0"/>
              <a:t> </a:t>
            </a:r>
            <a:r>
              <a:rPr lang="en-US" baseline="0" dirty="0" err="1"/>
              <a:t>trường</a:t>
            </a:r>
            <a:r>
              <a:rPr lang="en-US" baseline="0" dirty="0"/>
              <a:t> </a:t>
            </a:r>
            <a:r>
              <a:rPr lang="en-US" baseline="0" dirty="0" err="1"/>
              <a:t>học</a:t>
            </a:r>
            <a:endParaRPr lang="en-US" dirty="0"/>
          </a:p>
        </p:txBody>
      </p:sp>
      <p:sp>
        <p:nvSpPr>
          <p:cNvPr id="4" name="Slide Number Placeholder 3"/>
          <p:cNvSpPr>
            <a:spLocks noGrp="1"/>
          </p:cNvSpPr>
          <p:nvPr>
            <p:ph type="sldNum" sz="quarter" idx="10"/>
          </p:nvPr>
        </p:nvSpPr>
        <p:spPr/>
        <p:txBody>
          <a:bodyPr/>
          <a:lstStyle/>
          <a:p>
            <a:fld id="{91C891A5-920A-44FC-9683-B7DF56E42F0D}" type="slidenum">
              <a:rPr lang="en-US" smtClean="0"/>
              <a:t>1</a:t>
            </a:fld>
            <a:endParaRPr lang="en-US"/>
          </a:p>
        </p:txBody>
      </p:sp>
    </p:spTree>
    <p:extLst>
      <p:ext uri="{BB962C8B-B14F-4D97-AF65-F5344CB8AC3E}">
        <p14:creationId xmlns:p14="http://schemas.microsoft.com/office/powerpoint/2010/main" val="1291422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0"/>
        <p:cNvGrpSpPr/>
        <p:nvPr/>
      </p:nvGrpSpPr>
      <p:grpSpPr>
        <a:xfrm>
          <a:off x="0" y="0"/>
          <a:ext cx="0" cy="0"/>
          <a:chOff x="0" y="0"/>
          <a:chExt cx="0" cy="0"/>
        </a:xfrm>
      </p:grpSpPr>
      <p:sp>
        <p:nvSpPr>
          <p:cNvPr id="4431" name="Google Shape;443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32" name="Google Shape;443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9"/>
        <p:cNvGrpSpPr/>
        <p:nvPr/>
      </p:nvGrpSpPr>
      <p:grpSpPr>
        <a:xfrm>
          <a:off x="0" y="0"/>
          <a:ext cx="0" cy="0"/>
          <a:chOff x="0" y="0"/>
          <a:chExt cx="0" cy="0"/>
        </a:xfrm>
      </p:grpSpPr>
      <p:sp>
        <p:nvSpPr>
          <p:cNvPr id="4350" name="Google Shape;435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51" name="Google Shape;435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8"/>
        <p:cNvGrpSpPr/>
        <p:nvPr/>
      </p:nvGrpSpPr>
      <p:grpSpPr>
        <a:xfrm>
          <a:off x="0" y="0"/>
          <a:ext cx="0" cy="0"/>
          <a:chOff x="0" y="0"/>
          <a:chExt cx="0" cy="0"/>
        </a:xfrm>
      </p:grpSpPr>
      <p:sp>
        <p:nvSpPr>
          <p:cNvPr id="4329" name="Google Shape;432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0" name="Google Shape;433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6" name="Google Shape;86;p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7" name="Google Shape;87;p1: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FontTx/>
              <a:buNone/>
            </a:pPr>
            <a:r>
              <a:rPr lang="en-US" sz="1200" b="0" i="0" u="none" strike="noStrike" cap="none" baseline="0" dirty="0" err="1">
                <a:solidFill>
                  <a:schemeClr val="dk1"/>
                </a:solidFill>
                <a:effectLst/>
                <a:latin typeface="Calibri"/>
                <a:ea typeface="Calibri"/>
                <a:cs typeface="Calibri"/>
                <a:sym typeface="Calibri"/>
              </a:rPr>
              <a:t>Giải</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pháp</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thứ</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nhất</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em</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xin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gửi</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tới</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quý</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thầy</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cô</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là</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giải</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pháp</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cho</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công</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tác</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chuyển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đổi</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thư</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viện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số</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Phần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mềm</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thư</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viện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điện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tử</a:t>
            </a:r>
            <a:r>
              <a:rPr lang="en-US" sz="1200" b="0" i="0" u="none" strike="noStrike" cap="none" baseline="0" dirty="0">
                <a:solidFill>
                  <a:schemeClr val="dk1"/>
                </a:solidFill>
                <a:effectLst/>
                <a:latin typeface="Calibri"/>
                <a:ea typeface="Calibri"/>
                <a:cs typeface="Calibri"/>
                <a:sym typeface="Calibri"/>
              </a:rPr>
              <a:t>. </a:t>
            </a:r>
          </a:p>
        </p:txBody>
      </p:sp>
      <p:sp>
        <p:nvSpPr>
          <p:cNvPr id="89" name="Google Shape;89;p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0" name="Google Shape;90;p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615680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FontTx/>
              <a:buNone/>
            </a:pPr>
            <a:r>
              <a:rPr lang="en-US" dirty="0" err="1"/>
              <a:t>Vừa</a:t>
            </a:r>
            <a:r>
              <a:rPr lang="en-US" baseline="0" dirty="0"/>
              <a:t> </a:t>
            </a:r>
            <a:r>
              <a:rPr lang="en-US" baseline="0" dirty="0" err="1"/>
              <a:t>rồi</a:t>
            </a:r>
            <a:r>
              <a:rPr lang="en-US" baseline="0" dirty="0"/>
              <a:t> </a:t>
            </a:r>
            <a:r>
              <a:rPr lang="en-US" baseline="0" dirty="0" err="1"/>
              <a:t>em</a:t>
            </a:r>
            <a:r>
              <a:rPr lang="en-US" baseline="0" dirty="0"/>
              <a:t> </a:t>
            </a:r>
            <a:r>
              <a:rPr lang="en-US" baseline="0" dirty="0" err="1"/>
              <a:t>đã</a:t>
            </a:r>
            <a:r>
              <a:rPr lang="en-US" baseline="0" dirty="0"/>
              <a:t> </a:t>
            </a:r>
            <a:r>
              <a:rPr lang="en-US" baseline="0" dirty="0" err="1"/>
              <a:t>giới</a:t>
            </a:r>
            <a:r>
              <a:rPr lang="en-US" baseline="0" dirty="0"/>
              <a:t> </a:t>
            </a:r>
            <a:r>
              <a:rPr lang="en-US" baseline="0" dirty="0" err="1"/>
              <a:t>thiệu</a:t>
            </a:r>
            <a:r>
              <a:rPr lang="en-US" baseline="0" dirty="0"/>
              <a:t> </a:t>
            </a:r>
            <a:r>
              <a:rPr lang="en-US" baseline="0" dirty="0" err="1"/>
              <a:t>tới</a:t>
            </a:r>
            <a:r>
              <a:rPr lang="en-US" baseline="0" dirty="0"/>
              <a:t> </a:t>
            </a:r>
            <a:r>
              <a:rPr lang="en-US" baseline="0" dirty="0" err="1"/>
              <a:t>toàn</a:t>
            </a:r>
            <a:r>
              <a:rPr lang="en-US" baseline="0" dirty="0"/>
              <a:t> </a:t>
            </a:r>
            <a:r>
              <a:rPr lang="en-US" baseline="0" dirty="0" err="1"/>
              <a:t>thể</a:t>
            </a:r>
            <a:r>
              <a:rPr lang="en-US" baseline="0" dirty="0"/>
              <a:t> </a:t>
            </a:r>
            <a:r>
              <a:rPr lang="en-US" baseline="0" dirty="0" err="1"/>
              <a:t>thầy</a:t>
            </a:r>
            <a:r>
              <a:rPr lang="en-US" baseline="0" dirty="0"/>
              <a:t> </a:t>
            </a:r>
            <a:r>
              <a:rPr lang="en-US" baseline="0" dirty="0" err="1"/>
              <a:t>cô</a:t>
            </a:r>
            <a:r>
              <a:rPr lang="en-US" baseline="0" dirty="0"/>
              <a:t> </a:t>
            </a:r>
            <a:r>
              <a:rPr lang="en-US" baseline="0" dirty="0" err="1"/>
              <a:t>về</a:t>
            </a:r>
            <a:r>
              <a:rPr lang="en-US" baseline="0" dirty="0"/>
              <a:t> 2 </a:t>
            </a:r>
            <a:r>
              <a:rPr lang="en-US" baseline="0" dirty="0" err="1"/>
              <a:t>giải</a:t>
            </a:r>
            <a:r>
              <a:rPr lang="en-US" baseline="0" dirty="0"/>
              <a:t> </a:t>
            </a:r>
            <a:r>
              <a:rPr lang="en-US" baseline="0" dirty="0" err="1"/>
              <a:t>pháp</a:t>
            </a:r>
            <a:r>
              <a:rPr lang="en-US" baseline="0" dirty="0"/>
              <a:t> </a:t>
            </a:r>
            <a:r>
              <a:rPr lang="en-US" baseline="0" dirty="0" err="1"/>
              <a:t>chuyển</a:t>
            </a:r>
            <a:r>
              <a:rPr lang="en-US" baseline="0" dirty="0"/>
              <a:t> </a:t>
            </a:r>
            <a:r>
              <a:rPr lang="en-US" baseline="0" dirty="0" err="1"/>
              <a:t>đổi</a:t>
            </a:r>
            <a:r>
              <a:rPr lang="en-US" baseline="0" dirty="0"/>
              <a:t> </a:t>
            </a:r>
            <a:r>
              <a:rPr lang="en-US" baseline="0" dirty="0" err="1"/>
              <a:t>số</a:t>
            </a:r>
            <a:r>
              <a:rPr lang="en-US" baseline="0" dirty="0"/>
              <a:t> </a:t>
            </a:r>
            <a:r>
              <a:rPr lang="en-US" baseline="0" dirty="0" err="1"/>
              <a:t>cho</a:t>
            </a:r>
            <a:r>
              <a:rPr lang="en-US" baseline="0" dirty="0"/>
              <a:t> </a:t>
            </a:r>
            <a:r>
              <a:rPr lang="en-US" baseline="0" dirty="0" err="1"/>
              <a:t>ngành</a:t>
            </a:r>
            <a:r>
              <a:rPr lang="en-US" baseline="0" dirty="0"/>
              <a:t> GD&amp;ĐT </a:t>
            </a:r>
            <a:r>
              <a:rPr lang="en-US" baseline="0" dirty="0" err="1"/>
              <a:t>huyện</a:t>
            </a:r>
            <a:r>
              <a:rPr lang="en-US" baseline="0" dirty="0"/>
              <a:t> </a:t>
            </a:r>
            <a:r>
              <a:rPr lang="en-US" baseline="0" dirty="0" err="1"/>
              <a:t>Quốc</a:t>
            </a:r>
            <a:r>
              <a:rPr lang="en-US" baseline="0" dirty="0"/>
              <a:t> </a:t>
            </a:r>
            <a:r>
              <a:rPr lang="en-US" baseline="0" dirty="0" err="1"/>
              <a:t>Oai</a:t>
            </a:r>
            <a:r>
              <a:rPr lang="en-US" baseline="0" dirty="0"/>
              <a:t>. </a:t>
            </a:r>
          </a:p>
          <a:p>
            <a:pPr marL="171450" lvl="0" indent="-171450" algn="l" rtl="0">
              <a:spcBef>
                <a:spcPts val="0"/>
              </a:spcBef>
              <a:spcAft>
                <a:spcPts val="0"/>
              </a:spcAft>
              <a:buFontTx/>
              <a:buChar char="-"/>
            </a:pPr>
            <a:r>
              <a:rPr lang="en-US" baseline="0" dirty="0" err="1"/>
              <a:t>Chuyển</a:t>
            </a:r>
            <a:r>
              <a:rPr lang="en-US" baseline="0" dirty="0"/>
              <a:t> </a:t>
            </a:r>
            <a:r>
              <a:rPr lang="en-US" baseline="0" dirty="0" err="1"/>
              <a:t>đổi</a:t>
            </a:r>
            <a:r>
              <a:rPr lang="en-US" baseline="0" dirty="0"/>
              <a:t> </a:t>
            </a:r>
            <a:r>
              <a:rPr lang="en-US" baseline="0" dirty="0" err="1"/>
              <a:t>số</a:t>
            </a:r>
            <a:r>
              <a:rPr lang="en-US" baseline="0" dirty="0"/>
              <a:t> </a:t>
            </a:r>
            <a:r>
              <a:rPr lang="en-US" baseline="0" dirty="0" err="1"/>
              <a:t>trong</a:t>
            </a:r>
            <a:r>
              <a:rPr lang="en-US" baseline="0" dirty="0"/>
              <a:t> </a:t>
            </a:r>
            <a:r>
              <a:rPr lang="en-US" baseline="0" dirty="0" err="1"/>
              <a:t>công</a:t>
            </a:r>
            <a:r>
              <a:rPr lang="en-US" baseline="0" dirty="0"/>
              <a:t> </a:t>
            </a:r>
            <a:r>
              <a:rPr lang="en-US" baseline="0" dirty="0" err="1"/>
              <a:t>tác</a:t>
            </a:r>
            <a:r>
              <a:rPr lang="en-US" baseline="0" dirty="0"/>
              <a:t> </a:t>
            </a:r>
            <a:r>
              <a:rPr lang="en-US" baseline="0" dirty="0" err="1"/>
              <a:t>thư</a:t>
            </a:r>
            <a:r>
              <a:rPr lang="en-US" baseline="0" dirty="0"/>
              <a:t> </a:t>
            </a:r>
            <a:r>
              <a:rPr lang="en-US" baseline="0" dirty="0" err="1"/>
              <a:t>viện</a:t>
            </a:r>
            <a:r>
              <a:rPr lang="en-US" baseline="0" dirty="0"/>
              <a:t> </a:t>
            </a:r>
            <a:r>
              <a:rPr lang="en-US" baseline="0" dirty="0" err="1"/>
              <a:t>và</a:t>
            </a:r>
            <a:r>
              <a:rPr lang="en-US" baseline="0" dirty="0"/>
              <a:t> </a:t>
            </a:r>
            <a:r>
              <a:rPr lang="en-US" baseline="0" dirty="0" err="1"/>
              <a:t>công</a:t>
            </a:r>
            <a:r>
              <a:rPr lang="en-US" baseline="0" dirty="0"/>
              <a:t> </a:t>
            </a:r>
            <a:r>
              <a:rPr lang="en-US" baseline="0" dirty="0" err="1"/>
              <a:t>tác</a:t>
            </a:r>
            <a:r>
              <a:rPr lang="en-US" baseline="0" dirty="0"/>
              <a:t> </a:t>
            </a:r>
            <a:r>
              <a:rPr lang="en-US" baseline="0" dirty="0" err="1"/>
              <a:t>kết</a:t>
            </a:r>
            <a:r>
              <a:rPr lang="en-US" baseline="0" dirty="0"/>
              <a:t> </a:t>
            </a:r>
            <a:r>
              <a:rPr lang="en-US" baseline="0" dirty="0" err="1"/>
              <a:t>nối</a:t>
            </a:r>
            <a:r>
              <a:rPr lang="en-US" baseline="0" dirty="0"/>
              <a:t> </a:t>
            </a:r>
            <a:r>
              <a:rPr lang="en-US" baseline="0" dirty="0" err="1"/>
              <a:t>gia</a:t>
            </a:r>
            <a:r>
              <a:rPr lang="en-US" baseline="0" dirty="0"/>
              <a:t> </a:t>
            </a:r>
            <a:r>
              <a:rPr lang="en-US" baseline="0" dirty="0" err="1"/>
              <a:t>đình</a:t>
            </a:r>
            <a:r>
              <a:rPr lang="en-US" baseline="0" dirty="0"/>
              <a:t> – </a:t>
            </a:r>
            <a:r>
              <a:rPr lang="en-US" baseline="0" dirty="0" err="1"/>
              <a:t>nhà</a:t>
            </a:r>
            <a:r>
              <a:rPr lang="en-US" baseline="0" dirty="0"/>
              <a:t> </a:t>
            </a:r>
            <a:r>
              <a:rPr lang="en-US" baseline="0" dirty="0" err="1"/>
              <a:t>trường</a:t>
            </a:r>
            <a:r>
              <a:rPr lang="en-US" baseline="0" dirty="0"/>
              <a:t>. </a:t>
            </a:r>
          </a:p>
          <a:p>
            <a:pPr marL="171450" lvl="0" indent="-171450" algn="l" rtl="0">
              <a:spcBef>
                <a:spcPts val="0"/>
              </a:spcBef>
              <a:spcAft>
                <a:spcPts val="0"/>
              </a:spcAft>
              <a:buFontTx/>
              <a:buChar char="-"/>
            </a:pPr>
            <a:r>
              <a:rPr lang="en-US" baseline="0" dirty="0" err="1"/>
              <a:t>Em</a:t>
            </a:r>
            <a:r>
              <a:rPr lang="en-US" baseline="0" dirty="0"/>
              <a:t> </a:t>
            </a:r>
            <a:r>
              <a:rPr lang="en-US" baseline="0" dirty="0" err="1"/>
              <a:t>để</a:t>
            </a:r>
            <a:r>
              <a:rPr lang="en-US" baseline="0" dirty="0"/>
              <a:t> </a:t>
            </a:r>
            <a:r>
              <a:rPr lang="en-US" baseline="0" dirty="0" err="1"/>
              <a:t>lại</a:t>
            </a:r>
            <a:r>
              <a:rPr lang="en-US" baseline="0" dirty="0"/>
              <a:t> </a:t>
            </a:r>
            <a:r>
              <a:rPr lang="en-US" baseline="0" dirty="0" err="1"/>
              <a:t>thông</a:t>
            </a:r>
            <a:r>
              <a:rPr lang="en-US" baseline="0" dirty="0"/>
              <a:t> tin </a:t>
            </a:r>
            <a:r>
              <a:rPr lang="en-US" baseline="0" dirty="0" err="1"/>
              <a:t>cán</a:t>
            </a:r>
            <a:r>
              <a:rPr lang="en-US" baseline="0" dirty="0"/>
              <a:t> </a:t>
            </a:r>
            <a:r>
              <a:rPr lang="en-US" baseline="0" dirty="0" err="1"/>
              <a:t>bộ</a:t>
            </a:r>
            <a:r>
              <a:rPr lang="en-US" baseline="0" dirty="0"/>
              <a:t> </a:t>
            </a:r>
            <a:r>
              <a:rPr lang="en-US" baseline="0" dirty="0" err="1"/>
              <a:t>phụ</a:t>
            </a:r>
            <a:r>
              <a:rPr lang="en-US" baseline="0" dirty="0"/>
              <a:t> </a:t>
            </a:r>
            <a:r>
              <a:rPr lang="en-US" baseline="0" dirty="0" err="1"/>
              <a:t>trách</a:t>
            </a:r>
            <a:r>
              <a:rPr lang="en-US" baseline="0" dirty="0"/>
              <a:t> </a:t>
            </a:r>
            <a:r>
              <a:rPr lang="en-US" baseline="0" dirty="0" err="1"/>
              <a:t>triển</a:t>
            </a:r>
            <a:r>
              <a:rPr lang="en-US" baseline="0" dirty="0"/>
              <a:t> </a:t>
            </a:r>
            <a:r>
              <a:rPr lang="en-US" baseline="0" dirty="0" err="1"/>
              <a:t>khai</a:t>
            </a:r>
            <a:r>
              <a:rPr lang="en-US" baseline="0" dirty="0"/>
              <a:t> ở </a:t>
            </a:r>
            <a:r>
              <a:rPr lang="en-US" baseline="0" dirty="0" err="1"/>
              <a:t>các</a:t>
            </a:r>
            <a:r>
              <a:rPr lang="en-US" baseline="0" dirty="0"/>
              <a:t> </a:t>
            </a:r>
            <a:r>
              <a:rPr lang="en-US" baseline="0" dirty="0" err="1"/>
              <a:t>đơn</a:t>
            </a:r>
            <a:r>
              <a:rPr lang="en-US" baseline="0" dirty="0"/>
              <a:t> </a:t>
            </a:r>
            <a:r>
              <a:rPr lang="en-US" baseline="0" dirty="0" err="1"/>
              <a:t>vị</a:t>
            </a:r>
            <a:r>
              <a:rPr lang="en-US" baseline="0" dirty="0"/>
              <a:t> </a:t>
            </a:r>
            <a:r>
              <a:rPr lang="en-US" baseline="0" dirty="0" err="1"/>
              <a:t>trường</a:t>
            </a:r>
            <a:r>
              <a:rPr lang="en-US" baseline="0" dirty="0"/>
              <a:t> </a:t>
            </a:r>
            <a:r>
              <a:rPr lang="en-US" baseline="0" dirty="0" err="1"/>
              <a:t>mình</a:t>
            </a:r>
            <a:r>
              <a:rPr lang="en-US" baseline="0" dirty="0"/>
              <a:t> </a:t>
            </a:r>
            <a:r>
              <a:rPr lang="en-US" baseline="0" dirty="0" err="1"/>
              <a:t>trên</a:t>
            </a:r>
            <a:r>
              <a:rPr lang="en-US" baseline="0" dirty="0"/>
              <a:t> </a:t>
            </a:r>
            <a:r>
              <a:rPr lang="en-US" baseline="0" dirty="0" err="1"/>
              <a:t>mình</a:t>
            </a:r>
            <a:r>
              <a:rPr lang="en-US" baseline="0" dirty="0"/>
              <a:t>. </a:t>
            </a:r>
            <a:r>
              <a:rPr lang="en-US" baseline="0" dirty="0" err="1"/>
              <a:t>Các</a:t>
            </a:r>
            <a:r>
              <a:rPr lang="en-US" baseline="0" dirty="0"/>
              <a:t> </a:t>
            </a:r>
            <a:r>
              <a:rPr lang="en-US" baseline="0" dirty="0" err="1"/>
              <a:t>thầy</a:t>
            </a:r>
            <a:r>
              <a:rPr lang="en-US" baseline="0" dirty="0"/>
              <a:t> </a:t>
            </a:r>
            <a:r>
              <a:rPr lang="en-US" baseline="0" dirty="0" err="1"/>
              <a:t>cô</a:t>
            </a:r>
            <a:r>
              <a:rPr lang="en-US" baseline="0" dirty="0"/>
              <a:t> </a:t>
            </a:r>
            <a:r>
              <a:rPr lang="en-US" baseline="0" dirty="0" err="1"/>
              <a:t>có</a:t>
            </a:r>
            <a:r>
              <a:rPr lang="en-US" baseline="0" dirty="0"/>
              <a:t> </a:t>
            </a:r>
            <a:r>
              <a:rPr lang="en-US" baseline="0" dirty="0" err="1"/>
              <a:t>thể</a:t>
            </a:r>
            <a:r>
              <a:rPr lang="en-US" baseline="0" dirty="0"/>
              <a:t> </a:t>
            </a:r>
            <a:r>
              <a:rPr lang="en-US" baseline="0" dirty="0" err="1"/>
              <a:t>ghi</a:t>
            </a:r>
            <a:r>
              <a:rPr lang="en-US" baseline="0" dirty="0"/>
              <a:t> </a:t>
            </a:r>
            <a:r>
              <a:rPr lang="en-US" baseline="0" dirty="0" err="1"/>
              <a:t>lại</a:t>
            </a:r>
            <a:r>
              <a:rPr lang="en-US" baseline="0" dirty="0"/>
              <a:t> </a:t>
            </a:r>
            <a:r>
              <a:rPr lang="en-US" baseline="0" dirty="0" err="1"/>
              <a:t>để</a:t>
            </a:r>
            <a:r>
              <a:rPr lang="en-US" baseline="0" dirty="0"/>
              <a:t> </a:t>
            </a:r>
            <a:r>
              <a:rPr lang="en-US" baseline="0" dirty="0" err="1"/>
              <a:t>bên</a:t>
            </a:r>
            <a:r>
              <a:rPr lang="en-US" baseline="0" dirty="0"/>
              <a:t> </a:t>
            </a:r>
            <a:r>
              <a:rPr lang="en-US" baseline="0" dirty="0" err="1"/>
              <a:t>em</a:t>
            </a:r>
            <a:r>
              <a:rPr lang="en-US" baseline="0" dirty="0"/>
              <a:t> </a:t>
            </a:r>
            <a:r>
              <a:rPr lang="en-US" baseline="0" dirty="0" err="1"/>
              <a:t>tiện</a:t>
            </a:r>
            <a:r>
              <a:rPr lang="en-US" baseline="0" dirty="0"/>
              <a:t> </a:t>
            </a:r>
            <a:r>
              <a:rPr lang="en-US" baseline="0" dirty="0" err="1"/>
              <a:t>liên</a:t>
            </a:r>
            <a:r>
              <a:rPr lang="en-US" baseline="0" dirty="0"/>
              <a:t> </a:t>
            </a:r>
            <a:r>
              <a:rPr lang="en-US" baseline="0" dirty="0" err="1"/>
              <a:t>hệ</a:t>
            </a:r>
            <a:r>
              <a:rPr lang="en-US" baseline="0" dirty="0"/>
              <a:t> </a:t>
            </a:r>
            <a:r>
              <a:rPr lang="en-US" baseline="0" dirty="0" err="1"/>
              <a:t>tư</a:t>
            </a:r>
            <a:r>
              <a:rPr lang="en-US" baseline="0" dirty="0"/>
              <a:t> </a:t>
            </a:r>
            <a:r>
              <a:rPr lang="en-US" baseline="0" dirty="0" err="1"/>
              <a:t>vấn</a:t>
            </a:r>
            <a:r>
              <a:rPr lang="en-US" baseline="0" dirty="0"/>
              <a:t>. </a:t>
            </a:r>
          </a:p>
          <a:p>
            <a:pPr marL="0" lvl="0" indent="0" algn="l" rtl="0">
              <a:spcBef>
                <a:spcPts val="0"/>
              </a:spcBef>
              <a:spcAft>
                <a:spcPts val="0"/>
              </a:spcAft>
              <a:buFontTx/>
              <a:buNone/>
            </a:pPr>
            <a:r>
              <a:rPr lang="en-US" baseline="0" dirty="0" err="1"/>
              <a:t>Một</a:t>
            </a:r>
            <a:r>
              <a:rPr lang="en-US" baseline="0" dirty="0"/>
              <a:t> </a:t>
            </a:r>
            <a:r>
              <a:rPr lang="en-US" baseline="0" dirty="0" err="1"/>
              <a:t>lần</a:t>
            </a:r>
            <a:r>
              <a:rPr lang="en-US" baseline="0" dirty="0"/>
              <a:t> </a:t>
            </a:r>
            <a:r>
              <a:rPr lang="en-US" baseline="0" dirty="0" err="1"/>
              <a:t>nữa</a:t>
            </a:r>
            <a:r>
              <a:rPr lang="en-US" baseline="0" dirty="0"/>
              <a:t> </a:t>
            </a:r>
            <a:r>
              <a:rPr lang="en-US" baseline="0" dirty="0" err="1"/>
              <a:t>em</a:t>
            </a:r>
            <a:r>
              <a:rPr lang="en-US" baseline="0" dirty="0"/>
              <a:t> </a:t>
            </a:r>
            <a:r>
              <a:rPr lang="en-US" baseline="0" dirty="0" err="1"/>
              <a:t>xin</a:t>
            </a:r>
            <a:r>
              <a:rPr lang="en-US" baseline="0" dirty="0"/>
              <a:t> </a:t>
            </a:r>
            <a:r>
              <a:rPr lang="en-US" baseline="0" dirty="0" err="1"/>
              <a:t>cảm</a:t>
            </a:r>
            <a:r>
              <a:rPr lang="en-US" baseline="0" dirty="0"/>
              <a:t> </a:t>
            </a:r>
            <a:r>
              <a:rPr lang="en-US" baseline="0" dirty="0" err="1"/>
              <a:t>ơn</a:t>
            </a:r>
            <a:r>
              <a:rPr lang="en-US" baseline="0" dirty="0"/>
              <a:t> Ban </a:t>
            </a:r>
            <a:r>
              <a:rPr lang="en-US" baseline="0" dirty="0" err="1"/>
              <a:t>lãnh</a:t>
            </a:r>
            <a:r>
              <a:rPr lang="en-US" baseline="0" dirty="0"/>
              <a:t> </a:t>
            </a:r>
            <a:r>
              <a:rPr lang="en-US" baseline="0" dirty="0" err="1"/>
              <a:t>đạo</a:t>
            </a:r>
            <a:r>
              <a:rPr lang="en-US" baseline="0" dirty="0"/>
              <a:t> </a:t>
            </a:r>
            <a:r>
              <a:rPr lang="en-US" baseline="0" dirty="0" err="1"/>
              <a:t>Phòng</a:t>
            </a:r>
            <a:r>
              <a:rPr lang="en-US" baseline="0" dirty="0"/>
              <a:t> </a:t>
            </a:r>
            <a:r>
              <a:rPr lang="en-US" baseline="0" dirty="0" err="1"/>
              <a:t>giáo</a:t>
            </a:r>
            <a:r>
              <a:rPr lang="en-US" baseline="0" dirty="0"/>
              <a:t> </a:t>
            </a:r>
            <a:r>
              <a:rPr lang="en-US" baseline="0" dirty="0" err="1"/>
              <a:t>dục</a:t>
            </a:r>
            <a:r>
              <a:rPr lang="en-US" baseline="0" dirty="0"/>
              <a:t>, </a:t>
            </a:r>
            <a:r>
              <a:rPr lang="en-US" baseline="0" dirty="0" err="1"/>
              <a:t>các</a:t>
            </a:r>
            <a:r>
              <a:rPr lang="en-US" baseline="0" dirty="0"/>
              <a:t> </a:t>
            </a:r>
            <a:r>
              <a:rPr lang="en-US" baseline="0" dirty="0" err="1"/>
              <a:t>thầy</a:t>
            </a:r>
            <a:r>
              <a:rPr lang="en-US" baseline="0" dirty="0"/>
              <a:t> </a:t>
            </a:r>
            <a:r>
              <a:rPr lang="en-US" baseline="0" dirty="0" err="1"/>
              <a:t>cô</a:t>
            </a:r>
            <a:r>
              <a:rPr lang="en-US" baseline="0" dirty="0"/>
              <a:t> </a:t>
            </a:r>
            <a:r>
              <a:rPr lang="en-US" baseline="0" dirty="0" err="1"/>
              <a:t>đã</a:t>
            </a:r>
            <a:r>
              <a:rPr lang="en-US" baseline="0" dirty="0"/>
              <a:t> </a:t>
            </a:r>
            <a:r>
              <a:rPr lang="en-US" baseline="0" dirty="0" err="1"/>
              <a:t>tạo</a:t>
            </a:r>
            <a:r>
              <a:rPr lang="en-US" baseline="0" dirty="0"/>
              <a:t> </a:t>
            </a:r>
            <a:r>
              <a:rPr lang="en-US" baseline="0" dirty="0" err="1"/>
              <a:t>điều</a:t>
            </a:r>
            <a:r>
              <a:rPr lang="en-US" baseline="0" dirty="0"/>
              <a:t> </a:t>
            </a:r>
            <a:r>
              <a:rPr lang="en-US" baseline="0" dirty="0" err="1"/>
              <a:t>kiện</a:t>
            </a:r>
            <a:r>
              <a:rPr lang="en-US" baseline="0" dirty="0"/>
              <a:t> </a:t>
            </a:r>
            <a:r>
              <a:rPr lang="en-US" baseline="0" dirty="0" err="1"/>
              <a:t>cho</a:t>
            </a:r>
            <a:r>
              <a:rPr lang="en-US" baseline="0" dirty="0"/>
              <a:t> </a:t>
            </a:r>
            <a:r>
              <a:rPr lang="en-US" baseline="0" dirty="0" err="1"/>
              <a:t>bên</a:t>
            </a:r>
            <a:r>
              <a:rPr lang="en-US" baseline="0" dirty="0"/>
              <a:t> </a:t>
            </a:r>
            <a:r>
              <a:rPr lang="en-US" baseline="0" dirty="0" err="1"/>
              <a:t>em</a:t>
            </a:r>
            <a:r>
              <a:rPr lang="en-US" baseline="0" dirty="0"/>
              <a:t> </a:t>
            </a:r>
            <a:r>
              <a:rPr lang="en-US" baseline="0" dirty="0" err="1"/>
              <a:t>có</a:t>
            </a:r>
            <a:r>
              <a:rPr lang="en-US" baseline="0" dirty="0"/>
              <a:t> </a:t>
            </a:r>
            <a:r>
              <a:rPr lang="en-US" baseline="0" dirty="0" err="1"/>
              <a:t>buổi</a:t>
            </a:r>
            <a:r>
              <a:rPr lang="en-US" baseline="0" dirty="0"/>
              <a:t> </a:t>
            </a:r>
            <a:r>
              <a:rPr lang="en-US" baseline="0" dirty="0" err="1"/>
              <a:t>giới</a:t>
            </a:r>
            <a:r>
              <a:rPr lang="en-US" baseline="0" dirty="0"/>
              <a:t> </a:t>
            </a:r>
            <a:r>
              <a:rPr lang="en-US" baseline="0" dirty="0" err="1"/>
              <a:t>thiệu</a:t>
            </a:r>
            <a:r>
              <a:rPr lang="en-US" baseline="0" dirty="0"/>
              <a:t> </a:t>
            </a:r>
            <a:r>
              <a:rPr lang="en-US" baseline="0" dirty="0" err="1"/>
              <a:t>ngày</a:t>
            </a:r>
            <a:r>
              <a:rPr lang="en-US" baseline="0" dirty="0"/>
              <a:t> </a:t>
            </a:r>
            <a:r>
              <a:rPr lang="en-US" baseline="0" dirty="0" err="1"/>
              <a:t>hôm</a:t>
            </a:r>
            <a:r>
              <a:rPr lang="en-US" baseline="0" dirty="0"/>
              <a:t> nay. </a:t>
            </a:r>
          </a:p>
          <a:p>
            <a:pPr marL="0" lvl="0" indent="0" algn="l" rtl="0">
              <a:spcBef>
                <a:spcPts val="0"/>
              </a:spcBef>
              <a:spcAft>
                <a:spcPts val="0"/>
              </a:spcAft>
              <a:buFontTx/>
              <a:buNone/>
            </a:pPr>
            <a:r>
              <a:rPr lang="en-US" baseline="0" dirty="0"/>
              <a:t>Xin </a:t>
            </a:r>
            <a:r>
              <a:rPr lang="en-US" baseline="0" dirty="0" err="1"/>
              <a:t>chúc</a:t>
            </a:r>
            <a:r>
              <a:rPr lang="en-US" baseline="0" dirty="0"/>
              <a:t> </a:t>
            </a:r>
            <a:r>
              <a:rPr lang="en-US" baseline="0" dirty="0" err="1"/>
              <a:t>các</a:t>
            </a:r>
            <a:r>
              <a:rPr lang="en-US" baseline="0" dirty="0"/>
              <a:t> </a:t>
            </a:r>
            <a:r>
              <a:rPr lang="en-US" baseline="0" dirty="0" err="1"/>
              <a:t>thầy</a:t>
            </a:r>
            <a:r>
              <a:rPr lang="en-US" baseline="0" dirty="0"/>
              <a:t> </a:t>
            </a:r>
            <a:r>
              <a:rPr lang="en-US" baseline="0" dirty="0" err="1"/>
              <a:t>cô</a:t>
            </a:r>
            <a:r>
              <a:rPr lang="en-US" baseline="0" dirty="0"/>
              <a:t> </a:t>
            </a:r>
            <a:r>
              <a:rPr lang="en-US" baseline="0" dirty="0" err="1"/>
              <a:t>mạnh</a:t>
            </a:r>
            <a:r>
              <a:rPr lang="en-US" baseline="0" dirty="0"/>
              <a:t> </a:t>
            </a:r>
            <a:r>
              <a:rPr lang="en-US" baseline="0" dirty="0" err="1"/>
              <a:t>khỏe</a:t>
            </a:r>
            <a:r>
              <a:rPr lang="en-US" baseline="0" dirty="0"/>
              <a:t>, </a:t>
            </a:r>
            <a:r>
              <a:rPr lang="en-US" baseline="0" dirty="0" err="1"/>
              <a:t>công</a:t>
            </a:r>
            <a:r>
              <a:rPr lang="en-US" baseline="0" dirty="0"/>
              <a:t> </a:t>
            </a:r>
            <a:r>
              <a:rPr lang="en-US" baseline="0" dirty="0" err="1"/>
              <a:t>tác</a:t>
            </a:r>
            <a:r>
              <a:rPr lang="en-US" baseline="0" dirty="0"/>
              <a:t> </a:t>
            </a:r>
            <a:r>
              <a:rPr lang="en-US" baseline="0" dirty="0" err="1"/>
              <a:t>tốt</a:t>
            </a:r>
            <a:r>
              <a:rPr lang="en-US" baseline="0" dirty="0"/>
              <a:t>, </a:t>
            </a:r>
            <a:r>
              <a:rPr lang="en-US" baseline="0" dirty="0" err="1"/>
              <a:t>chúc</a:t>
            </a:r>
            <a:r>
              <a:rPr lang="en-US" baseline="0" dirty="0"/>
              <a:t> </a:t>
            </a:r>
            <a:r>
              <a:rPr lang="en-US" baseline="0" dirty="0" err="1"/>
              <a:t>hội</a:t>
            </a:r>
            <a:r>
              <a:rPr lang="en-US" baseline="0" dirty="0"/>
              <a:t> </a:t>
            </a:r>
            <a:r>
              <a:rPr lang="en-US" baseline="0" dirty="0" err="1"/>
              <a:t>nghị</a:t>
            </a:r>
            <a:r>
              <a:rPr lang="en-US" baseline="0" dirty="0"/>
              <a:t> </a:t>
            </a:r>
            <a:r>
              <a:rPr lang="en-US" baseline="0" dirty="0" err="1"/>
              <a:t>thành</a:t>
            </a:r>
            <a:r>
              <a:rPr lang="en-US" baseline="0" dirty="0"/>
              <a:t> </a:t>
            </a:r>
            <a:r>
              <a:rPr lang="en-US" baseline="0" dirty="0" err="1"/>
              <a:t>công</a:t>
            </a:r>
            <a:r>
              <a:rPr lang="en-US" baseline="0" dirty="0"/>
              <a:t> </a:t>
            </a:r>
            <a:r>
              <a:rPr lang="en-US" baseline="0" dirty="0" err="1"/>
              <a:t>tốt</a:t>
            </a:r>
            <a:r>
              <a:rPr lang="en-US" baseline="0" dirty="0"/>
              <a:t> </a:t>
            </a:r>
            <a:r>
              <a:rPr lang="en-US" baseline="0" dirty="0" err="1"/>
              <a:t>đẹp</a:t>
            </a:r>
            <a:endParaRPr lang="en-US" baseline="0" dirty="0"/>
          </a:p>
          <a:p>
            <a:pPr marL="0" lvl="0" indent="0" algn="l" rtl="0">
              <a:spcBef>
                <a:spcPts val="0"/>
              </a:spcBef>
              <a:spcAft>
                <a:spcPts val="0"/>
              </a:spcAft>
              <a:buFontTx/>
              <a:buNone/>
            </a:pPr>
            <a:endParaRPr lang="en-US"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41381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indent="0" algn="l">
              <a:lnSpc>
                <a:spcPct val="140000"/>
              </a:lnSpc>
              <a:buFontTx/>
              <a:buNone/>
              <a:defRPr/>
            </a:pPr>
            <a:r>
              <a:rPr lang="en-US" sz="1100" dirty="0" err="1"/>
              <a:t>Về</a:t>
            </a:r>
            <a:r>
              <a:rPr lang="en-US" sz="1100" baseline="0" dirty="0"/>
              <a:t> </a:t>
            </a:r>
            <a:r>
              <a:rPr lang="en-US" sz="1100" baseline="0" dirty="0" err="1"/>
              <a:t>căn</a:t>
            </a:r>
            <a:r>
              <a:rPr lang="en-US" sz="1100" baseline="0" dirty="0"/>
              <a:t> </a:t>
            </a:r>
            <a:r>
              <a:rPr lang="en-US" sz="1100" baseline="0" dirty="0" err="1"/>
              <a:t>cứ</a:t>
            </a:r>
            <a:r>
              <a:rPr lang="en-US" sz="1100" baseline="0" dirty="0"/>
              <a:t> </a:t>
            </a:r>
            <a:r>
              <a:rPr lang="en-US" sz="1100" baseline="0" dirty="0" err="1"/>
              <a:t>pháp</a:t>
            </a:r>
            <a:r>
              <a:rPr lang="en-US" sz="1100" baseline="0" dirty="0"/>
              <a:t> </a:t>
            </a:r>
            <a:r>
              <a:rPr lang="en-US" sz="1100" baseline="0" dirty="0" err="1"/>
              <a:t>lý</a:t>
            </a:r>
            <a:r>
              <a:rPr lang="en-US" sz="1100" baseline="0" dirty="0"/>
              <a:t>, </a:t>
            </a:r>
            <a:r>
              <a:rPr lang="en-US" sz="1100" baseline="0" dirty="0" err="1"/>
              <a:t>Bộ</a:t>
            </a:r>
            <a:r>
              <a:rPr lang="en-US" sz="1100" baseline="0" dirty="0"/>
              <a:t> </a:t>
            </a:r>
            <a:r>
              <a:rPr lang="en-US" sz="1100" baseline="0" dirty="0" err="1"/>
              <a:t>đã</a:t>
            </a:r>
            <a:r>
              <a:rPr lang="en-US" sz="1100" baseline="0" dirty="0"/>
              <a:t> </a:t>
            </a:r>
            <a:r>
              <a:rPr lang="en-US" sz="1100" baseline="0" dirty="0" err="1"/>
              <a:t>ra</a:t>
            </a:r>
            <a:r>
              <a:rPr lang="en-US" sz="1100" baseline="0" dirty="0"/>
              <a:t> </a:t>
            </a:r>
            <a:r>
              <a:rPr lang="en-US" sz="1100" baseline="0" dirty="0" err="1"/>
              <a:t>thông</a:t>
            </a:r>
            <a:r>
              <a:rPr lang="en-US" sz="1100" baseline="0" dirty="0"/>
              <a:t> </a:t>
            </a:r>
            <a:r>
              <a:rPr lang="en-US" sz="1100" baseline="0" dirty="0" err="1"/>
              <a:t>tư</a:t>
            </a:r>
            <a:r>
              <a:rPr lang="en-US" sz="1100" baseline="0" dirty="0"/>
              <a:t> 16 </a:t>
            </a:r>
            <a:r>
              <a:rPr lang="en-US" sz="1100" baseline="0" dirty="0" err="1"/>
              <a:t>hướng</a:t>
            </a:r>
            <a:r>
              <a:rPr lang="en-US" sz="1100" baseline="0" dirty="0"/>
              <a:t> </a:t>
            </a:r>
            <a:r>
              <a:rPr lang="en-US" sz="1100" baseline="0" dirty="0" err="1"/>
              <a:t>dẫn</a:t>
            </a:r>
            <a:r>
              <a:rPr lang="en-US" sz="1100" baseline="0" dirty="0"/>
              <a:t> </a:t>
            </a:r>
            <a:r>
              <a:rPr lang="en-US" sz="1100" baseline="0" dirty="0" err="1"/>
              <a:t>về</a:t>
            </a:r>
            <a:r>
              <a:rPr lang="en-US" sz="1100" baseline="0" dirty="0"/>
              <a:t> </a:t>
            </a:r>
            <a:r>
              <a:rPr lang="en-US" sz="1100" baseline="0" dirty="0" err="1"/>
              <a:t>việc</a:t>
            </a:r>
            <a:r>
              <a:rPr lang="en-US" sz="1100" baseline="0" dirty="0"/>
              <a:t> </a:t>
            </a:r>
            <a:r>
              <a:rPr lang="en-US" sz="1100" baseline="0" dirty="0" err="1"/>
              <a:t>triển</a:t>
            </a:r>
            <a:r>
              <a:rPr lang="en-US" sz="1100" baseline="0" dirty="0"/>
              <a:t> </a:t>
            </a:r>
            <a:r>
              <a:rPr lang="en-US" sz="1100" baseline="0" dirty="0" err="1"/>
              <a:t>khai</a:t>
            </a:r>
            <a:r>
              <a:rPr lang="en-US" sz="1100" baseline="0" dirty="0"/>
              <a:t> </a:t>
            </a:r>
            <a:r>
              <a:rPr lang="en-US" sz="1100" baseline="0" dirty="0" err="1"/>
              <a:t>thư</a:t>
            </a:r>
            <a:r>
              <a:rPr lang="en-US" sz="1100" baseline="0" dirty="0"/>
              <a:t> </a:t>
            </a:r>
            <a:r>
              <a:rPr lang="en-US" sz="1100" baseline="0" dirty="0" err="1"/>
              <a:t>viện</a:t>
            </a:r>
            <a:r>
              <a:rPr lang="en-US" sz="1100" baseline="0" dirty="0"/>
              <a:t>, </a:t>
            </a:r>
            <a:r>
              <a:rPr lang="en-US" sz="1100" baseline="0" dirty="0" err="1"/>
              <a:t>đồng</a:t>
            </a:r>
            <a:r>
              <a:rPr lang="en-US" sz="1100" baseline="0" dirty="0"/>
              <a:t> </a:t>
            </a:r>
            <a:r>
              <a:rPr lang="en-US" sz="1100" baseline="0" dirty="0" err="1"/>
              <a:t>thời</a:t>
            </a:r>
            <a:r>
              <a:rPr lang="en-US" sz="1100" baseline="0" dirty="0"/>
              <a:t> </a:t>
            </a:r>
            <a:r>
              <a:rPr lang="en-US" sz="1100" baseline="0" dirty="0" err="1"/>
              <a:t>Sở</a:t>
            </a:r>
            <a:r>
              <a:rPr lang="en-US" sz="1100" baseline="0" dirty="0"/>
              <a:t> GDDT HN </a:t>
            </a:r>
            <a:r>
              <a:rPr lang="en-US" sz="1100" baseline="0" dirty="0" err="1"/>
              <a:t>cũng</a:t>
            </a:r>
            <a:r>
              <a:rPr lang="en-US" sz="1100" baseline="0" dirty="0"/>
              <a:t> </a:t>
            </a:r>
            <a:r>
              <a:rPr lang="en-US" sz="1100" baseline="0" dirty="0" err="1"/>
              <a:t>đã</a:t>
            </a:r>
            <a:r>
              <a:rPr lang="en-US" sz="1100" baseline="0" dirty="0"/>
              <a:t> </a:t>
            </a:r>
            <a:r>
              <a:rPr lang="en-US" sz="1100" baseline="0" dirty="0" err="1"/>
              <a:t>có</a:t>
            </a:r>
            <a:r>
              <a:rPr lang="en-US" sz="1100" baseline="0" dirty="0"/>
              <a:t> </a:t>
            </a:r>
            <a:r>
              <a:rPr lang="en-US" sz="1100" baseline="0" dirty="0" err="1"/>
              <a:t>văn</a:t>
            </a:r>
            <a:r>
              <a:rPr lang="en-US" sz="1100" baseline="0" dirty="0"/>
              <a:t> </a:t>
            </a:r>
            <a:r>
              <a:rPr lang="en-US" sz="1100" baseline="0" dirty="0" err="1"/>
              <a:t>bản</a:t>
            </a:r>
            <a:r>
              <a:rPr lang="en-US" sz="1100" baseline="0" dirty="0"/>
              <a:t> 3377 </a:t>
            </a:r>
            <a:r>
              <a:rPr lang="en-US" sz="1100" baseline="0" dirty="0" err="1"/>
              <a:t>và</a:t>
            </a:r>
            <a:r>
              <a:rPr lang="en-US" sz="1100" baseline="0" dirty="0"/>
              <a:t> 430 </a:t>
            </a:r>
            <a:r>
              <a:rPr lang="en-US" sz="1100" baseline="0" dirty="0" err="1"/>
              <a:t>hướng</a:t>
            </a:r>
            <a:r>
              <a:rPr lang="en-US" sz="1100" baseline="0" dirty="0"/>
              <a:t> </a:t>
            </a:r>
            <a:r>
              <a:rPr lang="en-US" sz="1100" baseline="0" dirty="0" err="1"/>
              <a:t>dẫn</a:t>
            </a:r>
            <a:r>
              <a:rPr lang="en-US" sz="1100" baseline="0" dirty="0"/>
              <a:t> </a:t>
            </a:r>
            <a:r>
              <a:rPr lang="en-US" sz="1100" baseline="0" dirty="0" err="1"/>
              <a:t>các</a:t>
            </a:r>
            <a:r>
              <a:rPr lang="en-US" sz="1100" baseline="0" dirty="0"/>
              <a:t> </a:t>
            </a:r>
            <a:r>
              <a:rPr lang="en-US" sz="1100" baseline="0" dirty="0" err="1"/>
              <a:t>đơn</a:t>
            </a:r>
            <a:r>
              <a:rPr lang="en-US" sz="1100" baseline="0" dirty="0"/>
              <a:t> </a:t>
            </a:r>
            <a:r>
              <a:rPr lang="en-US" sz="1100" baseline="0" dirty="0" err="1"/>
              <a:t>vị</a:t>
            </a:r>
            <a:r>
              <a:rPr lang="en-US" sz="1100" baseline="0" dirty="0"/>
              <a:t> </a:t>
            </a:r>
            <a:r>
              <a:rPr lang="en-US" sz="1100" baseline="0" dirty="0" err="1"/>
              <a:t>trường</a:t>
            </a:r>
            <a:r>
              <a:rPr lang="en-US" sz="1100" baseline="0" dirty="0"/>
              <a:t> </a:t>
            </a:r>
            <a:r>
              <a:rPr lang="en-US" sz="1100" baseline="0" dirty="0" err="1"/>
              <a:t>học</a:t>
            </a:r>
            <a:r>
              <a:rPr lang="en-US" sz="1100" baseline="0" dirty="0"/>
              <a:t> </a:t>
            </a:r>
            <a:r>
              <a:rPr lang="en-US" sz="1100" baseline="0" dirty="0" err="1"/>
              <a:t>triển</a:t>
            </a:r>
            <a:r>
              <a:rPr lang="en-US" sz="1100" baseline="0" dirty="0"/>
              <a:t> </a:t>
            </a:r>
            <a:r>
              <a:rPr lang="en-US" sz="1100" baseline="0" dirty="0" err="1"/>
              <a:t>khai</a:t>
            </a:r>
            <a:r>
              <a:rPr lang="en-US" sz="1100" baseline="0" dirty="0"/>
              <a:t> </a:t>
            </a:r>
            <a:r>
              <a:rPr lang="en-US" sz="1100" baseline="0" dirty="0" err="1"/>
              <a:t>thư</a:t>
            </a:r>
            <a:r>
              <a:rPr lang="en-US" sz="1100" baseline="0" dirty="0"/>
              <a:t> </a:t>
            </a:r>
            <a:r>
              <a:rPr lang="en-US" sz="1100" baseline="0" dirty="0" err="1"/>
              <a:t>viện</a:t>
            </a:r>
            <a:endParaRPr lang="en-US" sz="1100" dirty="0">
              <a:solidFill>
                <a:srgbClr val="FFFFFF"/>
              </a:solidFill>
              <a:latin typeface="Roboto Mono"/>
              <a:ea typeface="Roboto Mono"/>
              <a:cs typeface="Roboto Mono"/>
              <a:sym typeface="Roboto Mono"/>
            </a:endParaRPr>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57138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indent="0" algn="l">
              <a:lnSpc>
                <a:spcPct val="140000"/>
              </a:lnSpc>
              <a:buFontTx/>
              <a:buNone/>
              <a:defRPr/>
            </a:pPr>
            <a:r>
              <a:rPr lang="en-US" sz="1100" dirty="0" err="1"/>
              <a:t>Về</a:t>
            </a:r>
            <a:r>
              <a:rPr lang="en-US" sz="1100" baseline="0" dirty="0"/>
              <a:t> </a:t>
            </a:r>
            <a:r>
              <a:rPr lang="en-US" sz="1100" baseline="0" dirty="0" err="1"/>
              <a:t>căn</a:t>
            </a:r>
            <a:r>
              <a:rPr lang="en-US" sz="1100" baseline="0" dirty="0"/>
              <a:t> </a:t>
            </a:r>
            <a:r>
              <a:rPr lang="en-US" sz="1100" baseline="0" dirty="0" err="1"/>
              <a:t>cứ</a:t>
            </a:r>
            <a:r>
              <a:rPr lang="en-US" sz="1100" baseline="0" dirty="0"/>
              <a:t> </a:t>
            </a:r>
            <a:r>
              <a:rPr lang="en-US" sz="1100" baseline="0" dirty="0" err="1"/>
              <a:t>pháp</a:t>
            </a:r>
            <a:r>
              <a:rPr lang="en-US" sz="1100" baseline="0" dirty="0"/>
              <a:t> </a:t>
            </a:r>
            <a:r>
              <a:rPr lang="en-US" sz="1100" baseline="0" dirty="0" err="1"/>
              <a:t>lý</a:t>
            </a:r>
            <a:r>
              <a:rPr lang="en-US" sz="1100" baseline="0" dirty="0"/>
              <a:t>, </a:t>
            </a:r>
            <a:r>
              <a:rPr lang="en-US" sz="1100" baseline="0" dirty="0" err="1"/>
              <a:t>Bộ</a:t>
            </a:r>
            <a:r>
              <a:rPr lang="en-US" sz="1100" baseline="0" dirty="0"/>
              <a:t> </a:t>
            </a:r>
            <a:r>
              <a:rPr lang="en-US" sz="1100" baseline="0" dirty="0" err="1"/>
              <a:t>đã</a:t>
            </a:r>
            <a:r>
              <a:rPr lang="en-US" sz="1100" baseline="0" dirty="0"/>
              <a:t> </a:t>
            </a:r>
            <a:r>
              <a:rPr lang="en-US" sz="1100" baseline="0" dirty="0" err="1"/>
              <a:t>ra</a:t>
            </a:r>
            <a:r>
              <a:rPr lang="en-US" sz="1100" baseline="0" dirty="0"/>
              <a:t> </a:t>
            </a:r>
            <a:r>
              <a:rPr lang="en-US" sz="1100" baseline="0" dirty="0" err="1"/>
              <a:t>thông</a:t>
            </a:r>
            <a:r>
              <a:rPr lang="en-US" sz="1100" baseline="0" dirty="0"/>
              <a:t> </a:t>
            </a:r>
            <a:r>
              <a:rPr lang="en-US" sz="1100" baseline="0" dirty="0" err="1"/>
              <a:t>tư</a:t>
            </a:r>
            <a:r>
              <a:rPr lang="en-US" sz="1100" baseline="0" dirty="0"/>
              <a:t> 16 </a:t>
            </a:r>
            <a:r>
              <a:rPr lang="en-US" sz="1100" baseline="0" dirty="0" err="1"/>
              <a:t>hướng</a:t>
            </a:r>
            <a:r>
              <a:rPr lang="en-US" sz="1100" baseline="0" dirty="0"/>
              <a:t> </a:t>
            </a:r>
            <a:r>
              <a:rPr lang="en-US" sz="1100" baseline="0" dirty="0" err="1"/>
              <a:t>dẫn</a:t>
            </a:r>
            <a:r>
              <a:rPr lang="en-US" sz="1100" baseline="0" dirty="0"/>
              <a:t> </a:t>
            </a:r>
            <a:r>
              <a:rPr lang="en-US" sz="1100" baseline="0" dirty="0" err="1"/>
              <a:t>về</a:t>
            </a:r>
            <a:r>
              <a:rPr lang="en-US" sz="1100" baseline="0" dirty="0"/>
              <a:t> </a:t>
            </a:r>
            <a:r>
              <a:rPr lang="en-US" sz="1100" baseline="0" dirty="0" err="1"/>
              <a:t>việc</a:t>
            </a:r>
            <a:r>
              <a:rPr lang="en-US" sz="1100" baseline="0" dirty="0"/>
              <a:t> </a:t>
            </a:r>
            <a:r>
              <a:rPr lang="en-US" sz="1100" baseline="0" dirty="0" err="1"/>
              <a:t>triển</a:t>
            </a:r>
            <a:r>
              <a:rPr lang="en-US" sz="1100" baseline="0" dirty="0"/>
              <a:t> </a:t>
            </a:r>
            <a:r>
              <a:rPr lang="en-US" sz="1100" baseline="0" dirty="0" err="1"/>
              <a:t>khai</a:t>
            </a:r>
            <a:r>
              <a:rPr lang="en-US" sz="1100" baseline="0" dirty="0"/>
              <a:t> </a:t>
            </a:r>
            <a:r>
              <a:rPr lang="en-US" sz="1100" baseline="0" dirty="0" err="1"/>
              <a:t>thư</a:t>
            </a:r>
            <a:r>
              <a:rPr lang="en-US" sz="1100" baseline="0" dirty="0"/>
              <a:t> </a:t>
            </a:r>
            <a:r>
              <a:rPr lang="en-US" sz="1100" baseline="0" dirty="0" err="1"/>
              <a:t>viện</a:t>
            </a:r>
            <a:r>
              <a:rPr lang="en-US" sz="1100" baseline="0" dirty="0"/>
              <a:t>, </a:t>
            </a:r>
            <a:r>
              <a:rPr lang="en-US" sz="1100" baseline="0" dirty="0" err="1"/>
              <a:t>đồng</a:t>
            </a:r>
            <a:r>
              <a:rPr lang="en-US" sz="1100" baseline="0" dirty="0"/>
              <a:t> </a:t>
            </a:r>
            <a:r>
              <a:rPr lang="en-US" sz="1100" baseline="0" dirty="0" err="1"/>
              <a:t>thời</a:t>
            </a:r>
            <a:r>
              <a:rPr lang="en-US" sz="1100" baseline="0" dirty="0"/>
              <a:t> </a:t>
            </a:r>
            <a:r>
              <a:rPr lang="en-US" sz="1100" baseline="0" dirty="0" err="1"/>
              <a:t>Sở</a:t>
            </a:r>
            <a:r>
              <a:rPr lang="en-US" sz="1100" baseline="0" dirty="0"/>
              <a:t> GDDT HN </a:t>
            </a:r>
            <a:r>
              <a:rPr lang="en-US" sz="1100" baseline="0" dirty="0" err="1"/>
              <a:t>cũng</a:t>
            </a:r>
            <a:r>
              <a:rPr lang="en-US" sz="1100" baseline="0" dirty="0"/>
              <a:t> </a:t>
            </a:r>
            <a:r>
              <a:rPr lang="en-US" sz="1100" baseline="0" dirty="0" err="1"/>
              <a:t>đã</a:t>
            </a:r>
            <a:r>
              <a:rPr lang="en-US" sz="1100" baseline="0" dirty="0"/>
              <a:t> </a:t>
            </a:r>
            <a:r>
              <a:rPr lang="en-US" sz="1100" baseline="0" dirty="0" err="1"/>
              <a:t>có</a:t>
            </a:r>
            <a:r>
              <a:rPr lang="en-US" sz="1100" baseline="0" dirty="0"/>
              <a:t> </a:t>
            </a:r>
            <a:r>
              <a:rPr lang="en-US" sz="1100" baseline="0" dirty="0" err="1"/>
              <a:t>văn</a:t>
            </a:r>
            <a:r>
              <a:rPr lang="en-US" sz="1100" baseline="0" dirty="0"/>
              <a:t> </a:t>
            </a:r>
            <a:r>
              <a:rPr lang="en-US" sz="1100" baseline="0" dirty="0" err="1"/>
              <a:t>bản</a:t>
            </a:r>
            <a:r>
              <a:rPr lang="en-US" sz="1100" baseline="0" dirty="0"/>
              <a:t> 3377 </a:t>
            </a:r>
            <a:r>
              <a:rPr lang="en-US" sz="1100" baseline="0" dirty="0" err="1"/>
              <a:t>và</a:t>
            </a:r>
            <a:r>
              <a:rPr lang="en-US" sz="1100" baseline="0" dirty="0"/>
              <a:t> 430 </a:t>
            </a:r>
            <a:r>
              <a:rPr lang="en-US" sz="1100" baseline="0" dirty="0" err="1"/>
              <a:t>hướng</a:t>
            </a:r>
            <a:r>
              <a:rPr lang="en-US" sz="1100" baseline="0" dirty="0"/>
              <a:t> </a:t>
            </a:r>
            <a:r>
              <a:rPr lang="en-US" sz="1100" baseline="0" dirty="0" err="1"/>
              <a:t>dẫn</a:t>
            </a:r>
            <a:r>
              <a:rPr lang="en-US" sz="1100" baseline="0" dirty="0"/>
              <a:t> </a:t>
            </a:r>
            <a:r>
              <a:rPr lang="en-US" sz="1100" baseline="0" dirty="0" err="1"/>
              <a:t>các</a:t>
            </a:r>
            <a:r>
              <a:rPr lang="en-US" sz="1100" baseline="0" dirty="0"/>
              <a:t> </a:t>
            </a:r>
            <a:r>
              <a:rPr lang="en-US" sz="1100" baseline="0" dirty="0" err="1"/>
              <a:t>đơn</a:t>
            </a:r>
            <a:r>
              <a:rPr lang="en-US" sz="1100" baseline="0" dirty="0"/>
              <a:t> </a:t>
            </a:r>
            <a:r>
              <a:rPr lang="en-US" sz="1100" baseline="0" dirty="0" err="1"/>
              <a:t>vị</a:t>
            </a:r>
            <a:r>
              <a:rPr lang="en-US" sz="1100" baseline="0" dirty="0"/>
              <a:t> </a:t>
            </a:r>
            <a:r>
              <a:rPr lang="en-US" sz="1100" baseline="0" dirty="0" err="1"/>
              <a:t>trường</a:t>
            </a:r>
            <a:r>
              <a:rPr lang="en-US" sz="1100" baseline="0" dirty="0"/>
              <a:t> </a:t>
            </a:r>
            <a:r>
              <a:rPr lang="en-US" sz="1100" baseline="0" dirty="0" err="1"/>
              <a:t>học</a:t>
            </a:r>
            <a:r>
              <a:rPr lang="en-US" sz="1100" baseline="0" dirty="0"/>
              <a:t> </a:t>
            </a:r>
            <a:r>
              <a:rPr lang="en-US" sz="1100" baseline="0" dirty="0" err="1"/>
              <a:t>triển</a:t>
            </a:r>
            <a:r>
              <a:rPr lang="en-US" sz="1100" baseline="0" dirty="0"/>
              <a:t> </a:t>
            </a:r>
            <a:r>
              <a:rPr lang="en-US" sz="1100" baseline="0" dirty="0" err="1"/>
              <a:t>khai</a:t>
            </a:r>
            <a:r>
              <a:rPr lang="en-US" sz="1100" baseline="0" dirty="0"/>
              <a:t> </a:t>
            </a:r>
            <a:r>
              <a:rPr lang="en-US" sz="1100" baseline="0" dirty="0" err="1"/>
              <a:t>thư</a:t>
            </a:r>
            <a:r>
              <a:rPr lang="en-US" sz="1100" baseline="0" dirty="0"/>
              <a:t> </a:t>
            </a:r>
            <a:r>
              <a:rPr lang="en-US" sz="1100" baseline="0" dirty="0" err="1"/>
              <a:t>viện</a:t>
            </a:r>
            <a:endParaRPr lang="en-US" sz="1100" dirty="0">
              <a:solidFill>
                <a:srgbClr val="FFFFFF"/>
              </a:solidFill>
              <a:latin typeface="Roboto Mono"/>
              <a:ea typeface="Roboto Mono"/>
              <a:cs typeface="Roboto Mono"/>
              <a:sym typeface="Roboto Mono"/>
            </a:endParaRPr>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29590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indent="0" algn="l">
              <a:lnSpc>
                <a:spcPct val="140000"/>
              </a:lnSpc>
              <a:buFontTx/>
              <a:buNone/>
              <a:defRPr/>
            </a:pPr>
            <a:r>
              <a:rPr lang="en-US" sz="1100" dirty="0" err="1"/>
              <a:t>Về</a:t>
            </a:r>
            <a:r>
              <a:rPr lang="en-US" sz="1100" baseline="0" dirty="0"/>
              <a:t> </a:t>
            </a:r>
            <a:r>
              <a:rPr lang="en-US" sz="1100" baseline="0" dirty="0" err="1"/>
              <a:t>căn</a:t>
            </a:r>
            <a:r>
              <a:rPr lang="en-US" sz="1100" baseline="0" dirty="0"/>
              <a:t> </a:t>
            </a:r>
            <a:r>
              <a:rPr lang="en-US" sz="1100" baseline="0" dirty="0" err="1"/>
              <a:t>cứ</a:t>
            </a:r>
            <a:r>
              <a:rPr lang="en-US" sz="1100" baseline="0" dirty="0"/>
              <a:t> </a:t>
            </a:r>
            <a:r>
              <a:rPr lang="en-US" sz="1100" baseline="0" dirty="0" err="1"/>
              <a:t>pháp</a:t>
            </a:r>
            <a:r>
              <a:rPr lang="en-US" sz="1100" baseline="0" dirty="0"/>
              <a:t> </a:t>
            </a:r>
            <a:r>
              <a:rPr lang="en-US" sz="1100" baseline="0" dirty="0" err="1"/>
              <a:t>lý</a:t>
            </a:r>
            <a:r>
              <a:rPr lang="en-US" sz="1100" baseline="0" dirty="0"/>
              <a:t>, </a:t>
            </a:r>
            <a:r>
              <a:rPr lang="en-US" sz="1100" baseline="0" dirty="0" err="1"/>
              <a:t>Bộ</a:t>
            </a:r>
            <a:r>
              <a:rPr lang="en-US" sz="1100" baseline="0" dirty="0"/>
              <a:t> </a:t>
            </a:r>
            <a:r>
              <a:rPr lang="en-US" sz="1100" baseline="0" dirty="0" err="1"/>
              <a:t>đã</a:t>
            </a:r>
            <a:r>
              <a:rPr lang="en-US" sz="1100" baseline="0" dirty="0"/>
              <a:t> </a:t>
            </a:r>
            <a:r>
              <a:rPr lang="en-US" sz="1100" baseline="0" dirty="0" err="1"/>
              <a:t>ra</a:t>
            </a:r>
            <a:r>
              <a:rPr lang="en-US" sz="1100" baseline="0" dirty="0"/>
              <a:t> </a:t>
            </a:r>
            <a:r>
              <a:rPr lang="en-US" sz="1100" baseline="0" dirty="0" err="1"/>
              <a:t>thông</a:t>
            </a:r>
            <a:r>
              <a:rPr lang="en-US" sz="1100" baseline="0" dirty="0"/>
              <a:t> </a:t>
            </a:r>
            <a:r>
              <a:rPr lang="en-US" sz="1100" baseline="0" dirty="0" err="1"/>
              <a:t>tư</a:t>
            </a:r>
            <a:r>
              <a:rPr lang="en-US" sz="1100" baseline="0" dirty="0"/>
              <a:t> 16 </a:t>
            </a:r>
            <a:r>
              <a:rPr lang="en-US" sz="1100" baseline="0" dirty="0" err="1"/>
              <a:t>hướng</a:t>
            </a:r>
            <a:r>
              <a:rPr lang="en-US" sz="1100" baseline="0" dirty="0"/>
              <a:t> </a:t>
            </a:r>
            <a:r>
              <a:rPr lang="en-US" sz="1100" baseline="0" dirty="0" err="1"/>
              <a:t>dẫn</a:t>
            </a:r>
            <a:r>
              <a:rPr lang="en-US" sz="1100" baseline="0" dirty="0"/>
              <a:t> </a:t>
            </a:r>
            <a:r>
              <a:rPr lang="en-US" sz="1100" baseline="0" dirty="0" err="1"/>
              <a:t>về</a:t>
            </a:r>
            <a:r>
              <a:rPr lang="en-US" sz="1100" baseline="0" dirty="0"/>
              <a:t> </a:t>
            </a:r>
            <a:r>
              <a:rPr lang="en-US" sz="1100" baseline="0" dirty="0" err="1"/>
              <a:t>việc</a:t>
            </a:r>
            <a:r>
              <a:rPr lang="en-US" sz="1100" baseline="0" dirty="0"/>
              <a:t> </a:t>
            </a:r>
            <a:r>
              <a:rPr lang="en-US" sz="1100" baseline="0" dirty="0" err="1"/>
              <a:t>triển</a:t>
            </a:r>
            <a:r>
              <a:rPr lang="en-US" sz="1100" baseline="0" dirty="0"/>
              <a:t> </a:t>
            </a:r>
            <a:r>
              <a:rPr lang="en-US" sz="1100" baseline="0" dirty="0" err="1"/>
              <a:t>khai</a:t>
            </a:r>
            <a:r>
              <a:rPr lang="en-US" sz="1100" baseline="0" dirty="0"/>
              <a:t> </a:t>
            </a:r>
            <a:r>
              <a:rPr lang="en-US" sz="1100" baseline="0" dirty="0" err="1"/>
              <a:t>thư</a:t>
            </a:r>
            <a:r>
              <a:rPr lang="en-US" sz="1100" baseline="0" dirty="0"/>
              <a:t> </a:t>
            </a:r>
            <a:r>
              <a:rPr lang="en-US" sz="1100" baseline="0" dirty="0" err="1"/>
              <a:t>viện</a:t>
            </a:r>
            <a:r>
              <a:rPr lang="en-US" sz="1100" baseline="0" dirty="0"/>
              <a:t>, </a:t>
            </a:r>
            <a:r>
              <a:rPr lang="en-US" sz="1100" baseline="0" dirty="0" err="1"/>
              <a:t>đồng</a:t>
            </a:r>
            <a:r>
              <a:rPr lang="en-US" sz="1100" baseline="0" dirty="0"/>
              <a:t> </a:t>
            </a:r>
            <a:r>
              <a:rPr lang="en-US" sz="1100" baseline="0" dirty="0" err="1"/>
              <a:t>thời</a:t>
            </a:r>
            <a:r>
              <a:rPr lang="en-US" sz="1100" baseline="0" dirty="0"/>
              <a:t> </a:t>
            </a:r>
            <a:r>
              <a:rPr lang="en-US" sz="1100" baseline="0" dirty="0" err="1"/>
              <a:t>Sở</a:t>
            </a:r>
            <a:r>
              <a:rPr lang="en-US" sz="1100" baseline="0" dirty="0"/>
              <a:t> GDDT HN </a:t>
            </a:r>
            <a:r>
              <a:rPr lang="en-US" sz="1100" baseline="0" dirty="0" err="1"/>
              <a:t>cũng</a:t>
            </a:r>
            <a:r>
              <a:rPr lang="en-US" sz="1100" baseline="0" dirty="0"/>
              <a:t> </a:t>
            </a:r>
            <a:r>
              <a:rPr lang="en-US" sz="1100" baseline="0" dirty="0" err="1"/>
              <a:t>đã</a:t>
            </a:r>
            <a:r>
              <a:rPr lang="en-US" sz="1100" baseline="0" dirty="0"/>
              <a:t> </a:t>
            </a:r>
            <a:r>
              <a:rPr lang="en-US" sz="1100" baseline="0" dirty="0" err="1"/>
              <a:t>có</a:t>
            </a:r>
            <a:r>
              <a:rPr lang="en-US" sz="1100" baseline="0" dirty="0"/>
              <a:t> </a:t>
            </a:r>
            <a:r>
              <a:rPr lang="en-US" sz="1100" baseline="0" dirty="0" err="1"/>
              <a:t>văn</a:t>
            </a:r>
            <a:r>
              <a:rPr lang="en-US" sz="1100" baseline="0" dirty="0"/>
              <a:t> </a:t>
            </a:r>
            <a:r>
              <a:rPr lang="en-US" sz="1100" baseline="0" dirty="0" err="1"/>
              <a:t>bản</a:t>
            </a:r>
            <a:r>
              <a:rPr lang="en-US" sz="1100" baseline="0" dirty="0"/>
              <a:t> 3377 </a:t>
            </a:r>
            <a:r>
              <a:rPr lang="en-US" sz="1100" baseline="0" dirty="0" err="1"/>
              <a:t>và</a:t>
            </a:r>
            <a:r>
              <a:rPr lang="en-US" sz="1100" baseline="0" dirty="0"/>
              <a:t> 430 </a:t>
            </a:r>
            <a:r>
              <a:rPr lang="en-US" sz="1100" baseline="0" dirty="0" err="1"/>
              <a:t>hướng</a:t>
            </a:r>
            <a:r>
              <a:rPr lang="en-US" sz="1100" baseline="0" dirty="0"/>
              <a:t> </a:t>
            </a:r>
            <a:r>
              <a:rPr lang="en-US" sz="1100" baseline="0" dirty="0" err="1"/>
              <a:t>dẫn</a:t>
            </a:r>
            <a:r>
              <a:rPr lang="en-US" sz="1100" baseline="0" dirty="0"/>
              <a:t> </a:t>
            </a:r>
            <a:r>
              <a:rPr lang="en-US" sz="1100" baseline="0" dirty="0" err="1"/>
              <a:t>các</a:t>
            </a:r>
            <a:r>
              <a:rPr lang="en-US" sz="1100" baseline="0" dirty="0"/>
              <a:t> </a:t>
            </a:r>
            <a:r>
              <a:rPr lang="en-US" sz="1100" baseline="0" dirty="0" err="1"/>
              <a:t>đơn</a:t>
            </a:r>
            <a:r>
              <a:rPr lang="en-US" sz="1100" baseline="0" dirty="0"/>
              <a:t> </a:t>
            </a:r>
            <a:r>
              <a:rPr lang="en-US" sz="1100" baseline="0" dirty="0" err="1"/>
              <a:t>vị</a:t>
            </a:r>
            <a:r>
              <a:rPr lang="en-US" sz="1100" baseline="0" dirty="0"/>
              <a:t> </a:t>
            </a:r>
            <a:r>
              <a:rPr lang="en-US" sz="1100" baseline="0" dirty="0" err="1"/>
              <a:t>trường</a:t>
            </a:r>
            <a:r>
              <a:rPr lang="en-US" sz="1100" baseline="0" dirty="0"/>
              <a:t> </a:t>
            </a:r>
            <a:r>
              <a:rPr lang="en-US" sz="1100" baseline="0" dirty="0" err="1"/>
              <a:t>học</a:t>
            </a:r>
            <a:r>
              <a:rPr lang="en-US" sz="1100" baseline="0" dirty="0"/>
              <a:t> </a:t>
            </a:r>
            <a:r>
              <a:rPr lang="en-US" sz="1100" baseline="0" dirty="0" err="1"/>
              <a:t>triển</a:t>
            </a:r>
            <a:r>
              <a:rPr lang="en-US" sz="1100" baseline="0" dirty="0"/>
              <a:t> </a:t>
            </a:r>
            <a:r>
              <a:rPr lang="en-US" sz="1100" baseline="0" dirty="0" err="1"/>
              <a:t>khai</a:t>
            </a:r>
            <a:r>
              <a:rPr lang="en-US" sz="1100" baseline="0" dirty="0"/>
              <a:t> </a:t>
            </a:r>
            <a:r>
              <a:rPr lang="en-US" sz="1100" baseline="0" dirty="0" err="1"/>
              <a:t>thư</a:t>
            </a:r>
            <a:r>
              <a:rPr lang="en-US" sz="1100" baseline="0" dirty="0"/>
              <a:t> </a:t>
            </a:r>
            <a:r>
              <a:rPr lang="en-US" sz="1100" baseline="0" dirty="0" err="1"/>
              <a:t>viện</a:t>
            </a:r>
            <a:endParaRPr lang="en-US" sz="1100" dirty="0">
              <a:solidFill>
                <a:srgbClr val="FFFFFF"/>
              </a:solidFill>
              <a:latin typeface="Roboto Mono"/>
              <a:ea typeface="Roboto Mono"/>
              <a:cs typeface="Roboto Mono"/>
              <a:sym typeface="Roboto Mono"/>
            </a:endParaRPr>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48304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indent="0" algn="l">
              <a:lnSpc>
                <a:spcPct val="140000"/>
              </a:lnSpc>
              <a:buFontTx/>
              <a:buNone/>
              <a:defRPr/>
            </a:pPr>
            <a:r>
              <a:rPr lang="en-US" sz="1100" dirty="0" err="1">
                <a:solidFill>
                  <a:srgbClr val="FFFFFF"/>
                </a:solidFill>
                <a:latin typeface="Roboto Mono"/>
                <a:ea typeface="Roboto Mono"/>
                <a:cs typeface="Roboto Mono"/>
                <a:sym typeface="Roboto Mono"/>
              </a:rPr>
              <a:t>Phần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mềm</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thư</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tử</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gồm</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có</a:t>
            </a:r>
            <a:r>
              <a:rPr lang="en-US" sz="1100" baseline="0" dirty="0">
                <a:solidFill>
                  <a:srgbClr val="FFFFFF"/>
                </a:solidFill>
                <a:latin typeface="Roboto Mono"/>
                <a:ea typeface="Roboto Mono"/>
                <a:cs typeface="Roboto Mono"/>
                <a:sym typeface="Roboto Mono"/>
              </a:rPr>
              <a:t> 3 </a:t>
            </a:r>
            <a:r>
              <a:rPr lang="en-US" sz="1100" baseline="0" dirty="0" err="1">
                <a:solidFill>
                  <a:srgbClr val="FFFFFF"/>
                </a:solidFill>
                <a:latin typeface="Roboto Mono"/>
                <a:ea typeface="Roboto Mono"/>
                <a:cs typeface="Roboto Mono"/>
                <a:sym typeface="Roboto Mono"/>
              </a:rPr>
              <a:t>phân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hệ</a:t>
            </a:r>
            <a:r>
              <a:rPr lang="en-US" sz="1100" baseline="0" dirty="0">
                <a:solidFill>
                  <a:srgbClr val="FFFFFF"/>
                </a:solidFill>
                <a:latin typeface="Roboto Mono"/>
                <a:ea typeface="Roboto Mono"/>
                <a:cs typeface="Roboto Mono"/>
                <a:sym typeface="Roboto Mono"/>
              </a:rPr>
              <a:t>: </a:t>
            </a:r>
          </a:p>
          <a:p>
            <a:pPr marL="400050" indent="-171450" algn="l">
              <a:lnSpc>
                <a:spcPct val="140000"/>
              </a:lnSpc>
              <a:buFontTx/>
              <a:buChar char="-"/>
              <a:defRPr/>
            </a:pPr>
            <a:r>
              <a:rPr lang="en-US" sz="1100" baseline="0" dirty="0" err="1">
                <a:solidFill>
                  <a:srgbClr val="FFFFFF"/>
                </a:solidFill>
                <a:latin typeface="Roboto Mono"/>
                <a:ea typeface="Roboto Mono"/>
                <a:cs typeface="Roboto Mono"/>
                <a:sym typeface="Roboto Mono"/>
              </a:rPr>
              <a:t>Phân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hệ</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thứ</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nhất</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Quản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lý</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thư</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truyền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thống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Giúp</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quản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lý</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thư</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sách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tại</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mượn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trả</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sách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bằng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thiết</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bị</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đầu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đọc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mã</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vạch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có</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khả</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năng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kết</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xuất</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mẫu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biểu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thống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kê</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báo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dữ</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liệu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phục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vụ</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công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tác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quản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lý</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thư</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hỗ</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trợ</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công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tác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lập</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báo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cáo</a:t>
            </a:r>
            <a:r>
              <a:rPr lang="en-US" sz="1100" baseline="0" dirty="0">
                <a:solidFill>
                  <a:srgbClr val="FFFFFF"/>
                </a:solidFill>
                <a:latin typeface="Roboto Mono"/>
                <a:ea typeface="Roboto Mono"/>
                <a:cs typeface="Roboto Mono"/>
                <a:sym typeface="Roboto Mono"/>
              </a:rPr>
              <a:t>.  </a:t>
            </a:r>
          </a:p>
          <a:p>
            <a:pPr marL="400050" indent="-171450" algn="l">
              <a:lnSpc>
                <a:spcPct val="140000"/>
              </a:lnSpc>
              <a:buFontTx/>
              <a:buChar char="-"/>
              <a:defRPr/>
            </a:pPr>
            <a:r>
              <a:rPr lang="en-US" sz="1100" baseline="0" dirty="0" err="1">
                <a:solidFill>
                  <a:srgbClr val="FFFFFF"/>
                </a:solidFill>
                <a:latin typeface="Roboto Mono"/>
                <a:ea typeface="Roboto Mono"/>
                <a:cs typeface="Roboto Mono"/>
                <a:sym typeface="Roboto Mono"/>
              </a:rPr>
              <a:t>Phân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hệ</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thứ</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hai</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Quản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lý</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thư</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số</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Giúp</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quản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lý</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sách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tử</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bài</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giảng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tử</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sách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nói</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hình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ảnh</a:t>
            </a:r>
            <a:r>
              <a:rPr lang="en-US" sz="1100" baseline="0" dirty="0">
                <a:solidFill>
                  <a:srgbClr val="FFFFFF"/>
                </a:solidFill>
                <a:latin typeface="Roboto Mono"/>
                <a:ea typeface="Roboto Mono"/>
                <a:cs typeface="Roboto Mono"/>
                <a:sym typeface="Roboto Mono"/>
              </a:rPr>
              <a:t>, video… </a:t>
            </a:r>
            <a:r>
              <a:rPr lang="en-US" sz="1100" baseline="0" dirty="0" err="1">
                <a:solidFill>
                  <a:srgbClr val="FFFFFF"/>
                </a:solidFill>
                <a:latin typeface="Roboto Mono"/>
                <a:ea typeface="Roboto Mono"/>
                <a:cs typeface="Roboto Mono"/>
                <a:sym typeface="Roboto Mono"/>
              </a:rPr>
              <a:t>Và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học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sinh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có</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thể</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mượn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trả</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sách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trực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tuyến</a:t>
            </a:r>
            <a:r>
              <a:rPr lang="en-US" sz="1100" baseline="0" dirty="0">
                <a:solidFill>
                  <a:srgbClr val="FFFFFF"/>
                </a:solidFill>
                <a:latin typeface="Roboto Mono"/>
                <a:ea typeface="Roboto Mono"/>
                <a:cs typeface="Roboto Mono"/>
                <a:sym typeface="Roboto Mono"/>
              </a:rPr>
              <a:t>. </a:t>
            </a:r>
          </a:p>
          <a:p>
            <a:pPr marL="400050" indent="-171450" algn="l">
              <a:lnSpc>
                <a:spcPct val="140000"/>
              </a:lnSpc>
              <a:buFontTx/>
              <a:buChar char="-"/>
              <a:defRPr/>
            </a:pPr>
            <a:r>
              <a:rPr lang="en-US" sz="1100" baseline="0" dirty="0" err="1">
                <a:solidFill>
                  <a:srgbClr val="FFFFFF"/>
                </a:solidFill>
                <a:latin typeface="Roboto Mono"/>
                <a:ea typeface="Roboto Mono"/>
                <a:cs typeface="Roboto Mono"/>
                <a:sym typeface="Roboto Mono"/>
              </a:rPr>
              <a:t>Phân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hệ</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cuối</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là</a:t>
            </a:r>
            <a:r>
              <a:rPr lang="en-US" sz="1100" baseline="0" dirty="0">
                <a:solidFill>
                  <a:srgbClr val="FFFFFF"/>
                </a:solidFill>
                <a:latin typeface="Roboto Mono"/>
                <a:ea typeface="Roboto Mono"/>
                <a:cs typeface="Roboto Mono"/>
                <a:sym typeface="Roboto Mono"/>
              </a:rPr>
              <a:t>: Kho </a:t>
            </a:r>
            <a:r>
              <a:rPr lang="en-US" sz="1100" baseline="0" dirty="0" err="1">
                <a:solidFill>
                  <a:srgbClr val="FFFFFF"/>
                </a:solidFill>
                <a:latin typeface="Roboto Mono"/>
                <a:ea typeface="Roboto Mono"/>
                <a:cs typeface="Roboto Mono"/>
                <a:sym typeface="Roboto Mono"/>
              </a:rPr>
              <a:t>dữ</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liệu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dùng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chung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liên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thông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thư</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với</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nhau</a:t>
            </a:r>
            <a:r>
              <a:rPr lang="en-US" sz="1100" baseline="0" dirty="0">
                <a:solidFill>
                  <a:srgbClr val="FFFFFF"/>
                </a:solidFill>
                <a:latin typeface="Roboto Mono"/>
                <a:ea typeface="Roboto Mono"/>
                <a:cs typeface="Roboto Mono"/>
                <a:sym typeface="Roboto Mono"/>
              </a:rPr>
              <a:t>. </a:t>
            </a:r>
          </a:p>
          <a:p>
            <a:pPr marL="857250" lvl="1" indent="-171450" algn="l">
              <a:lnSpc>
                <a:spcPct val="140000"/>
              </a:lnSpc>
              <a:buFontTx/>
              <a:buChar char="-"/>
              <a:defRPr/>
            </a:pPr>
            <a:r>
              <a:rPr lang="en-US" sz="1100" baseline="0" dirty="0" err="1">
                <a:solidFill>
                  <a:srgbClr val="FFFFFF"/>
                </a:solidFill>
                <a:latin typeface="Roboto Mono"/>
                <a:ea typeface="Roboto Mono"/>
                <a:cs typeface="Roboto Mono"/>
                <a:sym typeface="Roboto Mono"/>
              </a:rPr>
              <a:t>Trên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phần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mềm</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đã</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có</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sẵn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kho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dữ</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liệu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tham</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khảo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có</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thể</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tham</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khảo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tải</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về</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để</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xây</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dựng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thư</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số</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của</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mình</a:t>
            </a:r>
            <a:endParaRPr lang="en-US" sz="1100" baseline="0" dirty="0">
              <a:solidFill>
                <a:srgbClr val="FFFFFF"/>
              </a:solidFill>
              <a:latin typeface="Roboto Mono"/>
              <a:ea typeface="Roboto Mono"/>
              <a:cs typeface="Roboto Mono"/>
              <a:sym typeface="Roboto Mono"/>
            </a:endParaRPr>
          </a:p>
          <a:p>
            <a:pPr marL="857250" lvl="1" indent="-171450" algn="l">
              <a:lnSpc>
                <a:spcPct val="140000"/>
              </a:lnSpc>
              <a:buFontTx/>
              <a:buChar char="-"/>
              <a:defRPr/>
            </a:pPr>
            <a:r>
              <a:rPr lang="en-US" sz="1100" baseline="0" dirty="0">
                <a:solidFill>
                  <a:srgbClr val="FFFFFF"/>
                </a:solidFill>
                <a:latin typeface="Roboto Mono"/>
                <a:ea typeface="Roboto Mono"/>
                <a:cs typeface="Roboto Mono"/>
                <a:sym typeface="Roboto Mono"/>
              </a:rPr>
              <a:t>Kho </a:t>
            </a:r>
            <a:r>
              <a:rPr lang="en-US" sz="1100" baseline="0" dirty="0" err="1">
                <a:solidFill>
                  <a:srgbClr val="FFFFFF"/>
                </a:solidFill>
                <a:latin typeface="Roboto Mono"/>
                <a:ea typeface="Roboto Mono"/>
                <a:cs typeface="Roboto Mono"/>
                <a:sym typeface="Roboto Mono"/>
              </a:rPr>
              <a:t>dữ</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liệu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dùng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chung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của</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Phòng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cùng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nhau</a:t>
            </a:r>
            <a:r>
              <a:rPr lang="en-US" sz="1100" baseline="0" dirty="0">
                <a:solidFill>
                  <a:srgbClr val="FFFFFF"/>
                </a:solidFill>
                <a:latin typeface="Roboto Mono"/>
                <a:ea typeface="Roboto Mono"/>
                <a:cs typeface="Roboto Mono"/>
                <a:sym typeface="Roboto Mono"/>
              </a:rPr>
              <a:t> chia </a:t>
            </a:r>
            <a:r>
              <a:rPr lang="en-US" sz="1100" baseline="0" dirty="0" err="1">
                <a:solidFill>
                  <a:srgbClr val="FFFFFF"/>
                </a:solidFill>
                <a:latin typeface="Roboto Mono"/>
                <a:ea typeface="Roboto Mono"/>
                <a:cs typeface="Roboto Mono"/>
                <a:sym typeface="Roboto Mono"/>
              </a:rPr>
              <a:t>sẻ</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tài</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liệu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lên</a:t>
            </a:r>
            <a:r>
              <a:rPr lang="en-US" sz="1100" baseline="0" dirty="0">
                <a:solidFill>
                  <a:srgbClr val="FFFFFF"/>
                </a:solidFill>
                <a:latin typeface="Roboto Mono"/>
                <a:ea typeface="Roboto Mono"/>
                <a:cs typeface="Roboto Mono"/>
                <a:sym typeface="Roboto Mono"/>
              </a:rPr>
              <a:t> Kho </a:t>
            </a:r>
            <a:r>
              <a:rPr lang="en-US" sz="1100" baseline="0" dirty="0" err="1">
                <a:solidFill>
                  <a:srgbClr val="FFFFFF"/>
                </a:solidFill>
                <a:latin typeface="Roboto Mono"/>
                <a:ea typeface="Roboto Mono"/>
                <a:cs typeface="Roboto Mono"/>
                <a:sym typeface="Roboto Mono"/>
              </a:rPr>
              <a:t>dùng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chung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này</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Phòng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sẽ</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kiểm</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duyệt</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nội</a:t>
            </a:r>
            <a:r>
              <a:rPr lang="en-US" sz="1100" baseline="0" dirty="0">
                <a:solidFill>
                  <a:srgbClr val="FFFFFF"/>
                </a:solidFill>
                <a:latin typeface="Roboto Mono"/>
                <a:ea typeface="Roboto Mono"/>
                <a:cs typeface="Roboto Mono"/>
                <a:sym typeface="Roboto Mono"/>
              </a:rPr>
              <a:t> dung, </a:t>
            </a:r>
            <a:r>
              <a:rPr lang="en-US" sz="1100" baseline="0" dirty="0" err="1">
                <a:solidFill>
                  <a:srgbClr val="FFFFFF"/>
                </a:solidFill>
                <a:latin typeface="Roboto Mono"/>
                <a:ea typeface="Roboto Mono"/>
                <a:cs typeface="Roboto Mono"/>
                <a:sym typeface="Roboto Mono"/>
              </a:rPr>
              <a:t>sau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đó</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có</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thể</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sử</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dụng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kho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này</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Ví</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dụ</a:t>
            </a:r>
            <a:r>
              <a:rPr lang="en-US" sz="1100" baseline="0" dirty="0">
                <a:solidFill>
                  <a:srgbClr val="FFFFFF"/>
                </a:solidFill>
                <a:latin typeface="Roboto Mono"/>
                <a:ea typeface="Roboto Mono"/>
                <a:cs typeface="Roboto Mono"/>
                <a:sym typeface="Roboto Mono"/>
              </a:rPr>
              <a:t>: 1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có</a:t>
            </a:r>
            <a:r>
              <a:rPr lang="en-US" sz="1100" baseline="0" dirty="0">
                <a:solidFill>
                  <a:srgbClr val="FFFFFF"/>
                </a:solidFill>
                <a:latin typeface="Roboto Mono"/>
                <a:ea typeface="Roboto Mono"/>
                <a:cs typeface="Roboto Mono"/>
                <a:sym typeface="Roboto Mono"/>
              </a:rPr>
              <a:t> 1000 </a:t>
            </a:r>
            <a:r>
              <a:rPr lang="en-US" sz="1100" baseline="0" dirty="0" err="1">
                <a:solidFill>
                  <a:srgbClr val="FFFFFF"/>
                </a:solidFill>
                <a:latin typeface="Roboto Mono"/>
                <a:ea typeface="Roboto Mono"/>
                <a:cs typeface="Roboto Mono"/>
                <a:sym typeface="Roboto Mono"/>
              </a:rPr>
              <a:t>đầu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sách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một</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phòng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có</a:t>
            </a:r>
            <a:r>
              <a:rPr lang="en-US" sz="1100" baseline="0" dirty="0">
                <a:solidFill>
                  <a:srgbClr val="FFFFFF"/>
                </a:solidFill>
                <a:latin typeface="Roboto Mono"/>
                <a:ea typeface="Roboto Mono"/>
                <a:cs typeface="Roboto Mono"/>
                <a:sym typeface="Roboto Mono"/>
              </a:rPr>
              <a:t> 60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thì</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kho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dùng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chung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của</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Phòng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sẽ</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có</a:t>
            </a:r>
            <a:r>
              <a:rPr lang="en-US" sz="1100" baseline="0" dirty="0">
                <a:solidFill>
                  <a:srgbClr val="FFFFFF"/>
                </a:solidFill>
                <a:latin typeface="Roboto Mono"/>
                <a:ea typeface="Roboto Mono"/>
                <a:cs typeface="Roboto Mono"/>
                <a:sym typeface="Roboto Mono"/>
              </a:rPr>
              <a:t> 60000 </a:t>
            </a:r>
            <a:r>
              <a:rPr lang="en-US" sz="1100" baseline="0" dirty="0" err="1">
                <a:solidFill>
                  <a:srgbClr val="FFFFFF"/>
                </a:solidFill>
                <a:latin typeface="Roboto Mono"/>
                <a:ea typeface="Roboto Mono"/>
                <a:cs typeface="Roboto Mono"/>
                <a:sym typeface="Roboto Mono"/>
              </a:rPr>
              <a:t>đầu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sách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Đây</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một</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kho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dùng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chung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rất</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lớn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Ưu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điểm</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Tận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dụng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trí</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tuệ</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nguồn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lực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hỗ</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trợ</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của</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nhau</a:t>
            </a:r>
            <a:r>
              <a:rPr lang="en-US" sz="1100" baseline="0" dirty="0">
                <a:solidFill>
                  <a:srgbClr val="FFFFFF"/>
                </a:solidFill>
                <a:latin typeface="Roboto Mono"/>
                <a:ea typeface="Roboto Mono"/>
                <a:cs typeface="Roboto Mono"/>
                <a:sym typeface="Roboto Mono"/>
              </a:rPr>
              <a:t>. Kho </a:t>
            </a:r>
            <a:r>
              <a:rPr lang="en-US" sz="1100" baseline="0" dirty="0" err="1">
                <a:solidFill>
                  <a:srgbClr val="FFFFFF"/>
                </a:solidFill>
                <a:latin typeface="Roboto Mono"/>
                <a:ea typeface="Roboto Mono"/>
                <a:cs typeface="Roboto Mono"/>
                <a:sym typeface="Roboto Mono"/>
              </a:rPr>
              <a:t>này</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càng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này</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càng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lớn</a:t>
            </a:r>
            <a:r>
              <a:rPr lang="en-US" sz="1100" baseline="0" dirty="0">
                <a:solidFill>
                  <a:srgbClr val="FFFFFF"/>
                </a:solidFill>
                <a:latin typeface="Roboto Mono"/>
                <a:ea typeface="Roboto Mono"/>
                <a:cs typeface="Roboto Mono"/>
                <a:sym typeface="Roboto Mono"/>
              </a:rPr>
              <a:t>. </a:t>
            </a:r>
          </a:p>
          <a:p>
            <a:pPr marL="857250" lvl="1" indent="-171450" algn="l">
              <a:lnSpc>
                <a:spcPct val="140000"/>
              </a:lnSpc>
              <a:buFontTx/>
              <a:buChar char="-"/>
              <a:defRPr/>
            </a:pPr>
            <a:r>
              <a:rPr lang="en-US" sz="1100" baseline="0" dirty="0" err="1">
                <a:solidFill>
                  <a:srgbClr val="FFFFFF"/>
                </a:solidFill>
                <a:latin typeface="Roboto Mono"/>
                <a:ea typeface="Roboto Mono"/>
                <a:cs typeface="Roboto Mono"/>
                <a:sym typeface="Roboto Mono"/>
              </a:rPr>
              <a:t>Liên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thông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thư</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giữa</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với</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giúp</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chia </a:t>
            </a:r>
            <a:r>
              <a:rPr lang="en-US" sz="1100" baseline="0" dirty="0" err="1">
                <a:solidFill>
                  <a:srgbClr val="FFFFFF"/>
                </a:solidFill>
                <a:latin typeface="Roboto Mono"/>
                <a:ea typeface="Roboto Mono"/>
                <a:cs typeface="Roboto Mono"/>
                <a:sym typeface="Roboto Mono"/>
              </a:rPr>
              <a:t>sẻ</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tài</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liệu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dữ</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liệu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lẫn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nhau</a:t>
            </a:r>
            <a:endParaRPr lang="en-US" sz="1100" baseline="0" dirty="0">
              <a:solidFill>
                <a:srgbClr val="FFFFFF"/>
              </a:solidFill>
              <a:latin typeface="Roboto Mono"/>
              <a:ea typeface="Roboto Mono"/>
              <a:cs typeface="Roboto Mono"/>
              <a:sym typeface="Roboto Mono"/>
            </a:endParaRPr>
          </a:p>
          <a:p>
            <a:pPr marL="857250" lvl="1" indent="-171450" algn="l">
              <a:lnSpc>
                <a:spcPct val="140000"/>
              </a:lnSpc>
              <a:buFontTx/>
              <a:buChar char="-"/>
              <a:defRPr/>
            </a:pPr>
            <a:endParaRPr lang="en-US" sz="1100" dirty="0">
              <a:solidFill>
                <a:srgbClr val="FFFFFF"/>
              </a:solidFill>
              <a:latin typeface="Roboto Mono"/>
              <a:ea typeface="Roboto Mono"/>
              <a:cs typeface="Roboto Mono"/>
              <a:sym typeface="Roboto Mono"/>
            </a:endParaRPr>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9321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indent="0" algn="l">
              <a:lnSpc>
                <a:spcPct val="140000"/>
              </a:lnSpc>
              <a:buFontTx/>
              <a:buNone/>
              <a:defRPr/>
            </a:pPr>
            <a:r>
              <a:rPr lang="en-US" sz="1100" dirty="0" err="1"/>
              <a:t>Lợi</a:t>
            </a:r>
            <a:r>
              <a:rPr lang="en-US" sz="1100" baseline="0" dirty="0"/>
              <a:t> </a:t>
            </a:r>
            <a:r>
              <a:rPr lang="en-US" sz="1100" baseline="0" dirty="0" err="1"/>
              <a:t>ích</a:t>
            </a:r>
            <a:endParaRPr lang="en-US" sz="1100" dirty="0">
              <a:solidFill>
                <a:srgbClr val="FFFFFF"/>
              </a:solidFill>
              <a:latin typeface="Roboto Mono"/>
              <a:ea typeface="Roboto Mono"/>
              <a:cs typeface="Roboto Mono"/>
              <a:sym typeface="Roboto Mono"/>
            </a:endParaRPr>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123381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171450" indent="-171450">
              <a:buFontTx/>
              <a:buChar char="-"/>
            </a:pPr>
            <a:r>
              <a:rPr lang="en-US" baseline="0" dirty="0" err="1"/>
              <a:t>Chào</a:t>
            </a:r>
            <a:r>
              <a:rPr lang="en-US" baseline="0" dirty="0"/>
              <a:t>: </a:t>
            </a:r>
            <a:r>
              <a:rPr lang="en-US" baseline="0" dirty="0" err="1"/>
              <a:t>Em</a:t>
            </a:r>
            <a:r>
              <a:rPr lang="en-US" baseline="0" dirty="0"/>
              <a:t> </a:t>
            </a:r>
            <a:r>
              <a:rPr lang="en-US" baseline="0" dirty="0" err="1"/>
              <a:t>xin</a:t>
            </a:r>
            <a:r>
              <a:rPr lang="en-US" baseline="0" dirty="0"/>
              <a:t> </a:t>
            </a:r>
            <a:r>
              <a:rPr lang="en-US" baseline="0" dirty="0" err="1"/>
              <a:t>kính</a:t>
            </a:r>
            <a:r>
              <a:rPr lang="en-US" baseline="0" dirty="0"/>
              <a:t> </a:t>
            </a:r>
            <a:r>
              <a:rPr lang="en-US" baseline="0" dirty="0" err="1"/>
              <a:t>chào</a:t>
            </a:r>
            <a:r>
              <a:rPr lang="en-US" baseline="0" dirty="0"/>
              <a:t> </a:t>
            </a:r>
            <a:r>
              <a:rPr lang="en-US" baseline="0" dirty="0" err="1"/>
              <a:t>các</a:t>
            </a:r>
            <a:r>
              <a:rPr lang="en-US" baseline="0" dirty="0"/>
              <a:t> </a:t>
            </a:r>
            <a:r>
              <a:rPr lang="en-US" baseline="0" dirty="0" err="1"/>
              <a:t>thầy</a:t>
            </a:r>
            <a:r>
              <a:rPr lang="en-US" baseline="0" dirty="0"/>
              <a:t> </a:t>
            </a:r>
            <a:r>
              <a:rPr lang="en-US" baseline="0" dirty="0" err="1"/>
              <a:t>cô</a:t>
            </a:r>
            <a:r>
              <a:rPr lang="en-US" baseline="0" dirty="0"/>
              <a:t> </a:t>
            </a:r>
            <a:r>
              <a:rPr lang="en-US" baseline="0" dirty="0" err="1"/>
              <a:t>Hiệu</a:t>
            </a:r>
            <a:r>
              <a:rPr lang="en-US" baseline="0" dirty="0"/>
              <a:t> </a:t>
            </a:r>
            <a:r>
              <a:rPr lang="en-US" baseline="0" dirty="0" err="1"/>
              <a:t>trưởng</a:t>
            </a:r>
            <a:r>
              <a:rPr lang="en-US" baseline="0" dirty="0"/>
              <a:t> </a:t>
            </a:r>
            <a:r>
              <a:rPr lang="en-US" baseline="0" dirty="0" err="1"/>
              <a:t>trường</a:t>
            </a:r>
            <a:r>
              <a:rPr lang="en-US" baseline="0" dirty="0"/>
              <a:t> </a:t>
            </a:r>
            <a:r>
              <a:rPr lang="en-US" baseline="0" dirty="0" err="1"/>
              <a:t>trực</a:t>
            </a:r>
            <a:r>
              <a:rPr lang="en-US" baseline="0" dirty="0"/>
              <a:t> </a:t>
            </a:r>
            <a:r>
              <a:rPr lang="en-US" baseline="0" dirty="0" err="1"/>
              <a:t>thuộc</a:t>
            </a:r>
            <a:r>
              <a:rPr lang="en-US" baseline="0" dirty="0"/>
              <a:t> </a:t>
            </a:r>
            <a:r>
              <a:rPr lang="en-US" baseline="0" dirty="0" err="1"/>
              <a:t>Phòng</a:t>
            </a:r>
            <a:r>
              <a:rPr lang="en-US" baseline="0" dirty="0"/>
              <a:t> </a:t>
            </a:r>
            <a:r>
              <a:rPr lang="en-US" baseline="0" dirty="0" err="1"/>
              <a:t>giáo</a:t>
            </a:r>
            <a:r>
              <a:rPr lang="en-US" baseline="0" dirty="0"/>
              <a:t> </a:t>
            </a:r>
            <a:r>
              <a:rPr lang="en-US" baseline="0" dirty="0" err="1"/>
              <a:t>dục</a:t>
            </a:r>
            <a:r>
              <a:rPr lang="en-US" baseline="0" dirty="0"/>
              <a:t> </a:t>
            </a:r>
            <a:r>
              <a:rPr lang="en-US" baseline="0" dirty="0" err="1"/>
              <a:t>Quốc</a:t>
            </a:r>
            <a:r>
              <a:rPr lang="en-US" baseline="0" dirty="0"/>
              <a:t> </a:t>
            </a:r>
            <a:r>
              <a:rPr lang="en-US" baseline="0" dirty="0" err="1"/>
              <a:t>Oai</a:t>
            </a:r>
            <a:endParaRPr lang="en-US" baseline="0" dirty="0"/>
          </a:p>
          <a:p>
            <a:pPr marL="171450" indent="-171450">
              <a:buFontTx/>
              <a:buChar char="-"/>
            </a:pPr>
            <a:r>
              <a:rPr lang="en-US" baseline="0" dirty="0" err="1"/>
              <a:t>Em</a:t>
            </a:r>
            <a:r>
              <a:rPr lang="en-US" baseline="0" dirty="0"/>
              <a:t> </a:t>
            </a:r>
            <a:r>
              <a:rPr lang="en-US" baseline="0" dirty="0" err="1"/>
              <a:t>là</a:t>
            </a:r>
            <a:r>
              <a:rPr lang="en-US" baseline="0" dirty="0"/>
              <a:t> </a:t>
            </a:r>
            <a:r>
              <a:rPr lang="en-US" baseline="0" dirty="0" err="1"/>
              <a:t>Nguyễn</a:t>
            </a:r>
            <a:r>
              <a:rPr lang="en-US" baseline="0" dirty="0"/>
              <a:t> </a:t>
            </a:r>
            <a:r>
              <a:rPr lang="en-US" baseline="0" dirty="0" err="1"/>
              <a:t>Viết</a:t>
            </a:r>
            <a:r>
              <a:rPr lang="en-US" baseline="0" dirty="0"/>
              <a:t> </a:t>
            </a:r>
            <a:r>
              <a:rPr lang="en-US" baseline="0" dirty="0" err="1"/>
              <a:t>Thái</a:t>
            </a:r>
            <a:r>
              <a:rPr lang="en-US" baseline="0" dirty="0"/>
              <a:t>, </a:t>
            </a:r>
            <a:r>
              <a:rPr lang="en-US" baseline="0" dirty="0" err="1"/>
              <a:t>chuyên</a:t>
            </a:r>
            <a:r>
              <a:rPr lang="en-US" baseline="0" dirty="0"/>
              <a:t> </a:t>
            </a:r>
            <a:r>
              <a:rPr lang="en-US" baseline="0" dirty="0" err="1"/>
              <a:t>viên</a:t>
            </a:r>
            <a:r>
              <a:rPr lang="en-US" baseline="0" dirty="0"/>
              <a:t> </a:t>
            </a:r>
            <a:r>
              <a:rPr lang="en-US" baseline="0" dirty="0" err="1"/>
              <a:t>tư</a:t>
            </a:r>
            <a:r>
              <a:rPr lang="en-US" baseline="0" dirty="0"/>
              <a:t> </a:t>
            </a:r>
            <a:r>
              <a:rPr lang="en-US" baseline="0" dirty="0" err="1"/>
              <a:t>vấn</a:t>
            </a:r>
            <a:r>
              <a:rPr lang="en-US" baseline="0" dirty="0"/>
              <a:t> </a:t>
            </a:r>
            <a:r>
              <a:rPr lang="en-US" baseline="0" dirty="0" err="1"/>
              <a:t>dịch</a:t>
            </a:r>
            <a:r>
              <a:rPr lang="en-US" baseline="0" dirty="0"/>
              <a:t> </a:t>
            </a:r>
            <a:r>
              <a:rPr lang="en-US" baseline="0" dirty="0" err="1"/>
              <a:t>vụ</a:t>
            </a:r>
            <a:r>
              <a:rPr lang="en-US" baseline="0" dirty="0"/>
              <a:t> </a:t>
            </a:r>
            <a:r>
              <a:rPr lang="en-US" baseline="0" dirty="0" err="1"/>
              <a:t>đến</a:t>
            </a:r>
            <a:r>
              <a:rPr lang="en-US" baseline="0" dirty="0"/>
              <a:t> </a:t>
            </a:r>
            <a:r>
              <a:rPr lang="en-US" baseline="0" dirty="0" err="1"/>
              <a:t>từ</a:t>
            </a:r>
            <a:r>
              <a:rPr lang="en-US" baseline="0" dirty="0"/>
              <a:t> </a:t>
            </a:r>
            <a:r>
              <a:rPr lang="en-US" baseline="0" dirty="0" err="1"/>
              <a:t>tập</a:t>
            </a:r>
            <a:r>
              <a:rPr lang="en-US" baseline="0" dirty="0"/>
              <a:t> </a:t>
            </a:r>
            <a:r>
              <a:rPr lang="en-US" baseline="0" dirty="0" err="1"/>
              <a:t>đoàn</a:t>
            </a:r>
            <a:r>
              <a:rPr lang="en-US" baseline="0" dirty="0"/>
              <a:t> </a:t>
            </a:r>
            <a:r>
              <a:rPr lang="en-US" baseline="0" dirty="0" err="1"/>
              <a:t>công</a:t>
            </a:r>
            <a:r>
              <a:rPr lang="en-US" baseline="0" dirty="0"/>
              <a:t> </a:t>
            </a:r>
            <a:r>
              <a:rPr lang="en-US" baseline="0" dirty="0" err="1"/>
              <a:t>nghệ</a:t>
            </a:r>
            <a:r>
              <a:rPr lang="en-US" baseline="0" dirty="0"/>
              <a:t> </a:t>
            </a:r>
            <a:r>
              <a:rPr lang="en-US" baseline="0" dirty="0" err="1"/>
              <a:t>Quảng</a:t>
            </a:r>
            <a:r>
              <a:rPr lang="en-US" baseline="0" dirty="0"/>
              <a:t> </a:t>
            </a:r>
            <a:r>
              <a:rPr lang="en-US" baseline="0" dirty="0" err="1"/>
              <a:t>Ích</a:t>
            </a:r>
            <a:endParaRPr lang="en-US" baseline="0" dirty="0"/>
          </a:p>
          <a:p>
            <a:pPr marL="171450" indent="-171450">
              <a:buFontTx/>
              <a:buChar char="-"/>
            </a:pPr>
            <a:r>
              <a:rPr lang="en-US" baseline="0" dirty="0" err="1"/>
              <a:t>Lý</a:t>
            </a:r>
            <a:r>
              <a:rPr lang="en-US" baseline="0" dirty="0"/>
              <a:t> do: </a:t>
            </a:r>
            <a:r>
              <a:rPr lang="en-US" baseline="0" dirty="0" err="1"/>
              <a:t>Hôm</a:t>
            </a:r>
            <a:r>
              <a:rPr lang="en-US" baseline="0" dirty="0"/>
              <a:t> nay </a:t>
            </a:r>
            <a:r>
              <a:rPr lang="en-US" baseline="0" dirty="0" err="1"/>
              <a:t>được</a:t>
            </a:r>
            <a:r>
              <a:rPr lang="en-US" baseline="0" dirty="0"/>
              <a:t> </a:t>
            </a:r>
            <a:r>
              <a:rPr lang="en-US" baseline="0" dirty="0" err="1"/>
              <a:t>sự</a:t>
            </a:r>
            <a:r>
              <a:rPr lang="en-US" baseline="0" dirty="0"/>
              <a:t> </a:t>
            </a:r>
            <a:r>
              <a:rPr lang="en-US" baseline="0" dirty="0" err="1"/>
              <a:t>cho</a:t>
            </a:r>
            <a:r>
              <a:rPr lang="en-US" baseline="0" dirty="0"/>
              <a:t> </a:t>
            </a:r>
            <a:r>
              <a:rPr lang="en-US" baseline="0" dirty="0" err="1"/>
              <a:t>phép</a:t>
            </a:r>
            <a:r>
              <a:rPr lang="en-US" baseline="0" dirty="0"/>
              <a:t> </a:t>
            </a:r>
            <a:r>
              <a:rPr lang="en-US" baseline="0" dirty="0" err="1"/>
              <a:t>của</a:t>
            </a:r>
            <a:r>
              <a:rPr lang="en-US" baseline="0" dirty="0"/>
              <a:t> </a:t>
            </a:r>
            <a:r>
              <a:rPr lang="en-US" baseline="0" dirty="0" err="1"/>
              <a:t>Phòng</a:t>
            </a:r>
            <a:r>
              <a:rPr lang="en-US" baseline="0" dirty="0"/>
              <a:t> </a:t>
            </a:r>
            <a:r>
              <a:rPr lang="en-US" baseline="0" dirty="0" err="1"/>
              <a:t>Giáo</a:t>
            </a:r>
            <a:r>
              <a:rPr lang="en-US" baseline="0" dirty="0"/>
              <a:t> </a:t>
            </a:r>
            <a:r>
              <a:rPr lang="en-US" baseline="0" dirty="0" err="1"/>
              <a:t>dục</a:t>
            </a:r>
            <a:r>
              <a:rPr lang="en-US" baseline="0" dirty="0"/>
              <a:t> </a:t>
            </a:r>
            <a:r>
              <a:rPr lang="en-US" baseline="0" dirty="0" err="1"/>
              <a:t>Quốc</a:t>
            </a:r>
            <a:r>
              <a:rPr lang="en-US" baseline="0" dirty="0"/>
              <a:t> </a:t>
            </a:r>
            <a:r>
              <a:rPr lang="en-US" baseline="0" dirty="0" err="1"/>
              <a:t>Oai</a:t>
            </a:r>
            <a:r>
              <a:rPr lang="en-US" baseline="0" dirty="0"/>
              <a:t>, </a:t>
            </a:r>
            <a:r>
              <a:rPr lang="en-US" baseline="0" dirty="0" err="1"/>
              <a:t>em</a:t>
            </a:r>
            <a:r>
              <a:rPr lang="en-US" baseline="0" dirty="0"/>
              <a:t> </a:t>
            </a:r>
            <a:r>
              <a:rPr lang="en-US" baseline="0" dirty="0" err="1"/>
              <a:t>xin</a:t>
            </a:r>
            <a:r>
              <a:rPr lang="en-US" baseline="0" dirty="0"/>
              <a:t> </a:t>
            </a:r>
            <a:r>
              <a:rPr lang="en-US" baseline="0" dirty="0" err="1"/>
              <a:t>phép</a:t>
            </a:r>
            <a:r>
              <a:rPr lang="en-US" baseline="0" dirty="0"/>
              <a:t> </a:t>
            </a:r>
            <a:r>
              <a:rPr lang="en-US" baseline="0" dirty="0" err="1"/>
              <a:t>được</a:t>
            </a:r>
            <a:r>
              <a:rPr lang="en-US" baseline="0" dirty="0"/>
              <a:t> </a:t>
            </a:r>
            <a:r>
              <a:rPr lang="en-US" baseline="0" dirty="0" err="1"/>
              <a:t>mang</a:t>
            </a:r>
            <a:r>
              <a:rPr lang="en-US" baseline="0" dirty="0"/>
              <a:t> </a:t>
            </a:r>
            <a:r>
              <a:rPr lang="en-US" baseline="0" dirty="0" err="1"/>
              <a:t>tới</a:t>
            </a:r>
            <a:r>
              <a:rPr lang="en-US" baseline="0" dirty="0"/>
              <a:t> </a:t>
            </a:r>
            <a:r>
              <a:rPr lang="en-US" baseline="0" dirty="0" err="1"/>
              <a:t>quý</a:t>
            </a:r>
            <a:r>
              <a:rPr lang="en-US" baseline="0" dirty="0"/>
              <a:t> </a:t>
            </a:r>
            <a:r>
              <a:rPr lang="en-US" baseline="0" dirty="0" err="1"/>
              <a:t>thầy</a:t>
            </a:r>
            <a:r>
              <a:rPr lang="en-US" baseline="0" dirty="0"/>
              <a:t> </a:t>
            </a:r>
            <a:r>
              <a:rPr lang="en-US" baseline="0" dirty="0" err="1"/>
              <a:t>cô</a:t>
            </a:r>
            <a:r>
              <a:rPr lang="en-US" baseline="0" dirty="0"/>
              <a:t> </a:t>
            </a:r>
            <a:r>
              <a:rPr lang="en-US" baseline="0" dirty="0" err="1"/>
              <a:t>công</a:t>
            </a:r>
            <a:r>
              <a:rPr lang="en-US" baseline="0" dirty="0"/>
              <a:t> </a:t>
            </a:r>
            <a:r>
              <a:rPr lang="en-US" baseline="0" dirty="0" err="1"/>
              <a:t>nghệ</a:t>
            </a:r>
            <a:r>
              <a:rPr lang="en-US" baseline="0" dirty="0"/>
              <a:t> </a:t>
            </a:r>
            <a:r>
              <a:rPr lang="en-US" baseline="0" dirty="0" err="1"/>
              <a:t>chuyển</a:t>
            </a:r>
            <a:r>
              <a:rPr lang="en-US" baseline="0" dirty="0"/>
              <a:t> </a:t>
            </a:r>
            <a:r>
              <a:rPr lang="en-US" baseline="0" dirty="0" err="1"/>
              <a:t>đổi</a:t>
            </a:r>
            <a:r>
              <a:rPr lang="en-US" baseline="0" dirty="0"/>
              <a:t> </a:t>
            </a:r>
            <a:r>
              <a:rPr lang="en-US" baseline="0" dirty="0" err="1"/>
              <a:t>số</a:t>
            </a:r>
            <a:r>
              <a:rPr lang="en-US" baseline="0" dirty="0"/>
              <a:t> </a:t>
            </a:r>
            <a:r>
              <a:rPr lang="en-US" baseline="0" dirty="0" err="1"/>
              <a:t>tiên</a:t>
            </a:r>
            <a:r>
              <a:rPr lang="en-US" baseline="0" dirty="0"/>
              <a:t> </a:t>
            </a:r>
            <a:r>
              <a:rPr lang="en-US" baseline="0" dirty="0" err="1"/>
              <a:t>tiến</a:t>
            </a:r>
            <a:r>
              <a:rPr lang="en-US" baseline="0" dirty="0"/>
              <a:t> </a:t>
            </a:r>
            <a:r>
              <a:rPr lang="en-US" baseline="0" dirty="0" err="1"/>
              <a:t>cho</a:t>
            </a:r>
            <a:r>
              <a:rPr lang="en-US" baseline="0" dirty="0"/>
              <a:t> </a:t>
            </a:r>
            <a:r>
              <a:rPr lang="en-US" baseline="0" dirty="0" err="1"/>
              <a:t>ngành</a:t>
            </a:r>
            <a:r>
              <a:rPr lang="en-US" baseline="0" dirty="0"/>
              <a:t> </a:t>
            </a:r>
            <a:r>
              <a:rPr lang="en-US" baseline="0" dirty="0" err="1"/>
              <a:t>giáo</a:t>
            </a:r>
            <a:r>
              <a:rPr lang="en-US" baseline="0" dirty="0"/>
              <a:t> </a:t>
            </a:r>
            <a:r>
              <a:rPr lang="en-US" baseline="0" dirty="0" err="1"/>
              <a:t>dục</a:t>
            </a:r>
            <a:r>
              <a:rPr lang="en-US" baseline="0" dirty="0"/>
              <a:t> </a:t>
            </a:r>
            <a:r>
              <a:rPr lang="en-US" baseline="0" dirty="0" err="1"/>
              <a:t>Việt</a:t>
            </a:r>
            <a:r>
              <a:rPr lang="en-US" baseline="0" dirty="0"/>
              <a:t> Nam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C891A5-920A-44FC-9683-B7DF56E42F0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0156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indent="0" algn="l">
              <a:lnSpc>
                <a:spcPct val="140000"/>
              </a:lnSpc>
              <a:buFontTx/>
              <a:buNone/>
              <a:defRPr/>
            </a:pPr>
            <a:r>
              <a:rPr lang="en-US" sz="1100" dirty="0" err="1"/>
              <a:t>Lợi</a:t>
            </a:r>
            <a:r>
              <a:rPr lang="en-US" sz="1100" baseline="0" dirty="0"/>
              <a:t> </a:t>
            </a:r>
            <a:r>
              <a:rPr lang="en-US" sz="1100" baseline="0" dirty="0" err="1"/>
              <a:t>ích</a:t>
            </a:r>
            <a:endParaRPr lang="en-US" sz="1100" dirty="0">
              <a:solidFill>
                <a:srgbClr val="FFFFFF"/>
              </a:solidFill>
              <a:latin typeface="Roboto Mono"/>
              <a:ea typeface="Roboto Mono"/>
              <a:cs typeface="Roboto Mono"/>
              <a:sym typeface="Roboto Mono"/>
            </a:endParaRPr>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857580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indent="0" algn="l">
              <a:lnSpc>
                <a:spcPct val="140000"/>
              </a:lnSpc>
              <a:buFontTx/>
              <a:buNone/>
              <a:defRPr/>
            </a:pPr>
            <a:r>
              <a:rPr lang="en-US" sz="1100" dirty="0" err="1"/>
              <a:t>Lợi</a:t>
            </a:r>
            <a:r>
              <a:rPr lang="en-US" sz="1100" baseline="0" dirty="0"/>
              <a:t> </a:t>
            </a:r>
            <a:r>
              <a:rPr lang="en-US" sz="1100" baseline="0" dirty="0" err="1"/>
              <a:t>ích</a:t>
            </a:r>
            <a:endParaRPr lang="en-US" sz="1100" dirty="0">
              <a:solidFill>
                <a:srgbClr val="FFFFFF"/>
              </a:solidFill>
              <a:latin typeface="Roboto Mono"/>
              <a:ea typeface="Roboto Mono"/>
              <a:cs typeface="Roboto Mono"/>
              <a:sym typeface="Roboto Mono"/>
            </a:endParaRPr>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97856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indent="0" algn="l">
              <a:lnSpc>
                <a:spcPct val="140000"/>
              </a:lnSpc>
              <a:buFontTx/>
              <a:buNone/>
              <a:defRPr/>
            </a:pPr>
            <a:r>
              <a:rPr lang="en-US" sz="1100" dirty="0" err="1">
                <a:solidFill>
                  <a:srgbClr val="FFFFFF"/>
                </a:solidFill>
                <a:latin typeface="Roboto Mono"/>
                <a:ea typeface="Roboto Mono"/>
                <a:cs typeface="Roboto Mono"/>
                <a:sym typeface="Roboto Mono"/>
              </a:rPr>
              <a:t>Cũng</a:t>
            </a:r>
            <a:r>
              <a:rPr lang="en-US" sz="1100" baseline="0" dirty="0">
                <a:solidFill>
                  <a:srgbClr val="FFFFFF"/>
                </a:solidFill>
                <a:latin typeface="Roboto Mono"/>
                <a:ea typeface="Roboto Mono"/>
                <a:cs typeface="Roboto Mono"/>
                <a:sym typeface="Roboto Mono"/>
              </a:rPr>
              <a:t> chia </a:t>
            </a:r>
            <a:r>
              <a:rPr lang="en-US" sz="1100" baseline="0" dirty="0" err="1">
                <a:solidFill>
                  <a:srgbClr val="FFFFFF"/>
                </a:solidFill>
                <a:latin typeface="Roboto Mono"/>
                <a:ea typeface="Roboto Mono"/>
                <a:cs typeface="Roboto Mono"/>
                <a:sym typeface="Roboto Mono"/>
              </a:rPr>
              <a:t>sẻ</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với</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thầy</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cô</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phần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mềm</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thư</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tử</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bên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em</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cũng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đã</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tích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hợp</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được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bản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đánh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giá</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thư</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theo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mức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độ</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Sở</a:t>
            </a:r>
            <a:r>
              <a:rPr lang="en-US" sz="1100" baseline="0" dirty="0">
                <a:solidFill>
                  <a:srgbClr val="FFFFFF"/>
                </a:solidFill>
                <a:latin typeface="Roboto Mono"/>
                <a:ea typeface="Roboto Mono"/>
                <a:cs typeface="Roboto Mono"/>
                <a:sym typeface="Roboto Mono"/>
              </a:rPr>
              <a:t> ban </a:t>
            </a:r>
            <a:r>
              <a:rPr lang="en-US" sz="1100" baseline="0" dirty="0" err="1">
                <a:solidFill>
                  <a:srgbClr val="FFFFFF"/>
                </a:solidFill>
                <a:latin typeface="Roboto Mono"/>
                <a:ea typeface="Roboto Mono"/>
                <a:cs typeface="Roboto Mono"/>
                <a:sym typeface="Roboto Mono"/>
              </a:rPr>
              <a:t>hành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Giúp</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trong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công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tác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tự</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đánh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giá</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một</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cách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đơn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giản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hiệu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quả</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số</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liệu</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có</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sẵn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phần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mềm</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sẽ</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tự</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động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cập</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nhật</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vào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bản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đánh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giá</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còn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các</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phần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cần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bổ</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xung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nhà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trường</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sẽ</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tự</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thêm</a:t>
            </a:r>
            <a:r>
              <a:rPr lang="en-US" sz="1100" baseline="0" dirty="0">
                <a:solidFill>
                  <a:srgbClr val="FFFFFF"/>
                </a:solidFill>
                <a:latin typeface="Roboto Mono"/>
                <a:ea typeface="Roboto Mono"/>
                <a:cs typeface="Roboto Mono"/>
                <a:sym typeface="Roboto Mono"/>
              </a:rPr>
              <a:t>. </a:t>
            </a:r>
          </a:p>
          <a:p>
            <a:pPr marL="228600" indent="0" algn="l">
              <a:lnSpc>
                <a:spcPct val="140000"/>
              </a:lnSpc>
              <a:buFontTx/>
              <a:buNone/>
              <a:defRPr/>
            </a:pPr>
            <a:r>
              <a:rPr lang="en-US" sz="1100" baseline="0" dirty="0" err="1">
                <a:solidFill>
                  <a:srgbClr val="FFFFFF"/>
                </a:solidFill>
                <a:latin typeface="Roboto Mono"/>
                <a:ea typeface="Roboto Mono"/>
                <a:cs typeface="Roboto Mono"/>
                <a:sym typeface="Roboto Mono"/>
              </a:rPr>
              <a:t>Trên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màn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hình</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là</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giao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diện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hiển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thị</a:t>
            </a:r>
            <a:r>
              <a:rPr lang="en-US" sz="1100" baseline="0" dirty="0">
                <a:solidFill>
                  <a:srgbClr val="FFFFFF"/>
                </a:solidFill>
                <a:latin typeface="Roboto Mono"/>
                <a:ea typeface="Roboto Mono"/>
                <a:cs typeface="Roboto Mono"/>
                <a:sym typeface="Roboto Mono"/>
              </a:rPr>
              <a:t> minh </a:t>
            </a:r>
            <a:r>
              <a:rPr lang="en-US" sz="1100" baseline="0" dirty="0" err="1">
                <a:solidFill>
                  <a:srgbClr val="FFFFFF"/>
                </a:solidFill>
                <a:latin typeface="Roboto Mono"/>
                <a:ea typeface="Roboto Mono"/>
                <a:cs typeface="Roboto Mono"/>
                <a:sym typeface="Roboto Mono"/>
              </a:rPr>
              <a:t>họa</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báo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cáo</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trên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phần</a:t>
            </a:r>
            <a:r>
              <a:rPr lang="en-US" sz="1100" baseline="0" dirty="0">
                <a:solidFill>
                  <a:srgbClr val="FFFFFF"/>
                </a:solidFill>
                <a:latin typeface="Roboto Mono"/>
                <a:ea typeface="Roboto Mono"/>
                <a:cs typeface="Roboto Mono"/>
                <a:sym typeface="Roboto Mono"/>
              </a:rPr>
              <a:t> </a:t>
            </a:r>
            <a:r>
              <a:rPr lang="en-US" sz="1100" baseline="0" dirty="0" err="1">
                <a:solidFill>
                  <a:srgbClr val="FFFFFF"/>
                </a:solidFill>
                <a:latin typeface="Roboto Mono"/>
                <a:ea typeface="Roboto Mono"/>
                <a:cs typeface="Roboto Mono"/>
                <a:sym typeface="Roboto Mono"/>
              </a:rPr>
              <a:t>mềm</a:t>
            </a:r>
            <a:r>
              <a:rPr lang="en-US" sz="1100" baseline="0" dirty="0">
                <a:solidFill>
                  <a:srgbClr val="FFFFFF"/>
                </a:solidFill>
                <a:latin typeface="Roboto Mono"/>
                <a:ea typeface="Roboto Mono"/>
                <a:cs typeface="Roboto Mono"/>
                <a:sym typeface="Roboto Mono"/>
              </a:rPr>
              <a:t>. </a:t>
            </a:r>
            <a:endParaRPr lang="en-US" sz="1100" dirty="0">
              <a:solidFill>
                <a:srgbClr val="FFFFFF"/>
              </a:solidFill>
              <a:latin typeface="Roboto Mono"/>
              <a:ea typeface="Roboto Mono"/>
              <a:cs typeface="Roboto Mono"/>
              <a:sym typeface="Roboto Mono"/>
            </a:endParaRPr>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1532841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indent="0" algn="l">
              <a:lnSpc>
                <a:spcPct val="140000"/>
              </a:lnSpc>
              <a:buFontTx/>
              <a:buNone/>
              <a:defRPr/>
            </a:pPr>
            <a:endParaRPr lang="en-US" sz="1100" dirty="0">
              <a:solidFill>
                <a:srgbClr val="FFFFFF"/>
              </a:solidFill>
              <a:latin typeface="Roboto Mono"/>
              <a:ea typeface="Roboto Mono"/>
              <a:cs typeface="Roboto Mono"/>
              <a:sym typeface="Roboto Mono"/>
            </a:endParaRPr>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06452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indent="0" algn="l">
              <a:lnSpc>
                <a:spcPct val="140000"/>
              </a:lnSpc>
              <a:buFontTx/>
              <a:buNone/>
              <a:defRPr/>
            </a:pPr>
            <a:endParaRPr lang="en-US" sz="1100" dirty="0">
              <a:solidFill>
                <a:srgbClr val="FFFFFF"/>
              </a:solidFill>
              <a:latin typeface="Roboto Mono"/>
              <a:ea typeface="Roboto Mono"/>
              <a:cs typeface="Roboto Mono"/>
              <a:sym typeface="Roboto Mono"/>
            </a:endParaRPr>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722665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86" name="Google Shape;86;p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30.12.2021</a:t>
            </a:r>
            <a:endParaRPr sz="1200" b="0" i="0" u="none" strike="noStrike" cap="none">
              <a:solidFill>
                <a:schemeClr val="dk1"/>
              </a:solidFill>
              <a:latin typeface="Calibri"/>
              <a:ea typeface="Calibri"/>
              <a:cs typeface="Calibri"/>
              <a:sym typeface="Calibri"/>
            </a:endParaRPr>
          </a:p>
        </p:txBody>
      </p:sp>
      <p:sp>
        <p:nvSpPr>
          <p:cNvPr id="87" name="Google Shape;87;p1: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FontTx/>
              <a:buNone/>
            </a:pPr>
            <a:r>
              <a:rPr lang="en-US" sz="1200" b="0" i="0" u="none" strike="noStrike" cap="none" baseline="0" dirty="0" err="1">
                <a:solidFill>
                  <a:schemeClr val="dk1"/>
                </a:solidFill>
                <a:effectLst/>
                <a:latin typeface="Calibri"/>
                <a:ea typeface="Calibri"/>
                <a:cs typeface="Calibri"/>
                <a:sym typeface="Calibri"/>
              </a:rPr>
              <a:t>Mục</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tiêu</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chuyển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đổi</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số</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thứ</a:t>
            </a:r>
            <a:r>
              <a:rPr lang="en-US" sz="1200" b="0" i="0" u="none" strike="noStrike" cap="none" baseline="0" dirty="0">
                <a:solidFill>
                  <a:schemeClr val="dk1"/>
                </a:solidFill>
                <a:effectLst/>
                <a:latin typeface="Calibri"/>
                <a:ea typeface="Calibri"/>
                <a:cs typeface="Calibri"/>
                <a:sym typeface="Calibri"/>
              </a:rPr>
              <a:t> 2 </a:t>
            </a:r>
            <a:r>
              <a:rPr lang="en-US" sz="1200" b="0" i="0" u="none" strike="noStrike" cap="none" baseline="0" dirty="0" err="1">
                <a:solidFill>
                  <a:schemeClr val="dk1"/>
                </a:solidFill>
                <a:effectLst/>
                <a:latin typeface="Calibri"/>
                <a:ea typeface="Calibri"/>
                <a:cs typeface="Calibri"/>
                <a:sym typeface="Calibri"/>
              </a:rPr>
              <a:t>em</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xin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được</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gửi</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đến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thầy</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cô</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là</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Ứng</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dụng</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quản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lý</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điều</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hành</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và</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truyền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thông</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giáo</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dục</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eNetViet</a:t>
            </a:r>
            <a:endParaRPr lang="en-US" sz="1200" b="0" i="0" u="none" strike="noStrike" cap="none" baseline="0" dirty="0">
              <a:solidFill>
                <a:schemeClr val="dk1"/>
              </a:solidFill>
              <a:effectLst/>
              <a:latin typeface="Calibri"/>
              <a:ea typeface="Calibri"/>
              <a:cs typeface="Calibri"/>
              <a:sym typeface="Calibri"/>
            </a:endParaRPr>
          </a:p>
        </p:txBody>
      </p:sp>
      <p:sp>
        <p:nvSpPr>
          <p:cNvPr id="89" name="Google Shape;89;p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90" name="Google Shape;90;p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pPr marL="0" lvl="0" indent="0" algn="r" rtl="0">
                <a:spcBef>
                  <a:spcPts val="0"/>
                </a:spcBef>
                <a:spcAft>
                  <a:spcPts val="0"/>
                </a:spcAft>
                <a:buNone/>
              </a:pPr>
              <a:t>26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66" name="Google Shape;166;p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30.12.2021</a:t>
            </a:r>
            <a:endParaRPr sz="1200" b="0" i="0" u="none" strike="noStrike" cap="none">
              <a:solidFill>
                <a:schemeClr val="dk1"/>
              </a:solidFill>
              <a:latin typeface="Calibri"/>
              <a:ea typeface="Calibri"/>
              <a:cs typeface="Calibri"/>
              <a:sym typeface="Calibri"/>
            </a:endParaRPr>
          </a:p>
        </p:txBody>
      </p:sp>
      <p:sp>
        <p:nvSpPr>
          <p:cNvPr id="167" name="Google Shape;167;p7: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FontTx/>
              <a:buNone/>
            </a:pPr>
            <a:r>
              <a:rPr lang="en-US" baseline="0" dirty="0" err="1"/>
              <a:t>Xuất</a:t>
            </a:r>
            <a:r>
              <a:rPr lang="en-US" baseline="0" dirty="0"/>
              <a:t> </a:t>
            </a:r>
            <a:r>
              <a:rPr lang="en-US" baseline="0" dirty="0" err="1"/>
              <a:t>phát</a:t>
            </a:r>
            <a:r>
              <a:rPr lang="en-US" baseline="0" dirty="0"/>
              <a:t> </a:t>
            </a:r>
            <a:r>
              <a:rPr lang="en-US" baseline="0" dirty="0" err="1"/>
              <a:t>từ</a:t>
            </a:r>
            <a:r>
              <a:rPr lang="en-US" baseline="0" dirty="0"/>
              <a:t> </a:t>
            </a:r>
            <a:r>
              <a:rPr lang="en-US" baseline="0" dirty="0" err="1"/>
              <a:t>bất</a:t>
            </a:r>
            <a:r>
              <a:rPr lang="en-US" baseline="0" dirty="0"/>
              <a:t> </a:t>
            </a:r>
            <a:r>
              <a:rPr lang="en-US" baseline="0" dirty="0" err="1"/>
              <a:t>cập</a:t>
            </a:r>
            <a:r>
              <a:rPr lang="en-US" baseline="0" dirty="0"/>
              <a:t> </a:t>
            </a:r>
            <a:r>
              <a:rPr lang="en-US" baseline="0" dirty="0" err="1"/>
              <a:t>kết</a:t>
            </a:r>
            <a:r>
              <a:rPr lang="en-US" baseline="0" dirty="0"/>
              <a:t> </a:t>
            </a:r>
            <a:r>
              <a:rPr lang="en-US" baseline="0" dirty="0" err="1"/>
              <a:t>nối</a:t>
            </a:r>
            <a:r>
              <a:rPr lang="en-US" baseline="0" dirty="0"/>
              <a:t> </a:t>
            </a:r>
            <a:r>
              <a:rPr lang="en-US" baseline="0" dirty="0" err="1"/>
              <a:t>nhà</a:t>
            </a:r>
            <a:r>
              <a:rPr lang="en-US" baseline="0" dirty="0"/>
              <a:t> </a:t>
            </a:r>
            <a:r>
              <a:rPr lang="en-US" baseline="0" dirty="0" err="1"/>
              <a:t>trường</a:t>
            </a:r>
            <a:r>
              <a:rPr lang="en-US" baseline="0" dirty="0"/>
              <a:t> </a:t>
            </a:r>
            <a:r>
              <a:rPr lang="en-US" baseline="0" dirty="0" err="1"/>
              <a:t>và</a:t>
            </a:r>
            <a:r>
              <a:rPr lang="en-US" baseline="0" dirty="0"/>
              <a:t> </a:t>
            </a:r>
            <a:r>
              <a:rPr lang="en-US" baseline="0" dirty="0" err="1"/>
              <a:t>gia</a:t>
            </a:r>
            <a:r>
              <a:rPr lang="en-US" baseline="0" dirty="0"/>
              <a:t> </a:t>
            </a:r>
            <a:r>
              <a:rPr lang="en-US" baseline="0" dirty="0" err="1"/>
              <a:t>đình</a:t>
            </a:r>
            <a:r>
              <a:rPr lang="en-US" baseline="0" dirty="0"/>
              <a:t> </a:t>
            </a:r>
            <a:r>
              <a:rPr lang="en-US" baseline="0" dirty="0" err="1"/>
              <a:t>hiện</a:t>
            </a:r>
            <a:r>
              <a:rPr lang="en-US" baseline="0" dirty="0"/>
              <a:t> nay </a:t>
            </a:r>
            <a:r>
              <a:rPr lang="en-US" baseline="0" dirty="0" err="1"/>
              <a:t>đang</a:t>
            </a:r>
            <a:r>
              <a:rPr lang="en-US" baseline="0" dirty="0"/>
              <a:t> </a:t>
            </a:r>
            <a:r>
              <a:rPr lang="en-US" baseline="0" dirty="0" err="1"/>
              <a:t>thực</a:t>
            </a:r>
            <a:r>
              <a:rPr lang="en-US" baseline="0" dirty="0"/>
              <a:t> </a:t>
            </a:r>
            <a:r>
              <a:rPr lang="en-US" baseline="0" dirty="0" err="1"/>
              <a:t>hiện</a:t>
            </a:r>
            <a:r>
              <a:rPr lang="en-US" baseline="0" dirty="0"/>
              <a:t> qua </a:t>
            </a:r>
            <a:r>
              <a:rPr lang="en-US" baseline="0" dirty="0" err="1"/>
              <a:t>nhiều</a:t>
            </a:r>
            <a:r>
              <a:rPr lang="en-US" baseline="0" dirty="0"/>
              <a:t> </a:t>
            </a:r>
            <a:r>
              <a:rPr lang="en-US" baseline="0" dirty="0" err="1"/>
              <a:t>kênh</a:t>
            </a:r>
            <a:r>
              <a:rPr lang="en-US" baseline="0" dirty="0"/>
              <a:t> </a:t>
            </a:r>
            <a:r>
              <a:rPr lang="en-US" baseline="0" dirty="0" err="1"/>
              <a:t>thông</a:t>
            </a:r>
            <a:r>
              <a:rPr lang="en-US" baseline="0" dirty="0"/>
              <a:t> tin </a:t>
            </a:r>
            <a:r>
              <a:rPr lang="en-US" baseline="0" dirty="0" err="1"/>
              <a:t>như</a:t>
            </a:r>
            <a:r>
              <a:rPr lang="en-US" baseline="0" dirty="0"/>
              <a:t>: SMS, </a:t>
            </a:r>
            <a:r>
              <a:rPr lang="en-US" baseline="0" dirty="0" err="1"/>
              <a:t>cổng</a:t>
            </a:r>
            <a:r>
              <a:rPr lang="en-US" baseline="0" dirty="0"/>
              <a:t> </a:t>
            </a:r>
            <a:r>
              <a:rPr lang="en-US" baseline="0" dirty="0" err="1"/>
              <a:t>thông</a:t>
            </a:r>
            <a:r>
              <a:rPr lang="en-US" baseline="0" dirty="0"/>
              <a:t> tin, </a:t>
            </a:r>
            <a:r>
              <a:rPr lang="en-US" baseline="0" dirty="0" err="1"/>
              <a:t>facebook</a:t>
            </a:r>
            <a:r>
              <a:rPr lang="en-US" baseline="0" dirty="0"/>
              <a:t>, </a:t>
            </a:r>
            <a:r>
              <a:rPr lang="en-US" baseline="0" dirty="0" err="1"/>
              <a:t>zalo</a:t>
            </a:r>
            <a:r>
              <a:rPr lang="en-US" baseline="0" dirty="0"/>
              <a:t>… </a:t>
            </a:r>
            <a:r>
              <a:rPr lang="en-US" baseline="0" dirty="0" err="1"/>
              <a:t>Tuy</a:t>
            </a:r>
            <a:r>
              <a:rPr lang="en-US" baseline="0" dirty="0"/>
              <a:t> </a:t>
            </a:r>
            <a:r>
              <a:rPr lang="en-US" baseline="0" dirty="0" err="1"/>
              <a:t>nhiều</a:t>
            </a:r>
            <a:r>
              <a:rPr lang="en-US" baseline="0" dirty="0"/>
              <a:t> </a:t>
            </a:r>
            <a:r>
              <a:rPr lang="en-US" baseline="0" dirty="0" err="1"/>
              <a:t>kênh</a:t>
            </a:r>
            <a:r>
              <a:rPr lang="en-US" baseline="0" dirty="0"/>
              <a:t> </a:t>
            </a:r>
            <a:r>
              <a:rPr lang="en-US" baseline="0" dirty="0" err="1"/>
              <a:t>thông</a:t>
            </a:r>
            <a:r>
              <a:rPr lang="en-US" baseline="0" dirty="0"/>
              <a:t> tin </a:t>
            </a:r>
            <a:r>
              <a:rPr lang="en-US" baseline="0" dirty="0" err="1"/>
              <a:t>nhưng</a:t>
            </a:r>
            <a:r>
              <a:rPr lang="en-US" baseline="0" dirty="0"/>
              <a:t> </a:t>
            </a:r>
            <a:r>
              <a:rPr lang="en-US" baseline="0" dirty="0" err="1"/>
              <a:t>tính</a:t>
            </a:r>
            <a:r>
              <a:rPr lang="en-US" baseline="0" dirty="0"/>
              <a:t> </a:t>
            </a:r>
            <a:r>
              <a:rPr lang="en-US" baseline="0" dirty="0" err="1"/>
              <a:t>năng</a:t>
            </a:r>
            <a:r>
              <a:rPr lang="en-US" baseline="0" dirty="0"/>
              <a:t> </a:t>
            </a:r>
            <a:r>
              <a:rPr lang="en-US" baseline="0" dirty="0" err="1"/>
              <a:t>chính</a:t>
            </a:r>
            <a:r>
              <a:rPr lang="en-US" baseline="0" dirty="0"/>
              <a:t> </a:t>
            </a:r>
            <a:r>
              <a:rPr lang="en-US" baseline="0" dirty="0" err="1"/>
              <a:t>là</a:t>
            </a:r>
            <a:r>
              <a:rPr lang="en-US" baseline="0" dirty="0"/>
              <a:t> </a:t>
            </a:r>
            <a:r>
              <a:rPr lang="en-US" baseline="0" dirty="0" err="1"/>
              <a:t>truyền</a:t>
            </a:r>
            <a:r>
              <a:rPr lang="en-US" baseline="0" dirty="0"/>
              <a:t> </a:t>
            </a:r>
            <a:r>
              <a:rPr lang="en-US" baseline="0" dirty="0" err="1"/>
              <a:t>tài</a:t>
            </a:r>
            <a:r>
              <a:rPr lang="en-US" baseline="0" dirty="0"/>
              <a:t> </a:t>
            </a:r>
            <a:r>
              <a:rPr lang="en-US" baseline="0" dirty="0" err="1"/>
              <a:t>thông</a:t>
            </a:r>
            <a:r>
              <a:rPr lang="en-US" baseline="0" dirty="0"/>
              <a:t> tin </a:t>
            </a:r>
            <a:r>
              <a:rPr lang="en-US" baseline="0" dirty="0" err="1"/>
              <a:t>của</a:t>
            </a:r>
            <a:r>
              <a:rPr lang="en-US" baseline="0" dirty="0"/>
              <a:t> </a:t>
            </a:r>
            <a:r>
              <a:rPr lang="en-US" baseline="0" dirty="0" err="1"/>
              <a:t>nhà</a:t>
            </a:r>
            <a:r>
              <a:rPr lang="en-US" baseline="0" dirty="0"/>
              <a:t> </a:t>
            </a:r>
            <a:r>
              <a:rPr lang="en-US" baseline="0" dirty="0" err="1"/>
              <a:t>trường</a:t>
            </a:r>
            <a:r>
              <a:rPr lang="en-US" baseline="0" dirty="0"/>
              <a:t> </a:t>
            </a:r>
            <a:r>
              <a:rPr lang="en-US" baseline="0" dirty="0" err="1"/>
              <a:t>tới</a:t>
            </a:r>
            <a:r>
              <a:rPr lang="en-US" baseline="0" dirty="0"/>
              <a:t> </a:t>
            </a:r>
            <a:r>
              <a:rPr lang="en-US" baseline="0" dirty="0" err="1"/>
              <a:t>phhs</a:t>
            </a:r>
            <a:r>
              <a:rPr lang="en-US" baseline="0" dirty="0"/>
              <a:t>. </a:t>
            </a:r>
            <a:r>
              <a:rPr lang="en-US" baseline="0" dirty="0" err="1"/>
              <a:t>Chưa</a:t>
            </a:r>
            <a:r>
              <a:rPr lang="en-US" baseline="0" dirty="0"/>
              <a:t> </a:t>
            </a:r>
            <a:r>
              <a:rPr lang="en-US" baseline="0" dirty="0" err="1"/>
              <a:t>có</a:t>
            </a:r>
            <a:r>
              <a:rPr lang="en-US" baseline="0" dirty="0"/>
              <a:t> </a:t>
            </a:r>
            <a:r>
              <a:rPr lang="en-US" baseline="0" dirty="0" err="1"/>
              <a:t>kết</a:t>
            </a:r>
            <a:r>
              <a:rPr lang="en-US" baseline="0" dirty="0"/>
              <a:t> </a:t>
            </a:r>
            <a:r>
              <a:rPr lang="en-US" baseline="0" dirty="0" err="1"/>
              <a:t>nối</a:t>
            </a:r>
            <a:r>
              <a:rPr lang="en-US" baseline="0" dirty="0"/>
              <a:t> </a:t>
            </a:r>
            <a:r>
              <a:rPr lang="en-US" baseline="0" dirty="0" err="1"/>
              <a:t>tới</a:t>
            </a:r>
            <a:r>
              <a:rPr lang="en-US" baseline="0" dirty="0"/>
              <a:t> </a:t>
            </a:r>
            <a:r>
              <a:rPr lang="en-US" baseline="0" dirty="0" err="1"/>
              <a:t>csdl</a:t>
            </a:r>
            <a:r>
              <a:rPr lang="en-US" baseline="0" dirty="0"/>
              <a:t> </a:t>
            </a:r>
            <a:r>
              <a:rPr lang="en-US" baseline="0" dirty="0" err="1"/>
              <a:t>ngành</a:t>
            </a:r>
            <a:r>
              <a:rPr lang="en-US" baseline="0" dirty="0"/>
              <a:t>, </a:t>
            </a:r>
            <a:r>
              <a:rPr lang="en-US" baseline="0" dirty="0" err="1"/>
              <a:t>không</a:t>
            </a:r>
            <a:r>
              <a:rPr lang="en-US" baseline="0" dirty="0"/>
              <a:t> </a:t>
            </a:r>
            <a:r>
              <a:rPr lang="en-US" baseline="0" dirty="0" err="1"/>
              <a:t>hỗ</a:t>
            </a:r>
            <a:r>
              <a:rPr lang="en-US" baseline="0" dirty="0"/>
              <a:t> </a:t>
            </a:r>
            <a:r>
              <a:rPr lang="en-US" baseline="0" dirty="0" err="1"/>
              <a:t>trợ</a:t>
            </a:r>
            <a:r>
              <a:rPr lang="en-US" baseline="0" dirty="0"/>
              <a:t> </a:t>
            </a:r>
            <a:r>
              <a:rPr lang="en-US" baseline="0" dirty="0" err="1"/>
              <a:t>công</a:t>
            </a:r>
            <a:r>
              <a:rPr lang="en-US" baseline="0" dirty="0"/>
              <a:t> </a:t>
            </a:r>
            <a:r>
              <a:rPr lang="en-US" baseline="0" dirty="0" err="1"/>
              <a:t>tác</a:t>
            </a:r>
            <a:r>
              <a:rPr lang="en-US" baseline="0" dirty="0"/>
              <a:t> </a:t>
            </a:r>
            <a:r>
              <a:rPr lang="en-US" baseline="0" dirty="0" err="1"/>
              <a:t>chuyên</a:t>
            </a:r>
            <a:r>
              <a:rPr lang="en-US" baseline="0" dirty="0"/>
              <a:t> </a:t>
            </a:r>
            <a:r>
              <a:rPr lang="en-US" baseline="0" dirty="0" err="1"/>
              <a:t>môn</a:t>
            </a:r>
            <a:r>
              <a:rPr lang="en-US" baseline="0" dirty="0"/>
              <a:t>. </a:t>
            </a:r>
            <a:endParaRPr lang="en-US" dirty="0"/>
          </a:p>
        </p:txBody>
      </p:sp>
      <p:sp>
        <p:nvSpPr>
          <p:cNvPr id="169" name="Google Shape;169;p7: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70" name="Google Shape;170;p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pPr marL="0" lvl="0" indent="0" algn="r" rtl="0">
                <a:spcBef>
                  <a:spcPts val="0"/>
                </a:spcBef>
                <a:spcAft>
                  <a:spcPts val="0"/>
                </a:spcAft>
                <a:buNone/>
              </a:p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1.  [</a:t>
            </a:r>
            <a:r>
              <a:rPr lang="en-US" dirty="0" err="1"/>
              <a:t>Đơn</a:t>
            </a:r>
            <a:r>
              <a:rPr lang="en-US" dirty="0"/>
              <a:t> </a:t>
            </a:r>
            <a:r>
              <a:rPr lang="en-US" dirty="0" err="1"/>
              <a:t>vị</a:t>
            </a:r>
            <a:r>
              <a:rPr lang="en-US" dirty="0"/>
              <a:t>] có </a:t>
            </a:r>
            <a:r>
              <a:rPr lang="en-US" dirty="0" err="1"/>
              <a:t>thể</a:t>
            </a:r>
            <a:r>
              <a:rPr lang="en-US" dirty="0"/>
              <a:t> </a:t>
            </a:r>
            <a:r>
              <a:rPr lang="en-US" dirty="0" err="1"/>
              <a:t>ứng</a:t>
            </a:r>
            <a:r>
              <a:rPr lang="en-US" dirty="0"/>
              <a:t> </a:t>
            </a:r>
            <a:r>
              <a:rPr lang="en-US" dirty="0" err="1"/>
              <a:t>dụng</a:t>
            </a:r>
            <a:r>
              <a:rPr lang="en-US" dirty="0"/>
              <a:t> </a:t>
            </a:r>
            <a:r>
              <a:rPr lang="en-US" dirty="0" err="1"/>
              <a:t>ngay</a:t>
            </a:r>
            <a:r>
              <a:rPr lang="en-US" dirty="0"/>
              <a:t> </a:t>
            </a:r>
            <a:r>
              <a:rPr lang="en-US" dirty="0" err="1"/>
              <a:t>eNetViet</a:t>
            </a:r>
            <a:r>
              <a:rPr lang="en-US" dirty="0"/>
              <a:t> </a:t>
            </a:r>
            <a:r>
              <a:rPr lang="en-US" dirty="0" err="1"/>
              <a:t>trên</a:t>
            </a:r>
            <a:r>
              <a:rPr lang="en-US" dirty="0"/>
              <a:t> </a:t>
            </a:r>
            <a:r>
              <a:rPr lang="en-US" dirty="0" err="1"/>
              <a:t>nền</a:t>
            </a:r>
            <a:r>
              <a:rPr lang="en-US" dirty="0"/>
              <a:t> </a:t>
            </a:r>
            <a:r>
              <a:rPr lang="en-US" dirty="0" err="1"/>
              <a:t>tảng</a:t>
            </a:r>
            <a:r>
              <a:rPr lang="en-US" dirty="0"/>
              <a:t> </a:t>
            </a:r>
            <a:r>
              <a:rPr lang="en-US" dirty="0" err="1"/>
              <a:t>kết</a:t>
            </a:r>
            <a:r>
              <a:rPr lang="en-US" dirty="0"/>
              <a:t> </a:t>
            </a:r>
            <a:r>
              <a:rPr lang="en-US" dirty="0" err="1"/>
              <a:t>nối</a:t>
            </a:r>
            <a:r>
              <a:rPr lang="en-US" dirty="0"/>
              <a:t> </a:t>
            </a:r>
            <a:r>
              <a:rPr lang="en-US" dirty="0" err="1"/>
              <a:t>theo</a:t>
            </a:r>
            <a:r>
              <a:rPr lang="en-US" dirty="0"/>
              <a:t> </a:t>
            </a:r>
            <a:r>
              <a:rPr lang="en-US" dirty="0" err="1"/>
              <a:t>thời</a:t>
            </a:r>
            <a:r>
              <a:rPr lang="en-US" dirty="0"/>
              <a:t> </a:t>
            </a:r>
            <a:r>
              <a:rPr lang="en-US" dirty="0" err="1"/>
              <a:t>gian</a:t>
            </a:r>
            <a:r>
              <a:rPr lang="en-US" dirty="0"/>
              <a:t> </a:t>
            </a:r>
            <a:r>
              <a:rPr lang="en-US" dirty="0" err="1"/>
              <a:t>thực</a:t>
            </a:r>
            <a:r>
              <a:rPr lang="en-US" dirty="0"/>
              <a:t> </a:t>
            </a:r>
            <a:r>
              <a:rPr lang="en-US" dirty="0" err="1"/>
              <a:t>với</a:t>
            </a:r>
            <a:r>
              <a:rPr lang="en-US" dirty="0"/>
              <a:t> </a:t>
            </a:r>
            <a:r>
              <a:rPr lang="en-US" dirty="0" err="1"/>
              <a:t>hệ</a:t>
            </a:r>
            <a:r>
              <a:rPr lang="en-US" dirty="0"/>
              <a:t> </a:t>
            </a:r>
            <a:r>
              <a:rPr lang="en-US" dirty="0" err="1"/>
              <a:t>thống</a:t>
            </a:r>
            <a:r>
              <a:rPr lang="en-US" dirty="0"/>
              <a:t> CSDL </a:t>
            </a:r>
            <a:r>
              <a:rPr lang="en-US" dirty="0" err="1"/>
              <a:t>mà</a:t>
            </a:r>
            <a:r>
              <a:rPr lang="en-US" dirty="0"/>
              <a:t> </a:t>
            </a:r>
            <a:r>
              <a:rPr lang="en-US" dirty="0" err="1"/>
              <a:t>không</a:t>
            </a:r>
            <a:r>
              <a:rPr lang="en-US" dirty="0"/>
              <a:t> </a:t>
            </a:r>
            <a:r>
              <a:rPr lang="en-US" dirty="0" err="1"/>
              <a:t>mất</a:t>
            </a:r>
            <a:r>
              <a:rPr lang="en-US" dirty="0"/>
              <a:t> </a:t>
            </a:r>
            <a:r>
              <a:rPr lang="en-US" dirty="0" err="1"/>
              <a:t>thời</a:t>
            </a:r>
            <a:r>
              <a:rPr lang="en-US" dirty="0"/>
              <a:t> </a:t>
            </a:r>
            <a:r>
              <a:rPr lang="en-US" dirty="0" err="1"/>
              <a:t>gian</a:t>
            </a:r>
            <a:r>
              <a:rPr lang="en-US" dirty="0"/>
              <a:t> </a:t>
            </a:r>
            <a:r>
              <a:rPr lang="en-US" dirty="0" err="1"/>
              <a:t>và</a:t>
            </a:r>
            <a:r>
              <a:rPr lang="en-US" dirty="0"/>
              <a:t> </a:t>
            </a:r>
            <a:r>
              <a:rPr lang="en-US" dirty="0" err="1"/>
              <a:t>kinh</a:t>
            </a:r>
            <a:r>
              <a:rPr lang="en-US" dirty="0"/>
              <a:t> </a:t>
            </a:r>
            <a:r>
              <a:rPr lang="en-US" dirty="0" err="1"/>
              <a:t>phí</a:t>
            </a:r>
            <a:r>
              <a:rPr lang="en-US" dirty="0"/>
              <a:t> </a:t>
            </a:r>
            <a:r>
              <a:rPr lang="en-US" dirty="0" err="1"/>
              <a:t>xây</a:t>
            </a:r>
            <a:r>
              <a:rPr lang="en-US" dirty="0"/>
              <a:t> </a:t>
            </a:r>
            <a:r>
              <a:rPr lang="en-US" dirty="0" err="1"/>
              <a:t>dựng</a:t>
            </a:r>
            <a:r>
              <a:rPr lang="en-US" dirty="0"/>
              <a:t>, </a:t>
            </a:r>
            <a:r>
              <a:rPr lang="en-US" dirty="0" err="1"/>
              <a:t>triển</a:t>
            </a:r>
            <a:r>
              <a:rPr lang="en-US" dirty="0"/>
              <a:t> </a:t>
            </a:r>
            <a:r>
              <a:rPr lang="en-US" dirty="0" err="1"/>
              <a:t>khai</a:t>
            </a:r>
            <a:r>
              <a:rPr lang="en-US" dirty="0"/>
              <a:t>, </a:t>
            </a:r>
            <a:r>
              <a:rPr lang="en-US" dirty="0" err="1"/>
              <a:t>đặc</a:t>
            </a:r>
            <a:r>
              <a:rPr lang="en-US" dirty="0"/>
              <a:t> </a:t>
            </a:r>
            <a:r>
              <a:rPr lang="en-US" dirty="0" err="1"/>
              <a:t>biệt</a:t>
            </a:r>
            <a:r>
              <a:rPr lang="en-US" dirty="0"/>
              <a:t> </a:t>
            </a:r>
            <a:r>
              <a:rPr lang="en-US" dirty="0" err="1"/>
              <a:t>không</a:t>
            </a:r>
            <a:r>
              <a:rPr lang="en-US" dirty="0"/>
              <a:t> </a:t>
            </a:r>
            <a:r>
              <a:rPr lang="en-US" dirty="0" err="1"/>
              <a:t>làm</a:t>
            </a:r>
            <a:r>
              <a:rPr lang="en-US" dirty="0"/>
              <a:t> </a:t>
            </a:r>
            <a:r>
              <a:rPr lang="en-US" dirty="0" err="1"/>
              <a:t>phát</a:t>
            </a:r>
            <a:r>
              <a:rPr lang="en-US" dirty="0"/>
              <a:t> </a:t>
            </a:r>
            <a:r>
              <a:rPr lang="en-US" dirty="0" err="1"/>
              <a:t>sinh</a:t>
            </a:r>
            <a:r>
              <a:rPr lang="en-US" dirty="0"/>
              <a:t> </a:t>
            </a:r>
            <a:r>
              <a:rPr lang="en-US" dirty="0" err="1"/>
              <a:t>thêm</a:t>
            </a:r>
            <a:r>
              <a:rPr lang="en-US" dirty="0"/>
              <a:t> </a:t>
            </a:r>
            <a:r>
              <a:rPr lang="en-US" dirty="0" err="1"/>
              <a:t>phần</a:t>
            </a:r>
            <a:r>
              <a:rPr lang="en-US" dirty="0"/>
              <a:t> </a:t>
            </a:r>
            <a:r>
              <a:rPr lang="en-US" dirty="0" err="1"/>
              <a:t>việc</a:t>
            </a:r>
            <a:r>
              <a:rPr lang="en-US" dirty="0"/>
              <a:t> </a:t>
            </a:r>
            <a:r>
              <a:rPr lang="en-US" dirty="0" err="1"/>
              <a:t>mới</a:t>
            </a:r>
            <a:r>
              <a:rPr lang="en-US" dirty="0"/>
              <a:t> </a:t>
            </a:r>
            <a:r>
              <a:rPr lang="en-US" dirty="0" err="1"/>
              <a:t>cho</a:t>
            </a:r>
            <a:r>
              <a:rPr lang="en-US" dirty="0"/>
              <a:t> </a:t>
            </a:r>
            <a:r>
              <a:rPr lang="en-US" dirty="0" err="1"/>
              <a:t>các</a:t>
            </a:r>
            <a:r>
              <a:rPr lang="en-US" dirty="0"/>
              <a:t> </a:t>
            </a:r>
            <a:r>
              <a:rPr lang="en-US" dirty="0" err="1"/>
              <a:t>giáo</a:t>
            </a:r>
            <a:r>
              <a:rPr lang="en-US" dirty="0"/>
              <a:t> </a:t>
            </a:r>
            <a:r>
              <a:rPr lang="en-US" dirty="0" err="1"/>
              <a:t>viên</a:t>
            </a:r>
            <a:r>
              <a:rPr lang="en-US" dirty="0"/>
              <a:t> </a:t>
            </a:r>
            <a:r>
              <a:rPr lang="en-US" dirty="0" err="1"/>
              <a:t>và</a:t>
            </a:r>
            <a:r>
              <a:rPr lang="en-US" dirty="0"/>
              <a:t> </a:t>
            </a:r>
            <a:r>
              <a:rPr lang="en-US" dirty="0" err="1"/>
              <a:t>nhà</a:t>
            </a:r>
            <a:r>
              <a:rPr lang="en-US" dirty="0"/>
              <a:t> trường.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2. </a:t>
            </a:r>
            <a:r>
              <a:rPr lang="en-US" dirty="0" err="1"/>
              <a:t>như</a:t>
            </a:r>
            <a:r>
              <a:rPr lang="en-US" dirty="0"/>
              <a:t> </a:t>
            </a:r>
            <a:r>
              <a:rPr lang="en-US" dirty="0" err="1"/>
              <a:t>quản</a:t>
            </a:r>
            <a:r>
              <a:rPr lang="en-US" dirty="0"/>
              <a:t> </a:t>
            </a:r>
            <a:r>
              <a:rPr lang="en-US" dirty="0" err="1"/>
              <a:t>lý</a:t>
            </a:r>
            <a:r>
              <a:rPr lang="en-US" dirty="0"/>
              <a:t> trường </a:t>
            </a:r>
            <a:r>
              <a:rPr lang="en-US" dirty="0" err="1"/>
              <a:t>học</a:t>
            </a:r>
            <a:r>
              <a:rPr lang="en-US" dirty="0"/>
              <a:t>, </a:t>
            </a:r>
            <a:r>
              <a:rPr lang="en-US" dirty="0" err="1"/>
              <a:t>quản</a:t>
            </a:r>
            <a:r>
              <a:rPr lang="en-US" dirty="0"/>
              <a:t> </a:t>
            </a:r>
            <a:r>
              <a:rPr lang="en-US" dirty="0" err="1"/>
              <a:t>lý</a:t>
            </a:r>
            <a:r>
              <a:rPr lang="en-US" dirty="0"/>
              <a:t> </a:t>
            </a:r>
            <a:r>
              <a:rPr lang="en-US" dirty="0" err="1"/>
              <a:t>ôn</a:t>
            </a:r>
            <a:r>
              <a:rPr lang="en-US" dirty="0"/>
              <a:t> </a:t>
            </a:r>
            <a:r>
              <a:rPr lang="en-US" dirty="0" err="1"/>
              <a:t>thi</a:t>
            </a:r>
            <a:r>
              <a:rPr lang="en-US" dirty="0"/>
              <a:t> </a:t>
            </a:r>
            <a:r>
              <a:rPr lang="en-US" dirty="0" err="1"/>
              <a:t>trực</a:t>
            </a:r>
            <a:r>
              <a:rPr lang="en-US" dirty="0"/>
              <a:t> </a:t>
            </a:r>
            <a:r>
              <a:rPr lang="en-US" dirty="0" err="1"/>
              <a:t>tuyến</a:t>
            </a:r>
            <a:r>
              <a:rPr lang="en-US" dirty="0"/>
              <a:t>, </a:t>
            </a:r>
            <a:r>
              <a:rPr lang="en-US" dirty="0" err="1"/>
              <a:t>quản</a:t>
            </a:r>
            <a:r>
              <a:rPr lang="en-US" dirty="0"/>
              <a:t> </a:t>
            </a:r>
            <a:r>
              <a:rPr lang="en-US" dirty="0" err="1"/>
              <a:t>lý</a:t>
            </a:r>
            <a:r>
              <a:rPr lang="en-US" dirty="0"/>
              <a:t> </a:t>
            </a:r>
            <a:r>
              <a:rPr lang="en-US" dirty="0" err="1"/>
              <a:t>cổng</a:t>
            </a:r>
            <a:r>
              <a:rPr lang="en-US" dirty="0"/>
              <a:t> </a:t>
            </a:r>
            <a:r>
              <a:rPr lang="en-US" dirty="0" err="1"/>
              <a:t>thông</a:t>
            </a:r>
            <a:r>
              <a:rPr lang="en-US" dirty="0"/>
              <a:t> tin... </a:t>
            </a:r>
            <a:r>
              <a:rPr lang="en-US" dirty="0" err="1"/>
              <a:t>tạo</a:t>
            </a:r>
            <a:r>
              <a:rPr lang="en-US" dirty="0"/>
              <a:t> </a:t>
            </a:r>
            <a:r>
              <a:rPr lang="en-US" dirty="0" err="1"/>
              <a:t>thành</a:t>
            </a:r>
            <a:r>
              <a:rPr lang="en-US" dirty="0"/>
              <a:t> </a:t>
            </a:r>
            <a:r>
              <a:rPr lang="en-US" dirty="0" err="1"/>
              <a:t>một</a:t>
            </a:r>
            <a:r>
              <a:rPr lang="en-US" dirty="0"/>
              <a:t> </a:t>
            </a:r>
            <a:r>
              <a:rPr lang="en-US" dirty="0" err="1"/>
              <a:t>hệ</a:t>
            </a:r>
            <a:r>
              <a:rPr lang="en-US" dirty="0"/>
              <a:t> </a:t>
            </a:r>
            <a:r>
              <a:rPr lang="en-US" dirty="0" err="1"/>
              <a:t>thống</a:t>
            </a:r>
            <a:r>
              <a:rPr lang="en-US" dirty="0"/>
              <a:t> </a:t>
            </a:r>
            <a:r>
              <a:rPr lang="en-US" dirty="0" err="1"/>
              <a:t>phần</a:t>
            </a:r>
            <a:r>
              <a:rPr lang="en-US" dirty="0"/>
              <a:t> </a:t>
            </a:r>
            <a:r>
              <a:rPr lang="en-US" dirty="0" err="1"/>
              <a:t>mềm</a:t>
            </a:r>
            <a:r>
              <a:rPr lang="en-US" dirty="0"/>
              <a:t> </a:t>
            </a:r>
            <a:r>
              <a:rPr lang="en-US" dirty="0" err="1"/>
              <a:t>đồng</a:t>
            </a:r>
            <a:r>
              <a:rPr lang="en-US" dirty="0"/>
              <a:t> </a:t>
            </a:r>
            <a:r>
              <a:rPr lang="en-US" dirty="0" err="1"/>
              <a:t>bộ</a:t>
            </a:r>
            <a:r>
              <a:rPr lang="en-US" dirty="0"/>
              <a:t>, </a:t>
            </a:r>
            <a:r>
              <a:rPr lang="en-US" dirty="0" err="1"/>
              <a:t>thống</a:t>
            </a:r>
            <a:r>
              <a:rPr lang="en-US" dirty="0"/>
              <a:t> </a:t>
            </a:r>
            <a:r>
              <a:rPr lang="en-US" dirty="0" err="1"/>
              <a:t>nhất</a:t>
            </a:r>
            <a:r>
              <a:rPr lang="en-US" dirty="0"/>
              <a:t> </a:t>
            </a:r>
            <a:r>
              <a:rPr lang="en-US" dirty="0" err="1"/>
              <a:t>sử</a:t>
            </a:r>
            <a:r>
              <a:rPr lang="en-US" dirty="0"/>
              <a:t> </a:t>
            </a:r>
            <a:r>
              <a:rPr lang="en-US" dirty="0" err="1"/>
              <a:t>dụng</a:t>
            </a:r>
            <a:r>
              <a:rPr lang="en-US" dirty="0"/>
              <a:t> </a:t>
            </a:r>
            <a:r>
              <a:rPr lang="en-US" dirty="0" err="1"/>
              <a:t>chung</a:t>
            </a:r>
            <a:r>
              <a:rPr lang="en-US" dirty="0"/>
              <a:t> </a:t>
            </a:r>
            <a:r>
              <a:rPr lang="en-US" dirty="0" err="1"/>
              <a:t>một</a:t>
            </a:r>
            <a:r>
              <a:rPr lang="en-US" dirty="0"/>
              <a:t> </a:t>
            </a:r>
            <a:r>
              <a:rPr lang="en-US" dirty="0" err="1"/>
              <a:t>nền</a:t>
            </a:r>
            <a:r>
              <a:rPr lang="en-US" dirty="0"/>
              <a:t> </a:t>
            </a:r>
            <a:r>
              <a:rPr lang="en-US" dirty="0" err="1"/>
              <a:t>tảng</a:t>
            </a:r>
            <a:r>
              <a:rPr lang="en-US" dirty="0"/>
              <a:t> là </a:t>
            </a:r>
            <a:r>
              <a:rPr lang="en-US" dirty="0" err="1"/>
              <a:t>Hệ</a:t>
            </a:r>
            <a:r>
              <a:rPr lang="en-US" dirty="0"/>
              <a:t> </a:t>
            </a:r>
            <a:r>
              <a:rPr lang="en-US" dirty="0" err="1"/>
              <a:t>thống</a:t>
            </a:r>
            <a:r>
              <a:rPr lang="en-US" dirty="0"/>
              <a:t> </a:t>
            </a:r>
            <a:r>
              <a:rPr lang="en-US" dirty="0" err="1"/>
              <a:t>cơ</a:t>
            </a:r>
            <a:r>
              <a:rPr lang="en-US" dirty="0"/>
              <a:t> </a:t>
            </a:r>
            <a:r>
              <a:rPr lang="en-US" dirty="0" err="1"/>
              <a:t>sở</a:t>
            </a:r>
            <a:r>
              <a:rPr lang="en-US" dirty="0"/>
              <a:t> </a:t>
            </a:r>
            <a:r>
              <a:rPr lang="en-US" dirty="0" err="1"/>
              <a:t>dữ</a:t>
            </a:r>
            <a:r>
              <a:rPr lang="en-US" dirty="0"/>
              <a:t> </a:t>
            </a:r>
            <a:r>
              <a:rPr lang="en-US" dirty="0" err="1"/>
              <a:t>liệu</a:t>
            </a:r>
            <a:r>
              <a:rPr lang="en-US" dirty="0"/>
              <a:t> </a:t>
            </a:r>
            <a:r>
              <a:rPr lang="en-US" dirty="0" err="1"/>
              <a:t>ngành</a:t>
            </a:r>
            <a:r>
              <a:rPr lang="en-US" dirty="0"/>
              <a:t> </a:t>
            </a:r>
            <a:r>
              <a:rPr lang="en-US" dirty="0" err="1"/>
              <a:t>giáo</a:t>
            </a:r>
            <a:r>
              <a:rPr lang="en-US" dirty="0"/>
              <a:t> </a:t>
            </a:r>
            <a:r>
              <a:rPr lang="en-US" dirty="0" err="1"/>
              <a:t>dục</a:t>
            </a:r>
            <a:r>
              <a:rPr lang="en-US" dirty="0"/>
              <a:t>. </a:t>
            </a:r>
            <a:r>
              <a:rPr lang="en-US" dirty="0" err="1"/>
              <a:t>Vì</a:t>
            </a:r>
            <a:r>
              <a:rPr lang="en-US" dirty="0"/>
              <a:t> </a:t>
            </a:r>
            <a:r>
              <a:rPr lang="en-US" dirty="0" err="1"/>
              <a:t>vậy</a:t>
            </a:r>
            <a:r>
              <a:rPr lang="en-US" dirty="0"/>
              <a:t>, </a:t>
            </a:r>
            <a:r>
              <a:rPr lang="en-US" dirty="0" err="1"/>
              <a:t>nhà</a:t>
            </a:r>
            <a:r>
              <a:rPr lang="en-US" dirty="0"/>
              <a:t> </a:t>
            </a:r>
            <a:r>
              <a:rPr lang="en-US" dirty="0" err="1"/>
              <a:t>quản</a:t>
            </a:r>
            <a:r>
              <a:rPr lang="en-US" dirty="0"/>
              <a:t> </a:t>
            </a:r>
            <a:r>
              <a:rPr lang="en-US" dirty="0" err="1"/>
              <a:t>lý</a:t>
            </a:r>
            <a:r>
              <a:rPr lang="en-US" dirty="0"/>
              <a:t> </a:t>
            </a:r>
            <a:r>
              <a:rPr lang="en-US" dirty="0" err="1"/>
              <a:t>giáo</a:t>
            </a:r>
            <a:r>
              <a:rPr lang="en-US" dirty="0"/>
              <a:t> </a:t>
            </a:r>
            <a:r>
              <a:rPr lang="en-US" dirty="0" err="1"/>
              <a:t>dục</a:t>
            </a:r>
            <a:r>
              <a:rPr lang="en-US" dirty="0"/>
              <a:t> </a:t>
            </a:r>
            <a:r>
              <a:rPr lang="en-US" dirty="0" err="1"/>
              <a:t>và</a:t>
            </a:r>
            <a:r>
              <a:rPr lang="en-US" dirty="0"/>
              <a:t> </a:t>
            </a:r>
            <a:r>
              <a:rPr lang="en-US" dirty="0" err="1"/>
              <a:t>các</a:t>
            </a:r>
            <a:r>
              <a:rPr lang="en-US" dirty="0"/>
              <a:t> </a:t>
            </a:r>
            <a:r>
              <a:rPr lang="en-US" dirty="0" err="1"/>
              <a:t>thầy</a:t>
            </a:r>
            <a:r>
              <a:rPr lang="en-US" dirty="0"/>
              <a:t> </a:t>
            </a:r>
            <a:r>
              <a:rPr lang="en-US" dirty="0" err="1"/>
              <a:t>cô</a:t>
            </a:r>
            <a:r>
              <a:rPr lang="en-US" dirty="0"/>
              <a:t> </a:t>
            </a:r>
            <a:r>
              <a:rPr lang="en-US" dirty="0" err="1"/>
              <a:t>giáo</a:t>
            </a:r>
            <a:r>
              <a:rPr lang="en-US" dirty="0"/>
              <a:t> </a:t>
            </a:r>
            <a:r>
              <a:rPr lang="en-US" dirty="0" err="1"/>
              <a:t>không</a:t>
            </a:r>
            <a:r>
              <a:rPr lang="en-US" dirty="0"/>
              <a:t> </a:t>
            </a:r>
            <a:r>
              <a:rPr lang="en-US" dirty="0" err="1"/>
              <a:t>phải</a:t>
            </a:r>
            <a:r>
              <a:rPr lang="en-US" dirty="0"/>
              <a:t> </a:t>
            </a:r>
            <a:r>
              <a:rPr lang="en-US" dirty="0" err="1"/>
              <a:t>sử</a:t>
            </a:r>
            <a:r>
              <a:rPr lang="en-US" dirty="0"/>
              <a:t> </a:t>
            </a:r>
            <a:r>
              <a:rPr lang="en-US" dirty="0" err="1"/>
              <a:t>dụng</a:t>
            </a:r>
            <a:r>
              <a:rPr lang="en-US" dirty="0"/>
              <a:t> </a:t>
            </a:r>
            <a:r>
              <a:rPr lang="en-US" dirty="0" err="1"/>
              <a:t>cùng</a:t>
            </a:r>
            <a:r>
              <a:rPr lang="en-US" dirty="0"/>
              <a:t> lúc </a:t>
            </a:r>
            <a:r>
              <a:rPr lang="en-US" dirty="0" err="1"/>
              <a:t>nhiều</a:t>
            </a:r>
            <a:r>
              <a:rPr lang="en-US" dirty="0"/>
              <a:t> </a:t>
            </a:r>
            <a:r>
              <a:rPr lang="en-US" dirty="0" err="1"/>
              <a:t>phần</a:t>
            </a:r>
            <a:r>
              <a:rPr lang="en-US" dirty="0"/>
              <a:t> </a:t>
            </a:r>
            <a:r>
              <a:rPr lang="en-US" dirty="0" err="1"/>
              <a:t>mềm</a:t>
            </a:r>
            <a:r>
              <a:rPr lang="en-US" dirty="0"/>
              <a:t> </a:t>
            </a:r>
            <a:r>
              <a:rPr lang="en-US" dirty="0" err="1"/>
              <a:t>mà</a:t>
            </a:r>
            <a:r>
              <a:rPr lang="en-US" dirty="0"/>
              <a:t> </a:t>
            </a:r>
            <a:r>
              <a:rPr lang="en-US" dirty="0" err="1"/>
              <a:t>chỉ</a:t>
            </a:r>
            <a:r>
              <a:rPr lang="en-US" dirty="0"/>
              <a:t> </a:t>
            </a:r>
            <a:r>
              <a:rPr lang="en-US" dirty="0" err="1"/>
              <a:t>cần</a:t>
            </a:r>
            <a:r>
              <a:rPr lang="en-US" dirty="0"/>
              <a:t> </a:t>
            </a:r>
            <a:r>
              <a:rPr lang="en-US" dirty="0" err="1"/>
              <a:t>một</a:t>
            </a:r>
            <a:r>
              <a:rPr lang="en-US" dirty="0"/>
              <a:t> </a:t>
            </a:r>
            <a:r>
              <a:rPr lang="en-US" dirty="0" err="1"/>
              <a:t>hệ</a:t>
            </a:r>
            <a:r>
              <a:rPr lang="en-US" dirty="0"/>
              <a:t> </a:t>
            </a:r>
            <a:r>
              <a:rPr lang="en-US" dirty="0" err="1"/>
              <a:t>thống</a:t>
            </a:r>
            <a:r>
              <a:rPr lang="en-US" dirty="0"/>
              <a:t> </a:t>
            </a:r>
            <a:r>
              <a:rPr lang="en-US" dirty="0" err="1"/>
              <a:t>phần</a:t>
            </a:r>
            <a:r>
              <a:rPr lang="en-US" dirty="0"/>
              <a:t> </a:t>
            </a:r>
            <a:r>
              <a:rPr lang="en-US" dirty="0" err="1"/>
              <a:t>mềm</a:t>
            </a:r>
            <a:r>
              <a:rPr lang="en-US" dirty="0"/>
              <a:t> </a:t>
            </a:r>
            <a:r>
              <a:rPr lang="en-US" dirty="0" err="1"/>
              <a:t>duy</a:t>
            </a:r>
            <a:r>
              <a:rPr lang="en-US" dirty="0"/>
              <a:t> </a:t>
            </a:r>
            <a:r>
              <a:rPr lang="en-US" dirty="0" err="1"/>
              <a:t>nhất</a:t>
            </a:r>
            <a:r>
              <a:rPr lang="en-US" dirty="0"/>
              <a:t>. (</a:t>
            </a:r>
            <a:r>
              <a:rPr lang="en-US" dirty="0" err="1"/>
              <a:t>nêu</a:t>
            </a:r>
            <a:r>
              <a:rPr lang="en-US" dirty="0"/>
              <a:t> 1 </a:t>
            </a:r>
            <a:r>
              <a:rPr lang="en-US" dirty="0" err="1"/>
              <a:t>ví</a:t>
            </a:r>
            <a:r>
              <a:rPr lang="en-US" dirty="0"/>
              <a:t> </a:t>
            </a:r>
            <a:r>
              <a:rPr lang="en-US" dirty="0" err="1"/>
              <a:t>dụ</a:t>
            </a:r>
            <a:r>
              <a:rPr lang="en-US" dirty="0"/>
              <a:t> </a:t>
            </a:r>
            <a:r>
              <a:rPr lang="en-US" dirty="0" err="1"/>
              <a:t>điển</a:t>
            </a:r>
            <a:r>
              <a:rPr lang="en-US" dirty="0"/>
              <a:t> </a:t>
            </a:r>
            <a:r>
              <a:rPr lang="en-US" dirty="0" err="1"/>
              <a:t>hình</a:t>
            </a:r>
            <a:r>
              <a:rPr lang="en-US" dirty="0"/>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3. (</a:t>
            </a:r>
            <a:r>
              <a:rPr lang="en-US" dirty="0" err="1"/>
              <a:t>nêu</a:t>
            </a:r>
            <a:r>
              <a:rPr lang="en-US" dirty="0"/>
              <a:t> </a:t>
            </a:r>
            <a:r>
              <a:rPr lang="en-US" dirty="0" err="1"/>
              <a:t>ví</a:t>
            </a:r>
            <a:r>
              <a:rPr lang="en-US" dirty="0"/>
              <a:t> </a:t>
            </a:r>
            <a:r>
              <a:rPr lang="en-US" dirty="0" err="1"/>
              <a:t>dụ</a:t>
            </a:r>
            <a:r>
              <a:rPr lang="en-US" dirty="0"/>
              <a:t> </a:t>
            </a:r>
            <a:r>
              <a:rPr lang="en-US" dirty="0" err="1"/>
              <a:t>về</a:t>
            </a:r>
            <a:r>
              <a:rPr lang="en-US" dirty="0"/>
              <a:t> </a:t>
            </a:r>
            <a:r>
              <a:rPr lang="en-US" dirty="0" err="1"/>
              <a:t>nhật</a:t>
            </a:r>
            <a:r>
              <a:rPr lang="en-US" dirty="0"/>
              <a:t> </a:t>
            </a:r>
            <a:r>
              <a:rPr lang="en-US" dirty="0" err="1"/>
              <a:t>ký</a:t>
            </a:r>
            <a:r>
              <a:rPr lang="en-US" dirty="0"/>
              <a:t> </a:t>
            </a:r>
            <a:r>
              <a:rPr lang="en-US" dirty="0" err="1"/>
              <a:t>số</a:t>
            </a:r>
            <a:r>
              <a:rPr lang="en-US" dirty="0"/>
              <a:t> </a:t>
            </a:r>
            <a:r>
              <a:rPr lang="en-US" dirty="0" err="1"/>
              <a:t>của</a:t>
            </a:r>
            <a:r>
              <a:rPr lang="en-US" dirty="0"/>
              <a:t> HS)</a:t>
            </a:r>
            <a:endParaRPr dirty="0"/>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962524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1.  [</a:t>
            </a:r>
            <a:r>
              <a:rPr lang="en-US" dirty="0" err="1"/>
              <a:t>Đơn</a:t>
            </a:r>
            <a:r>
              <a:rPr lang="en-US" dirty="0"/>
              <a:t> </a:t>
            </a:r>
            <a:r>
              <a:rPr lang="en-US" dirty="0" err="1"/>
              <a:t>vị</a:t>
            </a:r>
            <a:r>
              <a:rPr lang="en-US" dirty="0"/>
              <a:t>] có </a:t>
            </a:r>
            <a:r>
              <a:rPr lang="en-US" dirty="0" err="1"/>
              <a:t>thể</a:t>
            </a:r>
            <a:r>
              <a:rPr lang="en-US" dirty="0"/>
              <a:t> </a:t>
            </a:r>
            <a:r>
              <a:rPr lang="en-US" dirty="0" err="1"/>
              <a:t>ứng</a:t>
            </a:r>
            <a:r>
              <a:rPr lang="en-US" dirty="0"/>
              <a:t> </a:t>
            </a:r>
            <a:r>
              <a:rPr lang="en-US" dirty="0" err="1"/>
              <a:t>dụng</a:t>
            </a:r>
            <a:r>
              <a:rPr lang="en-US" dirty="0"/>
              <a:t> </a:t>
            </a:r>
            <a:r>
              <a:rPr lang="en-US" dirty="0" err="1"/>
              <a:t>ngay</a:t>
            </a:r>
            <a:r>
              <a:rPr lang="en-US" dirty="0"/>
              <a:t> </a:t>
            </a:r>
            <a:r>
              <a:rPr lang="en-US" dirty="0" err="1"/>
              <a:t>eNetViet</a:t>
            </a:r>
            <a:r>
              <a:rPr lang="en-US" dirty="0"/>
              <a:t> </a:t>
            </a:r>
            <a:r>
              <a:rPr lang="en-US" dirty="0" err="1"/>
              <a:t>trên</a:t>
            </a:r>
            <a:r>
              <a:rPr lang="en-US" dirty="0"/>
              <a:t> </a:t>
            </a:r>
            <a:r>
              <a:rPr lang="en-US" dirty="0" err="1"/>
              <a:t>nền</a:t>
            </a:r>
            <a:r>
              <a:rPr lang="en-US" dirty="0"/>
              <a:t> </a:t>
            </a:r>
            <a:r>
              <a:rPr lang="en-US" dirty="0" err="1"/>
              <a:t>tảng</a:t>
            </a:r>
            <a:r>
              <a:rPr lang="en-US" dirty="0"/>
              <a:t> </a:t>
            </a:r>
            <a:r>
              <a:rPr lang="en-US" dirty="0" err="1"/>
              <a:t>kết</a:t>
            </a:r>
            <a:r>
              <a:rPr lang="en-US" dirty="0"/>
              <a:t> </a:t>
            </a:r>
            <a:r>
              <a:rPr lang="en-US" dirty="0" err="1"/>
              <a:t>nối</a:t>
            </a:r>
            <a:r>
              <a:rPr lang="en-US" dirty="0"/>
              <a:t> </a:t>
            </a:r>
            <a:r>
              <a:rPr lang="en-US" dirty="0" err="1"/>
              <a:t>theo</a:t>
            </a:r>
            <a:r>
              <a:rPr lang="en-US" dirty="0"/>
              <a:t> </a:t>
            </a:r>
            <a:r>
              <a:rPr lang="en-US" dirty="0" err="1"/>
              <a:t>thời</a:t>
            </a:r>
            <a:r>
              <a:rPr lang="en-US" dirty="0"/>
              <a:t> </a:t>
            </a:r>
            <a:r>
              <a:rPr lang="en-US" dirty="0" err="1"/>
              <a:t>gian</a:t>
            </a:r>
            <a:r>
              <a:rPr lang="en-US" dirty="0"/>
              <a:t> </a:t>
            </a:r>
            <a:r>
              <a:rPr lang="en-US" dirty="0" err="1"/>
              <a:t>thực</a:t>
            </a:r>
            <a:r>
              <a:rPr lang="en-US" dirty="0"/>
              <a:t> </a:t>
            </a:r>
            <a:r>
              <a:rPr lang="en-US" dirty="0" err="1"/>
              <a:t>với</a:t>
            </a:r>
            <a:r>
              <a:rPr lang="en-US" dirty="0"/>
              <a:t> </a:t>
            </a:r>
            <a:r>
              <a:rPr lang="en-US" dirty="0" err="1"/>
              <a:t>hệ</a:t>
            </a:r>
            <a:r>
              <a:rPr lang="en-US" dirty="0"/>
              <a:t> </a:t>
            </a:r>
            <a:r>
              <a:rPr lang="en-US" dirty="0" err="1"/>
              <a:t>thống</a:t>
            </a:r>
            <a:r>
              <a:rPr lang="en-US" dirty="0"/>
              <a:t> CSDL </a:t>
            </a:r>
            <a:r>
              <a:rPr lang="en-US" dirty="0" err="1"/>
              <a:t>mà</a:t>
            </a:r>
            <a:r>
              <a:rPr lang="en-US" dirty="0"/>
              <a:t> </a:t>
            </a:r>
            <a:r>
              <a:rPr lang="en-US" dirty="0" err="1"/>
              <a:t>không</a:t>
            </a:r>
            <a:r>
              <a:rPr lang="en-US" dirty="0"/>
              <a:t> </a:t>
            </a:r>
            <a:r>
              <a:rPr lang="en-US" dirty="0" err="1"/>
              <a:t>mất</a:t>
            </a:r>
            <a:r>
              <a:rPr lang="en-US" dirty="0"/>
              <a:t> </a:t>
            </a:r>
            <a:r>
              <a:rPr lang="en-US" dirty="0" err="1"/>
              <a:t>thời</a:t>
            </a:r>
            <a:r>
              <a:rPr lang="en-US" dirty="0"/>
              <a:t> </a:t>
            </a:r>
            <a:r>
              <a:rPr lang="en-US" dirty="0" err="1"/>
              <a:t>gian</a:t>
            </a:r>
            <a:r>
              <a:rPr lang="en-US" dirty="0"/>
              <a:t> </a:t>
            </a:r>
            <a:r>
              <a:rPr lang="en-US" dirty="0" err="1"/>
              <a:t>và</a:t>
            </a:r>
            <a:r>
              <a:rPr lang="en-US" dirty="0"/>
              <a:t> </a:t>
            </a:r>
            <a:r>
              <a:rPr lang="en-US" dirty="0" err="1"/>
              <a:t>kinh</a:t>
            </a:r>
            <a:r>
              <a:rPr lang="en-US" dirty="0"/>
              <a:t> </a:t>
            </a:r>
            <a:r>
              <a:rPr lang="en-US" dirty="0" err="1"/>
              <a:t>phí</a:t>
            </a:r>
            <a:r>
              <a:rPr lang="en-US" dirty="0"/>
              <a:t> </a:t>
            </a:r>
            <a:r>
              <a:rPr lang="en-US" dirty="0" err="1"/>
              <a:t>xây</a:t>
            </a:r>
            <a:r>
              <a:rPr lang="en-US" dirty="0"/>
              <a:t> </a:t>
            </a:r>
            <a:r>
              <a:rPr lang="en-US" dirty="0" err="1"/>
              <a:t>dựng</a:t>
            </a:r>
            <a:r>
              <a:rPr lang="en-US" dirty="0"/>
              <a:t>, </a:t>
            </a:r>
            <a:r>
              <a:rPr lang="en-US" dirty="0" err="1"/>
              <a:t>triển</a:t>
            </a:r>
            <a:r>
              <a:rPr lang="en-US" dirty="0"/>
              <a:t> </a:t>
            </a:r>
            <a:r>
              <a:rPr lang="en-US" dirty="0" err="1"/>
              <a:t>khai</a:t>
            </a:r>
            <a:r>
              <a:rPr lang="en-US" dirty="0"/>
              <a:t>, </a:t>
            </a:r>
            <a:r>
              <a:rPr lang="en-US" dirty="0" err="1"/>
              <a:t>đặc</a:t>
            </a:r>
            <a:r>
              <a:rPr lang="en-US" dirty="0"/>
              <a:t> </a:t>
            </a:r>
            <a:r>
              <a:rPr lang="en-US" dirty="0" err="1"/>
              <a:t>biệt</a:t>
            </a:r>
            <a:r>
              <a:rPr lang="en-US" dirty="0"/>
              <a:t> </a:t>
            </a:r>
            <a:r>
              <a:rPr lang="en-US" dirty="0" err="1"/>
              <a:t>không</a:t>
            </a:r>
            <a:r>
              <a:rPr lang="en-US" dirty="0"/>
              <a:t> </a:t>
            </a:r>
            <a:r>
              <a:rPr lang="en-US" dirty="0" err="1"/>
              <a:t>làm</a:t>
            </a:r>
            <a:r>
              <a:rPr lang="en-US" dirty="0"/>
              <a:t> </a:t>
            </a:r>
            <a:r>
              <a:rPr lang="en-US" dirty="0" err="1"/>
              <a:t>phát</a:t>
            </a:r>
            <a:r>
              <a:rPr lang="en-US" dirty="0"/>
              <a:t> </a:t>
            </a:r>
            <a:r>
              <a:rPr lang="en-US" dirty="0" err="1"/>
              <a:t>sinh</a:t>
            </a:r>
            <a:r>
              <a:rPr lang="en-US" dirty="0"/>
              <a:t> </a:t>
            </a:r>
            <a:r>
              <a:rPr lang="en-US" dirty="0" err="1"/>
              <a:t>thêm</a:t>
            </a:r>
            <a:r>
              <a:rPr lang="en-US" dirty="0"/>
              <a:t> </a:t>
            </a:r>
            <a:r>
              <a:rPr lang="en-US" dirty="0" err="1"/>
              <a:t>phần</a:t>
            </a:r>
            <a:r>
              <a:rPr lang="en-US" dirty="0"/>
              <a:t> </a:t>
            </a:r>
            <a:r>
              <a:rPr lang="en-US" dirty="0" err="1"/>
              <a:t>việc</a:t>
            </a:r>
            <a:r>
              <a:rPr lang="en-US" dirty="0"/>
              <a:t> </a:t>
            </a:r>
            <a:r>
              <a:rPr lang="en-US" dirty="0" err="1"/>
              <a:t>mới</a:t>
            </a:r>
            <a:r>
              <a:rPr lang="en-US" dirty="0"/>
              <a:t> </a:t>
            </a:r>
            <a:r>
              <a:rPr lang="en-US" dirty="0" err="1"/>
              <a:t>cho</a:t>
            </a:r>
            <a:r>
              <a:rPr lang="en-US" dirty="0"/>
              <a:t> </a:t>
            </a:r>
            <a:r>
              <a:rPr lang="en-US" dirty="0" err="1"/>
              <a:t>các</a:t>
            </a:r>
            <a:r>
              <a:rPr lang="en-US" dirty="0"/>
              <a:t> </a:t>
            </a:r>
            <a:r>
              <a:rPr lang="en-US" dirty="0" err="1"/>
              <a:t>giáo</a:t>
            </a:r>
            <a:r>
              <a:rPr lang="en-US" dirty="0"/>
              <a:t> </a:t>
            </a:r>
            <a:r>
              <a:rPr lang="en-US" dirty="0" err="1"/>
              <a:t>viên</a:t>
            </a:r>
            <a:r>
              <a:rPr lang="en-US" dirty="0"/>
              <a:t> </a:t>
            </a:r>
            <a:r>
              <a:rPr lang="en-US" dirty="0" err="1"/>
              <a:t>và</a:t>
            </a:r>
            <a:r>
              <a:rPr lang="en-US" dirty="0"/>
              <a:t> </a:t>
            </a:r>
            <a:r>
              <a:rPr lang="en-US" dirty="0" err="1"/>
              <a:t>nhà</a:t>
            </a:r>
            <a:r>
              <a:rPr lang="en-US" dirty="0"/>
              <a:t> trường.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2. </a:t>
            </a:r>
            <a:r>
              <a:rPr lang="en-US" dirty="0" err="1"/>
              <a:t>như</a:t>
            </a:r>
            <a:r>
              <a:rPr lang="en-US" dirty="0"/>
              <a:t> </a:t>
            </a:r>
            <a:r>
              <a:rPr lang="en-US" dirty="0" err="1"/>
              <a:t>quản</a:t>
            </a:r>
            <a:r>
              <a:rPr lang="en-US" dirty="0"/>
              <a:t> </a:t>
            </a:r>
            <a:r>
              <a:rPr lang="en-US" dirty="0" err="1"/>
              <a:t>lý</a:t>
            </a:r>
            <a:r>
              <a:rPr lang="en-US" dirty="0"/>
              <a:t> trường </a:t>
            </a:r>
            <a:r>
              <a:rPr lang="en-US" dirty="0" err="1"/>
              <a:t>học</a:t>
            </a:r>
            <a:r>
              <a:rPr lang="en-US" dirty="0"/>
              <a:t>, </a:t>
            </a:r>
            <a:r>
              <a:rPr lang="en-US" dirty="0" err="1"/>
              <a:t>quản</a:t>
            </a:r>
            <a:r>
              <a:rPr lang="en-US" dirty="0"/>
              <a:t> </a:t>
            </a:r>
            <a:r>
              <a:rPr lang="en-US" dirty="0" err="1"/>
              <a:t>lý</a:t>
            </a:r>
            <a:r>
              <a:rPr lang="en-US" dirty="0"/>
              <a:t> </a:t>
            </a:r>
            <a:r>
              <a:rPr lang="en-US" dirty="0" err="1"/>
              <a:t>ôn</a:t>
            </a:r>
            <a:r>
              <a:rPr lang="en-US" dirty="0"/>
              <a:t> </a:t>
            </a:r>
            <a:r>
              <a:rPr lang="en-US" dirty="0" err="1"/>
              <a:t>thi</a:t>
            </a:r>
            <a:r>
              <a:rPr lang="en-US" dirty="0"/>
              <a:t> </a:t>
            </a:r>
            <a:r>
              <a:rPr lang="en-US" dirty="0" err="1"/>
              <a:t>trực</a:t>
            </a:r>
            <a:r>
              <a:rPr lang="en-US" dirty="0"/>
              <a:t> </a:t>
            </a:r>
            <a:r>
              <a:rPr lang="en-US" dirty="0" err="1"/>
              <a:t>tuyến</a:t>
            </a:r>
            <a:r>
              <a:rPr lang="en-US" dirty="0"/>
              <a:t>, </a:t>
            </a:r>
            <a:r>
              <a:rPr lang="en-US" dirty="0" err="1"/>
              <a:t>quản</a:t>
            </a:r>
            <a:r>
              <a:rPr lang="en-US" dirty="0"/>
              <a:t> </a:t>
            </a:r>
            <a:r>
              <a:rPr lang="en-US" dirty="0" err="1"/>
              <a:t>lý</a:t>
            </a:r>
            <a:r>
              <a:rPr lang="en-US" dirty="0"/>
              <a:t> </a:t>
            </a:r>
            <a:r>
              <a:rPr lang="en-US" dirty="0" err="1"/>
              <a:t>cổng</a:t>
            </a:r>
            <a:r>
              <a:rPr lang="en-US" dirty="0"/>
              <a:t> </a:t>
            </a:r>
            <a:r>
              <a:rPr lang="en-US" dirty="0" err="1"/>
              <a:t>thông</a:t>
            </a:r>
            <a:r>
              <a:rPr lang="en-US" dirty="0"/>
              <a:t> tin... </a:t>
            </a:r>
            <a:r>
              <a:rPr lang="en-US" dirty="0" err="1"/>
              <a:t>tạo</a:t>
            </a:r>
            <a:r>
              <a:rPr lang="en-US" dirty="0"/>
              <a:t> </a:t>
            </a:r>
            <a:r>
              <a:rPr lang="en-US" dirty="0" err="1"/>
              <a:t>thành</a:t>
            </a:r>
            <a:r>
              <a:rPr lang="en-US" dirty="0"/>
              <a:t> </a:t>
            </a:r>
            <a:r>
              <a:rPr lang="en-US" dirty="0" err="1"/>
              <a:t>một</a:t>
            </a:r>
            <a:r>
              <a:rPr lang="en-US" dirty="0"/>
              <a:t> </a:t>
            </a:r>
            <a:r>
              <a:rPr lang="en-US" dirty="0" err="1"/>
              <a:t>hệ</a:t>
            </a:r>
            <a:r>
              <a:rPr lang="en-US" dirty="0"/>
              <a:t> </a:t>
            </a:r>
            <a:r>
              <a:rPr lang="en-US" dirty="0" err="1"/>
              <a:t>thống</a:t>
            </a:r>
            <a:r>
              <a:rPr lang="en-US" dirty="0"/>
              <a:t> </a:t>
            </a:r>
            <a:r>
              <a:rPr lang="en-US" dirty="0" err="1"/>
              <a:t>phần</a:t>
            </a:r>
            <a:r>
              <a:rPr lang="en-US" dirty="0"/>
              <a:t> </a:t>
            </a:r>
            <a:r>
              <a:rPr lang="en-US" dirty="0" err="1"/>
              <a:t>mềm</a:t>
            </a:r>
            <a:r>
              <a:rPr lang="en-US" dirty="0"/>
              <a:t> </a:t>
            </a:r>
            <a:r>
              <a:rPr lang="en-US" dirty="0" err="1"/>
              <a:t>đồng</a:t>
            </a:r>
            <a:r>
              <a:rPr lang="en-US" dirty="0"/>
              <a:t> </a:t>
            </a:r>
            <a:r>
              <a:rPr lang="en-US" dirty="0" err="1"/>
              <a:t>bộ</a:t>
            </a:r>
            <a:r>
              <a:rPr lang="en-US" dirty="0"/>
              <a:t>, </a:t>
            </a:r>
            <a:r>
              <a:rPr lang="en-US" dirty="0" err="1"/>
              <a:t>thống</a:t>
            </a:r>
            <a:r>
              <a:rPr lang="en-US" dirty="0"/>
              <a:t> </a:t>
            </a:r>
            <a:r>
              <a:rPr lang="en-US" dirty="0" err="1"/>
              <a:t>nhất</a:t>
            </a:r>
            <a:r>
              <a:rPr lang="en-US" dirty="0"/>
              <a:t> </a:t>
            </a:r>
            <a:r>
              <a:rPr lang="en-US" dirty="0" err="1"/>
              <a:t>sử</a:t>
            </a:r>
            <a:r>
              <a:rPr lang="en-US" dirty="0"/>
              <a:t> </a:t>
            </a:r>
            <a:r>
              <a:rPr lang="en-US" dirty="0" err="1"/>
              <a:t>dụng</a:t>
            </a:r>
            <a:r>
              <a:rPr lang="en-US" dirty="0"/>
              <a:t> </a:t>
            </a:r>
            <a:r>
              <a:rPr lang="en-US" dirty="0" err="1"/>
              <a:t>chung</a:t>
            </a:r>
            <a:r>
              <a:rPr lang="en-US" dirty="0"/>
              <a:t> </a:t>
            </a:r>
            <a:r>
              <a:rPr lang="en-US" dirty="0" err="1"/>
              <a:t>một</a:t>
            </a:r>
            <a:r>
              <a:rPr lang="en-US" dirty="0"/>
              <a:t> </a:t>
            </a:r>
            <a:r>
              <a:rPr lang="en-US" dirty="0" err="1"/>
              <a:t>nền</a:t>
            </a:r>
            <a:r>
              <a:rPr lang="en-US" dirty="0"/>
              <a:t> </a:t>
            </a:r>
            <a:r>
              <a:rPr lang="en-US" dirty="0" err="1"/>
              <a:t>tảng</a:t>
            </a:r>
            <a:r>
              <a:rPr lang="en-US" dirty="0"/>
              <a:t> là </a:t>
            </a:r>
            <a:r>
              <a:rPr lang="en-US" dirty="0" err="1"/>
              <a:t>Hệ</a:t>
            </a:r>
            <a:r>
              <a:rPr lang="en-US" dirty="0"/>
              <a:t> </a:t>
            </a:r>
            <a:r>
              <a:rPr lang="en-US" dirty="0" err="1"/>
              <a:t>thống</a:t>
            </a:r>
            <a:r>
              <a:rPr lang="en-US" dirty="0"/>
              <a:t> </a:t>
            </a:r>
            <a:r>
              <a:rPr lang="en-US" dirty="0" err="1"/>
              <a:t>cơ</a:t>
            </a:r>
            <a:r>
              <a:rPr lang="en-US" dirty="0"/>
              <a:t> </a:t>
            </a:r>
            <a:r>
              <a:rPr lang="en-US" dirty="0" err="1"/>
              <a:t>sở</a:t>
            </a:r>
            <a:r>
              <a:rPr lang="en-US" dirty="0"/>
              <a:t> </a:t>
            </a:r>
            <a:r>
              <a:rPr lang="en-US" dirty="0" err="1"/>
              <a:t>dữ</a:t>
            </a:r>
            <a:r>
              <a:rPr lang="en-US" dirty="0"/>
              <a:t> </a:t>
            </a:r>
            <a:r>
              <a:rPr lang="en-US" dirty="0" err="1"/>
              <a:t>liệu</a:t>
            </a:r>
            <a:r>
              <a:rPr lang="en-US" dirty="0"/>
              <a:t> </a:t>
            </a:r>
            <a:r>
              <a:rPr lang="en-US" dirty="0" err="1"/>
              <a:t>ngành</a:t>
            </a:r>
            <a:r>
              <a:rPr lang="en-US" dirty="0"/>
              <a:t> </a:t>
            </a:r>
            <a:r>
              <a:rPr lang="en-US" dirty="0" err="1"/>
              <a:t>giáo</a:t>
            </a:r>
            <a:r>
              <a:rPr lang="en-US" dirty="0"/>
              <a:t> </a:t>
            </a:r>
            <a:r>
              <a:rPr lang="en-US" dirty="0" err="1"/>
              <a:t>dục</a:t>
            </a:r>
            <a:r>
              <a:rPr lang="en-US" dirty="0"/>
              <a:t>. </a:t>
            </a:r>
            <a:r>
              <a:rPr lang="en-US" dirty="0" err="1"/>
              <a:t>Vì</a:t>
            </a:r>
            <a:r>
              <a:rPr lang="en-US" dirty="0"/>
              <a:t> </a:t>
            </a:r>
            <a:r>
              <a:rPr lang="en-US" dirty="0" err="1"/>
              <a:t>vậy</a:t>
            </a:r>
            <a:r>
              <a:rPr lang="en-US" dirty="0"/>
              <a:t>, </a:t>
            </a:r>
            <a:r>
              <a:rPr lang="en-US" dirty="0" err="1"/>
              <a:t>nhà</a:t>
            </a:r>
            <a:r>
              <a:rPr lang="en-US" dirty="0"/>
              <a:t> </a:t>
            </a:r>
            <a:r>
              <a:rPr lang="en-US" dirty="0" err="1"/>
              <a:t>quản</a:t>
            </a:r>
            <a:r>
              <a:rPr lang="en-US" dirty="0"/>
              <a:t> </a:t>
            </a:r>
            <a:r>
              <a:rPr lang="en-US" dirty="0" err="1"/>
              <a:t>lý</a:t>
            </a:r>
            <a:r>
              <a:rPr lang="en-US" dirty="0"/>
              <a:t> </a:t>
            </a:r>
            <a:r>
              <a:rPr lang="en-US" dirty="0" err="1"/>
              <a:t>giáo</a:t>
            </a:r>
            <a:r>
              <a:rPr lang="en-US" dirty="0"/>
              <a:t> </a:t>
            </a:r>
            <a:r>
              <a:rPr lang="en-US" dirty="0" err="1"/>
              <a:t>dục</a:t>
            </a:r>
            <a:r>
              <a:rPr lang="en-US" dirty="0"/>
              <a:t> </a:t>
            </a:r>
            <a:r>
              <a:rPr lang="en-US" dirty="0" err="1"/>
              <a:t>và</a:t>
            </a:r>
            <a:r>
              <a:rPr lang="en-US" dirty="0"/>
              <a:t> </a:t>
            </a:r>
            <a:r>
              <a:rPr lang="en-US" dirty="0" err="1"/>
              <a:t>các</a:t>
            </a:r>
            <a:r>
              <a:rPr lang="en-US" dirty="0"/>
              <a:t> </a:t>
            </a:r>
            <a:r>
              <a:rPr lang="en-US" dirty="0" err="1"/>
              <a:t>thầy</a:t>
            </a:r>
            <a:r>
              <a:rPr lang="en-US" dirty="0"/>
              <a:t> </a:t>
            </a:r>
            <a:r>
              <a:rPr lang="en-US" dirty="0" err="1"/>
              <a:t>cô</a:t>
            </a:r>
            <a:r>
              <a:rPr lang="en-US" dirty="0"/>
              <a:t> </a:t>
            </a:r>
            <a:r>
              <a:rPr lang="en-US" dirty="0" err="1"/>
              <a:t>giáo</a:t>
            </a:r>
            <a:r>
              <a:rPr lang="en-US" dirty="0"/>
              <a:t> </a:t>
            </a:r>
            <a:r>
              <a:rPr lang="en-US" dirty="0" err="1"/>
              <a:t>không</a:t>
            </a:r>
            <a:r>
              <a:rPr lang="en-US" dirty="0"/>
              <a:t> </a:t>
            </a:r>
            <a:r>
              <a:rPr lang="en-US" dirty="0" err="1"/>
              <a:t>phải</a:t>
            </a:r>
            <a:r>
              <a:rPr lang="en-US" dirty="0"/>
              <a:t> </a:t>
            </a:r>
            <a:r>
              <a:rPr lang="en-US" dirty="0" err="1"/>
              <a:t>sử</a:t>
            </a:r>
            <a:r>
              <a:rPr lang="en-US" dirty="0"/>
              <a:t> </a:t>
            </a:r>
            <a:r>
              <a:rPr lang="en-US" dirty="0" err="1"/>
              <a:t>dụng</a:t>
            </a:r>
            <a:r>
              <a:rPr lang="en-US" dirty="0"/>
              <a:t> </a:t>
            </a:r>
            <a:r>
              <a:rPr lang="en-US" dirty="0" err="1"/>
              <a:t>cùng</a:t>
            </a:r>
            <a:r>
              <a:rPr lang="en-US" dirty="0"/>
              <a:t> lúc </a:t>
            </a:r>
            <a:r>
              <a:rPr lang="en-US" dirty="0" err="1"/>
              <a:t>nhiều</a:t>
            </a:r>
            <a:r>
              <a:rPr lang="en-US" dirty="0"/>
              <a:t> </a:t>
            </a:r>
            <a:r>
              <a:rPr lang="en-US" dirty="0" err="1"/>
              <a:t>phần</a:t>
            </a:r>
            <a:r>
              <a:rPr lang="en-US" dirty="0"/>
              <a:t> </a:t>
            </a:r>
            <a:r>
              <a:rPr lang="en-US" dirty="0" err="1"/>
              <a:t>mềm</a:t>
            </a:r>
            <a:r>
              <a:rPr lang="en-US" dirty="0"/>
              <a:t> </a:t>
            </a:r>
            <a:r>
              <a:rPr lang="en-US" dirty="0" err="1"/>
              <a:t>mà</a:t>
            </a:r>
            <a:r>
              <a:rPr lang="en-US" dirty="0"/>
              <a:t> </a:t>
            </a:r>
            <a:r>
              <a:rPr lang="en-US" dirty="0" err="1"/>
              <a:t>chỉ</a:t>
            </a:r>
            <a:r>
              <a:rPr lang="en-US" dirty="0"/>
              <a:t> </a:t>
            </a:r>
            <a:r>
              <a:rPr lang="en-US" dirty="0" err="1"/>
              <a:t>cần</a:t>
            </a:r>
            <a:r>
              <a:rPr lang="en-US" dirty="0"/>
              <a:t> </a:t>
            </a:r>
            <a:r>
              <a:rPr lang="en-US" dirty="0" err="1"/>
              <a:t>một</a:t>
            </a:r>
            <a:r>
              <a:rPr lang="en-US" dirty="0"/>
              <a:t> </a:t>
            </a:r>
            <a:r>
              <a:rPr lang="en-US" dirty="0" err="1"/>
              <a:t>hệ</a:t>
            </a:r>
            <a:r>
              <a:rPr lang="en-US" dirty="0"/>
              <a:t> </a:t>
            </a:r>
            <a:r>
              <a:rPr lang="en-US" dirty="0" err="1"/>
              <a:t>thống</a:t>
            </a:r>
            <a:r>
              <a:rPr lang="en-US" dirty="0"/>
              <a:t> </a:t>
            </a:r>
            <a:r>
              <a:rPr lang="en-US" dirty="0" err="1"/>
              <a:t>phần</a:t>
            </a:r>
            <a:r>
              <a:rPr lang="en-US" dirty="0"/>
              <a:t> </a:t>
            </a:r>
            <a:r>
              <a:rPr lang="en-US" dirty="0" err="1"/>
              <a:t>mềm</a:t>
            </a:r>
            <a:r>
              <a:rPr lang="en-US" dirty="0"/>
              <a:t> </a:t>
            </a:r>
            <a:r>
              <a:rPr lang="en-US" dirty="0" err="1"/>
              <a:t>duy</a:t>
            </a:r>
            <a:r>
              <a:rPr lang="en-US" dirty="0"/>
              <a:t> </a:t>
            </a:r>
            <a:r>
              <a:rPr lang="en-US" dirty="0" err="1"/>
              <a:t>nhất</a:t>
            </a:r>
            <a:r>
              <a:rPr lang="en-US" dirty="0"/>
              <a:t>. (</a:t>
            </a:r>
            <a:r>
              <a:rPr lang="en-US" dirty="0" err="1"/>
              <a:t>nêu</a:t>
            </a:r>
            <a:r>
              <a:rPr lang="en-US" dirty="0"/>
              <a:t> 1 </a:t>
            </a:r>
            <a:r>
              <a:rPr lang="en-US" dirty="0" err="1"/>
              <a:t>ví</a:t>
            </a:r>
            <a:r>
              <a:rPr lang="en-US" dirty="0"/>
              <a:t> </a:t>
            </a:r>
            <a:r>
              <a:rPr lang="en-US" dirty="0" err="1"/>
              <a:t>dụ</a:t>
            </a:r>
            <a:r>
              <a:rPr lang="en-US" dirty="0"/>
              <a:t> </a:t>
            </a:r>
            <a:r>
              <a:rPr lang="en-US" dirty="0" err="1"/>
              <a:t>điển</a:t>
            </a:r>
            <a:r>
              <a:rPr lang="en-US" dirty="0"/>
              <a:t> </a:t>
            </a:r>
            <a:r>
              <a:rPr lang="en-US" dirty="0" err="1"/>
              <a:t>hình</a:t>
            </a:r>
            <a:r>
              <a:rPr lang="en-US" dirty="0"/>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3. (</a:t>
            </a:r>
            <a:r>
              <a:rPr lang="en-US" dirty="0" err="1"/>
              <a:t>nêu</a:t>
            </a:r>
            <a:r>
              <a:rPr lang="en-US" dirty="0"/>
              <a:t> </a:t>
            </a:r>
            <a:r>
              <a:rPr lang="en-US" dirty="0" err="1"/>
              <a:t>ví</a:t>
            </a:r>
            <a:r>
              <a:rPr lang="en-US" dirty="0"/>
              <a:t> </a:t>
            </a:r>
            <a:r>
              <a:rPr lang="en-US" dirty="0" err="1"/>
              <a:t>dụ</a:t>
            </a:r>
            <a:r>
              <a:rPr lang="en-US" dirty="0"/>
              <a:t> </a:t>
            </a:r>
            <a:r>
              <a:rPr lang="en-US" dirty="0" err="1"/>
              <a:t>về</a:t>
            </a:r>
            <a:r>
              <a:rPr lang="en-US" dirty="0"/>
              <a:t> </a:t>
            </a:r>
            <a:r>
              <a:rPr lang="en-US" dirty="0" err="1"/>
              <a:t>nhật</a:t>
            </a:r>
            <a:r>
              <a:rPr lang="en-US" dirty="0"/>
              <a:t> </a:t>
            </a:r>
            <a:r>
              <a:rPr lang="en-US" dirty="0" err="1"/>
              <a:t>ký</a:t>
            </a:r>
            <a:r>
              <a:rPr lang="en-US" dirty="0"/>
              <a:t> </a:t>
            </a:r>
            <a:r>
              <a:rPr lang="en-US" dirty="0" err="1"/>
              <a:t>số</a:t>
            </a:r>
            <a:r>
              <a:rPr lang="en-US" dirty="0"/>
              <a:t> </a:t>
            </a:r>
            <a:r>
              <a:rPr lang="en-US" dirty="0" err="1"/>
              <a:t>của</a:t>
            </a:r>
            <a:r>
              <a:rPr lang="en-US" dirty="0"/>
              <a:t> HS)</a:t>
            </a:r>
            <a:endParaRPr dirty="0"/>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216509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err="1"/>
              <a:t>Trên</a:t>
            </a:r>
            <a:r>
              <a:rPr lang="en-US" baseline="0" dirty="0"/>
              <a:t> </a:t>
            </a:r>
            <a:r>
              <a:rPr lang="en-US" baseline="0" dirty="0" err="1"/>
              <a:t>đây</a:t>
            </a:r>
            <a:r>
              <a:rPr lang="en-US" baseline="0" dirty="0"/>
              <a:t> </a:t>
            </a:r>
            <a:r>
              <a:rPr lang="en-US" baseline="0" dirty="0" err="1"/>
              <a:t>là</a:t>
            </a:r>
            <a:r>
              <a:rPr lang="en-US" baseline="0" dirty="0"/>
              <a:t> </a:t>
            </a:r>
            <a:r>
              <a:rPr lang="en-US" baseline="0" dirty="0" err="1"/>
              <a:t>bảng</a:t>
            </a:r>
            <a:r>
              <a:rPr lang="en-US" baseline="0" dirty="0"/>
              <a:t> </a:t>
            </a:r>
            <a:r>
              <a:rPr lang="en-US" baseline="0" dirty="0" err="1"/>
              <a:t>thống</a:t>
            </a:r>
            <a:r>
              <a:rPr lang="en-US" baseline="0" dirty="0"/>
              <a:t> </a:t>
            </a:r>
            <a:r>
              <a:rPr lang="en-US" baseline="0" dirty="0" err="1"/>
              <a:t>kê</a:t>
            </a:r>
            <a:r>
              <a:rPr lang="en-US" baseline="0" dirty="0"/>
              <a:t> </a:t>
            </a:r>
            <a:r>
              <a:rPr lang="en-US" baseline="0" dirty="0" err="1"/>
              <a:t>tính</a:t>
            </a:r>
            <a:r>
              <a:rPr lang="en-US" baseline="0" dirty="0"/>
              <a:t> </a:t>
            </a:r>
            <a:r>
              <a:rPr lang="en-US" baseline="0" dirty="0" err="1"/>
              <a:t>năng</a:t>
            </a:r>
            <a:r>
              <a:rPr lang="en-US" baseline="0" dirty="0"/>
              <a:t> </a:t>
            </a:r>
            <a:r>
              <a:rPr lang="en-US" baseline="0" dirty="0" err="1"/>
              <a:t>của</a:t>
            </a:r>
            <a:r>
              <a:rPr lang="en-US" baseline="0" dirty="0"/>
              <a:t> ENV </a:t>
            </a:r>
            <a:r>
              <a:rPr lang="en-US" baseline="0" dirty="0" err="1"/>
              <a:t>với</a:t>
            </a:r>
            <a:r>
              <a:rPr lang="en-US" baseline="0" dirty="0"/>
              <a:t> </a:t>
            </a:r>
            <a:r>
              <a:rPr lang="en-US" baseline="0" dirty="0" err="1"/>
              <a:t>sổ</a:t>
            </a:r>
            <a:r>
              <a:rPr lang="en-US" baseline="0" dirty="0"/>
              <a:t> </a:t>
            </a:r>
            <a:r>
              <a:rPr lang="en-US" baseline="0" dirty="0" err="1"/>
              <a:t>liên</a:t>
            </a:r>
            <a:r>
              <a:rPr lang="en-US" baseline="0" dirty="0"/>
              <a:t> </a:t>
            </a:r>
            <a:r>
              <a:rPr lang="en-US" baseline="0" dirty="0" err="1"/>
              <a:t>lạc</a:t>
            </a:r>
            <a:r>
              <a:rPr lang="en-US" baseline="0" dirty="0"/>
              <a:t> </a:t>
            </a:r>
            <a:r>
              <a:rPr lang="en-US" baseline="0" dirty="0" err="1"/>
              <a:t>điện</a:t>
            </a:r>
            <a:r>
              <a:rPr lang="en-US" baseline="0" dirty="0"/>
              <a:t> </a:t>
            </a:r>
            <a:r>
              <a:rPr lang="en-US" baseline="0" dirty="0" err="1"/>
              <a:t>tử</a:t>
            </a:r>
            <a:r>
              <a:rPr lang="en-US" baseline="0" dirty="0"/>
              <a:t> </a:t>
            </a:r>
            <a:r>
              <a:rPr lang="en-US" baseline="0" dirty="0" err="1"/>
              <a:t>và</a:t>
            </a:r>
            <a:r>
              <a:rPr lang="en-US" baseline="0" dirty="0"/>
              <a:t> </a:t>
            </a:r>
            <a:r>
              <a:rPr lang="en-US" baseline="0" dirty="0" err="1"/>
              <a:t>các</a:t>
            </a:r>
            <a:r>
              <a:rPr lang="en-US" baseline="0" dirty="0"/>
              <a:t> </a:t>
            </a:r>
            <a:r>
              <a:rPr lang="en-US" baseline="0" dirty="0" err="1"/>
              <a:t>mạng</a:t>
            </a:r>
            <a:r>
              <a:rPr lang="en-US" baseline="0" dirty="0"/>
              <a:t> </a:t>
            </a:r>
            <a:r>
              <a:rPr lang="en-US" baseline="0" dirty="0" err="1"/>
              <a:t>xã</a:t>
            </a:r>
            <a:r>
              <a:rPr lang="en-US" baseline="0" dirty="0"/>
              <a:t> </a:t>
            </a:r>
            <a:r>
              <a:rPr lang="en-US" baseline="0" dirty="0" err="1"/>
              <a:t>hội</a:t>
            </a:r>
            <a:r>
              <a:rPr lang="en-US" baseline="0" dirty="0"/>
              <a:t> </a:t>
            </a:r>
            <a:r>
              <a:rPr lang="en-US" baseline="0" dirty="0" err="1"/>
              <a:t>khác</a:t>
            </a:r>
            <a:r>
              <a:rPr lang="en-US" baseline="0" dirty="0"/>
              <a:t> </a:t>
            </a:r>
            <a:r>
              <a:rPr lang="en-US" baseline="0" dirty="0" err="1"/>
              <a:t>để</a:t>
            </a:r>
            <a:r>
              <a:rPr lang="en-US" baseline="0" dirty="0"/>
              <a:t> </a:t>
            </a:r>
            <a:r>
              <a:rPr lang="en-US" baseline="0" dirty="0" err="1"/>
              <a:t>quý</a:t>
            </a:r>
            <a:r>
              <a:rPr lang="en-US" baseline="0" dirty="0"/>
              <a:t> </a:t>
            </a:r>
            <a:r>
              <a:rPr lang="en-US" baseline="0" dirty="0" err="1"/>
              <a:t>thầy</a:t>
            </a:r>
            <a:r>
              <a:rPr lang="en-US" baseline="0" dirty="0"/>
              <a:t> </a:t>
            </a:r>
            <a:r>
              <a:rPr lang="en-US" baseline="0" dirty="0" err="1"/>
              <a:t>cô</a:t>
            </a:r>
            <a:r>
              <a:rPr lang="en-US" baseline="0" dirty="0"/>
              <a:t> </a:t>
            </a:r>
            <a:r>
              <a:rPr lang="en-US" baseline="0" dirty="0" err="1"/>
              <a:t>hiểu</a:t>
            </a:r>
            <a:r>
              <a:rPr lang="en-US" baseline="0" dirty="0"/>
              <a:t> </a:t>
            </a:r>
            <a:r>
              <a:rPr lang="en-US" baseline="0" dirty="0" err="1"/>
              <a:t>rõ</a:t>
            </a:r>
            <a:r>
              <a:rPr lang="en-US" baseline="0" dirty="0"/>
              <a:t> </a:t>
            </a:r>
            <a:r>
              <a:rPr lang="en-US" baseline="0" dirty="0" err="1"/>
              <a:t>hơn</a:t>
            </a:r>
            <a:r>
              <a:rPr lang="en-US" baseline="0" dirty="0"/>
              <a:t> </a:t>
            </a:r>
            <a:r>
              <a:rPr lang="en-US" baseline="0" dirty="0" err="1"/>
              <a:t>về</a:t>
            </a:r>
            <a:r>
              <a:rPr lang="en-US" baseline="0" dirty="0"/>
              <a:t> </a:t>
            </a:r>
            <a:r>
              <a:rPr lang="en-US" baseline="0" dirty="0" err="1"/>
              <a:t>khả</a:t>
            </a:r>
            <a:r>
              <a:rPr lang="en-US" baseline="0" dirty="0"/>
              <a:t> </a:t>
            </a:r>
            <a:r>
              <a:rPr lang="en-US" baseline="0" dirty="0" err="1"/>
              <a:t>năng</a:t>
            </a:r>
            <a:r>
              <a:rPr lang="en-US" baseline="0" dirty="0"/>
              <a:t> </a:t>
            </a:r>
            <a:r>
              <a:rPr lang="en-US" baseline="0" dirty="0" err="1"/>
              <a:t>của</a:t>
            </a:r>
            <a:r>
              <a:rPr lang="en-US" baseline="0" dirty="0"/>
              <a:t> </a:t>
            </a:r>
            <a:r>
              <a:rPr lang="en-US" baseline="0" dirty="0" err="1"/>
              <a:t>phần</a:t>
            </a:r>
            <a:r>
              <a:rPr lang="en-US" baseline="0" dirty="0"/>
              <a:t> </a:t>
            </a:r>
            <a:r>
              <a:rPr lang="en-US" baseline="0" dirty="0" err="1"/>
              <a:t>mềm</a:t>
            </a:r>
            <a:r>
              <a:rPr lang="en-US" baseline="0" dirty="0"/>
              <a:t> ENV </a:t>
            </a:r>
            <a:r>
              <a:rPr lang="en-US" baseline="0" dirty="0" err="1"/>
              <a:t>khi</a:t>
            </a:r>
            <a:r>
              <a:rPr lang="en-US" baseline="0" dirty="0"/>
              <a:t> </a:t>
            </a:r>
            <a:r>
              <a:rPr lang="en-US" baseline="0" dirty="0" err="1"/>
              <a:t>áp</a:t>
            </a:r>
            <a:r>
              <a:rPr lang="en-US" baseline="0" dirty="0"/>
              <a:t> </a:t>
            </a:r>
            <a:r>
              <a:rPr lang="en-US" baseline="0" dirty="0" err="1"/>
              <a:t>dụng</a:t>
            </a:r>
            <a:r>
              <a:rPr lang="en-US" baseline="0" dirty="0"/>
              <a:t> </a:t>
            </a:r>
            <a:r>
              <a:rPr lang="en-US" baseline="0" dirty="0" err="1"/>
              <a:t>vào</a:t>
            </a:r>
            <a:r>
              <a:rPr lang="en-US" baseline="0" dirty="0"/>
              <a:t> </a:t>
            </a:r>
            <a:r>
              <a:rPr lang="en-US" baseline="0" dirty="0" err="1"/>
              <a:t>chuyển</a:t>
            </a:r>
            <a:r>
              <a:rPr lang="en-US" baseline="0" dirty="0"/>
              <a:t> </a:t>
            </a:r>
            <a:r>
              <a:rPr lang="en-US" baseline="0" dirty="0" err="1"/>
              <a:t>đổi</a:t>
            </a:r>
            <a:r>
              <a:rPr lang="en-US" baseline="0" dirty="0"/>
              <a:t> </a:t>
            </a:r>
            <a:r>
              <a:rPr lang="en-US" baseline="0" dirty="0" err="1"/>
              <a:t>số</a:t>
            </a:r>
            <a:r>
              <a:rPr lang="en-US" baseline="0" dirty="0"/>
              <a:t> </a:t>
            </a:r>
            <a:r>
              <a:rPr lang="en-US" baseline="0" dirty="0" err="1"/>
              <a:t>trong</a:t>
            </a:r>
            <a:r>
              <a:rPr lang="en-US" baseline="0" dirty="0"/>
              <a:t> </a:t>
            </a:r>
            <a:r>
              <a:rPr lang="en-US" baseline="0" dirty="0" err="1"/>
              <a:t>giáo</a:t>
            </a:r>
            <a:r>
              <a:rPr lang="en-US" baseline="0" dirty="0"/>
              <a:t> </a:t>
            </a:r>
            <a:r>
              <a:rPr lang="en-US" baseline="0" dirty="0" err="1"/>
              <a:t>dục</a:t>
            </a:r>
            <a:endParaRPr lang="en-US" baseline="0" dirty="0"/>
          </a:p>
          <a:p>
            <a:pPr marL="171450" indent="-171450">
              <a:buFontTx/>
              <a:buChar char="-"/>
            </a:pPr>
            <a:r>
              <a:rPr lang="en-US" baseline="0" dirty="0" err="1"/>
              <a:t>Các</a:t>
            </a:r>
            <a:r>
              <a:rPr lang="en-US" baseline="0" dirty="0"/>
              <a:t> </a:t>
            </a:r>
            <a:r>
              <a:rPr lang="en-US" baseline="0" dirty="0" err="1"/>
              <a:t>chức</a:t>
            </a:r>
            <a:r>
              <a:rPr lang="en-US" baseline="0" dirty="0"/>
              <a:t> </a:t>
            </a:r>
            <a:r>
              <a:rPr lang="en-US" baseline="0" dirty="0" err="1"/>
              <a:t>năng</a:t>
            </a:r>
            <a:r>
              <a:rPr lang="en-US" baseline="0" dirty="0"/>
              <a:t>, </a:t>
            </a:r>
            <a:r>
              <a:rPr lang="en-US" baseline="0" dirty="0" err="1"/>
              <a:t>thông</a:t>
            </a:r>
            <a:r>
              <a:rPr lang="en-US" baseline="0" dirty="0"/>
              <a:t> tin ở </a:t>
            </a:r>
            <a:r>
              <a:rPr lang="en-US" baseline="0" dirty="0" err="1"/>
              <a:t>trên</a:t>
            </a:r>
            <a:r>
              <a:rPr lang="en-US" baseline="0" dirty="0"/>
              <a:t> ENV </a:t>
            </a:r>
            <a:r>
              <a:rPr lang="en-US" baseline="0" dirty="0" err="1"/>
              <a:t>đều</a:t>
            </a:r>
            <a:r>
              <a:rPr lang="en-US" baseline="0" dirty="0"/>
              <a:t> </a:t>
            </a:r>
            <a:r>
              <a:rPr lang="en-US" baseline="0" dirty="0" err="1"/>
              <a:t>dựa</a:t>
            </a:r>
            <a:r>
              <a:rPr lang="en-US" baseline="0" dirty="0"/>
              <a:t> </a:t>
            </a:r>
            <a:r>
              <a:rPr lang="en-US" baseline="0" dirty="0" err="1"/>
              <a:t>trên</a:t>
            </a:r>
            <a:r>
              <a:rPr lang="en-US" baseline="0" dirty="0"/>
              <a:t> </a:t>
            </a:r>
            <a:r>
              <a:rPr lang="en-US" baseline="0" dirty="0" err="1"/>
              <a:t>căn</a:t>
            </a:r>
            <a:r>
              <a:rPr lang="en-US" baseline="0" dirty="0"/>
              <a:t> </a:t>
            </a:r>
            <a:r>
              <a:rPr lang="en-US" baseline="0" dirty="0" err="1"/>
              <a:t>cứ</a:t>
            </a:r>
            <a:r>
              <a:rPr lang="en-US" baseline="0" dirty="0"/>
              <a:t> </a:t>
            </a:r>
            <a:r>
              <a:rPr lang="en-US" baseline="0" dirty="0" err="1"/>
              <a:t>pháp</a:t>
            </a:r>
            <a:r>
              <a:rPr lang="en-US" baseline="0" dirty="0"/>
              <a:t> </a:t>
            </a:r>
            <a:r>
              <a:rPr lang="en-US" baseline="0" dirty="0" err="1"/>
              <a:t>lý</a:t>
            </a:r>
            <a:r>
              <a:rPr lang="en-US" baseline="0" dirty="0"/>
              <a:t> </a:t>
            </a:r>
            <a:r>
              <a:rPr lang="en-US" baseline="0" dirty="0" err="1"/>
              <a:t>của</a:t>
            </a:r>
            <a:r>
              <a:rPr lang="en-US" baseline="0" dirty="0"/>
              <a:t> </a:t>
            </a:r>
            <a:r>
              <a:rPr lang="en-US" baseline="0" dirty="0" err="1"/>
              <a:t>Bộ</a:t>
            </a:r>
            <a:r>
              <a:rPr lang="en-US" baseline="0" dirty="0"/>
              <a:t> GD&amp;ĐT. </a:t>
            </a:r>
          </a:p>
          <a:p>
            <a:pPr marL="171450" indent="-171450">
              <a:buFontTx/>
              <a:buChar char="-"/>
            </a:pPr>
            <a:r>
              <a:rPr lang="en-US" baseline="0" dirty="0" err="1"/>
              <a:t>Với</a:t>
            </a:r>
            <a:r>
              <a:rPr lang="en-US" baseline="0" dirty="0"/>
              <a:t> </a:t>
            </a:r>
            <a:r>
              <a:rPr lang="en-US" baseline="0" dirty="0" err="1"/>
              <a:t>mục</a:t>
            </a:r>
            <a:r>
              <a:rPr lang="en-US" baseline="0" dirty="0"/>
              <a:t> </a:t>
            </a:r>
            <a:r>
              <a:rPr lang="en-US" baseline="0" dirty="0" err="1"/>
              <a:t>đích</a:t>
            </a:r>
            <a:r>
              <a:rPr lang="en-US" baseline="0" dirty="0"/>
              <a:t> </a:t>
            </a:r>
            <a:r>
              <a:rPr lang="en-US" baseline="0" dirty="0" err="1"/>
              <a:t>là</a:t>
            </a:r>
            <a:r>
              <a:rPr lang="en-US" baseline="0" dirty="0"/>
              <a:t> </a:t>
            </a:r>
            <a:r>
              <a:rPr lang="en-US" baseline="0" dirty="0" err="1"/>
              <a:t>ứng</a:t>
            </a:r>
            <a:r>
              <a:rPr lang="en-US" baseline="0" dirty="0"/>
              <a:t> </a:t>
            </a:r>
            <a:r>
              <a:rPr lang="en-US" baseline="0" dirty="0" err="1"/>
              <a:t>dụng</a:t>
            </a:r>
            <a:r>
              <a:rPr lang="en-US" baseline="0" dirty="0"/>
              <a:t> </a:t>
            </a:r>
            <a:r>
              <a:rPr lang="en-US" baseline="0" dirty="0" err="1"/>
              <a:t>chuyên</a:t>
            </a:r>
            <a:r>
              <a:rPr lang="en-US" baseline="0" dirty="0"/>
              <a:t> </a:t>
            </a:r>
            <a:r>
              <a:rPr lang="en-US" baseline="0" dirty="0" err="1"/>
              <a:t>biệt</a:t>
            </a:r>
            <a:r>
              <a:rPr lang="en-US" baseline="0" dirty="0"/>
              <a:t> </a:t>
            </a:r>
            <a:r>
              <a:rPr lang="en-US" baseline="0" dirty="0" err="1"/>
              <a:t>của</a:t>
            </a:r>
            <a:r>
              <a:rPr lang="en-US" baseline="0" dirty="0"/>
              <a:t> </a:t>
            </a:r>
            <a:r>
              <a:rPr lang="en-US" baseline="0" dirty="0" err="1"/>
              <a:t>ngành</a:t>
            </a:r>
            <a:r>
              <a:rPr lang="en-US" baseline="0" dirty="0"/>
              <a:t> GD, </a:t>
            </a:r>
            <a:r>
              <a:rPr lang="en-US" baseline="0" dirty="0" err="1"/>
              <a:t>phần</a:t>
            </a:r>
            <a:r>
              <a:rPr lang="en-US" baseline="0" dirty="0"/>
              <a:t> </a:t>
            </a:r>
            <a:r>
              <a:rPr lang="en-US" baseline="0" dirty="0" err="1"/>
              <a:t>mềm</a:t>
            </a:r>
            <a:r>
              <a:rPr lang="en-US" baseline="0" dirty="0"/>
              <a:t> ENV </a:t>
            </a:r>
            <a:r>
              <a:rPr lang="en-US" baseline="0" dirty="0" err="1"/>
              <a:t>hướng</a:t>
            </a:r>
            <a:r>
              <a:rPr lang="en-US" baseline="0" dirty="0"/>
              <a:t> </a:t>
            </a:r>
            <a:r>
              <a:rPr lang="en-US" baseline="0" dirty="0" err="1"/>
              <a:t>tới</a:t>
            </a:r>
            <a:r>
              <a:rPr lang="en-US" baseline="0" dirty="0"/>
              <a:t> </a:t>
            </a:r>
            <a:r>
              <a:rPr lang="en-US" baseline="0" dirty="0" err="1"/>
              <a:t>người</a:t>
            </a:r>
            <a:r>
              <a:rPr lang="en-US" baseline="0" dirty="0"/>
              <a:t> </a:t>
            </a:r>
            <a:r>
              <a:rPr lang="en-US" baseline="0" dirty="0" err="1"/>
              <a:t>dùng</a:t>
            </a:r>
            <a:r>
              <a:rPr lang="en-US" baseline="0" dirty="0"/>
              <a:t> </a:t>
            </a:r>
            <a:r>
              <a:rPr lang="en-US" baseline="0" dirty="0" err="1"/>
              <a:t>là</a:t>
            </a:r>
            <a:r>
              <a:rPr lang="en-US" baseline="0" dirty="0"/>
              <a:t> CBQL, GV, PHHS. </a:t>
            </a:r>
          </a:p>
          <a:p>
            <a:pPr marL="171450" indent="-171450">
              <a:buFontTx/>
              <a:buChar char="-"/>
            </a:pPr>
            <a:r>
              <a:rPr lang="en-US" baseline="0" dirty="0" err="1"/>
              <a:t>Với</a:t>
            </a:r>
            <a:r>
              <a:rPr lang="en-US" baseline="0" dirty="0"/>
              <a:t> </a:t>
            </a:r>
            <a:r>
              <a:rPr lang="en-US" baseline="0" dirty="0" err="1"/>
              <a:t>các</a:t>
            </a:r>
            <a:r>
              <a:rPr lang="en-US" baseline="0" dirty="0"/>
              <a:t> </a:t>
            </a:r>
            <a:r>
              <a:rPr lang="en-US" baseline="0" dirty="0" err="1"/>
              <a:t>tính</a:t>
            </a:r>
            <a:r>
              <a:rPr lang="en-US" baseline="0" dirty="0"/>
              <a:t> </a:t>
            </a:r>
            <a:r>
              <a:rPr lang="en-US" baseline="0" dirty="0" err="1"/>
              <a:t>năng</a:t>
            </a:r>
            <a:r>
              <a:rPr lang="en-US" baseline="0" dirty="0"/>
              <a:t> </a:t>
            </a:r>
            <a:r>
              <a:rPr lang="en-US" baseline="0" dirty="0" err="1"/>
              <a:t>tiêu</a:t>
            </a:r>
            <a:r>
              <a:rPr lang="en-US" baseline="0" dirty="0"/>
              <a:t> </a:t>
            </a:r>
            <a:r>
              <a:rPr lang="en-US" baseline="0" dirty="0" err="1"/>
              <a:t>biểu</a:t>
            </a:r>
            <a:r>
              <a:rPr lang="en-US" baseline="0" dirty="0"/>
              <a:t> </a:t>
            </a:r>
            <a:r>
              <a:rPr lang="en-US" baseline="0" dirty="0" err="1"/>
              <a:t>đặc</a:t>
            </a:r>
            <a:r>
              <a:rPr lang="en-US" baseline="0" dirty="0"/>
              <a:t> </a:t>
            </a:r>
            <a:r>
              <a:rPr lang="en-US" baseline="0" dirty="0" err="1"/>
              <a:t>nổi</a:t>
            </a:r>
            <a:r>
              <a:rPr lang="en-US" baseline="0" dirty="0"/>
              <a:t> </a:t>
            </a:r>
            <a:r>
              <a:rPr lang="en-US" baseline="0" dirty="0" err="1"/>
              <a:t>trội</a:t>
            </a:r>
            <a:r>
              <a:rPr lang="en-US" baseline="0" dirty="0"/>
              <a:t> </a:t>
            </a:r>
            <a:r>
              <a:rPr lang="en-US" baseline="0" dirty="0" err="1"/>
              <a:t>phục</a:t>
            </a:r>
            <a:r>
              <a:rPr lang="en-US" baseline="0" dirty="0"/>
              <a:t> </a:t>
            </a:r>
            <a:r>
              <a:rPr lang="en-US" baseline="0" dirty="0" err="1"/>
              <a:t>vụ</a:t>
            </a:r>
            <a:r>
              <a:rPr lang="en-US" baseline="0" dirty="0"/>
              <a:t> </a:t>
            </a:r>
            <a:r>
              <a:rPr lang="en-US" baseline="0" dirty="0" err="1"/>
              <a:t>công</a:t>
            </a:r>
            <a:r>
              <a:rPr lang="en-US" baseline="0" dirty="0"/>
              <a:t> </a:t>
            </a:r>
            <a:r>
              <a:rPr lang="en-US" baseline="0" dirty="0" err="1"/>
              <a:t>tác</a:t>
            </a:r>
            <a:r>
              <a:rPr lang="en-US" baseline="0" dirty="0"/>
              <a:t> </a:t>
            </a:r>
            <a:r>
              <a:rPr lang="en-US" baseline="0" dirty="0" err="1"/>
              <a:t>giáo</a:t>
            </a:r>
            <a:r>
              <a:rPr lang="en-US" baseline="0" dirty="0"/>
              <a:t> </a:t>
            </a:r>
            <a:r>
              <a:rPr lang="en-US" baseline="0" dirty="0" err="1"/>
              <a:t>dục</a:t>
            </a:r>
            <a:r>
              <a:rPr lang="en-US" baseline="0" dirty="0"/>
              <a:t> </a:t>
            </a:r>
            <a:r>
              <a:rPr lang="en-US" baseline="0" dirty="0" err="1"/>
              <a:t>mà</a:t>
            </a:r>
            <a:r>
              <a:rPr lang="en-US" baseline="0" dirty="0"/>
              <a:t> </a:t>
            </a:r>
            <a:r>
              <a:rPr lang="en-US" baseline="0" dirty="0" err="1"/>
              <a:t>các</a:t>
            </a:r>
            <a:r>
              <a:rPr lang="en-US" baseline="0" dirty="0"/>
              <a:t> </a:t>
            </a:r>
            <a:r>
              <a:rPr lang="en-US" baseline="0" dirty="0" err="1"/>
              <a:t>mạng</a:t>
            </a:r>
            <a:r>
              <a:rPr lang="en-US" baseline="0" dirty="0"/>
              <a:t> </a:t>
            </a:r>
            <a:r>
              <a:rPr lang="en-US" baseline="0" dirty="0" err="1"/>
              <a:t>xã</a:t>
            </a:r>
            <a:r>
              <a:rPr lang="en-US" baseline="0" dirty="0"/>
              <a:t> </a:t>
            </a:r>
            <a:r>
              <a:rPr lang="en-US" baseline="0" dirty="0" err="1"/>
              <a:t>hội</a:t>
            </a:r>
            <a:r>
              <a:rPr lang="en-US" baseline="0" dirty="0"/>
              <a:t> </a:t>
            </a:r>
            <a:r>
              <a:rPr lang="en-US" baseline="0" dirty="0" err="1"/>
              <a:t>cũng</a:t>
            </a:r>
            <a:r>
              <a:rPr lang="en-US" baseline="0" dirty="0"/>
              <a:t> </a:t>
            </a:r>
            <a:r>
              <a:rPr lang="en-US" baseline="0" dirty="0" err="1"/>
              <a:t>như</a:t>
            </a:r>
            <a:r>
              <a:rPr lang="en-US" baseline="0" dirty="0"/>
              <a:t> </a:t>
            </a:r>
            <a:r>
              <a:rPr lang="en-US" baseline="0" dirty="0" err="1"/>
              <a:t>các</a:t>
            </a:r>
            <a:r>
              <a:rPr lang="en-US" baseline="0" dirty="0"/>
              <a:t> </a:t>
            </a:r>
            <a:r>
              <a:rPr lang="en-US" baseline="0" dirty="0" err="1"/>
              <a:t>phần</a:t>
            </a:r>
            <a:r>
              <a:rPr lang="en-US" baseline="0" dirty="0"/>
              <a:t> </a:t>
            </a:r>
            <a:r>
              <a:rPr lang="en-US" baseline="0" dirty="0" err="1"/>
              <a:t>mềm</a:t>
            </a:r>
            <a:r>
              <a:rPr lang="en-US" baseline="0" dirty="0"/>
              <a:t> </a:t>
            </a:r>
            <a:r>
              <a:rPr lang="en-US" baseline="0" dirty="0" err="1"/>
              <a:t>trước</a:t>
            </a:r>
            <a:r>
              <a:rPr lang="en-US" baseline="0" dirty="0"/>
              <a:t> </a:t>
            </a:r>
            <a:r>
              <a:rPr lang="en-US" baseline="0" dirty="0" err="1"/>
              <a:t>đây</a:t>
            </a:r>
            <a:r>
              <a:rPr lang="en-US" baseline="0" dirty="0"/>
              <a:t> </a:t>
            </a:r>
            <a:r>
              <a:rPr lang="en-US" baseline="0" dirty="0" err="1"/>
              <a:t>sẽ</a:t>
            </a:r>
            <a:r>
              <a:rPr lang="en-US" baseline="0" dirty="0"/>
              <a:t> </a:t>
            </a:r>
            <a:r>
              <a:rPr lang="en-US" baseline="0" dirty="0" err="1"/>
              <a:t>mang</a:t>
            </a:r>
            <a:r>
              <a:rPr lang="en-US" baseline="0" dirty="0"/>
              <a:t> </a:t>
            </a:r>
            <a:r>
              <a:rPr lang="en-US" baseline="0" dirty="0" err="1"/>
              <a:t>lại</a:t>
            </a:r>
            <a:r>
              <a:rPr lang="en-US" baseline="0" dirty="0"/>
              <a:t> </a:t>
            </a:r>
            <a:r>
              <a:rPr lang="en-US" baseline="0" dirty="0" err="1"/>
              <a:t>sự</a:t>
            </a:r>
            <a:r>
              <a:rPr lang="en-US" baseline="0" dirty="0"/>
              <a:t> </a:t>
            </a:r>
            <a:r>
              <a:rPr lang="en-US" baseline="0" dirty="0" err="1"/>
              <a:t>thuận</a:t>
            </a:r>
            <a:r>
              <a:rPr lang="en-US" baseline="0" dirty="0"/>
              <a:t> </a:t>
            </a:r>
            <a:r>
              <a:rPr lang="en-US" baseline="0" dirty="0" err="1"/>
              <a:t>tiện</a:t>
            </a:r>
            <a:r>
              <a:rPr lang="en-US" baseline="0" dirty="0"/>
              <a:t> </a:t>
            </a:r>
            <a:r>
              <a:rPr lang="en-US" baseline="0" dirty="0" err="1"/>
              <a:t>trong</a:t>
            </a:r>
            <a:r>
              <a:rPr lang="en-US" baseline="0" dirty="0"/>
              <a:t> </a:t>
            </a:r>
            <a:r>
              <a:rPr lang="en-US" baseline="0" dirty="0" err="1"/>
              <a:t>công</a:t>
            </a:r>
            <a:r>
              <a:rPr lang="en-US" baseline="0" dirty="0"/>
              <a:t> </a:t>
            </a:r>
            <a:r>
              <a:rPr lang="en-US" baseline="0" dirty="0" err="1"/>
              <a:t>tác</a:t>
            </a:r>
            <a:r>
              <a:rPr lang="en-US" baseline="0" dirty="0"/>
              <a:t> </a:t>
            </a:r>
            <a:r>
              <a:rPr lang="en-US" baseline="0" dirty="0" err="1"/>
              <a:t>Quản</a:t>
            </a:r>
            <a:r>
              <a:rPr lang="en-US" baseline="0" dirty="0"/>
              <a:t> </a:t>
            </a:r>
            <a:r>
              <a:rPr lang="en-US" baseline="0" dirty="0" err="1"/>
              <a:t>Lý</a:t>
            </a:r>
            <a:r>
              <a:rPr lang="en-US" baseline="0" dirty="0"/>
              <a:t> – </a:t>
            </a:r>
            <a:r>
              <a:rPr lang="en-US" baseline="0" dirty="0" err="1"/>
              <a:t>Giảng</a:t>
            </a:r>
            <a:r>
              <a:rPr lang="en-US" baseline="0" dirty="0"/>
              <a:t> </a:t>
            </a:r>
            <a:r>
              <a:rPr lang="en-US" baseline="0" dirty="0" err="1"/>
              <a:t>Dạy</a:t>
            </a:r>
            <a:r>
              <a:rPr lang="en-US" baseline="0" dirty="0"/>
              <a:t> – </a:t>
            </a:r>
            <a:r>
              <a:rPr lang="en-US" baseline="0" dirty="0" err="1"/>
              <a:t>Truyền</a:t>
            </a:r>
            <a:r>
              <a:rPr lang="en-US" baseline="0" dirty="0"/>
              <a:t> </a:t>
            </a:r>
            <a:r>
              <a:rPr lang="en-US" baseline="0" dirty="0" err="1"/>
              <a:t>thông</a:t>
            </a:r>
            <a:r>
              <a:rPr lang="en-US" baseline="0" dirty="0"/>
              <a:t> </a:t>
            </a:r>
            <a:r>
              <a:rPr lang="en-US" baseline="0" dirty="0" err="1"/>
              <a:t>của</a:t>
            </a:r>
            <a:r>
              <a:rPr lang="en-US" baseline="0" dirty="0"/>
              <a:t> </a:t>
            </a:r>
            <a:r>
              <a:rPr lang="en-US" baseline="0" dirty="0" err="1"/>
              <a:t>nhà</a:t>
            </a:r>
            <a:r>
              <a:rPr lang="en-US" baseline="0" dirty="0"/>
              <a:t> </a:t>
            </a:r>
            <a:r>
              <a:rPr lang="en-US" baseline="0" dirty="0" err="1"/>
              <a:t>trường</a:t>
            </a:r>
            <a:r>
              <a:rPr lang="en-US" baseline="0" dirty="0"/>
              <a:t>. </a:t>
            </a:r>
          </a:p>
        </p:txBody>
      </p:sp>
      <p:sp>
        <p:nvSpPr>
          <p:cNvPr id="4" name="Slide Number Placeholder 3"/>
          <p:cNvSpPr>
            <a:spLocks noGrp="1"/>
          </p:cNvSpPr>
          <p:nvPr>
            <p:ph type="sldNum" sz="quarter" idx="10"/>
          </p:nvPr>
        </p:nvSpPr>
        <p:spPr/>
        <p:txBody>
          <a:bodyPr/>
          <a:lstStyle/>
          <a:p>
            <a:fld id="{871B2431-D351-4C6E-A3CF-9DFAC0E3E050}" type="slidenum">
              <a:rPr lang="cs-CZ" smtClean="0"/>
              <a:t>30</a:t>
            </a:fld>
            <a:endParaRPr lang="cs-CZ"/>
          </a:p>
        </p:txBody>
      </p:sp>
    </p:spTree>
    <p:extLst>
      <p:ext uri="{BB962C8B-B14F-4D97-AF65-F5344CB8AC3E}">
        <p14:creationId xmlns:p14="http://schemas.microsoft.com/office/powerpoint/2010/main" val="103045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01" name="Google Shape;1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30.12.2021</a:t>
            </a:r>
            <a:endParaRPr sz="1200" b="0" i="0" u="none" strike="noStrike" cap="none">
              <a:solidFill>
                <a:schemeClr val="dk1"/>
              </a:solidFill>
              <a:latin typeface="Calibri"/>
              <a:ea typeface="Calibri"/>
              <a:cs typeface="Calibri"/>
              <a:sym typeface="Calibri"/>
            </a:endParaRPr>
          </a:p>
        </p:txBody>
      </p:sp>
      <p:sp>
        <p:nvSpPr>
          <p:cNvPr id="102" name="Google Shape;102;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FontTx/>
              <a:buNone/>
            </a:pPr>
            <a:r>
              <a:rPr lang="en-US" sz="1200" b="0" i="0" u="none" strike="noStrike" cap="none" baseline="0" dirty="0" err="1">
                <a:solidFill>
                  <a:schemeClr val="dk1"/>
                </a:solidFill>
                <a:effectLst/>
                <a:latin typeface="Calibri"/>
                <a:ea typeface="Calibri"/>
                <a:cs typeface="Calibri"/>
                <a:sym typeface="Calibri"/>
              </a:rPr>
              <a:t>Trước</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khi</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đi</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vào</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nội</a:t>
            </a:r>
            <a:r>
              <a:rPr lang="en-US" sz="1200" b="0" i="0" u="none" strike="noStrike" cap="none" baseline="0" dirty="0">
                <a:solidFill>
                  <a:schemeClr val="dk1"/>
                </a:solidFill>
                <a:effectLst/>
                <a:latin typeface="Calibri"/>
                <a:ea typeface="Calibri"/>
                <a:cs typeface="Calibri"/>
                <a:sym typeface="Calibri"/>
              </a:rPr>
              <a:t> dung </a:t>
            </a:r>
            <a:r>
              <a:rPr lang="en-US" sz="1200" b="0" i="0" u="none" strike="noStrike" cap="none" baseline="0" dirty="0" err="1">
                <a:solidFill>
                  <a:schemeClr val="dk1"/>
                </a:solidFill>
                <a:effectLst/>
                <a:latin typeface="Calibri"/>
                <a:ea typeface="Calibri"/>
                <a:cs typeface="Calibri"/>
                <a:sym typeface="Calibri"/>
              </a:rPr>
              <a:t>chính</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em</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xin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phép</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được</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Giới</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thiệu</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tổng</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quan</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baseline="0" dirty="0" err="1">
                <a:solidFill>
                  <a:schemeClr val="dk1"/>
                </a:solidFill>
                <a:effectLst/>
                <a:latin typeface="Calibri"/>
                <a:ea typeface="Calibri"/>
                <a:cs typeface="Calibri"/>
                <a:sym typeface="Calibri"/>
              </a:rPr>
              <a:t>về</a:t>
            </a:r>
            <a:r>
              <a:rPr lang="en-US" sz="1200" b="0" i="0" u="none" strike="noStrike" cap="none" baseline="0" dirty="0">
                <a:solidFill>
                  <a:schemeClr val="dk1"/>
                </a:solidFill>
                <a:effectLst/>
                <a:latin typeface="Calibri"/>
                <a:ea typeface="Calibri"/>
                <a:cs typeface="Calibri"/>
                <a:sym typeface="Calibri"/>
              </a:rPr>
              <a:t> </a:t>
            </a:r>
            <a:r>
              <a:rPr lang="en-US" baseline="0" dirty="0" err="1"/>
              <a:t>Tập</a:t>
            </a:r>
            <a:r>
              <a:rPr lang="en-US" baseline="0" dirty="0"/>
              <a:t> </a:t>
            </a:r>
            <a:r>
              <a:rPr lang="en-US" baseline="0" dirty="0" err="1"/>
              <a:t>đoàn</a:t>
            </a:r>
            <a:r>
              <a:rPr lang="en-US" baseline="0" dirty="0"/>
              <a:t> </a:t>
            </a:r>
            <a:r>
              <a:rPr lang="en-US" baseline="0" dirty="0" err="1"/>
              <a:t>công</a:t>
            </a:r>
            <a:r>
              <a:rPr lang="en-US" baseline="0" dirty="0"/>
              <a:t> </a:t>
            </a:r>
            <a:r>
              <a:rPr lang="en-US" baseline="0" dirty="0" err="1"/>
              <a:t>nghệ</a:t>
            </a:r>
            <a:r>
              <a:rPr lang="en-US" baseline="0" dirty="0"/>
              <a:t> </a:t>
            </a:r>
            <a:r>
              <a:rPr lang="en-US" dirty="0" err="1"/>
              <a:t>Quảng</a:t>
            </a:r>
            <a:r>
              <a:rPr lang="en-US" dirty="0"/>
              <a:t> </a:t>
            </a:r>
            <a:r>
              <a:rPr lang="en-US" dirty="0" err="1"/>
              <a:t>Ích</a:t>
            </a:r>
            <a:endParaRPr lang="en-US" dirty="0"/>
          </a:p>
          <a:p>
            <a:pPr marL="0" lvl="0" indent="0" algn="l" rtl="0">
              <a:spcBef>
                <a:spcPts val="0"/>
              </a:spcBef>
              <a:spcAft>
                <a:spcPts val="0"/>
              </a:spcAft>
              <a:buFontTx/>
              <a:buNone/>
            </a:pPr>
            <a:r>
              <a:rPr lang="en-US" dirty="0" err="1"/>
              <a:t>Là</a:t>
            </a:r>
            <a:r>
              <a:rPr lang="en-US" dirty="0"/>
              <a:t> </a:t>
            </a:r>
            <a:r>
              <a:rPr lang="en-US" dirty="0" err="1"/>
              <a:t>đơn</a:t>
            </a:r>
            <a:r>
              <a:rPr lang="en-US" dirty="0"/>
              <a:t> </a:t>
            </a:r>
            <a:r>
              <a:rPr lang="en-US" dirty="0" err="1"/>
              <a:t>vị</a:t>
            </a:r>
            <a:r>
              <a:rPr lang="en-US" dirty="0"/>
              <a:t> </a:t>
            </a:r>
            <a:r>
              <a:rPr lang="en-US" dirty="0" err="1"/>
              <a:t>tư</a:t>
            </a:r>
            <a:r>
              <a:rPr lang="en-US" dirty="0"/>
              <a:t> </a:t>
            </a:r>
            <a:r>
              <a:rPr lang="en-US" dirty="0" err="1"/>
              <a:t>vấn</a:t>
            </a:r>
            <a:r>
              <a:rPr lang="en-US" dirty="0"/>
              <a:t>, XÂY DỰNG &amp; VẬN HÀNH HỆ THỐNG CSDL</a:t>
            </a:r>
            <a:r>
              <a:rPr lang="en-US" baseline="0" dirty="0"/>
              <a:t> </a:t>
            </a:r>
            <a:r>
              <a:rPr lang="en-US" baseline="0" dirty="0" err="1"/>
              <a:t>của</a:t>
            </a:r>
            <a:r>
              <a:rPr lang="en-US" dirty="0"/>
              <a:t> BỘ GD&amp;ĐT</a:t>
            </a:r>
            <a:r>
              <a:rPr lang="en-US" baseline="0" dirty="0"/>
              <a:t> </a:t>
            </a:r>
            <a:r>
              <a:rPr lang="en-US" baseline="0" dirty="0" err="1"/>
              <a:t>và</a:t>
            </a:r>
            <a:r>
              <a:rPr lang="en-US" baseline="0" dirty="0"/>
              <a:t> CSDL </a:t>
            </a:r>
            <a:r>
              <a:rPr lang="en-US" baseline="0" dirty="0" err="1"/>
              <a:t>ngành</a:t>
            </a:r>
            <a:endParaRPr lang="en-US" baseline="0" dirty="0"/>
          </a:p>
          <a:p>
            <a:pPr marL="0" lvl="0" indent="0" algn="l" rtl="0">
              <a:spcBef>
                <a:spcPts val="0"/>
              </a:spcBef>
              <a:spcAft>
                <a:spcPts val="0"/>
              </a:spcAft>
              <a:buFontTx/>
              <a:buNone/>
            </a:pPr>
            <a:r>
              <a:rPr lang="en-US" dirty="0" err="1"/>
              <a:t>Với</a:t>
            </a:r>
            <a:r>
              <a:rPr lang="en-US" baseline="0" dirty="0"/>
              <a:t> </a:t>
            </a:r>
            <a:r>
              <a:rPr lang="en-US" baseline="0" dirty="0" err="1"/>
              <a:t>hơn</a:t>
            </a:r>
            <a:r>
              <a:rPr lang="en-US" baseline="0" dirty="0"/>
              <a:t> 20 </a:t>
            </a:r>
            <a:r>
              <a:rPr lang="en-US" baseline="0" dirty="0" err="1"/>
              <a:t>năm</a:t>
            </a:r>
            <a:r>
              <a:rPr lang="en-US" baseline="0" dirty="0"/>
              <a:t> </a:t>
            </a:r>
            <a:r>
              <a:rPr lang="en-US" baseline="0" dirty="0" err="1"/>
              <a:t>kinh</a:t>
            </a:r>
            <a:r>
              <a:rPr lang="en-US" baseline="0" dirty="0"/>
              <a:t> </a:t>
            </a:r>
            <a:r>
              <a:rPr lang="en-US" baseline="0" dirty="0" err="1"/>
              <a:t>nghiệm</a:t>
            </a:r>
            <a:r>
              <a:rPr lang="en-US" baseline="0" dirty="0"/>
              <a:t> </a:t>
            </a:r>
            <a:r>
              <a:rPr lang="en-US" baseline="0" dirty="0" err="1"/>
              <a:t>trong</a:t>
            </a:r>
            <a:r>
              <a:rPr lang="en-US" baseline="0" dirty="0"/>
              <a:t> </a:t>
            </a:r>
            <a:r>
              <a:rPr lang="en-US" baseline="0" dirty="0" err="1"/>
              <a:t>triển</a:t>
            </a:r>
            <a:r>
              <a:rPr lang="en-US" baseline="0" dirty="0"/>
              <a:t> </a:t>
            </a:r>
            <a:r>
              <a:rPr lang="en-US" baseline="0" dirty="0" err="1"/>
              <a:t>khai</a:t>
            </a:r>
            <a:r>
              <a:rPr lang="en-US" baseline="0" dirty="0"/>
              <a:t> </a:t>
            </a:r>
            <a:r>
              <a:rPr lang="en-US" baseline="0" dirty="0" err="1"/>
              <a:t>thành</a:t>
            </a:r>
            <a:r>
              <a:rPr lang="en-US" baseline="0" dirty="0"/>
              <a:t> </a:t>
            </a:r>
            <a:r>
              <a:rPr lang="en-US" baseline="0" dirty="0" err="1"/>
              <a:t>công</a:t>
            </a:r>
            <a:r>
              <a:rPr lang="en-US" baseline="0" dirty="0"/>
              <a:t> </a:t>
            </a:r>
            <a:r>
              <a:rPr lang="en-US" baseline="0" dirty="0" err="1"/>
              <a:t>nhiều</a:t>
            </a:r>
            <a:r>
              <a:rPr lang="en-US" baseline="0" dirty="0"/>
              <a:t> </a:t>
            </a:r>
            <a:r>
              <a:rPr lang="en-US" baseline="0" dirty="0" err="1"/>
              <a:t>sản</a:t>
            </a:r>
            <a:r>
              <a:rPr lang="en-US" baseline="0" dirty="0"/>
              <a:t> </a:t>
            </a:r>
            <a:r>
              <a:rPr lang="en-US" baseline="0" dirty="0" err="1"/>
              <a:t>phẩm</a:t>
            </a:r>
            <a:r>
              <a:rPr lang="en-US" baseline="0" dirty="0"/>
              <a:t> </a:t>
            </a:r>
            <a:r>
              <a:rPr lang="en-US" baseline="0" dirty="0" err="1"/>
              <a:t>và</a:t>
            </a:r>
            <a:r>
              <a:rPr lang="en-US" baseline="0" dirty="0"/>
              <a:t> </a:t>
            </a:r>
            <a:r>
              <a:rPr lang="en-US" baseline="0" dirty="0" err="1"/>
              <a:t>dịch</a:t>
            </a:r>
            <a:r>
              <a:rPr lang="en-US" baseline="0" dirty="0"/>
              <a:t> </a:t>
            </a:r>
            <a:r>
              <a:rPr lang="en-US" baseline="0" dirty="0" err="1"/>
              <a:t>vụ</a:t>
            </a:r>
            <a:r>
              <a:rPr lang="en-US" baseline="0" dirty="0"/>
              <a:t> </a:t>
            </a:r>
            <a:r>
              <a:rPr lang="en-US" baseline="0" dirty="0" err="1"/>
              <a:t>cntt</a:t>
            </a:r>
            <a:r>
              <a:rPr lang="en-US" baseline="0" dirty="0"/>
              <a:t> </a:t>
            </a:r>
            <a:r>
              <a:rPr lang="en-US" baseline="0" dirty="0" err="1"/>
              <a:t>trong</a:t>
            </a:r>
            <a:r>
              <a:rPr lang="en-US" baseline="0" dirty="0"/>
              <a:t> </a:t>
            </a:r>
            <a:r>
              <a:rPr lang="en-US" baseline="0" dirty="0" err="1"/>
              <a:t>lĩnh</a:t>
            </a:r>
            <a:r>
              <a:rPr lang="en-US" baseline="0" dirty="0"/>
              <a:t> </a:t>
            </a:r>
            <a:r>
              <a:rPr lang="en-US" baseline="0" dirty="0" err="1"/>
              <a:t>vực</a:t>
            </a:r>
            <a:r>
              <a:rPr lang="en-US" baseline="0" dirty="0"/>
              <a:t> GD&amp;DT. </a:t>
            </a:r>
            <a:r>
              <a:rPr lang="en-US" baseline="0" dirty="0" err="1"/>
              <a:t>Trong</a:t>
            </a:r>
            <a:r>
              <a:rPr lang="en-US" baseline="0" dirty="0"/>
              <a:t> </a:t>
            </a:r>
            <a:r>
              <a:rPr lang="en-US" baseline="0" dirty="0" err="1"/>
              <a:t>đó</a:t>
            </a:r>
            <a:r>
              <a:rPr lang="en-US" baseline="0" dirty="0"/>
              <a:t> </a:t>
            </a:r>
            <a:r>
              <a:rPr lang="en-US" baseline="0" dirty="0" err="1"/>
              <a:t>có</a:t>
            </a:r>
            <a:r>
              <a:rPr lang="en-US" baseline="0" dirty="0"/>
              <a:t> </a:t>
            </a:r>
            <a:r>
              <a:rPr lang="en-US" baseline="0" dirty="0" err="1"/>
              <a:t>thể</a:t>
            </a:r>
            <a:r>
              <a:rPr lang="en-US" baseline="0" dirty="0"/>
              <a:t> </a:t>
            </a:r>
            <a:r>
              <a:rPr lang="en-US" baseline="0" dirty="0" err="1"/>
              <a:t>kể</a:t>
            </a:r>
            <a:r>
              <a:rPr lang="en-US" baseline="0" dirty="0"/>
              <a:t> </a:t>
            </a:r>
            <a:r>
              <a:rPr lang="en-US" baseline="0" dirty="0" err="1"/>
              <a:t>đến</a:t>
            </a:r>
            <a:r>
              <a:rPr lang="en-US" baseline="0" dirty="0"/>
              <a:t> </a:t>
            </a:r>
            <a:r>
              <a:rPr lang="en-US" baseline="0" dirty="0" err="1"/>
              <a:t>là</a:t>
            </a:r>
            <a:r>
              <a:rPr lang="en-US" baseline="0" dirty="0"/>
              <a:t> </a:t>
            </a:r>
            <a:r>
              <a:rPr lang="en-US" baseline="0" dirty="0" err="1"/>
              <a:t>ứng</a:t>
            </a:r>
            <a:r>
              <a:rPr lang="en-US" baseline="0" dirty="0"/>
              <a:t> </a:t>
            </a:r>
            <a:r>
              <a:rPr lang="en-US" baseline="0" dirty="0" err="1"/>
              <a:t>dụng</a:t>
            </a:r>
            <a:r>
              <a:rPr lang="en-US" baseline="0" dirty="0"/>
              <a:t> </a:t>
            </a:r>
            <a:r>
              <a:rPr lang="en-US" baseline="0" dirty="0" err="1"/>
              <a:t>truyền</a:t>
            </a:r>
            <a:r>
              <a:rPr lang="en-US" baseline="0" dirty="0"/>
              <a:t> </a:t>
            </a:r>
            <a:r>
              <a:rPr lang="en-US" baseline="0" dirty="0" err="1"/>
              <a:t>thông</a:t>
            </a:r>
            <a:r>
              <a:rPr lang="en-US" baseline="0" dirty="0"/>
              <a:t> </a:t>
            </a:r>
            <a:r>
              <a:rPr lang="en-US" baseline="0" dirty="0" err="1"/>
              <a:t>ngành</a:t>
            </a:r>
            <a:r>
              <a:rPr lang="en-US" baseline="0" dirty="0"/>
              <a:t> </a:t>
            </a:r>
            <a:r>
              <a:rPr lang="en-US" baseline="0" dirty="0" err="1"/>
              <a:t>giáo</a:t>
            </a:r>
            <a:r>
              <a:rPr lang="en-US" baseline="0" dirty="0"/>
              <a:t> </a:t>
            </a:r>
            <a:r>
              <a:rPr lang="en-US" baseline="0" dirty="0" err="1"/>
              <a:t>dục</a:t>
            </a:r>
            <a:r>
              <a:rPr lang="en-US" baseline="0" dirty="0"/>
              <a:t> </a:t>
            </a:r>
            <a:r>
              <a:rPr lang="en-US" baseline="0" dirty="0" err="1"/>
              <a:t>eNetViet</a:t>
            </a:r>
            <a:r>
              <a:rPr lang="en-US" baseline="0" dirty="0"/>
              <a:t>. </a:t>
            </a:r>
          </a:p>
          <a:p>
            <a:pPr marL="0" lvl="0" indent="0" algn="l" rtl="0">
              <a:spcBef>
                <a:spcPts val="0"/>
              </a:spcBef>
              <a:spcAft>
                <a:spcPts val="0"/>
              </a:spcAft>
              <a:buFontTx/>
              <a:buNone/>
            </a:pPr>
            <a:r>
              <a:rPr lang="en-US" baseline="0" dirty="0" err="1"/>
              <a:t>Hiện</a:t>
            </a:r>
            <a:r>
              <a:rPr lang="en-US" baseline="0" dirty="0"/>
              <a:t> </a:t>
            </a:r>
            <a:r>
              <a:rPr lang="en-US" baseline="0" dirty="0" err="1"/>
              <a:t>tại</a:t>
            </a:r>
            <a:r>
              <a:rPr lang="en-US" baseline="0" dirty="0"/>
              <a:t>, </a:t>
            </a:r>
            <a:r>
              <a:rPr lang="en-US" baseline="0" dirty="0" err="1"/>
              <a:t>h</a:t>
            </a:r>
            <a:r>
              <a:rPr lang="en-US" dirty="0" err="1"/>
              <a:t>ệ</a:t>
            </a:r>
            <a:r>
              <a:rPr lang="en-US" dirty="0"/>
              <a:t> </a:t>
            </a:r>
            <a:r>
              <a:rPr lang="en-US" dirty="0" err="1"/>
              <a:t>thống</a:t>
            </a:r>
            <a:r>
              <a:rPr lang="en-US" dirty="0"/>
              <a:t> </a:t>
            </a:r>
            <a:r>
              <a:rPr lang="en-US" dirty="0" err="1"/>
              <a:t>eNetViet</a:t>
            </a:r>
            <a:r>
              <a:rPr lang="en-US" dirty="0"/>
              <a:t> </a:t>
            </a:r>
            <a:r>
              <a:rPr lang="en-US" dirty="0" err="1"/>
              <a:t>tích</a:t>
            </a:r>
            <a:r>
              <a:rPr lang="en-US" dirty="0"/>
              <a:t> </a:t>
            </a:r>
            <a:r>
              <a:rPr lang="en-US" dirty="0" err="1"/>
              <a:t>hợp</a:t>
            </a:r>
            <a:r>
              <a:rPr lang="en-US" dirty="0"/>
              <a:t> CSDL </a:t>
            </a:r>
            <a:r>
              <a:rPr lang="en-US" dirty="0" err="1"/>
              <a:t>Ngành</a:t>
            </a:r>
            <a:r>
              <a:rPr lang="en-US" dirty="0"/>
              <a:t> </a:t>
            </a:r>
            <a:r>
              <a:rPr lang="en-US" dirty="0" err="1"/>
              <a:t>đã</a:t>
            </a:r>
            <a:r>
              <a:rPr lang="en-US" dirty="0"/>
              <a:t> </a:t>
            </a:r>
            <a:r>
              <a:rPr lang="en-US" dirty="0" err="1"/>
              <a:t>được</a:t>
            </a:r>
            <a:r>
              <a:rPr lang="en-US" dirty="0"/>
              <a:t> </a:t>
            </a:r>
            <a:r>
              <a:rPr lang="en-US" dirty="0" err="1"/>
              <a:t>triển</a:t>
            </a:r>
            <a:r>
              <a:rPr lang="en-US" dirty="0"/>
              <a:t> </a:t>
            </a:r>
            <a:r>
              <a:rPr lang="en-US" dirty="0" err="1"/>
              <a:t>khai</a:t>
            </a:r>
            <a:r>
              <a:rPr lang="en-US" dirty="0"/>
              <a:t> </a:t>
            </a:r>
            <a:r>
              <a:rPr lang="en-US" dirty="0" err="1"/>
              <a:t>tới</a:t>
            </a:r>
            <a:r>
              <a:rPr lang="en-US" baseline="0" dirty="0"/>
              <a:t> 18.000 </a:t>
            </a:r>
            <a:r>
              <a:rPr lang="en-US" baseline="0" dirty="0" err="1"/>
              <a:t>đơn</a:t>
            </a:r>
            <a:r>
              <a:rPr lang="en-US" baseline="0" dirty="0"/>
              <a:t> </a:t>
            </a:r>
            <a:r>
              <a:rPr lang="en-US" baseline="0" dirty="0" err="1"/>
              <a:t>vị</a:t>
            </a:r>
            <a:r>
              <a:rPr lang="en-US" baseline="0" dirty="0"/>
              <a:t> </a:t>
            </a:r>
            <a:r>
              <a:rPr lang="en-US" baseline="0" dirty="0" err="1"/>
              <a:t>trường</a:t>
            </a:r>
            <a:r>
              <a:rPr lang="en-US" baseline="0" dirty="0"/>
              <a:t> </a:t>
            </a:r>
            <a:r>
              <a:rPr lang="en-US" baseline="0" dirty="0" err="1"/>
              <a:t>học</a:t>
            </a:r>
            <a:r>
              <a:rPr lang="en-US" dirty="0"/>
              <a:t>, </a:t>
            </a:r>
            <a:r>
              <a:rPr lang="en-US" dirty="0" err="1"/>
              <a:t>trên</a:t>
            </a:r>
            <a:r>
              <a:rPr lang="en-US" baseline="0" dirty="0"/>
              <a:t> 3 </a:t>
            </a:r>
            <a:r>
              <a:rPr lang="en-US" baseline="0" dirty="0" err="1"/>
              <a:t>triệu</a:t>
            </a:r>
            <a:r>
              <a:rPr lang="en-US" baseline="0" dirty="0"/>
              <a:t> </a:t>
            </a:r>
            <a:r>
              <a:rPr lang="en-US" baseline="0" dirty="0" err="1"/>
              <a:t>phhs</a:t>
            </a:r>
            <a:r>
              <a:rPr lang="en-US" baseline="0" dirty="0"/>
              <a:t> </a:t>
            </a:r>
            <a:r>
              <a:rPr lang="en-US" baseline="0" dirty="0" err="1"/>
              <a:t>và</a:t>
            </a:r>
            <a:r>
              <a:rPr lang="en-US" baseline="0" dirty="0"/>
              <a:t> </a:t>
            </a:r>
            <a:r>
              <a:rPr lang="en-US" baseline="0" dirty="0" err="1"/>
              <a:t>trên</a:t>
            </a:r>
            <a:r>
              <a:rPr lang="en-US" baseline="0" dirty="0"/>
              <a:t> 10 </a:t>
            </a:r>
            <a:r>
              <a:rPr lang="en-US" baseline="0" dirty="0" err="1"/>
              <a:t>sở</a:t>
            </a:r>
            <a:r>
              <a:rPr lang="en-US" baseline="0" dirty="0"/>
              <a:t> GD&amp;DT. </a:t>
            </a:r>
            <a:r>
              <a:rPr lang="en-US" baseline="0" dirty="0" err="1"/>
              <a:t>Rất</a:t>
            </a:r>
            <a:r>
              <a:rPr lang="en-US" baseline="0" dirty="0"/>
              <a:t> </a:t>
            </a:r>
            <a:r>
              <a:rPr lang="en-US" baseline="0" dirty="0" err="1"/>
              <a:t>vinh</a:t>
            </a:r>
            <a:r>
              <a:rPr lang="en-US" baseline="0" dirty="0"/>
              <a:t> </a:t>
            </a:r>
            <a:r>
              <a:rPr lang="en-US" baseline="0" dirty="0" err="1"/>
              <a:t>dự</a:t>
            </a:r>
            <a:r>
              <a:rPr lang="en-US" baseline="0" dirty="0"/>
              <a:t> </a:t>
            </a:r>
            <a:r>
              <a:rPr lang="en-US" baseline="0" dirty="0" err="1"/>
              <a:t>eNetViet</a:t>
            </a:r>
            <a:r>
              <a:rPr lang="en-US" baseline="0" dirty="0"/>
              <a:t> </a:t>
            </a:r>
            <a:r>
              <a:rPr lang="en-US" baseline="0" dirty="0" err="1"/>
              <a:t>đã</a:t>
            </a:r>
            <a:r>
              <a:rPr lang="en-US" baseline="0" dirty="0"/>
              <a:t> </a:t>
            </a:r>
            <a:r>
              <a:rPr lang="en-US" baseline="0" dirty="0" err="1"/>
              <a:t>được</a:t>
            </a:r>
            <a:r>
              <a:rPr lang="en-US" baseline="0" dirty="0"/>
              <a:t> </a:t>
            </a:r>
            <a:r>
              <a:rPr lang="en-US" baseline="0" dirty="0" err="1"/>
              <a:t>triển</a:t>
            </a:r>
            <a:r>
              <a:rPr lang="en-US" baseline="0" dirty="0"/>
              <a:t> </a:t>
            </a:r>
            <a:r>
              <a:rPr lang="en-US" baseline="0" dirty="0" err="1"/>
              <a:t>khai</a:t>
            </a:r>
            <a:r>
              <a:rPr lang="en-US" baseline="0" dirty="0"/>
              <a:t> </a:t>
            </a:r>
            <a:r>
              <a:rPr lang="en-US" dirty="0"/>
              <a:t>4/5 </a:t>
            </a:r>
            <a:r>
              <a:rPr lang="en-US" dirty="0" err="1"/>
              <a:t>thành</a:t>
            </a:r>
            <a:r>
              <a:rPr lang="en-US" dirty="0"/>
              <a:t> </a:t>
            </a:r>
            <a:r>
              <a:rPr lang="en-US" dirty="0" err="1"/>
              <a:t>phố</a:t>
            </a:r>
            <a:r>
              <a:rPr lang="en-US" dirty="0"/>
              <a:t> </a:t>
            </a:r>
            <a:r>
              <a:rPr lang="en-US" dirty="0" err="1"/>
              <a:t>trực</a:t>
            </a:r>
            <a:r>
              <a:rPr lang="en-US" dirty="0"/>
              <a:t> </a:t>
            </a:r>
            <a:r>
              <a:rPr lang="en-US" dirty="0" err="1"/>
              <a:t>thuộc</a:t>
            </a:r>
            <a:r>
              <a:rPr lang="en-US" dirty="0"/>
              <a:t> TW,</a:t>
            </a:r>
            <a:r>
              <a:rPr lang="en-US" baseline="0" dirty="0"/>
              <a:t> </a:t>
            </a:r>
            <a:r>
              <a:rPr lang="en-US" baseline="0" dirty="0" err="1"/>
              <a:t>đ</a:t>
            </a:r>
            <a:r>
              <a:rPr lang="en-US" dirty="0" err="1"/>
              <a:t>ó</a:t>
            </a:r>
            <a:r>
              <a:rPr lang="en-US" baseline="0" dirty="0"/>
              <a:t> </a:t>
            </a:r>
            <a:r>
              <a:rPr lang="en-US" baseline="0" dirty="0" err="1"/>
              <a:t>là</a:t>
            </a:r>
            <a:r>
              <a:rPr lang="en-US" baseline="0" dirty="0"/>
              <a:t>: </a:t>
            </a:r>
            <a:r>
              <a:rPr lang="en-US" dirty="0"/>
              <a:t>HN,</a:t>
            </a:r>
            <a:r>
              <a:rPr lang="en-US" baseline="0" dirty="0"/>
              <a:t> HCM, HP,DN</a:t>
            </a:r>
            <a:endParaRPr lang="en-US" dirty="0"/>
          </a:p>
        </p:txBody>
      </p:sp>
      <p:sp>
        <p:nvSpPr>
          <p:cNvPr id="104" name="Google Shape;1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05" name="Google Shape;1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728267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0: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Đầu</a:t>
            </a:r>
            <a:r>
              <a:rPr lang="en-US" baseline="0" dirty="0"/>
              <a:t> </a:t>
            </a:r>
            <a:r>
              <a:rPr lang="en-US" baseline="0" dirty="0" err="1"/>
              <a:t>tiên</a:t>
            </a:r>
            <a:r>
              <a:rPr lang="en-US" baseline="0" dirty="0"/>
              <a:t> </a:t>
            </a:r>
            <a:r>
              <a:rPr lang="en-US" baseline="0" dirty="0" err="1"/>
              <a:t>là</a:t>
            </a:r>
            <a:r>
              <a:rPr lang="en-US" baseline="0" dirty="0"/>
              <a:t> </a:t>
            </a:r>
            <a:r>
              <a:rPr lang="en-US" baseline="0" dirty="0" err="1"/>
              <a:t>nhóm</a:t>
            </a:r>
            <a:r>
              <a:rPr lang="en-US" baseline="0" dirty="0"/>
              <a:t> </a:t>
            </a:r>
            <a:r>
              <a:rPr lang="en-US" baseline="0" dirty="0" err="1"/>
              <a:t>tính</a:t>
            </a:r>
            <a:r>
              <a:rPr lang="en-US" baseline="0" dirty="0"/>
              <a:t> </a:t>
            </a:r>
            <a:r>
              <a:rPr lang="en-US" baseline="0" dirty="0" err="1"/>
              <a:t>năng</a:t>
            </a:r>
            <a:r>
              <a:rPr lang="en-US" baseline="0" dirty="0"/>
              <a:t> </a:t>
            </a:r>
            <a:r>
              <a:rPr lang="en-US" baseline="0" dirty="0" err="1"/>
              <a:t>Q</a:t>
            </a:r>
            <a:r>
              <a:rPr lang="en-US" dirty="0" err="1"/>
              <a:t>uản</a:t>
            </a:r>
            <a:r>
              <a:rPr lang="en-US" dirty="0"/>
              <a:t> </a:t>
            </a:r>
            <a:r>
              <a:rPr lang="en-US" dirty="0" err="1"/>
              <a:t>lý</a:t>
            </a:r>
            <a:r>
              <a:rPr lang="en-US" dirty="0"/>
              <a:t> </a:t>
            </a:r>
            <a:r>
              <a:rPr lang="en-US" dirty="0" err="1"/>
              <a:t>điều</a:t>
            </a:r>
            <a:r>
              <a:rPr lang="en-US" dirty="0"/>
              <a:t> </a:t>
            </a:r>
            <a:r>
              <a:rPr lang="en-US" dirty="0" err="1"/>
              <a:t>hành</a:t>
            </a:r>
            <a:r>
              <a:rPr lang="en-US" dirty="0"/>
              <a:t>: </a:t>
            </a:r>
            <a:br>
              <a:rPr lang="en-US" dirty="0"/>
            </a:br>
            <a:r>
              <a:rPr lang="en-US" dirty="0" err="1"/>
              <a:t>Với</a:t>
            </a:r>
            <a:r>
              <a:rPr lang="en-US" baseline="0" dirty="0"/>
              <a:t> </a:t>
            </a:r>
            <a:r>
              <a:rPr lang="en-US" baseline="0" dirty="0" err="1"/>
              <a:t>vai</a:t>
            </a:r>
            <a:r>
              <a:rPr lang="en-US" baseline="0" dirty="0"/>
              <a:t> </a:t>
            </a:r>
            <a:r>
              <a:rPr lang="en-US" baseline="0" dirty="0" err="1"/>
              <a:t>trò</a:t>
            </a:r>
            <a:r>
              <a:rPr lang="en-US" baseline="0" dirty="0"/>
              <a:t> </a:t>
            </a:r>
            <a:r>
              <a:rPr lang="en-US" baseline="0" dirty="0" err="1"/>
              <a:t>quản</a:t>
            </a:r>
            <a:r>
              <a:rPr lang="en-US" baseline="0" dirty="0"/>
              <a:t> </a:t>
            </a:r>
            <a:r>
              <a:rPr lang="en-US" baseline="0" dirty="0" err="1"/>
              <a:t>lý</a:t>
            </a:r>
            <a:r>
              <a:rPr lang="en-US" baseline="0" dirty="0"/>
              <a:t> </a:t>
            </a:r>
            <a:r>
              <a:rPr lang="en-US" baseline="0" dirty="0" err="1"/>
              <a:t>và</a:t>
            </a:r>
            <a:r>
              <a:rPr lang="en-US" baseline="0" dirty="0"/>
              <a:t> </a:t>
            </a:r>
            <a:r>
              <a:rPr lang="en-US" baseline="0" dirty="0" err="1"/>
              <a:t>điều</a:t>
            </a:r>
            <a:r>
              <a:rPr lang="en-US" baseline="0" dirty="0"/>
              <a:t> </a:t>
            </a:r>
            <a:r>
              <a:rPr lang="en-US" baseline="0" dirty="0" err="1"/>
              <a:t>hành</a:t>
            </a:r>
            <a:r>
              <a:rPr lang="en-US" baseline="0" dirty="0"/>
              <a:t>, BGH </a:t>
            </a:r>
            <a:r>
              <a:rPr lang="en-US" baseline="0" dirty="0" err="1"/>
              <a:t>nhà</a:t>
            </a:r>
            <a:r>
              <a:rPr lang="en-US" baseline="0" dirty="0"/>
              <a:t> </a:t>
            </a:r>
            <a:r>
              <a:rPr lang="en-US" baseline="0" dirty="0" err="1"/>
              <a:t>trường</a:t>
            </a:r>
            <a:r>
              <a:rPr lang="en-US" baseline="0" dirty="0"/>
              <a:t> </a:t>
            </a:r>
            <a:r>
              <a:rPr lang="en-US" baseline="0" dirty="0" err="1"/>
              <a:t>luôn</a:t>
            </a:r>
            <a:r>
              <a:rPr lang="en-US" baseline="0" dirty="0"/>
              <a:t> </a:t>
            </a:r>
            <a:r>
              <a:rPr lang="en-US" baseline="0" dirty="0" err="1"/>
              <a:t>cần</a:t>
            </a:r>
            <a:r>
              <a:rPr lang="en-US" baseline="0" dirty="0"/>
              <a:t> </a:t>
            </a:r>
            <a:r>
              <a:rPr lang="en-US" baseline="0" dirty="0" err="1"/>
              <a:t>nắm</a:t>
            </a:r>
            <a:r>
              <a:rPr lang="en-US" baseline="0" dirty="0"/>
              <a:t> </a:t>
            </a:r>
            <a:r>
              <a:rPr lang="en-US" baseline="0" dirty="0" err="1"/>
              <a:t>bắt</a:t>
            </a:r>
            <a:r>
              <a:rPr lang="en-US" baseline="0" dirty="0"/>
              <a:t> </a:t>
            </a:r>
            <a:r>
              <a:rPr lang="en-US" baseline="0" dirty="0" err="1"/>
              <a:t>rõ</a:t>
            </a:r>
            <a:r>
              <a:rPr lang="en-US" baseline="0" dirty="0"/>
              <a:t> </a:t>
            </a:r>
            <a:r>
              <a:rPr lang="en-US" baseline="0" dirty="0" err="1"/>
              <a:t>các</a:t>
            </a:r>
            <a:r>
              <a:rPr lang="en-US" baseline="0" dirty="0"/>
              <a:t> </a:t>
            </a:r>
            <a:r>
              <a:rPr lang="en-US" baseline="0" dirty="0" err="1"/>
              <a:t>thông</a:t>
            </a:r>
            <a:r>
              <a:rPr lang="en-US" baseline="0" dirty="0"/>
              <a:t> tin, </a:t>
            </a:r>
            <a:r>
              <a:rPr lang="en-US" baseline="0" dirty="0" err="1"/>
              <a:t>số</a:t>
            </a:r>
            <a:r>
              <a:rPr lang="en-US" baseline="0" dirty="0"/>
              <a:t> </a:t>
            </a:r>
            <a:r>
              <a:rPr lang="en-US" baseline="0" dirty="0" err="1"/>
              <a:t>liệu</a:t>
            </a:r>
            <a:r>
              <a:rPr lang="en-US" baseline="0" dirty="0"/>
              <a:t> chi </a:t>
            </a:r>
            <a:r>
              <a:rPr lang="en-US" baseline="0" dirty="0" err="1"/>
              <a:t>tiết</a:t>
            </a:r>
            <a:r>
              <a:rPr lang="en-US" baseline="0" dirty="0"/>
              <a:t> </a:t>
            </a:r>
            <a:r>
              <a:rPr lang="en-US" baseline="0" dirty="0" err="1"/>
              <a:t>tới</a:t>
            </a:r>
            <a:r>
              <a:rPr lang="en-US" baseline="0" dirty="0"/>
              <a:t> </a:t>
            </a:r>
            <a:r>
              <a:rPr lang="en-US" baseline="0" dirty="0" err="1"/>
              <a:t>từng</a:t>
            </a:r>
            <a:r>
              <a:rPr lang="en-US" baseline="0" dirty="0"/>
              <a:t> </a:t>
            </a:r>
            <a:r>
              <a:rPr lang="en-US" baseline="0" dirty="0" err="1"/>
              <a:t>lớp</a:t>
            </a:r>
            <a:r>
              <a:rPr lang="en-US" baseline="0" dirty="0"/>
              <a:t>, </a:t>
            </a:r>
            <a:r>
              <a:rPr lang="en-US" baseline="0" dirty="0" err="1"/>
              <a:t>từng</a:t>
            </a:r>
            <a:r>
              <a:rPr lang="en-US" baseline="0" dirty="0"/>
              <a:t> </a:t>
            </a:r>
            <a:r>
              <a:rPr lang="en-US" baseline="0" dirty="0" err="1"/>
              <a:t>học</a:t>
            </a:r>
            <a:r>
              <a:rPr lang="en-US" baseline="0" dirty="0"/>
              <a:t> </a:t>
            </a:r>
            <a:r>
              <a:rPr lang="en-US" baseline="0" dirty="0" err="1"/>
              <a:t>sinh</a:t>
            </a:r>
            <a:r>
              <a:rPr lang="en-US" baseline="0" dirty="0"/>
              <a:t>. </a:t>
            </a:r>
            <a:r>
              <a:rPr lang="en-US" baseline="0" dirty="0" err="1"/>
              <a:t>Các</a:t>
            </a:r>
            <a:r>
              <a:rPr lang="en-US" baseline="0" dirty="0"/>
              <a:t> </a:t>
            </a:r>
            <a:r>
              <a:rPr lang="en-US" baseline="0" dirty="0" err="1"/>
              <a:t>báo</a:t>
            </a:r>
            <a:r>
              <a:rPr lang="en-US" baseline="0" dirty="0"/>
              <a:t> </a:t>
            </a:r>
            <a:r>
              <a:rPr lang="en-US" baseline="0" dirty="0" err="1"/>
              <a:t>cáo</a:t>
            </a:r>
            <a:r>
              <a:rPr lang="en-US" baseline="0" dirty="0"/>
              <a:t> </a:t>
            </a:r>
            <a:r>
              <a:rPr lang="en-US" baseline="0" dirty="0" err="1"/>
              <a:t>cần</a:t>
            </a:r>
            <a:r>
              <a:rPr lang="en-US" baseline="0" dirty="0"/>
              <a:t> </a:t>
            </a:r>
            <a:r>
              <a:rPr lang="en-US" baseline="0" dirty="0" err="1"/>
              <a:t>kịp</a:t>
            </a:r>
            <a:r>
              <a:rPr lang="en-US" baseline="0" dirty="0"/>
              <a:t> </a:t>
            </a:r>
            <a:r>
              <a:rPr lang="en-US" baseline="0" dirty="0" err="1"/>
              <a:t>thời</a:t>
            </a:r>
            <a:r>
              <a:rPr lang="en-US" baseline="0" dirty="0"/>
              <a:t>, </a:t>
            </a:r>
            <a:r>
              <a:rPr lang="en-US" baseline="0" dirty="0" err="1"/>
              <a:t>chính</a:t>
            </a:r>
            <a:r>
              <a:rPr lang="en-US" baseline="0" dirty="0"/>
              <a:t> </a:t>
            </a:r>
            <a:r>
              <a:rPr lang="en-US" baseline="0" dirty="0" err="1"/>
              <a:t>xác</a:t>
            </a:r>
            <a:r>
              <a:rPr lang="en-US" baseline="0" dirty="0"/>
              <a:t> </a:t>
            </a:r>
            <a:r>
              <a:rPr lang="en-US" baseline="0" dirty="0" err="1"/>
              <a:t>theo</a:t>
            </a:r>
            <a:r>
              <a:rPr lang="en-US" baseline="0" dirty="0"/>
              <a:t> </a:t>
            </a:r>
            <a:r>
              <a:rPr lang="en-US" baseline="0" dirty="0" err="1"/>
              <a:t>từng</a:t>
            </a:r>
            <a:r>
              <a:rPr lang="en-US" baseline="0" dirty="0"/>
              <a:t> </a:t>
            </a:r>
            <a:r>
              <a:rPr lang="en-US" baseline="0" dirty="0" err="1"/>
              <a:t>thời</a:t>
            </a:r>
            <a:r>
              <a:rPr lang="en-US" baseline="0" dirty="0"/>
              <a:t> </a:t>
            </a:r>
            <a:r>
              <a:rPr lang="en-US" baseline="0" dirty="0" err="1"/>
              <a:t>điểm</a:t>
            </a:r>
            <a:r>
              <a:rPr lang="en-US" baseline="0" dirty="0"/>
              <a:t> </a:t>
            </a:r>
            <a:r>
              <a:rPr lang="en-US" baseline="0" dirty="0" err="1"/>
              <a:t>hoặc</a:t>
            </a:r>
            <a:r>
              <a:rPr lang="en-US" baseline="0" dirty="0"/>
              <a:t> </a:t>
            </a:r>
            <a:r>
              <a:rPr lang="en-US" baseline="0" dirty="0" err="1"/>
              <a:t>theo</a:t>
            </a:r>
            <a:r>
              <a:rPr lang="en-US" baseline="0" dirty="0"/>
              <a:t> </a:t>
            </a:r>
            <a:r>
              <a:rPr lang="en-US" baseline="0" dirty="0" err="1"/>
              <a:t>từng</a:t>
            </a:r>
            <a:r>
              <a:rPr lang="en-US" baseline="0" dirty="0"/>
              <a:t> </a:t>
            </a:r>
            <a:r>
              <a:rPr lang="en-US" baseline="0" dirty="0" err="1"/>
              <a:t>giai</a:t>
            </a:r>
            <a:r>
              <a:rPr lang="en-US" baseline="0" dirty="0"/>
              <a:t> </a:t>
            </a:r>
            <a:r>
              <a:rPr lang="en-US" baseline="0" dirty="0" err="1"/>
              <a:t>đoạn</a:t>
            </a:r>
            <a:r>
              <a:rPr lang="en-US" baseline="0" dirty="0"/>
              <a:t>. </a:t>
            </a:r>
          </a:p>
          <a:p>
            <a:pPr marL="0" lvl="0" indent="0" algn="l" rtl="0">
              <a:spcBef>
                <a:spcPts val="0"/>
              </a:spcBef>
              <a:spcAft>
                <a:spcPts val="0"/>
              </a:spcAft>
              <a:buNone/>
            </a:pPr>
            <a:r>
              <a:rPr lang="en-US" baseline="0" dirty="0" err="1"/>
              <a:t>Đáp</a:t>
            </a:r>
            <a:r>
              <a:rPr lang="en-US" baseline="0" dirty="0"/>
              <a:t> </a:t>
            </a:r>
            <a:r>
              <a:rPr lang="en-US" baseline="0" dirty="0" err="1"/>
              <a:t>ứng</a:t>
            </a:r>
            <a:r>
              <a:rPr lang="en-US" baseline="0" dirty="0"/>
              <a:t> </a:t>
            </a:r>
            <a:r>
              <a:rPr lang="en-US" baseline="0" dirty="0" err="1"/>
              <a:t>được</a:t>
            </a:r>
            <a:r>
              <a:rPr lang="en-US" baseline="0" dirty="0"/>
              <a:t> </a:t>
            </a:r>
            <a:r>
              <a:rPr lang="en-US" baseline="0" dirty="0" err="1"/>
              <a:t>vấn</a:t>
            </a:r>
            <a:r>
              <a:rPr lang="en-US" baseline="0" dirty="0"/>
              <a:t> </a:t>
            </a:r>
            <a:r>
              <a:rPr lang="en-US" baseline="0" dirty="0" err="1"/>
              <a:t>đề</a:t>
            </a:r>
            <a:r>
              <a:rPr lang="en-US" baseline="0" dirty="0"/>
              <a:t> </a:t>
            </a:r>
            <a:r>
              <a:rPr lang="en-US" baseline="0" dirty="0" err="1"/>
              <a:t>đó</a:t>
            </a:r>
            <a:r>
              <a:rPr lang="en-US" baseline="0" dirty="0"/>
              <a:t>, </a:t>
            </a:r>
            <a:r>
              <a:rPr lang="en-US" baseline="0" dirty="0" err="1"/>
              <a:t>trên</a:t>
            </a:r>
            <a:r>
              <a:rPr lang="en-US" baseline="0" dirty="0"/>
              <a:t> </a:t>
            </a:r>
            <a:r>
              <a:rPr lang="en-US" baseline="0" dirty="0" err="1"/>
              <a:t>ứng</a:t>
            </a:r>
            <a:r>
              <a:rPr lang="en-US" baseline="0" dirty="0"/>
              <a:t> </a:t>
            </a:r>
            <a:r>
              <a:rPr lang="en-US" baseline="0" dirty="0" err="1"/>
              <a:t>dụng</a:t>
            </a:r>
            <a:r>
              <a:rPr lang="en-US" baseline="0" dirty="0"/>
              <a:t> ENV </a:t>
            </a:r>
            <a:r>
              <a:rPr lang="en-US" baseline="0" dirty="0" err="1"/>
              <a:t>có</a:t>
            </a:r>
            <a:r>
              <a:rPr lang="en-US" baseline="0" dirty="0"/>
              <a:t> </a:t>
            </a:r>
            <a:r>
              <a:rPr lang="en-US" baseline="0" dirty="0" err="1"/>
              <a:t>đầy</a:t>
            </a:r>
            <a:r>
              <a:rPr lang="en-US" baseline="0" dirty="0"/>
              <a:t> </a:t>
            </a:r>
            <a:r>
              <a:rPr lang="en-US" baseline="0" dirty="0" err="1"/>
              <a:t>đủ</a:t>
            </a:r>
            <a:r>
              <a:rPr lang="en-US" baseline="0" dirty="0"/>
              <a:t> </a:t>
            </a:r>
            <a:r>
              <a:rPr lang="en-US" baseline="0" dirty="0" err="1"/>
              <a:t>các</a:t>
            </a:r>
            <a:r>
              <a:rPr lang="en-US" baseline="0" dirty="0"/>
              <a:t> </a:t>
            </a:r>
            <a:r>
              <a:rPr lang="en-US" baseline="0" dirty="0" err="1"/>
              <a:t>chức</a:t>
            </a:r>
            <a:r>
              <a:rPr lang="en-US" baseline="0" dirty="0"/>
              <a:t> </a:t>
            </a:r>
            <a:r>
              <a:rPr lang="en-US" baseline="0" dirty="0" err="1"/>
              <a:t>năng</a:t>
            </a:r>
            <a:r>
              <a:rPr lang="en-US" baseline="0" dirty="0"/>
              <a:t> </a:t>
            </a:r>
            <a:r>
              <a:rPr lang="en-US" baseline="0" dirty="0" err="1"/>
              <a:t>cần</a:t>
            </a:r>
            <a:r>
              <a:rPr lang="en-US" baseline="0" dirty="0"/>
              <a:t> </a:t>
            </a:r>
            <a:r>
              <a:rPr lang="en-US" baseline="0" dirty="0" err="1"/>
              <a:t>thiết</a:t>
            </a:r>
            <a:r>
              <a:rPr lang="en-US" baseline="0" dirty="0"/>
              <a:t> </a:t>
            </a:r>
            <a:r>
              <a:rPr lang="en-US" baseline="0" dirty="0" err="1"/>
              <a:t>với</a:t>
            </a:r>
            <a:r>
              <a:rPr lang="en-US" baseline="0" dirty="0"/>
              <a:t> BGH </a:t>
            </a:r>
            <a:r>
              <a:rPr lang="en-US" baseline="0" dirty="0" err="1"/>
              <a:t>nhà</a:t>
            </a:r>
            <a:r>
              <a:rPr lang="en-US" baseline="0" dirty="0"/>
              <a:t> </a:t>
            </a:r>
            <a:r>
              <a:rPr lang="en-US" baseline="0" dirty="0" err="1"/>
              <a:t>trường</a:t>
            </a:r>
            <a:r>
              <a:rPr lang="en-US" baseline="0" dirty="0"/>
              <a:t> </a:t>
            </a:r>
            <a:r>
              <a:rPr lang="en-US" baseline="0" dirty="0" err="1"/>
              <a:t>v</a:t>
            </a:r>
            <a:r>
              <a:rPr lang="en-US" dirty="0" err="1"/>
              <a:t>ới</a:t>
            </a:r>
            <a:r>
              <a:rPr lang="en-US" baseline="0" dirty="0"/>
              <a:t> </a:t>
            </a:r>
            <a:r>
              <a:rPr lang="en-US" baseline="0" dirty="0" err="1"/>
              <a:t>các</a:t>
            </a:r>
            <a:r>
              <a:rPr lang="en-US" baseline="0" dirty="0"/>
              <a:t> </a:t>
            </a:r>
            <a:r>
              <a:rPr lang="en-US" baseline="0" dirty="0" err="1"/>
              <a:t>tính</a:t>
            </a:r>
            <a:r>
              <a:rPr lang="en-US" baseline="0" dirty="0"/>
              <a:t> </a:t>
            </a:r>
            <a:r>
              <a:rPr lang="en-US" baseline="0" dirty="0" err="1"/>
              <a:t>năng</a:t>
            </a:r>
            <a:r>
              <a:rPr lang="en-US" baseline="0" dirty="0"/>
              <a:t> </a:t>
            </a:r>
            <a:r>
              <a:rPr lang="en-US" baseline="0" dirty="0" err="1"/>
              <a:t>chuyên</a:t>
            </a:r>
            <a:r>
              <a:rPr lang="en-US" baseline="0" dirty="0"/>
              <a:t> </a:t>
            </a:r>
            <a:r>
              <a:rPr lang="en-US" baseline="0" dirty="0" err="1"/>
              <a:t>biệt</a:t>
            </a:r>
            <a:r>
              <a:rPr lang="en-US" baseline="0" dirty="0"/>
              <a:t> </a:t>
            </a:r>
            <a:r>
              <a:rPr lang="en-US" baseline="0" dirty="0" err="1"/>
              <a:t>cho</a:t>
            </a:r>
            <a:r>
              <a:rPr lang="en-US" baseline="0" dirty="0"/>
              <a:t> </a:t>
            </a:r>
            <a:r>
              <a:rPr lang="en-US" baseline="0" dirty="0" err="1"/>
              <a:t>công</a:t>
            </a:r>
            <a:r>
              <a:rPr lang="en-US" baseline="0" dirty="0"/>
              <a:t> </a:t>
            </a:r>
            <a:r>
              <a:rPr lang="en-US" baseline="0" dirty="0" err="1"/>
              <a:t>tác</a:t>
            </a:r>
            <a:r>
              <a:rPr lang="en-US" baseline="0" dirty="0"/>
              <a:t> </a:t>
            </a:r>
            <a:r>
              <a:rPr lang="en-US" baseline="0" dirty="0" err="1"/>
              <a:t>điều</a:t>
            </a:r>
            <a:r>
              <a:rPr lang="en-US" baseline="0" dirty="0"/>
              <a:t> </a:t>
            </a:r>
            <a:r>
              <a:rPr lang="en-US" baseline="0" dirty="0" err="1"/>
              <a:t>hành</a:t>
            </a:r>
            <a:r>
              <a:rPr lang="en-US" baseline="0" dirty="0"/>
              <a:t> </a:t>
            </a:r>
            <a:r>
              <a:rPr lang="en-US" baseline="0" dirty="0" err="1"/>
              <a:t>như</a:t>
            </a:r>
            <a:r>
              <a:rPr lang="en-US" baseline="0" dirty="0"/>
              <a:t>: </a:t>
            </a:r>
            <a:r>
              <a:rPr lang="en-US" baseline="0" dirty="0" err="1"/>
              <a:t>Gửi</a:t>
            </a:r>
            <a:r>
              <a:rPr lang="en-US" baseline="0" dirty="0"/>
              <a:t>/</a:t>
            </a:r>
            <a:r>
              <a:rPr lang="en-US" baseline="0" dirty="0" err="1"/>
              <a:t>nhận</a:t>
            </a:r>
            <a:r>
              <a:rPr lang="en-US" baseline="0" dirty="0"/>
              <a:t> </a:t>
            </a:r>
            <a:r>
              <a:rPr lang="en-US" baseline="0" dirty="0" err="1"/>
              <a:t>thông</a:t>
            </a:r>
            <a:r>
              <a:rPr lang="en-US" baseline="0" dirty="0"/>
              <a:t> </a:t>
            </a:r>
            <a:r>
              <a:rPr lang="en-US" baseline="0" dirty="0" err="1"/>
              <a:t>báo</a:t>
            </a:r>
            <a:r>
              <a:rPr lang="en-US" baseline="0" dirty="0"/>
              <a:t> </a:t>
            </a:r>
            <a:r>
              <a:rPr lang="en-US" baseline="0" dirty="0" err="1"/>
              <a:t>điều</a:t>
            </a:r>
            <a:r>
              <a:rPr lang="en-US" baseline="0" dirty="0"/>
              <a:t> </a:t>
            </a:r>
            <a:r>
              <a:rPr lang="en-US" baseline="0" dirty="0" err="1"/>
              <a:t>hành</a:t>
            </a:r>
            <a:r>
              <a:rPr lang="en-US" baseline="0" dirty="0"/>
              <a:t>. </a:t>
            </a:r>
            <a:r>
              <a:rPr lang="en-US" dirty="0" err="1"/>
              <a:t>Thống</a:t>
            </a:r>
            <a:r>
              <a:rPr lang="en-US" baseline="0" dirty="0"/>
              <a:t> </a:t>
            </a:r>
            <a:r>
              <a:rPr lang="en-US" baseline="0" dirty="0" err="1"/>
              <a:t>kê</a:t>
            </a:r>
            <a:r>
              <a:rPr lang="en-US" baseline="0" dirty="0"/>
              <a:t> </a:t>
            </a:r>
            <a:r>
              <a:rPr lang="en-US" baseline="0" dirty="0" err="1"/>
              <a:t>số</a:t>
            </a:r>
            <a:r>
              <a:rPr lang="en-US" baseline="0" dirty="0"/>
              <a:t> </a:t>
            </a:r>
            <a:r>
              <a:rPr lang="en-US" baseline="0" dirty="0" err="1"/>
              <a:t>liệu</a:t>
            </a:r>
            <a:r>
              <a:rPr lang="en-US" baseline="0" dirty="0"/>
              <a:t> </a:t>
            </a:r>
            <a:r>
              <a:rPr lang="en-US" baseline="0" dirty="0" err="1"/>
              <a:t>học</a:t>
            </a:r>
            <a:r>
              <a:rPr lang="en-US" baseline="0" dirty="0"/>
              <a:t> </a:t>
            </a:r>
            <a:r>
              <a:rPr lang="en-US" baseline="0" dirty="0" err="1"/>
              <a:t>sinh</a:t>
            </a:r>
            <a:r>
              <a:rPr lang="en-US" baseline="0" dirty="0"/>
              <a:t> </a:t>
            </a:r>
            <a:r>
              <a:rPr lang="en-US" baseline="0" dirty="0" err="1"/>
              <a:t>tới</a:t>
            </a:r>
            <a:r>
              <a:rPr lang="en-US" baseline="0" dirty="0"/>
              <a:t> </a:t>
            </a:r>
            <a:r>
              <a:rPr lang="en-US" baseline="0" dirty="0" err="1"/>
              <a:t>trường</a:t>
            </a:r>
            <a:r>
              <a:rPr lang="en-US" baseline="0" dirty="0"/>
              <a:t> </a:t>
            </a:r>
            <a:r>
              <a:rPr lang="en-US" baseline="0" dirty="0" err="1"/>
              <a:t>theo</a:t>
            </a:r>
            <a:r>
              <a:rPr lang="en-US" baseline="0" dirty="0"/>
              <a:t> </a:t>
            </a:r>
            <a:r>
              <a:rPr lang="en-US" baseline="0" dirty="0" err="1"/>
              <a:t>từng</a:t>
            </a:r>
            <a:r>
              <a:rPr lang="en-US" baseline="0" dirty="0"/>
              <a:t> </a:t>
            </a:r>
            <a:r>
              <a:rPr lang="en-US" baseline="0" dirty="0" err="1"/>
              <a:t>thời</a:t>
            </a:r>
            <a:r>
              <a:rPr lang="en-US" baseline="0" dirty="0"/>
              <a:t> </a:t>
            </a:r>
            <a:r>
              <a:rPr lang="en-US" baseline="0" dirty="0" err="1"/>
              <a:t>điểm</a:t>
            </a:r>
            <a:r>
              <a:rPr lang="en-US" dirty="0"/>
              <a:t>. </a:t>
            </a:r>
            <a:r>
              <a:rPr lang="en-US" dirty="0" err="1"/>
              <a:t>Thống</a:t>
            </a:r>
            <a:r>
              <a:rPr lang="en-US" dirty="0"/>
              <a:t> </a:t>
            </a:r>
            <a:r>
              <a:rPr lang="en-US" dirty="0" err="1"/>
              <a:t>kê</a:t>
            </a:r>
            <a:r>
              <a:rPr lang="en-US" dirty="0"/>
              <a:t> </a:t>
            </a:r>
            <a:r>
              <a:rPr lang="en-US" dirty="0" err="1"/>
              <a:t>số</a:t>
            </a:r>
            <a:r>
              <a:rPr lang="en-US" dirty="0"/>
              <a:t> </a:t>
            </a:r>
            <a:r>
              <a:rPr lang="en-US" dirty="0" err="1"/>
              <a:t>liệu</a:t>
            </a:r>
            <a:r>
              <a:rPr lang="en-US" dirty="0"/>
              <a:t> </a:t>
            </a:r>
            <a:r>
              <a:rPr lang="en-US" dirty="0" err="1"/>
              <a:t>giáo</a:t>
            </a:r>
            <a:r>
              <a:rPr lang="en-US" dirty="0"/>
              <a:t> </a:t>
            </a:r>
            <a:r>
              <a:rPr lang="en-US" dirty="0" err="1"/>
              <a:t>dục</a:t>
            </a:r>
            <a:r>
              <a:rPr lang="en-US" dirty="0"/>
              <a:t> </a:t>
            </a:r>
            <a:r>
              <a:rPr lang="en-US" dirty="0" err="1"/>
              <a:t>về</a:t>
            </a:r>
            <a:r>
              <a:rPr lang="en-US" dirty="0"/>
              <a:t> </a:t>
            </a:r>
            <a:r>
              <a:rPr lang="en-US" dirty="0" err="1"/>
              <a:t>trường</a:t>
            </a:r>
            <a:r>
              <a:rPr lang="en-US" dirty="0"/>
              <a:t> </a:t>
            </a:r>
            <a:r>
              <a:rPr lang="en-US" dirty="0" err="1"/>
              <a:t>học</a:t>
            </a:r>
            <a:r>
              <a:rPr lang="en-US" dirty="0"/>
              <a:t> </a:t>
            </a:r>
            <a:r>
              <a:rPr lang="en-US" dirty="0" err="1"/>
              <a:t>trực</a:t>
            </a:r>
            <a:r>
              <a:rPr lang="en-US" dirty="0"/>
              <a:t> </a:t>
            </a:r>
            <a:r>
              <a:rPr lang="en-US" dirty="0" err="1"/>
              <a:t>tuyến</a:t>
            </a:r>
            <a:r>
              <a:rPr lang="en-US" dirty="0"/>
              <a:t> từ CSDL </a:t>
            </a:r>
            <a:r>
              <a:rPr lang="en-US" dirty="0" err="1"/>
              <a:t>ngành</a:t>
            </a:r>
            <a:r>
              <a:rPr lang="en-US" dirty="0"/>
              <a:t>.</a:t>
            </a:r>
            <a:r>
              <a:rPr lang="en-US" baseline="0" dirty="0"/>
              <a:t> </a:t>
            </a:r>
            <a:r>
              <a:rPr lang="en-US" baseline="0" dirty="0" err="1"/>
              <a:t>Quản</a:t>
            </a:r>
            <a:r>
              <a:rPr lang="en-US" baseline="0" dirty="0"/>
              <a:t> </a:t>
            </a:r>
            <a:r>
              <a:rPr lang="en-US" baseline="0" dirty="0" err="1"/>
              <a:t>lý</a:t>
            </a:r>
            <a:r>
              <a:rPr lang="en-US" baseline="0" dirty="0"/>
              <a:t> </a:t>
            </a:r>
            <a:r>
              <a:rPr lang="en-US" baseline="0" dirty="0" err="1"/>
              <a:t>cuộc</a:t>
            </a:r>
            <a:r>
              <a:rPr lang="en-US" baseline="0" dirty="0"/>
              <a:t> </a:t>
            </a:r>
            <a:r>
              <a:rPr lang="en-US" baseline="0" dirty="0" err="1"/>
              <a:t>họp</a:t>
            </a:r>
            <a:r>
              <a:rPr lang="en-US" baseline="0" dirty="0"/>
              <a:t> </a:t>
            </a:r>
            <a:r>
              <a:rPr lang="en-US" baseline="0" dirty="0" err="1"/>
              <a:t>bằng</a:t>
            </a:r>
            <a:r>
              <a:rPr lang="en-US" baseline="0" dirty="0"/>
              <a:t> </a:t>
            </a:r>
            <a:r>
              <a:rPr lang="en-US" baseline="0" dirty="0" err="1"/>
              <a:t>mã</a:t>
            </a:r>
            <a:r>
              <a:rPr lang="en-US" baseline="0" dirty="0"/>
              <a:t> QR. </a:t>
            </a:r>
            <a:br>
              <a:rPr lang="en-US" baseline="0" dirty="0"/>
            </a:br>
            <a:r>
              <a:rPr lang="en-US" dirty="0" err="1"/>
              <a:t>Đây</a:t>
            </a:r>
            <a:r>
              <a:rPr lang="en-US" baseline="0" dirty="0"/>
              <a:t> </a:t>
            </a:r>
            <a:r>
              <a:rPr lang="en-US" baseline="0" dirty="0" err="1"/>
              <a:t>là</a:t>
            </a:r>
            <a:r>
              <a:rPr lang="en-US" baseline="0" dirty="0"/>
              <a:t> </a:t>
            </a:r>
            <a:r>
              <a:rPr lang="en-US" baseline="0" dirty="0" err="1"/>
              <a:t>lợi</a:t>
            </a:r>
            <a:r>
              <a:rPr lang="en-US" baseline="0" dirty="0"/>
              <a:t> </a:t>
            </a:r>
            <a:r>
              <a:rPr lang="en-US" baseline="0" dirty="0" err="1"/>
              <a:t>thế</a:t>
            </a:r>
            <a:r>
              <a:rPr lang="en-US" baseline="0" dirty="0"/>
              <a:t> </a:t>
            </a:r>
            <a:r>
              <a:rPr lang="en-US" baseline="0" dirty="0" err="1"/>
              <a:t>đặc</a:t>
            </a:r>
            <a:r>
              <a:rPr lang="en-US" baseline="0" dirty="0"/>
              <a:t> </a:t>
            </a:r>
            <a:r>
              <a:rPr lang="en-US" baseline="0" dirty="0" err="1"/>
              <a:t>trưng</a:t>
            </a:r>
            <a:r>
              <a:rPr lang="en-US" baseline="0" dirty="0"/>
              <a:t> </a:t>
            </a:r>
            <a:r>
              <a:rPr lang="en-US" baseline="0" dirty="0" err="1"/>
              <a:t>khi</a:t>
            </a:r>
            <a:r>
              <a:rPr lang="en-US" baseline="0" dirty="0"/>
              <a:t> </a:t>
            </a:r>
            <a:r>
              <a:rPr lang="en-US" baseline="0" dirty="0" err="1"/>
              <a:t>kết</a:t>
            </a:r>
            <a:r>
              <a:rPr lang="en-US" baseline="0" dirty="0"/>
              <a:t> </a:t>
            </a:r>
            <a:r>
              <a:rPr lang="en-US" baseline="0" dirty="0" err="1"/>
              <a:t>nối</a:t>
            </a:r>
            <a:r>
              <a:rPr lang="en-US" baseline="0" dirty="0"/>
              <a:t> </a:t>
            </a:r>
            <a:r>
              <a:rPr lang="en-US" baseline="0" dirty="0" err="1"/>
              <a:t>trực</a:t>
            </a:r>
            <a:r>
              <a:rPr lang="en-US" baseline="0" dirty="0"/>
              <a:t> </a:t>
            </a:r>
            <a:r>
              <a:rPr lang="en-US" baseline="0" dirty="0" err="1"/>
              <a:t>tiếp</a:t>
            </a:r>
            <a:r>
              <a:rPr lang="en-US" baseline="0" dirty="0"/>
              <a:t> </a:t>
            </a:r>
            <a:r>
              <a:rPr lang="en-US" baseline="0" dirty="0" err="1"/>
              <a:t>với</a:t>
            </a:r>
            <a:r>
              <a:rPr lang="en-US" baseline="0" dirty="0"/>
              <a:t> CSDL </a:t>
            </a:r>
            <a:r>
              <a:rPr lang="en-US" baseline="0" dirty="0" err="1"/>
              <a:t>ngành</a:t>
            </a:r>
            <a:r>
              <a:rPr lang="en-US" baseline="0" dirty="0"/>
              <a:t>, </a:t>
            </a:r>
            <a:r>
              <a:rPr lang="en-US" baseline="0" dirty="0" err="1"/>
              <a:t>giúp</a:t>
            </a:r>
            <a:r>
              <a:rPr lang="en-US" baseline="0" dirty="0"/>
              <a:t> </a:t>
            </a:r>
            <a:r>
              <a:rPr lang="en-US" baseline="0" dirty="0" err="1"/>
              <a:t>nhà</a:t>
            </a:r>
            <a:r>
              <a:rPr lang="en-US" baseline="0" dirty="0"/>
              <a:t> </a:t>
            </a:r>
            <a:r>
              <a:rPr lang="en-US" baseline="0" dirty="0" err="1"/>
              <a:t>trường</a:t>
            </a:r>
            <a:r>
              <a:rPr lang="en-US" baseline="0" dirty="0"/>
              <a:t> </a:t>
            </a:r>
            <a:r>
              <a:rPr lang="en-US" baseline="0" dirty="0" err="1"/>
              <a:t>quản</a:t>
            </a:r>
            <a:r>
              <a:rPr lang="en-US" baseline="0" dirty="0"/>
              <a:t> </a:t>
            </a:r>
            <a:r>
              <a:rPr lang="en-US" baseline="0" dirty="0" err="1"/>
              <a:t>lý</a:t>
            </a:r>
            <a:r>
              <a:rPr lang="en-US" baseline="0" dirty="0"/>
              <a:t> </a:t>
            </a:r>
            <a:r>
              <a:rPr lang="en-US" baseline="0" dirty="0" err="1"/>
              <a:t>và</a:t>
            </a:r>
            <a:r>
              <a:rPr lang="en-US" baseline="0" dirty="0"/>
              <a:t> </a:t>
            </a:r>
            <a:r>
              <a:rPr lang="en-US" baseline="0" dirty="0" err="1"/>
              <a:t>điều</a:t>
            </a:r>
            <a:r>
              <a:rPr lang="en-US" baseline="0" dirty="0"/>
              <a:t> </a:t>
            </a:r>
            <a:r>
              <a:rPr lang="en-US" baseline="0" dirty="0" err="1"/>
              <a:t>hành</a:t>
            </a:r>
            <a:r>
              <a:rPr lang="en-US" baseline="0" dirty="0"/>
              <a:t> </a:t>
            </a:r>
            <a:r>
              <a:rPr lang="en-US" baseline="0" dirty="0" err="1"/>
              <a:t>trường</a:t>
            </a:r>
            <a:r>
              <a:rPr lang="en-US" baseline="0" dirty="0"/>
              <a:t> </a:t>
            </a:r>
            <a:r>
              <a:rPr lang="en-US" baseline="0" dirty="0" err="1"/>
              <a:t>học</a:t>
            </a:r>
            <a:r>
              <a:rPr lang="en-US" baseline="0" dirty="0"/>
              <a:t>, </a:t>
            </a:r>
            <a:r>
              <a:rPr lang="en-US" baseline="0" dirty="0" err="1"/>
              <a:t>lớp</a:t>
            </a:r>
            <a:r>
              <a:rPr lang="en-US" baseline="0" dirty="0"/>
              <a:t> </a:t>
            </a:r>
            <a:r>
              <a:rPr lang="en-US" baseline="0" dirty="0" err="1"/>
              <a:t>học</a:t>
            </a:r>
            <a:r>
              <a:rPr lang="en-US" baseline="0" dirty="0"/>
              <a:t> </a:t>
            </a:r>
            <a:r>
              <a:rPr lang="en-US" baseline="0" dirty="0" err="1"/>
              <a:t>Chính</a:t>
            </a:r>
            <a:r>
              <a:rPr lang="en-US" baseline="0" dirty="0"/>
              <a:t> </a:t>
            </a:r>
            <a:r>
              <a:rPr lang="en-US" baseline="0" dirty="0" err="1"/>
              <a:t>xác</a:t>
            </a:r>
            <a:r>
              <a:rPr lang="en-US" baseline="0" dirty="0"/>
              <a:t> – </a:t>
            </a:r>
            <a:r>
              <a:rPr lang="en-US" baseline="0" dirty="0" err="1"/>
              <a:t>Kịp</a:t>
            </a:r>
            <a:r>
              <a:rPr lang="en-US" baseline="0" dirty="0"/>
              <a:t> </a:t>
            </a:r>
            <a:r>
              <a:rPr lang="en-US" baseline="0" dirty="0" err="1"/>
              <a:t>thời</a:t>
            </a:r>
            <a:r>
              <a:rPr lang="en-US" baseline="0" dirty="0"/>
              <a:t> – </a:t>
            </a:r>
            <a:r>
              <a:rPr lang="en-US" baseline="0" dirty="0" err="1"/>
              <a:t>Hiệu</a:t>
            </a:r>
            <a:r>
              <a:rPr lang="en-US" baseline="0" dirty="0"/>
              <a:t> </a:t>
            </a:r>
            <a:r>
              <a:rPr lang="en-US" baseline="0" dirty="0" err="1"/>
              <a:t>quả</a:t>
            </a:r>
            <a:r>
              <a:rPr lang="en-US" baseline="0" dirty="0"/>
              <a:t>. </a:t>
            </a:r>
            <a:endParaRPr lang="en-US" dirty="0"/>
          </a:p>
        </p:txBody>
      </p:sp>
      <p:sp>
        <p:nvSpPr>
          <p:cNvPr id="218" name="Google Shape;218;p10: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51425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1: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Nhóm</a:t>
            </a:r>
            <a:r>
              <a:rPr lang="en-US" dirty="0"/>
              <a:t> tính </a:t>
            </a:r>
            <a:r>
              <a:rPr lang="en-US" dirty="0" err="1"/>
              <a:t>năng</a:t>
            </a:r>
            <a:r>
              <a:rPr lang="en-US" dirty="0"/>
              <a:t> </a:t>
            </a:r>
            <a:r>
              <a:rPr lang="en-US" dirty="0" err="1"/>
              <a:t>tiếp</a:t>
            </a:r>
            <a:r>
              <a:rPr lang="en-US" baseline="0" dirty="0"/>
              <a:t> </a:t>
            </a:r>
            <a:r>
              <a:rPr lang="en-US" baseline="0" dirty="0" err="1"/>
              <a:t>theo</a:t>
            </a:r>
            <a:r>
              <a:rPr lang="en-US" baseline="0" dirty="0"/>
              <a:t> </a:t>
            </a:r>
            <a:r>
              <a:rPr lang="en-US" baseline="0" dirty="0" err="1"/>
              <a:t>là</a:t>
            </a:r>
            <a:r>
              <a:rPr lang="en-US" dirty="0"/>
              <a:t> </a:t>
            </a:r>
            <a:r>
              <a:rPr lang="en-US" dirty="0" err="1"/>
              <a:t>Nhóm</a:t>
            </a:r>
            <a:r>
              <a:rPr lang="en-US" baseline="0" dirty="0"/>
              <a:t> </a:t>
            </a:r>
            <a:r>
              <a:rPr lang="en-US" baseline="0" dirty="0" err="1"/>
              <a:t>tính</a:t>
            </a:r>
            <a:r>
              <a:rPr lang="en-US" baseline="0" dirty="0"/>
              <a:t> </a:t>
            </a:r>
            <a:r>
              <a:rPr lang="en-US" baseline="0" dirty="0" err="1"/>
              <a:t>năng</a:t>
            </a:r>
            <a:r>
              <a:rPr lang="en-US" dirty="0"/>
              <a:t> </a:t>
            </a:r>
            <a:r>
              <a:rPr lang="en-US" dirty="0" err="1"/>
              <a:t>chuyên</a:t>
            </a:r>
            <a:r>
              <a:rPr lang="en-US" dirty="0"/>
              <a:t> </a:t>
            </a:r>
            <a:r>
              <a:rPr lang="en-US" dirty="0" err="1"/>
              <a:t>môn</a:t>
            </a:r>
            <a:r>
              <a:rPr lang="en-US" dirty="0"/>
              <a:t> </a:t>
            </a:r>
            <a:r>
              <a:rPr lang="en-US" dirty="0" err="1"/>
              <a:t>dành</a:t>
            </a:r>
            <a:r>
              <a:rPr lang="en-US" dirty="0"/>
              <a:t> </a:t>
            </a:r>
            <a:r>
              <a:rPr lang="en-US" dirty="0" err="1"/>
              <a:t>cho</a:t>
            </a:r>
            <a:r>
              <a:rPr lang="en-US" dirty="0"/>
              <a:t> GV. </a:t>
            </a:r>
            <a:r>
              <a:rPr lang="en-US" dirty="0" err="1"/>
              <a:t>Nhằm</a:t>
            </a:r>
            <a:r>
              <a:rPr lang="en-US" baseline="0" dirty="0"/>
              <a:t> </a:t>
            </a:r>
            <a:r>
              <a:rPr lang="en-US" baseline="0" dirty="0" err="1"/>
              <a:t>mục</a:t>
            </a:r>
            <a:r>
              <a:rPr lang="en-US" baseline="0" dirty="0"/>
              <a:t> </a:t>
            </a:r>
            <a:r>
              <a:rPr lang="en-US" baseline="0" dirty="0" err="1"/>
              <a:t>đích</a:t>
            </a:r>
            <a:r>
              <a:rPr lang="en-US" baseline="0" dirty="0"/>
              <a:t> </a:t>
            </a:r>
            <a:r>
              <a:rPr lang="en-US" baseline="0" dirty="0" err="1"/>
              <a:t>tăng</a:t>
            </a:r>
            <a:r>
              <a:rPr lang="en-US" baseline="0" dirty="0"/>
              <a:t> </a:t>
            </a:r>
            <a:r>
              <a:rPr lang="en-US" baseline="0" dirty="0" err="1"/>
              <a:t>cường</a:t>
            </a:r>
            <a:r>
              <a:rPr lang="en-US" baseline="0" dirty="0"/>
              <a:t> </a:t>
            </a:r>
            <a:r>
              <a:rPr lang="en-US" baseline="0" dirty="0" err="1"/>
              <a:t>hỗ</a:t>
            </a:r>
            <a:r>
              <a:rPr lang="en-US" baseline="0" dirty="0"/>
              <a:t> </a:t>
            </a:r>
            <a:r>
              <a:rPr lang="en-US" baseline="0" dirty="0" err="1"/>
              <a:t>trợ</a:t>
            </a:r>
            <a:r>
              <a:rPr lang="en-US" baseline="0" dirty="0"/>
              <a:t> </a:t>
            </a:r>
            <a:r>
              <a:rPr lang="en-US" baseline="0" dirty="0" err="1"/>
              <a:t>công</a:t>
            </a:r>
            <a:r>
              <a:rPr lang="en-US" baseline="0" dirty="0"/>
              <a:t> </a:t>
            </a:r>
            <a:r>
              <a:rPr lang="en-US" baseline="0" dirty="0" err="1"/>
              <a:t>tác</a:t>
            </a:r>
            <a:r>
              <a:rPr lang="en-US" baseline="0" dirty="0"/>
              <a:t> </a:t>
            </a:r>
            <a:r>
              <a:rPr lang="en-US" baseline="0" dirty="0" err="1"/>
              <a:t>chuyên</a:t>
            </a:r>
            <a:r>
              <a:rPr lang="en-US" baseline="0" dirty="0"/>
              <a:t> </a:t>
            </a:r>
            <a:r>
              <a:rPr lang="en-US" baseline="0" dirty="0" err="1"/>
              <a:t>môn</a:t>
            </a:r>
            <a:r>
              <a:rPr lang="en-US" baseline="0" dirty="0"/>
              <a:t> </a:t>
            </a:r>
            <a:r>
              <a:rPr lang="en-US" baseline="0" dirty="0" err="1"/>
              <a:t>của</a:t>
            </a:r>
            <a:r>
              <a:rPr lang="en-US" baseline="0" dirty="0"/>
              <a:t> </a:t>
            </a:r>
            <a:r>
              <a:rPr lang="en-US" baseline="0" dirty="0" err="1"/>
              <a:t>giáo</a:t>
            </a:r>
            <a:r>
              <a:rPr lang="en-US" baseline="0" dirty="0"/>
              <a:t> </a:t>
            </a:r>
            <a:r>
              <a:rPr lang="en-US" baseline="0" dirty="0" err="1"/>
              <a:t>viên</a:t>
            </a:r>
            <a:r>
              <a:rPr lang="en-US" baseline="0" dirty="0"/>
              <a:t>. </a:t>
            </a:r>
            <a:r>
              <a:rPr lang="en-US" baseline="0" dirty="0" err="1"/>
              <a:t>Nhóm</a:t>
            </a:r>
            <a:r>
              <a:rPr lang="en-US" baseline="0" dirty="0"/>
              <a:t> </a:t>
            </a:r>
            <a:r>
              <a:rPr lang="en-US" baseline="0" dirty="0" err="1"/>
              <a:t>tính</a:t>
            </a:r>
            <a:r>
              <a:rPr lang="en-US" baseline="0" dirty="0"/>
              <a:t> </a:t>
            </a:r>
            <a:r>
              <a:rPr lang="en-US" baseline="0" dirty="0" err="1"/>
              <a:t>năng</a:t>
            </a:r>
            <a:r>
              <a:rPr lang="en-US" baseline="0" dirty="0"/>
              <a:t> </a:t>
            </a:r>
            <a:r>
              <a:rPr lang="en-US" baseline="0" dirty="0" err="1"/>
              <a:t>này</a:t>
            </a:r>
            <a:r>
              <a:rPr lang="en-US" baseline="0" dirty="0"/>
              <a:t> </a:t>
            </a:r>
            <a:r>
              <a:rPr lang="en-US" baseline="0" dirty="0" err="1"/>
              <a:t>đã</a:t>
            </a:r>
            <a:r>
              <a:rPr lang="en-US" baseline="0" dirty="0"/>
              <a:t> </a:t>
            </a:r>
            <a:r>
              <a:rPr lang="en-US" baseline="0" dirty="0" err="1"/>
              <a:t>tích</a:t>
            </a:r>
            <a:r>
              <a:rPr lang="en-US" baseline="0" dirty="0"/>
              <a:t> </a:t>
            </a:r>
            <a:r>
              <a:rPr lang="en-US" baseline="0" dirty="0" err="1"/>
              <a:t>hợp</a:t>
            </a:r>
            <a:r>
              <a:rPr lang="en-US" baseline="0" dirty="0"/>
              <a:t> </a:t>
            </a:r>
            <a:r>
              <a:rPr lang="en-US" baseline="0" dirty="0" err="1"/>
              <a:t>đầy</a:t>
            </a:r>
            <a:r>
              <a:rPr lang="en-US" baseline="0" dirty="0"/>
              <a:t> </a:t>
            </a:r>
            <a:r>
              <a:rPr lang="en-US" baseline="0" dirty="0" err="1"/>
              <a:t>đủ</a:t>
            </a:r>
            <a:r>
              <a:rPr lang="en-US" baseline="0" dirty="0"/>
              <a:t> </a:t>
            </a:r>
            <a:r>
              <a:rPr lang="en-US" baseline="0" dirty="0" err="1"/>
              <a:t>các</a:t>
            </a:r>
            <a:r>
              <a:rPr lang="en-US" baseline="0" dirty="0"/>
              <a:t> </a:t>
            </a:r>
            <a:r>
              <a:rPr lang="en-US" baseline="0" dirty="0" err="1"/>
              <a:t>nghiệp</a:t>
            </a:r>
            <a:r>
              <a:rPr lang="en-US" baseline="0" dirty="0"/>
              <a:t> </a:t>
            </a:r>
            <a:r>
              <a:rPr lang="en-US" baseline="0" dirty="0" err="1"/>
              <a:t>vụ</a:t>
            </a:r>
            <a:r>
              <a:rPr lang="en-US" baseline="0" dirty="0"/>
              <a:t> </a:t>
            </a:r>
            <a:r>
              <a:rPr lang="en-US" baseline="0" dirty="0" err="1"/>
              <a:t>giảng</a:t>
            </a:r>
            <a:r>
              <a:rPr lang="en-US" baseline="0" dirty="0"/>
              <a:t> </a:t>
            </a:r>
            <a:r>
              <a:rPr lang="en-US" baseline="0" dirty="0" err="1"/>
              <a:t>dạy</a:t>
            </a:r>
            <a:r>
              <a:rPr lang="en-US" baseline="0" dirty="0"/>
              <a:t> </a:t>
            </a:r>
            <a:r>
              <a:rPr lang="en-US" baseline="0" dirty="0" err="1"/>
              <a:t>vào</a:t>
            </a:r>
            <a:r>
              <a:rPr lang="en-US" baseline="0" dirty="0"/>
              <a:t> </a:t>
            </a:r>
            <a:r>
              <a:rPr lang="en-US" baseline="0" dirty="0" err="1"/>
              <a:t>ứng</a:t>
            </a:r>
            <a:r>
              <a:rPr lang="en-US" baseline="0" dirty="0"/>
              <a:t> </a:t>
            </a:r>
            <a:r>
              <a:rPr lang="en-US" baseline="0" dirty="0" err="1"/>
              <a:t>dụng</a:t>
            </a:r>
            <a:r>
              <a:rPr lang="en-US" baseline="0" dirty="0"/>
              <a:t> ENV </a:t>
            </a:r>
            <a:r>
              <a:rPr lang="en-US" baseline="0" dirty="0" err="1"/>
              <a:t>như</a:t>
            </a:r>
            <a:r>
              <a:rPr lang="en-US" baseline="0" dirty="0"/>
              <a:t>: </a:t>
            </a:r>
            <a:r>
              <a:rPr lang="en-US" baseline="0" dirty="0" err="1"/>
              <a:t>Điểm</a:t>
            </a:r>
            <a:r>
              <a:rPr lang="en-US" baseline="0" dirty="0"/>
              <a:t> </a:t>
            </a:r>
            <a:r>
              <a:rPr lang="en-US" baseline="0" dirty="0" err="1"/>
              <a:t>danh</a:t>
            </a:r>
            <a:r>
              <a:rPr lang="en-US" baseline="0" dirty="0"/>
              <a:t> </a:t>
            </a:r>
            <a:r>
              <a:rPr lang="en-US" baseline="0" dirty="0" err="1"/>
              <a:t>trực</a:t>
            </a:r>
            <a:r>
              <a:rPr lang="en-US" baseline="0" dirty="0"/>
              <a:t> </a:t>
            </a:r>
            <a:r>
              <a:rPr lang="en-US" baseline="0" dirty="0" err="1"/>
              <a:t>tuyến</a:t>
            </a:r>
            <a:r>
              <a:rPr lang="en-US" baseline="0" dirty="0"/>
              <a:t>, </a:t>
            </a:r>
            <a:r>
              <a:rPr lang="en-US" baseline="0" dirty="0" err="1"/>
              <a:t>nhập</a:t>
            </a:r>
            <a:r>
              <a:rPr lang="en-US" baseline="0" dirty="0"/>
              <a:t> </a:t>
            </a:r>
            <a:r>
              <a:rPr lang="en-US" baseline="0" dirty="0" err="1"/>
              <a:t>điểm</a:t>
            </a:r>
            <a:r>
              <a:rPr lang="en-US" baseline="0" dirty="0"/>
              <a:t>/</a:t>
            </a:r>
            <a:r>
              <a:rPr lang="en-US" baseline="0" dirty="0" err="1"/>
              <a:t>nhận</a:t>
            </a:r>
            <a:r>
              <a:rPr lang="en-US" baseline="0" dirty="0"/>
              <a:t> </a:t>
            </a:r>
            <a:r>
              <a:rPr lang="en-US" baseline="0" dirty="0" err="1"/>
              <a:t>xét</a:t>
            </a:r>
            <a:r>
              <a:rPr lang="en-US" baseline="0" dirty="0"/>
              <a:t> </a:t>
            </a:r>
            <a:r>
              <a:rPr lang="en-US" baseline="0" dirty="0" err="1"/>
              <a:t>học</a:t>
            </a:r>
            <a:r>
              <a:rPr lang="en-US" baseline="0" dirty="0"/>
              <a:t> </a:t>
            </a:r>
            <a:r>
              <a:rPr lang="en-US" baseline="0" dirty="0" err="1"/>
              <a:t>sinh</a:t>
            </a:r>
            <a:r>
              <a:rPr lang="en-US" baseline="0" dirty="0"/>
              <a:t> </a:t>
            </a:r>
            <a:r>
              <a:rPr lang="en-US" baseline="0" dirty="0" err="1"/>
              <a:t>vào</a:t>
            </a:r>
            <a:r>
              <a:rPr lang="en-US" baseline="0" dirty="0"/>
              <a:t> CSDL, </a:t>
            </a:r>
            <a:r>
              <a:rPr lang="en-US" baseline="0" dirty="0" err="1"/>
              <a:t>theo</a:t>
            </a:r>
            <a:r>
              <a:rPr lang="en-US" baseline="0" dirty="0"/>
              <a:t> </a:t>
            </a:r>
            <a:r>
              <a:rPr lang="en-US" baseline="0" dirty="0" err="1"/>
              <a:t>dõi</a:t>
            </a:r>
            <a:r>
              <a:rPr lang="en-US" baseline="0" dirty="0"/>
              <a:t> TKB, </a:t>
            </a:r>
            <a:r>
              <a:rPr lang="en-US" baseline="0" dirty="0" err="1"/>
              <a:t>lịch</a:t>
            </a:r>
            <a:r>
              <a:rPr lang="en-US" baseline="0" dirty="0"/>
              <a:t> </a:t>
            </a:r>
            <a:r>
              <a:rPr lang="en-US" baseline="0" dirty="0" err="1"/>
              <a:t>báo</a:t>
            </a:r>
            <a:r>
              <a:rPr lang="en-US" baseline="0" dirty="0"/>
              <a:t> </a:t>
            </a:r>
            <a:r>
              <a:rPr lang="en-US" baseline="0" dirty="0" err="1"/>
              <a:t>giảng</a:t>
            </a:r>
            <a:r>
              <a:rPr lang="en-US" baseline="0" dirty="0"/>
              <a:t>. </a:t>
            </a:r>
            <a:r>
              <a:rPr lang="en-US" baseline="0" dirty="0" err="1"/>
              <a:t>Giao</a:t>
            </a:r>
            <a:r>
              <a:rPr lang="en-US" baseline="0" dirty="0"/>
              <a:t> </a:t>
            </a:r>
            <a:r>
              <a:rPr lang="en-US" baseline="0" dirty="0" err="1"/>
              <a:t>nhận</a:t>
            </a:r>
            <a:r>
              <a:rPr lang="en-US" baseline="0" dirty="0"/>
              <a:t> </a:t>
            </a:r>
            <a:r>
              <a:rPr lang="en-US" baseline="0" dirty="0" err="1"/>
              <a:t>bài</a:t>
            </a:r>
            <a:r>
              <a:rPr lang="en-US" baseline="0" dirty="0"/>
              <a:t> </a:t>
            </a:r>
            <a:r>
              <a:rPr lang="en-US" baseline="0" dirty="0" err="1"/>
              <a:t>trực</a:t>
            </a:r>
            <a:r>
              <a:rPr lang="en-US" baseline="0" dirty="0"/>
              <a:t> </a:t>
            </a:r>
            <a:r>
              <a:rPr lang="en-US" baseline="0" dirty="0" err="1"/>
              <a:t>tuyến</a:t>
            </a:r>
            <a:r>
              <a:rPr lang="en-US" baseline="0" dirty="0"/>
              <a:t>, </a:t>
            </a:r>
            <a:r>
              <a:rPr lang="en-US" baseline="0" dirty="0" err="1"/>
              <a:t>Quản</a:t>
            </a:r>
            <a:r>
              <a:rPr lang="en-US" baseline="0" dirty="0"/>
              <a:t> </a:t>
            </a:r>
            <a:r>
              <a:rPr lang="en-US" baseline="0" dirty="0" err="1"/>
              <a:t>lý</a:t>
            </a:r>
            <a:r>
              <a:rPr lang="en-US" baseline="0" dirty="0"/>
              <a:t> </a:t>
            </a:r>
            <a:r>
              <a:rPr lang="en-US" baseline="0" dirty="0" err="1"/>
              <a:t>các</a:t>
            </a:r>
            <a:r>
              <a:rPr lang="en-US" baseline="0" dirty="0"/>
              <a:t> </a:t>
            </a:r>
            <a:r>
              <a:rPr lang="en-US" baseline="0" dirty="0" err="1"/>
              <a:t>hoạt</a:t>
            </a:r>
            <a:r>
              <a:rPr lang="en-US" baseline="0" dirty="0"/>
              <a:t> </a:t>
            </a:r>
            <a:r>
              <a:rPr lang="en-US" baseline="0" dirty="0" err="1"/>
              <a:t>động</a:t>
            </a:r>
            <a:r>
              <a:rPr lang="en-US" baseline="0" dirty="0"/>
              <a:t> </a:t>
            </a:r>
            <a:r>
              <a:rPr lang="en-US" baseline="0" dirty="0" err="1"/>
              <a:t>ngoại</a:t>
            </a:r>
            <a:r>
              <a:rPr lang="en-US" baseline="0" dirty="0"/>
              <a:t> </a:t>
            </a:r>
            <a:r>
              <a:rPr lang="en-US" baseline="0" dirty="0" err="1"/>
              <a:t>khóa</a:t>
            </a:r>
            <a:r>
              <a:rPr lang="en-US" baseline="0" dirty="0"/>
              <a:t>. </a:t>
            </a:r>
          </a:p>
          <a:p>
            <a:pPr marL="0" lvl="0" indent="0" algn="l" rtl="0">
              <a:spcBef>
                <a:spcPts val="0"/>
              </a:spcBef>
              <a:spcAft>
                <a:spcPts val="0"/>
              </a:spcAft>
              <a:buNone/>
            </a:pPr>
            <a:r>
              <a:rPr lang="en-US" baseline="0" dirty="0" err="1"/>
              <a:t>Thay</a:t>
            </a:r>
            <a:r>
              <a:rPr lang="en-US" baseline="0" dirty="0"/>
              <a:t> </a:t>
            </a:r>
            <a:r>
              <a:rPr lang="en-US" baseline="0" dirty="0" err="1"/>
              <a:t>vì</a:t>
            </a:r>
            <a:r>
              <a:rPr lang="en-US" baseline="0" dirty="0"/>
              <a:t> </a:t>
            </a:r>
            <a:r>
              <a:rPr lang="en-US" baseline="0" dirty="0" err="1"/>
              <a:t>thực</a:t>
            </a:r>
            <a:r>
              <a:rPr lang="en-US" baseline="0" dirty="0"/>
              <a:t> </a:t>
            </a:r>
            <a:r>
              <a:rPr lang="en-US" baseline="0" dirty="0" err="1"/>
              <a:t>hiện</a:t>
            </a:r>
            <a:r>
              <a:rPr lang="en-US" baseline="0" dirty="0"/>
              <a:t> </a:t>
            </a:r>
            <a:r>
              <a:rPr lang="en-US" baseline="0" dirty="0" err="1"/>
              <a:t>theo</a:t>
            </a:r>
            <a:r>
              <a:rPr lang="en-US" baseline="0" dirty="0"/>
              <a:t> </a:t>
            </a:r>
            <a:r>
              <a:rPr lang="en-US" baseline="0" dirty="0" err="1"/>
              <a:t>phương</a:t>
            </a:r>
            <a:r>
              <a:rPr lang="en-US" baseline="0" dirty="0"/>
              <a:t> </a:t>
            </a:r>
            <a:r>
              <a:rPr lang="en-US" baseline="0" dirty="0" err="1"/>
              <a:t>thức</a:t>
            </a:r>
            <a:r>
              <a:rPr lang="en-US" baseline="0" dirty="0"/>
              <a:t> </a:t>
            </a:r>
            <a:r>
              <a:rPr lang="en-US" baseline="0" dirty="0" err="1"/>
              <a:t>truyền</a:t>
            </a:r>
            <a:r>
              <a:rPr lang="en-US" baseline="0" dirty="0"/>
              <a:t> </a:t>
            </a:r>
            <a:r>
              <a:rPr lang="en-US" baseline="0" dirty="0" err="1"/>
              <a:t>thống</a:t>
            </a:r>
            <a:r>
              <a:rPr lang="en-US" baseline="0" dirty="0"/>
              <a:t> qua </a:t>
            </a:r>
            <a:r>
              <a:rPr lang="en-US" baseline="0" dirty="0" err="1"/>
              <a:t>sổ</a:t>
            </a:r>
            <a:r>
              <a:rPr lang="en-US" baseline="0" dirty="0"/>
              <a:t> </a:t>
            </a:r>
            <a:r>
              <a:rPr lang="en-US" baseline="0" dirty="0" err="1"/>
              <a:t>sách</a:t>
            </a:r>
            <a:r>
              <a:rPr lang="en-US" baseline="0" dirty="0"/>
              <a:t> </a:t>
            </a:r>
            <a:r>
              <a:rPr lang="en-US" baseline="0" dirty="0" err="1"/>
              <a:t>hoặc</a:t>
            </a:r>
            <a:r>
              <a:rPr lang="en-US" baseline="0" dirty="0"/>
              <a:t> </a:t>
            </a:r>
            <a:r>
              <a:rPr lang="en-US" baseline="0" dirty="0" err="1"/>
              <a:t>phải</a:t>
            </a:r>
            <a:r>
              <a:rPr lang="en-US" baseline="0" dirty="0"/>
              <a:t> </a:t>
            </a:r>
            <a:r>
              <a:rPr lang="en-US" baseline="0" dirty="0" err="1"/>
              <a:t>ngồi</a:t>
            </a:r>
            <a:r>
              <a:rPr lang="en-US" baseline="0" dirty="0"/>
              <a:t> </a:t>
            </a:r>
            <a:r>
              <a:rPr lang="en-US" baseline="0" dirty="0" err="1"/>
              <a:t>trước</a:t>
            </a:r>
            <a:r>
              <a:rPr lang="en-US" baseline="0" dirty="0"/>
              <a:t> </a:t>
            </a:r>
            <a:r>
              <a:rPr lang="en-US" baseline="0" dirty="0" err="1"/>
              <a:t>máy</a:t>
            </a:r>
            <a:r>
              <a:rPr lang="en-US" baseline="0" dirty="0"/>
              <a:t> </a:t>
            </a:r>
            <a:r>
              <a:rPr lang="en-US" baseline="0" dirty="0" err="1"/>
              <a:t>tính</a:t>
            </a:r>
            <a:r>
              <a:rPr lang="en-US" baseline="0" dirty="0"/>
              <a:t> </a:t>
            </a:r>
            <a:r>
              <a:rPr lang="en-US" baseline="0" dirty="0" err="1"/>
              <a:t>và</a:t>
            </a:r>
            <a:r>
              <a:rPr lang="en-US" baseline="0" dirty="0"/>
              <a:t> </a:t>
            </a:r>
            <a:r>
              <a:rPr lang="en-US" baseline="0" dirty="0" err="1"/>
              <a:t>kết</a:t>
            </a:r>
            <a:r>
              <a:rPr lang="en-US" baseline="0" dirty="0"/>
              <a:t> </a:t>
            </a:r>
            <a:r>
              <a:rPr lang="en-US" baseline="0" dirty="0" err="1"/>
              <a:t>nối</a:t>
            </a:r>
            <a:r>
              <a:rPr lang="en-US" baseline="0" dirty="0"/>
              <a:t> </a:t>
            </a:r>
            <a:r>
              <a:rPr lang="en-US" baseline="0" dirty="0" err="1"/>
              <a:t>trực</a:t>
            </a:r>
            <a:r>
              <a:rPr lang="en-US" baseline="0" dirty="0"/>
              <a:t> </a:t>
            </a:r>
            <a:r>
              <a:rPr lang="en-US" baseline="0" dirty="0" err="1"/>
              <a:t>tiếp</a:t>
            </a:r>
            <a:r>
              <a:rPr lang="en-US" baseline="0" dirty="0"/>
              <a:t> </a:t>
            </a:r>
            <a:r>
              <a:rPr lang="en-US" baseline="0" dirty="0" err="1"/>
              <a:t>với</a:t>
            </a:r>
            <a:r>
              <a:rPr lang="en-US" baseline="0" dirty="0"/>
              <a:t> CSDL </a:t>
            </a:r>
            <a:r>
              <a:rPr lang="en-US" baseline="0" dirty="0" err="1"/>
              <a:t>của</a:t>
            </a:r>
            <a:r>
              <a:rPr lang="en-US" baseline="0" dirty="0"/>
              <a:t> </a:t>
            </a:r>
            <a:r>
              <a:rPr lang="en-US" baseline="0" dirty="0" err="1"/>
              <a:t>trường</a:t>
            </a:r>
            <a:r>
              <a:rPr lang="en-US" baseline="0" dirty="0"/>
              <a:t> </a:t>
            </a:r>
            <a:r>
              <a:rPr lang="en-US" baseline="0" dirty="0" err="1"/>
              <a:t>để</a:t>
            </a:r>
            <a:r>
              <a:rPr lang="en-US" baseline="0" dirty="0"/>
              <a:t> </a:t>
            </a:r>
            <a:r>
              <a:rPr lang="en-US" baseline="0" dirty="0" err="1"/>
              <a:t>làm</a:t>
            </a:r>
            <a:r>
              <a:rPr lang="en-US" baseline="0" dirty="0"/>
              <a:t> </a:t>
            </a:r>
            <a:r>
              <a:rPr lang="en-US" baseline="0" dirty="0" err="1"/>
              <a:t>việc</a:t>
            </a:r>
            <a:r>
              <a:rPr lang="en-US" baseline="0" dirty="0"/>
              <a:t>. </a:t>
            </a:r>
            <a:r>
              <a:rPr lang="en-US" baseline="0" dirty="0" err="1"/>
              <a:t>Với</a:t>
            </a:r>
            <a:r>
              <a:rPr lang="en-US" baseline="0" dirty="0"/>
              <a:t> </a:t>
            </a:r>
            <a:r>
              <a:rPr lang="en-US" baseline="0" dirty="0" err="1"/>
              <a:t>Env</a:t>
            </a:r>
            <a:r>
              <a:rPr lang="en-US" baseline="0" dirty="0"/>
              <a:t> </a:t>
            </a:r>
            <a:r>
              <a:rPr lang="en-US" baseline="0" dirty="0" err="1"/>
              <a:t>mọi</a:t>
            </a:r>
            <a:r>
              <a:rPr lang="en-US" baseline="0" dirty="0"/>
              <a:t> </a:t>
            </a:r>
            <a:r>
              <a:rPr lang="en-US" baseline="0" dirty="0" err="1"/>
              <a:t>chuyện</a:t>
            </a:r>
            <a:r>
              <a:rPr lang="en-US" baseline="0" dirty="0"/>
              <a:t> </a:t>
            </a:r>
            <a:r>
              <a:rPr lang="en-US" baseline="0" dirty="0" err="1"/>
              <a:t>đã</a:t>
            </a:r>
            <a:r>
              <a:rPr lang="en-US" baseline="0" dirty="0"/>
              <a:t> </a:t>
            </a:r>
            <a:r>
              <a:rPr lang="en-US" baseline="0" dirty="0" err="1"/>
              <a:t>đơn</a:t>
            </a:r>
            <a:r>
              <a:rPr lang="en-US" baseline="0" dirty="0"/>
              <a:t> </a:t>
            </a:r>
            <a:r>
              <a:rPr lang="en-US" baseline="0" dirty="0" err="1"/>
              <a:t>giản</a:t>
            </a:r>
            <a:r>
              <a:rPr lang="en-US" baseline="0" dirty="0"/>
              <a:t> </a:t>
            </a:r>
            <a:r>
              <a:rPr lang="en-US" baseline="0" dirty="0" err="1"/>
              <a:t>hơn</a:t>
            </a:r>
            <a:r>
              <a:rPr lang="en-US" baseline="0" dirty="0"/>
              <a:t> </a:t>
            </a:r>
            <a:r>
              <a:rPr lang="en-US" baseline="0" dirty="0" err="1"/>
              <a:t>khi</a:t>
            </a:r>
            <a:r>
              <a:rPr lang="en-US" baseline="0" dirty="0"/>
              <a:t> </a:t>
            </a:r>
            <a:r>
              <a:rPr lang="en-US" baseline="0" dirty="0" err="1"/>
              <a:t>các</a:t>
            </a:r>
            <a:r>
              <a:rPr lang="en-US" baseline="0" dirty="0"/>
              <a:t> </a:t>
            </a:r>
            <a:r>
              <a:rPr lang="en-US" baseline="0" dirty="0" err="1"/>
              <a:t>công</a:t>
            </a:r>
            <a:r>
              <a:rPr lang="en-US" baseline="0" dirty="0"/>
              <a:t> </a:t>
            </a:r>
            <a:r>
              <a:rPr lang="en-US" baseline="0" dirty="0" err="1"/>
              <a:t>việc</a:t>
            </a:r>
            <a:r>
              <a:rPr lang="en-US" baseline="0" dirty="0"/>
              <a:t> </a:t>
            </a:r>
            <a:r>
              <a:rPr lang="en-US" baseline="0" dirty="0" err="1"/>
              <a:t>này</a:t>
            </a:r>
            <a:r>
              <a:rPr lang="en-US" baseline="0" dirty="0"/>
              <a:t> </a:t>
            </a:r>
            <a:r>
              <a:rPr lang="en-US" baseline="0" dirty="0" err="1"/>
              <a:t>đã</a:t>
            </a:r>
            <a:r>
              <a:rPr lang="en-US" baseline="0" dirty="0"/>
              <a:t> </a:t>
            </a:r>
            <a:r>
              <a:rPr lang="en-US" baseline="0" dirty="0" err="1"/>
              <a:t>có</a:t>
            </a:r>
            <a:r>
              <a:rPr lang="en-US" baseline="0" dirty="0"/>
              <a:t> </a:t>
            </a:r>
            <a:r>
              <a:rPr lang="en-US" baseline="0" dirty="0" err="1"/>
              <a:t>thể</a:t>
            </a:r>
            <a:r>
              <a:rPr lang="en-US" baseline="0" dirty="0"/>
              <a:t> </a:t>
            </a:r>
            <a:r>
              <a:rPr lang="en-US" baseline="0" dirty="0" err="1"/>
              <a:t>thao</a:t>
            </a:r>
            <a:r>
              <a:rPr lang="en-US" baseline="0" dirty="0"/>
              <a:t> </a:t>
            </a:r>
            <a:r>
              <a:rPr lang="en-US" baseline="0" dirty="0" err="1"/>
              <a:t>tác</a:t>
            </a:r>
            <a:r>
              <a:rPr lang="en-US" baseline="0" dirty="0"/>
              <a:t> </a:t>
            </a:r>
            <a:r>
              <a:rPr lang="en-US" baseline="0" dirty="0" err="1"/>
              <a:t>trực</a:t>
            </a:r>
            <a:r>
              <a:rPr lang="en-US" baseline="0" dirty="0"/>
              <a:t> </a:t>
            </a:r>
            <a:r>
              <a:rPr lang="en-US" baseline="0" dirty="0" err="1"/>
              <a:t>tiếp</a:t>
            </a:r>
            <a:r>
              <a:rPr lang="en-US" baseline="0" dirty="0"/>
              <a:t> </a:t>
            </a:r>
            <a:r>
              <a:rPr lang="en-US" baseline="0" dirty="0" err="1"/>
              <a:t>trên</a:t>
            </a:r>
            <a:r>
              <a:rPr lang="en-US" baseline="0" dirty="0"/>
              <a:t> </a:t>
            </a:r>
            <a:r>
              <a:rPr lang="en-US" baseline="0" dirty="0" err="1"/>
              <a:t>điện</a:t>
            </a:r>
            <a:r>
              <a:rPr lang="en-US" baseline="0" dirty="0"/>
              <a:t> </a:t>
            </a:r>
            <a:r>
              <a:rPr lang="en-US" baseline="0" dirty="0" err="1"/>
              <a:t>thoại</a:t>
            </a:r>
            <a:r>
              <a:rPr lang="en-US" baseline="0" dirty="0"/>
              <a:t>. </a:t>
            </a:r>
            <a:r>
              <a:rPr lang="en-US" baseline="0" dirty="0" err="1"/>
              <a:t>Giảm</a:t>
            </a:r>
            <a:r>
              <a:rPr lang="en-US" baseline="0" dirty="0"/>
              <a:t> </a:t>
            </a:r>
            <a:r>
              <a:rPr lang="en-US" baseline="0" dirty="0" err="1"/>
              <a:t>đến</a:t>
            </a:r>
            <a:r>
              <a:rPr lang="en-US" baseline="0" dirty="0"/>
              <a:t> 50% </a:t>
            </a:r>
            <a:r>
              <a:rPr lang="en-US" baseline="0" dirty="0" err="1"/>
              <a:t>khối</a:t>
            </a:r>
            <a:r>
              <a:rPr lang="en-US" baseline="0" dirty="0"/>
              <a:t> </a:t>
            </a:r>
            <a:r>
              <a:rPr lang="en-US" baseline="0" dirty="0" err="1"/>
              <a:t>lượng</a:t>
            </a:r>
            <a:r>
              <a:rPr lang="en-US" baseline="0" dirty="0"/>
              <a:t> </a:t>
            </a:r>
            <a:r>
              <a:rPr lang="en-US" baseline="0" dirty="0" err="1"/>
              <a:t>công</a:t>
            </a:r>
            <a:r>
              <a:rPr lang="en-US" baseline="0" dirty="0"/>
              <a:t> </a:t>
            </a:r>
            <a:r>
              <a:rPr lang="en-US" baseline="0" dirty="0" err="1"/>
              <a:t>việc</a:t>
            </a:r>
            <a:r>
              <a:rPr lang="en-US" baseline="0" dirty="0"/>
              <a:t> </a:t>
            </a:r>
            <a:r>
              <a:rPr lang="en-US" baseline="0" dirty="0" err="1"/>
              <a:t>của</a:t>
            </a:r>
            <a:r>
              <a:rPr lang="en-US" baseline="0" dirty="0"/>
              <a:t> </a:t>
            </a:r>
            <a:r>
              <a:rPr lang="en-US" baseline="0" dirty="0" err="1"/>
              <a:t>cán</a:t>
            </a:r>
            <a:r>
              <a:rPr lang="en-US" baseline="0" dirty="0"/>
              <a:t> </a:t>
            </a:r>
            <a:r>
              <a:rPr lang="en-US" baseline="0" dirty="0" err="1"/>
              <a:t>bộ</a:t>
            </a:r>
            <a:r>
              <a:rPr lang="en-US" baseline="0" dirty="0"/>
              <a:t> </a:t>
            </a:r>
            <a:r>
              <a:rPr lang="en-US" baseline="0" dirty="0" err="1"/>
              <a:t>giáo</a:t>
            </a:r>
            <a:r>
              <a:rPr lang="en-US" baseline="0" dirty="0"/>
              <a:t> </a:t>
            </a:r>
            <a:r>
              <a:rPr lang="en-US" baseline="0" dirty="0" err="1"/>
              <a:t>viên</a:t>
            </a:r>
            <a:r>
              <a:rPr lang="en-US" baseline="0" dirty="0"/>
              <a:t>. </a:t>
            </a:r>
            <a:endParaRPr dirty="0"/>
          </a:p>
        </p:txBody>
      </p:sp>
      <p:sp>
        <p:nvSpPr>
          <p:cNvPr id="233" name="Google Shape;233;p11: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2: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1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err="1"/>
              <a:t>Và</a:t>
            </a:r>
            <a:r>
              <a:rPr lang="en-US" baseline="0" dirty="0"/>
              <a:t> </a:t>
            </a:r>
            <a:r>
              <a:rPr lang="en-US" dirty="0" err="1"/>
              <a:t>Nhóm</a:t>
            </a:r>
            <a:r>
              <a:rPr lang="en-US" dirty="0"/>
              <a:t> tính </a:t>
            </a:r>
            <a:r>
              <a:rPr lang="en-US" dirty="0" err="1"/>
              <a:t>năng</a:t>
            </a:r>
            <a:r>
              <a:rPr lang="en-US" dirty="0"/>
              <a:t> </a:t>
            </a:r>
            <a:r>
              <a:rPr lang="en-US" dirty="0" err="1"/>
              <a:t>cuối</a:t>
            </a:r>
            <a:r>
              <a:rPr lang="en-US" baseline="0" dirty="0"/>
              <a:t> </a:t>
            </a:r>
            <a:r>
              <a:rPr lang="en-US" baseline="0" dirty="0" err="1"/>
              <a:t>cùng</a:t>
            </a:r>
            <a:r>
              <a:rPr lang="en-US" baseline="0" dirty="0"/>
              <a:t> </a:t>
            </a:r>
            <a:r>
              <a:rPr lang="en-US" baseline="0" dirty="0" err="1"/>
              <a:t>là</a:t>
            </a:r>
            <a:r>
              <a:rPr lang="en-US" baseline="0" dirty="0"/>
              <a:t> </a:t>
            </a:r>
            <a:r>
              <a:rPr lang="en-US" baseline="0" dirty="0" err="1"/>
              <a:t>Nhóm</a:t>
            </a:r>
            <a:r>
              <a:rPr lang="en-US" dirty="0"/>
              <a:t> </a:t>
            </a:r>
            <a:r>
              <a:rPr lang="en-US" dirty="0" err="1"/>
              <a:t>kết</a:t>
            </a:r>
            <a:r>
              <a:rPr lang="en-US" dirty="0"/>
              <a:t> </a:t>
            </a:r>
            <a:r>
              <a:rPr lang="en-US" dirty="0" err="1"/>
              <a:t>nối</a:t>
            </a:r>
            <a:r>
              <a:rPr lang="en-US" dirty="0"/>
              <a:t> </a:t>
            </a:r>
            <a:r>
              <a:rPr lang="en-US" dirty="0" err="1"/>
              <a:t>Gia</a:t>
            </a:r>
            <a:r>
              <a:rPr lang="en-US" dirty="0"/>
              <a:t> </a:t>
            </a:r>
            <a:r>
              <a:rPr lang="en-US" dirty="0" err="1"/>
              <a:t>đình</a:t>
            </a:r>
            <a:r>
              <a:rPr lang="en-US" dirty="0"/>
              <a:t> </a:t>
            </a:r>
            <a:r>
              <a:rPr lang="en-US" dirty="0" err="1"/>
              <a:t>và</a:t>
            </a:r>
            <a:r>
              <a:rPr lang="en-US" dirty="0"/>
              <a:t> </a:t>
            </a:r>
            <a:r>
              <a:rPr lang="en-US" dirty="0" err="1"/>
              <a:t>Nhà</a:t>
            </a:r>
            <a:r>
              <a:rPr lang="en-US" dirty="0"/>
              <a:t> </a:t>
            </a:r>
            <a:r>
              <a:rPr lang="en-US" dirty="0" err="1"/>
              <a:t>trường</a:t>
            </a:r>
            <a:r>
              <a:rPr lang="en-US" dirty="0"/>
              <a:t>: </a:t>
            </a:r>
            <a:r>
              <a:rPr lang="vi-VN" dirty="0"/>
              <a:t>Nhóm</a:t>
            </a:r>
            <a:r>
              <a:rPr lang="vi-VN" baseline="0" dirty="0"/>
              <a:t> tính năng này</a:t>
            </a:r>
            <a:r>
              <a:rPr lang="vi-VN" dirty="0"/>
              <a:t> là kênh tương tác 2 chiều giúp kết nối gia đình và nhà trường cực kì hiệu quả. </a:t>
            </a:r>
            <a:r>
              <a:rPr lang="en-US" sz="1200" dirty="0" err="1"/>
              <a:t>Từ</a:t>
            </a:r>
            <a:r>
              <a:rPr lang="en-US" sz="1200" dirty="0"/>
              <a:t> </a:t>
            </a:r>
            <a:r>
              <a:rPr lang="en-US" sz="1200" dirty="0" err="1"/>
              <a:t>ưu</a:t>
            </a:r>
            <a:r>
              <a:rPr lang="en-US" sz="1200" baseline="0" dirty="0"/>
              <a:t> </a:t>
            </a:r>
            <a:r>
              <a:rPr lang="en-US" sz="1200" baseline="0" dirty="0" err="1"/>
              <a:t>điểm</a:t>
            </a:r>
            <a:r>
              <a:rPr lang="en-US" sz="1200" baseline="0" dirty="0"/>
              <a:t> </a:t>
            </a:r>
            <a:r>
              <a:rPr lang="en-US" sz="1200" baseline="0" dirty="0" err="1"/>
              <a:t>sử</a:t>
            </a:r>
            <a:r>
              <a:rPr lang="en-US" sz="1200" baseline="0" dirty="0"/>
              <a:t> </a:t>
            </a:r>
            <a:r>
              <a:rPr lang="en-US" sz="1200" baseline="0" dirty="0" err="1"/>
              <a:t>dụng</a:t>
            </a:r>
            <a:r>
              <a:rPr lang="en-US" sz="1200" baseline="0" dirty="0"/>
              <a:t> </a:t>
            </a:r>
            <a:r>
              <a:rPr lang="en-US" sz="1200" baseline="0" dirty="0" err="1"/>
              <a:t>Da</a:t>
            </a:r>
            <a:r>
              <a:rPr lang="en-US" sz="1200" dirty="0" err="1"/>
              <a:t>nh</a:t>
            </a:r>
            <a:r>
              <a:rPr lang="en-US" sz="1200" dirty="0"/>
              <a:t> </a:t>
            </a:r>
            <a:r>
              <a:rPr lang="en-US" sz="1200" dirty="0" err="1"/>
              <a:t>bạ</a:t>
            </a:r>
            <a:r>
              <a:rPr lang="en-US" sz="1200" dirty="0"/>
              <a:t> </a:t>
            </a:r>
            <a:r>
              <a:rPr lang="en-US" sz="1200" dirty="0" err="1"/>
              <a:t>điện</a:t>
            </a:r>
            <a:r>
              <a:rPr lang="en-US" sz="1200" dirty="0"/>
              <a:t> </a:t>
            </a:r>
            <a:r>
              <a:rPr lang="en-US" sz="1200" dirty="0" err="1"/>
              <a:t>tử</a:t>
            </a:r>
            <a:r>
              <a:rPr lang="en-US" sz="1200" dirty="0"/>
              <a:t> </a:t>
            </a:r>
            <a:r>
              <a:rPr lang="en-US" sz="1200" dirty="0" err="1"/>
              <a:t>được</a:t>
            </a:r>
            <a:r>
              <a:rPr lang="en-US" sz="1200" dirty="0"/>
              <a:t> </a:t>
            </a:r>
            <a:r>
              <a:rPr lang="en-US" sz="1200" dirty="0" err="1"/>
              <a:t>định</a:t>
            </a:r>
            <a:r>
              <a:rPr lang="en-US" sz="1200" dirty="0"/>
              <a:t> </a:t>
            </a:r>
            <a:r>
              <a:rPr lang="en-US" sz="1200" dirty="0" err="1"/>
              <a:t>danh</a:t>
            </a:r>
            <a:r>
              <a:rPr lang="en-US" sz="1200" dirty="0"/>
              <a:t> </a:t>
            </a:r>
            <a:r>
              <a:rPr lang="en-US" sz="1200" dirty="0" err="1"/>
              <a:t>từ</a:t>
            </a:r>
            <a:r>
              <a:rPr lang="en-US" sz="1200" dirty="0"/>
              <a:t> CSDL </a:t>
            </a:r>
            <a:r>
              <a:rPr lang="en-US" sz="1200" dirty="0" err="1"/>
              <a:t>nhà</a:t>
            </a:r>
            <a:r>
              <a:rPr lang="en-US" sz="1200" dirty="0"/>
              <a:t> </a:t>
            </a:r>
            <a:r>
              <a:rPr lang="en-US" sz="1200" dirty="0" err="1"/>
              <a:t>trường</a:t>
            </a:r>
            <a:r>
              <a:rPr lang="en-US" sz="1200" dirty="0"/>
              <a:t>,</a:t>
            </a:r>
            <a:r>
              <a:rPr lang="en-US" sz="1200" baseline="0" dirty="0"/>
              <a:t> </a:t>
            </a:r>
            <a:r>
              <a:rPr lang="en-US" sz="1200" baseline="0" dirty="0" err="1"/>
              <a:t>số</a:t>
            </a:r>
            <a:r>
              <a:rPr lang="en-US" sz="1200" baseline="0" dirty="0"/>
              <a:t> </a:t>
            </a:r>
            <a:r>
              <a:rPr lang="en-US" sz="1200" baseline="0" dirty="0" err="1"/>
              <a:t>điện</a:t>
            </a:r>
            <a:r>
              <a:rPr lang="en-US" sz="1200" baseline="0" dirty="0"/>
              <a:t> </a:t>
            </a:r>
            <a:r>
              <a:rPr lang="en-US" sz="1200" baseline="0" dirty="0" err="1"/>
              <a:t>thoại</a:t>
            </a:r>
            <a:r>
              <a:rPr lang="en-US" sz="1200" baseline="0" dirty="0"/>
              <a:t> </a:t>
            </a:r>
            <a:r>
              <a:rPr lang="en-US" sz="1200" baseline="0" dirty="0" err="1"/>
              <a:t>của</a:t>
            </a:r>
            <a:r>
              <a:rPr lang="en-US" sz="1200" baseline="0" dirty="0"/>
              <a:t> </a:t>
            </a:r>
            <a:r>
              <a:rPr lang="en-US" sz="1200" baseline="0" dirty="0" err="1"/>
              <a:t>phhs</a:t>
            </a:r>
            <a:r>
              <a:rPr lang="en-US" sz="1200" baseline="0" dirty="0"/>
              <a:t> </a:t>
            </a:r>
            <a:r>
              <a:rPr lang="en-US" sz="1200" baseline="0" dirty="0" err="1"/>
              <a:t>và</a:t>
            </a:r>
            <a:r>
              <a:rPr lang="en-US" sz="1200" baseline="0" dirty="0"/>
              <a:t> </a:t>
            </a:r>
            <a:r>
              <a:rPr lang="en-US" sz="1200" baseline="0" dirty="0" err="1"/>
              <a:t>giáo</a:t>
            </a:r>
            <a:r>
              <a:rPr lang="en-US" sz="1200" baseline="0" dirty="0"/>
              <a:t> </a:t>
            </a:r>
            <a:r>
              <a:rPr lang="en-US" sz="1200" baseline="0" dirty="0" err="1"/>
              <a:t>viên</a:t>
            </a:r>
            <a:r>
              <a:rPr lang="en-US" sz="1200" baseline="0" dirty="0"/>
              <a:t> </a:t>
            </a:r>
            <a:r>
              <a:rPr lang="en-US" sz="1200" baseline="0" dirty="0" err="1"/>
              <a:t>luôn</a:t>
            </a:r>
            <a:r>
              <a:rPr lang="en-US" sz="1200" baseline="0" dirty="0"/>
              <a:t> </a:t>
            </a:r>
            <a:r>
              <a:rPr lang="en-US" sz="1200" baseline="0" dirty="0" err="1"/>
              <a:t>sẵn</a:t>
            </a:r>
            <a:r>
              <a:rPr lang="en-US" sz="1200" baseline="0" dirty="0"/>
              <a:t> </a:t>
            </a:r>
            <a:r>
              <a:rPr lang="en-US" sz="1200" baseline="0" dirty="0" err="1"/>
              <a:t>sàng</a:t>
            </a:r>
            <a:r>
              <a:rPr lang="en-US" sz="1200" baseline="0" dirty="0"/>
              <a:t> </a:t>
            </a:r>
            <a:r>
              <a:rPr lang="en-US" sz="1200" baseline="0" dirty="0" err="1"/>
              <a:t>kết</a:t>
            </a:r>
            <a:r>
              <a:rPr lang="en-US" sz="1200" baseline="0" dirty="0"/>
              <a:t> </a:t>
            </a:r>
            <a:r>
              <a:rPr lang="en-US" sz="1200" baseline="0" dirty="0" err="1"/>
              <a:t>nối</a:t>
            </a:r>
            <a:r>
              <a:rPr lang="en-US" sz="1200" baseline="0" dirty="0"/>
              <a:t>. </a:t>
            </a:r>
            <a:r>
              <a:rPr lang="en-US" sz="1200" dirty="0" err="1">
                <a:solidFill>
                  <a:schemeClr val="tx1"/>
                </a:solidFill>
                <a:latin typeface="Roboto Mono"/>
                <a:ea typeface="Roboto Mono"/>
                <a:cs typeface="Roboto Mono"/>
                <a:sym typeface="Roboto Mono"/>
              </a:rPr>
              <a:t>Đây</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là</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ưu</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điểm</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vượt</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trội</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của</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env</a:t>
            </a:r>
            <a:r>
              <a:rPr lang="en-US" sz="1200" baseline="0" dirty="0">
                <a:solidFill>
                  <a:schemeClr val="tx1"/>
                </a:solidFill>
                <a:latin typeface="Roboto Mono"/>
                <a:ea typeface="Roboto Mono"/>
                <a:cs typeface="Roboto Mono"/>
                <a:sym typeface="Roboto Mono"/>
              </a:rPr>
              <a:t> so </a:t>
            </a:r>
            <a:r>
              <a:rPr lang="en-US" sz="1200" baseline="0" dirty="0" err="1">
                <a:solidFill>
                  <a:schemeClr val="tx1"/>
                </a:solidFill>
                <a:latin typeface="Roboto Mono"/>
                <a:ea typeface="Roboto Mono"/>
                <a:cs typeface="Roboto Mono"/>
                <a:sym typeface="Roboto Mono"/>
              </a:rPr>
              <a:t>với</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các</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ứng</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dụng</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khác</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khi</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đảm</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bảo</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tính</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bảo</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mật</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chính</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xác</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và</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kịp</a:t>
            </a:r>
            <a:r>
              <a:rPr lang="en-US" sz="1200" baseline="0" dirty="0">
                <a:solidFill>
                  <a:schemeClr val="tx1"/>
                </a:solidFill>
                <a:latin typeface="Roboto Mono"/>
                <a:ea typeface="Roboto Mono"/>
                <a:cs typeface="Roboto Mono"/>
                <a:sym typeface="Roboto Mono"/>
              </a:rPr>
              <a:t> </a:t>
            </a:r>
            <a:r>
              <a:rPr lang="en-US" sz="1200" baseline="0" dirty="0" err="1">
                <a:solidFill>
                  <a:schemeClr val="tx1"/>
                </a:solidFill>
                <a:latin typeface="Roboto Mono"/>
                <a:ea typeface="Roboto Mono"/>
                <a:cs typeface="Roboto Mono"/>
                <a:sym typeface="Roboto Mono"/>
              </a:rPr>
              <a:t>thời</a:t>
            </a:r>
            <a:r>
              <a:rPr lang="en-US" sz="1200" baseline="0" dirty="0">
                <a:solidFill>
                  <a:schemeClr val="tx1"/>
                </a:solidFill>
                <a:latin typeface="Roboto Mono"/>
                <a:ea typeface="Roboto Mono"/>
                <a:cs typeface="Roboto Mono"/>
                <a:sym typeface="Roboto Mono"/>
              </a:rPr>
              <a:t>. </a:t>
            </a:r>
            <a:r>
              <a:rPr lang="en-US" dirty="0"/>
              <a:t>GV </a:t>
            </a:r>
            <a:r>
              <a:rPr lang="en-US" dirty="0" err="1"/>
              <a:t>có</a:t>
            </a:r>
            <a:r>
              <a:rPr lang="en-US" baseline="0" dirty="0"/>
              <a:t> </a:t>
            </a:r>
            <a:r>
              <a:rPr lang="en-US" baseline="0" dirty="0" err="1"/>
              <a:t>thể</a:t>
            </a:r>
            <a:r>
              <a:rPr lang="en-US" baseline="0" dirty="0"/>
              <a:t> </a:t>
            </a:r>
            <a:r>
              <a:rPr lang="en-US" baseline="0" dirty="0" err="1"/>
              <a:t>tạo</a:t>
            </a:r>
            <a:r>
              <a:rPr lang="en-US" baseline="0" dirty="0"/>
              <a:t> </a:t>
            </a:r>
            <a:r>
              <a:rPr lang="en-US" baseline="0" dirty="0" err="1"/>
              <a:t>nhóm</a:t>
            </a:r>
            <a:r>
              <a:rPr lang="en-US" baseline="0" dirty="0"/>
              <a:t> </a:t>
            </a:r>
            <a:r>
              <a:rPr lang="en-US" baseline="0" dirty="0" err="1"/>
              <a:t>chung</a:t>
            </a:r>
            <a:r>
              <a:rPr lang="en-US" baseline="0" dirty="0"/>
              <a:t> </a:t>
            </a:r>
            <a:r>
              <a:rPr lang="en-US" baseline="0" dirty="0" err="1"/>
              <a:t>của</a:t>
            </a:r>
            <a:r>
              <a:rPr lang="en-US" baseline="0" dirty="0"/>
              <a:t> </a:t>
            </a:r>
            <a:r>
              <a:rPr lang="en-US" baseline="0" dirty="0" err="1"/>
              <a:t>lớp</a:t>
            </a:r>
            <a:r>
              <a:rPr lang="en-US" baseline="0" dirty="0"/>
              <a:t> </a:t>
            </a:r>
            <a:r>
              <a:rPr lang="en-US" baseline="0" dirty="0" err="1"/>
              <a:t>để</a:t>
            </a:r>
            <a:r>
              <a:rPr lang="en-US" baseline="0" dirty="0"/>
              <a:t> </a:t>
            </a:r>
            <a:r>
              <a:rPr lang="en-US" baseline="0" dirty="0" err="1"/>
              <a:t>trao</a:t>
            </a:r>
            <a:r>
              <a:rPr lang="en-US" baseline="0" dirty="0"/>
              <a:t> </a:t>
            </a:r>
            <a:r>
              <a:rPr lang="en-US" baseline="0" dirty="0" err="1"/>
              <a:t>đổi</a:t>
            </a:r>
            <a:r>
              <a:rPr lang="en-US" baseline="0" dirty="0"/>
              <a:t> </a:t>
            </a:r>
            <a:r>
              <a:rPr lang="en-US" baseline="0" dirty="0" err="1"/>
              <a:t>thông</a:t>
            </a:r>
            <a:r>
              <a:rPr lang="en-US" baseline="0" dirty="0"/>
              <a:t> tin </a:t>
            </a:r>
            <a:r>
              <a:rPr lang="en-US" baseline="0" dirty="0" err="1"/>
              <a:t>hoặc</a:t>
            </a:r>
            <a:r>
              <a:rPr lang="en-US" baseline="0" dirty="0"/>
              <a:t> </a:t>
            </a:r>
            <a:r>
              <a:rPr lang="en-US" baseline="0" dirty="0" err="1"/>
              <a:t>trò</a:t>
            </a:r>
            <a:r>
              <a:rPr lang="en-US" baseline="0" dirty="0"/>
              <a:t> </a:t>
            </a:r>
            <a:r>
              <a:rPr lang="en-US" baseline="0" dirty="0" err="1"/>
              <a:t>chuyện</a:t>
            </a:r>
            <a:r>
              <a:rPr lang="en-US" baseline="0" dirty="0"/>
              <a:t> </a:t>
            </a:r>
            <a:r>
              <a:rPr lang="en-US" baseline="0" dirty="0" err="1"/>
              <a:t>trực</a:t>
            </a:r>
            <a:r>
              <a:rPr lang="en-US" baseline="0" dirty="0"/>
              <a:t> </a:t>
            </a:r>
            <a:r>
              <a:rPr lang="en-US" baseline="0" dirty="0" err="1"/>
              <a:t>tiếp</a:t>
            </a:r>
            <a:r>
              <a:rPr lang="en-US" baseline="0" dirty="0"/>
              <a:t> </a:t>
            </a:r>
            <a:r>
              <a:rPr lang="en-US" baseline="0" dirty="0" err="1"/>
              <a:t>với</a:t>
            </a:r>
            <a:r>
              <a:rPr lang="en-US" baseline="0" dirty="0"/>
              <a:t> </a:t>
            </a:r>
            <a:r>
              <a:rPr lang="en-US" baseline="0" dirty="0" err="1"/>
              <a:t>phhs</a:t>
            </a:r>
            <a:r>
              <a:rPr lang="en-US" baseline="0" dirty="0"/>
              <a:t>. PHHS </a:t>
            </a:r>
            <a:r>
              <a:rPr lang="en-US" baseline="0" dirty="0" err="1"/>
              <a:t>cũng</a:t>
            </a:r>
            <a:r>
              <a:rPr lang="en-US" baseline="0" dirty="0"/>
              <a:t> </a:t>
            </a:r>
            <a:r>
              <a:rPr lang="en-US" baseline="0" dirty="0" err="1"/>
              <a:t>kịp</a:t>
            </a:r>
            <a:r>
              <a:rPr lang="en-US" baseline="0" dirty="0"/>
              <a:t> </a:t>
            </a:r>
            <a:r>
              <a:rPr lang="en-US" baseline="0" dirty="0" err="1"/>
              <a:t>thời</a:t>
            </a:r>
            <a:r>
              <a:rPr lang="en-US" baseline="0" dirty="0"/>
              <a:t> </a:t>
            </a:r>
            <a:r>
              <a:rPr lang="en-US" baseline="0" dirty="0" err="1"/>
              <a:t>nắm</a:t>
            </a:r>
            <a:r>
              <a:rPr lang="en-US" baseline="0" dirty="0"/>
              <a:t> </a:t>
            </a:r>
            <a:r>
              <a:rPr lang="en-US" baseline="0" dirty="0" err="1"/>
              <a:t>bắt</a:t>
            </a:r>
            <a:r>
              <a:rPr lang="en-US" baseline="0" dirty="0"/>
              <a:t> </a:t>
            </a:r>
            <a:r>
              <a:rPr lang="en-US" baseline="0" dirty="0" err="1"/>
              <a:t>được</a:t>
            </a:r>
            <a:r>
              <a:rPr lang="en-US" baseline="0" dirty="0"/>
              <a:t> </a:t>
            </a:r>
            <a:r>
              <a:rPr lang="en-US" baseline="0" dirty="0" err="1"/>
              <a:t>kết</a:t>
            </a:r>
            <a:r>
              <a:rPr lang="en-US" baseline="0" dirty="0"/>
              <a:t> </a:t>
            </a:r>
            <a:r>
              <a:rPr lang="en-US" baseline="0" dirty="0" err="1"/>
              <a:t>quả</a:t>
            </a:r>
            <a:r>
              <a:rPr lang="en-US" baseline="0" dirty="0"/>
              <a:t> </a:t>
            </a:r>
            <a:r>
              <a:rPr lang="en-US" baseline="0" dirty="0" err="1"/>
              <a:t>học</a:t>
            </a:r>
            <a:r>
              <a:rPr lang="en-US" baseline="0" dirty="0"/>
              <a:t> </a:t>
            </a:r>
            <a:r>
              <a:rPr lang="en-US" baseline="0" dirty="0" err="1"/>
              <a:t>tập</a:t>
            </a:r>
            <a:r>
              <a:rPr lang="en-US" baseline="0" dirty="0"/>
              <a:t>, </a:t>
            </a:r>
            <a:r>
              <a:rPr lang="en-US" baseline="0" dirty="0" err="1"/>
              <a:t>thời</a:t>
            </a:r>
            <a:r>
              <a:rPr lang="en-US" baseline="0" dirty="0"/>
              <a:t> </a:t>
            </a:r>
            <a:r>
              <a:rPr lang="en-US" baseline="0" dirty="0" err="1"/>
              <a:t>khóa</a:t>
            </a:r>
            <a:r>
              <a:rPr lang="en-US" baseline="0" dirty="0"/>
              <a:t> </a:t>
            </a:r>
            <a:r>
              <a:rPr lang="en-US" baseline="0" dirty="0" err="1"/>
              <a:t>biểu</a:t>
            </a:r>
            <a:r>
              <a:rPr lang="en-US" baseline="0" dirty="0"/>
              <a:t>, </a:t>
            </a:r>
            <a:r>
              <a:rPr lang="en-US" baseline="0" dirty="0" err="1"/>
              <a:t>thực</a:t>
            </a:r>
            <a:r>
              <a:rPr lang="en-US" baseline="0" dirty="0"/>
              <a:t> </a:t>
            </a:r>
            <a:r>
              <a:rPr lang="en-US" baseline="0" dirty="0" err="1"/>
              <a:t>đơn</a:t>
            </a:r>
            <a:r>
              <a:rPr lang="en-US" baseline="0" dirty="0"/>
              <a:t> </a:t>
            </a:r>
            <a:r>
              <a:rPr lang="en-US" baseline="0" dirty="0" err="1"/>
              <a:t>của</a:t>
            </a:r>
            <a:r>
              <a:rPr lang="en-US" baseline="0" dirty="0"/>
              <a:t> </a:t>
            </a:r>
            <a:r>
              <a:rPr lang="en-US" baseline="0" dirty="0" err="1"/>
              <a:t>mình</a:t>
            </a:r>
            <a:r>
              <a:rPr lang="en-US" baseline="0" dirty="0"/>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err="1"/>
              <a:t>Đặc</a:t>
            </a:r>
            <a:r>
              <a:rPr lang="en-US" baseline="0" dirty="0"/>
              <a:t> </a:t>
            </a:r>
            <a:r>
              <a:rPr lang="en-US" baseline="0" dirty="0" err="1"/>
              <a:t>biệt</a:t>
            </a:r>
            <a:r>
              <a:rPr lang="en-US" baseline="0" dirty="0"/>
              <a:t> </a:t>
            </a:r>
            <a:r>
              <a:rPr lang="en-US" baseline="0" dirty="0" err="1"/>
              <a:t>hơn</a:t>
            </a:r>
            <a:r>
              <a:rPr lang="en-US" baseline="0" dirty="0"/>
              <a:t>, </a:t>
            </a:r>
            <a:r>
              <a:rPr lang="en-US" baseline="0" dirty="0" err="1"/>
              <a:t>Nhóm</a:t>
            </a:r>
            <a:r>
              <a:rPr lang="en-US" baseline="0" dirty="0"/>
              <a:t> </a:t>
            </a:r>
            <a:r>
              <a:rPr lang="en-US" baseline="0" dirty="0" err="1"/>
              <a:t>tính</a:t>
            </a:r>
            <a:r>
              <a:rPr lang="en-US" baseline="0" dirty="0"/>
              <a:t> </a:t>
            </a:r>
            <a:r>
              <a:rPr lang="en-US" baseline="0" dirty="0" err="1"/>
              <a:t>năng</a:t>
            </a:r>
            <a:r>
              <a:rPr lang="en-US" baseline="0" dirty="0"/>
              <a:t> </a:t>
            </a:r>
            <a:r>
              <a:rPr lang="en-US" baseline="0" dirty="0" err="1"/>
              <a:t>này</a:t>
            </a:r>
            <a:r>
              <a:rPr lang="en-US" baseline="0" dirty="0"/>
              <a:t> </a:t>
            </a:r>
            <a:r>
              <a:rPr lang="en-US" baseline="0" dirty="0" err="1"/>
              <a:t>giúp</a:t>
            </a:r>
            <a:r>
              <a:rPr lang="en-US" baseline="0" dirty="0"/>
              <a:t> </a:t>
            </a:r>
            <a:r>
              <a:rPr lang="en-US" baseline="0" dirty="0" err="1"/>
              <a:t>nhà</a:t>
            </a:r>
            <a:r>
              <a:rPr lang="en-US" baseline="0" dirty="0"/>
              <a:t> </a:t>
            </a:r>
            <a:r>
              <a:rPr lang="en-US" baseline="0" dirty="0" err="1"/>
              <a:t>trường</a:t>
            </a:r>
            <a:r>
              <a:rPr lang="en-US" baseline="0" dirty="0"/>
              <a:t> </a:t>
            </a:r>
            <a:r>
              <a:rPr lang="en-US" baseline="0" dirty="0" err="1"/>
              <a:t>truyền</a:t>
            </a:r>
            <a:r>
              <a:rPr lang="en-US" baseline="0" dirty="0"/>
              <a:t> </a:t>
            </a:r>
            <a:r>
              <a:rPr lang="en-US" baseline="0" dirty="0" err="1"/>
              <a:t>đạt</a:t>
            </a:r>
            <a:r>
              <a:rPr lang="en-US" baseline="0" dirty="0"/>
              <a:t> </a:t>
            </a:r>
            <a:r>
              <a:rPr lang="en-US" baseline="0" dirty="0" err="1"/>
              <a:t>môi</a:t>
            </a:r>
            <a:r>
              <a:rPr lang="en-US" baseline="0" dirty="0"/>
              <a:t> </a:t>
            </a:r>
            <a:r>
              <a:rPr lang="en-US" baseline="0" dirty="0" err="1"/>
              <a:t>trường</a:t>
            </a:r>
            <a:r>
              <a:rPr lang="en-US" baseline="0" dirty="0"/>
              <a:t> </a:t>
            </a:r>
            <a:r>
              <a:rPr lang="en-US" baseline="0" dirty="0" err="1"/>
              <a:t>giảng</a:t>
            </a:r>
            <a:r>
              <a:rPr lang="en-US" baseline="0" dirty="0"/>
              <a:t> </a:t>
            </a:r>
            <a:r>
              <a:rPr lang="en-US" baseline="0" dirty="0" err="1"/>
              <a:t>dạy</a:t>
            </a:r>
            <a:r>
              <a:rPr lang="en-US" baseline="0" dirty="0"/>
              <a:t> </a:t>
            </a:r>
            <a:r>
              <a:rPr lang="en-US" baseline="0" dirty="0" err="1"/>
              <a:t>tới</a:t>
            </a:r>
            <a:r>
              <a:rPr lang="en-US" baseline="0" dirty="0"/>
              <a:t> PHHS </a:t>
            </a:r>
            <a:r>
              <a:rPr lang="en-US" baseline="0" dirty="0" err="1"/>
              <a:t>tốt</a:t>
            </a:r>
            <a:r>
              <a:rPr lang="en-US" baseline="0" dirty="0"/>
              <a:t> </a:t>
            </a:r>
            <a:r>
              <a:rPr lang="en-US" baseline="0" dirty="0" err="1"/>
              <a:t>hơn</a:t>
            </a:r>
            <a:r>
              <a:rPr lang="en-US" sz="2636" baseline="0" dirty="0">
                <a:latin typeface="Roboto Mono"/>
                <a:ea typeface="Roboto Mono"/>
                <a:cs typeface="Roboto Mono"/>
                <a:sym typeface="Roboto Mono"/>
              </a:rPr>
              <a:t>. </a:t>
            </a:r>
            <a:r>
              <a:rPr lang="vi-VN" sz="2636" dirty="0">
                <a:solidFill>
                  <a:schemeClr val="tx1"/>
                </a:solidFill>
                <a:latin typeface="Roboto Mono"/>
                <a:ea typeface="Roboto Mono"/>
                <a:cs typeface="Roboto Mono"/>
                <a:sym typeface="Roboto Mono"/>
              </a:rPr>
              <a:t>Tạo cơ hội để phụ huynh tham gia, đánh giá các hoạt động cùng con</a:t>
            </a:r>
            <a:r>
              <a:rPr lang="en-US" sz="2636" baseline="0" dirty="0">
                <a:solidFill>
                  <a:schemeClr val="tx1"/>
                </a:solidFill>
                <a:latin typeface="Roboto Mono"/>
                <a:ea typeface="Roboto Mono"/>
                <a:cs typeface="Roboto Mono"/>
                <a:sym typeface="Roboto Mono"/>
              </a:rPr>
              <a:t> </a:t>
            </a:r>
            <a:r>
              <a:rPr lang="en-US" sz="2636" baseline="0" dirty="0" err="1">
                <a:solidFill>
                  <a:schemeClr val="tx1"/>
                </a:solidFill>
                <a:latin typeface="Roboto Mono"/>
                <a:ea typeface="Roboto Mono"/>
                <a:cs typeface="Roboto Mono"/>
                <a:sym typeface="Roboto Mono"/>
              </a:rPr>
              <a:t>em</a:t>
            </a:r>
            <a:r>
              <a:rPr lang="en-US" sz="2636" baseline="0" dirty="0">
                <a:solidFill>
                  <a:schemeClr val="tx1"/>
                </a:solidFill>
                <a:latin typeface="Roboto Mono"/>
                <a:ea typeface="Roboto Mono"/>
                <a:cs typeface="Roboto Mono"/>
                <a:sym typeface="Roboto Mono"/>
              </a:rPr>
              <a:t> </a:t>
            </a:r>
            <a:r>
              <a:rPr lang="en-US" sz="2636" baseline="0" dirty="0" err="1">
                <a:solidFill>
                  <a:schemeClr val="tx1"/>
                </a:solidFill>
                <a:latin typeface="Roboto Mono"/>
                <a:ea typeface="Roboto Mono"/>
                <a:cs typeface="Roboto Mono"/>
                <a:sym typeface="Roboto Mono"/>
              </a:rPr>
              <a:t>mình</a:t>
            </a:r>
            <a:r>
              <a:rPr lang="en-US" sz="2636" baseline="0" dirty="0">
                <a:solidFill>
                  <a:schemeClr val="tx1"/>
                </a:solidFill>
                <a:latin typeface="Roboto Mono"/>
                <a:ea typeface="Roboto Mono"/>
                <a:cs typeface="Roboto Mono"/>
                <a:sym typeface="Roboto Mono"/>
              </a:rPr>
              <a:t>. </a:t>
            </a:r>
            <a:r>
              <a:rPr lang="en-US" sz="2636" baseline="0" dirty="0" err="1">
                <a:solidFill>
                  <a:schemeClr val="tx1"/>
                </a:solidFill>
                <a:latin typeface="Roboto Mono"/>
                <a:ea typeface="Roboto Mono"/>
                <a:cs typeface="Roboto Mono"/>
                <a:sym typeface="Roboto Mono"/>
              </a:rPr>
              <a:t>Tạo</a:t>
            </a:r>
            <a:r>
              <a:rPr lang="en-US" sz="2636" baseline="0" dirty="0">
                <a:solidFill>
                  <a:schemeClr val="tx1"/>
                </a:solidFill>
                <a:latin typeface="Roboto Mono"/>
                <a:ea typeface="Roboto Mono"/>
                <a:cs typeface="Roboto Mono"/>
                <a:sym typeface="Roboto Mono"/>
              </a:rPr>
              <a:t> </a:t>
            </a:r>
            <a:r>
              <a:rPr lang="en-US" sz="2636" baseline="0" dirty="0" err="1">
                <a:solidFill>
                  <a:schemeClr val="tx1"/>
                </a:solidFill>
                <a:latin typeface="Roboto Mono"/>
                <a:ea typeface="Roboto Mono"/>
                <a:cs typeface="Roboto Mono"/>
                <a:sym typeface="Roboto Mono"/>
              </a:rPr>
              <a:t>sự</a:t>
            </a:r>
            <a:r>
              <a:rPr lang="en-US" sz="2636" baseline="0" dirty="0">
                <a:solidFill>
                  <a:schemeClr val="tx1"/>
                </a:solidFill>
                <a:latin typeface="Roboto Mono"/>
                <a:ea typeface="Roboto Mono"/>
                <a:cs typeface="Roboto Mono"/>
                <a:sym typeface="Roboto Mono"/>
              </a:rPr>
              <a:t> tin </a:t>
            </a:r>
            <a:r>
              <a:rPr lang="en-US" sz="2636" baseline="0" dirty="0" err="1">
                <a:solidFill>
                  <a:schemeClr val="tx1"/>
                </a:solidFill>
                <a:latin typeface="Roboto Mono"/>
                <a:ea typeface="Roboto Mono"/>
                <a:cs typeface="Roboto Mono"/>
                <a:sym typeface="Roboto Mono"/>
              </a:rPr>
              <a:t>tưởng</a:t>
            </a:r>
            <a:r>
              <a:rPr lang="en-US" sz="2636" baseline="0" dirty="0">
                <a:solidFill>
                  <a:schemeClr val="tx1"/>
                </a:solidFill>
                <a:latin typeface="Roboto Mono"/>
                <a:ea typeface="Roboto Mono"/>
                <a:cs typeface="Roboto Mono"/>
                <a:sym typeface="Roboto Mono"/>
              </a:rPr>
              <a:t> </a:t>
            </a:r>
            <a:r>
              <a:rPr lang="en-US" sz="2636" baseline="0" dirty="0" err="1">
                <a:solidFill>
                  <a:schemeClr val="tx1"/>
                </a:solidFill>
                <a:latin typeface="Roboto Mono"/>
                <a:ea typeface="Roboto Mono"/>
                <a:cs typeface="Roboto Mono"/>
                <a:sym typeface="Roboto Mono"/>
              </a:rPr>
              <a:t>trong</a:t>
            </a:r>
            <a:r>
              <a:rPr lang="en-US" sz="2636" baseline="0" dirty="0">
                <a:solidFill>
                  <a:schemeClr val="tx1"/>
                </a:solidFill>
                <a:latin typeface="Roboto Mono"/>
                <a:ea typeface="Roboto Mono"/>
                <a:cs typeface="Roboto Mono"/>
                <a:sym typeface="Roboto Mono"/>
              </a:rPr>
              <a:t> PHHS.</a:t>
            </a:r>
            <a:endParaRPr lang="en-US" sz="280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2636" dirty="0">
              <a:solidFill>
                <a:schemeClr val="tx1"/>
              </a:solidFill>
              <a:latin typeface="Roboto Mono"/>
              <a:ea typeface="Roboto Mono"/>
              <a:cs typeface="Roboto Mono"/>
              <a:sym typeface="Roboto Mono"/>
            </a:endParaRPr>
          </a:p>
          <a:p>
            <a:pPr marL="0" lvl="0" indent="0" algn="l" rtl="0">
              <a:spcBef>
                <a:spcPts val="0"/>
              </a:spcBef>
              <a:spcAft>
                <a:spcPts val="0"/>
              </a:spcAft>
              <a:buNone/>
            </a:pPr>
            <a:endParaRPr lang="en-US" dirty="0"/>
          </a:p>
        </p:txBody>
      </p:sp>
      <p:sp>
        <p:nvSpPr>
          <p:cNvPr id="249" name="Google Shape;249;p1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33</a:t>
            </a:fld>
            <a:endParaRPr/>
          </a:p>
        </p:txBody>
      </p:sp>
    </p:spTree>
    <p:extLst>
      <p:ext uri="{BB962C8B-B14F-4D97-AF65-F5344CB8AC3E}">
        <p14:creationId xmlns:p14="http://schemas.microsoft.com/office/powerpoint/2010/main" val="8839959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2: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1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err="1">
                <a:latin typeface="Roboto Mono" panose="00000009000000000000" pitchFamily="49" charset="0"/>
                <a:ea typeface="Roboto Mono" panose="00000009000000000000" pitchFamily="49" charset="0"/>
              </a:rPr>
              <a:t>Ngoài</a:t>
            </a:r>
            <a:r>
              <a:rPr lang="en-US" sz="1200" baseline="0" dirty="0">
                <a:latin typeface="Roboto Mono" panose="00000009000000000000" pitchFamily="49" charset="0"/>
                <a:ea typeface="Roboto Mono" panose="00000009000000000000" pitchFamily="49" charset="0"/>
              </a:rPr>
              <a:t> </a:t>
            </a:r>
            <a:r>
              <a:rPr lang="en-US" sz="1200" baseline="0" dirty="0" err="1">
                <a:latin typeface="Roboto Mono" panose="00000009000000000000" pitchFamily="49" charset="0"/>
                <a:ea typeface="Roboto Mono" panose="00000009000000000000" pitchFamily="49" charset="0"/>
              </a:rPr>
              <a:t>ra</a:t>
            </a:r>
            <a:r>
              <a:rPr lang="en-US" sz="1200" baseline="0" dirty="0">
                <a:latin typeface="Roboto Mono" panose="00000009000000000000" pitchFamily="49" charset="0"/>
                <a:ea typeface="Roboto Mono" panose="00000009000000000000" pitchFamily="49" charset="0"/>
              </a:rPr>
              <a:t>, </a:t>
            </a:r>
            <a:r>
              <a:rPr lang="en-US" sz="1200" baseline="0" dirty="0" err="1">
                <a:latin typeface="Roboto Mono" panose="00000009000000000000" pitchFamily="49" charset="0"/>
                <a:ea typeface="Roboto Mono" panose="00000009000000000000" pitchFamily="49" charset="0"/>
              </a:rPr>
              <a:t>đ</a:t>
            </a:r>
            <a:r>
              <a:rPr lang="en-US" sz="1200" dirty="0" err="1">
                <a:latin typeface="Roboto Mono" panose="00000009000000000000" pitchFamily="49" charset="0"/>
                <a:ea typeface="Roboto Mono" panose="00000009000000000000" pitchFamily="49" charset="0"/>
              </a:rPr>
              <a:t>ể</a:t>
            </a:r>
            <a:r>
              <a:rPr lang="en-US" sz="1200" dirty="0">
                <a:latin typeface="Roboto Mono" panose="00000009000000000000" pitchFamily="49" charset="0"/>
                <a:ea typeface="Roboto Mono" panose="00000009000000000000" pitchFamily="49" charset="0"/>
              </a:rPr>
              <a:t> hướng </a:t>
            </a:r>
            <a:r>
              <a:rPr lang="en-US" sz="1200" dirty="0" err="1">
                <a:latin typeface="Roboto Mono" panose="00000009000000000000" pitchFamily="49" charset="0"/>
                <a:ea typeface="Roboto Mono" panose="00000009000000000000" pitchFamily="49" charset="0"/>
              </a:rPr>
              <a:t>đến</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mục</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tiêu</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eNetViet</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trở</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thành</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siêu</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ứng</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dụng</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trong</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lĩnh</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vực</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Giáo</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dục</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trong</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thời</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gian</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vừa</a:t>
            </a:r>
            <a:r>
              <a:rPr lang="en-US" sz="1200" dirty="0">
                <a:latin typeface="Roboto Mono" panose="00000009000000000000" pitchFamily="49" charset="0"/>
                <a:ea typeface="Roboto Mono" panose="00000009000000000000" pitchFamily="49" charset="0"/>
              </a:rPr>
              <a:t> qua </a:t>
            </a:r>
            <a:r>
              <a:rPr lang="en-US" sz="1200" dirty="0" err="1">
                <a:latin typeface="Roboto Mono" panose="00000009000000000000" pitchFamily="49" charset="0"/>
                <a:ea typeface="Roboto Mono" panose="00000009000000000000" pitchFamily="49" charset="0"/>
              </a:rPr>
              <a:t>env</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đã</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phát</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triển</a:t>
            </a:r>
            <a:r>
              <a:rPr lang="en-US" sz="1200" dirty="0">
                <a:latin typeface="Roboto Mono" panose="00000009000000000000" pitchFamily="49" charset="0"/>
                <a:ea typeface="Roboto Mono" panose="00000009000000000000" pitchFamily="49" charset="0"/>
              </a:rPr>
              <a:t> 1 </a:t>
            </a:r>
            <a:r>
              <a:rPr lang="en-US" sz="1200" dirty="0" err="1">
                <a:latin typeface="Roboto Mono" panose="00000009000000000000" pitchFamily="49" charset="0"/>
                <a:ea typeface="Roboto Mono" panose="00000009000000000000" pitchFamily="49" charset="0"/>
              </a:rPr>
              <a:t>tính</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năng</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mới</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đó</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là</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Tích</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hợp</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thanh</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toán</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không</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dùng</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tiền</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mặt</a:t>
            </a:r>
            <a:r>
              <a:rPr lang="en-US" sz="1200" dirty="0">
                <a:latin typeface="Roboto Mono" panose="00000009000000000000" pitchFamily="49" charset="0"/>
                <a:ea typeface="Roboto Mono" panose="00000009000000000000" pitchFamily="49" charset="0"/>
              </a:rPr>
              <a:t>. </a:t>
            </a:r>
            <a:r>
              <a:rPr lang="en-US" sz="1200" dirty="0" err="1">
                <a:latin typeface="Roboto Mono" panose="00000009000000000000" pitchFamily="49" charset="0"/>
                <a:ea typeface="Roboto Mono" panose="00000009000000000000" pitchFamily="49" charset="0"/>
              </a:rPr>
              <a:t>Tính</a:t>
            </a:r>
            <a:r>
              <a:rPr lang="en-US" sz="1200" baseline="0" dirty="0">
                <a:latin typeface="Roboto Mono" panose="00000009000000000000" pitchFamily="49" charset="0"/>
                <a:ea typeface="Roboto Mono" panose="00000009000000000000" pitchFamily="49" charset="0"/>
              </a:rPr>
              <a:t> </a:t>
            </a:r>
            <a:r>
              <a:rPr lang="en-US" sz="1200" baseline="0" dirty="0" err="1">
                <a:latin typeface="Roboto Mono" panose="00000009000000000000" pitchFamily="49" charset="0"/>
                <a:ea typeface="Roboto Mono" panose="00000009000000000000" pitchFamily="49" charset="0"/>
              </a:rPr>
              <a:t>năng</a:t>
            </a:r>
            <a:r>
              <a:rPr lang="en-US" sz="1200" baseline="0" dirty="0">
                <a:latin typeface="Roboto Mono" panose="00000009000000000000" pitchFamily="49" charset="0"/>
                <a:ea typeface="Roboto Mono" panose="00000009000000000000" pitchFamily="49" charset="0"/>
              </a:rPr>
              <a:t> </a:t>
            </a:r>
            <a:r>
              <a:rPr lang="en-US" sz="1200" baseline="0" dirty="0" err="1">
                <a:latin typeface="Roboto Mono" panose="00000009000000000000" pitchFamily="49" charset="0"/>
                <a:ea typeface="Roboto Mono" panose="00000009000000000000" pitchFamily="49" charset="0"/>
              </a:rPr>
              <a:t>này</a:t>
            </a:r>
            <a:r>
              <a:rPr lang="en-US" sz="1200" baseline="0" dirty="0">
                <a:latin typeface="Roboto Mono" panose="00000009000000000000" pitchFamily="49" charset="0"/>
                <a:ea typeface="Roboto Mono" panose="00000009000000000000" pitchFamily="49" charset="0"/>
              </a:rPr>
              <a:t> </a:t>
            </a:r>
            <a:r>
              <a:rPr lang="en-US" sz="1200" baseline="0" dirty="0" err="1">
                <a:latin typeface="Roboto Mono" panose="00000009000000000000" pitchFamily="49" charset="0"/>
                <a:ea typeface="Roboto Mono" panose="00000009000000000000" pitchFamily="49" charset="0"/>
              </a:rPr>
              <a:t>sẽ</a:t>
            </a:r>
            <a:r>
              <a:rPr lang="en-US" sz="1200" baseline="0" dirty="0">
                <a:latin typeface="Roboto Mono" panose="00000009000000000000" pitchFamily="49" charset="0"/>
                <a:ea typeface="Roboto Mono" panose="00000009000000000000" pitchFamily="49" charset="0"/>
              </a:rPr>
              <a:t> h</a:t>
            </a:r>
            <a:r>
              <a:rPr lang="vi-VN" sz="1200" dirty="0">
                <a:latin typeface="Roboto Mono" panose="00000009000000000000" pitchFamily="49" charset="0"/>
                <a:ea typeface="Roboto Mono" panose="00000009000000000000" pitchFamily="49" charset="0"/>
              </a:rPr>
              <a:t>ỗ trợ Nhà trường </a:t>
            </a:r>
            <a:r>
              <a:rPr lang="en-US" sz="1200" dirty="0" err="1">
                <a:latin typeface="Roboto Mono" panose="00000009000000000000" pitchFamily="49" charset="0"/>
                <a:ea typeface="Roboto Mono" panose="00000009000000000000" pitchFamily="49" charset="0"/>
              </a:rPr>
              <a:t>và</a:t>
            </a:r>
            <a:r>
              <a:rPr lang="vi-VN" sz="1200" dirty="0">
                <a:latin typeface="Roboto Mono" panose="00000009000000000000" pitchFamily="49" charset="0"/>
                <a:ea typeface="Roboto Mono" panose="00000009000000000000" pitchFamily="49" charset="0"/>
              </a:rPr>
              <a:t> PHHS trong việc quản lý, thực hiện thanh toán học phí và các khoản thu khác theo phương thức không dùng tiền mặt.</a:t>
            </a:r>
            <a:r>
              <a:rPr lang="en-US" sz="1200" dirty="0">
                <a:latin typeface="Roboto Mono" panose="00000009000000000000" pitchFamily="49" charset="0"/>
                <a:ea typeface="Roboto Mono" panose="00000009000000000000" pitchFamily="49" charset="0"/>
              </a:rPr>
              <a:t> </a:t>
            </a:r>
            <a:r>
              <a:rPr lang="en-US" sz="1200" dirty="0" err="1">
                <a:latin typeface="Roboto Mono"/>
                <a:ea typeface="Roboto Mono"/>
                <a:cs typeface="Roboto Mono"/>
                <a:sym typeface="Roboto Mono"/>
              </a:rPr>
              <a:t>eNetViet</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được</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tích</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hợp</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với</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cổng</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thanh</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toán</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liên</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kết</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với</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hơn</a:t>
            </a:r>
            <a:r>
              <a:rPr lang="en-US" sz="1200" dirty="0">
                <a:latin typeface="Roboto Mono"/>
                <a:ea typeface="Roboto Mono"/>
                <a:cs typeface="Roboto Mono"/>
                <a:sym typeface="Roboto Mono"/>
              </a:rPr>
              <a:t> 40 </a:t>
            </a:r>
            <a:r>
              <a:rPr lang="en-US" sz="1200" dirty="0" err="1">
                <a:latin typeface="Roboto Mono"/>
                <a:ea typeface="Roboto Mono"/>
                <a:cs typeface="Roboto Mono"/>
                <a:sym typeface="Roboto Mono"/>
              </a:rPr>
              <a:t>ngân</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hàng</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phổ</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biến</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tại</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Việt</a:t>
            </a:r>
            <a:r>
              <a:rPr lang="en-US" sz="1200" dirty="0">
                <a:latin typeface="Roboto Mono"/>
                <a:ea typeface="Roboto Mono"/>
                <a:cs typeface="Roboto Mono"/>
                <a:sym typeface="Roboto Mono"/>
              </a:rPr>
              <a:t> Nam </a:t>
            </a:r>
            <a:r>
              <a:rPr lang="en-US" sz="1200" dirty="0" err="1">
                <a:latin typeface="Roboto Mono"/>
                <a:ea typeface="Roboto Mono"/>
                <a:cs typeface="Roboto Mono"/>
                <a:sym typeface="Roboto Mono"/>
              </a:rPr>
              <a:t>và</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các</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ví</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điện</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tử</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như</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ZaloPay</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Viettel</a:t>
            </a:r>
            <a:r>
              <a:rPr lang="en-US" sz="1200" dirty="0">
                <a:latin typeface="Roboto Mono"/>
                <a:ea typeface="Roboto Mono"/>
                <a:cs typeface="Roboto Mono"/>
                <a:sym typeface="Roboto Mono"/>
              </a:rPr>
              <a:t> Pay, </a:t>
            </a:r>
            <a:r>
              <a:rPr lang="en-US" sz="1200" dirty="0" err="1">
                <a:latin typeface="Roboto Mono"/>
                <a:ea typeface="Roboto Mono"/>
                <a:cs typeface="Roboto Mono"/>
                <a:sym typeface="Roboto Mono"/>
              </a:rPr>
              <a:t>Momo</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Sẽ</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giúp</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cho</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việc</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thanh</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toán</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các</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khoản</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thu</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của</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nhà</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trường</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trở</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nên</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dễ</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dàng</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và</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thuận</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tiện</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hơn</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bao</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giờ</a:t>
            </a:r>
            <a:r>
              <a:rPr lang="en-US" sz="1200" dirty="0">
                <a:latin typeface="Roboto Mono"/>
                <a:ea typeface="Roboto Mono"/>
                <a:cs typeface="Roboto Mono"/>
                <a:sym typeface="Roboto Mono"/>
              </a:rPr>
              <a:t> </a:t>
            </a:r>
            <a:r>
              <a:rPr lang="en-US" sz="1200" dirty="0" err="1">
                <a:latin typeface="Roboto Mono"/>
                <a:ea typeface="Roboto Mono"/>
                <a:cs typeface="Roboto Mono"/>
                <a:sym typeface="Roboto Mono"/>
              </a:rPr>
              <a:t>hết</a:t>
            </a:r>
            <a:r>
              <a:rPr lang="en-US" sz="1200" dirty="0">
                <a:latin typeface="Roboto Mono"/>
                <a:ea typeface="Roboto Mono"/>
                <a:cs typeface="Roboto Mono"/>
                <a:sym typeface="Roboto Mono"/>
              </a:rPr>
              <a:t>. </a:t>
            </a:r>
            <a:endParaRPr lang="vi-VN" sz="1200" dirty="0">
              <a:latin typeface="Roboto Mono" panose="00000009000000000000" pitchFamily="49" charset="0"/>
              <a:ea typeface="Roboto Mono" panose="00000009000000000000" pitchFamily="49" charset="0"/>
            </a:endParaRPr>
          </a:p>
          <a:p>
            <a:pPr marL="228600" lvl="0" indent="-228600" algn="l" rtl="0">
              <a:spcBef>
                <a:spcPts val="0"/>
              </a:spcBef>
              <a:spcAft>
                <a:spcPts val="0"/>
              </a:spcAft>
              <a:buAutoNum type="arabicPeriod"/>
            </a:pPr>
            <a:endParaRPr dirty="0"/>
          </a:p>
        </p:txBody>
      </p:sp>
      <p:sp>
        <p:nvSpPr>
          <p:cNvPr id="249" name="Google Shape;249;p1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34</a:t>
            </a:fld>
            <a:endParaRPr/>
          </a:p>
        </p:txBody>
      </p:sp>
    </p:spTree>
    <p:extLst>
      <p:ext uri="{BB962C8B-B14F-4D97-AF65-F5344CB8AC3E}">
        <p14:creationId xmlns:p14="http://schemas.microsoft.com/office/powerpoint/2010/main" val="41090472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2: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1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err="1">
                <a:solidFill>
                  <a:srgbClr val="0095DA"/>
                </a:solidFill>
                <a:latin typeface="Roboto Mono" panose="00000009000000000000" pitchFamily="49" charset="0"/>
                <a:ea typeface="Roboto Mono" panose="00000009000000000000" pitchFamily="49" charset="0"/>
              </a:rPr>
              <a:t>Về</a:t>
            </a:r>
            <a:r>
              <a:rPr lang="en-US" sz="1200" baseline="0" dirty="0">
                <a:solidFill>
                  <a:srgbClr val="0095DA"/>
                </a:solidFill>
                <a:latin typeface="Roboto Mono" panose="00000009000000000000" pitchFamily="49" charset="0"/>
                <a:ea typeface="Roboto Mono" panose="00000009000000000000" pitchFamily="49" charset="0"/>
              </a:rPr>
              <a:t> </a:t>
            </a:r>
            <a:r>
              <a:rPr lang="en-US" sz="1200" baseline="0" dirty="0" err="1">
                <a:solidFill>
                  <a:srgbClr val="0095DA"/>
                </a:solidFill>
                <a:latin typeface="Roboto Mono" panose="00000009000000000000" pitchFamily="49" charset="0"/>
                <a:ea typeface="Roboto Mono" panose="00000009000000000000" pitchFamily="49" charset="0"/>
              </a:rPr>
              <a:t>lợi</a:t>
            </a:r>
            <a:r>
              <a:rPr lang="en-US" sz="1200" baseline="0" dirty="0">
                <a:solidFill>
                  <a:srgbClr val="0095DA"/>
                </a:solidFill>
                <a:latin typeface="Roboto Mono" panose="00000009000000000000" pitchFamily="49" charset="0"/>
                <a:ea typeface="Roboto Mono" panose="00000009000000000000" pitchFamily="49" charset="0"/>
              </a:rPr>
              <a:t> </a:t>
            </a:r>
            <a:r>
              <a:rPr lang="en-US" sz="1200" baseline="0" dirty="0" err="1">
                <a:solidFill>
                  <a:srgbClr val="0095DA"/>
                </a:solidFill>
                <a:latin typeface="Roboto Mono" panose="00000009000000000000" pitchFamily="49" charset="0"/>
                <a:ea typeface="Roboto Mono" panose="00000009000000000000" pitchFamily="49" charset="0"/>
              </a:rPr>
              <a:t>ích</a:t>
            </a:r>
            <a:r>
              <a:rPr lang="en-US" sz="1200" baseline="0" dirty="0">
                <a:solidFill>
                  <a:srgbClr val="0095DA"/>
                </a:solidFill>
                <a:latin typeface="Roboto Mono" panose="00000009000000000000" pitchFamily="49" charset="0"/>
                <a:ea typeface="Roboto Mono" panose="00000009000000000000" pitchFamily="49" charset="0"/>
              </a:rPr>
              <a:t> </a:t>
            </a:r>
            <a:r>
              <a:rPr lang="en-US" sz="1200" baseline="0" dirty="0" err="1">
                <a:solidFill>
                  <a:srgbClr val="0095DA"/>
                </a:solidFill>
                <a:latin typeface="Roboto Mono" panose="00000009000000000000" pitchFamily="49" charset="0"/>
                <a:ea typeface="Roboto Mono" panose="00000009000000000000" pitchFamily="49" charset="0"/>
              </a:rPr>
              <a:t>của</a:t>
            </a:r>
            <a:r>
              <a:rPr lang="en-US" sz="1200" baseline="0" dirty="0">
                <a:solidFill>
                  <a:srgbClr val="0095DA"/>
                </a:solidFill>
                <a:latin typeface="Roboto Mono" panose="00000009000000000000" pitchFamily="49" charset="0"/>
                <a:ea typeface="Roboto Mono" panose="00000009000000000000" pitchFamily="49" charset="0"/>
              </a:rPr>
              <a:t> </a:t>
            </a:r>
            <a:r>
              <a:rPr lang="en-US" sz="1200" baseline="0" dirty="0" err="1">
                <a:solidFill>
                  <a:srgbClr val="0095DA"/>
                </a:solidFill>
                <a:latin typeface="Roboto Mono" panose="00000009000000000000" pitchFamily="49" charset="0"/>
                <a:ea typeface="Roboto Mono" panose="00000009000000000000" pitchFamily="49" charset="0"/>
              </a:rPr>
              <a:t>ứng</a:t>
            </a:r>
            <a:r>
              <a:rPr lang="en-US" sz="1200" baseline="0" dirty="0">
                <a:solidFill>
                  <a:srgbClr val="0095DA"/>
                </a:solidFill>
                <a:latin typeface="Roboto Mono" panose="00000009000000000000" pitchFamily="49" charset="0"/>
                <a:ea typeface="Roboto Mono" panose="00000009000000000000" pitchFamily="49" charset="0"/>
              </a:rPr>
              <a:t> </a:t>
            </a:r>
            <a:r>
              <a:rPr lang="en-US" sz="1200" baseline="0" dirty="0" err="1">
                <a:solidFill>
                  <a:srgbClr val="0095DA"/>
                </a:solidFill>
                <a:latin typeface="Roboto Mono" panose="00000009000000000000" pitchFamily="49" charset="0"/>
                <a:ea typeface="Roboto Mono" panose="00000009000000000000" pitchFamily="49" charset="0"/>
              </a:rPr>
              <a:t>dụng</a:t>
            </a:r>
            <a:r>
              <a:rPr lang="en-US" sz="1200" baseline="0" dirty="0">
                <a:solidFill>
                  <a:srgbClr val="0095DA"/>
                </a:solidFill>
                <a:latin typeface="Roboto Mono" panose="00000009000000000000" pitchFamily="49" charset="0"/>
                <a:ea typeface="Roboto Mono" panose="00000009000000000000" pitchFamily="49" charset="0"/>
              </a:rPr>
              <a:t> đ</a:t>
            </a:r>
            <a:r>
              <a:rPr lang="vi-VN" sz="1200" dirty="0">
                <a:solidFill>
                  <a:srgbClr val="0095DA"/>
                </a:solidFill>
                <a:latin typeface="Roboto Mono" panose="00000009000000000000" pitchFamily="49" charset="0"/>
                <a:ea typeface="Roboto Mono" panose="00000009000000000000" pitchFamily="49" charset="0"/>
              </a:rPr>
              <a:t>ối với Nhà trường</a:t>
            </a:r>
            <a:r>
              <a:rPr lang="en-US" sz="1200" dirty="0">
                <a:solidFill>
                  <a:srgbClr val="0095DA"/>
                </a:solidFill>
                <a:latin typeface="Roboto Mono" panose="00000009000000000000" pitchFamily="49" charset="0"/>
                <a:ea typeface="Roboto Mono" panose="00000009000000000000" pitchFamily="49" charset="0"/>
              </a:rPr>
              <a:t> </a:t>
            </a:r>
            <a:r>
              <a:rPr lang="en-US" sz="1200" dirty="0" err="1">
                <a:solidFill>
                  <a:srgbClr val="0095DA"/>
                </a:solidFill>
                <a:latin typeface="Roboto Mono" panose="00000009000000000000" pitchFamily="49" charset="0"/>
                <a:ea typeface="Roboto Mono" panose="00000009000000000000" pitchFamily="49" charset="0"/>
              </a:rPr>
              <a:t>là</a:t>
            </a:r>
            <a:r>
              <a:rPr lang="en-US" sz="1200" baseline="0" dirty="0">
                <a:solidFill>
                  <a:srgbClr val="0095DA"/>
                </a:solidFill>
                <a:latin typeface="Roboto Mono" panose="00000009000000000000" pitchFamily="49" charset="0"/>
                <a:ea typeface="Roboto Mono" panose="00000009000000000000" pitchFamily="49" charset="0"/>
              </a:rPr>
              <a:t> g</a:t>
            </a:r>
            <a:r>
              <a:rPr lang="vi-VN" sz="1200" dirty="0">
                <a:solidFill>
                  <a:schemeClr val="tx1"/>
                </a:solidFill>
                <a:latin typeface="Roboto Mono" panose="00000009000000000000" pitchFamily="49" charset="0"/>
                <a:ea typeface="Roboto Mono" panose="00000009000000000000" pitchFamily="49" charset="0"/>
                <a:cs typeface="Roboto Mono"/>
                <a:sym typeface="Roboto Mono"/>
              </a:rPr>
              <a:t>iúp kế toán</a:t>
            </a:r>
            <a:r>
              <a:rPr lang="en-US" sz="1200" dirty="0">
                <a:solidFill>
                  <a:schemeClr val="tx1"/>
                </a:solidFill>
                <a:latin typeface="Roboto Mono" panose="00000009000000000000" pitchFamily="49" charset="0"/>
                <a:ea typeface="Roboto Mono" panose="00000009000000000000" pitchFamily="49" charset="0"/>
                <a:cs typeface="Roboto Mono"/>
                <a:sym typeface="Roboto Mono"/>
              </a:rPr>
              <a:t>/</a:t>
            </a:r>
            <a:r>
              <a:rPr lang="vi-VN" sz="1200" dirty="0">
                <a:solidFill>
                  <a:schemeClr val="tx1"/>
                </a:solidFill>
                <a:latin typeface="Roboto Mono" panose="00000009000000000000" pitchFamily="49" charset="0"/>
                <a:ea typeface="Roboto Mono" panose="00000009000000000000" pitchFamily="49" charset="0"/>
                <a:cs typeface="Roboto Mono"/>
                <a:sym typeface="Roboto Mono"/>
              </a:rPr>
              <a:t>thủ quỹ tiết kiệm được thời gian, chi phí in ấn</a:t>
            </a:r>
            <a:r>
              <a:rPr lang="en-US" sz="1200" dirty="0">
                <a:solidFill>
                  <a:schemeClr val="tx1"/>
                </a:solidFill>
                <a:latin typeface="Roboto Mono" panose="00000009000000000000" pitchFamily="49" charset="0"/>
                <a:ea typeface="Roboto Mono" panose="00000009000000000000" pitchFamily="49" charset="0"/>
                <a:cs typeface="Roboto Mono"/>
                <a:sym typeface="Roboto Mono"/>
              </a:rPr>
              <a:t>,</a:t>
            </a:r>
            <a:r>
              <a:rPr lang="en-US" sz="1200" baseline="0" dirty="0">
                <a:solidFill>
                  <a:schemeClr val="tx1"/>
                </a:solidFill>
                <a:latin typeface="Roboto Mono" panose="00000009000000000000" pitchFamily="49" charset="0"/>
                <a:ea typeface="Roboto Mono" panose="00000009000000000000" pitchFamily="49" charset="0"/>
                <a:cs typeface="Roboto Mono"/>
                <a:sym typeface="Roboto Mono"/>
              </a:rPr>
              <a:t> </a:t>
            </a:r>
            <a:r>
              <a:rPr lang="vi-VN" sz="1200" dirty="0">
                <a:solidFill>
                  <a:schemeClr val="tx1"/>
                </a:solidFill>
                <a:latin typeface="Roboto Mono" panose="00000009000000000000" pitchFamily="49" charset="0"/>
                <a:ea typeface="Roboto Mono" panose="00000009000000000000" pitchFamily="49" charset="0"/>
                <a:cs typeface="Roboto Mono"/>
                <a:sym typeface="Roboto Mono"/>
              </a:rPr>
              <a:t>thông báo khoản thu, biên lai/hóa đơn và có thể tổng hợp ngay tức thời tình hình các khoản thu tại trường.</a:t>
            </a:r>
            <a:r>
              <a:rPr lang="en-US" sz="1200" dirty="0">
                <a:solidFill>
                  <a:schemeClr val="tx1"/>
                </a:solidFill>
                <a:latin typeface="Roboto Mono" panose="00000009000000000000" pitchFamily="49" charset="0"/>
                <a:ea typeface="Roboto Mono" panose="00000009000000000000" pitchFamily="49" charset="0"/>
                <a:cs typeface="Roboto Mono"/>
                <a:sym typeface="Roboto Mono"/>
              </a:rPr>
              <a:t> </a:t>
            </a:r>
            <a:r>
              <a:rPr lang="vi-VN" sz="1200" dirty="0">
                <a:solidFill>
                  <a:schemeClr val="tx1"/>
                </a:solidFill>
                <a:latin typeface="Roboto Mono" panose="00000009000000000000" pitchFamily="49" charset="0"/>
                <a:ea typeface="Roboto Mono" panose="00000009000000000000" pitchFamily="49" charset="0"/>
                <a:cs typeface="Roboto Mono"/>
                <a:sym typeface="Roboto Mono"/>
              </a:rPr>
              <a:t>Giúp GVCN giảm bớt việc thu các khoản thu bằng tiền mặt, có nhiều thời gian cho chuyên môn.</a:t>
            </a:r>
            <a:r>
              <a:rPr lang="en-US" sz="1200" dirty="0">
                <a:solidFill>
                  <a:schemeClr val="tx1"/>
                </a:solidFill>
                <a:latin typeface="Roboto Mono" panose="00000009000000000000" pitchFamily="49" charset="0"/>
                <a:ea typeface="Roboto Mono" panose="00000009000000000000" pitchFamily="49" charset="0"/>
                <a:cs typeface="Roboto Mono"/>
                <a:sym typeface="Roboto Mono"/>
              </a:rPr>
              <a:t> </a:t>
            </a:r>
            <a:endParaRPr lang="en-US" sz="1200" baseline="0" dirty="0">
              <a:solidFill>
                <a:srgbClr val="0095DA"/>
              </a:solidFill>
              <a:latin typeface="Roboto Mono" panose="00000009000000000000" pitchFamily="49" charset="0"/>
              <a:ea typeface="Roboto Mono" panose="00000009000000000000" pitchFamily="49" charset="0"/>
              <a:cs typeface="Roboto Mono"/>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vi-VN" sz="1200" dirty="0">
              <a:solidFill>
                <a:schemeClr val="tx1"/>
              </a:solidFill>
              <a:latin typeface="Roboto Mono" panose="00000009000000000000" pitchFamily="49" charset="0"/>
              <a:ea typeface="Roboto Mono" panose="00000009000000000000" pitchFamily="49" charset="0"/>
            </a:endParaRPr>
          </a:p>
        </p:txBody>
      </p:sp>
      <p:sp>
        <p:nvSpPr>
          <p:cNvPr id="249" name="Google Shape;249;p1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35</a:t>
            </a:fld>
            <a:endParaRPr/>
          </a:p>
        </p:txBody>
      </p:sp>
    </p:spTree>
    <p:extLst>
      <p:ext uri="{BB962C8B-B14F-4D97-AF65-F5344CB8AC3E}">
        <p14:creationId xmlns:p14="http://schemas.microsoft.com/office/powerpoint/2010/main" val="30609564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2: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1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err="1"/>
              <a:t>Đối</a:t>
            </a:r>
            <a:r>
              <a:rPr lang="en-US" baseline="0" dirty="0"/>
              <a:t> </a:t>
            </a:r>
            <a:r>
              <a:rPr lang="en-US" baseline="0" dirty="0" err="1"/>
              <a:t>với</a:t>
            </a:r>
            <a:r>
              <a:rPr lang="en-US" baseline="0" dirty="0"/>
              <a:t> </a:t>
            </a:r>
            <a:r>
              <a:rPr lang="en-US" baseline="0" dirty="0" err="1"/>
              <a:t>phhs</a:t>
            </a:r>
            <a:r>
              <a:rPr lang="en-US" baseline="0" dirty="0"/>
              <a:t>, </a:t>
            </a:r>
            <a:r>
              <a:rPr lang="en-US" baseline="0" dirty="0" err="1"/>
              <a:t>thanh</a:t>
            </a:r>
            <a:r>
              <a:rPr lang="en-US" baseline="0" dirty="0"/>
              <a:t> </a:t>
            </a:r>
            <a:r>
              <a:rPr lang="en-US" baseline="0" dirty="0" err="1"/>
              <a:t>toán</a:t>
            </a:r>
            <a:r>
              <a:rPr lang="en-US" baseline="0" dirty="0"/>
              <a:t> k </a:t>
            </a:r>
            <a:r>
              <a:rPr lang="en-US" baseline="0" dirty="0" err="1"/>
              <a:t>dùng</a:t>
            </a:r>
            <a:r>
              <a:rPr lang="en-US" baseline="0" dirty="0"/>
              <a:t> </a:t>
            </a:r>
            <a:r>
              <a:rPr lang="en-US" baseline="0" dirty="0" err="1"/>
              <a:t>tiền</a:t>
            </a:r>
            <a:r>
              <a:rPr lang="en-US" baseline="0" dirty="0"/>
              <a:t> </a:t>
            </a:r>
            <a:r>
              <a:rPr lang="en-US" baseline="0" dirty="0" err="1"/>
              <a:t>mặt</a:t>
            </a:r>
            <a:r>
              <a:rPr lang="en-US" baseline="0" dirty="0"/>
              <a:t> </a:t>
            </a:r>
            <a:r>
              <a:rPr lang="en-US" baseline="0" dirty="0" err="1"/>
              <a:t>sẽ</a:t>
            </a:r>
            <a:r>
              <a:rPr lang="en-US" baseline="0" dirty="0"/>
              <a:t> </a:t>
            </a:r>
            <a:r>
              <a:rPr lang="en-US" baseline="0" dirty="0" err="1"/>
              <a:t>giúp</a:t>
            </a:r>
            <a:r>
              <a:rPr lang="en-US" baseline="0" dirty="0"/>
              <a:t>: </a:t>
            </a:r>
            <a:r>
              <a:rPr lang="vi-VN" sz="1200" dirty="0">
                <a:latin typeface="Roboto Mono"/>
                <a:ea typeface="Roboto Mono"/>
                <a:cs typeface="Roboto Mono"/>
                <a:sym typeface="Roboto Mono"/>
              </a:rPr>
              <a:t>PHHS chủ động thời gian thanh toán khoản thu của nhà trường. Dễ dàng xem được </a:t>
            </a:r>
            <a:r>
              <a:rPr lang="en-US" sz="1200" dirty="0" err="1">
                <a:latin typeface="Roboto Mono"/>
                <a:ea typeface="Roboto Mono"/>
                <a:cs typeface="Roboto Mono"/>
                <a:sym typeface="Roboto Mono"/>
              </a:rPr>
              <a:t>nội</a:t>
            </a:r>
            <a:r>
              <a:rPr lang="en-US" sz="1200" baseline="0" dirty="0">
                <a:latin typeface="Roboto Mono"/>
                <a:ea typeface="Roboto Mono"/>
                <a:cs typeface="Roboto Mono"/>
                <a:sym typeface="Roboto Mono"/>
              </a:rPr>
              <a:t> dung </a:t>
            </a:r>
            <a:r>
              <a:rPr lang="en-US" sz="1200" baseline="0" dirty="0" err="1">
                <a:latin typeface="Roboto Mono"/>
                <a:ea typeface="Roboto Mono"/>
                <a:cs typeface="Roboto Mono"/>
                <a:sym typeface="Roboto Mono"/>
              </a:rPr>
              <a:t>các</a:t>
            </a:r>
            <a:r>
              <a:rPr lang="en-US" sz="1200" baseline="0" dirty="0">
                <a:latin typeface="Roboto Mono"/>
                <a:ea typeface="Roboto Mono"/>
                <a:cs typeface="Roboto Mono"/>
                <a:sym typeface="Roboto Mono"/>
              </a:rPr>
              <a:t> </a:t>
            </a:r>
            <a:r>
              <a:rPr lang="en-US" sz="1200" baseline="0" dirty="0" err="1">
                <a:latin typeface="Roboto Mono"/>
                <a:ea typeface="Roboto Mono"/>
                <a:cs typeface="Roboto Mono"/>
                <a:sym typeface="Roboto Mono"/>
              </a:rPr>
              <a:t>khoản</a:t>
            </a:r>
            <a:r>
              <a:rPr lang="en-US" sz="1200" baseline="0" dirty="0">
                <a:latin typeface="Roboto Mono"/>
                <a:ea typeface="Roboto Mono"/>
                <a:cs typeface="Roboto Mono"/>
                <a:sym typeface="Roboto Mono"/>
              </a:rPr>
              <a:t> </a:t>
            </a:r>
            <a:r>
              <a:rPr lang="en-US" sz="1200" baseline="0" dirty="0" err="1">
                <a:latin typeface="Roboto Mono"/>
                <a:ea typeface="Roboto Mono"/>
                <a:cs typeface="Roboto Mono"/>
                <a:sym typeface="Roboto Mono"/>
              </a:rPr>
              <a:t>thu</a:t>
            </a:r>
            <a:r>
              <a:rPr lang="vi-VN" sz="1200" dirty="0">
                <a:latin typeface="Roboto Mono"/>
                <a:ea typeface="Roboto Mono"/>
                <a:cs typeface="Roboto Mono"/>
                <a:sym typeface="Roboto Mono"/>
              </a:rPr>
              <a:t>.</a:t>
            </a:r>
            <a:r>
              <a:rPr lang="en-US" sz="1200" dirty="0">
                <a:latin typeface="Roboto Mono"/>
                <a:ea typeface="Roboto Mono"/>
                <a:cs typeface="Roboto Mono"/>
                <a:sym typeface="Roboto Mono"/>
              </a:rPr>
              <a:t> C</a:t>
            </a:r>
            <a:r>
              <a:rPr lang="vi-VN" sz="1200" dirty="0">
                <a:latin typeface="Roboto Mono"/>
                <a:ea typeface="Roboto Mono"/>
                <a:cs typeface="Roboto Mono"/>
                <a:sym typeface="Roboto Mono"/>
              </a:rPr>
              <a:t>ó thể thanh toán khoản thu thông qua ví điện tử hoặc bất cứ ngân hàng nào đang sử dụng. Thao tác nhanh chóng, thuận tiện.</a:t>
            </a:r>
            <a:endParaRPr lang="vi-VN" sz="1200" dirty="0">
              <a:solidFill>
                <a:schemeClr val="tx1"/>
              </a:solidFill>
              <a:latin typeface="Roboto Mono" panose="00000009000000000000" pitchFamily="49" charset="0"/>
              <a:ea typeface="Roboto Mono" panose="00000009000000000000" pitchFamily="49" charset="0"/>
            </a:endParaRPr>
          </a:p>
        </p:txBody>
      </p:sp>
      <p:sp>
        <p:nvSpPr>
          <p:cNvPr id="249" name="Google Shape;249;p1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36</a:t>
            </a:fld>
            <a:endParaRPr/>
          </a:p>
        </p:txBody>
      </p:sp>
    </p:spTree>
    <p:extLst>
      <p:ext uri="{BB962C8B-B14F-4D97-AF65-F5344CB8AC3E}">
        <p14:creationId xmlns:p14="http://schemas.microsoft.com/office/powerpoint/2010/main" val="39058009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4: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lnSpc>
                <a:spcPct val="150022"/>
              </a:lnSpc>
              <a:spcBef>
                <a:spcPts val="0"/>
              </a:spcBef>
              <a:spcAft>
                <a:spcPts val="0"/>
              </a:spcAft>
              <a:buNone/>
            </a:pPr>
            <a:r>
              <a:rPr lang="en-US" sz="2199" dirty="0" err="1">
                <a:latin typeface="Roboto Mono"/>
                <a:ea typeface="Roboto Mono"/>
                <a:cs typeface="Roboto Mono"/>
                <a:sym typeface="Roboto Mono"/>
              </a:rPr>
              <a:t>Quy</a:t>
            </a:r>
            <a:r>
              <a:rPr lang="en-US" sz="2199" dirty="0">
                <a:latin typeface="Roboto Mono"/>
                <a:ea typeface="Roboto Mono"/>
                <a:cs typeface="Roboto Mono"/>
                <a:sym typeface="Roboto Mono"/>
              </a:rPr>
              <a:t> </a:t>
            </a:r>
            <a:r>
              <a:rPr lang="en-US" sz="2199" dirty="0" err="1">
                <a:latin typeface="Roboto Mono"/>
                <a:ea typeface="Roboto Mono"/>
                <a:cs typeface="Roboto Mono"/>
                <a:sym typeface="Roboto Mono"/>
              </a:rPr>
              <a:t>trình</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triển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khai</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ứng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dụng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Env</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thuận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tiện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nhà</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trường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sẽ</a:t>
            </a:r>
            <a:r>
              <a:rPr lang="en-US" sz="2199" dirty="0">
                <a:latin typeface="Roboto Mono"/>
                <a:ea typeface="Roboto Mono"/>
                <a:cs typeface="Roboto Mono"/>
                <a:sym typeface="Roboto Mono"/>
              </a:rPr>
              <a:t> </a:t>
            </a:r>
            <a:r>
              <a:rPr lang="en-US" sz="2199" dirty="0" err="1">
                <a:latin typeface="Roboto Mono"/>
                <a:ea typeface="Roboto Mono"/>
                <a:cs typeface="Roboto Mono"/>
                <a:sym typeface="Roboto Mono"/>
              </a:rPr>
              <a:t>có</a:t>
            </a:r>
            <a:r>
              <a:rPr lang="en-US" sz="2199" dirty="0">
                <a:latin typeface="Roboto Mono"/>
                <a:ea typeface="Roboto Mono"/>
                <a:cs typeface="Roboto Mono"/>
                <a:sym typeface="Roboto Mono"/>
              </a:rPr>
              <a:t> 5 </a:t>
            </a:r>
            <a:r>
              <a:rPr lang="en-US" sz="2199" dirty="0" err="1">
                <a:latin typeface="Roboto Mono"/>
                <a:ea typeface="Roboto Mono"/>
                <a:cs typeface="Roboto Mono"/>
                <a:sym typeface="Roboto Mono"/>
              </a:rPr>
              <a:t>bước</a:t>
            </a:r>
            <a:r>
              <a:rPr lang="en-US" sz="2199" dirty="0">
                <a:latin typeface="Roboto Mono"/>
                <a:ea typeface="Roboto Mono"/>
                <a:cs typeface="Roboto Mono"/>
                <a:sym typeface="Roboto Mono"/>
              </a:rPr>
              <a:t> </a:t>
            </a:r>
            <a:r>
              <a:rPr lang="en-US" sz="2199" dirty="0" err="1">
                <a:latin typeface="Roboto Mono"/>
                <a:ea typeface="Roboto Mono"/>
                <a:cs typeface="Roboto Mono"/>
                <a:sym typeface="Roboto Mono"/>
              </a:rPr>
              <a:t>như</a:t>
            </a:r>
            <a:r>
              <a:rPr lang="en-US" sz="2199" dirty="0">
                <a:latin typeface="Roboto Mono"/>
                <a:ea typeface="Roboto Mono"/>
                <a:cs typeface="Roboto Mono"/>
                <a:sym typeface="Roboto Mono"/>
              </a:rPr>
              <a:t> </a:t>
            </a:r>
            <a:r>
              <a:rPr lang="en-US" sz="2199" dirty="0" err="1">
                <a:latin typeface="Roboto Mono"/>
                <a:ea typeface="Roboto Mono"/>
                <a:cs typeface="Roboto Mono"/>
                <a:sym typeface="Roboto Mono"/>
              </a:rPr>
              <a:t>trên</a:t>
            </a:r>
            <a:r>
              <a:rPr lang="en-US" sz="2199" dirty="0">
                <a:latin typeface="Roboto Mono"/>
                <a:ea typeface="Roboto Mono"/>
                <a:cs typeface="Roboto Mono"/>
                <a:sym typeface="Roboto Mono"/>
              </a:rPr>
              <a:t>.</a:t>
            </a:r>
            <a:r>
              <a:rPr lang="en-US" sz="2199" baseline="0" dirty="0">
                <a:latin typeface="Roboto Mono"/>
                <a:ea typeface="Roboto Mono"/>
                <a:cs typeface="Roboto Mono"/>
                <a:sym typeface="Roboto Mono"/>
              </a:rPr>
              <a:t> </a:t>
            </a:r>
            <a:br>
              <a:rPr lang="en-US" sz="2199" baseline="0" dirty="0">
                <a:latin typeface="Roboto Mono"/>
                <a:ea typeface="Roboto Mono"/>
                <a:cs typeface="Roboto Mono"/>
                <a:sym typeface="Roboto Mono"/>
              </a:rPr>
            </a:br>
            <a:r>
              <a:rPr lang="en-US" sz="2199" baseline="0" dirty="0" err="1">
                <a:latin typeface="Roboto Mono"/>
                <a:ea typeface="Roboto Mono"/>
                <a:cs typeface="Roboto Mono"/>
                <a:sym typeface="Roboto Mono"/>
              </a:rPr>
              <a:t>Tới</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hôm</a:t>
            </a:r>
            <a:r>
              <a:rPr lang="en-US" sz="2199" baseline="0" dirty="0">
                <a:latin typeface="Roboto Mono"/>
                <a:ea typeface="Roboto Mono"/>
                <a:cs typeface="Roboto Mono"/>
                <a:sym typeface="Roboto Mono"/>
              </a:rPr>
              <a:t> nay </a:t>
            </a:r>
            <a:r>
              <a:rPr lang="en-US" sz="2199" baseline="0" dirty="0" err="1">
                <a:latin typeface="Roboto Mono"/>
                <a:ea typeface="Roboto Mono"/>
                <a:cs typeface="Roboto Mono"/>
                <a:sym typeface="Roboto Mono"/>
              </a:rPr>
              <a:t>các</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bước</a:t>
            </a:r>
            <a:r>
              <a:rPr lang="en-US" sz="2199" baseline="0" dirty="0">
                <a:latin typeface="Roboto Mono"/>
                <a:ea typeface="Roboto Mono"/>
                <a:cs typeface="Roboto Mono"/>
                <a:sym typeface="Roboto Mono"/>
              </a:rPr>
              <a:t> 1-2-3 </a:t>
            </a:r>
            <a:r>
              <a:rPr lang="en-US" sz="2199" baseline="0" dirty="0" err="1">
                <a:latin typeface="Roboto Mono"/>
                <a:ea typeface="Roboto Mono"/>
                <a:cs typeface="Roboto Mono"/>
                <a:sym typeface="Roboto Mono"/>
              </a:rPr>
              <a:t>bên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em</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đã</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hỗ</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trợ</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nhà</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trường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cập</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nhật</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và</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gửi</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thông</a:t>
            </a:r>
            <a:r>
              <a:rPr lang="en-US" sz="2199" baseline="0" dirty="0">
                <a:latin typeface="Roboto Mono"/>
                <a:ea typeface="Roboto Mono"/>
                <a:cs typeface="Roboto Mono"/>
                <a:sym typeface="Roboto Mono"/>
              </a:rPr>
              <a:t> tin </a:t>
            </a:r>
            <a:r>
              <a:rPr lang="en-US" sz="2199" baseline="0" dirty="0" err="1">
                <a:latin typeface="Roboto Mono"/>
                <a:ea typeface="Roboto Mono"/>
                <a:cs typeface="Roboto Mono"/>
                <a:sym typeface="Roboto Mono"/>
              </a:rPr>
              <a:t>cho</a:t>
            </a:r>
            <a:r>
              <a:rPr lang="en-US" sz="2199" baseline="0" dirty="0">
                <a:latin typeface="Roboto Mono"/>
                <a:ea typeface="Roboto Mono"/>
                <a:cs typeface="Roboto Mono"/>
                <a:sym typeface="Roboto Mono"/>
              </a:rPr>
              <a:t> PHHS. </a:t>
            </a:r>
            <a:r>
              <a:rPr lang="en-US" sz="2199" baseline="0" dirty="0" err="1">
                <a:latin typeface="Roboto Mono"/>
                <a:ea typeface="Roboto Mono"/>
                <a:cs typeface="Roboto Mono"/>
                <a:sym typeface="Roboto Mono"/>
              </a:rPr>
              <a:t>Tuy</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nhiên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vẫn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cần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sự</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giúp</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đỡ</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của</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thầy</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cô</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trong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bước</a:t>
            </a:r>
            <a:r>
              <a:rPr lang="en-US" sz="2199" baseline="0" dirty="0">
                <a:latin typeface="Roboto Mono"/>
                <a:ea typeface="Roboto Mono"/>
                <a:cs typeface="Roboto Mono"/>
                <a:sym typeface="Roboto Mono"/>
              </a:rPr>
              <a:t> 4 </a:t>
            </a:r>
            <a:r>
              <a:rPr lang="en-US" sz="2199" baseline="0" dirty="0" err="1">
                <a:latin typeface="Roboto Mono"/>
                <a:ea typeface="Roboto Mono"/>
                <a:cs typeface="Roboto Mono"/>
                <a:sym typeface="Roboto Mono"/>
              </a:rPr>
              <a:t>và</a:t>
            </a:r>
            <a:r>
              <a:rPr lang="en-US" sz="2199" baseline="0" dirty="0">
                <a:latin typeface="Roboto Mono"/>
                <a:ea typeface="Roboto Mono"/>
                <a:cs typeface="Roboto Mono"/>
                <a:sym typeface="Roboto Mono"/>
              </a:rPr>
              <a:t> 5 </a:t>
            </a:r>
            <a:r>
              <a:rPr lang="en-US" sz="2199" baseline="0" dirty="0" err="1">
                <a:latin typeface="Roboto Mono"/>
                <a:ea typeface="Roboto Mono"/>
                <a:cs typeface="Roboto Mono"/>
                <a:sym typeface="Roboto Mono"/>
              </a:rPr>
              <a:t>là</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thông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báo</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toàn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trường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về</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việc</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chính</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thức</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sử</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dụng</a:t>
            </a:r>
            <a:r>
              <a:rPr lang="en-US" sz="2199" baseline="0" dirty="0">
                <a:latin typeface="Roboto Mono"/>
                <a:ea typeface="Roboto Mono"/>
                <a:cs typeface="Roboto Mono"/>
                <a:sym typeface="Roboto Mono"/>
              </a:rPr>
              <a:t> ENV. </a:t>
            </a:r>
            <a:r>
              <a:rPr lang="en-US" sz="2199" baseline="0" dirty="0" err="1">
                <a:latin typeface="Roboto Mono"/>
                <a:ea typeface="Roboto Mono"/>
                <a:cs typeface="Roboto Mono"/>
                <a:sym typeface="Roboto Mono"/>
              </a:rPr>
              <a:t>Và</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thầy</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cô</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sử</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dụng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tính</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năng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trên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phần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mềm</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hiệu</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quả</a:t>
            </a:r>
            <a:r>
              <a:rPr lang="en-US" sz="2199" baseline="0" dirty="0">
                <a:latin typeface="Roboto Mono"/>
                <a:ea typeface="Roboto Mono"/>
                <a:cs typeface="Roboto Mono"/>
                <a:sym typeface="Roboto Mono"/>
              </a:rPr>
              <a:t>. </a:t>
            </a:r>
          </a:p>
          <a:p>
            <a:pPr marL="0" lvl="0" indent="0" algn="l" rtl="0">
              <a:lnSpc>
                <a:spcPct val="150022"/>
              </a:lnSpc>
              <a:spcBef>
                <a:spcPts val="0"/>
              </a:spcBef>
              <a:spcAft>
                <a:spcPts val="0"/>
              </a:spcAft>
              <a:buNone/>
            </a:pPr>
            <a:endParaRPr lang="en-US" sz="2199" dirty="0">
              <a:latin typeface="Roboto Mono"/>
              <a:ea typeface="Roboto Mono"/>
              <a:cs typeface="Roboto Mono"/>
              <a:sym typeface="Roboto Mono"/>
            </a:endParaRPr>
          </a:p>
          <a:p>
            <a:pPr marL="0" lvl="0" indent="0" algn="l" rtl="0">
              <a:lnSpc>
                <a:spcPct val="150022"/>
              </a:lnSpc>
              <a:spcBef>
                <a:spcPts val="0"/>
              </a:spcBef>
              <a:spcAft>
                <a:spcPts val="0"/>
              </a:spcAft>
              <a:buNone/>
            </a:pPr>
            <a:r>
              <a:rPr lang="en-US" sz="2199" dirty="0">
                <a:latin typeface="Roboto Mono"/>
                <a:ea typeface="Roboto Mono"/>
                <a:cs typeface="Roboto Mono"/>
                <a:sym typeface="Roboto Mono"/>
              </a:rPr>
              <a:t>***</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Về</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kinh</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phí</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triển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khai</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eNetViet</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hiện</a:t>
            </a:r>
            <a:r>
              <a:rPr lang="en-US" sz="2199" baseline="0" dirty="0">
                <a:latin typeface="Roboto Mono"/>
                <a:ea typeface="Roboto Mono"/>
                <a:cs typeface="Roboto Mono"/>
                <a:sym typeface="Roboto Mono"/>
              </a:rPr>
              <a:t> nay </a:t>
            </a:r>
            <a:r>
              <a:rPr lang="en-US" sz="2199" baseline="0" dirty="0" err="1">
                <a:latin typeface="Roboto Mono"/>
                <a:ea typeface="Roboto Mono"/>
                <a:cs typeface="Roboto Mono"/>
                <a:sym typeface="Roboto Mono"/>
              </a:rPr>
              <a:t>thì</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không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riêng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huyện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mình</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mà</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tất</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cả</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các</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huyện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đều</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đang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được</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triển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khai</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với</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mức</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kinh</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phí</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là</a:t>
            </a:r>
            <a:r>
              <a:rPr lang="en-US" sz="2199" baseline="0" dirty="0">
                <a:latin typeface="Roboto Mono"/>
                <a:ea typeface="Roboto Mono"/>
                <a:cs typeface="Roboto Mono"/>
                <a:sym typeface="Roboto Mono"/>
              </a:rPr>
              <a:t> 15k/</a:t>
            </a:r>
            <a:r>
              <a:rPr lang="en-US" sz="2199" baseline="0" dirty="0" err="1">
                <a:latin typeface="Roboto Mono"/>
                <a:ea typeface="Roboto Mono"/>
                <a:cs typeface="Roboto Mono"/>
                <a:sym typeface="Roboto Mono"/>
              </a:rPr>
              <a:t>hs</a:t>
            </a:r>
            <a:r>
              <a:rPr lang="en-US" sz="2199" baseline="0" dirty="0">
                <a:latin typeface="Roboto Mono"/>
                <a:ea typeface="Roboto Mono"/>
                <a:cs typeface="Roboto Mono"/>
                <a:sym typeface="Roboto Mono"/>
              </a:rPr>
              <a:t>/</a:t>
            </a:r>
            <a:r>
              <a:rPr lang="en-US" sz="2199" baseline="0" dirty="0" err="1">
                <a:latin typeface="Roboto Mono"/>
                <a:ea typeface="Roboto Mono"/>
                <a:cs typeface="Roboto Mono"/>
                <a:sym typeface="Roboto Mono"/>
              </a:rPr>
              <a:t>tháng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tương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đương</a:t>
            </a:r>
            <a:r>
              <a:rPr lang="en-US" sz="2199" baseline="0" dirty="0">
                <a:latin typeface="Roboto Mono"/>
                <a:ea typeface="Roboto Mono"/>
                <a:cs typeface="Roboto Mono"/>
                <a:sym typeface="Roboto Mono"/>
              </a:rPr>
              <a:t> 135k/</a:t>
            </a:r>
            <a:r>
              <a:rPr lang="en-US" sz="2199" baseline="0" dirty="0" err="1">
                <a:latin typeface="Roboto Mono"/>
                <a:ea typeface="Roboto Mono"/>
                <a:cs typeface="Roboto Mono"/>
                <a:sym typeface="Roboto Mono"/>
              </a:rPr>
              <a:t>năm</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cụ</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thể</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hơn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bên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em</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sẽ</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chủ</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động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liên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hệ</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trao</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đổi</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với</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các</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hiệu</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trưởng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sau</a:t>
            </a:r>
            <a:r>
              <a:rPr lang="en-US" sz="2199" baseline="0" dirty="0">
                <a:latin typeface="Roboto Mono"/>
                <a:ea typeface="Roboto Mono"/>
                <a:cs typeface="Roboto Mono"/>
                <a:sym typeface="Roboto Mono"/>
              </a:rPr>
              <a:t> ạ. </a:t>
            </a:r>
            <a:r>
              <a:rPr lang="en-US" sz="2199" baseline="0" dirty="0" err="1">
                <a:latin typeface="Roboto Mono"/>
                <a:ea typeface="Roboto Mono"/>
                <a:cs typeface="Roboto Mono"/>
                <a:sym typeface="Roboto Mono"/>
              </a:rPr>
              <a:t>Mong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các</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thầy</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cô</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ủng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hộ</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và</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tạo</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điều</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kiện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cho</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bên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em</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phối</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hợp</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nhà</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trường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để</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triển</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khai</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ứng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dụng</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đến</a:t>
            </a:r>
            <a:r>
              <a:rPr lang="en-US" sz="2199" baseline="0" dirty="0">
                <a:latin typeface="Roboto Mono"/>
                <a:ea typeface="Roboto Mono"/>
                <a:cs typeface="Roboto Mono"/>
                <a:sym typeface="Roboto Mono"/>
              </a:rPr>
              <a:t> cha </a:t>
            </a:r>
            <a:r>
              <a:rPr lang="en-US" sz="2199" baseline="0" dirty="0" err="1">
                <a:latin typeface="Roboto Mono"/>
                <a:ea typeface="Roboto Mono"/>
                <a:cs typeface="Roboto Mono"/>
                <a:sym typeface="Roboto Mono"/>
              </a:rPr>
              <a:t>mẹ</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học</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sinh</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một</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cách</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tốt</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nhất</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và</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hiệu</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quả</a:t>
            </a:r>
            <a:r>
              <a:rPr lang="en-US" sz="2199" baseline="0" dirty="0">
                <a:latin typeface="Roboto Mono"/>
                <a:ea typeface="Roboto Mono"/>
                <a:cs typeface="Roboto Mono"/>
                <a:sym typeface="Roboto Mono"/>
              </a:rPr>
              <a:t> </a:t>
            </a:r>
            <a:r>
              <a:rPr lang="en-US" sz="2199" baseline="0" dirty="0" err="1">
                <a:latin typeface="Roboto Mono"/>
                <a:ea typeface="Roboto Mono"/>
                <a:cs typeface="Roboto Mono"/>
                <a:sym typeface="Roboto Mono"/>
              </a:rPr>
              <a:t>nhất</a:t>
            </a:r>
            <a:r>
              <a:rPr lang="en-US" sz="2199" baseline="0" dirty="0">
                <a:latin typeface="Roboto Mono"/>
                <a:ea typeface="Roboto Mono"/>
                <a:cs typeface="Roboto Mono"/>
                <a:sym typeface="Roboto Mono"/>
              </a:rPr>
              <a:t> ạ. </a:t>
            </a:r>
            <a:endParaRPr lang="en-US" sz="2199" dirty="0">
              <a:latin typeface="Roboto Mono"/>
              <a:ea typeface="Roboto Mono"/>
              <a:cs typeface="Roboto Mono"/>
              <a:sym typeface="Roboto Mono"/>
            </a:endParaRPr>
          </a:p>
        </p:txBody>
      </p:sp>
      <p:sp>
        <p:nvSpPr>
          <p:cNvPr id="273" name="Google Shape;273;p14: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9"/>
        <p:cNvGrpSpPr/>
        <p:nvPr/>
      </p:nvGrpSpPr>
      <p:grpSpPr>
        <a:xfrm>
          <a:off x="0" y="0"/>
          <a:ext cx="0" cy="0"/>
          <a:chOff x="0" y="0"/>
          <a:chExt cx="0" cy="0"/>
        </a:xfrm>
      </p:grpSpPr>
      <p:sp>
        <p:nvSpPr>
          <p:cNvPr id="4310" name="Google Shape;431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11" name="Google Shape;43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7"/>
        <p:cNvGrpSpPr/>
        <p:nvPr/>
      </p:nvGrpSpPr>
      <p:grpSpPr>
        <a:xfrm>
          <a:off x="0" y="0"/>
          <a:ext cx="0" cy="0"/>
          <a:chOff x="0" y="0"/>
          <a:chExt cx="0" cy="0"/>
        </a:xfrm>
      </p:grpSpPr>
      <p:sp>
        <p:nvSpPr>
          <p:cNvPr id="4318" name="Google Shape;431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19" name="Google Shape;431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2"/>
        <p:cNvGrpSpPr/>
        <p:nvPr/>
      </p:nvGrpSpPr>
      <p:grpSpPr>
        <a:xfrm>
          <a:off x="0" y="0"/>
          <a:ext cx="0" cy="0"/>
          <a:chOff x="0" y="0"/>
          <a:chExt cx="0" cy="0"/>
        </a:xfrm>
      </p:grpSpPr>
      <p:sp>
        <p:nvSpPr>
          <p:cNvPr id="4363" name="Google Shape;436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4" name="Google Shape;436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20" name="Google Shape;120;p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30.12.2021</a:t>
            </a:r>
            <a:endParaRPr sz="1200" b="0" i="0" u="none" strike="noStrike" cap="none">
              <a:solidFill>
                <a:schemeClr val="dk1"/>
              </a:solidFill>
              <a:latin typeface="Calibri"/>
              <a:ea typeface="Calibri"/>
              <a:cs typeface="Calibri"/>
              <a:sym typeface="Calibri"/>
            </a:endParaRPr>
          </a:p>
        </p:txBody>
      </p:sp>
      <p:sp>
        <p:nvSpPr>
          <p:cNvPr id="121" name="Google Shape;121;p3: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Xuyên</a:t>
            </a:r>
            <a:r>
              <a:rPr lang="en-US" baseline="0" dirty="0"/>
              <a:t> </a:t>
            </a:r>
            <a:r>
              <a:rPr lang="en-US" baseline="0" dirty="0" err="1"/>
              <a:t>suốt</a:t>
            </a:r>
            <a:r>
              <a:rPr lang="en-US" baseline="0" dirty="0"/>
              <a:t> </a:t>
            </a:r>
            <a:r>
              <a:rPr lang="en-US" baseline="0" dirty="0" err="1"/>
              <a:t>quá</a:t>
            </a:r>
            <a:r>
              <a:rPr lang="en-US" baseline="0" dirty="0"/>
              <a:t> </a:t>
            </a:r>
            <a:r>
              <a:rPr lang="en-US" baseline="0" dirty="0" err="1"/>
              <a:t>trình</a:t>
            </a:r>
            <a:r>
              <a:rPr lang="en-US" baseline="0" dirty="0"/>
              <a:t> </a:t>
            </a:r>
            <a:r>
              <a:rPr lang="en-US" baseline="0" dirty="0" err="1"/>
              <a:t>hình</a:t>
            </a:r>
            <a:r>
              <a:rPr lang="en-US" baseline="0" dirty="0"/>
              <a:t> </a:t>
            </a:r>
            <a:r>
              <a:rPr lang="en-US" baseline="0" dirty="0" err="1"/>
              <a:t>thành</a:t>
            </a:r>
            <a:r>
              <a:rPr lang="en-US" baseline="0" dirty="0"/>
              <a:t> </a:t>
            </a:r>
            <a:r>
              <a:rPr lang="en-US" baseline="0" dirty="0" err="1"/>
              <a:t>và</a:t>
            </a:r>
            <a:r>
              <a:rPr lang="en-US" baseline="0" dirty="0"/>
              <a:t> </a:t>
            </a:r>
            <a:r>
              <a:rPr lang="en-US" baseline="0" dirty="0" err="1"/>
              <a:t>phát</a:t>
            </a:r>
            <a:r>
              <a:rPr lang="en-US" baseline="0" dirty="0"/>
              <a:t> </a:t>
            </a:r>
            <a:r>
              <a:rPr lang="en-US" baseline="0" dirty="0" err="1"/>
              <a:t>triển</a:t>
            </a:r>
            <a:r>
              <a:rPr lang="en-US" baseline="0" dirty="0"/>
              <a:t>, </a:t>
            </a:r>
            <a:r>
              <a:rPr lang="en-US" dirty="0" err="1"/>
              <a:t>Tập</a:t>
            </a:r>
            <a:r>
              <a:rPr lang="en-US" baseline="0" dirty="0"/>
              <a:t> </a:t>
            </a:r>
            <a:r>
              <a:rPr lang="en-US" baseline="0" dirty="0" err="1"/>
              <a:t>đoàn</a:t>
            </a:r>
            <a:r>
              <a:rPr lang="en-US" baseline="0" dirty="0"/>
              <a:t> </a:t>
            </a:r>
            <a:r>
              <a:rPr lang="en-US" baseline="0" dirty="0" err="1"/>
              <a:t>công</a:t>
            </a:r>
            <a:r>
              <a:rPr lang="en-US" baseline="0" dirty="0"/>
              <a:t> </a:t>
            </a:r>
            <a:r>
              <a:rPr lang="en-US" baseline="0" dirty="0" err="1"/>
              <a:t>nghệ</a:t>
            </a:r>
            <a:r>
              <a:rPr lang="en-US" dirty="0"/>
              <a:t> QI </a:t>
            </a:r>
            <a:r>
              <a:rPr lang="en-US" dirty="0" err="1"/>
              <a:t>luôn</a:t>
            </a:r>
            <a:r>
              <a:rPr lang="en-US" dirty="0"/>
              <a:t> </a:t>
            </a:r>
            <a:r>
              <a:rPr lang="en-US" dirty="0" err="1"/>
              <a:t>tiên</a:t>
            </a:r>
            <a:r>
              <a:rPr lang="en-US" dirty="0"/>
              <a:t> </a:t>
            </a:r>
            <a:r>
              <a:rPr lang="en-US" dirty="0" err="1"/>
              <a:t>phong</a:t>
            </a:r>
            <a:r>
              <a:rPr lang="en-US" dirty="0"/>
              <a:t> ở </a:t>
            </a:r>
            <a:r>
              <a:rPr lang="en-US" dirty="0" err="1"/>
              <a:t>lĩnh</a:t>
            </a:r>
            <a:r>
              <a:rPr lang="en-US" dirty="0"/>
              <a:t> </a:t>
            </a:r>
            <a:r>
              <a:rPr lang="en-US" dirty="0" err="1"/>
              <a:t>vực</a:t>
            </a:r>
            <a:r>
              <a:rPr lang="en-US" dirty="0"/>
              <a:t> </a:t>
            </a:r>
            <a:r>
              <a:rPr lang="en-US" dirty="0" err="1"/>
              <a:t>chuyển</a:t>
            </a:r>
            <a:r>
              <a:rPr lang="en-US" dirty="0"/>
              <a:t> </a:t>
            </a:r>
            <a:r>
              <a:rPr lang="en-US" dirty="0" err="1"/>
              <a:t>đổi</a:t>
            </a:r>
            <a:r>
              <a:rPr lang="en-US" dirty="0"/>
              <a:t> </a:t>
            </a:r>
            <a:r>
              <a:rPr lang="en-US" dirty="0" err="1"/>
              <a:t>số</a:t>
            </a:r>
            <a:r>
              <a:rPr lang="en-US" dirty="0"/>
              <a:t> </a:t>
            </a:r>
            <a:r>
              <a:rPr lang="en-US" dirty="0" err="1"/>
              <a:t>trong</a:t>
            </a:r>
            <a:r>
              <a:rPr lang="en-US" dirty="0"/>
              <a:t> </a:t>
            </a:r>
            <a:r>
              <a:rPr lang="en-US" dirty="0" err="1"/>
              <a:t>Ngành</a:t>
            </a:r>
            <a:r>
              <a:rPr lang="en-US" dirty="0"/>
              <a:t> GD&amp;ĐT. </a:t>
            </a:r>
            <a:r>
              <a:rPr lang="en-US" dirty="0" err="1"/>
              <a:t>Ứng</a:t>
            </a:r>
            <a:r>
              <a:rPr lang="en-US" baseline="0" dirty="0"/>
              <a:t> </a:t>
            </a:r>
            <a:r>
              <a:rPr lang="en-US" baseline="0" dirty="0" err="1"/>
              <a:t>dụng</a:t>
            </a:r>
            <a:r>
              <a:rPr lang="en-US" dirty="0"/>
              <a:t> ENV </a:t>
            </a:r>
            <a:r>
              <a:rPr lang="en-US" dirty="0" err="1"/>
              <a:t>cũng</a:t>
            </a:r>
            <a:r>
              <a:rPr lang="en-US" dirty="0"/>
              <a:t> </a:t>
            </a:r>
            <a:r>
              <a:rPr lang="en-US" dirty="0" err="1"/>
              <a:t>đạt</a:t>
            </a:r>
            <a:r>
              <a:rPr lang="en-US" dirty="0"/>
              <a:t> </a:t>
            </a:r>
            <a:r>
              <a:rPr lang="en-US" dirty="0" err="1"/>
              <a:t>được</a:t>
            </a:r>
            <a:r>
              <a:rPr lang="en-US" dirty="0"/>
              <a:t> </a:t>
            </a:r>
            <a:r>
              <a:rPr lang="en-US" dirty="0" err="1"/>
              <a:t>nhiều</a:t>
            </a:r>
            <a:r>
              <a:rPr lang="en-US" dirty="0"/>
              <a:t> </a:t>
            </a:r>
            <a:r>
              <a:rPr lang="en-US" dirty="0" err="1"/>
              <a:t>Giải</a:t>
            </a:r>
            <a:r>
              <a:rPr lang="en-US" dirty="0"/>
              <a:t> </a:t>
            </a:r>
            <a:r>
              <a:rPr lang="en-US" dirty="0" err="1"/>
              <a:t>thưởng</a:t>
            </a:r>
            <a:r>
              <a:rPr lang="en-US" dirty="0"/>
              <a:t> </a:t>
            </a:r>
            <a:r>
              <a:rPr lang="en-US" dirty="0" err="1"/>
              <a:t>danh</a:t>
            </a:r>
            <a:r>
              <a:rPr lang="en-US" dirty="0"/>
              <a:t> </a:t>
            </a:r>
            <a:r>
              <a:rPr lang="en-US" dirty="0" err="1"/>
              <a:t>giá</a:t>
            </a:r>
            <a:r>
              <a:rPr lang="en-US" dirty="0"/>
              <a:t> </a:t>
            </a:r>
            <a:r>
              <a:rPr lang="en-US" dirty="0" err="1"/>
              <a:t>và</a:t>
            </a:r>
            <a:r>
              <a:rPr lang="en-US" dirty="0"/>
              <a:t> </a:t>
            </a:r>
            <a:r>
              <a:rPr lang="en-US" dirty="0" err="1"/>
              <a:t>được</a:t>
            </a:r>
            <a:r>
              <a:rPr lang="en-US" dirty="0"/>
              <a:t> </a:t>
            </a:r>
            <a:r>
              <a:rPr lang="en-US" dirty="0" err="1"/>
              <a:t>truyền</a:t>
            </a:r>
            <a:r>
              <a:rPr lang="en-US" dirty="0"/>
              <a:t> </a:t>
            </a:r>
            <a:r>
              <a:rPr lang="en-US" dirty="0" err="1"/>
              <a:t>thông</a:t>
            </a:r>
            <a:r>
              <a:rPr lang="en-US" dirty="0"/>
              <a:t> </a:t>
            </a:r>
            <a:r>
              <a:rPr lang="en-US" dirty="0" err="1"/>
              <a:t>đánh</a:t>
            </a:r>
            <a:r>
              <a:rPr lang="en-US" dirty="0"/>
              <a:t> </a:t>
            </a:r>
            <a:r>
              <a:rPr lang="en-US" dirty="0" err="1"/>
              <a:t>giá</a:t>
            </a:r>
            <a:r>
              <a:rPr lang="en-US" dirty="0"/>
              <a:t> </a:t>
            </a:r>
            <a:r>
              <a:rPr lang="en-US" dirty="0" err="1"/>
              <a:t>cao</a:t>
            </a:r>
            <a:r>
              <a:rPr lang="en-US" dirty="0"/>
              <a:t>. </a:t>
            </a:r>
            <a:endParaRPr dirty="0"/>
          </a:p>
        </p:txBody>
      </p:sp>
      <p:sp>
        <p:nvSpPr>
          <p:cNvPr id="123" name="Google Shape;123;p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24" name="Google Shape;124;p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9"/>
        <p:cNvGrpSpPr/>
        <p:nvPr/>
      </p:nvGrpSpPr>
      <p:grpSpPr>
        <a:xfrm>
          <a:off x="0" y="0"/>
          <a:ext cx="0" cy="0"/>
          <a:chOff x="0" y="0"/>
          <a:chExt cx="0" cy="0"/>
        </a:xfrm>
      </p:grpSpPr>
      <p:sp>
        <p:nvSpPr>
          <p:cNvPr id="4340" name="Google Shape;434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41" name="Google Shape;434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0"/>
        <p:cNvGrpSpPr/>
        <p:nvPr/>
      </p:nvGrpSpPr>
      <p:grpSpPr>
        <a:xfrm>
          <a:off x="0" y="0"/>
          <a:ext cx="0" cy="0"/>
          <a:chOff x="0" y="0"/>
          <a:chExt cx="0" cy="0"/>
        </a:xfrm>
      </p:grpSpPr>
      <p:sp>
        <p:nvSpPr>
          <p:cNvPr id="4461" name="Google Shape;446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62" name="Google Shape;4462;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38" name="Google Shape;138;p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30.12.2021</a:t>
            </a:r>
            <a:endParaRPr sz="1200" b="0" i="0" u="none" strike="noStrike" cap="none">
              <a:solidFill>
                <a:schemeClr val="dk1"/>
              </a:solidFill>
              <a:latin typeface="Calibri"/>
              <a:ea typeface="Calibri"/>
              <a:cs typeface="Calibri"/>
              <a:sym typeface="Calibri"/>
            </a:endParaRPr>
          </a:p>
        </p:txBody>
      </p:sp>
      <p:sp>
        <p:nvSpPr>
          <p:cNvPr id="139" name="Google Shape;139;p4: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FontTx/>
              <a:buNone/>
            </a:pPr>
            <a:r>
              <a:rPr lang="en-US" dirty="0" err="1"/>
              <a:t>Nổi</a:t>
            </a:r>
            <a:r>
              <a:rPr lang="en-US" baseline="0" dirty="0"/>
              <a:t> </a:t>
            </a:r>
            <a:r>
              <a:rPr lang="en-US" baseline="0" dirty="0" err="1"/>
              <a:t>bật</a:t>
            </a:r>
            <a:r>
              <a:rPr lang="en-US" baseline="0" dirty="0"/>
              <a:t> </a:t>
            </a:r>
            <a:r>
              <a:rPr lang="en-US" baseline="0" dirty="0" err="1"/>
              <a:t>trong</a:t>
            </a:r>
            <a:r>
              <a:rPr lang="en-US" baseline="0" dirty="0"/>
              <a:t> </a:t>
            </a:r>
            <a:r>
              <a:rPr lang="en-US" baseline="0" dirty="0" err="1"/>
              <a:t>số</a:t>
            </a:r>
            <a:r>
              <a:rPr lang="en-US" baseline="0" dirty="0"/>
              <a:t> </a:t>
            </a:r>
            <a:r>
              <a:rPr lang="en-US" baseline="0" dirty="0" err="1"/>
              <a:t>đó</a:t>
            </a:r>
            <a:r>
              <a:rPr lang="en-US" baseline="0" dirty="0"/>
              <a:t> </a:t>
            </a:r>
            <a:r>
              <a:rPr lang="en-US" baseline="0" dirty="0" err="1"/>
              <a:t>là</a:t>
            </a:r>
            <a:r>
              <a:rPr lang="en-US" baseline="0" dirty="0"/>
              <a:t> </a:t>
            </a:r>
            <a:r>
              <a:rPr lang="en-US" baseline="0" dirty="0" err="1"/>
              <a:t>Giải</a:t>
            </a:r>
            <a:r>
              <a:rPr lang="en-US" baseline="0" dirty="0"/>
              <a:t> </a:t>
            </a:r>
            <a:r>
              <a:rPr lang="en-US" baseline="0" dirty="0" err="1"/>
              <a:t>thưởng</a:t>
            </a:r>
            <a:r>
              <a:rPr lang="en-US" baseline="0" dirty="0"/>
              <a:t> Sao </a:t>
            </a:r>
            <a:r>
              <a:rPr lang="en-US" baseline="0" dirty="0" err="1"/>
              <a:t>Khuê</a:t>
            </a:r>
            <a:r>
              <a:rPr lang="en-US" baseline="0" dirty="0"/>
              <a:t> </a:t>
            </a:r>
            <a:r>
              <a:rPr lang="en-US" dirty="0" err="1"/>
              <a:t>năm</a:t>
            </a:r>
            <a:r>
              <a:rPr lang="en-US" baseline="0" dirty="0"/>
              <a:t> 202</a:t>
            </a:r>
            <a:r>
              <a:rPr lang="en-US" dirty="0"/>
              <a:t>1 </a:t>
            </a:r>
            <a:r>
              <a:rPr lang="en-US" dirty="0" err="1"/>
              <a:t>với</a:t>
            </a:r>
            <a:r>
              <a:rPr lang="en-US" dirty="0"/>
              <a:t> </a:t>
            </a:r>
            <a:r>
              <a:rPr lang="en-US" dirty="0" err="1"/>
              <a:t>lĩnh</a:t>
            </a:r>
            <a:r>
              <a:rPr lang="en-US" dirty="0"/>
              <a:t> </a:t>
            </a:r>
            <a:r>
              <a:rPr lang="en-US" dirty="0" err="1"/>
              <a:t>vực</a:t>
            </a:r>
            <a:r>
              <a:rPr lang="en-US" dirty="0"/>
              <a:t> </a:t>
            </a:r>
            <a:r>
              <a:rPr lang="en-US" dirty="0" err="1"/>
              <a:t>ứng</a:t>
            </a:r>
            <a:r>
              <a:rPr lang="en-US" dirty="0"/>
              <a:t> </a:t>
            </a:r>
            <a:r>
              <a:rPr lang="en-US" dirty="0" err="1"/>
              <a:t>dụng</a:t>
            </a:r>
            <a:r>
              <a:rPr lang="en-US" dirty="0"/>
              <a:t> CNTT </a:t>
            </a:r>
            <a:r>
              <a:rPr lang="en-US" dirty="0" err="1"/>
              <a:t>trong</a:t>
            </a:r>
            <a:r>
              <a:rPr lang="en-US" dirty="0"/>
              <a:t> </a:t>
            </a:r>
            <a:r>
              <a:rPr lang="en-US" dirty="0" err="1"/>
              <a:t>ngành</a:t>
            </a:r>
            <a:r>
              <a:rPr lang="en-US" dirty="0"/>
              <a:t> GD&amp;ĐT. </a:t>
            </a:r>
          </a:p>
          <a:p>
            <a:pPr marL="0" lvl="0" indent="0" algn="l" rtl="0">
              <a:spcBef>
                <a:spcPts val="0"/>
              </a:spcBef>
              <a:spcAft>
                <a:spcPts val="0"/>
              </a:spcAft>
              <a:buFontTx/>
              <a:buNone/>
            </a:pPr>
            <a:r>
              <a:rPr lang="en-US" dirty="0" err="1"/>
              <a:t>Về</a:t>
            </a:r>
            <a:r>
              <a:rPr lang="en-US" baseline="0" dirty="0"/>
              <a:t> </a:t>
            </a:r>
            <a:r>
              <a:rPr lang="en-US" baseline="0" dirty="0" err="1"/>
              <a:t>Giải</a:t>
            </a:r>
            <a:r>
              <a:rPr lang="en-US" baseline="0" dirty="0"/>
              <a:t> </a:t>
            </a:r>
            <a:r>
              <a:rPr lang="en-US" baseline="0" dirty="0" err="1"/>
              <a:t>thưởng</a:t>
            </a:r>
            <a:r>
              <a:rPr lang="en-US" baseline="0" dirty="0"/>
              <a:t> Sao </a:t>
            </a:r>
            <a:r>
              <a:rPr lang="en-US" baseline="0" dirty="0" err="1"/>
              <a:t>Khuê</a:t>
            </a:r>
            <a:r>
              <a:rPr lang="en-US" baseline="0" dirty="0"/>
              <a:t> </a:t>
            </a:r>
            <a:r>
              <a:rPr lang="en-US" baseline="0" dirty="0" err="1"/>
              <a:t>thì</a:t>
            </a:r>
            <a:r>
              <a:rPr lang="en-US" baseline="0" dirty="0"/>
              <a:t> </a:t>
            </a:r>
            <a:r>
              <a:rPr lang="en-US" baseline="0" dirty="0" err="1"/>
              <a:t>đây</a:t>
            </a:r>
            <a:r>
              <a:rPr lang="en-US" baseline="0" dirty="0"/>
              <a:t> </a:t>
            </a:r>
            <a:r>
              <a:rPr lang="en-US" dirty="0" err="1"/>
              <a:t>là</a:t>
            </a:r>
            <a:r>
              <a:rPr lang="en-US" dirty="0"/>
              <a:t> </a:t>
            </a:r>
            <a:r>
              <a:rPr lang="en-US" dirty="0" err="1"/>
              <a:t>giải</a:t>
            </a:r>
            <a:r>
              <a:rPr lang="en-US" dirty="0"/>
              <a:t> </a:t>
            </a:r>
            <a:r>
              <a:rPr lang="en-US" dirty="0" err="1"/>
              <a:t>thưởng</a:t>
            </a:r>
            <a:r>
              <a:rPr lang="en-US" dirty="0"/>
              <a:t> </a:t>
            </a:r>
            <a:r>
              <a:rPr lang="en-US" dirty="0" err="1"/>
              <a:t>uy</a:t>
            </a:r>
            <a:r>
              <a:rPr lang="en-US" dirty="0"/>
              <a:t> </a:t>
            </a:r>
            <a:r>
              <a:rPr lang="en-US" dirty="0" err="1"/>
              <a:t>tín</a:t>
            </a:r>
            <a:r>
              <a:rPr lang="en-US" dirty="0"/>
              <a:t>, </a:t>
            </a:r>
            <a:r>
              <a:rPr lang="en-US" dirty="0" err="1"/>
              <a:t>danh</a:t>
            </a:r>
            <a:r>
              <a:rPr lang="en-US" dirty="0"/>
              <a:t> </a:t>
            </a:r>
            <a:r>
              <a:rPr lang="en-US" dirty="0" err="1"/>
              <a:t>giá</a:t>
            </a:r>
            <a:r>
              <a:rPr lang="en-US" dirty="0"/>
              <a:t> </a:t>
            </a:r>
            <a:r>
              <a:rPr lang="en-US" dirty="0" err="1"/>
              <a:t>nhất</a:t>
            </a:r>
            <a:r>
              <a:rPr lang="en-US" dirty="0"/>
              <a:t> </a:t>
            </a:r>
            <a:r>
              <a:rPr lang="en-US" dirty="0" err="1"/>
              <a:t>về</a:t>
            </a:r>
            <a:r>
              <a:rPr lang="en-US" dirty="0"/>
              <a:t> </a:t>
            </a:r>
            <a:r>
              <a:rPr lang="en-US" dirty="0" err="1"/>
              <a:t>lĩnh</a:t>
            </a:r>
            <a:r>
              <a:rPr lang="en-US" dirty="0"/>
              <a:t> </a:t>
            </a:r>
            <a:r>
              <a:rPr lang="en-US" dirty="0" err="1"/>
              <a:t>vực</a:t>
            </a:r>
            <a:r>
              <a:rPr lang="en-US" dirty="0"/>
              <a:t> CNTT. </a:t>
            </a:r>
          </a:p>
          <a:p>
            <a:pPr marL="0" lvl="0" indent="0" algn="l" rtl="0">
              <a:spcBef>
                <a:spcPts val="0"/>
              </a:spcBef>
              <a:spcAft>
                <a:spcPts val="0"/>
              </a:spcAft>
              <a:buFontTx/>
              <a:buNone/>
            </a:pPr>
            <a:r>
              <a:rPr lang="en-US" dirty="0" err="1"/>
              <a:t>Và</a:t>
            </a:r>
            <a:r>
              <a:rPr lang="en-US" baseline="0" dirty="0"/>
              <a:t> ENV </a:t>
            </a:r>
            <a:r>
              <a:rPr lang="en-US" baseline="0" dirty="0" err="1"/>
              <a:t>cũng</a:t>
            </a:r>
            <a:r>
              <a:rPr lang="en-US" baseline="0" dirty="0"/>
              <a:t> </a:t>
            </a:r>
            <a:r>
              <a:rPr lang="en-US" baseline="0" dirty="0" err="1"/>
              <a:t>đạt</a:t>
            </a:r>
            <a:r>
              <a:rPr lang="en-US" baseline="0" dirty="0"/>
              <a:t> </a:t>
            </a:r>
            <a:r>
              <a:rPr lang="en-US" baseline="0" dirty="0" err="1"/>
              <a:t>được</a:t>
            </a:r>
            <a:r>
              <a:rPr lang="en-US" baseline="0" dirty="0"/>
              <a:t> </a:t>
            </a:r>
            <a:r>
              <a:rPr lang="en-US" baseline="0" dirty="0" err="1"/>
              <a:t>các</a:t>
            </a:r>
            <a:r>
              <a:rPr lang="en-US" baseline="0" dirty="0"/>
              <a:t> </a:t>
            </a:r>
            <a:r>
              <a:rPr lang="en-US" baseline="0" dirty="0" err="1"/>
              <a:t>chứng</a:t>
            </a:r>
            <a:r>
              <a:rPr lang="en-US" baseline="0" dirty="0"/>
              <a:t> </a:t>
            </a:r>
            <a:r>
              <a:rPr lang="en-US" baseline="0" dirty="0" err="1"/>
              <a:t>chỉ</a:t>
            </a:r>
            <a:r>
              <a:rPr lang="en-US" baseline="0" dirty="0"/>
              <a:t> </a:t>
            </a:r>
            <a:r>
              <a:rPr lang="en-US" baseline="0" dirty="0" err="1"/>
              <a:t>về</a:t>
            </a:r>
            <a:r>
              <a:rPr lang="en-US" baseline="0" dirty="0"/>
              <a:t> </a:t>
            </a:r>
            <a:r>
              <a:rPr lang="en-US" baseline="0" dirty="0" err="1"/>
              <a:t>bảo</a:t>
            </a:r>
            <a:r>
              <a:rPr lang="en-US" baseline="0" dirty="0"/>
              <a:t> </a:t>
            </a:r>
            <a:r>
              <a:rPr lang="en-US" baseline="0" dirty="0" err="1"/>
              <a:t>mật</a:t>
            </a:r>
            <a:r>
              <a:rPr lang="en-US" baseline="0" dirty="0"/>
              <a:t> an </a:t>
            </a:r>
            <a:r>
              <a:rPr lang="en-US" baseline="0" dirty="0" err="1"/>
              <a:t>toàn</a:t>
            </a:r>
            <a:r>
              <a:rPr lang="en-US" baseline="0" dirty="0"/>
              <a:t> </a:t>
            </a:r>
            <a:r>
              <a:rPr lang="en-US" baseline="0" dirty="0" err="1"/>
              <a:t>thông</a:t>
            </a:r>
            <a:r>
              <a:rPr lang="en-US" baseline="0" dirty="0"/>
              <a:t> tin </a:t>
            </a:r>
            <a:r>
              <a:rPr lang="en-US" baseline="0" dirty="0" err="1"/>
              <a:t>của</a:t>
            </a:r>
            <a:r>
              <a:rPr lang="en-US" baseline="0" dirty="0"/>
              <a:t> </a:t>
            </a:r>
            <a:r>
              <a:rPr lang="en-US" baseline="0" dirty="0" err="1"/>
              <a:t>bộ</a:t>
            </a:r>
            <a:r>
              <a:rPr lang="en-US" baseline="0" dirty="0"/>
              <a:t> </a:t>
            </a:r>
            <a:r>
              <a:rPr lang="en-US" baseline="0" dirty="0" err="1"/>
              <a:t>thông</a:t>
            </a:r>
            <a:r>
              <a:rPr lang="en-US" baseline="0" dirty="0"/>
              <a:t> tin </a:t>
            </a:r>
            <a:r>
              <a:rPr lang="en-US" baseline="0" dirty="0" err="1"/>
              <a:t>và</a:t>
            </a:r>
            <a:r>
              <a:rPr lang="en-US" baseline="0" dirty="0"/>
              <a:t> </a:t>
            </a:r>
            <a:r>
              <a:rPr lang="en-US" baseline="0" dirty="0" err="1"/>
              <a:t>truyền</a:t>
            </a:r>
            <a:r>
              <a:rPr lang="en-US" baseline="0" dirty="0"/>
              <a:t> </a:t>
            </a:r>
            <a:r>
              <a:rPr lang="en-US" baseline="0" dirty="0" err="1"/>
              <a:t>thông</a:t>
            </a:r>
            <a:r>
              <a:rPr lang="en-US" baseline="0" dirty="0"/>
              <a:t> </a:t>
            </a:r>
            <a:r>
              <a:rPr lang="en-US" baseline="0" dirty="0" err="1"/>
              <a:t>chứng</a:t>
            </a:r>
            <a:r>
              <a:rPr lang="en-US" baseline="0" dirty="0"/>
              <a:t> </a:t>
            </a:r>
            <a:r>
              <a:rPr lang="en-US" baseline="0" dirty="0" err="1"/>
              <a:t>nhận</a:t>
            </a:r>
            <a:r>
              <a:rPr lang="en-US" baseline="0" dirty="0"/>
              <a:t>. </a:t>
            </a:r>
            <a:endParaRPr lang="en-US" dirty="0"/>
          </a:p>
        </p:txBody>
      </p:sp>
      <p:sp>
        <p:nvSpPr>
          <p:cNvPr id="141" name="Google Shape;141;p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42" name="Google Shape;142;p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5" name="Google Shape;195;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30.12.2021</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6" name="Google Shape;196;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indent="0" algn="l">
              <a:lnSpc>
                <a:spcPct val="140000"/>
              </a:lnSpc>
              <a:buFontTx/>
              <a:buNone/>
              <a:defRPr/>
            </a:pPr>
            <a:r>
              <a:rPr lang="en-US" sz="1100" dirty="0" err="1"/>
              <a:t>Trong</a:t>
            </a:r>
            <a:r>
              <a:rPr lang="en-US" sz="1100" dirty="0"/>
              <a:t> </a:t>
            </a:r>
            <a:r>
              <a:rPr lang="en-US" sz="1100" dirty="0" err="1"/>
              <a:t>công</a:t>
            </a:r>
            <a:r>
              <a:rPr lang="en-US" sz="1100" baseline="0" dirty="0"/>
              <a:t> </a:t>
            </a:r>
            <a:r>
              <a:rPr lang="en-US" sz="1100" baseline="0" dirty="0" err="1"/>
              <a:t>tác</a:t>
            </a:r>
            <a:r>
              <a:rPr lang="en-US" sz="1100" baseline="0" dirty="0"/>
              <a:t> </a:t>
            </a:r>
            <a:r>
              <a:rPr lang="en-US" sz="1100" baseline="0" dirty="0" err="1"/>
              <a:t>chuyển</a:t>
            </a:r>
            <a:r>
              <a:rPr lang="en-US" sz="1100" baseline="0" dirty="0"/>
              <a:t> </a:t>
            </a:r>
            <a:r>
              <a:rPr lang="en-US" sz="1100" baseline="0" dirty="0" err="1"/>
              <a:t>đổi</a:t>
            </a:r>
            <a:r>
              <a:rPr lang="en-US" sz="1100" baseline="0" dirty="0"/>
              <a:t> </a:t>
            </a:r>
            <a:r>
              <a:rPr lang="en-US" sz="1100" baseline="0" dirty="0" err="1"/>
              <a:t>số</a:t>
            </a:r>
            <a:r>
              <a:rPr lang="en-US" sz="1100" baseline="0" dirty="0"/>
              <a:t> </a:t>
            </a:r>
            <a:r>
              <a:rPr lang="en-US" sz="1100" baseline="0" dirty="0" err="1"/>
              <a:t>hiện</a:t>
            </a:r>
            <a:r>
              <a:rPr lang="en-US" sz="1100" baseline="0" dirty="0"/>
              <a:t> nay </a:t>
            </a:r>
            <a:r>
              <a:rPr lang="en-US" sz="1100" baseline="0" dirty="0" err="1"/>
              <a:t>đã</a:t>
            </a:r>
            <a:r>
              <a:rPr lang="en-US" sz="1100" baseline="0" dirty="0"/>
              <a:t> </a:t>
            </a:r>
            <a:r>
              <a:rPr lang="en-US" sz="1100" baseline="0" dirty="0" err="1"/>
              <a:t>có</a:t>
            </a:r>
            <a:r>
              <a:rPr lang="en-US" sz="1100" baseline="0" dirty="0"/>
              <a:t> </a:t>
            </a:r>
            <a:r>
              <a:rPr lang="en-US" sz="1100" baseline="0" dirty="0" err="1"/>
              <a:t>các</a:t>
            </a:r>
            <a:r>
              <a:rPr lang="en-US" sz="1100" baseline="0" dirty="0"/>
              <a:t> </a:t>
            </a:r>
            <a:r>
              <a:rPr lang="en-US" sz="1100" baseline="0" dirty="0" err="1"/>
              <a:t>chủ</a:t>
            </a:r>
            <a:r>
              <a:rPr lang="en-US" sz="1100" baseline="0" dirty="0"/>
              <a:t> </a:t>
            </a:r>
            <a:r>
              <a:rPr lang="en-US" sz="1100" baseline="0" dirty="0" err="1"/>
              <a:t>trương</a:t>
            </a:r>
            <a:r>
              <a:rPr lang="en-US" sz="1100" baseline="0" dirty="0"/>
              <a:t> </a:t>
            </a:r>
            <a:r>
              <a:rPr lang="en-US" sz="1100" baseline="0" dirty="0" err="1"/>
              <a:t>từ</a:t>
            </a:r>
            <a:r>
              <a:rPr lang="en-US" sz="1100" baseline="0" dirty="0"/>
              <a:t> </a:t>
            </a:r>
            <a:r>
              <a:rPr lang="en-US" sz="1100" baseline="0" dirty="0" err="1"/>
              <a:t>cấp</a:t>
            </a:r>
            <a:r>
              <a:rPr lang="en-US" sz="1100" baseline="0" dirty="0"/>
              <a:t> </a:t>
            </a:r>
            <a:r>
              <a:rPr lang="en-US" sz="1100" baseline="0" dirty="0" err="1"/>
              <a:t>Chính</a:t>
            </a:r>
            <a:r>
              <a:rPr lang="en-US" sz="1100" baseline="0" dirty="0"/>
              <a:t> </a:t>
            </a:r>
            <a:r>
              <a:rPr lang="en-US" sz="1100" baseline="0" dirty="0" err="1"/>
              <a:t>phủ</a:t>
            </a:r>
            <a:r>
              <a:rPr lang="en-US" sz="1100" baseline="0" dirty="0"/>
              <a:t> </a:t>
            </a:r>
            <a:r>
              <a:rPr lang="en-US" sz="1100" baseline="0" dirty="0" err="1"/>
              <a:t>tới</a:t>
            </a:r>
            <a:r>
              <a:rPr lang="en-US" sz="1100" baseline="0" dirty="0"/>
              <a:t> </a:t>
            </a:r>
            <a:r>
              <a:rPr lang="en-US" sz="1100" baseline="0" dirty="0" err="1"/>
              <a:t>cấp</a:t>
            </a:r>
            <a:r>
              <a:rPr lang="en-US" sz="1100" baseline="0" dirty="0"/>
              <a:t> </a:t>
            </a:r>
            <a:r>
              <a:rPr lang="en-US" sz="1100" baseline="0" dirty="0" err="1"/>
              <a:t>Bộ</a:t>
            </a:r>
            <a:r>
              <a:rPr lang="en-US" sz="1100" baseline="0" dirty="0"/>
              <a:t>, UBND </a:t>
            </a:r>
            <a:r>
              <a:rPr lang="en-US" sz="1100" baseline="0" dirty="0" err="1"/>
              <a:t>và</a:t>
            </a:r>
            <a:r>
              <a:rPr lang="en-US" sz="1100" baseline="0" dirty="0"/>
              <a:t> </a:t>
            </a:r>
            <a:r>
              <a:rPr lang="en-US" sz="1100" baseline="0" dirty="0" err="1"/>
              <a:t>Sở</a:t>
            </a:r>
            <a:r>
              <a:rPr lang="en-US" sz="1100" baseline="0" dirty="0"/>
              <a:t> GDDT. </a:t>
            </a:r>
            <a:r>
              <a:rPr lang="en-US" sz="1100" baseline="0" dirty="0" err="1"/>
              <a:t>Trên</a:t>
            </a:r>
            <a:r>
              <a:rPr lang="en-US" sz="1100" baseline="0" dirty="0"/>
              <a:t> </a:t>
            </a:r>
            <a:r>
              <a:rPr lang="en-US" sz="1100" baseline="0" dirty="0" err="1"/>
              <a:t>cơ</a:t>
            </a:r>
            <a:r>
              <a:rPr lang="en-US" sz="1100" baseline="0" dirty="0"/>
              <a:t> </a:t>
            </a:r>
            <a:r>
              <a:rPr lang="en-US" sz="1100" baseline="0" dirty="0" err="1"/>
              <a:t>sở</a:t>
            </a:r>
            <a:r>
              <a:rPr lang="en-US" sz="1100" baseline="0" dirty="0"/>
              <a:t> </a:t>
            </a:r>
            <a:r>
              <a:rPr lang="en-US" sz="1100" baseline="0" dirty="0" err="1"/>
              <a:t>đó</a:t>
            </a:r>
            <a:r>
              <a:rPr lang="en-US" sz="1100" baseline="0" dirty="0"/>
              <a:t> </a:t>
            </a:r>
            <a:r>
              <a:rPr lang="en-US" sz="1100" baseline="0" dirty="0" err="1"/>
              <a:t>để</a:t>
            </a:r>
            <a:r>
              <a:rPr lang="en-US" sz="1100" baseline="0" dirty="0"/>
              <a:t> </a:t>
            </a:r>
            <a:r>
              <a:rPr lang="en-US" sz="1100" baseline="0" dirty="0" err="1"/>
              <a:t>Nhà</a:t>
            </a:r>
            <a:r>
              <a:rPr lang="en-US" sz="1100" baseline="0" dirty="0"/>
              <a:t> </a:t>
            </a:r>
            <a:r>
              <a:rPr lang="en-US" sz="1100" baseline="0" dirty="0" err="1"/>
              <a:t>trường</a:t>
            </a:r>
            <a:r>
              <a:rPr lang="en-US" sz="1100" baseline="0" dirty="0"/>
              <a:t> </a:t>
            </a:r>
            <a:r>
              <a:rPr lang="en-US" sz="1100" baseline="0" dirty="0" err="1"/>
              <a:t>có</a:t>
            </a:r>
            <a:r>
              <a:rPr lang="en-US" sz="1100" baseline="0" dirty="0"/>
              <a:t> </a:t>
            </a:r>
            <a:r>
              <a:rPr lang="en-US" sz="1100" baseline="0" dirty="0" err="1"/>
              <a:t>căn</a:t>
            </a:r>
            <a:r>
              <a:rPr lang="en-US" sz="1100" baseline="0" dirty="0"/>
              <a:t> </a:t>
            </a:r>
            <a:r>
              <a:rPr lang="en-US" sz="1100" baseline="0" dirty="0" err="1"/>
              <a:t>cứ</a:t>
            </a:r>
            <a:r>
              <a:rPr lang="en-US" sz="1100" baseline="0" dirty="0"/>
              <a:t> </a:t>
            </a:r>
            <a:r>
              <a:rPr lang="en-US" sz="1100" baseline="0" dirty="0" err="1"/>
              <a:t>triển</a:t>
            </a:r>
            <a:r>
              <a:rPr lang="en-US" sz="1100" baseline="0" dirty="0"/>
              <a:t> </a:t>
            </a:r>
            <a:r>
              <a:rPr lang="en-US" sz="1100" baseline="0" dirty="0" err="1"/>
              <a:t>khai</a:t>
            </a:r>
            <a:r>
              <a:rPr lang="en-US" sz="1100" baseline="0" dirty="0"/>
              <a:t> </a:t>
            </a:r>
            <a:r>
              <a:rPr lang="en-US" sz="1100" baseline="0" dirty="0" err="1"/>
              <a:t>hiệu</a:t>
            </a:r>
            <a:r>
              <a:rPr lang="en-US" sz="1100" baseline="0" dirty="0"/>
              <a:t> </a:t>
            </a:r>
            <a:r>
              <a:rPr lang="en-US" sz="1100" baseline="0" dirty="0" err="1"/>
              <a:t>quả</a:t>
            </a:r>
            <a:r>
              <a:rPr lang="en-US" sz="1100" baseline="0" dirty="0"/>
              <a:t> </a:t>
            </a:r>
            <a:r>
              <a:rPr lang="en-US" sz="1100" baseline="0" dirty="0" err="1"/>
              <a:t>công</a:t>
            </a:r>
            <a:r>
              <a:rPr lang="en-US" sz="1100" baseline="0" dirty="0"/>
              <a:t> </a:t>
            </a:r>
            <a:r>
              <a:rPr lang="en-US" sz="1100" baseline="0" dirty="0" err="1"/>
              <a:t>tác</a:t>
            </a:r>
            <a:r>
              <a:rPr lang="en-US" sz="1100" baseline="0" dirty="0"/>
              <a:t> </a:t>
            </a:r>
            <a:r>
              <a:rPr lang="en-US" sz="1100" baseline="0" dirty="0" err="1"/>
              <a:t>chuyển</a:t>
            </a:r>
            <a:r>
              <a:rPr lang="en-US" sz="1100" baseline="0" dirty="0"/>
              <a:t> </a:t>
            </a:r>
            <a:r>
              <a:rPr lang="en-US" sz="1100" baseline="0" dirty="0" err="1"/>
              <a:t>đổi</a:t>
            </a:r>
            <a:r>
              <a:rPr lang="en-US" sz="1100" baseline="0" dirty="0"/>
              <a:t> </a:t>
            </a:r>
            <a:r>
              <a:rPr lang="en-US" sz="1100" baseline="0" dirty="0" err="1"/>
              <a:t>số</a:t>
            </a:r>
            <a:r>
              <a:rPr lang="en-US" sz="1100" baseline="0" dirty="0"/>
              <a:t> </a:t>
            </a:r>
            <a:r>
              <a:rPr lang="en-US" sz="1100" baseline="0" dirty="0" err="1"/>
              <a:t>cho</a:t>
            </a:r>
            <a:r>
              <a:rPr lang="en-US" sz="1100" baseline="0" dirty="0"/>
              <a:t> </a:t>
            </a:r>
            <a:r>
              <a:rPr lang="en-US" sz="1100" baseline="0" dirty="0" err="1"/>
              <a:t>trường</a:t>
            </a:r>
            <a:r>
              <a:rPr lang="en-US" sz="1100" baseline="0" dirty="0"/>
              <a:t> </a:t>
            </a:r>
            <a:r>
              <a:rPr lang="en-US" sz="1100" baseline="0" dirty="0" err="1"/>
              <a:t>mình</a:t>
            </a:r>
            <a:r>
              <a:rPr lang="en-US" sz="1100" baseline="0" dirty="0"/>
              <a:t> </a:t>
            </a:r>
            <a:r>
              <a:rPr lang="en-US" sz="1100" baseline="0" dirty="0" err="1"/>
              <a:t>hiệu</a:t>
            </a:r>
            <a:r>
              <a:rPr lang="en-US" sz="1100" baseline="0" dirty="0"/>
              <a:t> </a:t>
            </a:r>
            <a:r>
              <a:rPr lang="en-US" sz="1100" baseline="0" dirty="0" err="1"/>
              <a:t>quả</a:t>
            </a:r>
            <a:r>
              <a:rPr lang="en-US" sz="1100" baseline="0" dirty="0"/>
              <a:t>. </a:t>
            </a:r>
          </a:p>
          <a:p>
            <a:pPr marL="228600" indent="0" algn="l">
              <a:lnSpc>
                <a:spcPct val="140000"/>
              </a:lnSpc>
              <a:buFontTx/>
              <a:buNone/>
              <a:defRPr/>
            </a:pPr>
            <a:r>
              <a:rPr lang="en-US" sz="1100" dirty="0" err="1"/>
              <a:t>N</a:t>
            </a:r>
            <a:r>
              <a:rPr lang="en-US" sz="1100" baseline="0" dirty="0" err="1"/>
              <a:t>hư</a:t>
            </a:r>
            <a:r>
              <a:rPr lang="en-US" sz="1100" baseline="0" dirty="0"/>
              <a:t> </a:t>
            </a:r>
            <a:r>
              <a:rPr lang="en-US" sz="1100" baseline="0" dirty="0" err="1"/>
              <a:t>Quyết</a:t>
            </a:r>
            <a:r>
              <a:rPr lang="en-US" sz="1100" baseline="0" dirty="0"/>
              <a:t> </a:t>
            </a:r>
            <a:r>
              <a:rPr lang="en-US" sz="1100" baseline="0" dirty="0" err="1"/>
              <a:t>định</a:t>
            </a:r>
            <a:r>
              <a:rPr lang="en-US" sz="1100" baseline="0" dirty="0"/>
              <a:t> </a:t>
            </a:r>
            <a:r>
              <a:rPr lang="en-US" sz="1100" baseline="0" dirty="0" err="1"/>
              <a:t>số</a:t>
            </a:r>
            <a:r>
              <a:rPr lang="en-US" sz="1100" baseline="0" dirty="0"/>
              <a:t> 4098 </a:t>
            </a:r>
            <a:r>
              <a:rPr lang="en-US" sz="1100" baseline="0" dirty="0" err="1"/>
              <a:t>của</a:t>
            </a:r>
            <a:r>
              <a:rPr lang="en-US" sz="1100" baseline="0" dirty="0"/>
              <a:t> UBND </a:t>
            </a:r>
            <a:r>
              <a:rPr lang="en-US" sz="1100" baseline="0" dirty="0" err="1"/>
              <a:t>tp</a:t>
            </a:r>
            <a:r>
              <a:rPr lang="en-US" sz="1100" baseline="0" dirty="0"/>
              <a:t> </a:t>
            </a:r>
            <a:r>
              <a:rPr lang="en-US" sz="1100" baseline="0" dirty="0" err="1"/>
              <a:t>Hà</a:t>
            </a:r>
            <a:r>
              <a:rPr lang="en-US" sz="1100" baseline="0" dirty="0"/>
              <a:t> </a:t>
            </a:r>
            <a:r>
              <a:rPr lang="en-US" sz="1100" baseline="0" dirty="0" err="1"/>
              <a:t>Nội</a:t>
            </a:r>
            <a:r>
              <a:rPr lang="en-US" sz="1100" baseline="0" dirty="0"/>
              <a:t>, </a:t>
            </a:r>
            <a:r>
              <a:rPr lang="en-US" sz="1100" baseline="0" dirty="0" err="1"/>
              <a:t>phê</a:t>
            </a:r>
            <a:r>
              <a:rPr lang="en-US" sz="1100" baseline="0" dirty="0"/>
              <a:t> </a:t>
            </a:r>
            <a:r>
              <a:rPr lang="en-US" sz="1100" baseline="0" dirty="0" err="1"/>
              <a:t>duyệt</a:t>
            </a:r>
            <a:r>
              <a:rPr lang="en-US" sz="1100" baseline="0" dirty="0"/>
              <a:t> </a:t>
            </a:r>
            <a:r>
              <a:rPr lang="en-US" sz="1100" baseline="0" dirty="0" err="1"/>
              <a:t>chương</a:t>
            </a:r>
            <a:r>
              <a:rPr lang="en-US" sz="1100" baseline="0" dirty="0"/>
              <a:t> </a:t>
            </a:r>
            <a:r>
              <a:rPr lang="en-US" sz="1100" baseline="0" dirty="0" err="1"/>
              <a:t>trình</a:t>
            </a:r>
            <a:r>
              <a:rPr lang="en-US" sz="1100" baseline="0" dirty="0"/>
              <a:t> </a:t>
            </a:r>
            <a:r>
              <a:rPr lang="en-US" sz="1100" baseline="0" dirty="0" err="1"/>
              <a:t>chuyển</a:t>
            </a:r>
            <a:r>
              <a:rPr lang="en-US" sz="1100" baseline="0" dirty="0"/>
              <a:t> </a:t>
            </a:r>
            <a:r>
              <a:rPr lang="en-US" sz="1100" baseline="0" dirty="0" err="1"/>
              <a:t>đổi</a:t>
            </a:r>
            <a:r>
              <a:rPr lang="en-US" sz="1100" baseline="0" dirty="0"/>
              <a:t> </a:t>
            </a:r>
            <a:r>
              <a:rPr lang="en-US" sz="1100" baseline="0" dirty="0" err="1"/>
              <a:t>số</a:t>
            </a:r>
            <a:r>
              <a:rPr lang="en-US" sz="1100" baseline="0" dirty="0"/>
              <a:t> </a:t>
            </a:r>
            <a:r>
              <a:rPr lang="en-US" sz="1100" baseline="0" dirty="0" err="1"/>
              <a:t>tp</a:t>
            </a:r>
            <a:r>
              <a:rPr lang="en-US" sz="1100" baseline="0" dirty="0"/>
              <a:t> </a:t>
            </a:r>
            <a:r>
              <a:rPr lang="en-US" sz="1100" baseline="0" dirty="0" err="1"/>
              <a:t>Hà</a:t>
            </a:r>
            <a:r>
              <a:rPr lang="en-US" sz="1100" baseline="0" dirty="0"/>
              <a:t> </a:t>
            </a:r>
            <a:r>
              <a:rPr lang="en-US" sz="1100" baseline="0" dirty="0" err="1"/>
              <a:t>Nội</a:t>
            </a:r>
            <a:r>
              <a:rPr lang="en-US" sz="1100" baseline="0" dirty="0"/>
              <a:t> </a:t>
            </a:r>
            <a:r>
              <a:rPr lang="en-US" sz="1100" baseline="0" dirty="0" err="1"/>
              <a:t>đến</a:t>
            </a:r>
            <a:r>
              <a:rPr lang="en-US" sz="1100" baseline="0" dirty="0"/>
              <a:t> </a:t>
            </a:r>
            <a:r>
              <a:rPr lang="en-US" sz="1100" baseline="0" dirty="0" err="1"/>
              <a:t>năm</a:t>
            </a:r>
            <a:r>
              <a:rPr lang="en-US" sz="1100" baseline="0" dirty="0"/>
              <a:t> 2025, </a:t>
            </a:r>
            <a:r>
              <a:rPr lang="en-US" sz="1100" baseline="0" dirty="0" err="1"/>
              <a:t>và</a:t>
            </a:r>
            <a:r>
              <a:rPr lang="en-US" sz="1100" baseline="0" dirty="0"/>
              <a:t> </a:t>
            </a:r>
            <a:r>
              <a:rPr lang="en-US" sz="1100" baseline="0" dirty="0" err="1"/>
              <a:t>định</a:t>
            </a:r>
            <a:r>
              <a:rPr lang="en-US" sz="1100" baseline="0" dirty="0"/>
              <a:t> </a:t>
            </a:r>
            <a:r>
              <a:rPr lang="en-US" sz="1100" baseline="0" dirty="0" err="1"/>
              <a:t>hướng</a:t>
            </a:r>
            <a:r>
              <a:rPr lang="en-US" sz="1100" baseline="0" dirty="0"/>
              <a:t> </a:t>
            </a:r>
            <a:r>
              <a:rPr lang="en-US" sz="1100" baseline="0" dirty="0" err="1"/>
              <a:t>đến</a:t>
            </a:r>
            <a:r>
              <a:rPr lang="en-US" sz="1100" baseline="0" dirty="0"/>
              <a:t> </a:t>
            </a:r>
            <a:r>
              <a:rPr lang="en-US" sz="1100" baseline="0" dirty="0" err="1"/>
              <a:t>năm</a:t>
            </a:r>
            <a:r>
              <a:rPr lang="en-US" sz="1100" baseline="0" dirty="0"/>
              <a:t> 2030. </a:t>
            </a:r>
            <a:r>
              <a:rPr lang="en-US" sz="1100" baseline="0" dirty="0" err="1"/>
              <a:t>Em</a:t>
            </a:r>
            <a:r>
              <a:rPr lang="en-US" sz="1100" baseline="0" dirty="0"/>
              <a:t> </a:t>
            </a:r>
            <a:r>
              <a:rPr lang="en-US" sz="1100" baseline="0" dirty="0" err="1"/>
              <a:t>xin</a:t>
            </a:r>
            <a:r>
              <a:rPr lang="en-US" sz="1100" baseline="0" dirty="0"/>
              <a:t> </a:t>
            </a:r>
            <a:r>
              <a:rPr lang="en-US" sz="1100" baseline="0" dirty="0" err="1"/>
              <a:t>được</a:t>
            </a:r>
            <a:r>
              <a:rPr lang="en-US" sz="1100" baseline="0" dirty="0"/>
              <a:t> </a:t>
            </a:r>
            <a:r>
              <a:rPr lang="en-US" sz="1100" baseline="0" dirty="0" err="1"/>
              <a:t>giới</a:t>
            </a:r>
            <a:r>
              <a:rPr lang="en-US" sz="1100" baseline="0" dirty="0"/>
              <a:t> </a:t>
            </a:r>
            <a:r>
              <a:rPr lang="en-US" sz="1100" baseline="0" dirty="0" err="1"/>
              <a:t>thiệu</a:t>
            </a:r>
            <a:r>
              <a:rPr lang="en-US" sz="1100" baseline="0" dirty="0"/>
              <a:t> </a:t>
            </a:r>
            <a:r>
              <a:rPr lang="en-US" sz="1100" baseline="0" dirty="0" err="1"/>
              <a:t>đến</a:t>
            </a:r>
            <a:r>
              <a:rPr lang="en-US" sz="1100" baseline="0" dirty="0"/>
              <a:t> </a:t>
            </a:r>
            <a:r>
              <a:rPr lang="en-US" sz="1100" baseline="0" dirty="0" err="1"/>
              <a:t>quý</a:t>
            </a:r>
            <a:r>
              <a:rPr lang="en-US" sz="1100" baseline="0" dirty="0"/>
              <a:t> </a:t>
            </a:r>
            <a:r>
              <a:rPr lang="en-US" sz="1100" baseline="0" dirty="0" err="1"/>
              <a:t>thầy</a:t>
            </a:r>
            <a:r>
              <a:rPr lang="en-US" sz="1100" baseline="0" dirty="0"/>
              <a:t> </a:t>
            </a:r>
            <a:r>
              <a:rPr lang="en-US" sz="1100" baseline="0" dirty="0" err="1"/>
              <a:t>cô</a:t>
            </a:r>
            <a:r>
              <a:rPr lang="en-US" sz="1100" baseline="0" dirty="0"/>
              <a:t> </a:t>
            </a:r>
            <a:r>
              <a:rPr lang="en-US" sz="1100" kern="100" dirty="0">
                <a:effectLst/>
                <a:latin typeface="Arial" panose="020B0604020202020204" pitchFamily="34" charset="0"/>
                <a:ea typeface="Arial" panose="020B0604020202020204" pitchFamily="34" charset="0"/>
                <a:cs typeface="Times New Roman" panose="02020603050405020304" pitchFamily="18" charset="0"/>
              </a:rPr>
              <a:t>HỆ</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SINH THÁI PHẦN MỀM GIÁO DỤC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Quảng</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Ích</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hỗ</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trợ</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công</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tác</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chuyển</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đổi</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số</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mang</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tính</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toàn</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diện</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trong</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trường</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100" kern="100" baseline="0" dirty="0" err="1">
                <a:effectLst/>
                <a:latin typeface="Arial" panose="020B0604020202020204" pitchFamily="34" charset="0"/>
                <a:ea typeface="Arial" panose="020B0604020202020204" pitchFamily="34" charset="0"/>
                <a:cs typeface="Times New Roman" panose="02020603050405020304" pitchFamily="18" charset="0"/>
              </a:rPr>
              <a:t>học</a:t>
            </a:r>
            <a:r>
              <a:rPr lang="en-US" sz="1100" kern="100" baseline="0" dirty="0">
                <a:effectLst/>
                <a:latin typeface="Arial" panose="020B0604020202020204" pitchFamily="34" charset="0"/>
                <a:ea typeface="Arial" panose="020B0604020202020204" pitchFamily="34" charset="0"/>
                <a:cs typeface="Times New Roman" panose="02020603050405020304" pitchFamily="18" charset="0"/>
              </a:rPr>
              <a:t>. </a:t>
            </a:r>
            <a:endParaRPr lang="en-US" sz="1100" dirty="0">
              <a:solidFill>
                <a:srgbClr val="FFFFFF"/>
              </a:solidFill>
              <a:latin typeface="Roboto Mono"/>
              <a:ea typeface="Roboto Mono"/>
              <a:cs typeface="Roboto Mono"/>
              <a:sym typeface="Roboto Mono"/>
            </a:endParaRPr>
          </a:p>
        </p:txBody>
      </p:sp>
      <p:sp>
        <p:nvSpPr>
          <p:cNvPr id="198" name="Google Shape;198;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9" name="Google Shape;199;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002068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1,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Bao</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gồm</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12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ứng</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dụng</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tạo</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thành</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hệ</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sinh</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thái</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phầm</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mềm</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giáo</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dục</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p>
          <a:p>
            <a:pPr marL="0" marR="0">
              <a:lnSpc>
                <a:spcPct val="107000"/>
              </a:lnSpc>
              <a:spcBef>
                <a:spcPts val="0"/>
              </a:spcBef>
              <a:spcAft>
                <a:spcPts val="8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2,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Tất</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cả</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12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ứng</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dụng</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này</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đều</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được</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liên</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thông</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liền</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mạch</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với</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hệ</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thống</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cơ</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sở</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dữ</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liệu</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ngành</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lấy</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CSDL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ngành</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làm</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gốc</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endParaRPr lang="vi-VN" sz="1800" kern="100" dirty="0">
              <a:effectLst/>
              <a:latin typeface="Arial" panose="020B0604020202020204" pitchFamily="34" charset="0"/>
              <a:ea typeface="Arial" panose="020B060402020202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3, </a:t>
            </a:r>
            <a:r>
              <a:rPr lang="en-US" sz="1800" i="1" kern="100" dirty="0" err="1">
                <a:effectLst/>
                <a:latin typeface="Arial" panose="020B0604020202020204" pitchFamily="34" charset="0"/>
                <a:ea typeface="Arial" panose="020B0604020202020204" pitchFamily="34" charset="0"/>
                <a:cs typeface="Times New Roman" panose="02020603050405020304" pitchFamily="18" charset="0"/>
              </a:rPr>
              <a:t>Đọc</a:t>
            </a:r>
            <a:r>
              <a:rPr lang="en-US" sz="1800" i="1"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i="1" kern="100" dirty="0" err="1">
                <a:effectLst/>
                <a:latin typeface="Arial" panose="020B0604020202020204" pitchFamily="34" charset="0"/>
                <a:ea typeface="Arial" panose="020B0604020202020204" pitchFamily="34" charset="0"/>
                <a:cs typeface="Times New Roman" panose="02020603050405020304" pitchFamily="18" charset="0"/>
              </a:rPr>
              <a:t>các</a:t>
            </a:r>
            <a:r>
              <a:rPr lang="en-US" sz="1800" i="1"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i="1" kern="100" dirty="0" err="1">
                <a:effectLst/>
                <a:latin typeface="Arial" panose="020B0604020202020204" pitchFamily="34" charset="0"/>
                <a:ea typeface="Arial" panose="020B0604020202020204" pitchFamily="34" charset="0"/>
                <a:cs typeface="Times New Roman" panose="02020603050405020304" pitchFamily="18" charset="0"/>
              </a:rPr>
              <a:t>phân</a:t>
            </a:r>
            <a:r>
              <a:rPr lang="en-US" sz="1800" i="1"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i="1" kern="100" dirty="0" err="1">
                <a:effectLst/>
                <a:latin typeface="Arial" panose="020B0604020202020204" pitchFamily="34" charset="0"/>
                <a:ea typeface="Arial" panose="020B0604020202020204" pitchFamily="34" charset="0"/>
                <a:cs typeface="Times New Roman" panose="02020603050405020304" pitchFamily="18" charset="0"/>
              </a:rPr>
              <a:t>hệ</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err="1">
                <a:effectLst/>
                <a:latin typeface="Arial" panose="020B0604020202020204" pitchFamily="34" charset="0"/>
                <a:ea typeface="Arial" panose="020B0604020202020204" pitchFamily="34" charset="0"/>
                <a:cs typeface="Times New Roman" panose="02020603050405020304" pitchFamily="18" charset="0"/>
              </a:rPr>
              <a:t>chính</a:t>
            </a:r>
            <a:r>
              <a:rPr lang="en-US" sz="1800" kern="100" dirty="0">
                <a:effectLst/>
                <a:latin typeface="Arial" panose="020B0604020202020204" pitchFamily="34" charset="0"/>
                <a:ea typeface="Arial" panose="020B0604020202020204" pitchFamily="34" charset="0"/>
                <a:cs typeface="Times New Roman" panose="02020603050405020304" pitchFamily="18" charset="0"/>
              </a:rPr>
              <a:t>: QI</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hiện</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đang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vận</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hành</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hệ</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thống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CSDL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bản</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trường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cũng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như</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tuyển</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sinh</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đầu</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cấp</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cùng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với</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các</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phân</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hệ</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quan</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trọng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khác</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4,</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Được</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sự</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cho</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phép</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của</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Lãnh</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đạo</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phòng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GDDT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Quốc</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Oai</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hôm</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nay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em</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sẽ</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giới</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thiệu</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tới</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các</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thầy</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cô</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giải</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pháp</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chuyển</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đổi</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số</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đáp</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ứng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mục</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tiêu</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a:t>
            </a:r>
            <a:b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b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Chuyển</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đổi</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số</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trong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công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tác</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chỉ</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đạo</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điều</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hành</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và</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kết</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nối</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Gia</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Đình</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Nhà</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Trường</a:t>
            </a:r>
            <a:endParaRPr lang="en-US" sz="1800" kern="100" baseline="0" dirty="0">
              <a:effectLst/>
              <a:latin typeface="Arial" panose="020B0604020202020204" pitchFamily="34" charset="0"/>
              <a:ea typeface="Arial" panose="020B0604020202020204" pitchFamily="34" charset="0"/>
              <a:cs typeface="Times New Roman" panose="02020603050405020304" pitchFamily="18" charset="0"/>
            </a:endParaRPr>
          </a:p>
          <a:p>
            <a:pPr marL="0" marR="0">
              <a:lnSpc>
                <a:spcPct val="107000"/>
              </a:lnSpc>
              <a:spcBef>
                <a:spcPts val="0"/>
              </a:spcBef>
              <a:spcAft>
                <a:spcPts val="800"/>
              </a:spcAft>
            </a:pP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Và</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mục</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tiêu</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thứ</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2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là</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chuyển</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đổi</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số</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trong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công</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tác</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thư</a:t>
            </a:r>
            <a:r>
              <a:rPr lang="en-US" sz="1800" kern="100" baseline="0" dirty="0">
                <a:effectLst/>
                <a:latin typeface="Arial" panose="020B0604020202020204" pitchFamily="34" charset="0"/>
                <a:ea typeface="Arial" panose="020B0604020202020204" pitchFamily="34" charset="0"/>
                <a:cs typeface="Times New Roman" panose="02020603050405020304" pitchFamily="18" charset="0"/>
              </a:rPr>
              <a:t> </a:t>
            </a:r>
            <a:r>
              <a:rPr lang="en-US" sz="1800" kern="100" baseline="0" dirty="0" err="1">
                <a:effectLst/>
                <a:latin typeface="Arial" panose="020B0604020202020204" pitchFamily="34" charset="0"/>
                <a:ea typeface="Arial" panose="020B0604020202020204" pitchFamily="34" charset="0"/>
                <a:cs typeface="Times New Roman" panose="02020603050405020304" pitchFamily="18" charset="0"/>
              </a:rPr>
              <a:t>viện</a:t>
            </a:r>
            <a:endParaRPr lang="en-US" sz="1800" kern="100" baseline="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29B3E60-E703-4B13-B722-0FF7301A714C}" type="slidenum">
              <a:rPr lang="vi-VN" smtClean="0"/>
              <a:t>7</a:t>
            </a:fld>
            <a:endParaRPr lang="vi-VN"/>
          </a:p>
        </p:txBody>
      </p:sp>
    </p:spTree>
    <p:extLst>
      <p:ext uri="{BB962C8B-B14F-4D97-AF65-F5344CB8AC3E}">
        <p14:creationId xmlns:p14="http://schemas.microsoft.com/office/powerpoint/2010/main" val="1745145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8"/>
        <p:cNvGrpSpPr/>
        <p:nvPr/>
      </p:nvGrpSpPr>
      <p:grpSpPr>
        <a:xfrm>
          <a:off x="0" y="0"/>
          <a:ext cx="0" cy="0"/>
          <a:chOff x="0" y="0"/>
          <a:chExt cx="0" cy="0"/>
        </a:xfrm>
      </p:grpSpPr>
      <p:sp>
        <p:nvSpPr>
          <p:cNvPr id="4279" name="Google Shape;4279;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80" name="Google Shape;428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5"/>
        <p:cNvGrpSpPr/>
        <p:nvPr/>
      </p:nvGrpSpPr>
      <p:grpSpPr>
        <a:xfrm>
          <a:off x="0" y="0"/>
          <a:ext cx="0" cy="0"/>
          <a:chOff x="0" y="0"/>
          <a:chExt cx="0" cy="0"/>
        </a:xfrm>
      </p:grpSpPr>
      <p:sp>
        <p:nvSpPr>
          <p:cNvPr id="4376" name="Google Shape;437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77" name="Google Shape;437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8035147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8258290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8141180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7185557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1468864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1381075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sic Layout">
  <p:cSld name="Basic Layout">
    <p:bg>
      <p:bgPr>
        <a:blipFill>
          <a:blip r:embed="rId2">
            <a:alphaModFix/>
          </a:blip>
          <a:stretch>
            <a:fillRect/>
          </a:stretch>
        </a:blipFill>
        <a:effectLst/>
      </p:bgPr>
    </p:bg>
    <p:spTree>
      <p:nvGrpSpPr>
        <p:cNvPr id="1" name="Shape 201"/>
        <p:cNvGrpSpPr/>
        <p:nvPr/>
      </p:nvGrpSpPr>
      <p:grpSpPr>
        <a:xfrm>
          <a:off x="0" y="0"/>
          <a:ext cx="0" cy="0"/>
          <a:chOff x="0" y="0"/>
          <a:chExt cx="0" cy="0"/>
        </a:xfrm>
      </p:grpSpPr>
      <p:sp>
        <p:nvSpPr>
          <p:cNvPr id="202" name="Google Shape;202;p30"/>
          <p:cNvSpPr txBox="1">
            <a:spLocks noGrp="1"/>
          </p:cNvSpPr>
          <p:nvPr>
            <p:ph type="body" idx="1"/>
          </p:nvPr>
        </p:nvSpPr>
        <p:spPr>
          <a:xfrm>
            <a:off x="0" y="246959"/>
            <a:ext cx="18288000" cy="1152128"/>
          </a:xfrm>
          <a:prstGeom prst="rect">
            <a:avLst/>
          </a:prstGeom>
          <a:noFill/>
          <a:ln>
            <a:noFill/>
          </a:ln>
        </p:spPr>
        <p:txBody>
          <a:bodyPr spcFirstLastPara="1" wrap="square" lIns="91425" tIns="45700" rIns="91425" bIns="45700" anchor="ctr" anchorCtr="0">
            <a:normAutofit/>
          </a:bodyPr>
          <a:lstStyle>
            <a:lvl1pPr marL="685800" lvl="0" indent="-342900" algn="ctr">
              <a:lnSpc>
                <a:spcPct val="90000"/>
              </a:lnSpc>
              <a:spcBef>
                <a:spcPts val="1500"/>
              </a:spcBef>
              <a:spcAft>
                <a:spcPts val="0"/>
              </a:spcAft>
              <a:buClr>
                <a:srgbClr val="3F3F3F"/>
              </a:buClr>
              <a:buSzPts val="4800"/>
              <a:buNone/>
              <a:defRPr sz="7200" b="0">
                <a:solidFill>
                  <a:srgbClr val="3F3F3F"/>
                </a:solidFill>
                <a:latin typeface="Arial"/>
                <a:ea typeface="Arial"/>
                <a:cs typeface="Arial"/>
                <a:sym typeface="Arial"/>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203" name="Google Shape;203;p30"/>
          <p:cNvSpPr txBox="1">
            <a:spLocks noGrp="1"/>
          </p:cNvSpPr>
          <p:nvPr>
            <p:ph type="body" idx="2"/>
          </p:nvPr>
        </p:nvSpPr>
        <p:spPr>
          <a:xfrm>
            <a:off x="0" y="1399087"/>
            <a:ext cx="18288000" cy="576065"/>
          </a:xfrm>
          <a:prstGeom prst="rect">
            <a:avLst/>
          </a:prstGeom>
          <a:noFill/>
          <a:ln>
            <a:noFill/>
          </a:ln>
        </p:spPr>
        <p:txBody>
          <a:bodyPr spcFirstLastPara="1" wrap="square" lIns="91425" tIns="45700" rIns="91425" bIns="45700" anchor="ctr" anchorCtr="0">
            <a:normAutofit/>
          </a:bodyPr>
          <a:lstStyle>
            <a:lvl1pPr marL="685800" lvl="0" indent="-342900" algn="ctr">
              <a:lnSpc>
                <a:spcPct val="90000"/>
              </a:lnSpc>
              <a:spcBef>
                <a:spcPts val="1500"/>
              </a:spcBef>
              <a:spcAft>
                <a:spcPts val="0"/>
              </a:spcAft>
              <a:buClr>
                <a:srgbClr val="3F3F3F"/>
              </a:buClr>
              <a:buSzPts val="1867"/>
              <a:buNone/>
              <a:defRPr sz="2801" b="0">
                <a:solidFill>
                  <a:srgbClr val="3F3F3F"/>
                </a:solidFill>
                <a:latin typeface="Oi"/>
                <a:ea typeface="Oi"/>
                <a:cs typeface="Oi"/>
                <a:sym typeface="Oi"/>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4498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848623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6745987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5412300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7227571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3595706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8" r:id="rId2"/>
    <p:sldLayoutId id="2147483659" r:id="rId3"/>
    <p:sldLayoutId id="214748367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sharpenSoften amount="-10000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87686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quangich.com/"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5.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image" Target="../media/image29.png"/><Relationship Id="rId2" Type="http://schemas.openxmlformats.org/officeDocument/2006/relationships/notesSlide" Target="../notesSlides/notesSlide17.xml"/><Relationship Id="rId16"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27.png"/><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V="1">
            <a:off x="-198691" y="0"/>
            <a:ext cx="18685380" cy="4389120"/>
          </a:xfrm>
          <a:prstGeom prst="rect">
            <a:avLst/>
          </a:prstGeom>
        </p:spPr>
      </p:pic>
      <p:pic>
        <p:nvPicPr>
          <p:cNvPr id="12"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V="1">
            <a:off x="-289456" y="-26597"/>
            <a:ext cx="18685380" cy="4389120"/>
          </a:xfrm>
          <a:prstGeom prst="rect">
            <a:avLst/>
          </a:prstGeom>
        </p:spPr>
      </p:pic>
      <p:pic>
        <p:nvPicPr>
          <p:cNvPr id="2"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V="1">
            <a:off x="-215096" y="22539"/>
            <a:ext cx="18685380" cy="438912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V="1">
            <a:off x="-16406" y="-77262"/>
            <a:ext cx="18288000" cy="4358994"/>
          </a:xfrm>
          <a:prstGeom prst="rect">
            <a:avLst/>
          </a:prstGeom>
        </p:spPr>
      </p:pic>
      <p:sp>
        <p:nvSpPr>
          <p:cNvPr id="5" name="TextBox 5"/>
          <p:cNvSpPr txBox="1"/>
          <p:nvPr/>
        </p:nvSpPr>
        <p:spPr>
          <a:xfrm>
            <a:off x="4806034" y="3998737"/>
            <a:ext cx="8433827" cy="1272784"/>
          </a:xfrm>
          <a:prstGeom prst="rect">
            <a:avLst/>
          </a:prstGeom>
          <a:effectLst>
            <a:outerShdw blurRad="50800" dist="38100" dir="2700000" algn="tl" rotWithShape="0">
              <a:schemeClr val="tx2">
                <a:lumMod val="75000"/>
                <a:alpha val="40000"/>
              </a:schemeClr>
            </a:outerShdw>
          </a:effectLst>
        </p:spPr>
        <p:txBody>
          <a:bodyPr lIns="0" tIns="0" rIns="0" bIns="0" rtlCol="0" anchor="t">
            <a:spAutoFit/>
          </a:bodyPr>
          <a:lstStyle/>
          <a:p>
            <a:pPr algn="ctr">
              <a:lnSpc>
                <a:spcPts val="4632"/>
              </a:lnSpc>
            </a:pPr>
            <a:endParaRPr lang="en-US" sz="8000" b="1" spc="165" dirty="0">
              <a:solidFill>
                <a:srgbClr val="0000CC"/>
              </a:solidFill>
              <a:latin typeface="Times New Roman" panose="02020603050405020304" pitchFamily="18" charset="0"/>
              <a:ea typeface="Tahoma" panose="020B0604030504040204" pitchFamily="34" charset="0"/>
              <a:cs typeface="Times New Roman" panose="02020603050405020304" pitchFamily="18" charset="0"/>
            </a:endParaRPr>
          </a:p>
          <a:p>
            <a:pPr algn="ctr">
              <a:lnSpc>
                <a:spcPts val="4632"/>
              </a:lnSpc>
            </a:pPr>
            <a:r>
              <a:rPr lang="en-US" sz="8000" b="1" spc="165"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GIỚI THIỆU</a:t>
            </a:r>
          </a:p>
        </p:txBody>
      </p:sp>
      <p:sp>
        <p:nvSpPr>
          <p:cNvPr id="6" name="TextBox 6"/>
          <p:cNvSpPr txBox="1"/>
          <p:nvPr/>
        </p:nvSpPr>
        <p:spPr>
          <a:xfrm>
            <a:off x="241663" y="6042431"/>
            <a:ext cx="17804673" cy="910506"/>
          </a:xfrm>
          <a:prstGeom prst="rect">
            <a:avLst/>
          </a:prstGeom>
          <a:effectLst>
            <a:outerShdw blurRad="38100" dist="38100" dir="2700000" algn="tl" rotWithShape="0">
              <a:schemeClr val="tx2">
                <a:lumMod val="75000"/>
                <a:alpha val="40000"/>
              </a:schemeClr>
            </a:outerShdw>
          </a:effectLst>
        </p:spPr>
        <p:txBody>
          <a:bodyPr wrap="square" lIns="0" tIns="0" rIns="0" bIns="0" rtlCol="0" anchor="t">
            <a:spAutoFit/>
          </a:bodyPr>
          <a:lstStyle/>
          <a:p>
            <a:pPr algn="ctr">
              <a:lnSpc>
                <a:spcPts val="7147"/>
              </a:lnSpc>
            </a:pPr>
            <a:r>
              <a:rPr lang="en-US" sz="6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GIẢI PHÁP CHUYỂN ĐỔI SỐ NGÀNH GD&amp;ĐT</a:t>
            </a:r>
          </a:p>
        </p:txBody>
      </p:sp>
      <p:sp>
        <p:nvSpPr>
          <p:cNvPr id="8" name="TextBox 8"/>
          <p:cNvSpPr txBox="1"/>
          <p:nvPr/>
        </p:nvSpPr>
        <p:spPr>
          <a:xfrm>
            <a:off x="3250047" y="7623296"/>
            <a:ext cx="12041580" cy="461665"/>
          </a:xfrm>
          <a:prstGeom prst="rect">
            <a:avLst/>
          </a:prstGeom>
          <a:effectLst>
            <a:outerShdw blurRad="50800" dist="38100" dir="2700000" algn="tl" rotWithShape="0">
              <a:schemeClr val="tx2">
                <a:lumMod val="75000"/>
                <a:alpha val="40000"/>
              </a:schemeClr>
            </a:outerShdw>
          </a:effectLst>
        </p:spPr>
        <p:txBody>
          <a:bodyPr wrap="square" lIns="0" tIns="0" rIns="0" bIns="0" rtlCol="0" anchor="t">
            <a:spAutoFit/>
          </a:bodyPr>
          <a:lstStyle/>
          <a:p>
            <a:pPr algn="ctr"/>
            <a:r>
              <a:rPr lang="en-US" sz="3000" i="1" spc="48" dirty="0">
                <a:solidFill>
                  <a:srgbClr val="3A3A3A"/>
                </a:solidFill>
                <a:latin typeface="Times New Roman" panose="02020603050405020304" pitchFamily="18" charset="0"/>
                <a:ea typeface="Tahoma" panose="020B0604030504040204" pitchFamily="34" charset="0"/>
                <a:cs typeface="Times New Roman" panose="02020603050405020304" pitchFamily="18" charset="0"/>
              </a:rPr>
              <a:t>Hà </a:t>
            </a:r>
            <a:r>
              <a:rPr lang="en-US" sz="3000" i="1" spc="48" dirty="0" err="1">
                <a:solidFill>
                  <a:srgbClr val="3A3A3A"/>
                </a:solidFill>
                <a:latin typeface="Times New Roman" panose="02020603050405020304" pitchFamily="18" charset="0"/>
                <a:ea typeface="Tahoma" panose="020B0604030504040204" pitchFamily="34" charset="0"/>
                <a:cs typeface="Times New Roman" panose="02020603050405020304" pitchFamily="18" charset="0"/>
              </a:rPr>
              <a:t>Nội</a:t>
            </a:r>
            <a:r>
              <a:rPr lang="en-US" sz="3000" i="1" spc="48" dirty="0">
                <a:solidFill>
                  <a:srgbClr val="3A3A3A"/>
                </a:solidFill>
                <a:latin typeface="Times New Roman" panose="02020603050405020304" pitchFamily="18" charset="0"/>
                <a:ea typeface="Tahoma" panose="020B0604030504040204" pitchFamily="34" charset="0"/>
                <a:cs typeface="Times New Roman" panose="02020603050405020304" pitchFamily="18" charset="0"/>
              </a:rPr>
              <a:t>, </a:t>
            </a:r>
            <a:r>
              <a:rPr lang="en-US" sz="3000" i="1" spc="48" dirty="0" err="1">
                <a:solidFill>
                  <a:srgbClr val="3A3A3A"/>
                </a:solidFill>
                <a:latin typeface="Times New Roman" panose="02020603050405020304" pitchFamily="18" charset="0"/>
                <a:ea typeface="Tahoma" panose="020B0604030504040204" pitchFamily="34" charset="0"/>
                <a:cs typeface="Times New Roman" panose="02020603050405020304" pitchFamily="18" charset="0"/>
              </a:rPr>
              <a:t>ngày</a:t>
            </a:r>
            <a:r>
              <a:rPr lang="en-US" sz="3000" i="1" spc="48" dirty="0">
                <a:solidFill>
                  <a:srgbClr val="3A3A3A"/>
                </a:solidFill>
                <a:latin typeface="Times New Roman" panose="02020603050405020304" pitchFamily="18" charset="0"/>
                <a:ea typeface="Tahoma" panose="020B0604030504040204" pitchFamily="34" charset="0"/>
                <a:cs typeface="Times New Roman" panose="02020603050405020304" pitchFamily="18" charset="0"/>
              </a:rPr>
              <a:t> 13 </a:t>
            </a:r>
            <a:r>
              <a:rPr lang="en-US" sz="3000" i="1" spc="48" dirty="0" err="1">
                <a:solidFill>
                  <a:srgbClr val="3A3A3A"/>
                </a:solidFill>
                <a:latin typeface="Times New Roman" panose="02020603050405020304" pitchFamily="18" charset="0"/>
                <a:ea typeface="Tahoma" panose="020B0604030504040204" pitchFamily="34" charset="0"/>
                <a:cs typeface="Times New Roman" panose="02020603050405020304" pitchFamily="18" charset="0"/>
              </a:rPr>
              <a:t>tháng</a:t>
            </a:r>
            <a:r>
              <a:rPr lang="en-US" sz="3000" i="1" spc="48" dirty="0">
                <a:solidFill>
                  <a:srgbClr val="3A3A3A"/>
                </a:solidFill>
                <a:latin typeface="Times New Roman" panose="02020603050405020304" pitchFamily="18" charset="0"/>
                <a:ea typeface="Tahoma" panose="020B0604030504040204" pitchFamily="34" charset="0"/>
                <a:cs typeface="Times New Roman" panose="02020603050405020304" pitchFamily="18" charset="0"/>
              </a:rPr>
              <a:t> 10 </a:t>
            </a:r>
            <a:r>
              <a:rPr lang="en-US" sz="3000" i="1" spc="48" dirty="0" err="1">
                <a:solidFill>
                  <a:srgbClr val="3A3A3A"/>
                </a:solidFill>
                <a:latin typeface="Times New Roman" panose="02020603050405020304" pitchFamily="18" charset="0"/>
                <a:ea typeface="Tahoma" panose="020B0604030504040204" pitchFamily="34" charset="0"/>
                <a:cs typeface="Times New Roman" panose="02020603050405020304" pitchFamily="18" charset="0"/>
              </a:rPr>
              <a:t>năm</a:t>
            </a:r>
            <a:r>
              <a:rPr lang="en-US" sz="3000" i="1" spc="48" dirty="0">
                <a:solidFill>
                  <a:srgbClr val="3A3A3A"/>
                </a:solidFill>
                <a:latin typeface="Times New Roman" panose="02020603050405020304" pitchFamily="18" charset="0"/>
                <a:ea typeface="Tahoma" panose="020B0604030504040204" pitchFamily="34" charset="0"/>
                <a:cs typeface="Times New Roman" panose="02020603050405020304" pitchFamily="18" charset="0"/>
              </a:rPr>
              <a:t> 2023</a:t>
            </a:r>
          </a:p>
        </p:txBody>
      </p:sp>
      <p:pic>
        <p:nvPicPr>
          <p:cNvPr id="13"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363816" y="8702510"/>
            <a:ext cx="18834101" cy="4526280"/>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V="1">
            <a:off x="-228600" y="8702508"/>
            <a:ext cx="18503096" cy="4047234"/>
          </a:xfrm>
          <a:prstGeom prst="rect">
            <a:avLst/>
          </a:prstGeom>
        </p:spPr>
      </p:pic>
      <p:sp>
        <p:nvSpPr>
          <p:cNvPr id="21" name="TextBox 5"/>
          <p:cNvSpPr txBox="1"/>
          <p:nvPr/>
        </p:nvSpPr>
        <p:spPr>
          <a:xfrm>
            <a:off x="2311304" y="455729"/>
            <a:ext cx="14477606" cy="2769989"/>
          </a:xfrm>
          <a:prstGeom prst="rect">
            <a:avLst/>
          </a:prstGeom>
          <a:effectLst>
            <a:outerShdw blurRad="50800" dist="38100" dir="2700000" algn="tl" rotWithShape="0">
              <a:schemeClr val="tx2">
                <a:lumMod val="75000"/>
                <a:alpha val="40000"/>
              </a:schemeClr>
            </a:outerShdw>
          </a:effectLst>
        </p:spPr>
        <p:txBody>
          <a:bodyPr wrap="square" lIns="0" tIns="0" rIns="0" bIns="0" rtlCol="0" anchor="t">
            <a:spAutoFit/>
          </a:bodyPr>
          <a:lstStyle/>
          <a:p>
            <a:pPr algn="ctr"/>
            <a:r>
              <a:rPr lang="en-US" sz="6000" b="1" spc="16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UBND HUYỆN MỸ ĐỨC</a:t>
            </a:r>
            <a:br>
              <a:rPr lang="en-US" sz="6000" b="1" spc="16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br>
            <a:r>
              <a:rPr lang="en-US" sz="6000" b="1" spc="16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PHÒNG GIÁO DỤC &amp; ĐÀO TẠO</a:t>
            </a:r>
          </a:p>
          <a:p>
            <a:pPr algn="ctr"/>
            <a:endParaRPr lang="en-US" sz="6000" b="1" spc="165" dirty="0">
              <a:solidFill>
                <a:srgbClr val="FFFF00"/>
              </a:solidFill>
              <a:latin typeface="Times New Roman" panose="02020603050405020304" pitchFamily="18" charset="0"/>
              <a:ea typeface="Tahoma" panose="020B0604030504040204" pitchFamily="34" charset="0"/>
              <a:cs typeface="Times New Roman" panose="02020603050405020304" pitchFamily="18" charset="0"/>
            </a:endParaRPr>
          </a:p>
        </p:txBody>
      </p:sp>
      <p:cxnSp>
        <p:nvCxnSpPr>
          <p:cNvPr id="11" name="Straight Connector 10"/>
          <p:cNvCxnSpPr/>
          <p:nvPr/>
        </p:nvCxnSpPr>
        <p:spPr>
          <a:xfrm>
            <a:off x="6423582" y="2631628"/>
            <a:ext cx="5408024" cy="0"/>
          </a:xfrm>
          <a:prstGeom prst="line">
            <a:avLst/>
          </a:prstGeom>
          <a:ln>
            <a:solidFill>
              <a:schemeClr val="bg1"/>
            </a:solidFill>
          </a:ln>
        </p:spPr>
        <p:style>
          <a:lnRef idx="2">
            <a:schemeClr val="accent6"/>
          </a:lnRef>
          <a:fillRef idx="0">
            <a:schemeClr val="accent6"/>
          </a:fillRef>
          <a:effectRef idx="1">
            <a:schemeClr val="accent6"/>
          </a:effectRef>
          <a:fontRef idx="minor">
            <a:schemeClr val="tx1"/>
          </a:fontRef>
        </p:style>
      </p:cxnSp>
      <p:pic>
        <p:nvPicPr>
          <p:cNvPr id="4" name="Picture 3">
            <a:extLst>
              <a:ext uri="{FF2B5EF4-FFF2-40B4-BE49-F238E27FC236}">
                <a16:creationId xmlns:a16="http://schemas.microsoft.com/office/drawing/2014/main" id="{E47D73A6-FBC2-3D2F-A321-A0ABFD8D1A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7924" y="726628"/>
            <a:ext cx="2313766" cy="1905000"/>
          </a:xfrm>
          <a:prstGeom prst="rect">
            <a:avLst/>
          </a:prstGeom>
        </p:spPr>
      </p:pic>
    </p:spTree>
    <p:extLst>
      <p:ext uri="{BB962C8B-B14F-4D97-AF65-F5344CB8AC3E}">
        <p14:creationId xmlns:p14="http://schemas.microsoft.com/office/powerpoint/2010/main" val="290252020"/>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33"/>
        <p:cNvGrpSpPr/>
        <p:nvPr/>
      </p:nvGrpSpPr>
      <p:grpSpPr>
        <a:xfrm>
          <a:off x="0" y="0"/>
          <a:ext cx="0" cy="0"/>
          <a:chOff x="0" y="0"/>
          <a:chExt cx="0" cy="0"/>
        </a:xfrm>
      </p:grpSpPr>
      <p:sp>
        <p:nvSpPr>
          <p:cNvPr id="4434" name="Google Shape;4434;p364"/>
          <p:cNvSpPr txBox="1"/>
          <p:nvPr/>
        </p:nvSpPr>
        <p:spPr>
          <a:xfrm>
            <a:off x="858277" y="571500"/>
            <a:ext cx="15905723" cy="923458"/>
          </a:xfrm>
          <a:prstGeom prst="rect">
            <a:avLst/>
          </a:prstGeom>
          <a:noFill/>
          <a:ln>
            <a:noFill/>
          </a:ln>
        </p:spPr>
        <p:txBody>
          <a:bodyPr spcFirstLastPara="1" wrap="square" lIns="0" tIns="0" rIns="0" bIns="0" anchor="t" anchorCtr="0">
            <a:spAutoFit/>
          </a:bodyPr>
          <a:lstStyle/>
          <a:p>
            <a:pPr>
              <a:lnSpc>
                <a:spcPct val="119976"/>
              </a:lnSpc>
            </a:pPr>
            <a:r>
              <a:rPr lang="en-US" sz="5001" b="1" dirty="0">
                <a:solidFill>
                  <a:srgbClr val="094B95"/>
                </a:solidFill>
                <a:latin typeface="Roboto"/>
                <a:ea typeface="Roboto"/>
                <a:cs typeface="Roboto"/>
                <a:sym typeface="Roboto"/>
              </a:rPr>
              <a:t>QUY TRÌNH THỰC HIỆN</a:t>
            </a:r>
            <a:endParaRPr sz="2100" dirty="0"/>
          </a:p>
        </p:txBody>
      </p:sp>
      <p:sp>
        <p:nvSpPr>
          <p:cNvPr id="4435" name="Google Shape;4435;p364"/>
          <p:cNvSpPr/>
          <p:nvPr/>
        </p:nvSpPr>
        <p:spPr>
          <a:xfrm rot="10800000">
            <a:off x="9025094" y="3850370"/>
            <a:ext cx="5328878" cy="5328876"/>
          </a:xfrm>
          <a:prstGeom prst="blockArc">
            <a:avLst>
              <a:gd name="adj1" fmla="val 10735117"/>
              <a:gd name="adj2" fmla="val 16074287"/>
              <a:gd name="adj3" fmla="val 25807"/>
            </a:avLst>
          </a:prstGeom>
          <a:gradFill>
            <a:gsLst>
              <a:gs pos="0">
                <a:srgbClr val="E62601"/>
              </a:gs>
              <a:gs pos="100000">
                <a:srgbClr val="B81E00"/>
              </a:gs>
            </a:gsLst>
            <a:lin ang="0" scaled="0"/>
          </a:gradFill>
          <a:ln>
            <a:noFill/>
          </a:ln>
          <a:effectLst>
            <a:outerShdw blurRad="50800" dist="38100" dir="2700000" algn="tl" rotWithShape="0">
              <a:srgbClr val="000000">
                <a:alpha val="40000"/>
              </a:srgbClr>
            </a:outerShdw>
          </a:effectLst>
        </p:spPr>
        <p:txBody>
          <a:bodyPr spcFirstLastPara="1" wrap="square" lIns="137138" tIns="68550" rIns="137138" bIns="68550" anchor="ctr" anchorCtr="0">
            <a:noAutofit/>
          </a:bodyPr>
          <a:lstStyle/>
          <a:p>
            <a:pPr algn="ctr"/>
            <a:endParaRPr sz="4050">
              <a:solidFill>
                <a:srgbClr val="262626"/>
              </a:solidFill>
            </a:endParaRPr>
          </a:p>
        </p:txBody>
      </p:sp>
      <p:sp>
        <p:nvSpPr>
          <p:cNvPr id="4436" name="Google Shape;4436;p364"/>
          <p:cNvSpPr/>
          <p:nvPr/>
        </p:nvSpPr>
        <p:spPr>
          <a:xfrm rot="5400000">
            <a:off x="5221448" y="2582787"/>
            <a:ext cx="1386530" cy="11829423"/>
          </a:xfrm>
          <a:prstGeom prst="rect">
            <a:avLst/>
          </a:prstGeom>
          <a:gradFill>
            <a:gsLst>
              <a:gs pos="0">
                <a:srgbClr val="E62601"/>
              </a:gs>
              <a:gs pos="37500">
                <a:srgbClr val="E62601"/>
              </a:gs>
              <a:gs pos="100000">
                <a:srgbClr val="B81E00"/>
              </a:gs>
            </a:gsLst>
            <a:lin ang="18900000" scaled="0"/>
          </a:gradFill>
          <a:ln>
            <a:noFill/>
          </a:ln>
          <a:effectLst>
            <a:outerShdw blurRad="50800" dist="38100" dir="2700000" algn="tl" rotWithShape="0">
              <a:srgbClr val="000000">
                <a:alpha val="40000"/>
              </a:srgbClr>
            </a:outerShdw>
          </a:effectLst>
        </p:spPr>
        <p:txBody>
          <a:bodyPr spcFirstLastPara="1" wrap="square" lIns="137138" tIns="68550" rIns="137138" bIns="68550" anchor="ctr" anchorCtr="0">
            <a:noAutofit/>
          </a:bodyPr>
          <a:lstStyle/>
          <a:p>
            <a:pPr algn="ctr"/>
            <a:endParaRPr sz="4050">
              <a:solidFill>
                <a:srgbClr val="262626"/>
              </a:solidFill>
            </a:endParaRPr>
          </a:p>
        </p:txBody>
      </p:sp>
      <p:sp>
        <p:nvSpPr>
          <p:cNvPr id="4437" name="Google Shape;4437;p364"/>
          <p:cNvSpPr/>
          <p:nvPr/>
        </p:nvSpPr>
        <p:spPr>
          <a:xfrm rot="-5400000">
            <a:off x="11430044" y="3474058"/>
            <a:ext cx="3737081" cy="8521058"/>
          </a:xfrm>
          <a:custGeom>
            <a:avLst/>
            <a:gdLst/>
            <a:ahLst/>
            <a:cxnLst/>
            <a:rect l="l" t="t" r="r" b="b"/>
            <a:pathLst>
              <a:path w="2105549" h="4800940" extrusionOk="0">
                <a:moveTo>
                  <a:pt x="1010388" y="1501213"/>
                </a:moveTo>
                <a:lnTo>
                  <a:pt x="232767" y="1501213"/>
                </a:lnTo>
                <a:cubicBezTo>
                  <a:pt x="232767" y="1037585"/>
                  <a:pt x="446990" y="599968"/>
                  <a:pt x="813157" y="315587"/>
                </a:cubicBezTo>
                <a:cubicBezTo>
                  <a:pt x="1179324" y="31205"/>
                  <a:pt x="1656348" y="-68031"/>
                  <a:pt x="2105549" y="46728"/>
                </a:cubicBezTo>
                <a:lnTo>
                  <a:pt x="1913069" y="800151"/>
                </a:lnTo>
                <a:cubicBezTo>
                  <a:pt x="1696554" y="744837"/>
                  <a:pt x="1466629" y="792669"/>
                  <a:pt x="1290136" y="929741"/>
                </a:cubicBezTo>
                <a:cubicBezTo>
                  <a:pt x="1113644" y="1066813"/>
                  <a:pt x="1010388" y="1277744"/>
                  <a:pt x="1010388" y="1501213"/>
                </a:cubicBezTo>
                <a:close/>
                <a:moveTo>
                  <a:pt x="1013533" y="3726917"/>
                </a:moveTo>
                <a:lnTo>
                  <a:pt x="232333" y="3726917"/>
                </a:lnTo>
                <a:lnTo>
                  <a:pt x="232333" y="1501328"/>
                </a:lnTo>
                <a:lnTo>
                  <a:pt x="1013533" y="1501328"/>
                </a:lnTo>
                <a:close/>
                <a:moveTo>
                  <a:pt x="622933" y="4800940"/>
                </a:moveTo>
                <a:lnTo>
                  <a:pt x="0" y="3726918"/>
                </a:lnTo>
                <a:lnTo>
                  <a:pt x="1245866" y="3726918"/>
                </a:lnTo>
                <a:close/>
              </a:path>
            </a:pathLst>
          </a:custGeom>
          <a:solidFill>
            <a:srgbClr val="0680C3"/>
          </a:solidFill>
          <a:ln>
            <a:noFill/>
          </a:ln>
          <a:effectLst>
            <a:outerShdw blurRad="50800" dist="38100" dir="2700000" algn="tl" rotWithShape="0">
              <a:srgbClr val="000000">
                <a:alpha val="40000"/>
              </a:srgbClr>
            </a:outerShdw>
          </a:effectLst>
        </p:spPr>
        <p:txBody>
          <a:bodyPr spcFirstLastPara="1" wrap="square" lIns="137138" tIns="68550" rIns="137138" bIns="68550" anchor="ctr" anchorCtr="0">
            <a:noAutofit/>
          </a:bodyPr>
          <a:lstStyle/>
          <a:p>
            <a:pPr algn="ctr"/>
            <a:endParaRPr sz="4050">
              <a:solidFill>
                <a:srgbClr val="262626"/>
              </a:solidFill>
            </a:endParaRPr>
          </a:p>
        </p:txBody>
      </p:sp>
      <p:sp>
        <p:nvSpPr>
          <p:cNvPr id="4438" name="Google Shape;4438;p364"/>
          <p:cNvSpPr/>
          <p:nvPr/>
        </p:nvSpPr>
        <p:spPr>
          <a:xfrm rot="900000">
            <a:off x="9025099" y="3850370"/>
            <a:ext cx="5328878" cy="5328876"/>
          </a:xfrm>
          <a:prstGeom prst="blockArc">
            <a:avLst>
              <a:gd name="adj1" fmla="val 10815410"/>
              <a:gd name="adj2" fmla="val 13831376"/>
              <a:gd name="adj3" fmla="val 26044"/>
            </a:avLst>
          </a:prstGeom>
          <a:solidFill>
            <a:srgbClr val="07A398"/>
          </a:solidFill>
          <a:ln>
            <a:noFill/>
          </a:ln>
        </p:spPr>
        <p:txBody>
          <a:bodyPr spcFirstLastPara="1" wrap="square" lIns="137138" tIns="68550" rIns="137138" bIns="68550" anchor="t" anchorCtr="0">
            <a:noAutofit/>
          </a:bodyPr>
          <a:lstStyle/>
          <a:p>
            <a:endParaRPr sz="4050">
              <a:solidFill>
                <a:srgbClr val="262626"/>
              </a:solidFill>
            </a:endParaRPr>
          </a:p>
        </p:txBody>
      </p:sp>
      <p:sp>
        <p:nvSpPr>
          <p:cNvPr id="4439" name="Google Shape;4439;p364"/>
          <p:cNvSpPr/>
          <p:nvPr/>
        </p:nvSpPr>
        <p:spPr>
          <a:xfrm rot="4019398">
            <a:off x="9025097" y="3850370"/>
            <a:ext cx="5328876" cy="5328878"/>
          </a:xfrm>
          <a:prstGeom prst="blockArc">
            <a:avLst>
              <a:gd name="adj1" fmla="val 10804147"/>
              <a:gd name="adj2" fmla="val 14189823"/>
              <a:gd name="adj3" fmla="val 26226"/>
            </a:avLst>
          </a:prstGeom>
          <a:solidFill>
            <a:srgbClr val="90C221"/>
          </a:solidFill>
          <a:ln>
            <a:noFill/>
          </a:ln>
        </p:spPr>
        <p:txBody>
          <a:bodyPr spcFirstLastPara="1" wrap="square" lIns="137138" tIns="68550" rIns="137138" bIns="68550" anchor="t" anchorCtr="0">
            <a:noAutofit/>
          </a:bodyPr>
          <a:lstStyle/>
          <a:p>
            <a:endParaRPr sz="4050">
              <a:solidFill>
                <a:srgbClr val="262626"/>
              </a:solidFill>
            </a:endParaRPr>
          </a:p>
        </p:txBody>
      </p:sp>
      <p:sp>
        <p:nvSpPr>
          <p:cNvPr id="4440" name="Google Shape;4440;p364"/>
          <p:cNvSpPr/>
          <p:nvPr/>
        </p:nvSpPr>
        <p:spPr>
          <a:xfrm rot="7561546">
            <a:off x="9025097" y="3853708"/>
            <a:ext cx="5328876" cy="5328878"/>
          </a:xfrm>
          <a:prstGeom prst="blockArc">
            <a:avLst>
              <a:gd name="adj1" fmla="val 10735117"/>
              <a:gd name="adj2" fmla="val 13869755"/>
              <a:gd name="adj3" fmla="val 25921"/>
            </a:avLst>
          </a:prstGeom>
          <a:solidFill>
            <a:srgbClr val="FBA200"/>
          </a:solidFill>
          <a:ln>
            <a:noFill/>
          </a:ln>
          <a:effectLst>
            <a:outerShdw blurRad="50800" dist="38100" dir="2700000" algn="tl" rotWithShape="0">
              <a:srgbClr val="000000">
                <a:alpha val="40000"/>
              </a:srgbClr>
            </a:outerShdw>
          </a:effectLst>
        </p:spPr>
        <p:txBody>
          <a:bodyPr spcFirstLastPara="1" wrap="square" lIns="137138" tIns="68550" rIns="137138" bIns="68550" anchor="ctr" anchorCtr="0">
            <a:noAutofit/>
          </a:bodyPr>
          <a:lstStyle/>
          <a:p>
            <a:pPr algn="ctr"/>
            <a:endParaRPr sz="4050">
              <a:solidFill>
                <a:srgbClr val="262626"/>
              </a:solidFill>
            </a:endParaRPr>
          </a:p>
        </p:txBody>
      </p:sp>
      <p:sp>
        <p:nvSpPr>
          <p:cNvPr id="4441" name="Google Shape;4441;p364"/>
          <p:cNvSpPr txBox="1"/>
          <p:nvPr/>
        </p:nvSpPr>
        <p:spPr>
          <a:xfrm>
            <a:off x="7650081" y="8077839"/>
            <a:ext cx="1523166" cy="877103"/>
          </a:xfrm>
          <a:prstGeom prst="rect">
            <a:avLst/>
          </a:prstGeom>
          <a:noFill/>
          <a:ln>
            <a:noFill/>
          </a:ln>
        </p:spPr>
        <p:txBody>
          <a:bodyPr spcFirstLastPara="1" wrap="square" lIns="137138" tIns="68550" rIns="137138" bIns="68550" anchor="t" anchorCtr="0">
            <a:spAutoFit/>
          </a:bodyPr>
          <a:lstStyle/>
          <a:p>
            <a:pPr algn="ctr"/>
            <a:r>
              <a:rPr lang="en-US" sz="4800" b="1">
                <a:solidFill>
                  <a:srgbClr val="FFFFFF"/>
                </a:solidFill>
                <a:latin typeface="Roboto"/>
                <a:ea typeface="Roboto"/>
                <a:cs typeface="Roboto"/>
                <a:sym typeface="Roboto"/>
              </a:rPr>
              <a:t>01</a:t>
            </a:r>
            <a:endParaRPr sz="4800" b="1">
              <a:solidFill>
                <a:srgbClr val="FFFFFF"/>
              </a:solidFill>
              <a:latin typeface="Roboto"/>
              <a:ea typeface="Roboto"/>
              <a:cs typeface="Roboto"/>
              <a:sym typeface="Roboto"/>
            </a:endParaRPr>
          </a:p>
        </p:txBody>
      </p:sp>
      <p:sp>
        <p:nvSpPr>
          <p:cNvPr id="4442" name="Google Shape;4442;p364"/>
          <p:cNvSpPr txBox="1"/>
          <p:nvPr/>
        </p:nvSpPr>
        <p:spPr>
          <a:xfrm>
            <a:off x="12748601" y="5133126"/>
            <a:ext cx="1523166" cy="877103"/>
          </a:xfrm>
          <a:prstGeom prst="rect">
            <a:avLst/>
          </a:prstGeom>
          <a:noFill/>
          <a:ln>
            <a:noFill/>
          </a:ln>
        </p:spPr>
        <p:txBody>
          <a:bodyPr spcFirstLastPara="1" wrap="square" lIns="137138" tIns="68550" rIns="137138" bIns="68550" anchor="t" anchorCtr="0">
            <a:spAutoFit/>
          </a:bodyPr>
          <a:lstStyle/>
          <a:p>
            <a:pPr algn="ctr"/>
            <a:r>
              <a:rPr lang="en-US" sz="4800" b="1">
                <a:solidFill>
                  <a:srgbClr val="FFFFFF"/>
                </a:solidFill>
                <a:latin typeface="Roboto"/>
                <a:ea typeface="Roboto"/>
                <a:cs typeface="Roboto"/>
                <a:sym typeface="Roboto"/>
              </a:rPr>
              <a:t>02</a:t>
            </a:r>
            <a:endParaRPr sz="4800" b="1">
              <a:solidFill>
                <a:srgbClr val="FFFFFF"/>
              </a:solidFill>
              <a:latin typeface="Roboto"/>
              <a:ea typeface="Roboto"/>
              <a:cs typeface="Roboto"/>
              <a:sym typeface="Roboto"/>
            </a:endParaRPr>
          </a:p>
        </p:txBody>
      </p:sp>
      <p:sp>
        <p:nvSpPr>
          <p:cNvPr id="4443" name="Google Shape;4443;p364"/>
          <p:cNvSpPr txBox="1"/>
          <p:nvPr/>
        </p:nvSpPr>
        <p:spPr>
          <a:xfrm>
            <a:off x="11184326" y="4119240"/>
            <a:ext cx="1523166" cy="877103"/>
          </a:xfrm>
          <a:prstGeom prst="rect">
            <a:avLst/>
          </a:prstGeom>
          <a:noFill/>
          <a:ln>
            <a:noFill/>
          </a:ln>
        </p:spPr>
        <p:txBody>
          <a:bodyPr spcFirstLastPara="1" wrap="square" lIns="137138" tIns="68550" rIns="137138" bIns="68550" anchor="t" anchorCtr="0">
            <a:spAutoFit/>
          </a:bodyPr>
          <a:lstStyle/>
          <a:p>
            <a:pPr algn="ctr"/>
            <a:r>
              <a:rPr lang="en-US" sz="4800" b="1">
                <a:solidFill>
                  <a:srgbClr val="FFFFFF"/>
                </a:solidFill>
                <a:latin typeface="Roboto"/>
                <a:ea typeface="Roboto"/>
                <a:cs typeface="Roboto"/>
                <a:sym typeface="Roboto"/>
              </a:rPr>
              <a:t>03</a:t>
            </a:r>
            <a:endParaRPr sz="4800" b="1">
              <a:solidFill>
                <a:srgbClr val="FFFFFF"/>
              </a:solidFill>
              <a:latin typeface="Roboto"/>
              <a:ea typeface="Roboto"/>
              <a:cs typeface="Roboto"/>
              <a:sym typeface="Roboto"/>
            </a:endParaRPr>
          </a:p>
        </p:txBody>
      </p:sp>
      <p:sp>
        <p:nvSpPr>
          <p:cNvPr id="4444" name="Google Shape;4444;p364"/>
          <p:cNvSpPr txBox="1"/>
          <p:nvPr/>
        </p:nvSpPr>
        <p:spPr>
          <a:xfrm>
            <a:off x="9430461" y="4790483"/>
            <a:ext cx="1523166" cy="877103"/>
          </a:xfrm>
          <a:prstGeom prst="rect">
            <a:avLst/>
          </a:prstGeom>
          <a:noFill/>
          <a:ln>
            <a:noFill/>
          </a:ln>
        </p:spPr>
        <p:txBody>
          <a:bodyPr spcFirstLastPara="1" wrap="square" lIns="137138" tIns="68550" rIns="137138" bIns="68550" anchor="t" anchorCtr="0">
            <a:spAutoFit/>
          </a:bodyPr>
          <a:lstStyle/>
          <a:p>
            <a:pPr algn="ctr"/>
            <a:r>
              <a:rPr lang="en-US" sz="4800" b="1">
                <a:solidFill>
                  <a:srgbClr val="FFFFFF"/>
                </a:solidFill>
                <a:latin typeface="Roboto"/>
                <a:ea typeface="Roboto"/>
                <a:cs typeface="Roboto"/>
                <a:sym typeface="Roboto"/>
              </a:rPr>
              <a:t>04</a:t>
            </a:r>
            <a:endParaRPr sz="4800" b="1">
              <a:solidFill>
                <a:srgbClr val="FFFFFF"/>
              </a:solidFill>
              <a:latin typeface="Roboto"/>
              <a:ea typeface="Roboto"/>
              <a:cs typeface="Roboto"/>
              <a:sym typeface="Roboto"/>
            </a:endParaRPr>
          </a:p>
        </p:txBody>
      </p:sp>
      <p:sp>
        <p:nvSpPr>
          <p:cNvPr id="4445" name="Google Shape;4445;p364"/>
          <p:cNvSpPr txBox="1"/>
          <p:nvPr/>
        </p:nvSpPr>
        <p:spPr>
          <a:xfrm>
            <a:off x="15183491" y="8058150"/>
            <a:ext cx="1523166" cy="877103"/>
          </a:xfrm>
          <a:prstGeom prst="rect">
            <a:avLst/>
          </a:prstGeom>
          <a:noFill/>
          <a:ln>
            <a:noFill/>
          </a:ln>
        </p:spPr>
        <p:txBody>
          <a:bodyPr spcFirstLastPara="1" wrap="square" lIns="137138" tIns="68550" rIns="137138" bIns="68550" anchor="t" anchorCtr="0">
            <a:spAutoFit/>
          </a:bodyPr>
          <a:lstStyle/>
          <a:p>
            <a:pPr algn="ctr"/>
            <a:r>
              <a:rPr lang="en-US" sz="4800" b="1">
                <a:solidFill>
                  <a:srgbClr val="FFFFFF"/>
                </a:solidFill>
                <a:latin typeface="Roboto"/>
                <a:ea typeface="Roboto"/>
                <a:cs typeface="Roboto"/>
                <a:sym typeface="Roboto"/>
              </a:rPr>
              <a:t>05</a:t>
            </a:r>
            <a:endParaRPr sz="4800" b="1">
              <a:solidFill>
                <a:srgbClr val="FFFFFF"/>
              </a:solidFill>
              <a:latin typeface="Roboto"/>
              <a:ea typeface="Roboto"/>
              <a:cs typeface="Roboto"/>
              <a:sym typeface="Roboto"/>
            </a:endParaRPr>
          </a:p>
        </p:txBody>
      </p:sp>
      <p:sp>
        <p:nvSpPr>
          <p:cNvPr id="4446" name="Google Shape;4446;p364"/>
          <p:cNvSpPr txBox="1"/>
          <p:nvPr/>
        </p:nvSpPr>
        <p:spPr>
          <a:xfrm>
            <a:off x="803245" y="6614945"/>
            <a:ext cx="7507685" cy="461604"/>
          </a:xfrm>
          <a:prstGeom prst="rect">
            <a:avLst/>
          </a:prstGeom>
          <a:noFill/>
          <a:ln>
            <a:noFill/>
          </a:ln>
        </p:spPr>
        <p:txBody>
          <a:bodyPr spcFirstLastPara="1" wrap="square" lIns="137138" tIns="68550" rIns="137138" bIns="68550" anchor="t" anchorCtr="0">
            <a:spAutoFit/>
          </a:bodyPr>
          <a:lstStyle/>
          <a:p>
            <a:pPr algn="r"/>
            <a:r>
              <a:rPr lang="en-US" sz="2100">
                <a:solidFill>
                  <a:srgbClr val="262626"/>
                </a:solidFill>
                <a:latin typeface="Roboto"/>
                <a:ea typeface="Roboto"/>
                <a:cs typeface="Roboto"/>
                <a:sym typeface="Roboto"/>
              </a:rPr>
              <a:t>Tạo mẫu sổ để lưu trữ, phân loại các hồ sơ sổ sách</a:t>
            </a:r>
            <a:endParaRPr sz="2100">
              <a:solidFill>
                <a:srgbClr val="262626"/>
              </a:solidFill>
              <a:latin typeface="Roboto"/>
              <a:ea typeface="Roboto"/>
              <a:cs typeface="Roboto"/>
              <a:sym typeface="Roboto"/>
            </a:endParaRPr>
          </a:p>
        </p:txBody>
      </p:sp>
      <p:sp>
        <p:nvSpPr>
          <p:cNvPr id="4447" name="Google Shape;4447;p364"/>
          <p:cNvSpPr txBox="1"/>
          <p:nvPr/>
        </p:nvSpPr>
        <p:spPr>
          <a:xfrm>
            <a:off x="3232043" y="6142646"/>
            <a:ext cx="4732841" cy="530854"/>
          </a:xfrm>
          <a:prstGeom prst="rect">
            <a:avLst/>
          </a:prstGeom>
          <a:noFill/>
          <a:ln>
            <a:noFill/>
          </a:ln>
        </p:spPr>
        <p:txBody>
          <a:bodyPr spcFirstLastPara="1" wrap="square" lIns="137138" tIns="68550" rIns="137138" bIns="68550" anchor="t" anchorCtr="0">
            <a:spAutoFit/>
          </a:bodyPr>
          <a:lstStyle/>
          <a:p>
            <a:pPr algn="r"/>
            <a:r>
              <a:rPr lang="en-US" sz="2550" b="1">
                <a:solidFill>
                  <a:srgbClr val="262626"/>
                </a:solidFill>
                <a:latin typeface="Roboto"/>
                <a:ea typeface="Roboto"/>
                <a:cs typeface="Roboto"/>
                <a:sym typeface="Roboto"/>
              </a:rPr>
              <a:t>Bước 1</a:t>
            </a:r>
            <a:endParaRPr sz="2550" b="1">
              <a:solidFill>
                <a:srgbClr val="262626"/>
              </a:solidFill>
              <a:latin typeface="Roboto"/>
              <a:ea typeface="Roboto"/>
              <a:cs typeface="Roboto"/>
              <a:sym typeface="Roboto"/>
            </a:endParaRPr>
          </a:p>
        </p:txBody>
      </p:sp>
      <p:sp>
        <p:nvSpPr>
          <p:cNvPr id="4448" name="Google Shape;4448;p364"/>
          <p:cNvSpPr txBox="1"/>
          <p:nvPr/>
        </p:nvSpPr>
        <p:spPr>
          <a:xfrm>
            <a:off x="1028701" y="4638814"/>
            <a:ext cx="7995050" cy="461604"/>
          </a:xfrm>
          <a:prstGeom prst="rect">
            <a:avLst/>
          </a:prstGeom>
          <a:noFill/>
          <a:ln>
            <a:noFill/>
          </a:ln>
        </p:spPr>
        <p:txBody>
          <a:bodyPr spcFirstLastPara="1" wrap="square" lIns="137138" tIns="68550" rIns="137138" bIns="68550" anchor="t" anchorCtr="0">
            <a:spAutoFit/>
          </a:bodyPr>
          <a:lstStyle/>
          <a:p>
            <a:pPr algn="r"/>
            <a:r>
              <a:rPr lang="en-US" sz="2100">
                <a:solidFill>
                  <a:srgbClr val="262626"/>
                </a:solidFill>
                <a:latin typeface="Roboto"/>
                <a:ea typeface="Roboto"/>
                <a:cs typeface="Roboto"/>
                <a:sym typeface="Roboto"/>
              </a:rPr>
              <a:t>Đơn vị, cán bộ ký duyệt, ban hành hồ sơ sổ sách theo phân công</a:t>
            </a:r>
            <a:endParaRPr sz="2100">
              <a:solidFill>
                <a:srgbClr val="262626"/>
              </a:solidFill>
              <a:latin typeface="Roboto"/>
              <a:ea typeface="Roboto"/>
              <a:cs typeface="Roboto"/>
              <a:sym typeface="Roboto"/>
            </a:endParaRPr>
          </a:p>
        </p:txBody>
      </p:sp>
      <p:sp>
        <p:nvSpPr>
          <p:cNvPr id="4449" name="Google Shape;4449;p364"/>
          <p:cNvSpPr txBox="1"/>
          <p:nvPr/>
        </p:nvSpPr>
        <p:spPr>
          <a:xfrm>
            <a:off x="4290908" y="4114800"/>
            <a:ext cx="4732841" cy="530854"/>
          </a:xfrm>
          <a:prstGeom prst="rect">
            <a:avLst/>
          </a:prstGeom>
          <a:noFill/>
          <a:ln>
            <a:noFill/>
          </a:ln>
        </p:spPr>
        <p:txBody>
          <a:bodyPr spcFirstLastPara="1" wrap="square" lIns="137138" tIns="68550" rIns="137138" bIns="68550" anchor="t" anchorCtr="0">
            <a:spAutoFit/>
          </a:bodyPr>
          <a:lstStyle/>
          <a:p>
            <a:pPr algn="r"/>
            <a:r>
              <a:rPr lang="en-US" sz="2550" b="1">
                <a:solidFill>
                  <a:srgbClr val="262626"/>
                </a:solidFill>
                <a:latin typeface="Roboto"/>
                <a:ea typeface="Roboto"/>
                <a:cs typeface="Roboto"/>
                <a:sym typeface="Roboto"/>
              </a:rPr>
              <a:t>Bước 4</a:t>
            </a:r>
            <a:endParaRPr sz="2550" b="1">
              <a:solidFill>
                <a:srgbClr val="262626"/>
              </a:solidFill>
              <a:latin typeface="Roboto"/>
              <a:ea typeface="Roboto"/>
              <a:cs typeface="Roboto"/>
              <a:sym typeface="Roboto"/>
            </a:endParaRPr>
          </a:p>
        </p:txBody>
      </p:sp>
      <p:sp>
        <p:nvSpPr>
          <p:cNvPr id="4450" name="Google Shape;4450;p364"/>
          <p:cNvSpPr txBox="1"/>
          <p:nvPr/>
        </p:nvSpPr>
        <p:spPr>
          <a:xfrm>
            <a:off x="4114802" y="2719489"/>
            <a:ext cx="8291400" cy="461604"/>
          </a:xfrm>
          <a:prstGeom prst="rect">
            <a:avLst/>
          </a:prstGeom>
          <a:noFill/>
          <a:ln>
            <a:noFill/>
          </a:ln>
        </p:spPr>
        <p:txBody>
          <a:bodyPr spcFirstLastPara="1" wrap="square" lIns="137138" tIns="68550" rIns="137138" bIns="68550" anchor="t" anchorCtr="0">
            <a:spAutoFit/>
          </a:bodyPr>
          <a:lstStyle/>
          <a:p>
            <a:pPr algn="r"/>
            <a:r>
              <a:rPr lang="en-US" sz="2100">
                <a:solidFill>
                  <a:srgbClr val="262626"/>
                </a:solidFill>
                <a:latin typeface="Roboto"/>
                <a:ea typeface="Roboto"/>
                <a:cs typeface="Roboto"/>
                <a:sym typeface="Roboto"/>
              </a:rPr>
              <a:t>Cán bộ, giáo viên thực hiện trình ký hồ sơ sổ sách</a:t>
            </a:r>
            <a:endParaRPr sz="2100">
              <a:solidFill>
                <a:srgbClr val="262626"/>
              </a:solidFill>
              <a:latin typeface="Roboto"/>
              <a:ea typeface="Roboto"/>
              <a:cs typeface="Roboto"/>
              <a:sym typeface="Roboto"/>
            </a:endParaRPr>
          </a:p>
        </p:txBody>
      </p:sp>
      <p:sp>
        <p:nvSpPr>
          <p:cNvPr id="4451" name="Google Shape;4451;p364"/>
          <p:cNvSpPr txBox="1"/>
          <p:nvPr/>
        </p:nvSpPr>
        <p:spPr>
          <a:xfrm>
            <a:off x="7642478" y="2267096"/>
            <a:ext cx="4732841" cy="530854"/>
          </a:xfrm>
          <a:prstGeom prst="rect">
            <a:avLst/>
          </a:prstGeom>
          <a:noFill/>
          <a:ln>
            <a:noFill/>
          </a:ln>
        </p:spPr>
        <p:txBody>
          <a:bodyPr spcFirstLastPara="1" wrap="square" lIns="137138" tIns="68550" rIns="137138" bIns="68550" anchor="t" anchorCtr="0">
            <a:spAutoFit/>
          </a:bodyPr>
          <a:lstStyle/>
          <a:p>
            <a:pPr algn="r"/>
            <a:r>
              <a:rPr lang="en-US" sz="2550" b="1">
                <a:solidFill>
                  <a:srgbClr val="262626"/>
                </a:solidFill>
                <a:latin typeface="Roboto"/>
                <a:ea typeface="Roboto"/>
                <a:cs typeface="Roboto"/>
                <a:sym typeface="Roboto"/>
              </a:rPr>
              <a:t>Bước 3</a:t>
            </a:r>
            <a:endParaRPr sz="2550" b="1">
              <a:solidFill>
                <a:srgbClr val="262626"/>
              </a:solidFill>
              <a:latin typeface="Roboto"/>
              <a:ea typeface="Roboto"/>
              <a:cs typeface="Roboto"/>
              <a:sym typeface="Roboto"/>
            </a:endParaRPr>
          </a:p>
        </p:txBody>
      </p:sp>
      <p:sp>
        <p:nvSpPr>
          <p:cNvPr id="4452" name="Google Shape;4452;p364"/>
          <p:cNvSpPr txBox="1"/>
          <p:nvPr/>
        </p:nvSpPr>
        <p:spPr>
          <a:xfrm>
            <a:off x="14550720" y="4236075"/>
            <a:ext cx="3235935" cy="1754266"/>
          </a:xfrm>
          <a:prstGeom prst="rect">
            <a:avLst/>
          </a:prstGeom>
          <a:noFill/>
          <a:ln>
            <a:noFill/>
          </a:ln>
        </p:spPr>
        <p:txBody>
          <a:bodyPr spcFirstLastPara="1" wrap="square" lIns="137138" tIns="68550" rIns="137138" bIns="68550" anchor="t" anchorCtr="0">
            <a:spAutoFit/>
          </a:bodyPr>
          <a:lstStyle/>
          <a:p>
            <a:r>
              <a:rPr lang="en-US" sz="2100">
                <a:solidFill>
                  <a:srgbClr val="262626"/>
                </a:solidFill>
                <a:latin typeface="Roboto"/>
                <a:ea typeface="Roboto"/>
                <a:cs typeface="Roboto"/>
                <a:sym typeface="Roboto"/>
              </a:rPr>
              <a:t>Phân công, phân nhiệm cho đơn vị, cán bộ, giáo viên được nộp hồ sơ sổ sách, ký duyệt và ban hành</a:t>
            </a:r>
            <a:endParaRPr sz="2100">
              <a:solidFill>
                <a:srgbClr val="262626"/>
              </a:solidFill>
              <a:latin typeface="Roboto"/>
              <a:ea typeface="Roboto"/>
              <a:cs typeface="Roboto"/>
              <a:sym typeface="Roboto"/>
            </a:endParaRPr>
          </a:p>
        </p:txBody>
      </p:sp>
      <p:sp>
        <p:nvSpPr>
          <p:cNvPr id="4453" name="Google Shape;4453;p364"/>
          <p:cNvSpPr txBox="1"/>
          <p:nvPr/>
        </p:nvSpPr>
        <p:spPr>
          <a:xfrm>
            <a:off x="14573982" y="3820577"/>
            <a:ext cx="2713128" cy="530854"/>
          </a:xfrm>
          <a:prstGeom prst="rect">
            <a:avLst/>
          </a:prstGeom>
          <a:noFill/>
          <a:ln>
            <a:noFill/>
          </a:ln>
        </p:spPr>
        <p:txBody>
          <a:bodyPr spcFirstLastPara="1" wrap="square" lIns="137138" tIns="68550" rIns="137138" bIns="68550" anchor="t" anchorCtr="0">
            <a:spAutoFit/>
          </a:bodyPr>
          <a:lstStyle/>
          <a:p>
            <a:r>
              <a:rPr lang="en-US" sz="2550" b="1">
                <a:solidFill>
                  <a:srgbClr val="262626"/>
                </a:solidFill>
                <a:latin typeface="Roboto"/>
                <a:ea typeface="Roboto"/>
                <a:cs typeface="Roboto"/>
                <a:sym typeface="Roboto"/>
              </a:rPr>
              <a:t>Bước 2</a:t>
            </a:r>
            <a:endParaRPr sz="2550" b="1">
              <a:solidFill>
                <a:srgbClr val="262626"/>
              </a:solidFill>
              <a:latin typeface="Roboto"/>
              <a:ea typeface="Roboto"/>
              <a:cs typeface="Roboto"/>
              <a:sym typeface="Roboto"/>
            </a:endParaRPr>
          </a:p>
        </p:txBody>
      </p:sp>
      <p:sp>
        <p:nvSpPr>
          <p:cNvPr id="4454" name="Google Shape;4454;p364"/>
          <p:cNvSpPr txBox="1"/>
          <p:nvPr/>
        </p:nvSpPr>
        <p:spPr>
          <a:xfrm>
            <a:off x="10058400" y="8270075"/>
            <a:ext cx="5283579" cy="784770"/>
          </a:xfrm>
          <a:prstGeom prst="rect">
            <a:avLst/>
          </a:prstGeom>
          <a:noFill/>
          <a:ln>
            <a:noFill/>
          </a:ln>
        </p:spPr>
        <p:txBody>
          <a:bodyPr spcFirstLastPara="1" wrap="square" lIns="137138" tIns="68550" rIns="137138" bIns="68550" anchor="t" anchorCtr="0">
            <a:spAutoFit/>
          </a:bodyPr>
          <a:lstStyle/>
          <a:p>
            <a:pPr algn="r"/>
            <a:r>
              <a:rPr lang="en-US" sz="2100">
                <a:solidFill>
                  <a:srgbClr val="FFFFFF"/>
                </a:solidFill>
                <a:latin typeface="Roboto"/>
                <a:ea typeface="Roboto"/>
                <a:cs typeface="Roboto"/>
                <a:sym typeface="Roboto"/>
              </a:rPr>
              <a:t>Đơn vị, cán bộ tra cứu, theo dõi tính trạng, trạng thái các hồ sơ sổ sách</a:t>
            </a:r>
            <a:endParaRPr sz="2100">
              <a:solidFill>
                <a:srgbClr val="FFFFFF"/>
              </a:solidFill>
              <a:latin typeface="Roboto"/>
              <a:ea typeface="Roboto"/>
              <a:cs typeface="Roboto"/>
              <a:sym typeface="Roboto"/>
            </a:endParaRPr>
          </a:p>
        </p:txBody>
      </p:sp>
      <p:sp>
        <p:nvSpPr>
          <p:cNvPr id="4455" name="Google Shape;4455;p364"/>
          <p:cNvSpPr txBox="1"/>
          <p:nvPr/>
        </p:nvSpPr>
        <p:spPr>
          <a:xfrm>
            <a:off x="10609139" y="7854576"/>
            <a:ext cx="4732841" cy="530854"/>
          </a:xfrm>
          <a:prstGeom prst="rect">
            <a:avLst/>
          </a:prstGeom>
          <a:noFill/>
          <a:ln>
            <a:noFill/>
          </a:ln>
        </p:spPr>
        <p:txBody>
          <a:bodyPr spcFirstLastPara="1" wrap="square" lIns="137138" tIns="68550" rIns="137138" bIns="68550" anchor="t" anchorCtr="0">
            <a:spAutoFit/>
          </a:bodyPr>
          <a:lstStyle/>
          <a:p>
            <a:pPr algn="r"/>
            <a:r>
              <a:rPr lang="en-US" sz="2550" b="1">
                <a:solidFill>
                  <a:srgbClr val="FFFFFF"/>
                </a:solidFill>
                <a:latin typeface="Roboto"/>
                <a:ea typeface="Roboto"/>
                <a:cs typeface="Roboto"/>
                <a:sym typeface="Roboto"/>
              </a:rPr>
              <a:t>Bước 5</a:t>
            </a:r>
            <a:endParaRPr sz="2550" b="1">
              <a:solidFill>
                <a:srgbClr val="FFFFFF"/>
              </a:solidFill>
              <a:latin typeface="Roboto"/>
              <a:ea typeface="Roboto"/>
              <a:cs typeface="Roboto"/>
              <a:sym typeface="Roboto"/>
            </a:endParaRPr>
          </a:p>
        </p:txBody>
      </p:sp>
      <p:cxnSp>
        <p:nvCxnSpPr>
          <p:cNvPr id="4456" name="Google Shape;4456;p364"/>
          <p:cNvCxnSpPr/>
          <p:nvPr/>
        </p:nvCxnSpPr>
        <p:spPr>
          <a:xfrm rot="5400000" flipH="1">
            <a:off x="7520352" y="6827678"/>
            <a:ext cx="1446300" cy="607500"/>
          </a:xfrm>
          <a:prstGeom prst="bentConnector2">
            <a:avLst/>
          </a:prstGeom>
          <a:noFill/>
          <a:ln w="28575" cap="flat" cmpd="sng">
            <a:solidFill>
              <a:srgbClr val="E32601"/>
            </a:solidFill>
            <a:prstDash val="solid"/>
            <a:round/>
            <a:headEnd type="none" w="sm" len="sm"/>
            <a:tailEnd type="none" w="sm" len="sm"/>
          </a:ln>
        </p:spPr>
      </p:cxnSp>
      <p:cxnSp>
        <p:nvCxnSpPr>
          <p:cNvPr id="4457" name="Google Shape;4457;p364"/>
          <p:cNvCxnSpPr/>
          <p:nvPr/>
        </p:nvCxnSpPr>
        <p:spPr>
          <a:xfrm rot="5400000" flipH="1">
            <a:off x="8644430" y="4771064"/>
            <a:ext cx="1446300" cy="607500"/>
          </a:xfrm>
          <a:prstGeom prst="bentConnector2">
            <a:avLst/>
          </a:prstGeom>
          <a:noFill/>
          <a:ln w="28575" cap="flat" cmpd="sng">
            <a:solidFill>
              <a:srgbClr val="07A398"/>
            </a:solidFill>
            <a:prstDash val="solid"/>
            <a:round/>
            <a:headEnd type="none" w="sm" len="sm"/>
            <a:tailEnd type="none" w="sm" len="sm"/>
          </a:ln>
        </p:spPr>
      </p:cxnSp>
      <p:cxnSp>
        <p:nvCxnSpPr>
          <p:cNvPr id="4458" name="Google Shape;4458;p364"/>
          <p:cNvCxnSpPr>
            <a:endCxn id="4451" idx="3"/>
          </p:cNvCxnSpPr>
          <p:nvPr/>
        </p:nvCxnSpPr>
        <p:spPr>
          <a:xfrm rot="16200000" flipV="1">
            <a:off x="11761729" y="3146114"/>
            <a:ext cx="1659631" cy="432450"/>
          </a:xfrm>
          <a:prstGeom prst="bentConnector2">
            <a:avLst/>
          </a:prstGeom>
          <a:noFill/>
          <a:ln w="28575" cap="flat" cmpd="sng">
            <a:solidFill>
              <a:srgbClr val="90C221"/>
            </a:solidFill>
            <a:prstDash val="solid"/>
            <a:round/>
            <a:headEnd type="none" w="sm" len="sm"/>
            <a:tailEnd type="none" w="sm" len="sm"/>
          </a:ln>
        </p:spPr>
      </p:cxnSp>
      <p:cxnSp>
        <p:nvCxnSpPr>
          <p:cNvPr id="4459" name="Google Shape;4459;p364"/>
          <p:cNvCxnSpPr>
            <a:endCxn id="4453" idx="1"/>
          </p:cNvCxnSpPr>
          <p:nvPr/>
        </p:nvCxnSpPr>
        <p:spPr>
          <a:xfrm rot="5400000" flipH="1" flipV="1">
            <a:off x="13582842" y="4330595"/>
            <a:ext cx="1235731" cy="746550"/>
          </a:xfrm>
          <a:prstGeom prst="bentConnector2">
            <a:avLst/>
          </a:prstGeom>
          <a:noFill/>
          <a:ln w="28575" cap="flat" cmpd="sng">
            <a:solidFill>
              <a:srgbClr val="FBA200"/>
            </a:solidFill>
            <a:prstDash val="solid"/>
            <a:round/>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52"/>
        <p:cNvGrpSpPr/>
        <p:nvPr/>
      </p:nvGrpSpPr>
      <p:grpSpPr>
        <a:xfrm>
          <a:off x="0" y="0"/>
          <a:ext cx="0" cy="0"/>
          <a:chOff x="0" y="0"/>
          <a:chExt cx="0" cy="0"/>
        </a:xfrm>
      </p:grpSpPr>
      <p:sp>
        <p:nvSpPr>
          <p:cNvPr id="4353" name="Google Shape;4353;p359"/>
          <p:cNvSpPr txBox="1"/>
          <p:nvPr/>
        </p:nvSpPr>
        <p:spPr>
          <a:xfrm>
            <a:off x="2307772" y="2019300"/>
            <a:ext cx="14456228" cy="642612"/>
          </a:xfrm>
          <a:prstGeom prst="rect">
            <a:avLst/>
          </a:prstGeom>
          <a:noFill/>
          <a:ln>
            <a:noFill/>
          </a:ln>
        </p:spPr>
        <p:txBody>
          <a:bodyPr spcFirstLastPara="1" wrap="square" lIns="0" tIns="0" rIns="0" bIns="0" anchor="t" anchorCtr="0">
            <a:spAutoFit/>
          </a:bodyPr>
          <a:lstStyle/>
          <a:p>
            <a:pPr algn="just">
              <a:lnSpc>
                <a:spcPct val="115541"/>
              </a:lnSpc>
            </a:pPr>
            <a:r>
              <a:rPr lang="en-US" sz="3600" b="1">
                <a:solidFill>
                  <a:schemeClr val="dk1"/>
                </a:solidFill>
                <a:latin typeface="Roboto"/>
                <a:ea typeface="Roboto"/>
                <a:cs typeface="Roboto"/>
                <a:sym typeface="Roboto"/>
              </a:rPr>
              <a:t>Đối với CBQL trường</a:t>
            </a:r>
            <a:endParaRPr sz="3600" b="1">
              <a:solidFill>
                <a:schemeClr val="dk1"/>
              </a:solidFill>
              <a:latin typeface="Roboto"/>
              <a:ea typeface="Roboto"/>
              <a:cs typeface="Roboto"/>
              <a:sym typeface="Roboto"/>
            </a:endParaRPr>
          </a:p>
        </p:txBody>
      </p:sp>
      <p:pic>
        <p:nvPicPr>
          <p:cNvPr id="4354" name="Google Shape;4354;p359"/>
          <p:cNvPicPr preferRelativeResize="0"/>
          <p:nvPr/>
        </p:nvPicPr>
        <p:blipFill rotWithShape="1">
          <a:blip r:embed="rId3">
            <a:alphaModFix/>
          </a:blip>
          <a:srcRect/>
          <a:stretch/>
        </p:blipFill>
        <p:spPr>
          <a:xfrm>
            <a:off x="1621973" y="2045609"/>
            <a:ext cx="468245" cy="415235"/>
          </a:xfrm>
          <a:prstGeom prst="rect">
            <a:avLst/>
          </a:prstGeom>
          <a:noFill/>
          <a:ln>
            <a:noFill/>
          </a:ln>
        </p:spPr>
      </p:pic>
      <p:sp>
        <p:nvSpPr>
          <p:cNvPr id="4355" name="Google Shape;4355;p359"/>
          <p:cNvSpPr txBox="1"/>
          <p:nvPr/>
        </p:nvSpPr>
        <p:spPr>
          <a:xfrm>
            <a:off x="2307772" y="4063381"/>
            <a:ext cx="13389431" cy="1284454"/>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chemeClr val="tx1"/>
                </a:solidFill>
                <a:latin typeface="Roboto"/>
                <a:ea typeface="Roboto"/>
                <a:cs typeface="Roboto"/>
                <a:sym typeface="Roboto"/>
              </a:rPr>
              <a:t>5. Liên thông hồ sơ sổ sách với phần mềm </a:t>
            </a:r>
            <a:r>
              <a:rPr lang="en-US" sz="2801" dirty="0">
                <a:solidFill>
                  <a:schemeClr val="bg2">
                    <a:lumMod val="60000"/>
                    <a:lumOff val="40000"/>
                  </a:schemeClr>
                </a:solidFill>
                <a:latin typeface="Roboto"/>
                <a:ea typeface="Roboto"/>
                <a:cs typeface="Roboto"/>
                <a:sym typeface="Roboto"/>
              </a:rPr>
              <a:t>Kiểm định chất lượng</a:t>
            </a:r>
            <a:r>
              <a:rPr lang="en-US" sz="2801" dirty="0">
                <a:solidFill>
                  <a:schemeClr val="tx1"/>
                </a:solidFill>
                <a:latin typeface="Roboto"/>
                <a:ea typeface="Roboto"/>
                <a:cs typeface="Roboto"/>
                <a:sym typeface="Roboto"/>
              </a:rPr>
              <a:t>, hỗ trợ công tác tìm kiếm, lưu các minh chứng kiểm định nhanh gọn, khoa học.</a:t>
            </a:r>
            <a:endParaRPr sz="2801" dirty="0">
              <a:solidFill>
                <a:schemeClr val="tx1"/>
              </a:solidFill>
              <a:latin typeface="Roboto"/>
              <a:ea typeface="Roboto"/>
              <a:cs typeface="Roboto"/>
              <a:sym typeface="Roboto"/>
            </a:endParaRPr>
          </a:p>
        </p:txBody>
      </p:sp>
      <p:sp>
        <p:nvSpPr>
          <p:cNvPr id="4356" name="Google Shape;4356;p359"/>
          <p:cNvSpPr txBox="1"/>
          <p:nvPr/>
        </p:nvSpPr>
        <p:spPr>
          <a:xfrm>
            <a:off x="858277" y="782460"/>
            <a:ext cx="15905723" cy="923458"/>
          </a:xfrm>
          <a:prstGeom prst="rect">
            <a:avLst/>
          </a:prstGeom>
          <a:noFill/>
          <a:ln>
            <a:noFill/>
          </a:ln>
        </p:spPr>
        <p:txBody>
          <a:bodyPr spcFirstLastPara="1" wrap="square" lIns="0" tIns="0" rIns="0" bIns="0" anchor="t" anchorCtr="0">
            <a:spAutoFit/>
          </a:bodyPr>
          <a:lstStyle/>
          <a:p>
            <a:pPr>
              <a:lnSpc>
                <a:spcPct val="119976"/>
              </a:lnSpc>
            </a:pPr>
            <a:r>
              <a:rPr lang="en-US" sz="5001" b="1">
                <a:solidFill>
                  <a:srgbClr val="094B95"/>
                </a:solidFill>
                <a:latin typeface="Roboto"/>
                <a:ea typeface="Roboto"/>
                <a:cs typeface="Roboto"/>
                <a:sym typeface="Roboto"/>
              </a:rPr>
              <a:t>2. LỢI ÍCH HỆ THỐNG QUẢN LÝ SỔ SÁCH MANG LẠI</a:t>
            </a:r>
            <a:endParaRPr sz="2100"/>
          </a:p>
        </p:txBody>
      </p:sp>
      <p:sp>
        <p:nvSpPr>
          <p:cNvPr id="4357" name="Google Shape;4357;p359"/>
          <p:cNvSpPr/>
          <p:nvPr/>
        </p:nvSpPr>
        <p:spPr>
          <a:xfrm>
            <a:off x="1828800" y="6115609"/>
            <a:ext cx="14058900" cy="2824718"/>
          </a:xfrm>
          <a:prstGeom prst="rect">
            <a:avLst/>
          </a:prstGeom>
          <a:noFill/>
          <a:ln w="28575" cap="flat" cmpd="sng">
            <a:solidFill>
              <a:srgbClr val="006543"/>
            </a:solidFill>
            <a:prstDash val="solid"/>
            <a:round/>
            <a:headEnd type="none" w="sm" len="sm"/>
            <a:tailEnd type="none" w="sm" len="sm"/>
          </a:ln>
          <a:effectLst>
            <a:outerShdw blurRad="76200" sy="23000" kx="1200000" algn="br" rotWithShape="0">
              <a:srgbClr val="000000">
                <a:alpha val="20000"/>
              </a:srgbClr>
            </a:outerShdw>
          </a:effectLst>
        </p:spPr>
        <p:txBody>
          <a:bodyPr spcFirstLastPara="1" wrap="square" lIns="137138" tIns="68550" rIns="137138" bIns="68550" anchor="ctr" anchorCtr="0">
            <a:noAutofit/>
          </a:bodyPr>
          <a:lstStyle/>
          <a:p>
            <a:pPr algn="ctr"/>
            <a:endParaRPr sz="2700">
              <a:solidFill>
                <a:schemeClr val="dk1"/>
              </a:solidFill>
              <a:latin typeface="Oi"/>
              <a:ea typeface="Oi"/>
              <a:cs typeface="Oi"/>
              <a:sym typeface="Oi"/>
            </a:endParaRPr>
          </a:p>
        </p:txBody>
      </p:sp>
      <p:sp>
        <p:nvSpPr>
          <p:cNvPr id="4358" name="Google Shape;4358;p359"/>
          <p:cNvSpPr txBox="1"/>
          <p:nvPr/>
        </p:nvSpPr>
        <p:spPr>
          <a:xfrm>
            <a:off x="2743202" y="6132014"/>
            <a:ext cx="12954000" cy="2561214"/>
          </a:xfrm>
          <a:prstGeom prst="rect">
            <a:avLst/>
          </a:prstGeom>
          <a:noFill/>
          <a:ln>
            <a:noFill/>
          </a:ln>
        </p:spPr>
        <p:txBody>
          <a:bodyPr spcFirstLastPara="1" wrap="square" lIns="0" tIns="0" rIns="0" bIns="0" anchor="t" anchorCtr="0">
            <a:spAutoFit/>
          </a:bodyPr>
          <a:lstStyle/>
          <a:p>
            <a:pPr algn="just">
              <a:lnSpc>
                <a:spcPct val="145947"/>
              </a:lnSpc>
            </a:pPr>
            <a:r>
              <a:rPr lang="en-US" sz="2850" dirty="0">
                <a:solidFill>
                  <a:schemeClr val="tx1"/>
                </a:solidFill>
                <a:latin typeface="Roboto"/>
                <a:ea typeface="Roboto"/>
                <a:cs typeface="Roboto"/>
                <a:sym typeface="Roboto"/>
              </a:rPr>
              <a:t>Giúp thay đổi quy trình làm việc liên quan đến quản lý các loại hồ sơ trong ngành GD&amp;ĐTĐT giúp việc quản lý hồ sơ sổ sách trở thành việc đơn giản. CBQL và giáo viên có nhiều thời gian để nghiên cứu chuyên môn, nghiên cứu bài dạy, quan tâm trực tiếp đến học sinh, nâng cao chất lượng dạy học, tăng năng suất lao động.</a:t>
            </a:r>
            <a:endParaRPr sz="2100" dirty="0">
              <a:solidFill>
                <a:schemeClr val="tx1"/>
              </a:solidFill>
            </a:endParaRPr>
          </a:p>
        </p:txBody>
      </p:sp>
      <p:sp>
        <p:nvSpPr>
          <p:cNvPr id="4359" name="Google Shape;4359;p359"/>
          <p:cNvSpPr/>
          <p:nvPr/>
        </p:nvSpPr>
        <p:spPr>
          <a:xfrm>
            <a:off x="1828800" y="6444956"/>
            <a:ext cx="685800" cy="639851"/>
          </a:xfrm>
          <a:prstGeom prst="rightArrow">
            <a:avLst>
              <a:gd name="adj1" fmla="val 50000"/>
              <a:gd name="adj2" fmla="val 50000"/>
            </a:avLst>
          </a:prstGeom>
          <a:solidFill>
            <a:srgbClr val="006241"/>
          </a:solidFill>
          <a:ln>
            <a:noFill/>
          </a:ln>
        </p:spPr>
        <p:txBody>
          <a:bodyPr spcFirstLastPara="1" wrap="square" lIns="137138" tIns="68550" rIns="137138" bIns="68550" anchor="ctr" anchorCtr="0">
            <a:noAutofit/>
          </a:bodyPr>
          <a:lstStyle/>
          <a:p>
            <a:pPr algn="ctr"/>
            <a:endParaRPr sz="2700">
              <a:solidFill>
                <a:schemeClr val="lt1"/>
              </a:solidFill>
              <a:latin typeface="Oi"/>
              <a:ea typeface="Oi"/>
              <a:cs typeface="Oi"/>
              <a:sym typeface="Oi"/>
            </a:endParaRPr>
          </a:p>
        </p:txBody>
      </p:sp>
      <p:sp>
        <p:nvSpPr>
          <p:cNvPr id="4360" name="Google Shape;4360;p359"/>
          <p:cNvSpPr txBox="1"/>
          <p:nvPr/>
        </p:nvSpPr>
        <p:spPr>
          <a:xfrm>
            <a:off x="2307771" y="2816410"/>
            <a:ext cx="13618032" cy="1284454"/>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chemeClr val="tx1"/>
                </a:solidFill>
                <a:latin typeface="Roboto"/>
                <a:ea typeface="Roboto"/>
                <a:cs typeface="Roboto"/>
                <a:sym typeface="Roboto"/>
              </a:rPr>
              <a:t>4. Cho phép kiểm soát tình hình hoàn thành hồ sơ sổ sách của giáo viên, nhà trường mà không cần phải kiểm tra trực tiếp. </a:t>
            </a:r>
            <a:endParaRPr sz="2100" dirty="0">
              <a:solidFill>
                <a:schemeClr val="tx1"/>
              </a:solidFill>
            </a:endParaRPr>
          </a:p>
        </p:txBody>
      </p:sp>
      <p:sp>
        <p:nvSpPr>
          <p:cNvPr id="4361" name="Google Shape;4361;p359"/>
          <p:cNvSpPr txBox="1"/>
          <p:nvPr/>
        </p:nvSpPr>
        <p:spPr>
          <a:xfrm>
            <a:off x="2343302" y="5297783"/>
            <a:ext cx="13389431" cy="642227"/>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chemeClr val="tx1"/>
                </a:solidFill>
                <a:latin typeface="Roboto"/>
                <a:ea typeface="Roboto"/>
                <a:cs typeface="Roboto"/>
                <a:sym typeface="Roboto"/>
              </a:rPr>
              <a:t> 6. Cho phép khai thác và có thể chia sẻ dữ liệu hồ sơ sổ sách theo yêu cầu.</a:t>
            </a:r>
            <a:endParaRPr sz="2801" dirty="0">
              <a:solidFill>
                <a:schemeClr val="tx1"/>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31"/>
        <p:cNvGrpSpPr/>
        <p:nvPr/>
      </p:nvGrpSpPr>
      <p:grpSpPr>
        <a:xfrm>
          <a:off x="0" y="0"/>
          <a:ext cx="0" cy="0"/>
          <a:chOff x="0" y="0"/>
          <a:chExt cx="0" cy="0"/>
        </a:xfrm>
      </p:grpSpPr>
      <p:sp>
        <p:nvSpPr>
          <p:cNvPr id="4332" name="Google Shape;4332;p357"/>
          <p:cNvSpPr txBox="1"/>
          <p:nvPr/>
        </p:nvSpPr>
        <p:spPr>
          <a:xfrm>
            <a:off x="2307771" y="1795128"/>
            <a:ext cx="9525000" cy="642612"/>
          </a:xfrm>
          <a:prstGeom prst="rect">
            <a:avLst/>
          </a:prstGeom>
          <a:noFill/>
          <a:ln>
            <a:noFill/>
          </a:ln>
        </p:spPr>
        <p:txBody>
          <a:bodyPr spcFirstLastPara="1" wrap="square" lIns="0" tIns="0" rIns="0" bIns="0" anchor="t" anchorCtr="0">
            <a:spAutoFit/>
          </a:bodyPr>
          <a:lstStyle/>
          <a:p>
            <a:pPr algn="just">
              <a:lnSpc>
                <a:spcPct val="115541"/>
              </a:lnSpc>
            </a:pPr>
            <a:r>
              <a:rPr lang="en-US" sz="3600" b="1">
                <a:solidFill>
                  <a:srgbClr val="14110F"/>
                </a:solidFill>
                <a:latin typeface="Roboto"/>
                <a:ea typeface="Roboto"/>
                <a:cs typeface="Roboto"/>
                <a:sym typeface="Roboto"/>
              </a:rPr>
              <a:t> Đối với giáo viên</a:t>
            </a:r>
            <a:endParaRPr sz="3600" b="1">
              <a:solidFill>
                <a:srgbClr val="14110F"/>
              </a:solidFill>
              <a:latin typeface="Roboto"/>
              <a:ea typeface="Roboto"/>
              <a:cs typeface="Roboto"/>
              <a:sym typeface="Roboto"/>
            </a:endParaRPr>
          </a:p>
        </p:txBody>
      </p:sp>
      <p:pic>
        <p:nvPicPr>
          <p:cNvPr id="4333" name="Google Shape;4333;p357"/>
          <p:cNvPicPr preferRelativeResize="0"/>
          <p:nvPr/>
        </p:nvPicPr>
        <p:blipFill rotWithShape="1">
          <a:blip r:embed="rId3">
            <a:alphaModFix/>
          </a:blip>
          <a:srcRect/>
          <a:stretch/>
        </p:blipFill>
        <p:spPr>
          <a:xfrm>
            <a:off x="1621973" y="1821436"/>
            <a:ext cx="468245" cy="415235"/>
          </a:xfrm>
          <a:prstGeom prst="rect">
            <a:avLst/>
          </a:prstGeom>
          <a:noFill/>
          <a:ln>
            <a:noFill/>
          </a:ln>
        </p:spPr>
      </p:pic>
      <p:sp>
        <p:nvSpPr>
          <p:cNvPr id="4334" name="Google Shape;4334;p357"/>
          <p:cNvSpPr txBox="1"/>
          <p:nvPr/>
        </p:nvSpPr>
        <p:spPr>
          <a:xfrm>
            <a:off x="2307771" y="2518243"/>
            <a:ext cx="13389429" cy="1284454"/>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rgbClr val="14110F"/>
                </a:solidFill>
                <a:latin typeface="Roboto"/>
                <a:ea typeface="Roboto"/>
                <a:cs typeface="Roboto"/>
                <a:sym typeface="Roboto"/>
              </a:rPr>
              <a:t>1. Tiết </a:t>
            </a:r>
            <a:r>
              <a:rPr lang="en-US" sz="2801" dirty="0">
                <a:solidFill>
                  <a:schemeClr val="tx1"/>
                </a:solidFill>
                <a:latin typeface="Roboto"/>
                <a:ea typeface="Roboto"/>
                <a:cs typeface="Roboto"/>
                <a:sym typeface="Roboto"/>
              </a:rPr>
              <a:t>kiệm thời gian, công sức và </a:t>
            </a:r>
            <a:r>
              <a:rPr lang="en-US" sz="2801" dirty="0">
                <a:solidFill>
                  <a:srgbClr val="14110F"/>
                </a:solidFill>
                <a:latin typeface="Roboto"/>
                <a:ea typeface="Roboto"/>
                <a:cs typeface="Roboto"/>
                <a:sym typeface="Roboto"/>
              </a:rPr>
              <a:t>các khoản chi phí in ấn toàn bộ hồ sơ cá nhân Tránh được nguy cơ mất mát, hư hỏng bởi các lý do không mong muốn từ hồ sơ giấy.</a:t>
            </a:r>
            <a:endParaRPr sz="2100" dirty="0"/>
          </a:p>
        </p:txBody>
      </p:sp>
      <p:sp>
        <p:nvSpPr>
          <p:cNvPr id="4335" name="Google Shape;4335;p357"/>
          <p:cNvSpPr txBox="1"/>
          <p:nvPr/>
        </p:nvSpPr>
        <p:spPr>
          <a:xfrm>
            <a:off x="2307750" y="6134728"/>
            <a:ext cx="13389300" cy="1284454"/>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rgbClr val="14110F"/>
                </a:solidFill>
                <a:latin typeface="Roboto"/>
                <a:ea typeface="Roboto"/>
                <a:cs typeface="Roboto"/>
                <a:sym typeface="Roboto"/>
              </a:rPr>
              <a:t>3. Người dùng có thể trình ký bất kỳ nơi đâu khi có kết nối Internet -&gt; Tiết kiệm thời gian trong công việc trình ký hồ sơ.</a:t>
            </a:r>
            <a:endParaRPr sz="2801" dirty="0">
              <a:solidFill>
                <a:srgbClr val="14110F"/>
              </a:solidFill>
              <a:latin typeface="Roboto"/>
              <a:ea typeface="Roboto"/>
              <a:cs typeface="Roboto"/>
              <a:sym typeface="Roboto"/>
            </a:endParaRPr>
          </a:p>
        </p:txBody>
      </p:sp>
      <p:sp>
        <p:nvSpPr>
          <p:cNvPr id="4336" name="Google Shape;4336;p357"/>
          <p:cNvSpPr txBox="1"/>
          <p:nvPr/>
        </p:nvSpPr>
        <p:spPr>
          <a:xfrm>
            <a:off x="2307750" y="7768757"/>
            <a:ext cx="13389300" cy="1284454"/>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rgbClr val="14110F"/>
                </a:solidFill>
                <a:latin typeface="Roboto"/>
                <a:ea typeface="Roboto"/>
                <a:cs typeface="Roboto"/>
                <a:sym typeface="Roboto"/>
              </a:rPr>
              <a:t>4. Đảm bảo quy trình sử dụng sổ sách chính xác, đúng vai trò đến từng cá nhân như hồ sơ đã được khai báo trên hệ thống CSDL ngành GD&amp;ĐT.</a:t>
            </a:r>
            <a:endParaRPr sz="2801" dirty="0">
              <a:solidFill>
                <a:srgbClr val="14110F"/>
              </a:solidFill>
              <a:latin typeface="Roboto"/>
              <a:ea typeface="Roboto"/>
              <a:cs typeface="Roboto"/>
              <a:sym typeface="Roboto"/>
            </a:endParaRPr>
          </a:p>
        </p:txBody>
      </p:sp>
      <p:sp>
        <p:nvSpPr>
          <p:cNvPr id="4337" name="Google Shape;4337;p357"/>
          <p:cNvSpPr txBox="1"/>
          <p:nvPr/>
        </p:nvSpPr>
        <p:spPr>
          <a:xfrm>
            <a:off x="858277" y="782460"/>
            <a:ext cx="15905723" cy="923458"/>
          </a:xfrm>
          <a:prstGeom prst="rect">
            <a:avLst/>
          </a:prstGeom>
          <a:noFill/>
          <a:ln>
            <a:noFill/>
          </a:ln>
        </p:spPr>
        <p:txBody>
          <a:bodyPr spcFirstLastPara="1" wrap="square" lIns="0" tIns="0" rIns="0" bIns="0" anchor="t" anchorCtr="0">
            <a:spAutoFit/>
          </a:bodyPr>
          <a:lstStyle/>
          <a:p>
            <a:pPr>
              <a:lnSpc>
                <a:spcPct val="119976"/>
              </a:lnSpc>
            </a:pPr>
            <a:r>
              <a:rPr lang="en-US" sz="5001" b="1">
                <a:solidFill>
                  <a:srgbClr val="094B95"/>
                </a:solidFill>
                <a:latin typeface="Roboto"/>
                <a:ea typeface="Roboto"/>
                <a:cs typeface="Roboto"/>
                <a:sym typeface="Roboto"/>
              </a:rPr>
              <a:t>II. LỢI ÍCH HỆ THỐNG QUẢN LÝ HSSS</a:t>
            </a:r>
            <a:endParaRPr sz="2100"/>
          </a:p>
        </p:txBody>
      </p:sp>
      <p:sp>
        <p:nvSpPr>
          <p:cNvPr id="4338" name="Google Shape;4338;p357"/>
          <p:cNvSpPr txBox="1"/>
          <p:nvPr/>
        </p:nvSpPr>
        <p:spPr>
          <a:xfrm>
            <a:off x="2307750" y="4501273"/>
            <a:ext cx="13389300" cy="1284454"/>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chemeClr val="tx1"/>
                </a:solidFill>
                <a:latin typeface="Roboto"/>
                <a:ea typeface="Roboto"/>
                <a:cs typeface="Roboto"/>
                <a:sym typeface="Roboto"/>
              </a:rPr>
              <a:t>2. Tránh được việc quên hồ sơ, giáo án khi lên lớp. Thực hiện quản lý, lưu trữ hồ sơ hàng năm khoa học, dễ tìm, dễ lấy.</a:t>
            </a:r>
            <a:endParaRPr sz="21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p:nvPr/>
        </p:nvSpPr>
        <p:spPr>
          <a:xfrm>
            <a:off x="9144000" y="6946845"/>
            <a:ext cx="9014138" cy="905454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95D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96;p1"/>
          <p:cNvSpPr/>
          <p:nvPr/>
        </p:nvSpPr>
        <p:spPr>
          <a:xfrm>
            <a:off x="-766624" y="-916377"/>
            <a:ext cx="3023964" cy="303751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67D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 name="Picture 9">
            <a:extLst>
              <a:ext uri="{FF2B5EF4-FFF2-40B4-BE49-F238E27FC236}">
                <a16:creationId xmlns:a16="http://schemas.microsoft.com/office/drawing/2014/main" id="{45A21C18-DB5C-B299-6CE2-F3E9CCC571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7117" y="723900"/>
            <a:ext cx="2313766" cy="1905000"/>
          </a:xfrm>
          <a:prstGeom prst="rect">
            <a:avLst/>
          </a:prstGeom>
        </p:spPr>
      </p:pic>
      <p:sp>
        <p:nvSpPr>
          <p:cNvPr id="11" name="Text Placeholder 2">
            <a:extLst>
              <a:ext uri="{FF2B5EF4-FFF2-40B4-BE49-F238E27FC236}">
                <a16:creationId xmlns:a16="http://schemas.microsoft.com/office/drawing/2014/main" id="{5833338C-8E43-AB8F-75C0-031E7870EF71}"/>
              </a:ext>
            </a:extLst>
          </p:cNvPr>
          <p:cNvSpPr txBox="1">
            <a:spLocks/>
          </p:cNvSpPr>
          <p:nvPr/>
        </p:nvSpPr>
        <p:spPr>
          <a:xfrm>
            <a:off x="1989907" y="3453175"/>
            <a:ext cx="14308186" cy="310515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8000" b="1" dirty="0">
                <a:latin typeface="Times New Roman" panose="02020603050405020304" pitchFamily="18" charset="0"/>
                <a:cs typeface="Times New Roman" panose="02020603050405020304" pitchFamily="18" charset="0"/>
              </a:rPr>
              <a:t>PHẦN MỀM </a:t>
            </a:r>
          </a:p>
          <a:p>
            <a:pPr marL="0" indent="0" algn="ctr">
              <a:buNone/>
            </a:pPr>
            <a:r>
              <a:rPr lang="en-US" sz="8000" b="1" dirty="0" err="1">
                <a:latin typeface="Times New Roman" panose="02020603050405020304" pitchFamily="18" charset="0"/>
                <a:cs typeface="Times New Roman" panose="02020603050405020304" pitchFamily="18" charset="0"/>
              </a:rPr>
              <a:t>Quản</a:t>
            </a:r>
            <a:r>
              <a:rPr lang="en-US" sz="8000" b="1" dirty="0">
                <a:latin typeface="Times New Roman" panose="02020603050405020304" pitchFamily="18" charset="0"/>
                <a:cs typeface="Times New Roman" panose="02020603050405020304" pitchFamily="18" charset="0"/>
              </a:rPr>
              <a:t> </a:t>
            </a:r>
            <a:r>
              <a:rPr lang="en-US" sz="8000" b="1" dirty="0" err="1">
                <a:latin typeface="Times New Roman" panose="02020603050405020304" pitchFamily="18" charset="0"/>
                <a:cs typeface="Times New Roman" panose="02020603050405020304" pitchFamily="18" charset="0"/>
              </a:rPr>
              <a:t>lý</a:t>
            </a:r>
            <a:r>
              <a:rPr lang="en-US" sz="8000" b="1" dirty="0">
                <a:latin typeface="Times New Roman" panose="02020603050405020304" pitchFamily="18" charset="0"/>
                <a:cs typeface="Times New Roman" panose="02020603050405020304" pitchFamily="18" charset="0"/>
              </a:rPr>
              <a:t> </a:t>
            </a:r>
            <a:r>
              <a:rPr lang="en-US" sz="8000" b="1" dirty="0" err="1">
                <a:latin typeface="Times New Roman" panose="02020603050405020304" pitchFamily="18" charset="0"/>
                <a:cs typeface="Times New Roman" panose="02020603050405020304" pitchFamily="18" charset="0"/>
              </a:rPr>
              <a:t>thư</a:t>
            </a:r>
            <a:r>
              <a:rPr lang="en-US" sz="8000" b="1" dirty="0">
                <a:latin typeface="Times New Roman" panose="02020603050405020304" pitchFamily="18" charset="0"/>
                <a:cs typeface="Times New Roman" panose="02020603050405020304" pitchFamily="18" charset="0"/>
              </a:rPr>
              <a:t> </a:t>
            </a:r>
            <a:r>
              <a:rPr lang="en-US" sz="8000" b="1" dirty="0" err="1">
                <a:latin typeface="Times New Roman" panose="02020603050405020304" pitchFamily="18" charset="0"/>
                <a:cs typeface="Times New Roman" panose="02020603050405020304" pitchFamily="18" charset="0"/>
              </a:rPr>
              <a:t>viện</a:t>
            </a:r>
            <a:r>
              <a:rPr lang="en-US" sz="8000" b="1" dirty="0">
                <a:latin typeface="Times New Roman" panose="02020603050405020304" pitchFamily="18" charset="0"/>
                <a:cs typeface="Times New Roman" panose="02020603050405020304" pitchFamily="18" charset="0"/>
              </a:rPr>
              <a:t> </a:t>
            </a:r>
            <a:r>
              <a:rPr lang="en-US" sz="8000" b="1" dirty="0" err="1">
                <a:latin typeface="Times New Roman" panose="02020603050405020304" pitchFamily="18" charset="0"/>
                <a:cs typeface="Times New Roman" panose="02020603050405020304" pitchFamily="18" charset="0"/>
              </a:rPr>
              <a:t>điện</a:t>
            </a:r>
            <a:r>
              <a:rPr lang="en-US" sz="8000" b="1" dirty="0">
                <a:latin typeface="Times New Roman" panose="02020603050405020304" pitchFamily="18" charset="0"/>
                <a:cs typeface="Times New Roman" panose="02020603050405020304" pitchFamily="18" charset="0"/>
              </a:rPr>
              <a:t> </a:t>
            </a:r>
            <a:r>
              <a:rPr lang="en-US" sz="8000" b="1" dirty="0" err="1">
                <a:latin typeface="Times New Roman" panose="02020603050405020304" pitchFamily="18" charset="0"/>
                <a:cs typeface="Times New Roman" panose="02020603050405020304" pitchFamily="18" charset="0"/>
              </a:rPr>
              <a:t>tử</a:t>
            </a:r>
            <a:endParaRPr lang="en-US"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9809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66415E-6213-6894-1276-728C978AA94A}"/>
              </a:ext>
            </a:extLst>
          </p:cNvPr>
          <p:cNvSpPr>
            <a:spLocks noGrp="1"/>
          </p:cNvSpPr>
          <p:nvPr>
            <p:ph type="body" idx="1"/>
          </p:nvPr>
        </p:nvSpPr>
        <p:spPr>
          <a:xfrm rot="5400000">
            <a:off x="4650378" y="-3853540"/>
            <a:ext cx="9026436" cy="17412792"/>
          </a:xfrm>
        </p:spPr>
        <p:txBody>
          <a:bodyPr/>
          <a:lstStyle/>
          <a:p>
            <a:endParaRPr lang="vi-VN" dirty="0"/>
          </a:p>
        </p:txBody>
      </p:sp>
    </p:spTree>
    <p:extLst>
      <p:ext uri="{BB962C8B-B14F-4D97-AF65-F5344CB8AC3E}">
        <p14:creationId xmlns:p14="http://schemas.microsoft.com/office/powerpoint/2010/main" val="1069820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p:nvPr/>
        </p:nvSpPr>
        <p:spPr>
          <a:xfrm>
            <a:off x="-3868128" y="2316247"/>
            <a:ext cx="7736256" cy="777093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95D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2"/>
          <p:cNvSpPr/>
          <p:nvPr/>
        </p:nvSpPr>
        <p:spPr>
          <a:xfrm>
            <a:off x="14903103" y="7069450"/>
            <a:ext cx="1860402" cy="186874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67D2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Title 1">
            <a:extLst>
              <a:ext uri="{FF2B5EF4-FFF2-40B4-BE49-F238E27FC236}">
                <a16:creationId xmlns:a16="http://schemas.microsoft.com/office/drawing/2014/main" id="{03B0E0C1-F701-45FB-A090-9EC3D336E2A7}"/>
              </a:ext>
            </a:extLst>
          </p:cNvPr>
          <p:cNvSpPr txBox="1">
            <a:spLocks/>
          </p:cNvSpPr>
          <p:nvPr/>
        </p:nvSpPr>
        <p:spPr>
          <a:xfrm>
            <a:off x="5360943" y="2990941"/>
            <a:ext cx="12927057" cy="6581146"/>
          </a:xfrm>
          <a:prstGeom prst="rect">
            <a:avLst/>
          </a:prstGeom>
        </p:spPr>
        <p:txBody>
          <a:bodyPr vert="horz" lIns="137160" tIns="68580" rIns="137160" bIns="6858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5000" b="1" dirty="0" err="1">
                <a:latin typeface="Times New Roman" panose="02020603050405020304" pitchFamily="18" charset="0"/>
                <a:cs typeface="Times New Roman" panose="02020603050405020304" pitchFamily="18" charset="0"/>
              </a:rPr>
              <a:t>Thông</a:t>
            </a:r>
            <a:r>
              <a:rPr lang="en-US" sz="5000" b="1" dirty="0">
                <a:latin typeface="Times New Roman" panose="02020603050405020304" pitchFamily="18" charset="0"/>
                <a:cs typeface="Times New Roman" panose="02020603050405020304" pitchFamily="18" charset="0"/>
              </a:rPr>
              <a:t> tin </a:t>
            </a:r>
            <a:r>
              <a:rPr lang="en-US" sz="5000" b="1" dirty="0" err="1">
                <a:latin typeface="Times New Roman" panose="02020603050405020304" pitchFamily="18" charset="0"/>
                <a:cs typeface="Times New Roman" panose="02020603050405020304" pitchFamily="18" charset="0"/>
              </a:rPr>
              <a:t>liên</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hệ</a:t>
            </a:r>
            <a:r>
              <a:rPr lang="en-US" sz="5000" b="1" dirty="0">
                <a:latin typeface="Times New Roman" panose="02020603050405020304" pitchFamily="18" charset="0"/>
                <a:cs typeface="Times New Roman" panose="02020603050405020304" pitchFamily="18" charset="0"/>
              </a:rPr>
              <a:t>: </a:t>
            </a:r>
            <a:r>
              <a:rPr lang="en-US" sz="5000" b="1" dirty="0">
                <a:latin typeface="Times New Roman" panose="02020603050405020304" pitchFamily="18" charset="0"/>
                <a:cs typeface="Times New Roman" panose="02020603050405020304" pitchFamily="18" charset="0"/>
                <a:hlinkClick r:id="rId3"/>
              </a:rPr>
              <a:t>https://quangich.com</a:t>
            </a:r>
            <a:endParaRPr lang="en-US" sz="5000" b="1" dirty="0">
              <a:latin typeface="Times New Roman" panose="02020603050405020304" pitchFamily="18" charset="0"/>
              <a:cs typeface="Times New Roman" panose="02020603050405020304" pitchFamily="18" charset="0"/>
            </a:endParaRPr>
          </a:p>
          <a:p>
            <a:pPr>
              <a:lnSpc>
                <a:spcPct val="150000"/>
              </a:lnSpc>
            </a:pPr>
            <a:r>
              <a:rPr lang="en-US" sz="5000" b="1" dirty="0" err="1">
                <a:latin typeface="Times New Roman" panose="02020603050405020304" pitchFamily="18" charset="0"/>
                <a:cs typeface="Times New Roman" panose="02020603050405020304" pitchFamily="18" charset="0"/>
              </a:rPr>
              <a:t>Cán</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bộ</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triển</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khai</a:t>
            </a:r>
            <a:r>
              <a:rPr lang="en-US" sz="5000" b="1" dirty="0">
                <a:latin typeface="Times New Roman" panose="02020603050405020304" pitchFamily="18" charset="0"/>
                <a:cs typeface="Times New Roman" panose="02020603050405020304" pitchFamily="18" charset="0"/>
              </a:rPr>
              <a:t>:</a:t>
            </a:r>
          </a:p>
          <a:p>
            <a:pPr>
              <a:lnSpc>
                <a:spcPct val="150000"/>
              </a:lnSpc>
            </a:pPr>
            <a:r>
              <a:rPr lang="en-US" sz="5000" b="1" dirty="0">
                <a:latin typeface="Times New Roman" panose="02020603050405020304" pitchFamily="18" charset="0"/>
                <a:cs typeface="Times New Roman" panose="02020603050405020304" pitchFamily="18" charset="0"/>
              </a:rPr>
              <a:t>	- </a:t>
            </a:r>
            <a:r>
              <a:rPr lang="en-US" sz="5000" b="1" dirty="0" err="1">
                <a:latin typeface="Times New Roman" panose="02020603050405020304" pitchFamily="18" charset="0"/>
                <a:cs typeface="Times New Roman" panose="02020603050405020304" pitchFamily="18" charset="0"/>
              </a:rPr>
              <a:t>Phạm</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Sơn</a:t>
            </a:r>
            <a:r>
              <a:rPr lang="en-US" sz="5000" b="1" dirty="0">
                <a:latin typeface="Times New Roman" panose="02020603050405020304" pitchFamily="18" charset="0"/>
                <a:cs typeface="Times New Roman" panose="02020603050405020304" pitchFamily="18" charset="0"/>
              </a:rPr>
              <a:t>: 0325 260 288</a:t>
            </a:r>
          </a:p>
          <a:p>
            <a:pPr>
              <a:lnSpc>
                <a:spcPct val="150000"/>
              </a:lnSpc>
            </a:pPr>
            <a:r>
              <a:rPr lang="en-US" sz="5000" b="1" dirty="0">
                <a:latin typeface="Times New Roman" panose="02020603050405020304" pitchFamily="18" charset="0"/>
                <a:cs typeface="Times New Roman" panose="02020603050405020304" pitchFamily="18" charset="0"/>
              </a:rPr>
              <a:t>	- Vũ Linh: 0398.118.423   </a:t>
            </a:r>
          </a:p>
          <a:p>
            <a:pPr>
              <a:lnSpc>
                <a:spcPct val="150000"/>
              </a:lnSpc>
            </a:pPr>
            <a:r>
              <a:rPr lang="en-US" sz="5000" b="1" dirty="0">
                <a:latin typeface="Times New Roman" panose="02020603050405020304" pitchFamily="18" charset="0"/>
                <a:cs typeface="Times New Roman" panose="02020603050405020304" pitchFamily="18" charset="0"/>
              </a:rPr>
              <a:t>	- </a:t>
            </a:r>
            <a:r>
              <a:rPr lang="en-US" sz="5000" b="1" dirty="0" err="1">
                <a:latin typeface="Times New Roman" panose="02020603050405020304" pitchFamily="18" charset="0"/>
                <a:cs typeface="Times New Roman" panose="02020603050405020304" pitchFamily="18" charset="0"/>
              </a:rPr>
              <a:t>Tổng</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đài</a:t>
            </a:r>
            <a:r>
              <a:rPr lang="en-US" sz="5000" b="1" dirty="0">
                <a:latin typeface="Times New Roman" panose="02020603050405020304" pitchFamily="18" charset="0"/>
                <a:cs typeface="Times New Roman" panose="02020603050405020304" pitchFamily="18" charset="0"/>
              </a:rPr>
              <a:t>: 19004740</a:t>
            </a:r>
          </a:p>
          <a:p>
            <a:pPr>
              <a:lnSpc>
                <a:spcPct val="150000"/>
              </a:lnSpc>
            </a:pPr>
            <a:r>
              <a:rPr lang="en-US" sz="4000" b="1" dirty="0">
                <a:latin typeface="Times New Roman" panose="02020603050405020304" pitchFamily="18" charset="0"/>
                <a:cs typeface="Times New Roman" panose="02020603050405020304" pitchFamily="18" charset="0"/>
              </a:rPr>
              <a:t>		  </a:t>
            </a:r>
          </a:p>
        </p:txBody>
      </p:sp>
      <p:sp>
        <p:nvSpPr>
          <p:cNvPr id="14" name="Title 1">
            <a:extLst>
              <a:ext uri="{FF2B5EF4-FFF2-40B4-BE49-F238E27FC236}">
                <a16:creationId xmlns:a16="http://schemas.microsoft.com/office/drawing/2014/main" id="{0DBC6A4D-F730-41FF-A2E3-98FEFED1FAE6}"/>
              </a:ext>
            </a:extLst>
          </p:cNvPr>
          <p:cNvSpPr txBox="1">
            <a:spLocks/>
          </p:cNvSpPr>
          <p:nvPr/>
        </p:nvSpPr>
        <p:spPr>
          <a:xfrm>
            <a:off x="3116606" y="1655847"/>
            <a:ext cx="14886030" cy="2590325"/>
          </a:xfrm>
          <a:prstGeom prst="rect">
            <a:avLst/>
          </a:prstGeom>
        </p:spPr>
        <p:txBody>
          <a:bodyPr>
            <a:normAutofit fontScale="5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750" b="1" dirty="0">
                <a:solidFill>
                  <a:srgbClr val="0095DA"/>
                </a:solidFill>
                <a:latin typeface="Times New Roman" panose="02020603050405020304" pitchFamily="18" charset="0"/>
                <a:cs typeface="Times New Roman" panose="02020603050405020304" pitchFamily="18" charset="0"/>
              </a:rPr>
              <a:t>TRÂN TRỌNG CẢM ƠN!</a:t>
            </a:r>
          </a:p>
        </p:txBody>
      </p:sp>
    </p:spTree>
    <p:extLst>
      <p:ext uri="{BB962C8B-B14F-4D97-AF65-F5344CB8AC3E}">
        <p14:creationId xmlns:p14="http://schemas.microsoft.com/office/powerpoint/2010/main" val="4246747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6" name="Picture 5"/>
          <p:cNvPicPr>
            <a:picLocks noChangeAspect="1"/>
          </p:cNvPicPr>
          <p:nvPr/>
        </p:nvPicPr>
        <p:blipFill>
          <a:blip r:embed="rId3"/>
          <a:stretch>
            <a:fillRect/>
          </a:stretch>
        </p:blipFill>
        <p:spPr>
          <a:xfrm>
            <a:off x="8763000" y="2857500"/>
            <a:ext cx="9349426" cy="4861236"/>
          </a:xfrm>
          <a:prstGeom prst="rect">
            <a:avLst/>
          </a:prstGeom>
        </p:spPr>
      </p:pic>
      <p:pic>
        <p:nvPicPr>
          <p:cNvPr id="7" name="Picture 6"/>
          <p:cNvPicPr>
            <a:picLocks noChangeAspect="1"/>
          </p:cNvPicPr>
          <p:nvPr/>
        </p:nvPicPr>
        <p:blipFill>
          <a:blip r:embed="rId4"/>
          <a:stretch>
            <a:fillRect/>
          </a:stretch>
        </p:blipFill>
        <p:spPr>
          <a:xfrm>
            <a:off x="228136" y="2835442"/>
            <a:ext cx="8534864" cy="4883294"/>
          </a:xfrm>
          <a:prstGeom prst="rect">
            <a:avLst/>
          </a:prstGeom>
        </p:spPr>
      </p:pic>
      <p:sp>
        <p:nvSpPr>
          <p:cNvPr id="8" name="Text Placeholder 2">
            <a:extLst>
              <a:ext uri="{FF2B5EF4-FFF2-40B4-BE49-F238E27FC236}">
                <a16:creationId xmlns:a16="http://schemas.microsoft.com/office/drawing/2014/main" id="{C28529CE-E31A-30E2-2574-6C1CB50CFBF1}"/>
              </a:ext>
            </a:extLst>
          </p:cNvPr>
          <p:cNvSpPr txBox="1">
            <a:spLocks/>
          </p:cNvSpPr>
          <p:nvPr/>
        </p:nvSpPr>
        <p:spPr>
          <a:xfrm>
            <a:off x="228136" y="403860"/>
            <a:ext cx="17884289" cy="188214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7000" b="1" dirty="0">
                <a:solidFill>
                  <a:srgbClr val="FFFF00"/>
                </a:solidFill>
                <a:latin typeface="Arial" panose="020B0604020202020204" pitchFamily="34" charset="0"/>
                <a:cs typeface="Arial" panose="020B0604020202020204" pitchFamily="34" charset="0"/>
              </a:rPr>
              <a:t>CƠ SỞ PHÁP LÝ</a:t>
            </a:r>
          </a:p>
        </p:txBody>
      </p:sp>
    </p:spTree>
    <p:extLst>
      <p:ext uri="{BB962C8B-B14F-4D97-AF65-F5344CB8AC3E}">
        <p14:creationId xmlns:p14="http://schemas.microsoft.com/office/powerpoint/2010/main" val="3939333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Text Placeholder 2">
            <a:extLst>
              <a:ext uri="{FF2B5EF4-FFF2-40B4-BE49-F238E27FC236}">
                <a16:creationId xmlns:a16="http://schemas.microsoft.com/office/drawing/2014/main" id="{C28529CE-E31A-30E2-2574-6C1CB50CFBF1}"/>
              </a:ext>
            </a:extLst>
          </p:cNvPr>
          <p:cNvSpPr txBox="1">
            <a:spLocks/>
          </p:cNvSpPr>
          <p:nvPr/>
        </p:nvSpPr>
        <p:spPr>
          <a:xfrm>
            <a:off x="228136" y="403860"/>
            <a:ext cx="17884289" cy="95361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000000"/>
              </a:buClr>
              <a:buSzTx/>
              <a:buFont typeface="Arial" pitchFamily="34" charset="0"/>
              <a:buNone/>
              <a:tabLst/>
              <a:defRPr/>
            </a:pPr>
            <a:r>
              <a:rPr kumimoji="0" lang="en-US" sz="54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sym typeface="Arial"/>
              </a:rPr>
              <a:t>Trích hướng dẫn TT16</a:t>
            </a:r>
            <a:endParaRPr kumimoji="0" lang="en-US" sz="5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sym typeface="Arial"/>
            </a:endParaRPr>
          </a:p>
        </p:txBody>
      </p:sp>
      <p:sp>
        <p:nvSpPr>
          <p:cNvPr id="2" name="TextBox 1">
            <a:extLst>
              <a:ext uri="{FF2B5EF4-FFF2-40B4-BE49-F238E27FC236}">
                <a16:creationId xmlns:a16="http://schemas.microsoft.com/office/drawing/2014/main" id="{B4469CE4-C55F-B24E-4AB5-65F420FD8F93}"/>
              </a:ext>
            </a:extLst>
          </p:cNvPr>
          <p:cNvSpPr txBox="1"/>
          <p:nvPr/>
        </p:nvSpPr>
        <p:spPr>
          <a:xfrm>
            <a:off x="1596401" y="1880521"/>
            <a:ext cx="15468600" cy="7390485"/>
          </a:xfrm>
          <a:prstGeom prst="rect">
            <a:avLst/>
          </a:prstGeom>
          <a:noFill/>
        </p:spPr>
        <p:txBody>
          <a:bodyPr wrap="square" rtlCol="0">
            <a:spAutoFit/>
          </a:bodyPr>
          <a:lstStyle/>
          <a:p>
            <a:pPr marL="0" marR="0" lvl="1"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a:t>
            </a:r>
            <a:r>
              <a:rPr kumimoji="0" lang="en-US" sz="3200" b="1"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a:t>
            </a:r>
            <a:r>
              <a:rPr kumimoji="0" lang="en-US" sz="3200" b="1" i="0" u="none" strike="noStrike" kern="0" cap="none" spc="0" normalizeH="0" baseline="0" noProof="0">
                <a:ln>
                  <a:noFill/>
                </a:ln>
                <a:solidFill>
                  <a:srgbClr val="FFFF00"/>
                </a:solidFill>
                <a:effectLst/>
                <a:uLnTx/>
                <a:uFillTx/>
                <a:latin typeface="Times New Roman" panose="02020603050405020304" pitchFamily="18" charset="0"/>
                <a:ea typeface="Roboto" pitchFamily="2" charset="0"/>
                <a:cs typeface="Times New Roman" panose="02020603050405020304" pitchFamily="18" charset="0"/>
                <a:sym typeface="Arial"/>
              </a:rPr>
              <a:t>Điều7,12,17- Tiêu chuẩn về thiết bị chuyên dùng: </a:t>
            </a:r>
            <a:r>
              <a:rPr kumimoji="0" lang="en-US" sz="32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Phải có phần mềm quản lý thư viện;</a:t>
            </a:r>
            <a:br>
              <a:rPr kumimoji="0" lang="en-US" sz="32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br>
            <a:r>
              <a:rPr kumimoji="0" lang="en-US" sz="32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a:t>
            </a:r>
            <a:r>
              <a:rPr kumimoji="0" lang="en-US" sz="3200" b="1" i="0" u="none" strike="noStrike" kern="0" cap="none" spc="0" normalizeH="0" baseline="0" noProof="0">
                <a:ln>
                  <a:noFill/>
                </a:ln>
                <a:solidFill>
                  <a:srgbClr val="FFFF00"/>
                </a:solidFill>
                <a:effectLst/>
                <a:uLnTx/>
                <a:uFillTx/>
                <a:latin typeface="Times New Roman" panose="02020603050405020304" pitchFamily="18" charset="0"/>
                <a:ea typeface="Roboto" pitchFamily="2" charset="0"/>
                <a:cs typeface="Times New Roman" panose="02020603050405020304" pitchFamily="18" charset="0"/>
                <a:sym typeface="Arial"/>
              </a:rPr>
              <a:t>Điều 4 – Liên thông thư viện: </a:t>
            </a:r>
            <a:r>
              <a:rPr kumimoji="0" lang="en-US" sz="32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Nguyên tắc liên thông (liên thông giữa trường với trường các cấp học trên cùng địa bàn, tự nguyện kết nối, chia sẻ đóng góp tài nguyên của thư viện dùng chung); Thư viện chủ trì liên thông (kho dữ liệu dung chung của PGD);</a:t>
            </a:r>
          </a:p>
          <a:p>
            <a:pPr marL="0" marR="0" lvl="1"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3200" b="1" i="0" u="none" strike="noStrike" kern="0" cap="none" spc="0" normalizeH="0" baseline="0" noProof="0">
                <a:ln>
                  <a:noFill/>
                </a:ln>
                <a:solidFill>
                  <a:srgbClr val="FFFF00"/>
                </a:solidFill>
                <a:effectLst/>
                <a:uLnTx/>
                <a:uFillTx/>
                <a:latin typeface="Times New Roman" panose="02020603050405020304" pitchFamily="18" charset="0"/>
                <a:ea typeface="Roboto" pitchFamily="2" charset="0"/>
                <a:cs typeface="Times New Roman" panose="02020603050405020304" pitchFamily="18" charset="0"/>
                <a:sym typeface="Arial"/>
              </a:rPr>
              <a:t>-Mục 4 -</a:t>
            </a:r>
            <a:r>
              <a:rPr kumimoji="0" lang="en-US" sz="32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a:t>
            </a:r>
            <a:r>
              <a:rPr kumimoji="0" lang="en-US" sz="3200" b="1" i="0" u="none" strike="noStrike" kern="0" cap="none" spc="0" normalizeH="0" baseline="0" noProof="0">
                <a:ln>
                  <a:noFill/>
                </a:ln>
                <a:solidFill>
                  <a:srgbClr val="FFFF00"/>
                </a:solidFill>
                <a:effectLst/>
                <a:uLnTx/>
                <a:uFillTx/>
                <a:latin typeface="Times New Roman" panose="02020603050405020304" pitchFamily="18" charset="0"/>
                <a:ea typeface="Roboto" pitchFamily="2" charset="0"/>
                <a:cs typeface="Times New Roman" panose="02020603050405020304" pitchFamily="18" charset="0"/>
                <a:sym typeface="Arial"/>
              </a:rPr>
              <a:t>Điều 4 Quy định chung về phần mềm quản lý thư viện: </a:t>
            </a:r>
          </a:p>
          <a:p>
            <a:pPr marL="0" marR="0" lvl="1"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3200" b="1"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a:t>
            </a:r>
            <a:r>
              <a:rPr kumimoji="0" lang="en-US" sz="3200" b="1" i="0" u="none" strike="noStrike" kern="0" cap="none" spc="0" normalizeH="0" baseline="0" noProof="0">
                <a:ln>
                  <a:noFill/>
                </a:ln>
                <a:solidFill>
                  <a:srgbClr val="FFFF00"/>
                </a:solidFill>
                <a:effectLst/>
                <a:uLnTx/>
                <a:uFillTx/>
                <a:latin typeface="Times New Roman" panose="02020603050405020304" pitchFamily="18" charset="0"/>
                <a:ea typeface="Roboto" pitchFamily="2" charset="0"/>
                <a:cs typeface="Times New Roman" panose="02020603050405020304" pitchFamily="18" charset="0"/>
                <a:sym typeface="Arial"/>
              </a:rPr>
              <a:t> </a:t>
            </a:r>
            <a:r>
              <a:rPr kumimoji="0" lang="en-US" sz="32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Đảm bảo đúng yêu cầu về quản lý và nghiệp vụ thư viện, kết xuất biểu mẫu thông kê, dữ liệu để phục vụ công tác quản lý thư viện;</a:t>
            </a:r>
          </a:p>
          <a:p>
            <a:pPr marL="0" marR="0" lvl="1"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Kết nối, chia sẻ dữ liệu: (hỗ trợ việc kết nối, chia sẻ, liên thông dữ liệu giữa các thư viện với nhau.</a:t>
            </a:r>
          </a:p>
          <a:p>
            <a:pPr marL="0" marR="0" lvl="1"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Thiết bị quét mã vạch hỗ trợ mượn trả sách. </a:t>
            </a:r>
          </a:p>
        </p:txBody>
      </p:sp>
    </p:spTree>
    <p:extLst>
      <p:ext uri="{BB962C8B-B14F-4D97-AF65-F5344CB8AC3E}">
        <p14:creationId xmlns:p14="http://schemas.microsoft.com/office/powerpoint/2010/main" val="3270620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aphicFrame>
        <p:nvGraphicFramePr>
          <p:cNvPr id="2" name="Content Placeholder 3">
            <a:extLst>
              <a:ext uri="{FF2B5EF4-FFF2-40B4-BE49-F238E27FC236}">
                <a16:creationId xmlns:a16="http://schemas.microsoft.com/office/drawing/2014/main" id="{CC63E475-EE3D-C8B4-D9F0-2F784BEA80D0}"/>
              </a:ext>
            </a:extLst>
          </p:cNvPr>
          <p:cNvGraphicFramePr>
            <a:graphicFrameLocks/>
          </p:cNvGraphicFramePr>
          <p:nvPr/>
        </p:nvGraphicFramePr>
        <p:xfrm>
          <a:off x="1014462" y="1409700"/>
          <a:ext cx="13055818" cy="807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id="{AE58EE95-4B63-0244-E0BE-362F80511221}"/>
              </a:ext>
            </a:extLst>
          </p:cNvPr>
          <p:cNvGraphicFramePr/>
          <p:nvPr/>
        </p:nvGraphicFramePr>
        <p:xfrm>
          <a:off x="7227678" y="8407399"/>
          <a:ext cx="5181598" cy="161290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Rectangle 3">
            <a:extLst>
              <a:ext uri="{FF2B5EF4-FFF2-40B4-BE49-F238E27FC236}">
                <a16:creationId xmlns:a16="http://schemas.microsoft.com/office/drawing/2014/main" id="{C7C2EB2E-8884-2840-8D4E-F78E284C0F76}"/>
              </a:ext>
            </a:extLst>
          </p:cNvPr>
          <p:cNvSpPr/>
          <p:nvPr/>
        </p:nvSpPr>
        <p:spPr>
          <a:xfrm>
            <a:off x="12807861" y="8594911"/>
            <a:ext cx="4439729" cy="1305870"/>
          </a:xfrm>
          <a:prstGeom prst="rect">
            <a:avLst/>
          </a:prstGeom>
          <a:solidFill>
            <a:schemeClr val="bg1"/>
          </a:solidFill>
          <a:ln w="3175">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sz="1500" b="1" dirty="0" err="1">
              <a:latin typeface="Arial" pitchFamily="34" charset="0"/>
              <a:cs typeface="Arial" pitchFamily="34" charset="0"/>
            </a:endParaRPr>
          </a:p>
        </p:txBody>
      </p:sp>
      <p:sp>
        <p:nvSpPr>
          <p:cNvPr id="5" name="Text Placeholder 2">
            <a:extLst>
              <a:ext uri="{FF2B5EF4-FFF2-40B4-BE49-F238E27FC236}">
                <a16:creationId xmlns:a16="http://schemas.microsoft.com/office/drawing/2014/main" id="{A45C46B7-F967-5B7E-9255-FFE82364A37C}"/>
              </a:ext>
            </a:extLst>
          </p:cNvPr>
          <p:cNvSpPr txBox="1">
            <a:spLocks/>
          </p:cNvSpPr>
          <p:nvPr/>
        </p:nvSpPr>
        <p:spPr>
          <a:xfrm>
            <a:off x="1014461" y="403860"/>
            <a:ext cx="14541919" cy="10287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5400" b="1">
                <a:solidFill>
                  <a:srgbClr val="FFFF00"/>
                </a:solidFill>
                <a:latin typeface="Arial" panose="020B0604020202020204" pitchFamily="34" charset="0"/>
                <a:cs typeface="Arial" panose="020B0604020202020204" pitchFamily="34" charset="0"/>
              </a:rPr>
              <a:t>Mô hình hệ thống quản lý thư viện  </a:t>
            </a:r>
            <a:endParaRPr lang="en-US" sz="5400" b="1" dirty="0">
              <a:solidFill>
                <a:srgbClr val="FFFF00"/>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99DA7183-7E65-A9D1-96BD-84CB6A950D67}"/>
              </a:ext>
            </a:extLst>
          </p:cNvPr>
          <p:cNvPicPr>
            <a:picLocks noChangeAspect="1" noChangeArrowheads="1"/>
          </p:cNvPicPr>
          <p:nvPr/>
        </p:nvPicPr>
        <p:blipFill>
          <a:blip r:embed="rId13" cstate="print"/>
          <a:srcRect/>
          <a:stretch>
            <a:fillRect/>
          </a:stretch>
        </p:blipFill>
        <p:spPr bwMode="auto">
          <a:xfrm>
            <a:off x="13968139" y="8923218"/>
            <a:ext cx="637450" cy="683441"/>
          </a:xfrm>
          <a:prstGeom prst="rect">
            <a:avLst/>
          </a:prstGeom>
          <a:noFill/>
          <a:ln w="9525">
            <a:noFill/>
            <a:miter lim="800000"/>
            <a:headEnd/>
            <a:tailEnd/>
          </a:ln>
          <a:effectLst/>
        </p:spPr>
      </p:pic>
      <p:pic>
        <p:nvPicPr>
          <p:cNvPr id="10" name="Picture 8">
            <a:extLst>
              <a:ext uri="{FF2B5EF4-FFF2-40B4-BE49-F238E27FC236}">
                <a16:creationId xmlns:a16="http://schemas.microsoft.com/office/drawing/2014/main" id="{A5B47FF2-CD57-A333-F770-372D8D84B33F}"/>
              </a:ext>
            </a:extLst>
          </p:cNvPr>
          <p:cNvPicPr>
            <a:picLocks noChangeAspect="1" noChangeArrowheads="1"/>
          </p:cNvPicPr>
          <p:nvPr/>
        </p:nvPicPr>
        <p:blipFill>
          <a:blip r:embed="rId14" cstate="print"/>
          <a:srcRect/>
          <a:stretch>
            <a:fillRect/>
          </a:stretch>
        </p:blipFill>
        <p:spPr bwMode="auto">
          <a:xfrm>
            <a:off x="14765587" y="8923217"/>
            <a:ext cx="812057" cy="704151"/>
          </a:xfrm>
          <a:prstGeom prst="rect">
            <a:avLst/>
          </a:prstGeom>
          <a:noFill/>
          <a:ln w="9525">
            <a:noFill/>
            <a:miter lim="800000"/>
            <a:headEnd/>
            <a:tailEnd/>
          </a:ln>
          <a:effectLst/>
        </p:spPr>
      </p:pic>
      <p:pic>
        <p:nvPicPr>
          <p:cNvPr id="11" name="Picture 9">
            <a:extLst>
              <a:ext uri="{FF2B5EF4-FFF2-40B4-BE49-F238E27FC236}">
                <a16:creationId xmlns:a16="http://schemas.microsoft.com/office/drawing/2014/main" id="{FFBBAE5D-DC78-01D3-D4DF-540F7D3795FE}"/>
              </a:ext>
            </a:extLst>
          </p:cNvPr>
          <p:cNvPicPr>
            <a:picLocks noChangeAspect="1" noChangeArrowheads="1"/>
          </p:cNvPicPr>
          <p:nvPr/>
        </p:nvPicPr>
        <p:blipFill>
          <a:blip r:embed="rId15" cstate="print"/>
          <a:srcRect/>
          <a:stretch>
            <a:fillRect/>
          </a:stretch>
        </p:blipFill>
        <p:spPr bwMode="auto">
          <a:xfrm>
            <a:off x="15556381" y="8860418"/>
            <a:ext cx="812058" cy="766283"/>
          </a:xfrm>
          <a:prstGeom prst="rect">
            <a:avLst/>
          </a:prstGeom>
          <a:noFill/>
          <a:ln w="9525">
            <a:noFill/>
            <a:miter lim="800000"/>
            <a:headEnd/>
            <a:tailEnd/>
          </a:ln>
          <a:effectLst/>
        </p:spPr>
      </p:pic>
      <p:pic>
        <p:nvPicPr>
          <p:cNvPr id="12" name="Picture 10">
            <a:extLst>
              <a:ext uri="{FF2B5EF4-FFF2-40B4-BE49-F238E27FC236}">
                <a16:creationId xmlns:a16="http://schemas.microsoft.com/office/drawing/2014/main" id="{2E14AE29-B3D4-D2D7-D1D2-87DA8F2F5233}"/>
              </a:ext>
            </a:extLst>
          </p:cNvPr>
          <p:cNvPicPr>
            <a:picLocks noChangeAspect="1" noChangeArrowheads="1"/>
          </p:cNvPicPr>
          <p:nvPr/>
        </p:nvPicPr>
        <p:blipFill>
          <a:blip r:embed="rId16" cstate="print"/>
          <a:srcRect/>
          <a:stretch>
            <a:fillRect/>
          </a:stretch>
        </p:blipFill>
        <p:spPr bwMode="auto">
          <a:xfrm>
            <a:off x="16347173" y="8868477"/>
            <a:ext cx="688088" cy="755927"/>
          </a:xfrm>
          <a:prstGeom prst="rect">
            <a:avLst/>
          </a:prstGeom>
          <a:noFill/>
          <a:ln w="9525">
            <a:noFill/>
            <a:miter lim="800000"/>
            <a:headEnd/>
            <a:tailEnd/>
          </a:ln>
          <a:effectLst/>
        </p:spPr>
      </p:pic>
      <p:pic>
        <p:nvPicPr>
          <p:cNvPr id="13" name="Picture 2" descr="App eNetViet: Ứng dụng xem điểm, kết quả học tập học sinh">
            <a:extLst>
              <a:ext uri="{FF2B5EF4-FFF2-40B4-BE49-F238E27FC236}">
                <a16:creationId xmlns:a16="http://schemas.microsoft.com/office/drawing/2014/main" id="{2ED1CCEA-B451-0276-117E-C858F226891A}"/>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3106400" y="8885387"/>
            <a:ext cx="753913" cy="753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45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par>
                                <p:cTn id="10" presetID="29"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ppt_x</p:attrName>
                                        </p:attrNameLst>
                                      </p:cBhvr>
                                      <p:tavLst>
                                        <p:tav tm="0">
                                          <p:val>
                                            <p:strVal val="#ppt_x-.2"/>
                                          </p:val>
                                        </p:tav>
                                        <p:tav tm="100000">
                                          <p:val>
                                            <p:strVal val="#ppt_x"/>
                                          </p:val>
                                        </p:tav>
                                      </p:tavLst>
                                    </p:anim>
                                    <p:anim calcmode="lin" valueType="num">
                                      <p:cBhvr>
                                        <p:cTn id="13"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4" dur="1000"/>
                                        <p:tgtEl>
                                          <p:spTgt spid="9"/>
                                        </p:tgtEl>
                                      </p:cBhvr>
                                    </p:animEffect>
                                  </p:childTnLst>
                                </p:cTn>
                              </p:par>
                              <p:par>
                                <p:cTn id="15" presetID="29"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ppt_x</p:attrName>
                                        </p:attrNameLst>
                                      </p:cBhvr>
                                      <p:tavLst>
                                        <p:tav tm="0">
                                          <p:val>
                                            <p:strVal val="#ppt_x-.2"/>
                                          </p:val>
                                        </p:tav>
                                        <p:tav tm="100000">
                                          <p:val>
                                            <p:strVal val="#ppt_x"/>
                                          </p:val>
                                        </p:tav>
                                      </p:tavLst>
                                    </p:anim>
                                    <p:anim calcmode="lin" valueType="num">
                                      <p:cBhvr>
                                        <p:cTn id="1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0"/>
                                        </p:tgtEl>
                                      </p:cBhvr>
                                    </p:animEffect>
                                  </p:childTnLst>
                                </p:cTn>
                              </p:par>
                              <p:par>
                                <p:cTn id="20" presetID="29"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ppt_x</p:attrName>
                                        </p:attrNameLst>
                                      </p:cBhvr>
                                      <p:tavLst>
                                        <p:tav tm="0">
                                          <p:val>
                                            <p:strVal val="#ppt_x-.2"/>
                                          </p:val>
                                        </p:tav>
                                        <p:tav tm="100000">
                                          <p:val>
                                            <p:strVal val="#ppt_x"/>
                                          </p:val>
                                        </p:tav>
                                      </p:tavLst>
                                    </p:anim>
                                    <p:anim calcmode="lin" valueType="num">
                                      <p:cBhvr>
                                        <p:cTn id="23"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1"/>
                                        </p:tgtEl>
                                      </p:cBhvr>
                                    </p:animEffect>
                                  </p:childTnLst>
                                </p:cTn>
                              </p:par>
                              <p:par>
                                <p:cTn id="25" presetID="29"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1000" fill="hold"/>
                                        <p:tgtEl>
                                          <p:spTgt spid="12"/>
                                        </p:tgtEl>
                                        <p:attrNameLst>
                                          <p:attrName>ppt_x</p:attrName>
                                        </p:attrNameLst>
                                      </p:cBhvr>
                                      <p:tavLst>
                                        <p:tav tm="0">
                                          <p:val>
                                            <p:strVal val="#ppt_x-.2"/>
                                          </p:val>
                                        </p:tav>
                                        <p:tav tm="100000">
                                          <p:val>
                                            <p:strVal val="#ppt_x"/>
                                          </p:val>
                                        </p:tav>
                                      </p:tavLst>
                                    </p:anim>
                                    <p:anim calcmode="lin" valueType="num">
                                      <p:cBhvr>
                                        <p:cTn id="28"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9" name="Group 8">
            <a:extLst>
              <a:ext uri="{FF2B5EF4-FFF2-40B4-BE49-F238E27FC236}">
                <a16:creationId xmlns:a16="http://schemas.microsoft.com/office/drawing/2014/main" id="{15F7D9BC-2A82-D14D-B816-488A91E47D49}"/>
              </a:ext>
            </a:extLst>
          </p:cNvPr>
          <p:cNvGrpSpPr/>
          <p:nvPr/>
        </p:nvGrpSpPr>
        <p:grpSpPr>
          <a:xfrm>
            <a:off x="793116" y="1627081"/>
            <a:ext cx="16701767" cy="8433178"/>
            <a:chOff x="3946465" y="1498208"/>
            <a:chExt cx="9093410" cy="8156066"/>
          </a:xfrm>
        </p:grpSpPr>
        <p:sp>
          <p:nvSpPr>
            <p:cNvPr id="10" name="Freeform 9">
              <a:extLst>
                <a:ext uri="{FF2B5EF4-FFF2-40B4-BE49-F238E27FC236}">
                  <a16:creationId xmlns:a16="http://schemas.microsoft.com/office/drawing/2014/main" id="{4A417227-896E-F571-2582-F2D499A3409B}"/>
                </a:ext>
              </a:extLst>
            </p:cNvPr>
            <p:cNvSpPr/>
            <p:nvPr/>
          </p:nvSpPr>
          <p:spPr>
            <a:xfrm>
              <a:off x="9067203" y="7975084"/>
              <a:ext cx="590870" cy="1199421"/>
            </a:xfrm>
            <a:custGeom>
              <a:avLst/>
              <a:gdLst>
                <a:gd name="connsiteX0" fmla="*/ 0 w 590870"/>
                <a:gd name="connsiteY0" fmla="*/ 0 h 1199421"/>
                <a:gd name="connsiteX1" fmla="*/ 295435 w 590870"/>
                <a:gd name="connsiteY1" fmla="*/ 0 h 1199421"/>
                <a:gd name="connsiteX2" fmla="*/ 295435 w 590870"/>
                <a:gd name="connsiteY2" fmla="*/ 1199421 h 1199421"/>
                <a:gd name="connsiteX3" fmla="*/ 590870 w 590870"/>
                <a:gd name="connsiteY3" fmla="*/ 1199421 h 1199421"/>
              </a:gdLst>
              <a:ahLst/>
              <a:cxnLst>
                <a:cxn ang="0">
                  <a:pos x="connsiteX0" y="connsiteY0"/>
                </a:cxn>
                <a:cxn ang="0">
                  <a:pos x="connsiteX1" y="connsiteY1"/>
                </a:cxn>
                <a:cxn ang="0">
                  <a:pos x="connsiteX2" y="connsiteY2"/>
                </a:cxn>
                <a:cxn ang="0">
                  <a:pos x="connsiteX3" y="connsiteY3"/>
                </a:cxn>
              </a:cxnLst>
              <a:rect l="l" t="t" r="r" b="b"/>
              <a:pathLst>
                <a:path w="590870" h="1199421">
                  <a:moveTo>
                    <a:pt x="0" y="0"/>
                  </a:moveTo>
                  <a:lnTo>
                    <a:pt x="295435" y="0"/>
                  </a:lnTo>
                  <a:lnTo>
                    <a:pt x="295435" y="1199421"/>
                  </a:lnTo>
                  <a:lnTo>
                    <a:pt x="590870" y="1199421"/>
                  </a:lnTo>
                </a:path>
              </a:pathLst>
            </a:custGeom>
            <a:noFill/>
            <a:ln w="28575">
              <a:solidFill>
                <a:schemeClr val="bg1"/>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83139" tIns="377523" rIns="183139" bIns="377523" numCol="1" spcCol="1270" anchor="ctr" anchorCtr="0">
              <a:noAutofit/>
            </a:bodyPr>
            <a:lstStyle/>
            <a:p>
              <a:pPr algn="ctr" defTabSz="148174">
                <a:lnSpc>
                  <a:spcPct val="90000"/>
                </a:lnSpc>
                <a:spcBef>
                  <a:spcPct val="0"/>
                </a:spcBef>
                <a:spcAft>
                  <a:spcPct val="35000"/>
                </a:spcAft>
              </a:pPr>
              <a:endParaRPr lang="en-US" sz="500">
                <a:solidFill>
                  <a:schemeClr val="bg1"/>
                </a:solidFill>
                <a:latin typeface="Arial"/>
              </a:endParaRPr>
            </a:p>
          </p:txBody>
        </p:sp>
        <p:sp>
          <p:nvSpPr>
            <p:cNvPr id="11" name="Freeform 5">
              <a:extLst>
                <a:ext uri="{FF2B5EF4-FFF2-40B4-BE49-F238E27FC236}">
                  <a16:creationId xmlns:a16="http://schemas.microsoft.com/office/drawing/2014/main" id="{9F7D53AC-3CEC-DB12-88DC-E9DC3498DDE9}"/>
                </a:ext>
              </a:extLst>
            </p:cNvPr>
            <p:cNvSpPr/>
            <p:nvPr/>
          </p:nvSpPr>
          <p:spPr>
            <a:xfrm>
              <a:off x="5520458" y="4944279"/>
              <a:ext cx="852636" cy="54374"/>
            </a:xfrm>
            <a:custGeom>
              <a:avLst/>
              <a:gdLst>
                <a:gd name="connsiteX0" fmla="*/ 0 w 590870"/>
                <a:gd name="connsiteY0" fmla="*/ 45720 h 91440"/>
                <a:gd name="connsiteX1" fmla="*/ 590870 w 590870"/>
                <a:gd name="connsiteY1" fmla="*/ 45720 h 91440"/>
              </a:gdLst>
              <a:ahLst/>
              <a:cxnLst>
                <a:cxn ang="0">
                  <a:pos x="connsiteX0" y="connsiteY0"/>
                </a:cxn>
                <a:cxn ang="0">
                  <a:pos x="connsiteX1" y="connsiteY1"/>
                </a:cxn>
              </a:cxnLst>
              <a:rect l="l" t="t" r="r" b="b"/>
              <a:pathLst>
                <a:path w="590870" h="91440">
                  <a:moveTo>
                    <a:pt x="0" y="45720"/>
                  </a:moveTo>
                  <a:lnTo>
                    <a:pt x="590870" y="45720"/>
                  </a:lnTo>
                </a:path>
              </a:pathLst>
            </a:custGeom>
            <a:noFill/>
            <a:ln>
              <a:solidFill>
                <a:schemeClr val="bg1"/>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95576" tIns="20632" rIns="195575" bIns="20633" numCol="1" spcCol="1270" anchor="ctr" anchorCtr="0">
              <a:noAutofit/>
            </a:bodyPr>
            <a:lstStyle/>
            <a:p>
              <a:pPr algn="ctr" defTabSz="148174">
                <a:lnSpc>
                  <a:spcPct val="90000"/>
                </a:lnSpc>
                <a:spcBef>
                  <a:spcPct val="0"/>
                </a:spcBef>
                <a:spcAft>
                  <a:spcPct val="35000"/>
                </a:spcAft>
              </a:pPr>
              <a:endParaRPr lang="en-US" sz="500">
                <a:solidFill>
                  <a:schemeClr val="bg1"/>
                </a:solidFill>
                <a:latin typeface="Arial"/>
              </a:endParaRPr>
            </a:p>
          </p:txBody>
        </p:sp>
        <p:sp>
          <p:nvSpPr>
            <p:cNvPr id="12" name="Freeform 6">
              <a:extLst>
                <a:ext uri="{FF2B5EF4-FFF2-40B4-BE49-F238E27FC236}">
                  <a16:creationId xmlns:a16="http://schemas.microsoft.com/office/drawing/2014/main" id="{4089C89C-58A6-F6A2-6E93-626714D5FA93}"/>
                </a:ext>
              </a:extLst>
            </p:cNvPr>
            <p:cNvSpPr/>
            <p:nvPr/>
          </p:nvSpPr>
          <p:spPr>
            <a:xfrm>
              <a:off x="9067203" y="6775662"/>
              <a:ext cx="590870" cy="1199421"/>
            </a:xfrm>
            <a:custGeom>
              <a:avLst/>
              <a:gdLst>
                <a:gd name="connsiteX0" fmla="*/ 0 w 590870"/>
                <a:gd name="connsiteY0" fmla="*/ 1199421 h 1199421"/>
                <a:gd name="connsiteX1" fmla="*/ 295435 w 590870"/>
                <a:gd name="connsiteY1" fmla="*/ 1199421 h 1199421"/>
                <a:gd name="connsiteX2" fmla="*/ 295435 w 590870"/>
                <a:gd name="connsiteY2" fmla="*/ 0 h 1199421"/>
                <a:gd name="connsiteX3" fmla="*/ 590870 w 590870"/>
                <a:gd name="connsiteY3" fmla="*/ 0 h 1199421"/>
              </a:gdLst>
              <a:ahLst/>
              <a:cxnLst>
                <a:cxn ang="0">
                  <a:pos x="connsiteX0" y="connsiteY0"/>
                </a:cxn>
                <a:cxn ang="0">
                  <a:pos x="connsiteX1" y="connsiteY1"/>
                </a:cxn>
                <a:cxn ang="0">
                  <a:pos x="connsiteX2" y="connsiteY2"/>
                </a:cxn>
                <a:cxn ang="0">
                  <a:pos x="connsiteX3" y="connsiteY3"/>
                </a:cxn>
              </a:cxnLst>
              <a:rect l="l" t="t" r="r" b="b"/>
              <a:pathLst>
                <a:path w="590870" h="1199421">
                  <a:moveTo>
                    <a:pt x="0" y="1199421"/>
                  </a:moveTo>
                  <a:lnTo>
                    <a:pt x="295435" y="1199421"/>
                  </a:lnTo>
                  <a:lnTo>
                    <a:pt x="295435" y="0"/>
                  </a:lnTo>
                  <a:lnTo>
                    <a:pt x="590870" y="0"/>
                  </a:lnTo>
                </a:path>
              </a:pathLst>
            </a:custGeom>
            <a:noFill/>
            <a:ln w="28575">
              <a:solidFill>
                <a:schemeClr val="bg1"/>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83139" tIns="377523" rIns="183139" bIns="377522" numCol="1" spcCol="1270" anchor="ctr" anchorCtr="0">
              <a:noAutofit/>
            </a:bodyPr>
            <a:lstStyle/>
            <a:p>
              <a:pPr algn="ctr" defTabSz="148174">
                <a:lnSpc>
                  <a:spcPct val="90000"/>
                </a:lnSpc>
                <a:spcBef>
                  <a:spcPct val="0"/>
                </a:spcBef>
                <a:spcAft>
                  <a:spcPct val="35000"/>
                </a:spcAft>
              </a:pPr>
              <a:endParaRPr lang="en-US" sz="500">
                <a:solidFill>
                  <a:schemeClr val="bg1"/>
                </a:solidFill>
                <a:latin typeface="Arial"/>
              </a:endParaRPr>
            </a:p>
          </p:txBody>
        </p:sp>
        <p:sp>
          <p:nvSpPr>
            <p:cNvPr id="13" name="Freeform 7">
              <a:extLst>
                <a:ext uri="{FF2B5EF4-FFF2-40B4-BE49-F238E27FC236}">
                  <a16:creationId xmlns:a16="http://schemas.microsoft.com/office/drawing/2014/main" id="{DC49D0EB-EB3A-5057-E48A-B734EA941D1E}"/>
                </a:ext>
              </a:extLst>
            </p:cNvPr>
            <p:cNvSpPr/>
            <p:nvPr/>
          </p:nvSpPr>
          <p:spPr>
            <a:xfrm>
              <a:off x="4886477" y="4976530"/>
              <a:ext cx="1267963" cy="2998553"/>
            </a:xfrm>
            <a:custGeom>
              <a:avLst/>
              <a:gdLst>
                <a:gd name="connsiteX0" fmla="*/ 0 w 1267963"/>
                <a:gd name="connsiteY0" fmla="*/ 0 h 2744907"/>
                <a:gd name="connsiteX1" fmla="*/ 633981 w 1267963"/>
                <a:gd name="connsiteY1" fmla="*/ 0 h 2744907"/>
                <a:gd name="connsiteX2" fmla="*/ 633981 w 1267963"/>
                <a:gd name="connsiteY2" fmla="*/ 2744907 h 2744907"/>
                <a:gd name="connsiteX3" fmla="*/ 1267963 w 1267963"/>
                <a:gd name="connsiteY3" fmla="*/ 2744907 h 2744907"/>
              </a:gdLst>
              <a:ahLst/>
              <a:cxnLst>
                <a:cxn ang="0">
                  <a:pos x="connsiteX0" y="connsiteY0"/>
                </a:cxn>
                <a:cxn ang="0">
                  <a:pos x="connsiteX1" y="connsiteY1"/>
                </a:cxn>
                <a:cxn ang="0">
                  <a:pos x="connsiteX2" y="connsiteY2"/>
                </a:cxn>
                <a:cxn ang="0">
                  <a:pos x="connsiteX3" y="connsiteY3"/>
                </a:cxn>
              </a:cxnLst>
              <a:rect l="l" t="t" r="r" b="b"/>
              <a:pathLst>
                <a:path w="1267963" h="2744907">
                  <a:moveTo>
                    <a:pt x="0" y="0"/>
                  </a:moveTo>
                  <a:lnTo>
                    <a:pt x="633981" y="0"/>
                  </a:lnTo>
                  <a:lnTo>
                    <a:pt x="633981" y="2744907"/>
                  </a:lnTo>
                  <a:lnTo>
                    <a:pt x="1267963" y="2744907"/>
                  </a:lnTo>
                </a:path>
              </a:pathLst>
            </a:custGeom>
            <a:noFill/>
            <a:ln w="28575">
              <a:solidFill>
                <a:schemeClr val="bg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80728" tIns="864576" rIns="380727" bIns="864575" numCol="1" spcCol="1270" anchor="ctr" anchorCtr="0">
              <a:noAutofit/>
            </a:bodyPr>
            <a:lstStyle/>
            <a:p>
              <a:pPr algn="ctr" defTabSz="325983">
                <a:lnSpc>
                  <a:spcPct val="90000"/>
                </a:lnSpc>
                <a:spcBef>
                  <a:spcPct val="0"/>
                </a:spcBef>
                <a:spcAft>
                  <a:spcPct val="35000"/>
                </a:spcAft>
              </a:pPr>
              <a:endParaRPr lang="en-US" sz="900">
                <a:solidFill>
                  <a:schemeClr val="bg1"/>
                </a:solidFill>
                <a:latin typeface="Arial"/>
              </a:endParaRPr>
            </a:p>
          </p:txBody>
        </p:sp>
        <p:sp>
          <p:nvSpPr>
            <p:cNvPr id="14" name="Freeform 8">
              <a:extLst>
                <a:ext uri="{FF2B5EF4-FFF2-40B4-BE49-F238E27FC236}">
                  <a16:creationId xmlns:a16="http://schemas.microsoft.com/office/drawing/2014/main" id="{F04C256F-0D50-5238-FDC1-518197BFBC24}"/>
                </a:ext>
              </a:extLst>
            </p:cNvPr>
            <p:cNvSpPr/>
            <p:nvPr/>
          </p:nvSpPr>
          <p:spPr>
            <a:xfrm>
              <a:off x="9028617" y="4976530"/>
              <a:ext cx="629456" cy="599710"/>
            </a:xfrm>
            <a:custGeom>
              <a:avLst/>
              <a:gdLst>
                <a:gd name="connsiteX0" fmla="*/ 0 w 629456"/>
                <a:gd name="connsiteY0" fmla="*/ 0 h 599710"/>
                <a:gd name="connsiteX1" fmla="*/ 314728 w 629456"/>
                <a:gd name="connsiteY1" fmla="*/ 0 h 599710"/>
                <a:gd name="connsiteX2" fmla="*/ 314728 w 629456"/>
                <a:gd name="connsiteY2" fmla="*/ 599710 h 599710"/>
                <a:gd name="connsiteX3" fmla="*/ 629456 w 629456"/>
                <a:gd name="connsiteY3" fmla="*/ 599710 h 599710"/>
              </a:gdLst>
              <a:ahLst/>
              <a:cxnLst>
                <a:cxn ang="0">
                  <a:pos x="connsiteX0" y="connsiteY0"/>
                </a:cxn>
                <a:cxn ang="0">
                  <a:pos x="connsiteX1" y="connsiteY1"/>
                </a:cxn>
                <a:cxn ang="0">
                  <a:pos x="connsiteX2" y="connsiteY2"/>
                </a:cxn>
                <a:cxn ang="0">
                  <a:pos x="connsiteX3" y="connsiteY3"/>
                </a:cxn>
              </a:cxnLst>
              <a:rect l="l" t="t" r="r" b="b"/>
              <a:pathLst>
                <a:path w="629456" h="599710">
                  <a:moveTo>
                    <a:pt x="0" y="0"/>
                  </a:moveTo>
                  <a:lnTo>
                    <a:pt x="314728" y="0"/>
                  </a:lnTo>
                  <a:lnTo>
                    <a:pt x="314728" y="599710"/>
                  </a:lnTo>
                  <a:lnTo>
                    <a:pt x="629456" y="599710"/>
                  </a:lnTo>
                </a:path>
              </a:pathLst>
            </a:custGeom>
            <a:noFill/>
            <a:ln w="28575">
              <a:solidFill>
                <a:schemeClr val="bg1"/>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03796" tIns="185413" rIns="203795" bIns="185413" numCol="1" spcCol="1270" anchor="ctr" anchorCtr="0">
              <a:noAutofit/>
            </a:bodyPr>
            <a:lstStyle/>
            <a:p>
              <a:pPr algn="ctr" defTabSz="148174">
                <a:lnSpc>
                  <a:spcPct val="90000"/>
                </a:lnSpc>
                <a:spcBef>
                  <a:spcPct val="0"/>
                </a:spcBef>
                <a:spcAft>
                  <a:spcPct val="35000"/>
                </a:spcAft>
              </a:pPr>
              <a:endParaRPr lang="en-US" sz="500">
                <a:solidFill>
                  <a:schemeClr val="bg1"/>
                </a:solidFill>
                <a:latin typeface="Arial"/>
              </a:endParaRPr>
            </a:p>
          </p:txBody>
        </p:sp>
        <p:sp>
          <p:nvSpPr>
            <p:cNvPr id="15" name="Freeform 9">
              <a:extLst>
                <a:ext uri="{FF2B5EF4-FFF2-40B4-BE49-F238E27FC236}">
                  <a16:creationId xmlns:a16="http://schemas.microsoft.com/office/drawing/2014/main" id="{A7B1FFDC-E8CA-F211-5DAD-67521C140B1B}"/>
                </a:ext>
              </a:extLst>
            </p:cNvPr>
            <p:cNvSpPr/>
            <p:nvPr/>
          </p:nvSpPr>
          <p:spPr>
            <a:xfrm>
              <a:off x="9028617" y="4376820"/>
              <a:ext cx="629456" cy="599710"/>
            </a:xfrm>
            <a:custGeom>
              <a:avLst/>
              <a:gdLst>
                <a:gd name="connsiteX0" fmla="*/ 0 w 629456"/>
                <a:gd name="connsiteY0" fmla="*/ 599710 h 599710"/>
                <a:gd name="connsiteX1" fmla="*/ 314728 w 629456"/>
                <a:gd name="connsiteY1" fmla="*/ 599710 h 599710"/>
                <a:gd name="connsiteX2" fmla="*/ 314728 w 629456"/>
                <a:gd name="connsiteY2" fmla="*/ 0 h 599710"/>
                <a:gd name="connsiteX3" fmla="*/ 629456 w 629456"/>
                <a:gd name="connsiteY3" fmla="*/ 0 h 599710"/>
              </a:gdLst>
              <a:ahLst/>
              <a:cxnLst>
                <a:cxn ang="0">
                  <a:pos x="connsiteX0" y="connsiteY0"/>
                </a:cxn>
                <a:cxn ang="0">
                  <a:pos x="connsiteX1" y="connsiteY1"/>
                </a:cxn>
                <a:cxn ang="0">
                  <a:pos x="connsiteX2" y="connsiteY2"/>
                </a:cxn>
                <a:cxn ang="0">
                  <a:pos x="connsiteX3" y="connsiteY3"/>
                </a:cxn>
              </a:cxnLst>
              <a:rect l="l" t="t" r="r" b="b"/>
              <a:pathLst>
                <a:path w="629456" h="599710">
                  <a:moveTo>
                    <a:pt x="0" y="599710"/>
                  </a:moveTo>
                  <a:lnTo>
                    <a:pt x="314728" y="599710"/>
                  </a:lnTo>
                  <a:lnTo>
                    <a:pt x="314728" y="0"/>
                  </a:lnTo>
                  <a:lnTo>
                    <a:pt x="629456" y="0"/>
                  </a:lnTo>
                </a:path>
              </a:pathLst>
            </a:custGeom>
            <a:noFill/>
            <a:ln w="28575">
              <a:solidFill>
                <a:schemeClr val="bg1"/>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03796" tIns="185413" rIns="203795" bIns="185413" numCol="1" spcCol="1270" anchor="ctr" anchorCtr="0">
              <a:noAutofit/>
            </a:bodyPr>
            <a:lstStyle/>
            <a:p>
              <a:pPr algn="ctr" defTabSz="148174">
                <a:lnSpc>
                  <a:spcPct val="90000"/>
                </a:lnSpc>
                <a:spcBef>
                  <a:spcPct val="0"/>
                </a:spcBef>
                <a:spcAft>
                  <a:spcPct val="35000"/>
                </a:spcAft>
              </a:pPr>
              <a:endParaRPr lang="en-US" sz="500">
                <a:solidFill>
                  <a:schemeClr val="bg1"/>
                </a:solidFill>
                <a:latin typeface="Arial"/>
              </a:endParaRPr>
            </a:p>
          </p:txBody>
        </p:sp>
        <p:sp>
          <p:nvSpPr>
            <p:cNvPr id="16" name="Freeform 11">
              <a:extLst>
                <a:ext uri="{FF2B5EF4-FFF2-40B4-BE49-F238E27FC236}">
                  <a16:creationId xmlns:a16="http://schemas.microsoft.com/office/drawing/2014/main" id="{C5966BC2-02BA-19E0-B484-D012DDE718E2}"/>
                </a:ext>
              </a:extLst>
            </p:cNvPr>
            <p:cNvSpPr/>
            <p:nvPr/>
          </p:nvSpPr>
          <p:spPr>
            <a:xfrm>
              <a:off x="9028617" y="2577687"/>
              <a:ext cx="629456" cy="599710"/>
            </a:xfrm>
            <a:custGeom>
              <a:avLst/>
              <a:gdLst>
                <a:gd name="connsiteX0" fmla="*/ 0 w 629456"/>
                <a:gd name="connsiteY0" fmla="*/ 0 h 599710"/>
                <a:gd name="connsiteX1" fmla="*/ 314728 w 629456"/>
                <a:gd name="connsiteY1" fmla="*/ 0 h 599710"/>
                <a:gd name="connsiteX2" fmla="*/ 314728 w 629456"/>
                <a:gd name="connsiteY2" fmla="*/ 599710 h 599710"/>
                <a:gd name="connsiteX3" fmla="*/ 629456 w 629456"/>
                <a:gd name="connsiteY3" fmla="*/ 599710 h 599710"/>
              </a:gdLst>
              <a:ahLst/>
              <a:cxnLst>
                <a:cxn ang="0">
                  <a:pos x="connsiteX0" y="connsiteY0"/>
                </a:cxn>
                <a:cxn ang="0">
                  <a:pos x="connsiteX1" y="connsiteY1"/>
                </a:cxn>
                <a:cxn ang="0">
                  <a:pos x="connsiteX2" y="connsiteY2"/>
                </a:cxn>
                <a:cxn ang="0">
                  <a:pos x="connsiteX3" y="connsiteY3"/>
                </a:cxn>
              </a:cxnLst>
              <a:rect l="l" t="t" r="r" b="b"/>
              <a:pathLst>
                <a:path w="629456" h="599710">
                  <a:moveTo>
                    <a:pt x="0" y="0"/>
                  </a:moveTo>
                  <a:lnTo>
                    <a:pt x="314728" y="0"/>
                  </a:lnTo>
                  <a:lnTo>
                    <a:pt x="314728" y="599710"/>
                  </a:lnTo>
                  <a:lnTo>
                    <a:pt x="629456" y="599710"/>
                  </a:lnTo>
                </a:path>
              </a:pathLst>
            </a:custGeom>
            <a:noFill/>
            <a:ln w="28575">
              <a:solidFill>
                <a:schemeClr val="bg1"/>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03796" tIns="185413" rIns="203795" bIns="185413" numCol="1" spcCol="1270" anchor="ctr" anchorCtr="0">
              <a:noAutofit/>
            </a:bodyPr>
            <a:lstStyle/>
            <a:p>
              <a:pPr algn="ctr" defTabSz="148174">
                <a:lnSpc>
                  <a:spcPct val="90000"/>
                </a:lnSpc>
                <a:spcBef>
                  <a:spcPct val="0"/>
                </a:spcBef>
                <a:spcAft>
                  <a:spcPct val="35000"/>
                </a:spcAft>
              </a:pPr>
              <a:endParaRPr lang="en-US" sz="500">
                <a:solidFill>
                  <a:schemeClr val="bg1"/>
                </a:solidFill>
                <a:latin typeface="Arial"/>
              </a:endParaRPr>
            </a:p>
          </p:txBody>
        </p:sp>
        <p:sp>
          <p:nvSpPr>
            <p:cNvPr id="17" name="Freeform 12">
              <a:extLst>
                <a:ext uri="{FF2B5EF4-FFF2-40B4-BE49-F238E27FC236}">
                  <a16:creationId xmlns:a16="http://schemas.microsoft.com/office/drawing/2014/main" id="{043410AA-1C26-0E95-5491-1C0019D56A57}"/>
                </a:ext>
              </a:extLst>
            </p:cNvPr>
            <p:cNvSpPr/>
            <p:nvPr/>
          </p:nvSpPr>
          <p:spPr>
            <a:xfrm>
              <a:off x="9028617" y="1977977"/>
              <a:ext cx="629456" cy="599710"/>
            </a:xfrm>
            <a:custGeom>
              <a:avLst/>
              <a:gdLst>
                <a:gd name="connsiteX0" fmla="*/ 0 w 629456"/>
                <a:gd name="connsiteY0" fmla="*/ 599710 h 599710"/>
                <a:gd name="connsiteX1" fmla="*/ 314728 w 629456"/>
                <a:gd name="connsiteY1" fmla="*/ 599710 h 599710"/>
                <a:gd name="connsiteX2" fmla="*/ 314728 w 629456"/>
                <a:gd name="connsiteY2" fmla="*/ 0 h 599710"/>
                <a:gd name="connsiteX3" fmla="*/ 629456 w 629456"/>
                <a:gd name="connsiteY3" fmla="*/ 0 h 599710"/>
              </a:gdLst>
              <a:ahLst/>
              <a:cxnLst>
                <a:cxn ang="0">
                  <a:pos x="connsiteX0" y="connsiteY0"/>
                </a:cxn>
                <a:cxn ang="0">
                  <a:pos x="connsiteX1" y="connsiteY1"/>
                </a:cxn>
                <a:cxn ang="0">
                  <a:pos x="connsiteX2" y="connsiteY2"/>
                </a:cxn>
                <a:cxn ang="0">
                  <a:pos x="connsiteX3" y="connsiteY3"/>
                </a:cxn>
              </a:cxnLst>
              <a:rect l="l" t="t" r="r" b="b"/>
              <a:pathLst>
                <a:path w="629456" h="599710">
                  <a:moveTo>
                    <a:pt x="0" y="599710"/>
                  </a:moveTo>
                  <a:lnTo>
                    <a:pt x="314728" y="599710"/>
                  </a:lnTo>
                  <a:lnTo>
                    <a:pt x="314728" y="0"/>
                  </a:lnTo>
                  <a:lnTo>
                    <a:pt x="629456" y="0"/>
                  </a:lnTo>
                </a:path>
              </a:pathLst>
            </a:custGeom>
            <a:noFill/>
            <a:ln w="28575">
              <a:solidFill>
                <a:schemeClr val="bg1"/>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03796" tIns="185413" rIns="203795" bIns="185413" numCol="1" spcCol="1270" anchor="ctr" anchorCtr="0">
              <a:noAutofit/>
            </a:bodyPr>
            <a:lstStyle/>
            <a:p>
              <a:pPr algn="ctr" defTabSz="148174">
                <a:lnSpc>
                  <a:spcPct val="90000"/>
                </a:lnSpc>
                <a:spcBef>
                  <a:spcPct val="0"/>
                </a:spcBef>
                <a:spcAft>
                  <a:spcPct val="35000"/>
                </a:spcAft>
              </a:pPr>
              <a:endParaRPr lang="en-US" sz="500">
                <a:solidFill>
                  <a:schemeClr val="bg1"/>
                </a:solidFill>
                <a:latin typeface="Arial"/>
              </a:endParaRPr>
            </a:p>
          </p:txBody>
        </p:sp>
        <p:sp>
          <p:nvSpPr>
            <p:cNvPr id="18" name="Freeform 13">
              <a:extLst>
                <a:ext uri="{FF2B5EF4-FFF2-40B4-BE49-F238E27FC236}">
                  <a16:creationId xmlns:a16="http://schemas.microsoft.com/office/drawing/2014/main" id="{C72FA42A-F066-41D9-8F87-B64F2A458513}"/>
                </a:ext>
              </a:extLst>
            </p:cNvPr>
            <p:cNvSpPr/>
            <p:nvPr/>
          </p:nvSpPr>
          <p:spPr>
            <a:xfrm>
              <a:off x="4886477" y="2577687"/>
              <a:ext cx="1267963" cy="2398843"/>
            </a:xfrm>
            <a:custGeom>
              <a:avLst/>
              <a:gdLst>
                <a:gd name="connsiteX0" fmla="*/ 0 w 1229378"/>
                <a:gd name="connsiteY0" fmla="*/ 2652489 h 2652489"/>
                <a:gd name="connsiteX1" fmla="*/ 614689 w 1229378"/>
                <a:gd name="connsiteY1" fmla="*/ 2652489 h 2652489"/>
                <a:gd name="connsiteX2" fmla="*/ 614689 w 1229378"/>
                <a:gd name="connsiteY2" fmla="*/ 0 h 2652489"/>
                <a:gd name="connsiteX3" fmla="*/ 1229378 w 1229378"/>
                <a:gd name="connsiteY3" fmla="*/ 0 h 2652489"/>
              </a:gdLst>
              <a:ahLst/>
              <a:cxnLst>
                <a:cxn ang="0">
                  <a:pos x="connsiteX0" y="connsiteY0"/>
                </a:cxn>
                <a:cxn ang="0">
                  <a:pos x="connsiteX1" y="connsiteY1"/>
                </a:cxn>
                <a:cxn ang="0">
                  <a:pos x="connsiteX2" y="connsiteY2"/>
                </a:cxn>
                <a:cxn ang="0">
                  <a:pos x="connsiteX3" y="connsiteY3"/>
                </a:cxn>
              </a:cxnLst>
              <a:rect l="l" t="t" r="r" b="b"/>
              <a:pathLst>
                <a:path w="1229378" h="2652489">
                  <a:moveTo>
                    <a:pt x="0" y="2652489"/>
                  </a:moveTo>
                  <a:lnTo>
                    <a:pt x="614689" y="2652489"/>
                  </a:lnTo>
                  <a:lnTo>
                    <a:pt x="614689" y="0"/>
                  </a:lnTo>
                  <a:lnTo>
                    <a:pt x="1229378" y="0"/>
                  </a:lnTo>
                </a:path>
              </a:pathLst>
            </a:custGeom>
            <a:noFill/>
            <a:ln w="28575">
              <a:solidFill>
                <a:schemeClr val="bg1"/>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69534" tIns="835437" rIns="369534" bIns="835438" numCol="1" spcCol="1270" anchor="ctr" anchorCtr="0">
              <a:noAutofit/>
            </a:bodyPr>
            <a:lstStyle/>
            <a:p>
              <a:pPr algn="ctr" defTabSz="325983">
                <a:lnSpc>
                  <a:spcPct val="90000"/>
                </a:lnSpc>
                <a:spcBef>
                  <a:spcPct val="0"/>
                </a:spcBef>
                <a:spcAft>
                  <a:spcPct val="35000"/>
                </a:spcAft>
              </a:pPr>
              <a:endParaRPr lang="en-US" sz="900">
                <a:solidFill>
                  <a:schemeClr val="bg1"/>
                </a:solidFill>
                <a:latin typeface="Arial"/>
              </a:endParaRPr>
            </a:p>
          </p:txBody>
        </p:sp>
        <p:sp>
          <p:nvSpPr>
            <p:cNvPr id="19" name="Freeform 14">
              <a:extLst>
                <a:ext uri="{FF2B5EF4-FFF2-40B4-BE49-F238E27FC236}">
                  <a16:creationId xmlns:a16="http://schemas.microsoft.com/office/drawing/2014/main" id="{A7F87F84-AD94-CD6C-F651-F8341253BFD8}"/>
                </a:ext>
              </a:extLst>
            </p:cNvPr>
            <p:cNvSpPr/>
            <p:nvPr/>
          </p:nvSpPr>
          <p:spPr>
            <a:xfrm>
              <a:off x="3946465" y="2462673"/>
              <a:ext cx="940012" cy="5535029"/>
            </a:xfrm>
            <a:custGeom>
              <a:avLst/>
              <a:gdLst>
                <a:gd name="connsiteX0" fmla="*/ 0 w 5050195"/>
                <a:gd name="connsiteY0" fmla="*/ 0 h 1076475"/>
                <a:gd name="connsiteX1" fmla="*/ 5050195 w 5050195"/>
                <a:gd name="connsiteY1" fmla="*/ 0 h 1076475"/>
                <a:gd name="connsiteX2" fmla="*/ 5050195 w 5050195"/>
                <a:gd name="connsiteY2" fmla="*/ 1076475 h 1076475"/>
                <a:gd name="connsiteX3" fmla="*/ 0 w 5050195"/>
                <a:gd name="connsiteY3" fmla="*/ 1076475 h 1076475"/>
                <a:gd name="connsiteX4" fmla="*/ 0 w 5050195"/>
                <a:gd name="connsiteY4" fmla="*/ 0 h 1076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0195" h="1076475">
                  <a:moveTo>
                    <a:pt x="0" y="0"/>
                  </a:moveTo>
                  <a:lnTo>
                    <a:pt x="5050195" y="0"/>
                  </a:lnTo>
                  <a:lnTo>
                    <a:pt x="5050195" y="1076475"/>
                  </a:lnTo>
                  <a:lnTo>
                    <a:pt x="0" y="1076475"/>
                  </a:lnTo>
                  <a:lnTo>
                    <a:pt x="0" y="0"/>
                  </a:lnTo>
                  <a:close/>
                </a:path>
              </a:pathLst>
            </a:custGeom>
          </p:spPr>
          <p:style>
            <a:lnRef idx="3">
              <a:schemeClr val="lt1"/>
            </a:lnRef>
            <a:fillRef idx="1">
              <a:schemeClr val="accent2"/>
            </a:fillRef>
            <a:effectRef idx="1">
              <a:schemeClr val="accent2"/>
            </a:effectRef>
            <a:fontRef idx="minor">
              <a:schemeClr val="lt1"/>
            </a:fontRef>
          </p:style>
          <p:txBody>
            <a:bodyPr spcFirstLastPara="0" vert="horz" wrap="square" lIns="304799" tIns="15240" rIns="243841" bIns="15240" numCol="1" spcCol="1270" anchor="ctr" anchorCtr="0">
              <a:noAutofit/>
            </a:bodyPr>
            <a:lstStyle/>
            <a:p>
              <a:pPr algn="ctr" defTabSz="1066853">
                <a:lnSpc>
                  <a:spcPct val="90000"/>
                </a:lnSpc>
                <a:spcBef>
                  <a:spcPct val="0"/>
                </a:spcBef>
                <a:spcAft>
                  <a:spcPct val="35000"/>
                </a:spcAft>
              </a:pPr>
              <a:r>
                <a:rPr lang="en-US" sz="3200" dirty="0">
                  <a:solidFill>
                    <a:schemeClr val="bg1"/>
                  </a:solidFill>
                  <a:latin typeface="Roboto" pitchFamily="2" charset="0"/>
                  <a:ea typeface="Roboto" pitchFamily="2" charset="0"/>
                  <a:cs typeface="Arial" panose="020B0604020202020204" pitchFamily="34" charset="0"/>
                </a:rPr>
                <a:t>THƯ</a:t>
              </a:r>
            </a:p>
            <a:p>
              <a:pPr algn="ctr" defTabSz="1066853">
                <a:lnSpc>
                  <a:spcPct val="90000"/>
                </a:lnSpc>
                <a:spcBef>
                  <a:spcPct val="0"/>
                </a:spcBef>
                <a:spcAft>
                  <a:spcPct val="35000"/>
                </a:spcAft>
              </a:pPr>
              <a:r>
                <a:rPr lang="en-US" sz="3200" dirty="0">
                  <a:solidFill>
                    <a:schemeClr val="bg1"/>
                  </a:solidFill>
                  <a:latin typeface="Roboto" pitchFamily="2" charset="0"/>
                  <a:ea typeface="Roboto" pitchFamily="2" charset="0"/>
                  <a:cs typeface="Arial" panose="020B0604020202020204" pitchFamily="34" charset="0"/>
                </a:rPr>
                <a:t>VIỆN</a:t>
              </a:r>
            </a:p>
            <a:p>
              <a:pPr algn="ctr" defTabSz="1066853">
                <a:lnSpc>
                  <a:spcPct val="90000"/>
                </a:lnSpc>
                <a:spcBef>
                  <a:spcPct val="0"/>
                </a:spcBef>
                <a:spcAft>
                  <a:spcPct val="35000"/>
                </a:spcAft>
              </a:pPr>
              <a:r>
                <a:rPr lang="en-US" sz="3200" dirty="0">
                  <a:solidFill>
                    <a:schemeClr val="bg1"/>
                  </a:solidFill>
                  <a:latin typeface="Roboto" pitchFamily="2" charset="0"/>
                  <a:ea typeface="Roboto" pitchFamily="2" charset="0"/>
                  <a:cs typeface="Arial" panose="020B0604020202020204" pitchFamily="34" charset="0"/>
                </a:rPr>
                <a:t>ĐIỆN</a:t>
              </a:r>
            </a:p>
            <a:p>
              <a:pPr algn="ctr" defTabSz="1066853">
                <a:lnSpc>
                  <a:spcPct val="90000"/>
                </a:lnSpc>
                <a:spcBef>
                  <a:spcPct val="0"/>
                </a:spcBef>
                <a:spcAft>
                  <a:spcPct val="35000"/>
                </a:spcAft>
              </a:pPr>
              <a:r>
                <a:rPr lang="en-US" sz="3200" dirty="0">
                  <a:solidFill>
                    <a:schemeClr val="bg1"/>
                  </a:solidFill>
                  <a:latin typeface="Roboto" pitchFamily="2" charset="0"/>
                  <a:ea typeface="Roboto" pitchFamily="2" charset="0"/>
                  <a:cs typeface="Arial" panose="020B0604020202020204" pitchFamily="34" charset="0"/>
                </a:rPr>
                <a:t>TỬ</a:t>
              </a:r>
            </a:p>
          </p:txBody>
        </p:sp>
        <p:sp>
          <p:nvSpPr>
            <p:cNvPr id="20" name="Freeform 15">
              <a:extLst>
                <a:ext uri="{FF2B5EF4-FFF2-40B4-BE49-F238E27FC236}">
                  <a16:creationId xmlns:a16="http://schemas.microsoft.com/office/drawing/2014/main" id="{B5B7B747-E6C1-18E5-DF90-C61DFDC2FD01}"/>
                </a:ext>
              </a:extLst>
            </p:cNvPr>
            <p:cNvSpPr/>
            <p:nvPr/>
          </p:nvSpPr>
          <p:spPr>
            <a:xfrm>
              <a:off x="6115856" y="2097919"/>
              <a:ext cx="2874176"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a:ln/>
          </p:spPr>
          <p:style>
            <a:lnRef idx="3">
              <a:schemeClr val="lt1"/>
            </a:lnRef>
            <a:fillRef idx="1">
              <a:schemeClr val="accent6"/>
            </a:fillRef>
            <a:effectRef idx="1">
              <a:schemeClr val="accent6"/>
            </a:effectRef>
            <a:fontRef idx="minor">
              <a:schemeClr val="lt1"/>
            </a:fontRef>
          </p:style>
          <p:txBody>
            <a:bodyPr spcFirstLastPara="0" vert="horz" wrap="square" lIns="121920" tIns="9313" rIns="121920" bIns="9313" numCol="1" spcCol="1270" anchor="ctr" anchorCtr="0">
              <a:noAutofit/>
            </a:bodyPr>
            <a:lstStyle/>
            <a:p>
              <a:pPr algn="ctr" defTabSz="651966">
                <a:lnSpc>
                  <a:spcPct val="90000"/>
                </a:lnSpc>
                <a:spcBef>
                  <a:spcPct val="0"/>
                </a:spcBef>
                <a:spcAft>
                  <a:spcPct val="35000"/>
                </a:spcAft>
              </a:pPr>
              <a:r>
                <a:rPr lang="en-US" sz="3000" dirty="0" err="1">
                  <a:solidFill>
                    <a:schemeClr val="bg1"/>
                  </a:solidFill>
                  <a:latin typeface="Times New Roman" panose="02020603050405020304" pitchFamily="18" charset="0"/>
                  <a:cs typeface="Times New Roman" panose="02020603050405020304" pitchFamily="18" charset="0"/>
                </a:rPr>
                <a:t>Thư</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viện</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truyền</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thống</a:t>
              </a:r>
              <a:endParaRPr lang="en-US" sz="3000" dirty="0">
                <a:solidFill>
                  <a:schemeClr val="bg1"/>
                </a:solidFill>
                <a:latin typeface="Times New Roman" panose="02020603050405020304" pitchFamily="18" charset="0"/>
                <a:cs typeface="Times New Roman" panose="02020603050405020304" pitchFamily="18" charset="0"/>
              </a:endParaRPr>
            </a:p>
          </p:txBody>
        </p:sp>
        <p:sp>
          <p:nvSpPr>
            <p:cNvPr id="21" name="Freeform 17">
              <a:extLst>
                <a:ext uri="{FF2B5EF4-FFF2-40B4-BE49-F238E27FC236}">
                  <a16:creationId xmlns:a16="http://schemas.microsoft.com/office/drawing/2014/main" id="{FE116097-28A7-F5E5-12CE-177C1EF30193}"/>
                </a:ext>
              </a:extLst>
            </p:cNvPr>
            <p:cNvSpPr/>
            <p:nvPr/>
          </p:nvSpPr>
          <p:spPr>
            <a:xfrm>
              <a:off x="9658073" y="1498208"/>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8890" tIns="8890" rIns="8890" bIns="8890" numCol="1" spcCol="1270" anchor="ctr" anchorCtr="0">
              <a:noAutofit/>
            </a:bodyPr>
            <a:lstStyle/>
            <a:p>
              <a:pPr algn="ctr" defTabSz="622331">
                <a:spcBef>
                  <a:spcPct val="0"/>
                </a:spcBef>
                <a:spcAft>
                  <a:spcPct val="35000"/>
                </a:spcAft>
              </a:pP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Quản</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lý</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lưu</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thông</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mượn</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trả</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bằng</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thiết</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bị</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p>
            <a:p>
              <a:pPr algn="ctr" defTabSz="622331">
                <a:spcBef>
                  <a:spcPct val="0"/>
                </a:spcBef>
                <a:spcAft>
                  <a:spcPct val="35000"/>
                </a:spcAft>
              </a:pP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đầu</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đọc</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mã</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vạch</a:t>
              </a:r>
              <a:endParaRPr lang="en-US" sz="2400" dirty="0">
                <a:solidFill>
                  <a:schemeClr val="bg1"/>
                </a:solidFill>
                <a:latin typeface="Times New Roman" panose="02020603050405020304" pitchFamily="18" charset="0"/>
                <a:ea typeface="Roboto" pitchFamily="2" charset="0"/>
                <a:cs typeface="Times New Roman" panose="02020603050405020304" pitchFamily="18" charset="0"/>
              </a:endParaRPr>
            </a:p>
          </p:txBody>
        </p:sp>
        <p:sp>
          <p:nvSpPr>
            <p:cNvPr id="22" name="Freeform 18">
              <a:extLst>
                <a:ext uri="{FF2B5EF4-FFF2-40B4-BE49-F238E27FC236}">
                  <a16:creationId xmlns:a16="http://schemas.microsoft.com/office/drawing/2014/main" id="{C57F071D-3F15-0F5C-7282-A7DA17104686}"/>
                </a:ext>
              </a:extLst>
            </p:cNvPr>
            <p:cNvSpPr/>
            <p:nvPr/>
          </p:nvSpPr>
          <p:spPr>
            <a:xfrm>
              <a:off x="9658073" y="2697629"/>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8890" tIns="8890" rIns="8890" bIns="8890" numCol="1" spcCol="1270" anchor="ctr" anchorCtr="0">
              <a:noAutofit/>
            </a:bodyPr>
            <a:lstStyle/>
            <a:p>
              <a:pPr algn="ctr" defTabSz="622331">
                <a:spcBef>
                  <a:spcPct val="0"/>
                </a:spcBef>
                <a:spcAft>
                  <a:spcPct val="35000"/>
                </a:spcAft>
              </a:pP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Báo</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cáo</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công</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tác</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thư</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viện</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p>
            <a:p>
              <a:pPr algn="ctr" defTabSz="622331">
                <a:spcBef>
                  <a:spcPct val="0"/>
                </a:spcBef>
                <a:spcAft>
                  <a:spcPct val="35000"/>
                </a:spcAft>
              </a:pP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Báo</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cáo</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CSVC.</a:t>
              </a:r>
            </a:p>
          </p:txBody>
        </p:sp>
        <p:sp>
          <p:nvSpPr>
            <p:cNvPr id="23" name="Freeform 19">
              <a:extLst>
                <a:ext uri="{FF2B5EF4-FFF2-40B4-BE49-F238E27FC236}">
                  <a16:creationId xmlns:a16="http://schemas.microsoft.com/office/drawing/2014/main" id="{1B293196-5710-DE4F-7DA4-1D07737A0450}"/>
                </a:ext>
              </a:extLst>
            </p:cNvPr>
            <p:cNvSpPr/>
            <p:nvPr/>
          </p:nvSpPr>
          <p:spPr>
            <a:xfrm>
              <a:off x="6115856" y="4496762"/>
              <a:ext cx="2874176"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3">
              <a:schemeClr val="lt1"/>
            </a:lnRef>
            <a:fillRef idx="1">
              <a:schemeClr val="accent3"/>
            </a:fillRef>
            <a:effectRef idx="1">
              <a:schemeClr val="accent3"/>
            </a:effectRef>
            <a:fontRef idx="minor">
              <a:schemeClr val="lt1"/>
            </a:fontRef>
          </p:style>
          <p:txBody>
            <a:bodyPr spcFirstLastPara="0" vert="horz" wrap="square" lIns="9313" tIns="9313" rIns="9313" bIns="9313" numCol="1" spcCol="1270" anchor="ctr" anchorCtr="0">
              <a:noAutofit/>
            </a:bodyPr>
            <a:lstStyle/>
            <a:p>
              <a:pPr algn="ctr" defTabSz="651966">
                <a:lnSpc>
                  <a:spcPct val="90000"/>
                </a:lnSpc>
                <a:spcBef>
                  <a:spcPct val="0"/>
                </a:spcBef>
                <a:spcAft>
                  <a:spcPct val="35000"/>
                </a:spcAft>
              </a:pPr>
              <a:r>
                <a:rPr lang="en-US" sz="3000" dirty="0" err="1">
                  <a:solidFill>
                    <a:schemeClr val="bg1"/>
                  </a:solidFill>
                  <a:latin typeface="Times New Roman" panose="02020603050405020304" pitchFamily="18" charset="0"/>
                  <a:cs typeface="Times New Roman" panose="02020603050405020304" pitchFamily="18" charset="0"/>
                </a:rPr>
                <a:t>Thư</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viện</a:t>
              </a:r>
              <a:r>
                <a:rPr lang="en-US" sz="3000" dirty="0">
                  <a:solidFill>
                    <a:schemeClr val="bg1"/>
                  </a:solidFill>
                  <a:latin typeface="Times New Roman" panose="02020603050405020304" pitchFamily="18" charset="0"/>
                  <a:cs typeface="Times New Roman" panose="02020603050405020304" pitchFamily="18" charset="0"/>
                </a:rPr>
                <a:t> </a:t>
              </a:r>
              <a:r>
                <a:rPr lang="en-US" sz="3000" dirty="0" err="1">
                  <a:solidFill>
                    <a:schemeClr val="bg1"/>
                  </a:solidFill>
                  <a:latin typeface="Times New Roman" panose="02020603050405020304" pitchFamily="18" charset="0"/>
                  <a:cs typeface="Times New Roman" panose="02020603050405020304" pitchFamily="18" charset="0"/>
                </a:rPr>
                <a:t>số</a:t>
              </a:r>
              <a:endParaRPr lang="en-US" sz="3000" dirty="0">
                <a:solidFill>
                  <a:schemeClr val="bg1"/>
                </a:solidFill>
                <a:latin typeface="Times New Roman" panose="02020603050405020304" pitchFamily="18" charset="0"/>
                <a:cs typeface="Times New Roman" panose="02020603050405020304" pitchFamily="18" charset="0"/>
              </a:endParaRPr>
            </a:p>
          </p:txBody>
        </p:sp>
        <p:sp>
          <p:nvSpPr>
            <p:cNvPr id="24" name="Freeform 20">
              <a:extLst>
                <a:ext uri="{FF2B5EF4-FFF2-40B4-BE49-F238E27FC236}">
                  <a16:creationId xmlns:a16="http://schemas.microsoft.com/office/drawing/2014/main" id="{9ADC5CDF-319A-1C13-DA09-7AB226277739}"/>
                </a:ext>
              </a:extLst>
            </p:cNvPr>
            <p:cNvSpPr/>
            <p:nvPr/>
          </p:nvSpPr>
          <p:spPr>
            <a:xfrm>
              <a:off x="9658073" y="3897051"/>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3">
              <a:schemeClr val="lt1"/>
            </a:lnRef>
            <a:fillRef idx="1">
              <a:schemeClr val="accent3"/>
            </a:fillRef>
            <a:effectRef idx="1">
              <a:schemeClr val="accent3"/>
            </a:effectRef>
            <a:fontRef idx="minor">
              <a:schemeClr val="lt1"/>
            </a:fontRef>
          </p:style>
          <p:txBody>
            <a:bodyPr spcFirstLastPara="0" vert="horz" wrap="square" lIns="8890" tIns="8890" rIns="8890" bIns="8890" numCol="1" spcCol="1270" anchor="ctr" anchorCtr="0">
              <a:noAutofit/>
            </a:bodyPr>
            <a:lstStyle/>
            <a:p>
              <a:pPr algn="ctr" defTabSz="622331">
                <a:lnSpc>
                  <a:spcPct val="90000"/>
                </a:lnSpc>
                <a:spcBef>
                  <a:spcPct val="0"/>
                </a:spcBef>
                <a:spcAft>
                  <a:spcPct val="35000"/>
                </a:spcAft>
              </a:pP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Sách</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điện</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tử</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sách</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nói</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bài</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giảng</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điện</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2400" dirty="0" err="1">
                  <a:solidFill>
                    <a:schemeClr val="bg1"/>
                  </a:solidFill>
                  <a:latin typeface="Times New Roman" panose="02020603050405020304" pitchFamily="18" charset="0"/>
                  <a:ea typeface="Roboto" pitchFamily="2" charset="0"/>
                  <a:cs typeface="Times New Roman" panose="02020603050405020304" pitchFamily="18" charset="0"/>
                </a:rPr>
                <a:t>tử</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 </a:t>
              </a:r>
            </a:p>
          </p:txBody>
        </p:sp>
        <p:sp>
          <p:nvSpPr>
            <p:cNvPr id="25" name="Freeform 21">
              <a:extLst>
                <a:ext uri="{FF2B5EF4-FFF2-40B4-BE49-F238E27FC236}">
                  <a16:creationId xmlns:a16="http://schemas.microsoft.com/office/drawing/2014/main" id="{09F01A43-9995-966D-6DB5-F587FC9677F6}"/>
                </a:ext>
              </a:extLst>
            </p:cNvPr>
            <p:cNvSpPr/>
            <p:nvPr/>
          </p:nvSpPr>
          <p:spPr>
            <a:xfrm>
              <a:off x="9658073" y="5096472"/>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3">
              <a:schemeClr val="lt1"/>
            </a:lnRef>
            <a:fillRef idx="1">
              <a:schemeClr val="accent3"/>
            </a:fillRef>
            <a:effectRef idx="1">
              <a:schemeClr val="accent3"/>
            </a:effectRef>
            <a:fontRef idx="minor">
              <a:schemeClr val="lt1"/>
            </a:fontRef>
          </p:style>
          <p:txBody>
            <a:bodyPr spcFirstLastPara="0" vert="horz" wrap="square" lIns="8890" tIns="8890" rIns="8890" bIns="8890" numCol="1" spcCol="1270" anchor="ctr" anchorCtr="0">
              <a:noAutofit/>
            </a:bodyPr>
            <a:lstStyle/>
            <a:p>
              <a:pPr algn="ctr" defTabSz="622331">
                <a:lnSpc>
                  <a:spcPct val="90000"/>
                </a:lnSpc>
                <a:spcBef>
                  <a:spcPct val="0"/>
                </a:spcBef>
                <a:spcAft>
                  <a:spcPct val="35000"/>
                </a:spcAft>
              </a:pP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Video, Audio,</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ea typeface="Roboto" pitchFamily="2" charset="0"/>
                  <a:cs typeface="Times New Roman" panose="02020603050405020304" pitchFamily="18" charset="0"/>
                </a:rPr>
                <a:t>album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ảnh</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26" name="Freeform 22">
              <a:extLst>
                <a:ext uri="{FF2B5EF4-FFF2-40B4-BE49-F238E27FC236}">
                  <a16:creationId xmlns:a16="http://schemas.microsoft.com/office/drawing/2014/main" id="{1C48C0DB-4280-6191-CE10-7D50476A199A}"/>
                </a:ext>
              </a:extLst>
            </p:cNvPr>
            <p:cNvSpPr/>
            <p:nvPr/>
          </p:nvSpPr>
          <p:spPr>
            <a:xfrm>
              <a:off x="6154441" y="7495315"/>
              <a:ext cx="2874176"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a:solidFill>
              <a:srgbClr val="0682BA"/>
            </a:solidFill>
          </p:spPr>
          <p:style>
            <a:lnRef idx="3">
              <a:schemeClr val="lt1"/>
            </a:lnRef>
            <a:fillRef idx="1">
              <a:schemeClr val="dk1"/>
            </a:fillRef>
            <a:effectRef idx="1">
              <a:schemeClr val="dk1"/>
            </a:effectRef>
            <a:fontRef idx="minor">
              <a:schemeClr val="lt1"/>
            </a:fontRef>
          </p:style>
          <p:txBody>
            <a:bodyPr spcFirstLastPara="0" vert="horz" wrap="square" lIns="9313" tIns="60960" rIns="60960" bIns="60960" numCol="1" spcCol="1270" anchor="ctr" anchorCtr="0">
              <a:noAutofit/>
            </a:bodyPr>
            <a:lstStyle/>
            <a:p>
              <a:pPr algn="ctr" defTabSz="651966">
                <a:spcBef>
                  <a:spcPct val="0"/>
                </a:spcBef>
                <a:spcAft>
                  <a:spcPct val="35000"/>
                </a:spcAft>
              </a:pPr>
              <a:r>
                <a:rPr lang="en-US" sz="3000" dirty="0">
                  <a:solidFill>
                    <a:schemeClr val="bg1"/>
                  </a:solidFill>
                  <a:latin typeface="Times New Roman" panose="02020603050405020304" pitchFamily="18" charset="0"/>
                  <a:ea typeface="Roboto" pitchFamily="2" charset="0"/>
                  <a:cs typeface="Times New Roman" panose="02020603050405020304" pitchFamily="18" charset="0"/>
                </a:rPr>
                <a:t>Kho </a:t>
              </a:r>
              <a:r>
                <a:rPr lang="en-US" sz="3000" dirty="0" err="1">
                  <a:solidFill>
                    <a:schemeClr val="bg1"/>
                  </a:solidFill>
                  <a:latin typeface="Times New Roman" panose="02020603050405020304" pitchFamily="18" charset="0"/>
                  <a:ea typeface="Roboto" pitchFamily="2" charset="0"/>
                  <a:cs typeface="Times New Roman" panose="02020603050405020304" pitchFamily="18" charset="0"/>
                </a:rPr>
                <a:t>học</a:t>
              </a:r>
              <a:r>
                <a:rPr lang="en-US" sz="3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3000" dirty="0" err="1">
                  <a:solidFill>
                    <a:schemeClr val="bg1"/>
                  </a:solidFill>
                  <a:latin typeface="Times New Roman" panose="02020603050405020304" pitchFamily="18" charset="0"/>
                  <a:ea typeface="Roboto" pitchFamily="2" charset="0"/>
                  <a:cs typeface="Times New Roman" panose="02020603050405020304" pitchFamily="18" charset="0"/>
                </a:rPr>
                <a:t>liệu</a:t>
              </a:r>
              <a:r>
                <a:rPr lang="en-US" sz="3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3000" dirty="0" err="1">
                  <a:solidFill>
                    <a:schemeClr val="bg1"/>
                  </a:solidFill>
                  <a:latin typeface="Times New Roman" panose="02020603050405020304" pitchFamily="18" charset="0"/>
                  <a:ea typeface="Roboto" pitchFamily="2" charset="0"/>
                  <a:cs typeface="Times New Roman" panose="02020603050405020304" pitchFamily="18" charset="0"/>
                </a:rPr>
                <a:t>dùng</a:t>
              </a:r>
              <a:r>
                <a:rPr lang="en-US" sz="3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3000" dirty="0" err="1">
                  <a:solidFill>
                    <a:schemeClr val="bg1"/>
                  </a:solidFill>
                  <a:latin typeface="Times New Roman" panose="02020603050405020304" pitchFamily="18" charset="0"/>
                  <a:ea typeface="Roboto" pitchFamily="2" charset="0"/>
                  <a:cs typeface="Times New Roman" panose="02020603050405020304" pitchFamily="18" charset="0"/>
                </a:rPr>
                <a:t>chung</a:t>
              </a:r>
              <a:endParaRPr lang="en-US" sz="3000" dirty="0">
                <a:solidFill>
                  <a:schemeClr val="bg1"/>
                </a:solidFill>
                <a:latin typeface="Times New Roman" panose="02020603050405020304" pitchFamily="18" charset="0"/>
                <a:ea typeface="Roboto" pitchFamily="2" charset="0"/>
                <a:cs typeface="Times New Roman" panose="02020603050405020304" pitchFamily="18" charset="0"/>
              </a:endParaRPr>
            </a:p>
          </p:txBody>
        </p:sp>
        <p:sp>
          <p:nvSpPr>
            <p:cNvPr id="27" name="Freeform 23">
              <a:extLst>
                <a:ext uri="{FF2B5EF4-FFF2-40B4-BE49-F238E27FC236}">
                  <a16:creationId xmlns:a16="http://schemas.microsoft.com/office/drawing/2014/main" id="{440CED0F-3F77-8D69-27F0-D8C70ED6C972}"/>
                </a:ext>
              </a:extLst>
            </p:cNvPr>
            <p:cNvSpPr/>
            <p:nvPr/>
          </p:nvSpPr>
          <p:spPr>
            <a:xfrm>
              <a:off x="9658073" y="6295894"/>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a:solidFill>
              <a:srgbClr val="0070C0"/>
            </a:solidFill>
          </p:spPr>
          <p:style>
            <a:lnRef idx="3">
              <a:schemeClr val="lt1"/>
            </a:lnRef>
            <a:fillRef idx="1">
              <a:schemeClr val="dk1"/>
            </a:fillRef>
            <a:effectRef idx="1">
              <a:schemeClr val="dk1"/>
            </a:effectRef>
            <a:fontRef idx="minor">
              <a:schemeClr val="lt1"/>
            </a:fontRef>
          </p:style>
          <p:txBody>
            <a:bodyPr spcFirstLastPara="0" vert="horz" wrap="square" lIns="8890" tIns="8890" rIns="8890" bIns="8890" numCol="1" spcCol="1270" anchor="ctr" anchorCtr="0">
              <a:noAutofit/>
            </a:bodyPr>
            <a:lstStyle/>
            <a:p>
              <a:pPr algn="ctr" defTabSz="622331">
                <a:lnSpc>
                  <a:spcPct val="90000"/>
                </a:lnSpc>
                <a:spcBef>
                  <a:spcPct val="0"/>
                </a:spcBef>
                <a:spcAft>
                  <a:spcPct val="35000"/>
                </a:spcAft>
              </a:pPr>
              <a:r>
                <a:rPr lang="en-US" sz="2400" dirty="0">
                  <a:solidFill>
                    <a:schemeClr val="bg1"/>
                  </a:solidFill>
                  <a:latin typeface="Times New Roman" panose="02020603050405020304" pitchFamily="18" charset="0"/>
                  <a:cs typeface="Times New Roman" panose="02020603050405020304" pitchFamily="18" charset="0"/>
                </a:rPr>
                <a:t>Kho </a:t>
              </a:r>
              <a:r>
                <a:rPr lang="en-US" sz="2400" dirty="0" err="1">
                  <a:solidFill>
                    <a:schemeClr val="bg1"/>
                  </a:solidFill>
                  <a:latin typeface="Times New Roman" panose="02020603050405020304" pitchFamily="18" charset="0"/>
                  <a:cs typeface="Times New Roman" panose="02020603050405020304" pitchFamily="18" charset="0"/>
                </a:rPr>
                <a:t>nội</a:t>
              </a:r>
              <a:r>
                <a:rPr lang="en-US" sz="2400" dirty="0">
                  <a:solidFill>
                    <a:schemeClr val="bg1"/>
                  </a:solidFill>
                  <a:latin typeface="Times New Roman" panose="02020603050405020304" pitchFamily="18" charset="0"/>
                  <a:cs typeface="Times New Roman" panose="02020603050405020304" pitchFamily="18" charset="0"/>
                </a:rPr>
                <a:t> dung </a:t>
              </a:r>
              <a:r>
                <a:rPr lang="en-US" sz="2400" dirty="0" err="1">
                  <a:solidFill>
                    <a:schemeClr val="bg1"/>
                  </a:solidFill>
                  <a:latin typeface="Times New Roman" panose="02020603050405020304" pitchFamily="18" charset="0"/>
                  <a:cs typeface="Times New Roman" panose="02020603050405020304" pitchFamily="18" charset="0"/>
                </a:rPr>
                <a:t>tham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khảo</a:t>
              </a:r>
              <a:r>
                <a:rPr lang="en-US" sz="2400" dirty="0">
                  <a:solidFill>
                    <a:schemeClr val="bg1"/>
                  </a:solidFill>
                  <a:latin typeface="Times New Roman" panose="02020603050405020304" pitchFamily="18" charset="0"/>
                  <a:cs typeface="Times New Roman" panose="02020603050405020304" pitchFamily="18" charset="0"/>
                </a:rPr>
                <a:t> </a:t>
              </a:r>
            </a:p>
          </p:txBody>
        </p:sp>
        <p:sp>
          <p:nvSpPr>
            <p:cNvPr id="28" name="Freeform 24">
              <a:extLst>
                <a:ext uri="{FF2B5EF4-FFF2-40B4-BE49-F238E27FC236}">
                  <a16:creationId xmlns:a16="http://schemas.microsoft.com/office/drawing/2014/main" id="{7F0D090B-6C1B-3F73-A005-ADF286C789B5}"/>
                </a:ext>
              </a:extLst>
            </p:cNvPr>
            <p:cNvSpPr/>
            <p:nvPr/>
          </p:nvSpPr>
          <p:spPr>
            <a:xfrm>
              <a:off x="9658073" y="7495315"/>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a:solidFill>
              <a:srgbClr val="0070C0"/>
            </a:solidFill>
          </p:spPr>
          <p:style>
            <a:lnRef idx="3">
              <a:schemeClr val="lt1"/>
            </a:lnRef>
            <a:fillRef idx="1">
              <a:schemeClr val="dk1"/>
            </a:fillRef>
            <a:effectRef idx="1">
              <a:schemeClr val="dk1"/>
            </a:effectRef>
            <a:fontRef idx="minor">
              <a:schemeClr val="lt1"/>
            </a:fontRef>
          </p:style>
          <p:txBody>
            <a:bodyPr spcFirstLastPara="0" vert="horz" wrap="square" lIns="60960" tIns="8890" rIns="8890" bIns="8890" numCol="1" spcCol="1270" anchor="ctr" anchorCtr="0">
              <a:noAutofit/>
            </a:bodyPr>
            <a:lstStyle/>
            <a:p>
              <a:pPr algn="ctr" defTabSz="622331">
                <a:spcBef>
                  <a:spcPct val="0"/>
                </a:spcBef>
                <a:spcAft>
                  <a:spcPct val="35000"/>
                </a:spcAft>
              </a:pPr>
              <a:r>
                <a:rPr lang="en-US" sz="2400" dirty="0">
                  <a:solidFill>
                    <a:schemeClr val="bg1"/>
                  </a:solidFill>
                  <a:latin typeface="Times New Roman" panose="02020603050405020304" pitchFamily="18" charset="0"/>
                  <a:cs typeface="Times New Roman" panose="02020603050405020304" pitchFamily="18" charset="0"/>
                </a:rPr>
                <a:t>Kho </a:t>
              </a:r>
              <a:r>
                <a:rPr lang="en-US" sz="2400" dirty="0" err="1">
                  <a:solidFill>
                    <a:schemeClr val="bg1"/>
                  </a:solidFill>
                  <a:latin typeface="Times New Roman" panose="02020603050405020304" pitchFamily="18" charset="0"/>
                  <a:cs typeface="Times New Roman" panose="02020603050405020304" pitchFamily="18" charset="0"/>
                </a:rPr>
                <a:t>học</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liệu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dùng</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chung</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Phòng</a:t>
              </a:r>
              <a:r>
                <a:rPr lang="en-US" sz="2400" dirty="0">
                  <a:solidFill>
                    <a:schemeClr val="bg1"/>
                  </a:solidFill>
                  <a:latin typeface="Times New Roman" panose="02020603050405020304" pitchFamily="18" charset="0"/>
                  <a:cs typeface="Times New Roman" panose="02020603050405020304" pitchFamily="18" charset="0"/>
                </a:rPr>
                <a:t>/</a:t>
              </a:r>
              <a:r>
                <a:rPr lang="en-US" sz="2400" dirty="0" err="1">
                  <a:solidFill>
                    <a:schemeClr val="bg1"/>
                  </a:solidFill>
                  <a:latin typeface="Times New Roman" panose="02020603050405020304" pitchFamily="18" charset="0"/>
                  <a:cs typeface="Times New Roman" panose="02020603050405020304" pitchFamily="18" charset="0"/>
                </a:rPr>
                <a:t>Sở</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29" name="Freeform 25">
              <a:extLst>
                <a:ext uri="{FF2B5EF4-FFF2-40B4-BE49-F238E27FC236}">
                  <a16:creationId xmlns:a16="http://schemas.microsoft.com/office/drawing/2014/main" id="{370F3E6D-597C-CA02-8D7C-445DF3F28FB1}"/>
                </a:ext>
              </a:extLst>
            </p:cNvPr>
            <p:cNvSpPr/>
            <p:nvPr/>
          </p:nvSpPr>
          <p:spPr>
            <a:xfrm>
              <a:off x="9658073" y="8694737"/>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a:solidFill>
              <a:srgbClr val="0070C0"/>
            </a:solidFill>
          </p:spPr>
          <p:style>
            <a:lnRef idx="3">
              <a:schemeClr val="lt1"/>
            </a:lnRef>
            <a:fillRef idx="1">
              <a:schemeClr val="dk1"/>
            </a:fillRef>
            <a:effectRef idx="1">
              <a:schemeClr val="dk1"/>
            </a:effectRef>
            <a:fontRef idx="minor">
              <a:schemeClr val="lt1"/>
            </a:fontRef>
          </p:style>
          <p:txBody>
            <a:bodyPr spcFirstLastPara="0" vert="horz" wrap="square" lIns="0" tIns="8890" rIns="60960" bIns="8890" numCol="1" spcCol="1270" anchor="ctr" anchorCtr="0">
              <a:noAutofit/>
            </a:bodyPr>
            <a:lstStyle/>
            <a:p>
              <a:pPr algn="ctr" defTabSz="622331">
                <a:spcBef>
                  <a:spcPct val="0"/>
                </a:spcBef>
                <a:spcAft>
                  <a:spcPct val="35000"/>
                </a:spcAft>
              </a:pPr>
              <a:r>
                <a:rPr lang="en-US" sz="2400" dirty="0" err="1">
                  <a:solidFill>
                    <a:schemeClr val="bg1"/>
                  </a:solidFill>
                  <a:latin typeface="Times New Roman" panose="02020603050405020304" pitchFamily="18" charset="0"/>
                  <a:cs typeface="Times New Roman" panose="02020603050405020304" pitchFamily="18" charset="0"/>
                </a:rPr>
                <a:t>Trường</a:t>
              </a:r>
              <a:r>
                <a:rPr lang="en-US" sz="2400" dirty="0">
                  <a:solidFill>
                    <a:schemeClr val="bg1"/>
                  </a:solidFill>
                  <a:latin typeface="Times New Roman" panose="02020603050405020304" pitchFamily="18" charset="0"/>
                  <a:cs typeface="Times New Roman" panose="02020603050405020304" pitchFamily="18" charset="0"/>
                </a:rPr>
                <a:t> chia </a:t>
              </a:r>
              <a:r>
                <a:rPr lang="en-US" sz="2400" dirty="0" err="1">
                  <a:solidFill>
                    <a:schemeClr val="bg1"/>
                  </a:solidFill>
                  <a:latin typeface="Times New Roman" panose="02020603050405020304" pitchFamily="18" charset="0"/>
                  <a:cs typeface="Times New Roman" panose="02020603050405020304" pitchFamily="18" charset="0"/>
                </a:rPr>
                <a:t>sẻ</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với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trường</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0" name="Freeform 5">
              <a:extLst>
                <a:ext uri="{FF2B5EF4-FFF2-40B4-BE49-F238E27FC236}">
                  <a16:creationId xmlns:a16="http://schemas.microsoft.com/office/drawing/2014/main" id="{F357689E-078D-842A-A5E0-C8D31B5434E0}"/>
                </a:ext>
              </a:extLst>
            </p:cNvPr>
            <p:cNvSpPr/>
            <p:nvPr/>
          </p:nvSpPr>
          <p:spPr>
            <a:xfrm>
              <a:off x="9343345" y="7943330"/>
              <a:ext cx="314728" cy="54373"/>
            </a:xfrm>
            <a:custGeom>
              <a:avLst/>
              <a:gdLst>
                <a:gd name="connsiteX0" fmla="*/ 0 w 590870"/>
                <a:gd name="connsiteY0" fmla="*/ 45720 h 91440"/>
                <a:gd name="connsiteX1" fmla="*/ 590870 w 590870"/>
                <a:gd name="connsiteY1" fmla="*/ 45720 h 91440"/>
              </a:gdLst>
              <a:ahLst/>
              <a:cxnLst>
                <a:cxn ang="0">
                  <a:pos x="connsiteX0" y="connsiteY0"/>
                </a:cxn>
                <a:cxn ang="0">
                  <a:pos x="connsiteX1" y="connsiteY1"/>
                </a:cxn>
              </a:cxnLst>
              <a:rect l="l" t="t" r="r" b="b"/>
              <a:pathLst>
                <a:path w="590870" h="91440">
                  <a:moveTo>
                    <a:pt x="0" y="45720"/>
                  </a:moveTo>
                  <a:lnTo>
                    <a:pt x="590870" y="45720"/>
                  </a:lnTo>
                </a:path>
              </a:pathLst>
            </a:custGeom>
            <a:noFill/>
            <a:ln>
              <a:solidFill>
                <a:schemeClr val="bg1"/>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95576" tIns="20632" rIns="195575" bIns="20633" numCol="1" spcCol="1270" anchor="ctr" anchorCtr="0">
              <a:noAutofit/>
            </a:bodyPr>
            <a:lstStyle/>
            <a:p>
              <a:pPr algn="ctr" defTabSz="148174">
                <a:lnSpc>
                  <a:spcPct val="90000"/>
                </a:lnSpc>
                <a:spcBef>
                  <a:spcPct val="0"/>
                </a:spcBef>
                <a:spcAft>
                  <a:spcPct val="35000"/>
                </a:spcAft>
              </a:pPr>
              <a:endParaRPr lang="en-US" sz="500">
                <a:solidFill>
                  <a:schemeClr val="bg1"/>
                </a:solidFill>
                <a:latin typeface="Arial"/>
              </a:endParaRPr>
            </a:p>
          </p:txBody>
        </p:sp>
      </p:grpSp>
      <p:sp>
        <p:nvSpPr>
          <p:cNvPr id="31" name="Text Placeholder 2">
            <a:extLst>
              <a:ext uri="{FF2B5EF4-FFF2-40B4-BE49-F238E27FC236}">
                <a16:creationId xmlns:a16="http://schemas.microsoft.com/office/drawing/2014/main" id="{8EF968F8-F91C-7F86-2D69-C846B215017C}"/>
              </a:ext>
            </a:extLst>
          </p:cNvPr>
          <p:cNvSpPr txBox="1">
            <a:spLocks/>
          </p:cNvSpPr>
          <p:nvPr/>
        </p:nvSpPr>
        <p:spPr>
          <a:xfrm>
            <a:off x="1309252" y="226741"/>
            <a:ext cx="16130539" cy="10287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5400" b="1" dirty="0" err="1">
                <a:solidFill>
                  <a:srgbClr val="FFFF00"/>
                </a:solidFill>
                <a:latin typeface="Arial" panose="020B0604020202020204" pitchFamily="34" charset="0"/>
                <a:cs typeface="Arial" panose="020B0604020202020204" pitchFamily="34" charset="0"/>
              </a:rPr>
              <a:t>Cấu</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trúc</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Phần</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mềm</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thư</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viện</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điện</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tử</a:t>
            </a:r>
            <a:endParaRPr lang="en-US" sz="54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7133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V="1">
            <a:off x="-215096" y="22539"/>
            <a:ext cx="18685380" cy="438912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V="1">
            <a:off x="0" y="22542"/>
            <a:ext cx="18288000" cy="4358994"/>
          </a:xfrm>
          <a:prstGeom prst="rect">
            <a:avLst/>
          </a:prstGeom>
        </p:spPr>
      </p:pic>
      <p:sp>
        <p:nvSpPr>
          <p:cNvPr id="5" name="TextBox 5"/>
          <p:cNvSpPr txBox="1"/>
          <p:nvPr/>
        </p:nvSpPr>
        <p:spPr>
          <a:xfrm>
            <a:off x="5144689" y="3957707"/>
            <a:ext cx="8433827" cy="1272784"/>
          </a:xfrm>
          <a:prstGeom prst="rect">
            <a:avLst/>
          </a:prstGeom>
          <a:effectLst>
            <a:outerShdw blurRad="50800" dist="38100" dir="2700000" algn="tl" rotWithShape="0">
              <a:schemeClr val="tx2">
                <a:lumMod val="75000"/>
                <a:alpha val="40000"/>
              </a:schemeClr>
            </a:outerShdw>
          </a:effectLst>
        </p:spPr>
        <p:txBody>
          <a:bodyPr lIns="0" tIns="0" rIns="0" bIns="0" rtlCol="0" anchor="t">
            <a:spAutoFit/>
          </a:bodyPr>
          <a:lstStyle/>
          <a:p>
            <a:pPr marL="0" marR="0" lvl="0" indent="0" algn="ctr" defTabSz="914400" rtl="0" eaLnBrk="1" fontAlgn="auto" latinLnBrk="0" hangingPunct="1">
              <a:lnSpc>
                <a:spcPts val="4632"/>
              </a:lnSpc>
              <a:spcBef>
                <a:spcPts val="0"/>
              </a:spcBef>
              <a:spcAft>
                <a:spcPts val="0"/>
              </a:spcAft>
              <a:buClrTx/>
              <a:buSzTx/>
              <a:buFontTx/>
              <a:buNone/>
              <a:tabLst/>
              <a:defRPr/>
            </a:pPr>
            <a:endParaRPr kumimoji="0" lang="en-US" sz="8000" b="1" i="0" u="none" strike="noStrike" kern="1200" cap="none" spc="165" normalizeH="0" baseline="0" noProof="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a:p>
            <a:pPr marL="0" marR="0" lvl="0" indent="0" algn="ctr" defTabSz="914400" rtl="0" eaLnBrk="1" fontAlgn="auto" latinLnBrk="0" hangingPunct="1">
              <a:lnSpc>
                <a:spcPts val="4632"/>
              </a:lnSpc>
              <a:spcBef>
                <a:spcPts val="0"/>
              </a:spcBef>
              <a:spcAft>
                <a:spcPts val="0"/>
              </a:spcAft>
              <a:buClrTx/>
              <a:buSzTx/>
              <a:buFontTx/>
              <a:buNone/>
              <a:tabLst/>
              <a:defRPr/>
            </a:pPr>
            <a:r>
              <a:rPr kumimoji="0" lang="en-US" sz="8000" b="1" i="0" u="none" strike="noStrike" kern="1200" cap="none" spc="165" normalizeH="0" baseline="0" noProof="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GIỚI THIỆU</a:t>
            </a:r>
            <a:endParaRPr kumimoji="0" lang="en-US" sz="8000" b="1" i="0" u="none" strike="noStrike" kern="1200" cap="none" spc="165"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6" name="TextBox 6"/>
          <p:cNvSpPr txBox="1"/>
          <p:nvPr/>
        </p:nvSpPr>
        <p:spPr>
          <a:xfrm>
            <a:off x="241663" y="5377411"/>
            <a:ext cx="17804673" cy="818173"/>
          </a:xfrm>
          <a:prstGeom prst="rect">
            <a:avLst/>
          </a:prstGeom>
          <a:effectLst>
            <a:outerShdw blurRad="38100" dist="38100" dir="2700000" algn="tl" rotWithShape="0">
              <a:schemeClr val="tx2">
                <a:lumMod val="75000"/>
                <a:alpha val="40000"/>
              </a:schemeClr>
            </a:outerShdw>
          </a:effectLst>
        </p:spPr>
        <p:txBody>
          <a:bodyPr wrap="square" lIns="0" tIns="0" rIns="0" bIns="0" rtlCol="0" anchor="t">
            <a:spAutoFit/>
          </a:bodyPr>
          <a:lstStyle/>
          <a:p>
            <a:pPr marL="0" marR="0" lvl="0" indent="0" algn="ctr" defTabSz="914400" rtl="0" eaLnBrk="1" fontAlgn="auto" latinLnBrk="0" hangingPunct="1">
              <a:lnSpc>
                <a:spcPts val="7147"/>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FFC000"/>
                </a:solidFill>
                <a:effectLst/>
                <a:uLnTx/>
                <a:uFillTx/>
                <a:latin typeface="Times New Roman" panose="02020603050405020304" pitchFamily="18" charset="0"/>
                <a:ea typeface="Tahoma" panose="020B0604030504040204" pitchFamily="34" charset="0"/>
                <a:cs typeface="Times New Roman" panose="02020603050405020304" pitchFamily="18" charset="0"/>
              </a:rPr>
              <a:t>GIẢI PHÁP CHUYỂN ĐỔI SỐ NGÀNH GD&amp;ĐT</a:t>
            </a:r>
          </a:p>
        </p:txBody>
      </p:sp>
      <p:sp>
        <p:nvSpPr>
          <p:cNvPr id="8" name="TextBox 8"/>
          <p:cNvSpPr txBox="1"/>
          <p:nvPr/>
        </p:nvSpPr>
        <p:spPr>
          <a:xfrm>
            <a:off x="3250047" y="7623296"/>
            <a:ext cx="12041580" cy="461665"/>
          </a:xfrm>
          <a:prstGeom prst="rect">
            <a:avLst/>
          </a:prstGeom>
          <a:effectLst>
            <a:outerShdw blurRad="50800" dist="38100" dir="2700000" algn="tl" rotWithShape="0">
              <a:schemeClr val="tx2">
                <a:lumMod val="75000"/>
                <a:alpha val="40000"/>
              </a:schemeClr>
            </a:outerShdw>
          </a:effectLst>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1" u="none" strike="noStrike" kern="1200" cap="none" spc="48"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Hà </a:t>
            </a:r>
            <a:r>
              <a:rPr kumimoji="0" lang="en-US" sz="3000" b="0" i="1" u="none" strike="noStrike" kern="1200" cap="none" spc="48" normalizeH="0" baseline="0" noProof="0" dirty="0" err="1">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Nội</a:t>
            </a:r>
            <a:r>
              <a:rPr kumimoji="0" lang="en-US" sz="3000" b="0" i="1" u="none" strike="noStrike" kern="1200" cap="none" spc="48"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3000" b="0" i="1" u="none" strike="noStrike" kern="1200" cap="none" spc="48" normalizeH="0" baseline="0" noProof="0" dirty="0" err="1">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ngày</a:t>
            </a:r>
            <a:r>
              <a:rPr kumimoji="0" lang="en-US" sz="3000" b="0" i="1" u="none" strike="noStrike" kern="1200" cap="none" spc="48" normalizeH="0" baseline="0" noProof="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  13 </a:t>
            </a:r>
            <a:r>
              <a:rPr kumimoji="0" lang="en-US" sz="3000" b="0" i="1" u="none" strike="noStrike" kern="1200" cap="none" spc="48" normalizeH="0" baseline="0" noProof="0" dirty="0" err="1">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tháng</a:t>
            </a:r>
            <a:r>
              <a:rPr kumimoji="0" lang="en-US" sz="3000" b="0" i="1" u="none" strike="noStrike" kern="1200" cap="none" spc="48"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lang="en-US" sz="3000" i="1" kern="1200" spc="48" dirty="0">
                <a:solidFill>
                  <a:prstClr val="white"/>
                </a:solidFill>
                <a:latin typeface="Times New Roman" panose="02020603050405020304" pitchFamily="18" charset="0"/>
                <a:ea typeface="Tahoma" panose="020B0604030504040204" pitchFamily="34" charset="0"/>
                <a:cs typeface="Times New Roman" panose="02020603050405020304" pitchFamily="18" charset="0"/>
              </a:rPr>
              <a:t>10</a:t>
            </a:r>
            <a:r>
              <a:rPr kumimoji="0" lang="en-US" sz="3000" b="0" i="1" u="none" strike="noStrike" kern="1200" cap="none" spc="48"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3000" b="0" i="1" u="none" strike="noStrike" kern="1200" cap="none" spc="48" normalizeH="0" baseline="0" noProof="0" dirty="0" err="1">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năm</a:t>
            </a:r>
            <a:r>
              <a:rPr kumimoji="0" lang="en-US" sz="3000" b="0" i="1" u="none" strike="noStrike" kern="1200" cap="none" spc="48" normalizeH="0" baseline="0" noProof="0" dirty="0">
                <a:ln>
                  <a:noFill/>
                </a:ln>
                <a:solidFill>
                  <a:prstClr val="white"/>
                </a:solidFill>
                <a:effectLst/>
                <a:uLnTx/>
                <a:uFillTx/>
                <a:latin typeface="Times New Roman" panose="02020603050405020304" pitchFamily="18" charset="0"/>
                <a:ea typeface="Tahoma" panose="020B0604030504040204" pitchFamily="34" charset="0"/>
                <a:cs typeface="Times New Roman" panose="02020603050405020304" pitchFamily="18" charset="0"/>
              </a:rPr>
              <a:t> 2023</a:t>
            </a:r>
          </a:p>
        </p:txBody>
      </p:sp>
      <p:pic>
        <p:nvPicPr>
          <p:cNvPr id="13"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363816" y="8702510"/>
            <a:ext cx="18834101" cy="4526280"/>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V="1">
            <a:off x="-228600" y="8702508"/>
            <a:ext cx="18503096" cy="4047234"/>
          </a:xfrm>
          <a:prstGeom prst="rect">
            <a:avLst/>
          </a:prstGeom>
        </p:spPr>
      </p:pic>
      <p:cxnSp>
        <p:nvCxnSpPr>
          <p:cNvPr id="11" name="Straight Connector 10"/>
          <p:cNvCxnSpPr/>
          <p:nvPr/>
        </p:nvCxnSpPr>
        <p:spPr>
          <a:xfrm>
            <a:off x="6846095" y="2642166"/>
            <a:ext cx="5408024" cy="0"/>
          </a:xfrm>
          <a:prstGeom prst="line">
            <a:avLst/>
          </a:prstGeom>
          <a:ln>
            <a:solidFill>
              <a:schemeClr val="bg1"/>
            </a:solidFill>
          </a:ln>
        </p:spPr>
        <p:style>
          <a:lnRef idx="2">
            <a:schemeClr val="accent6"/>
          </a:lnRef>
          <a:fillRef idx="0">
            <a:schemeClr val="accent6"/>
          </a:fillRef>
          <a:effectRef idx="1">
            <a:schemeClr val="accent6"/>
          </a:effectRef>
          <a:fontRef idx="minor">
            <a:schemeClr val="tx1"/>
          </a:fontRef>
        </p:style>
      </p:cxnSp>
      <p:pic>
        <p:nvPicPr>
          <p:cNvPr id="4" name="Picture 3">
            <a:extLst>
              <a:ext uri="{FF2B5EF4-FFF2-40B4-BE49-F238E27FC236}">
                <a16:creationId xmlns:a16="http://schemas.microsoft.com/office/drawing/2014/main" id="{E47D73A6-FBC2-3D2F-A321-A0ABFD8D1A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2000" y="726628"/>
            <a:ext cx="2313766" cy="1905000"/>
          </a:xfrm>
          <a:prstGeom prst="rect">
            <a:avLst/>
          </a:prstGeom>
        </p:spPr>
      </p:pic>
      <p:sp>
        <p:nvSpPr>
          <p:cNvPr id="12" name="TextBox 5"/>
          <p:cNvSpPr txBox="1"/>
          <p:nvPr/>
        </p:nvSpPr>
        <p:spPr>
          <a:xfrm>
            <a:off x="2311304" y="455729"/>
            <a:ext cx="14477606" cy="2769989"/>
          </a:xfrm>
          <a:prstGeom prst="rect">
            <a:avLst/>
          </a:prstGeom>
          <a:effectLst>
            <a:outerShdw blurRad="50800" dist="38100" dir="2700000" algn="tl" rotWithShape="0">
              <a:schemeClr val="tx2">
                <a:lumMod val="75000"/>
                <a:alpha val="40000"/>
              </a:schemeClr>
            </a:outerShdw>
          </a:effectLst>
        </p:spPr>
        <p:txBody>
          <a:bodyPr wrap="square" lIns="0" tIns="0" rIns="0" bIns="0" rtlCol="0" anchor="t">
            <a:spAutoFit/>
          </a:bodyPr>
          <a:lstStyle/>
          <a:p>
            <a:pPr algn="ctr"/>
            <a:r>
              <a:rPr lang="en-US" sz="6000" b="1" spc="16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UBND HUYỆN MỸ ĐỨC</a:t>
            </a:r>
            <a:br>
              <a:rPr lang="en-US" sz="6000" b="1" spc="16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br>
            <a:r>
              <a:rPr lang="en-US" sz="6000" b="1" spc="16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PHÒNG GIÁO DỤC &amp; ĐÀO TẠO</a:t>
            </a:r>
          </a:p>
          <a:p>
            <a:pPr algn="ctr"/>
            <a:endParaRPr lang="en-US" sz="6000" b="1" spc="165" dirty="0">
              <a:solidFill>
                <a:srgbClr val="FFFF00"/>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88146298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Text Placeholder 2">
            <a:extLst>
              <a:ext uri="{FF2B5EF4-FFF2-40B4-BE49-F238E27FC236}">
                <a16:creationId xmlns:a16="http://schemas.microsoft.com/office/drawing/2014/main" id="{34F8F025-4D85-0BE0-0629-6BF2541A569C}"/>
              </a:ext>
            </a:extLst>
          </p:cNvPr>
          <p:cNvSpPr txBox="1">
            <a:spLocks/>
          </p:cNvSpPr>
          <p:nvPr/>
        </p:nvSpPr>
        <p:spPr>
          <a:xfrm>
            <a:off x="-587072" y="412561"/>
            <a:ext cx="7773044" cy="10287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7200" b="1" dirty="0" err="1">
                <a:solidFill>
                  <a:srgbClr val="FFFF00"/>
                </a:solidFill>
                <a:latin typeface="Arial" panose="020B0604020202020204" pitchFamily="34" charset="0"/>
                <a:cs typeface="Arial" panose="020B0604020202020204" pitchFamily="34" charset="0"/>
              </a:rPr>
              <a:t>Lợi</a:t>
            </a:r>
            <a:r>
              <a:rPr lang="en-US" sz="7200" b="1" dirty="0">
                <a:solidFill>
                  <a:srgbClr val="FFFF00"/>
                </a:solidFill>
                <a:latin typeface="Arial" panose="020B0604020202020204" pitchFamily="34" charset="0"/>
                <a:cs typeface="Arial" panose="020B0604020202020204" pitchFamily="34" charset="0"/>
              </a:rPr>
              <a:t> </a:t>
            </a:r>
            <a:r>
              <a:rPr lang="en-US" sz="7200" b="1" dirty="0" err="1">
                <a:solidFill>
                  <a:srgbClr val="FFFF00"/>
                </a:solidFill>
                <a:latin typeface="Arial" panose="020B0604020202020204" pitchFamily="34" charset="0"/>
                <a:cs typeface="Arial" panose="020B0604020202020204" pitchFamily="34" charset="0"/>
              </a:rPr>
              <a:t>ích</a:t>
            </a:r>
            <a:endParaRPr lang="en-US" sz="7200" b="1" dirty="0">
              <a:solidFill>
                <a:srgbClr val="FFFF0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773F49E6-7378-91C2-4F6A-AF1BB3A4780B}"/>
              </a:ext>
            </a:extLst>
          </p:cNvPr>
          <p:cNvSpPr txBox="1"/>
          <p:nvPr/>
        </p:nvSpPr>
        <p:spPr>
          <a:xfrm>
            <a:off x="1409700" y="1744074"/>
            <a:ext cx="15468600" cy="6555641"/>
          </a:xfrm>
          <a:prstGeom prst="rect">
            <a:avLst/>
          </a:prstGeom>
          <a:noFill/>
        </p:spPr>
        <p:txBody>
          <a:bodyPr wrap="square" rtlCol="0">
            <a:spAutoFit/>
          </a:bodyPr>
          <a:lstStyle/>
          <a:p>
            <a:pPr marL="0" lvl="1">
              <a:lnSpc>
                <a:spcPct val="150000"/>
              </a:lnSpc>
            </a:pP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1.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Đối</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với</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Phòng</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GD&amp;ĐT:</a:t>
            </a:r>
          </a:p>
          <a:p>
            <a:pPr marL="0" lvl="1">
              <a:lnSpc>
                <a:spcPct val="150000"/>
              </a:lnSpc>
            </a:pP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Xây</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dựng</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cấu</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trúc</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hệ</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thống</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phần</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mềm</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thống</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nhất</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liên</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thông</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số</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liệu</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giữa</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err="1">
                <a:solidFill>
                  <a:schemeClr val="bg1"/>
                </a:solidFill>
                <a:latin typeface="Times New Roman" panose="02020603050405020304" pitchFamily="18" charset="0"/>
                <a:ea typeface="Roboto" pitchFamily="2" charset="0"/>
                <a:cs typeface="Times New Roman" panose="02020603050405020304" pitchFamily="18" charset="0"/>
              </a:rPr>
              <a:t>các</a:t>
            </a:r>
            <a:r>
              <a:rPr lang="en-US" sz="4000">
                <a:solidFill>
                  <a:schemeClr val="bg1"/>
                </a:solidFill>
                <a:latin typeface="Times New Roman" panose="02020603050405020304" pitchFamily="18" charset="0"/>
                <a:ea typeface="Roboto" pitchFamily="2" charset="0"/>
                <a:cs typeface="Times New Roman" panose="02020603050405020304" pitchFamily="18" charset="0"/>
              </a:rPr>
              <a:t> cấp;</a:t>
            </a:r>
            <a:br>
              <a:rPr lang="en-US" sz="4000" dirty="0">
                <a:solidFill>
                  <a:schemeClr val="bg1"/>
                </a:solidFill>
                <a:latin typeface="Times New Roman" panose="02020603050405020304" pitchFamily="18" charset="0"/>
                <a:ea typeface="Roboto" pitchFamily="2" charset="0"/>
                <a:cs typeface="Times New Roman" panose="02020603050405020304" pitchFamily="18" charset="0"/>
              </a:rPr>
            </a:b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Xây</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dựng</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và</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quản</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lý</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kho</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dữ</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liệu</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dùng</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chung</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err="1">
                <a:solidFill>
                  <a:schemeClr val="bg1"/>
                </a:solidFill>
                <a:latin typeface="Times New Roman" panose="02020603050405020304" pitchFamily="18" charset="0"/>
                <a:ea typeface="Roboto" pitchFamily="2" charset="0"/>
                <a:cs typeface="Times New Roman" panose="02020603050405020304" pitchFamily="18" charset="0"/>
              </a:rPr>
              <a:t>cấp</a:t>
            </a:r>
            <a:r>
              <a:rPr lang="en-US" sz="4000">
                <a:solidFill>
                  <a:schemeClr val="bg1"/>
                </a:solidFill>
                <a:latin typeface="Times New Roman" panose="02020603050405020304" pitchFamily="18" charset="0"/>
                <a:ea typeface="Roboto" pitchFamily="2" charset="0"/>
                <a:cs typeface="Times New Roman" panose="02020603050405020304" pitchFamily="18" charset="0"/>
              </a:rPr>
              <a:t> Phòng; </a:t>
            </a:r>
            <a:endParaRPr lang="en-US" sz="4000" dirty="0">
              <a:solidFill>
                <a:schemeClr val="bg1"/>
              </a:solidFill>
              <a:latin typeface="Times New Roman" panose="02020603050405020304" pitchFamily="18" charset="0"/>
              <a:ea typeface="Roboto" pitchFamily="2" charset="0"/>
              <a:cs typeface="Times New Roman" panose="02020603050405020304" pitchFamily="18" charset="0"/>
            </a:endParaRPr>
          </a:p>
          <a:p>
            <a:pPr marL="0" lvl="1">
              <a:lnSpc>
                <a:spcPct val="150000"/>
              </a:lnSpc>
            </a:pP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 </a:t>
            </a:r>
            <a:r>
              <a:rPr lang="vi-VN" sz="4000" dirty="0">
                <a:solidFill>
                  <a:schemeClr val="bg1"/>
                </a:solidFill>
                <a:latin typeface="Times New Roman" panose="02020603050405020304" pitchFamily="18" charset="0"/>
                <a:ea typeface="Roboto" pitchFamily="2" charset="0"/>
                <a:cs typeface="Times New Roman" panose="02020603050405020304" pitchFamily="18" charset="0"/>
              </a:rPr>
              <a:t>T</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ổng</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hợp</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báo</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cáo</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thống</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kê</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số</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liệu</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dữ</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liệu</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thư</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viện</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err="1">
                <a:solidFill>
                  <a:schemeClr val="bg1"/>
                </a:solidFill>
                <a:latin typeface="Times New Roman" panose="02020603050405020304" pitchFamily="18" charset="0"/>
                <a:ea typeface="Roboto" pitchFamily="2" charset="0"/>
                <a:cs typeface="Times New Roman" panose="02020603050405020304" pitchFamily="18" charset="0"/>
              </a:rPr>
              <a:t>toàn</a:t>
            </a:r>
            <a:r>
              <a:rPr lang="en-US" sz="4000">
                <a:solidFill>
                  <a:schemeClr val="bg1"/>
                </a:solidFill>
                <a:latin typeface="Times New Roman" panose="02020603050405020304" pitchFamily="18" charset="0"/>
                <a:ea typeface="Roboto" pitchFamily="2" charset="0"/>
                <a:cs typeface="Times New Roman" panose="02020603050405020304" pitchFamily="18" charset="0"/>
              </a:rPr>
              <a:t> phòng;</a:t>
            </a:r>
            <a:endParaRPr lang="en-US" sz="4000" dirty="0">
              <a:solidFill>
                <a:schemeClr val="bg1"/>
              </a:solidFill>
              <a:latin typeface="Times New Roman" panose="02020603050405020304" pitchFamily="18" charset="0"/>
              <a:ea typeface="Roboto" pitchFamily="2" charset="0"/>
              <a:cs typeface="Times New Roman" panose="02020603050405020304" pitchFamily="18" charset="0"/>
            </a:endParaRPr>
          </a:p>
          <a:p>
            <a:pPr marL="0" lvl="1">
              <a:lnSpc>
                <a:spcPct val="150000"/>
              </a:lnSpc>
            </a:pP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Hỗ</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trợ</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công</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tác</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kiểm</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tra</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đánh</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giá</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chuẩn</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thư</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viện</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thuận</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tiện</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và</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hiệu</a:t>
            </a:r>
            <a:r>
              <a:rPr lang="en-US" sz="4000" dirty="0">
                <a:solidFill>
                  <a:schemeClr val="bg1"/>
                </a:solidFill>
                <a:latin typeface="Times New Roman" panose="02020603050405020304" pitchFamily="18" charset="0"/>
                <a:ea typeface="Roboto" pitchFamily="2" charset="0"/>
                <a:cs typeface="Times New Roman" panose="02020603050405020304" pitchFamily="18" charset="0"/>
              </a:rPr>
              <a:t> </a:t>
            </a:r>
            <a:r>
              <a:rPr lang="en-US" sz="4000" dirty="0" err="1">
                <a:solidFill>
                  <a:schemeClr val="bg1"/>
                </a:solidFill>
                <a:latin typeface="Times New Roman" panose="02020603050405020304" pitchFamily="18" charset="0"/>
                <a:ea typeface="Roboto" pitchFamily="2" charset="0"/>
                <a:cs typeface="Times New Roman" panose="02020603050405020304" pitchFamily="18" charset="0"/>
              </a:rPr>
              <a:t>quả</a:t>
            </a:r>
            <a:endParaRPr lang="en-US" sz="4000" dirty="0">
              <a:solidFill>
                <a:schemeClr val="bg1"/>
              </a:solidFill>
              <a:latin typeface="Times New Roman" panose="02020603050405020304" pitchFamily="18" charset="0"/>
              <a:ea typeface="Roboto" pitchFamily="2" charset="0"/>
              <a:cs typeface="Times New Roman" panose="02020603050405020304" pitchFamily="18" charset="0"/>
            </a:endParaRPr>
          </a:p>
        </p:txBody>
      </p:sp>
    </p:spTree>
    <p:extLst>
      <p:ext uri="{BB962C8B-B14F-4D97-AF65-F5344CB8AC3E}">
        <p14:creationId xmlns:p14="http://schemas.microsoft.com/office/powerpoint/2010/main" val="1276187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Text Placeholder 2">
            <a:extLst>
              <a:ext uri="{FF2B5EF4-FFF2-40B4-BE49-F238E27FC236}">
                <a16:creationId xmlns:a16="http://schemas.microsoft.com/office/drawing/2014/main" id="{34F8F025-4D85-0BE0-0629-6BF2541A569C}"/>
              </a:ext>
            </a:extLst>
          </p:cNvPr>
          <p:cNvSpPr txBox="1">
            <a:spLocks/>
          </p:cNvSpPr>
          <p:nvPr/>
        </p:nvSpPr>
        <p:spPr>
          <a:xfrm>
            <a:off x="-587072" y="412561"/>
            <a:ext cx="7773044" cy="10287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000000"/>
              </a:buClr>
              <a:buSzTx/>
              <a:buFont typeface="Arial" pitchFamily="34" charset="0"/>
              <a:buNone/>
              <a:tabLst/>
              <a:defRPr/>
            </a:pPr>
            <a:r>
              <a:rPr kumimoji="0" lang="en-US" sz="72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Lợi</a:t>
            </a:r>
            <a:r>
              <a:rPr kumimoji="0" lang="en-US" sz="7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sym typeface="Arial"/>
              </a:rPr>
              <a:t> </a:t>
            </a:r>
            <a:r>
              <a:rPr kumimoji="0" lang="en-US" sz="72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ích</a:t>
            </a:r>
            <a:endParaRPr kumimoji="0" lang="en-US" sz="7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sym typeface="Arial"/>
            </a:endParaRPr>
          </a:p>
        </p:txBody>
      </p:sp>
      <p:sp>
        <p:nvSpPr>
          <p:cNvPr id="12" name="TextBox 11">
            <a:extLst>
              <a:ext uri="{FF2B5EF4-FFF2-40B4-BE49-F238E27FC236}">
                <a16:creationId xmlns:a16="http://schemas.microsoft.com/office/drawing/2014/main" id="{773F49E6-7378-91C2-4F6A-AF1BB3A4780B}"/>
              </a:ext>
            </a:extLst>
          </p:cNvPr>
          <p:cNvSpPr txBox="1"/>
          <p:nvPr/>
        </p:nvSpPr>
        <p:spPr>
          <a:xfrm>
            <a:off x="1409700" y="1744074"/>
            <a:ext cx="15468600" cy="6445034"/>
          </a:xfrm>
          <a:prstGeom prst="rect">
            <a:avLst/>
          </a:prstGeom>
          <a:noFill/>
        </p:spPr>
        <p:txBody>
          <a:bodyPr wrap="square" rtlCol="0">
            <a:spAutoFit/>
          </a:bodyPr>
          <a:lstStyle/>
          <a:p>
            <a:pPr lvl="1">
              <a:lnSpc>
                <a:spcPct val="150000"/>
              </a:lnSpc>
            </a:pPr>
            <a:r>
              <a:rPr lang="en-US" sz="4000" dirty="0">
                <a:solidFill>
                  <a:srgbClr val="FFFFFF"/>
                </a:solidFill>
                <a:latin typeface="Times New Roman" panose="02020603050405020304" pitchFamily="18" charset="0"/>
                <a:ea typeface="Roboto" pitchFamily="2" charset="0"/>
                <a:cs typeface="Times New Roman" panose="02020603050405020304" pitchFamily="18" charset="0"/>
              </a:rPr>
              <a:t>2</a:t>
            </a:r>
            <a:r>
              <a:rPr kumimoji="0" lang="en-US" sz="4000" b="0" i="0" u="none" strike="noStrike" kern="0" cap="none" spc="0" normalizeH="0" baseline="0" noProof="0" dirty="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a:t>
            </a:r>
            <a:r>
              <a:rPr kumimoji="0" lang="en-US" sz="4000" b="0" i="0" u="none" strike="noStrike" kern="0" cap="none" spc="0" normalizeH="0" baseline="0" noProof="0" dirty="0" err="1">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Đối</a:t>
            </a:r>
            <a:r>
              <a:rPr kumimoji="0" lang="en-US" sz="4000" b="0" i="0" u="none" strike="noStrike" kern="0" cap="none" spc="0" normalizeH="0" baseline="0" noProof="0" dirty="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a:t>
            </a:r>
            <a:r>
              <a:rPr kumimoji="0" lang="en-US" sz="4000" b="0" i="0" u="none" strike="noStrike" kern="0" cap="none" spc="0" normalizeH="0" baseline="0" noProof="0" dirty="0" err="1">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với</a:t>
            </a:r>
            <a:r>
              <a:rPr kumimoji="0" lang="en-US" sz="4000" b="0" i="0" u="none" strike="noStrike" kern="0" cap="none" spc="0" normalizeH="0" baseline="0" noProof="0" dirty="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BGH</a:t>
            </a:r>
            <a:r>
              <a:rPr kumimoji="0" lang="en-US" sz="4000" b="0" i="0" u="none" strike="noStrike" kern="0" cap="none" spc="0" normalizeH="0" noProof="0" dirty="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a:t>
            </a:r>
            <a:r>
              <a:rPr kumimoji="0" lang="en-US" sz="4000" b="0" i="0" u="none" strike="noStrike" kern="0" cap="none" spc="0" normalizeH="0" noProof="0" dirty="0" err="1">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nhà</a:t>
            </a:r>
            <a:r>
              <a:rPr kumimoji="0" lang="en-US" sz="4000" b="0" i="0" u="none" strike="noStrike" kern="0" cap="none" spc="0" normalizeH="0" noProof="0" dirty="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a:t>
            </a:r>
            <a:r>
              <a:rPr kumimoji="0" lang="en-US" sz="4000" b="0" i="0" u="none" strike="noStrike" kern="0" cap="none" spc="0" normalizeH="0" noProof="0" err="1">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trường</a:t>
            </a:r>
            <a:r>
              <a:rPr kumimoji="0" lang="en-US" sz="4000" b="0" i="0" u="none" strike="noStrike" kern="0" cap="none" spc="0" normalizeH="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a:t>
            </a:r>
          </a:p>
          <a:p>
            <a:pPr lvl="1">
              <a:lnSpc>
                <a:spcPct val="150000"/>
              </a:lnSpc>
            </a:pPr>
            <a:r>
              <a:rPr kumimoji="0" lang="en-US" sz="4000" b="0" i="0" u="none" strike="noStrike" kern="0" cap="none" spc="0" normalizeH="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 Quản lí được toàn bộ hệ thống tài nguyên, hoạt động của thư viện truyền thống, thư viện số của Nhà trường;</a:t>
            </a:r>
          </a:p>
          <a:p>
            <a:pPr marL="571500" lvl="1" indent="-571500">
              <a:lnSpc>
                <a:spcPct val="150000"/>
              </a:lnSpc>
              <a:buFontTx/>
              <a:buChar char="-"/>
            </a:pPr>
            <a:r>
              <a:rPr kumimoji="0" lang="en-US" sz="4000" b="0" i="0" u="none" strike="noStrike" kern="0" cap="none" spc="0" normalizeH="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Nắm bắt được số liệu thống kê tổng quan của thư viện một cách nhanh chóng, chính xác. </a:t>
            </a:r>
          </a:p>
          <a:p>
            <a:pPr marL="571500" lvl="1" indent="-571500">
              <a:lnSpc>
                <a:spcPct val="150000"/>
              </a:lnSpc>
              <a:buFontTx/>
              <a:buChar char="-"/>
            </a:pPr>
            <a:r>
              <a:rPr lang="en-US" sz="4000">
                <a:solidFill>
                  <a:srgbClr val="FFFFFF"/>
                </a:solidFill>
                <a:latin typeface="Times New Roman" panose="02020603050405020304" pitchFamily="18" charset="0"/>
                <a:ea typeface="Roboto" pitchFamily="2" charset="0"/>
                <a:cs typeface="Times New Roman" panose="02020603050405020304" pitchFamily="18" charset="0"/>
              </a:rPr>
              <a:t>	Hỗ trợ dự báo các chỉ số, tiêu chí của thư viện từ đó đưa ra quyết định đầu tư một cách hiệu quả.</a:t>
            </a:r>
            <a:r>
              <a:rPr lang="en-US" sz="4000">
                <a:solidFill>
                  <a:schemeClr val="bg1"/>
                </a:solidFill>
                <a:latin typeface="Times New Roman" panose="02020603050405020304" pitchFamily="18" charset="0"/>
                <a:ea typeface="Roboto" pitchFamily="2" charset="0"/>
                <a:cs typeface="Times New Roman" panose="02020603050405020304" pitchFamily="18" charset="0"/>
              </a:rPr>
              <a:t>	</a:t>
            </a:r>
            <a:endParaRPr kumimoji="0" lang="en-US" sz="4000" b="0" i="0" u="none" strike="noStrike" kern="0" cap="none" spc="0" normalizeH="0" baseline="0" noProof="0" dirty="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endParaRPr>
          </a:p>
        </p:txBody>
      </p:sp>
    </p:spTree>
    <p:extLst>
      <p:ext uri="{BB962C8B-B14F-4D97-AF65-F5344CB8AC3E}">
        <p14:creationId xmlns:p14="http://schemas.microsoft.com/office/powerpoint/2010/main" val="1658330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Text Placeholder 2">
            <a:extLst>
              <a:ext uri="{FF2B5EF4-FFF2-40B4-BE49-F238E27FC236}">
                <a16:creationId xmlns:a16="http://schemas.microsoft.com/office/drawing/2014/main" id="{34F8F025-4D85-0BE0-0629-6BF2541A569C}"/>
              </a:ext>
            </a:extLst>
          </p:cNvPr>
          <p:cNvSpPr txBox="1">
            <a:spLocks/>
          </p:cNvSpPr>
          <p:nvPr/>
        </p:nvSpPr>
        <p:spPr>
          <a:xfrm>
            <a:off x="-587072" y="412561"/>
            <a:ext cx="7773044" cy="10287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000000"/>
              </a:buClr>
              <a:buSzTx/>
              <a:buFont typeface="Arial" pitchFamily="34" charset="0"/>
              <a:buNone/>
              <a:tabLst/>
              <a:defRPr/>
            </a:pPr>
            <a:r>
              <a:rPr kumimoji="0" lang="en-US" sz="72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Lợi</a:t>
            </a:r>
            <a:r>
              <a:rPr kumimoji="0" lang="en-US" sz="7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sym typeface="Arial"/>
              </a:rPr>
              <a:t> </a:t>
            </a:r>
            <a:r>
              <a:rPr kumimoji="0" lang="en-US" sz="72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ích</a:t>
            </a:r>
            <a:endParaRPr kumimoji="0" lang="en-US" sz="7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sym typeface="Arial"/>
            </a:endParaRPr>
          </a:p>
        </p:txBody>
      </p:sp>
      <p:sp>
        <p:nvSpPr>
          <p:cNvPr id="12" name="TextBox 11">
            <a:extLst>
              <a:ext uri="{FF2B5EF4-FFF2-40B4-BE49-F238E27FC236}">
                <a16:creationId xmlns:a16="http://schemas.microsoft.com/office/drawing/2014/main" id="{773F49E6-7378-91C2-4F6A-AF1BB3A4780B}"/>
              </a:ext>
            </a:extLst>
          </p:cNvPr>
          <p:cNvSpPr txBox="1"/>
          <p:nvPr/>
        </p:nvSpPr>
        <p:spPr>
          <a:xfrm>
            <a:off x="1409700" y="1744074"/>
            <a:ext cx="15468600" cy="7368364"/>
          </a:xfrm>
          <a:prstGeom prst="rect">
            <a:avLst/>
          </a:prstGeom>
          <a:noFill/>
        </p:spPr>
        <p:txBody>
          <a:bodyPr wrap="square" rtlCol="0">
            <a:spAutoFit/>
          </a:bodyPr>
          <a:lstStyle/>
          <a:p>
            <a:pPr marL="0" marR="0" lvl="1" indent="0" algn="l" defTabSz="914400" rtl="0" eaLnBrk="1" fontAlgn="auto" latinLnBrk="0" hangingPunct="1">
              <a:lnSpc>
                <a:spcPct val="150000"/>
              </a:lnSpc>
              <a:spcBef>
                <a:spcPts val="0"/>
              </a:spcBef>
              <a:spcAft>
                <a:spcPts val="0"/>
              </a:spcAft>
              <a:buClr>
                <a:srgbClr val="000000"/>
              </a:buClr>
              <a:buSzTx/>
              <a:buFont typeface="Arial"/>
              <a:buNone/>
              <a:tabLst/>
              <a:defRPr/>
            </a:pPr>
            <a:r>
              <a:rPr lang="en-US" sz="4000" dirty="0">
                <a:solidFill>
                  <a:srgbClr val="FFFFFF"/>
                </a:solidFill>
                <a:latin typeface="Times New Roman" panose="02020603050405020304" pitchFamily="18" charset="0"/>
                <a:ea typeface="Roboto" pitchFamily="2" charset="0"/>
                <a:cs typeface="Times New Roman" panose="02020603050405020304" pitchFamily="18" charset="0"/>
              </a:rPr>
              <a:t>3</a:t>
            </a:r>
            <a:r>
              <a:rPr kumimoji="0" lang="en-US" sz="4000" b="0" i="0" u="none" strike="noStrike" kern="0" cap="none" spc="0" normalizeH="0" baseline="0" noProof="0" dirty="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a:t>
            </a:r>
            <a:r>
              <a:rPr kumimoji="0" lang="en-US" sz="4000" b="0" i="0" u="none" strike="noStrike" kern="0" cap="none" spc="0" normalizeH="0" baseline="0" noProof="0" dirty="0" err="1">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Đối</a:t>
            </a:r>
            <a:r>
              <a:rPr kumimoji="0" lang="en-US" sz="4000" b="0" i="0" u="none" strike="noStrike" kern="0" cap="none" spc="0" normalizeH="0" baseline="0" noProof="0" dirty="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a:t>
            </a:r>
            <a:r>
              <a:rPr kumimoji="0" lang="en-US" sz="4000" b="0" i="0" u="none" strike="noStrike" kern="0" cap="none" spc="0" normalizeH="0" baseline="0" noProof="0" err="1">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với</a:t>
            </a:r>
            <a:r>
              <a:rPr kumimoji="0" lang="en-US" sz="40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cán bộ Thủ thư:</a:t>
            </a:r>
          </a:p>
          <a:p>
            <a:pPr marL="571500" marR="0" lvl="1" indent="-571500" algn="l" defTabSz="914400" rtl="0" eaLnBrk="1" fontAlgn="auto" latinLnBrk="0" hangingPunct="1">
              <a:lnSpc>
                <a:spcPct val="150000"/>
              </a:lnSpc>
              <a:spcBef>
                <a:spcPts val="0"/>
              </a:spcBef>
              <a:spcAft>
                <a:spcPts val="0"/>
              </a:spcAft>
              <a:buClr>
                <a:srgbClr val="000000"/>
              </a:buClr>
              <a:buSzTx/>
              <a:buFontTx/>
              <a:buChar char="-"/>
              <a:tabLst/>
              <a:defRPr/>
            </a:pPr>
            <a:r>
              <a:rPr kumimoji="0" lang="en-US" sz="40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Có một phần mềm quản lý thư viện chuyên nghiệp, tiết kiệm được thời gian, công sức, chi phí cho cán bộ Thủ thư và Nhà trường.</a:t>
            </a:r>
          </a:p>
          <a:p>
            <a:pPr marL="571500" marR="0" lvl="1" indent="-571500" algn="l" defTabSz="914400" rtl="0" eaLnBrk="1" fontAlgn="auto" latinLnBrk="0" hangingPunct="1">
              <a:lnSpc>
                <a:spcPct val="150000"/>
              </a:lnSpc>
              <a:spcBef>
                <a:spcPts val="0"/>
              </a:spcBef>
              <a:spcAft>
                <a:spcPts val="0"/>
              </a:spcAft>
              <a:buClr>
                <a:srgbClr val="000000"/>
              </a:buClr>
              <a:buSzTx/>
              <a:buFontTx/>
              <a:buChar char="-"/>
              <a:tabLst/>
              <a:defRPr/>
            </a:pPr>
            <a:r>
              <a:rPr lang="en-US" sz="4000">
                <a:solidFill>
                  <a:srgbClr val="FFFFFF"/>
                </a:solidFill>
                <a:latin typeface="Times New Roman" panose="02020603050405020304" pitchFamily="18" charset="0"/>
                <a:ea typeface="Roboto" pitchFamily="2" charset="0"/>
                <a:cs typeface="Times New Roman" panose="02020603050405020304" pitchFamily="18" charset="0"/>
              </a:rPr>
              <a:t>Hỗ trợ các nghiệp vụ quản lí thư viện trên môi trường số thuận tiện, dễ sử dụng;</a:t>
            </a:r>
          </a:p>
          <a:p>
            <a:pPr marL="571500" marR="0" lvl="1" indent="-571500" algn="l" defTabSz="914400" rtl="0" eaLnBrk="1" fontAlgn="auto" latinLnBrk="0" hangingPunct="1">
              <a:lnSpc>
                <a:spcPct val="150000"/>
              </a:lnSpc>
              <a:spcBef>
                <a:spcPts val="0"/>
              </a:spcBef>
              <a:spcAft>
                <a:spcPts val="0"/>
              </a:spcAft>
              <a:buClr>
                <a:srgbClr val="000000"/>
              </a:buClr>
              <a:buSzTx/>
              <a:buFontTx/>
              <a:buChar char="-"/>
              <a:tabLst/>
              <a:defRPr/>
            </a:pPr>
            <a:r>
              <a:rPr kumimoji="0" lang="en-US" sz="40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Kết xuất các biểu mẫu thống kê báo cáo chính xác.</a:t>
            </a:r>
          </a:p>
          <a:p>
            <a:pPr marL="571500" marR="0" lvl="1" indent="-571500" algn="l" defTabSz="914400" rtl="0" eaLnBrk="1" fontAlgn="auto" latinLnBrk="0" hangingPunct="1">
              <a:lnSpc>
                <a:spcPct val="150000"/>
              </a:lnSpc>
              <a:spcBef>
                <a:spcPts val="0"/>
              </a:spcBef>
              <a:spcAft>
                <a:spcPts val="0"/>
              </a:spcAft>
              <a:buClr>
                <a:srgbClr val="000000"/>
              </a:buClr>
              <a:buSzTx/>
              <a:buFontTx/>
              <a:buChar char="-"/>
              <a:tabLst/>
              <a:defRPr/>
            </a:pPr>
            <a:endParaRPr kumimoji="0" lang="en-US" sz="4000" b="0" i="0" u="none" strike="noStrike" kern="0" cap="none" spc="0" normalizeH="0" baseline="0" noProof="0" dirty="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endParaRPr>
          </a:p>
          <a:p>
            <a:pPr marL="0" lvl="1">
              <a:lnSpc>
                <a:spcPct val="150000"/>
              </a:lnSpc>
            </a:pPr>
            <a:r>
              <a:rPr kumimoji="0" lang="en-US" sz="4000" b="0" i="0" u="none" strike="noStrike" kern="0" cap="none" spc="0" normalizeH="0" baseline="0" noProof="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rPr>
              <a:t>	</a:t>
            </a:r>
            <a:endParaRPr kumimoji="0" lang="en-US" sz="4000" b="0" i="0" u="none" strike="noStrike" kern="0" cap="none" spc="0" normalizeH="0" baseline="0" noProof="0" dirty="0">
              <a:ln>
                <a:noFill/>
              </a:ln>
              <a:solidFill>
                <a:srgbClr val="FFFFFF"/>
              </a:solidFill>
              <a:effectLst/>
              <a:uLnTx/>
              <a:uFillTx/>
              <a:latin typeface="Times New Roman" panose="02020603050405020304" pitchFamily="18" charset="0"/>
              <a:ea typeface="Roboto" pitchFamily="2" charset="0"/>
              <a:cs typeface="Times New Roman" panose="02020603050405020304" pitchFamily="18" charset="0"/>
              <a:sym typeface="Arial"/>
            </a:endParaRPr>
          </a:p>
        </p:txBody>
      </p:sp>
    </p:spTree>
    <p:extLst>
      <p:ext uri="{BB962C8B-B14F-4D97-AF65-F5344CB8AC3E}">
        <p14:creationId xmlns:p14="http://schemas.microsoft.com/office/powerpoint/2010/main" val="3148908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9" name="Picture 8">
            <a:extLst>
              <a:ext uri="{FF2B5EF4-FFF2-40B4-BE49-F238E27FC236}">
                <a16:creationId xmlns:a16="http://schemas.microsoft.com/office/drawing/2014/main" id="{A6D4E9A7-36CA-0848-2AE2-E5B2C7BAAE97}"/>
              </a:ext>
            </a:extLst>
          </p:cNvPr>
          <p:cNvPicPr>
            <a:picLocks noChangeAspect="1"/>
          </p:cNvPicPr>
          <p:nvPr/>
        </p:nvPicPr>
        <p:blipFill>
          <a:blip r:embed="rId3"/>
          <a:stretch>
            <a:fillRect/>
          </a:stretch>
        </p:blipFill>
        <p:spPr>
          <a:xfrm>
            <a:off x="2635827" y="1751929"/>
            <a:ext cx="12784284" cy="8166252"/>
          </a:xfrm>
          <a:prstGeom prst="rect">
            <a:avLst/>
          </a:prstGeom>
        </p:spPr>
      </p:pic>
      <p:sp>
        <p:nvSpPr>
          <p:cNvPr id="10" name="Text Placeholder 2">
            <a:extLst>
              <a:ext uri="{FF2B5EF4-FFF2-40B4-BE49-F238E27FC236}">
                <a16:creationId xmlns:a16="http://schemas.microsoft.com/office/drawing/2014/main" id="{06B1C32A-EC86-7E77-C235-87B4EF012090}"/>
              </a:ext>
            </a:extLst>
          </p:cNvPr>
          <p:cNvSpPr txBox="1">
            <a:spLocks/>
          </p:cNvSpPr>
          <p:nvPr/>
        </p:nvSpPr>
        <p:spPr>
          <a:xfrm>
            <a:off x="1117600" y="391331"/>
            <a:ext cx="15798800" cy="10287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5400" b="1" dirty="0" err="1">
                <a:solidFill>
                  <a:srgbClr val="FFFF00"/>
                </a:solidFill>
                <a:latin typeface="Arial" panose="020B0604020202020204" pitchFamily="34" charset="0"/>
                <a:cs typeface="Arial" panose="020B0604020202020204" pitchFamily="34" charset="0"/>
              </a:rPr>
              <a:t>Tích</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hợp</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bản</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đánh</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giá</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thư</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viện</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theo</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mức</a:t>
            </a:r>
            <a:r>
              <a:rPr lang="en-US" sz="5400" b="1" dirty="0">
                <a:solidFill>
                  <a:srgbClr val="FFFF00"/>
                </a:solidFill>
                <a:latin typeface="Arial" panose="020B0604020202020204" pitchFamily="34" charset="0"/>
                <a:cs typeface="Arial" panose="020B0604020202020204" pitchFamily="34" charset="0"/>
              </a:rPr>
              <a:t> </a:t>
            </a:r>
            <a:r>
              <a:rPr lang="en-US" sz="5400" b="1" dirty="0" err="1">
                <a:solidFill>
                  <a:srgbClr val="FFFF00"/>
                </a:solidFill>
                <a:latin typeface="Arial" panose="020B0604020202020204" pitchFamily="34" charset="0"/>
                <a:cs typeface="Arial" panose="020B0604020202020204" pitchFamily="34" charset="0"/>
              </a:rPr>
              <a:t>độ</a:t>
            </a:r>
            <a:endParaRPr lang="en-US" sz="54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6482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Text Placeholder 2">
            <a:extLst>
              <a:ext uri="{FF2B5EF4-FFF2-40B4-BE49-F238E27FC236}">
                <a16:creationId xmlns:a16="http://schemas.microsoft.com/office/drawing/2014/main" id="{06B1C32A-EC86-7E77-C235-87B4EF012090}"/>
              </a:ext>
            </a:extLst>
          </p:cNvPr>
          <p:cNvSpPr txBox="1">
            <a:spLocks/>
          </p:cNvSpPr>
          <p:nvPr/>
        </p:nvSpPr>
        <p:spPr>
          <a:xfrm>
            <a:off x="1117600" y="391331"/>
            <a:ext cx="15798800" cy="10287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000000"/>
              </a:buClr>
              <a:buSzTx/>
              <a:buFont typeface="Arial" pitchFamily="34" charset="0"/>
              <a:buNone/>
              <a:tabLst/>
              <a:defRPr/>
            </a:pPr>
            <a:r>
              <a:rPr kumimoji="0" lang="en-US" sz="54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Giao</a:t>
            </a:r>
            <a:r>
              <a:rPr kumimoji="0" lang="en-US" sz="5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sym typeface="Arial"/>
              </a:rPr>
              <a:t> </a:t>
            </a:r>
            <a:r>
              <a:rPr kumimoji="0" lang="en-US" sz="54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diện</a:t>
            </a:r>
            <a:r>
              <a:rPr kumimoji="0" lang="en-US" sz="54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sym typeface="Arial"/>
              </a:rPr>
              <a:t> </a:t>
            </a:r>
            <a:r>
              <a:rPr kumimoji="0" lang="en-US" sz="5400" b="1" i="0" u="none" strike="noStrike" kern="1200" cap="none" spc="0" normalizeH="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mẫu</a:t>
            </a:r>
            <a:r>
              <a:rPr kumimoji="0" lang="en-US" sz="54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sym typeface="Arial"/>
              </a:rPr>
              <a:t> </a:t>
            </a:r>
            <a:r>
              <a:rPr kumimoji="0" lang="en-US" sz="5400" b="1" i="0" u="none" strike="noStrike" kern="1200" cap="none" spc="0" normalizeH="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đánh</a:t>
            </a:r>
            <a:r>
              <a:rPr kumimoji="0" lang="en-US" sz="54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sym typeface="Arial"/>
              </a:rPr>
              <a:t> </a:t>
            </a:r>
            <a:r>
              <a:rPr kumimoji="0" lang="en-US" sz="5400" b="1" i="0" u="none" strike="noStrike" kern="1200" cap="none" spc="0" normalizeH="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giá</a:t>
            </a:r>
            <a:r>
              <a:rPr kumimoji="0" lang="en-US" sz="54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sym typeface="Arial"/>
              </a:rPr>
              <a:t> </a:t>
            </a:r>
            <a:r>
              <a:rPr kumimoji="0" lang="en-US" sz="5400" b="1" i="0" u="none" strike="noStrike" kern="1200" cap="none" spc="0" normalizeH="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trên</a:t>
            </a:r>
            <a:r>
              <a:rPr kumimoji="0" lang="en-US" sz="54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sym typeface="Arial"/>
              </a:rPr>
              <a:t> </a:t>
            </a:r>
            <a:r>
              <a:rPr kumimoji="0" lang="en-US" sz="5400" b="1" i="0" u="none" strike="noStrike" kern="1200" cap="none" spc="0" normalizeH="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phần</a:t>
            </a:r>
            <a:r>
              <a:rPr kumimoji="0" lang="en-US" sz="54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sym typeface="Arial"/>
              </a:rPr>
              <a:t> </a:t>
            </a:r>
            <a:r>
              <a:rPr kumimoji="0" lang="en-US" sz="5400" b="1" i="0" u="none" strike="noStrike" kern="1200" cap="none" spc="0" normalizeH="0" noProof="0" dirty="0" err="1">
                <a:ln>
                  <a:noFill/>
                </a:ln>
                <a:solidFill>
                  <a:srgbClr val="FFFF00"/>
                </a:solidFill>
                <a:effectLst/>
                <a:uLnTx/>
                <a:uFillTx/>
                <a:latin typeface="Arial" panose="020B0604020202020204" pitchFamily="34" charset="0"/>
                <a:ea typeface="+mn-ea"/>
                <a:cs typeface="Arial" panose="020B0604020202020204" pitchFamily="34" charset="0"/>
                <a:sym typeface="Arial"/>
              </a:rPr>
              <a:t>mềm</a:t>
            </a:r>
            <a:endParaRPr kumimoji="0" lang="en-US" sz="5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sym typeface="Arial"/>
            </a:endParaRPr>
          </a:p>
        </p:txBody>
      </p:sp>
      <p:pic>
        <p:nvPicPr>
          <p:cNvPr id="5" name="Picture 4">
            <a:extLst>
              <a:ext uri="{FF2B5EF4-FFF2-40B4-BE49-F238E27FC236}">
                <a16:creationId xmlns:a16="http://schemas.microsoft.com/office/drawing/2014/main" id="{BC492333-050C-85B5-6862-7E38ADE4EC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5" y="1878340"/>
            <a:ext cx="18116550" cy="8001000"/>
          </a:xfrm>
          <a:prstGeom prst="rect">
            <a:avLst/>
          </a:prstGeom>
        </p:spPr>
      </p:pic>
    </p:spTree>
    <p:extLst>
      <p:ext uri="{BB962C8B-B14F-4D97-AF65-F5344CB8AC3E}">
        <p14:creationId xmlns:p14="http://schemas.microsoft.com/office/powerpoint/2010/main" val="3671875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Text Placeholder 2">
            <a:extLst>
              <a:ext uri="{FF2B5EF4-FFF2-40B4-BE49-F238E27FC236}">
                <a16:creationId xmlns:a16="http://schemas.microsoft.com/office/drawing/2014/main" id="{139C7365-F65B-247F-762E-BB37FA7EADF4}"/>
              </a:ext>
            </a:extLst>
          </p:cNvPr>
          <p:cNvSpPr txBox="1">
            <a:spLocks/>
          </p:cNvSpPr>
          <p:nvPr/>
        </p:nvSpPr>
        <p:spPr>
          <a:xfrm>
            <a:off x="1117600" y="391331"/>
            <a:ext cx="15798800" cy="10287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000000"/>
              </a:buClr>
              <a:buSzTx/>
              <a:buFont typeface="Arial" pitchFamily="34" charset="0"/>
              <a:buNone/>
              <a:tabLst/>
              <a:defRPr/>
            </a:pPr>
            <a:r>
              <a:rPr kumimoji="0" lang="en-US" sz="54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sym typeface="Arial"/>
              </a:rPr>
              <a:t>Mức kinh phí</a:t>
            </a:r>
            <a:endParaRPr kumimoji="0" lang="en-US" sz="5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sym typeface="Arial"/>
            </a:endParaRPr>
          </a:p>
        </p:txBody>
      </p:sp>
      <p:graphicFrame>
        <p:nvGraphicFramePr>
          <p:cNvPr id="3" name="Table 2">
            <a:extLst>
              <a:ext uri="{FF2B5EF4-FFF2-40B4-BE49-F238E27FC236}">
                <a16:creationId xmlns:a16="http://schemas.microsoft.com/office/drawing/2014/main" id="{8258CEFD-C06C-C04F-569A-B738AA63C95B}"/>
              </a:ext>
            </a:extLst>
          </p:cNvPr>
          <p:cNvGraphicFramePr>
            <a:graphicFrameLocks noGrp="1"/>
          </p:cNvGraphicFramePr>
          <p:nvPr/>
        </p:nvGraphicFramePr>
        <p:xfrm>
          <a:off x="1366253" y="1909011"/>
          <a:ext cx="15798798" cy="7520198"/>
        </p:xfrm>
        <a:graphic>
          <a:graphicData uri="http://schemas.openxmlformats.org/drawingml/2006/table">
            <a:tbl>
              <a:tblPr firstRow="1" bandRow="1">
                <a:tableStyleId>{5C22544A-7EE6-4342-B048-85BDC9FD1C3A}</a:tableStyleId>
              </a:tblPr>
              <a:tblGrid>
                <a:gridCol w="1312779">
                  <a:extLst>
                    <a:ext uri="{9D8B030D-6E8A-4147-A177-3AD203B41FA5}">
                      <a16:colId xmlns:a16="http://schemas.microsoft.com/office/drawing/2014/main" val="1978486983"/>
                    </a:ext>
                  </a:extLst>
                </a:gridCol>
                <a:gridCol w="5342021">
                  <a:extLst>
                    <a:ext uri="{9D8B030D-6E8A-4147-A177-3AD203B41FA5}">
                      <a16:colId xmlns:a16="http://schemas.microsoft.com/office/drawing/2014/main" val="1073462731"/>
                    </a:ext>
                  </a:extLst>
                </a:gridCol>
                <a:gridCol w="4427621">
                  <a:extLst>
                    <a:ext uri="{9D8B030D-6E8A-4147-A177-3AD203B41FA5}">
                      <a16:colId xmlns:a16="http://schemas.microsoft.com/office/drawing/2014/main" val="3048978976"/>
                    </a:ext>
                  </a:extLst>
                </a:gridCol>
                <a:gridCol w="4716377">
                  <a:extLst>
                    <a:ext uri="{9D8B030D-6E8A-4147-A177-3AD203B41FA5}">
                      <a16:colId xmlns:a16="http://schemas.microsoft.com/office/drawing/2014/main" val="1600903003"/>
                    </a:ext>
                  </a:extLst>
                </a:gridCol>
              </a:tblGrid>
              <a:tr h="1897718">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Stt</a:t>
                      </a:r>
                    </a:p>
                  </a:txBody>
                  <a:tcPr anchor="ctr"/>
                </a:tc>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Gói dịch vụ</a:t>
                      </a:r>
                    </a:p>
                  </a:txBody>
                  <a:tcPr anchor="ctr"/>
                </a:tc>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Kinh phí</a:t>
                      </a:r>
                    </a:p>
                  </a:txBody>
                  <a:tcPr anchor="ctr"/>
                </a:tc>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Duy trì hàng năm</a:t>
                      </a:r>
                    </a:p>
                  </a:txBody>
                  <a:tcPr anchor="ctr"/>
                </a:tc>
                <a:extLst>
                  <a:ext uri="{0D108BD9-81ED-4DB2-BD59-A6C34878D82A}">
                    <a16:rowId xmlns:a16="http://schemas.microsoft.com/office/drawing/2014/main" val="2996017172"/>
                  </a:ext>
                </a:extLst>
              </a:tr>
              <a:tr h="1851120">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1</a:t>
                      </a:r>
                    </a:p>
                  </a:txBody>
                  <a:tcPr anchor="ctr"/>
                </a:tc>
                <a:tc>
                  <a:txBody>
                    <a:bodyPr/>
                    <a:lstStyle/>
                    <a:p>
                      <a:pPr algn="l"/>
                      <a:r>
                        <a:rPr lang="en-US" sz="2400" b="1" i="0" u="none" strike="noStrike" cap="none">
                          <a:solidFill>
                            <a:schemeClr val="dk1"/>
                          </a:solidFill>
                          <a:effectLst/>
                          <a:latin typeface="+mn-lt"/>
                          <a:ea typeface="+mn-ea"/>
                          <a:cs typeface="+mn-cs"/>
                          <a:sym typeface="Arial"/>
                        </a:rPr>
                        <a:t>vLib.Std năm 2023</a:t>
                      </a:r>
                    </a:p>
                    <a:p>
                      <a:pPr algn="l"/>
                      <a:r>
                        <a:rPr lang="en-US" sz="2400" b="0" i="0" u="none" strike="noStrike" cap="none">
                          <a:solidFill>
                            <a:schemeClr val="dk1"/>
                          </a:solidFill>
                          <a:effectLst/>
                          <a:latin typeface="+mn-lt"/>
                          <a:ea typeface="+mn-ea"/>
                          <a:cs typeface="+mn-cs"/>
                          <a:sym typeface="Arial"/>
                        </a:rPr>
                        <a:t>Khởi tạo 1 năm đầu</a:t>
                      </a:r>
                    </a:p>
                    <a:p>
                      <a:pPr algn="l"/>
                      <a:r>
                        <a:rPr lang="en-US" sz="2400" b="0" i="0" u="none" strike="noStrike" cap="none">
                          <a:solidFill>
                            <a:schemeClr val="dk1"/>
                          </a:solidFill>
                          <a:effectLst/>
                          <a:latin typeface="+mn-lt"/>
                          <a:ea typeface="+mn-ea"/>
                          <a:cs typeface="+mn-cs"/>
                          <a:sym typeface="Arial"/>
                        </a:rPr>
                        <a:t>Bao gồm 01 thiết bị mã vạch</a:t>
                      </a:r>
                    </a:p>
                    <a:p>
                      <a:pPr algn="l"/>
                      <a:r>
                        <a:rPr lang="en-US" sz="2400" b="0" i="0" u="none" strike="noStrike" cap="none">
                          <a:solidFill>
                            <a:schemeClr val="dk1"/>
                          </a:solidFill>
                          <a:effectLst/>
                          <a:latin typeface="+mn-lt"/>
                          <a:ea typeface="+mn-ea"/>
                          <a:cs typeface="+mn-cs"/>
                          <a:sym typeface="Arial"/>
                        </a:rPr>
                        <a:t>Dung lượng lưu trữ: 10G</a:t>
                      </a:r>
                      <a:endParaRPr lang="en-US" sz="2400" b="0">
                        <a:latin typeface="Roboto Mono" panose="00000009000000000000" pitchFamily="49" charset="0"/>
                        <a:ea typeface="Roboto Mono" panose="00000009000000000000" pitchFamily="49" charset="0"/>
                        <a:cs typeface="Roboto Mono" panose="00000009000000000000" pitchFamily="49" charset="0"/>
                      </a:endParaRPr>
                    </a:p>
                  </a:txBody>
                  <a:tcPr anchor="ctr"/>
                </a:tc>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10.000.000 vnđ</a:t>
                      </a:r>
                    </a:p>
                  </a:txBody>
                  <a:tcPr anchor="ctr"/>
                </a:tc>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3.000.000 vnđ/ năm</a:t>
                      </a:r>
                    </a:p>
                  </a:txBody>
                  <a:tcPr anchor="ctr"/>
                </a:tc>
                <a:extLst>
                  <a:ext uri="{0D108BD9-81ED-4DB2-BD59-A6C34878D82A}">
                    <a16:rowId xmlns:a16="http://schemas.microsoft.com/office/drawing/2014/main" val="1122959337"/>
                  </a:ext>
                </a:extLst>
              </a:tr>
              <a:tr h="1851120">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2</a:t>
                      </a:r>
                    </a:p>
                  </a:txBody>
                  <a:tcPr anchor="ctr"/>
                </a:tc>
                <a:tc>
                  <a:txBody>
                    <a:bodyPr/>
                    <a:lstStyle/>
                    <a:p>
                      <a:pPr algn="l"/>
                      <a:r>
                        <a:rPr lang="en-US" sz="2400" b="1" i="0" u="none" strike="noStrike" cap="none">
                          <a:solidFill>
                            <a:schemeClr val="dk1"/>
                          </a:solidFill>
                          <a:effectLst/>
                          <a:latin typeface="+mn-lt"/>
                          <a:ea typeface="+mn-ea"/>
                          <a:cs typeface="+mn-cs"/>
                          <a:sym typeface="Arial"/>
                        </a:rPr>
                        <a:t>vLib.Pro năm 2023</a:t>
                      </a:r>
                    </a:p>
                    <a:p>
                      <a:pPr algn="l"/>
                      <a:r>
                        <a:rPr lang="en-US" sz="2400" b="0" i="0" u="none" strike="noStrike" cap="none">
                          <a:solidFill>
                            <a:schemeClr val="dk1"/>
                          </a:solidFill>
                          <a:effectLst/>
                          <a:latin typeface="+mn-lt"/>
                          <a:ea typeface="+mn-ea"/>
                          <a:cs typeface="+mn-cs"/>
                          <a:sym typeface="Arial"/>
                        </a:rPr>
                        <a:t>Khởi tạo 1 năm đầu</a:t>
                      </a:r>
                    </a:p>
                    <a:p>
                      <a:pPr algn="l"/>
                      <a:r>
                        <a:rPr lang="en-US" sz="2400" b="0" i="0" u="none" strike="noStrike" cap="none">
                          <a:solidFill>
                            <a:schemeClr val="dk1"/>
                          </a:solidFill>
                          <a:effectLst/>
                          <a:latin typeface="+mn-lt"/>
                          <a:ea typeface="+mn-ea"/>
                          <a:cs typeface="+mn-cs"/>
                          <a:sym typeface="Arial"/>
                        </a:rPr>
                        <a:t>Bao gồm 01 thiết bị mã vạch</a:t>
                      </a:r>
                    </a:p>
                    <a:p>
                      <a:pPr algn="l"/>
                      <a:r>
                        <a:rPr lang="en-US" sz="2400" b="0" i="0" u="none" strike="noStrike" cap="none">
                          <a:solidFill>
                            <a:schemeClr val="dk1"/>
                          </a:solidFill>
                          <a:effectLst/>
                          <a:latin typeface="+mn-lt"/>
                          <a:ea typeface="+mn-ea"/>
                          <a:cs typeface="+mn-cs"/>
                          <a:sym typeface="Arial"/>
                        </a:rPr>
                        <a:t>Dung lượng lưu trữ: 15G</a:t>
                      </a:r>
                      <a:endParaRPr lang="en-US" sz="2400" b="0">
                        <a:latin typeface="Roboto Mono" panose="00000009000000000000" pitchFamily="49" charset="0"/>
                        <a:ea typeface="Roboto Mono" panose="00000009000000000000" pitchFamily="49" charset="0"/>
                        <a:cs typeface="Roboto Mono" panose="00000009000000000000" pitchFamily="49" charset="0"/>
                      </a:endParaRPr>
                    </a:p>
                    <a:p>
                      <a:pPr algn="l"/>
                      <a:endParaRPr lang="en-US" sz="2400" b="1">
                        <a:latin typeface="Roboto Mono" panose="00000009000000000000" pitchFamily="49" charset="0"/>
                        <a:ea typeface="Roboto Mono" panose="00000009000000000000" pitchFamily="49" charset="0"/>
                        <a:cs typeface="Roboto Mono" panose="00000009000000000000" pitchFamily="49" charset="0"/>
                      </a:endParaRPr>
                    </a:p>
                  </a:txBody>
                  <a:tcPr anchor="ctr"/>
                </a:tc>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15.000.000 vnđ</a:t>
                      </a:r>
                    </a:p>
                  </a:txBody>
                  <a:tcPr anchor="ctr"/>
                </a:tc>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5.000.000 vnđ/ năm</a:t>
                      </a:r>
                    </a:p>
                  </a:txBody>
                  <a:tcPr anchor="ctr"/>
                </a:tc>
                <a:extLst>
                  <a:ext uri="{0D108BD9-81ED-4DB2-BD59-A6C34878D82A}">
                    <a16:rowId xmlns:a16="http://schemas.microsoft.com/office/drawing/2014/main" val="450536411"/>
                  </a:ext>
                </a:extLst>
              </a:tr>
              <a:tr h="1851120">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3</a:t>
                      </a:r>
                    </a:p>
                  </a:txBody>
                  <a:tcPr anchor="ctr"/>
                </a:tc>
                <a:tc>
                  <a:txBody>
                    <a:bodyPr/>
                    <a:lstStyle/>
                    <a:p>
                      <a:pPr algn="l"/>
                      <a:r>
                        <a:rPr lang="en-US" sz="2400" b="1" i="0" u="none" strike="noStrike" cap="none">
                          <a:solidFill>
                            <a:schemeClr val="dk1"/>
                          </a:solidFill>
                          <a:effectLst/>
                          <a:latin typeface="+mn-lt"/>
                          <a:ea typeface="+mn-ea"/>
                          <a:cs typeface="+mn-cs"/>
                          <a:sym typeface="Arial"/>
                        </a:rPr>
                        <a:t>vLib.Enterprise năm 2023</a:t>
                      </a:r>
                    </a:p>
                    <a:p>
                      <a:pPr algn="l"/>
                      <a:r>
                        <a:rPr lang="en-US" sz="2400" b="0" i="0" u="none" strike="noStrike" cap="none">
                          <a:solidFill>
                            <a:schemeClr val="dk1"/>
                          </a:solidFill>
                          <a:effectLst/>
                          <a:latin typeface="+mn-lt"/>
                          <a:ea typeface="+mn-ea"/>
                          <a:cs typeface="+mn-cs"/>
                          <a:sym typeface="Arial"/>
                        </a:rPr>
                        <a:t>Khởi tạo 2 năm đầu</a:t>
                      </a:r>
                    </a:p>
                    <a:p>
                      <a:pPr algn="l"/>
                      <a:r>
                        <a:rPr lang="en-US" sz="2400" b="0" i="0" u="none" strike="noStrike" cap="none">
                          <a:solidFill>
                            <a:schemeClr val="dk1"/>
                          </a:solidFill>
                          <a:effectLst/>
                          <a:latin typeface="+mn-lt"/>
                          <a:ea typeface="+mn-ea"/>
                          <a:cs typeface="+mn-cs"/>
                          <a:sym typeface="Arial"/>
                        </a:rPr>
                        <a:t>Bao gồm 01 thiết bị mã vạch</a:t>
                      </a:r>
                    </a:p>
                    <a:p>
                      <a:pPr algn="l"/>
                      <a:r>
                        <a:rPr lang="en-US" sz="2400" b="0" i="0" u="none" strike="noStrike" cap="none">
                          <a:solidFill>
                            <a:schemeClr val="dk1"/>
                          </a:solidFill>
                          <a:effectLst/>
                          <a:latin typeface="+mn-lt"/>
                          <a:ea typeface="+mn-ea"/>
                          <a:cs typeface="+mn-cs"/>
                          <a:sym typeface="Arial"/>
                        </a:rPr>
                        <a:t>Dung lượng lưu trữ: 20G</a:t>
                      </a:r>
                      <a:endParaRPr lang="en-US" sz="2400" b="0">
                        <a:latin typeface="Roboto Mono" panose="00000009000000000000" pitchFamily="49" charset="0"/>
                        <a:ea typeface="Roboto Mono" panose="00000009000000000000" pitchFamily="49" charset="0"/>
                        <a:cs typeface="Roboto Mono" panose="00000009000000000000" pitchFamily="49" charset="0"/>
                      </a:endParaRPr>
                    </a:p>
                  </a:txBody>
                  <a:tcPr anchor="ctr"/>
                </a:tc>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19.000.000 vnđ</a:t>
                      </a:r>
                    </a:p>
                  </a:txBody>
                  <a:tcPr anchor="ctr"/>
                </a:tc>
                <a:tc>
                  <a:txBody>
                    <a:bodyPr/>
                    <a:lstStyle/>
                    <a:p>
                      <a:pPr algn="ctr"/>
                      <a:r>
                        <a:rPr lang="en-US" sz="2400" b="1">
                          <a:latin typeface="Roboto Mono" panose="00000009000000000000" pitchFamily="49" charset="0"/>
                          <a:ea typeface="Roboto Mono" panose="00000009000000000000" pitchFamily="49" charset="0"/>
                          <a:cs typeface="Roboto Mono" panose="00000009000000000000" pitchFamily="49" charset="0"/>
                        </a:rPr>
                        <a:t>5.000.000 vnđ/ năm</a:t>
                      </a:r>
                    </a:p>
                  </a:txBody>
                  <a:tcPr anchor="ctr"/>
                </a:tc>
                <a:extLst>
                  <a:ext uri="{0D108BD9-81ED-4DB2-BD59-A6C34878D82A}">
                    <a16:rowId xmlns:a16="http://schemas.microsoft.com/office/drawing/2014/main" val="3841558072"/>
                  </a:ext>
                </a:extLst>
              </a:tr>
            </a:tbl>
          </a:graphicData>
        </a:graphic>
      </p:graphicFrame>
    </p:spTree>
    <p:extLst>
      <p:ext uri="{BB962C8B-B14F-4D97-AF65-F5344CB8AC3E}">
        <p14:creationId xmlns:p14="http://schemas.microsoft.com/office/powerpoint/2010/main" val="1817193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p:nvPr/>
        </p:nvSpPr>
        <p:spPr>
          <a:xfrm>
            <a:off x="9144000" y="5759729"/>
            <a:ext cx="9014138" cy="905454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9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
          <p:cNvSpPr/>
          <p:nvPr/>
        </p:nvSpPr>
        <p:spPr>
          <a:xfrm>
            <a:off x="-766624" y="-916377"/>
            <a:ext cx="3023964" cy="303751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67D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Google Shape;97;p1"/>
          <p:cNvPicPr preferRelativeResize="0"/>
          <p:nvPr/>
        </p:nvPicPr>
        <p:blipFill rotWithShape="1">
          <a:blip r:embed="rId3">
            <a:alphaModFix/>
          </a:blip>
          <a:srcRect b="28199"/>
          <a:stretch/>
        </p:blipFill>
        <p:spPr>
          <a:xfrm>
            <a:off x="1426157" y="2714516"/>
            <a:ext cx="6627850" cy="1708242"/>
          </a:xfrm>
          <a:prstGeom prst="rect">
            <a:avLst/>
          </a:prstGeom>
          <a:noFill/>
          <a:ln>
            <a:noFill/>
          </a:ln>
        </p:spPr>
      </p:pic>
      <p:sp>
        <p:nvSpPr>
          <p:cNvPr id="98" name="Google Shape;98;p1"/>
          <p:cNvSpPr txBox="1"/>
          <p:nvPr/>
        </p:nvSpPr>
        <p:spPr>
          <a:xfrm>
            <a:off x="1629820" y="3805051"/>
            <a:ext cx="7186633" cy="2783583"/>
          </a:xfrm>
          <a:prstGeom prst="rect">
            <a:avLst/>
          </a:prstGeom>
          <a:noFill/>
          <a:ln>
            <a:noFill/>
          </a:ln>
        </p:spPr>
        <p:txBody>
          <a:bodyPr spcFirstLastPara="1" wrap="square" lIns="0" tIns="0" rIns="0" bIns="0" anchor="t" anchorCtr="0">
            <a:spAutoFit/>
          </a:bodyPr>
          <a:lstStyle/>
          <a:p>
            <a:pPr marL="0" marR="0" lvl="0" indent="0" algn="l" rtl="0">
              <a:lnSpc>
                <a:spcPct val="423222"/>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l" rtl="0">
              <a:lnSpc>
                <a:spcPct val="120004"/>
              </a:lnSpc>
              <a:spcBef>
                <a:spcPts val="0"/>
              </a:spcBef>
              <a:spcAft>
                <a:spcPts val="0"/>
              </a:spcAft>
              <a:buNone/>
            </a:pPr>
            <a:r>
              <a:rPr lang="en-US" sz="4364" b="0" i="0" u="none" strike="noStrike" cap="none">
                <a:solidFill>
                  <a:srgbClr val="010101"/>
                </a:solidFill>
                <a:latin typeface="Arial"/>
                <a:ea typeface="Arial"/>
                <a:cs typeface="Arial"/>
                <a:sym typeface="Arial"/>
              </a:rPr>
              <a:t>Ứng dụng quản lý điều hành và truyền thông giáo dục</a:t>
            </a:r>
            <a:endParaRPr/>
          </a:p>
        </p:txBody>
      </p:sp>
      <p:grpSp>
        <p:nvGrpSpPr>
          <p:cNvPr id="7" name="Google Shape;189;p8"/>
          <p:cNvGrpSpPr/>
          <p:nvPr/>
        </p:nvGrpSpPr>
        <p:grpSpPr>
          <a:xfrm>
            <a:off x="11634168" y="887820"/>
            <a:ext cx="4626864" cy="8778240"/>
            <a:chOff x="0" y="0"/>
            <a:chExt cx="5000993" cy="10163632"/>
          </a:xfrm>
          <a:blipFill>
            <a:blip r:embed="rId4"/>
            <a:stretch>
              <a:fillRect/>
            </a:stretch>
          </a:blipFill>
        </p:grpSpPr>
        <p:sp>
          <p:nvSpPr>
            <p:cNvPr id="8" name="Google Shape;190;p8"/>
            <p:cNvSpPr/>
            <p:nvPr/>
          </p:nvSpPr>
          <p:spPr>
            <a:xfrm>
              <a:off x="0" y="0"/>
              <a:ext cx="5000993" cy="10163632"/>
            </a:xfrm>
            <a:custGeom>
              <a:avLst/>
              <a:gdLst/>
              <a:ahLst/>
              <a:cxnLst/>
              <a:rect l="l" t="t" r="r" b="b"/>
              <a:pathLst>
                <a:path w="5000993" h="10163632" extrusionOk="0">
                  <a:moveTo>
                    <a:pt x="0" y="0"/>
                  </a:moveTo>
                  <a:lnTo>
                    <a:pt x="5000993" y="0"/>
                  </a:lnTo>
                  <a:lnTo>
                    <a:pt x="5000993" y="10163632"/>
                  </a:lnTo>
                  <a:lnTo>
                    <a:pt x="0" y="10163632"/>
                  </a:lnTo>
                  <a:close/>
                </a:path>
              </a:pathLst>
            </a:custGeom>
            <a:grpFill/>
            <a:ln>
              <a:noFill/>
            </a:ln>
          </p:spPr>
          <p:txBody>
            <a:bodyPr/>
            <a:lstStyle/>
            <a:p>
              <a:endParaRPr lang="vi-VN"/>
            </a:p>
          </p:txBody>
        </p:sp>
        <p:sp>
          <p:nvSpPr>
            <p:cNvPr id="9" name="Google Shape;191;p8"/>
            <p:cNvSpPr/>
            <p:nvPr/>
          </p:nvSpPr>
          <p:spPr>
            <a:xfrm>
              <a:off x="338760" y="288798"/>
              <a:ext cx="4330776" cy="9398000"/>
            </a:xfrm>
            <a:custGeom>
              <a:avLst/>
              <a:gdLst/>
              <a:ahLst/>
              <a:cxnLst/>
              <a:rect l="l" t="t" r="r" b="b"/>
              <a:pathLst>
                <a:path w="4330776" h="9398000" extrusionOk="0">
                  <a:moveTo>
                    <a:pt x="3894366" y="9398000"/>
                  </a:moveTo>
                  <a:lnTo>
                    <a:pt x="436410" y="9398000"/>
                  </a:lnTo>
                  <a:cubicBezTo>
                    <a:pt x="195389" y="9398000"/>
                    <a:pt x="0" y="9202610"/>
                    <a:pt x="0" y="8961590"/>
                  </a:cubicBezTo>
                  <a:lnTo>
                    <a:pt x="0" y="436410"/>
                  </a:lnTo>
                  <a:cubicBezTo>
                    <a:pt x="0" y="195390"/>
                    <a:pt x="195389" y="0"/>
                    <a:pt x="436410" y="0"/>
                  </a:cubicBezTo>
                  <a:lnTo>
                    <a:pt x="861580" y="0"/>
                  </a:lnTo>
                  <a:cubicBezTo>
                    <a:pt x="902373" y="0"/>
                    <a:pt x="935444" y="33071"/>
                    <a:pt x="935444" y="73863"/>
                  </a:cubicBezTo>
                  <a:lnTo>
                    <a:pt x="935444" y="73863"/>
                  </a:lnTo>
                  <a:cubicBezTo>
                    <a:pt x="935444" y="225019"/>
                    <a:pt x="1057745" y="347688"/>
                    <a:pt x="1208913" y="348120"/>
                  </a:cubicBezTo>
                  <a:lnTo>
                    <a:pt x="3105874" y="353619"/>
                  </a:lnTo>
                  <a:cubicBezTo>
                    <a:pt x="3257651" y="354063"/>
                    <a:pt x="3380930" y="231140"/>
                    <a:pt x="3380930" y="79362"/>
                  </a:cubicBezTo>
                  <a:lnTo>
                    <a:pt x="3380930" y="73863"/>
                  </a:lnTo>
                  <a:cubicBezTo>
                    <a:pt x="3380930" y="33071"/>
                    <a:pt x="3414001" y="0"/>
                    <a:pt x="3454794" y="0"/>
                  </a:cubicBezTo>
                  <a:lnTo>
                    <a:pt x="3894366" y="0"/>
                  </a:lnTo>
                  <a:cubicBezTo>
                    <a:pt x="4135387" y="0"/>
                    <a:pt x="4330776" y="195390"/>
                    <a:pt x="4330776" y="436410"/>
                  </a:cubicBezTo>
                  <a:lnTo>
                    <a:pt x="4330776" y="8961603"/>
                  </a:lnTo>
                  <a:cubicBezTo>
                    <a:pt x="4330776" y="9202610"/>
                    <a:pt x="4135387" y="9398000"/>
                    <a:pt x="3894366" y="939800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98;p1">
            <a:extLst>
              <a:ext uri="{FF2B5EF4-FFF2-40B4-BE49-F238E27FC236}">
                <a16:creationId xmlns:a16="http://schemas.microsoft.com/office/drawing/2014/main" id="{AD4181F8-0371-B3C7-CE4B-2CF0A2CF9591}"/>
              </a:ext>
            </a:extLst>
          </p:cNvPr>
          <p:cNvSpPr txBox="1"/>
          <p:nvPr/>
        </p:nvSpPr>
        <p:spPr>
          <a:xfrm>
            <a:off x="1593859" y="6873243"/>
            <a:ext cx="7243481" cy="1611852"/>
          </a:xfrm>
          <a:prstGeom prst="rect">
            <a:avLst/>
          </a:prstGeom>
          <a:noFill/>
          <a:ln>
            <a:noFill/>
          </a:ln>
        </p:spPr>
        <p:txBody>
          <a:bodyPr spcFirstLastPara="1" wrap="square" lIns="0" tIns="0" rIns="0" bIns="0" anchor="t" anchorCtr="0">
            <a:spAutoFit/>
          </a:bodyPr>
          <a:lstStyle/>
          <a:p>
            <a:pPr marL="0" marR="0" lvl="0" indent="0" algn="l" rtl="0">
              <a:lnSpc>
                <a:spcPct val="120004"/>
              </a:lnSpc>
              <a:spcBef>
                <a:spcPts val="0"/>
              </a:spcBef>
              <a:spcAft>
                <a:spcPts val="0"/>
              </a:spcAft>
              <a:buNone/>
            </a:pPr>
            <a:r>
              <a:rPr lang="en-US" sz="4364" i="1">
                <a:solidFill>
                  <a:srgbClr val="007DC2"/>
                </a:solidFill>
              </a:rPr>
              <a:t>Được yêu thích nhất tại các trường học!</a:t>
            </a:r>
            <a:endParaRPr i="1">
              <a:solidFill>
                <a:srgbClr val="007DC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171"/>
        <p:cNvGrpSpPr/>
        <p:nvPr/>
      </p:nvGrpSpPr>
      <p:grpSpPr>
        <a:xfrm>
          <a:off x="0" y="0"/>
          <a:ext cx="0" cy="0"/>
          <a:chOff x="0" y="0"/>
          <a:chExt cx="0" cy="0"/>
        </a:xfrm>
      </p:grpSpPr>
      <p:sp>
        <p:nvSpPr>
          <p:cNvPr id="172" name="Google Shape;172;p7"/>
          <p:cNvSpPr/>
          <p:nvPr/>
        </p:nvSpPr>
        <p:spPr>
          <a:xfrm>
            <a:off x="14733148" y="760223"/>
            <a:ext cx="8727435" cy="8766553"/>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3" name="Google Shape;173;p7"/>
          <p:cNvPicPr preferRelativeResize="0"/>
          <p:nvPr/>
        </p:nvPicPr>
        <p:blipFill rotWithShape="1">
          <a:blip r:embed="rId3">
            <a:alphaModFix/>
          </a:blip>
          <a:srcRect/>
          <a:stretch/>
        </p:blipFill>
        <p:spPr>
          <a:xfrm>
            <a:off x="3127802" y="3328519"/>
            <a:ext cx="9917624" cy="2668697"/>
          </a:xfrm>
          <a:prstGeom prst="rect">
            <a:avLst/>
          </a:prstGeom>
          <a:noFill/>
          <a:ln>
            <a:noFill/>
          </a:ln>
        </p:spPr>
      </p:pic>
      <p:pic>
        <p:nvPicPr>
          <p:cNvPr id="174" name="Google Shape;174;p7"/>
          <p:cNvPicPr preferRelativeResize="0"/>
          <p:nvPr/>
        </p:nvPicPr>
        <p:blipFill rotWithShape="1">
          <a:blip r:embed="rId4">
            <a:alphaModFix/>
          </a:blip>
          <a:srcRect/>
          <a:stretch/>
        </p:blipFill>
        <p:spPr>
          <a:xfrm>
            <a:off x="5018717" y="5997216"/>
            <a:ext cx="2596803" cy="2520050"/>
          </a:xfrm>
          <a:prstGeom prst="rect">
            <a:avLst/>
          </a:prstGeom>
          <a:noFill/>
          <a:ln>
            <a:noFill/>
          </a:ln>
        </p:spPr>
      </p:pic>
      <p:pic>
        <p:nvPicPr>
          <p:cNvPr id="175" name="Google Shape;175;p7"/>
          <p:cNvPicPr preferRelativeResize="0"/>
          <p:nvPr/>
        </p:nvPicPr>
        <p:blipFill rotWithShape="1">
          <a:blip r:embed="rId5">
            <a:alphaModFix/>
          </a:blip>
          <a:srcRect/>
          <a:stretch/>
        </p:blipFill>
        <p:spPr>
          <a:xfrm>
            <a:off x="8340306" y="5914602"/>
            <a:ext cx="2681933" cy="2602664"/>
          </a:xfrm>
          <a:prstGeom prst="rect">
            <a:avLst/>
          </a:prstGeom>
          <a:noFill/>
          <a:ln>
            <a:noFill/>
          </a:ln>
        </p:spPr>
      </p:pic>
      <p:sp>
        <p:nvSpPr>
          <p:cNvPr id="11" name="Google Shape;244;p11"/>
          <p:cNvSpPr txBox="1"/>
          <p:nvPr/>
        </p:nvSpPr>
        <p:spPr>
          <a:xfrm>
            <a:off x="4142464" y="1098106"/>
            <a:ext cx="7888299" cy="1874744"/>
          </a:xfrm>
          <a:prstGeom prst="rect">
            <a:avLst/>
          </a:prstGeom>
          <a:noFill/>
          <a:ln>
            <a:noFill/>
          </a:ln>
        </p:spPr>
        <p:txBody>
          <a:bodyPr spcFirstLastPara="1" wrap="square" lIns="0" tIns="0" rIns="0" bIns="0" anchor="t" anchorCtr="0">
            <a:spAutoFit/>
          </a:bodyPr>
          <a:lstStyle/>
          <a:p>
            <a:pPr lvl="0">
              <a:lnSpc>
                <a:spcPct val="109982"/>
              </a:lnSpc>
            </a:pPr>
            <a:r>
              <a:rPr lang="en-US" sz="4588" dirty="0">
                <a:solidFill>
                  <a:schemeClr val="bg1"/>
                </a:solidFill>
              </a:rPr>
              <a:t>BẤT CẬP ỨNG DỤNG CNTT</a:t>
            </a:r>
          </a:p>
          <a:p>
            <a:pPr lvl="0">
              <a:lnSpc>
                <a:spcPct val="109982"/>
              </a:lnSpc>
            </a:pPr>
            <a:r>
              <a:rPr lang="vi-VN" sz="6487" dirty="0">
                <a:solidFill>
                  <a:schemeClr val="bg1"/>
                </a:solidFill>
              </a:rPr>
              <a:t>TẠI TRƯỜNG HỌC</a:t>
            </a:r>
            <a:endParaRPr dirty="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2" name="Google Shape;202;p9"/>
          <p:cNvSpPr txBox="1"/>
          <p:nvPr/>
        </p:nvSpPr>
        <p:spPr>
          <a:xfrm>
            <a:off x="1465434" y="2983865"/>
            <a:ext cx="8322550" cy="317460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466611"/>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30015"/>
              </a:lnSpc>
              <a:spcBef>
                <a:spcPts val="0"/>
              </a:spcBef>
              <a:spcAft>
                <a:spcPts val="0"/>
              </a:spcAft>
              <a:buClr>
                <a:srgbClr val="000000"/>
              </a:buClr>
              <a:buSzTx/>
              <a:buFont typeface="Arial"/>
              <a:buNone/>
              <a:tabLst/>
              <a:defRPr/>
            </a:pPr>
            <a:r>
              <a:rPr kumimoji="0" lang="en-US" sz="6460" b="0" i="0" u="none" strike="noStrike" kern="0" cap="none" spc="0" normalizeH="0" baseline="0" noProof="0">
                <a:ln>
                  <a:noFill/>
                </a:ln>
                <a:solidFill>
                  <a:srgbClr val="FFFFFF"/>
                </a:solidFill>
                <a:effectLst/>
                <a:uLnTx/>
                <a:uFillTx/>
                <a:latin typeface="Arial"/>
                <a:ea typeface="Arial"/>
                <a:cs typeface="Arial"/>
                <a:sym typeface="Arial"/>
              </a:rPr>
              <a:t>ĐẶC BIỆT</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30015"/>
              </a:lnSpc>
              <a:spcBef>
                <a:spcPts val="0"/>
              </a:spcBef>
              <a:spcAft>
                <a:spcPts val="0"/>
              </a:spcAft>
              <a:buClr>
                <a:srgbClr val="000000"/>
              </a:buClr>
              <a:buSzTx/>
              <a:buFont typeface="Arial"/>
              <a:buNone/>
              <a:tabLst/>
              <a:defRPr/>
            </a:pPr>
            <a:r>
              <a:rPr kumimoji="0" lang="en-US" sz="6460" b="0" i="0" u="none" strike="noStrike" kern="0" cap="none" spc="0" normalizeH="0" baseline="0" noProof="0">
                <a:ln>
                  <a:noFill/>
                </a:ln>
                <a:solidFill>
                  <a:srgbClr val="FFFFFF"/>
                </a:solidFill>
                <a:effectLst/>
                <a:uLnTx/>
                <a:uFillTx/>
                <a:latin typeface="Arial"/>
                <a:ea typeface="Arial"/>
                <a:cs typeface="Arial"/>
                <a:sym typeface="Arial"/>
              </a:rPr>
              <a:t>THẾ NÀO?</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203;p9"/>
          <p:cNvSpPr txBox="1"/>
          <p:nvPr/>
        </p:nvSpPr>
        <p:spPr>
          <a:xfrm>
            <a:off x="9495112" y="933472"/>
            <a:ext cx="7942636" cy="2645596"/>
          </a:xfrm>
          <a:prstGeom prst="rect">
            <a:avLst/>
          </a:prstGeom>
          <a:noFill/>
          <a:ln>
            <a:noFill/>
          </a:ln>
        </p:spPr>
        <p:txBody>
          <a:bodyPr spcFirstLastPara="1" wrap="square" lIns="0" tIns="0" rIns="0" bIns="0" anchor="t" anchorCtr="0">
            <a:spAutoFit/>
          </a:bodyPr>
          <a:lstStyle/>
          <a:p>
            <a:pPr marL="0" marR="0" lvl="0" indent="0" algn="just"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070" b="0" i="0" u="none" strike="noStrike" kern="0" cap="none" spc="0" normalizeH="0" baseline="0" noProof="0">
                <a:ln>
                  <a:noFill/>
                </a:ln>
                <a:solidFill>
                  <a:srgbClr val="FFFFFF"/>
                </a:solidFill>
                <a:effectLst/>
                <a:uLnTx/>
                <a:uFillTx/>
                <a:latin typeface="Roboto Mono"/>
                <a:ea typeface="Roboto Mono"/>
                <a:cs typeface="Roboto Mono"/>
                <a:sym typeface="Roboto Mono"/>
              </a:rPr>
              <a:t>Là ứng dụng được thiết kế chuyên biệt cho ngành Giáo dục trong việc quản lý điều hành, truyền thông, kết nối Gia đình và Nhà trường.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04" name="Google Shape;204;p9"/>
          <p:cNvGrpSpPr/>
          <p:nvPr/>
        </p:nvGrpSpPr>
        <p:grpSpPr>
          <a:xfrm>
            <a:off x="7642715" y="1579656"/>
            <a:ext cx="1260455" cy="1266105"/>
            <a:chOff x="3766" y="0"/>
            <a:chExt cx="1680607" cy="1688140"/>
          </a:xfrm>
        </p:grpSpPr>
        <p:sp>
          <p:nvSpPr>
            <p:cNvPr id="205" name="Google Shape;205;p9"/>
            <p:cNvSpPr/>
            <p:nvPr/>
          </p:nvSpPr>
          <p:spPr>
            <a:xfrm>
              <a:off x="3766" y="0"/>
              <a:ext cx="1680607" cy="168814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6" name="Google Shape;206;p9"/>
            <p:cNvSpPr txBox="1"/>
            <p:nvPr/>
          </p:nvSpPr>
          <p:spPr>
            <a:xfrm>
              <a:off x="258138" y="310313"/>
              <a:ext cx="1171863" cy="1122188"/>
            </a:xfrm>
            <a:prstGeom prst="rect">
              <a:avLst/>
            </a:prstGeom>
            <a:noFill/>
            <a:ln>
              <a:noFill/>
            </a:ln>
          </p:spPr>
          <p:txBody>
            <a:bodyPr spcFirstLastPara="1" wrap="square" lIns="0" tIns="0" rIns="0" bIns="0" anchor="ctr" anchorCtr="0">
              <a:spAutoFit/>
            </a:bodyPr>
            <a:lstStyle/>
            <a:p>
              <a:pPr marL="0" marR="0" lvl="0" indent="0" algn="ctr" defTabSz="914400" rtl="0" eaLnBrk="1" fontAlgn="auto" latinLnBrk="0" hangingPunct="1">
                <a:lnSpc>
                  <a:spcPct val="110016"/>
                </a:lnSpc>
                <a:spcBef>
                  <a:spcPts val="0"/>
                </a:spcBef>
                <a:spcAft>
                  <a:spcPts val="0"/>
                </a:spcAft>
                <a:buClr>
                  <a:srgbClr val="000000"/>
                </a:buClr>
                <a:buSzTx/>
                <a:buFont typeface="Arial"/>
                <a:buNone/>
                <a:tabLst/>
                <a:defRPr/>
              </a:pPr>
              <a:r>
                <a:rPr kumimoji="0" lang="en-US" sz="4972" b="0" i="0" u="none" strike="noStrike" kern="0" cap="none" spc="0" normalizeH="0" baseline="0" noProof="0">
                  <a:ln>
                    <a:noFill/>
                  </a:ln>
                  <a:solidFill>
                    <a:srgbClr val="FFFFFF"/>
                  </a:solidFill>
                  <a:effectLst/>
                  <a:uLnTx/>
                  <a:uFillTx/>
                  <a:latin typeface="Arial"/>
                  <a:ea typeface="Arial"/>
                  <a:cs typeface="Arial"/>
                  <a:sym typeface="Arial"/>
                </a:rPr>
                <a:t>01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09" name="Google Shape;209;p9"/>
          <p:cNvGrpSpPr/>
          <p:nvPr/>
        </p:nvGrpSpPr>
        <p:grpSpPr>
          <a:xfrm>
            <a:off x="7642715" y="4705685"/>
            <a:ext cx="1260455" cy="1266105"/>
            <a:chOff x="3766" y="0"/>
            <a:chExt cx="1680607" cy="1688140"/>
          </a:xfrm>
        </p:grpSpPr>
        <p:sp>
          <p:nvSpPr>
            <p:cNvPr id="210" name="Google Shape;210;p9"/>
            <p:cNvSpPr/>
            <p:nvPr/>
          </p:nvSpPr>
          <p:spPr>
            <a:xfrm>
              <a:off x="3766" y="0"/>
              <a:ext cx="1680607" cy="168814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211;p9"/>
            <p:cNvSpPr txBox="1"/>
            <p:nvPr/>
          </p:nvSpPr>
          <p:spPr>
            <a:xfrm>
              <a:off x="258138" y="310313"/>
              <a:ext cx="1171863" cy="1122188"/>
            </a:xfrm>
            <a:prstGeom prst="rect">
              <a:avLst/>
            </a:prstGeom>
            <a:noFill/>
            <a:ln>
              <a:noFill/>
            </a:ln>
          </p:spPr>
          <p:txBody>
            <a:bodyPr spcFirstLastPara="1" wrap="square" lIns="0" tIns="0" rIns="0" bIns="0" anchor="ctr" anchorCtr="0">
              <a:spAutoFit/>
            </a:bodyPr>
            <a:lstStyle/>
            <a:p>
              <a:pPr marL="0" marR="0" lvl="0" indent="0" algn="ctr" defTabSz="914400" rtl="0" eaLnBrk="1" fontAlgn="auto" latinLnBrk="0" hangingPunct="1">
                <a:lnSpc>
                  <a:spcPct val="110016"/>
                </a:lnSpc>
                <a:spcBef>
                  <a:spcPts val="0"/>
                </a:spcBef>
                <a:spcAft>
                  <a:spcPts val="0"/>
                </a:spcAft>
                <a:buClr>
                  <a:srgbClr val="000000"/>
                </a:buClr>
                <a:buSzTx/>
                <a:buFont typeface="Arial"/>
                <a:buNone/>
                <a:tabLst/>
                <a:defRPr/>
              </a:pPr>
              <a:r>
                <a:rPr kumimoji="0" lang="en-US" sz="4972" b="0" i="0" u="none" strike="noStrike" kern="0" cap="none" spc="0" normalizeH="0" baseline="0" noProof="0">
                  <a:ln>
                    <a:noFill/>
                  </a:ln>
                  <a:solidFill>
                    <a:srgbClr val="FFFFFF"/>
                  </a:solidFill>
                  <a:effectLst/>
                  <a:uLnTx/>
                  <a:uFillTx/>
                  <a:latin typeface="Arial"/>
                  <a:ea typeface="Arial"/>
                  <a:cs typeface="Arial"/>
                  <a:sym typeface="Arial"/>
                </a:rPr>
                <a:t>02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2" name="Google Shape;212;p9"/>
          <p:cNvGrpSpPr/>
          <p:nvPr/>
        </p:nvGrpSpPr>
        <p:grpSpPr>
          <a:xfrm>
            <a:off x="7642715" y="7177730"/>
            <a:ext cx="1260455" cy="1266105"/>
            <a:chOff x="3766" y="0"/>
            <a:chExt cx="1680607" cy="1688140"/>
          </a:xfrm>
        </p:grpSpPr>
        <p:sp>
          <p:nvSpPr>
            <p:cNvPr id="213" name="Google Shape;213;p9"/>
            <p:cNvSpPr/>
            <p:nvPr/>
          </p:nvSpPr>
          <p:spPr>
            <a:xfrm>
              <a:off x="3766" y="0"/>
              <a:ext cx="1680607" cy="168814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214;p9"/>
            <p:cNvSpPr txBox="1"/>
            <p:nvPr/>
          </p:nvSpPr>
          <p:spPr>
            <a:xfrm>
              <a:off x="258138" y="310313"/>
              <a:ext cx="1171863" cy="1122188"/>
            </a:xfrm>
            <a:prstGeom prst="rect">
              <a:avLst/>
            </a:prstGeom>
            <a:noFill/>
            <a:ln>
              <a:noFill/>
            </a:ln>
          </p:spPr>
          <p:txBody>
            <a:bodyPr spcFirstLastPara="1" wrap="square" lIns="0" tIns="0" rIns="0" bIns="0" anchor="ctr" anchorCtr="0">
              <a:spAutoFit/>
            </a:bodyPr>
            <a:lstStyle/>
            <a:p>
              <a:pPr marL="0" marR="0" lvl="0" indent="0" algn="ctr" defTabSz="914400" rtl="0" eaLnBrk="1" fontAlgn="auto" latinLnBrk="0" hangingPunct="1">
                <a:lnSpc>
                  <a:spcPct val="110016"/>
                </a:lnSpc>
                <a:spcBef>
                  <a:spcPts val="0"/>
                </a:spcBef>
                <a:spcAft>
                  <a:spcPts val="0"/>
                </a:spcAft>
                <a:buClr>
                  <a:srgbClr val="000000"/>
                </a:buClr>
                <a:buSzTx/>
                <a:buFont typeface="Arial"/>
                <a:buNone/>
                <a:tabLst/>
                <a:defRPr/>
              </a:pPr>
              <a:r>
                <a:rPr kumimoji="0" lang="en-US" sz="4972" b="0" i="0" u="none" strike="noStrike" kern="0" cap="none" spc="0" normalizeH="0" baseline="0" noProof="0">
                  <a:ln>
                    <a:noFill/>
                  </a:ln>
                  <a:solidFill>
                    <a:srgbClr val="FFFFFF"/>
                  </a:solidFill>
                  <a:effectLst/>
                  <a:uLnTx/>
                  <a:uFillTx/>
                  <a:latin typeface="Arial"/>
                  <a:ea typeface="Arial"/>
                  <a:cs typeface="Arial"/>
                  <a:sym typeface="Arial"/>
                </a:rPr>
                <a:t>03</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215" name="Google Shape;215;p9"/>
          <p:cNvPicPr preferRelativeResize="0"/>
          <p:nvPr/>
        </p:nvPicPr>
        <p:blipFill rotWithShape="1">
          <a:blip r:embed="rId3">
            <a:alphaModFix/>
          </a:blip>
          <a:srcRect b="28199"/>
          <a:stretch/>
        </p:blipFill>
        <p:spPr>
          <a:xfrm>
            <a:off x="1248222" y="2605380"/>
            <a:ext cx="5020881" cy="1294067"/>
          </a:xfrm>
          <a:prstGeom prst="rect">
            <a:avLst/>
          </a:prstGeom>
          <a:noFill/>
          <a:ln>
            <a:noFill/>
          </a:ln>
        </p:spPr>
      </p:pic>
      <p:sp>
        <p:nvSpPr>
          <p:cNvPr id="2" name="Google Shape;203;p9">
            <a:extLst>
              <a:ext uri="{FF2B5EF4-FFF2-40B4-BE49-F238E27FC236}">
                <a16:creationId xmlns:a16="http://schemas.microsoft.com/office/drawing/2014/main" id="{8E709045-0DA4-F1C0-7F24-20904E28A377}"/>
              </a:ext>
            </a:extLst>
          </p:cNvPr>
          <p:cNvSpPr txBox="1"/>
          <p:nvPr/>
        </p:nvSpPr>
        <p:spPr>
          <a:xfrm>
            <a:off x="9495112" y="4174270"/>
            <a:ext cx="8164924" cy="1984198"/>
          </a:xfrm>
          <a:prstGeom prst="rect">
            <a:avLst/>
          </a:prstGeom>
          <a:noFill/>
          <a:ln>
            <a:noFill/>
          </a:ln>
        </p:spPr>
        <p:txBody>
          <a:bodyPr spcFirstLastPara="1" wrap="square" lIns="0" tIns="0" rIns="0" bIns="0" anchor="t" anchorCtr="0">
            <a:spAutoFit/>
          </a:bodyPr>
          <a:lstStyle/>
          <a:p>
            <a:pPr marL="0" marR="0" lvl="0" indent="0" algn="just"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070" b="0" i="0" u="none" strike="noStrike" kern="0" cap="none" spc="0" normalizeH="0" baseline="0" noProof="0">
                <a:ln>
                  <a:noFill/>
                </a:ln>
                <a:solidFill>
                  <a:srgbClr val="FFFFFF"/>
                </a:solidFill>
                <a:effectLst/>
                <a:uLnTx/>
                <a:uFillTx/>
                <a:latin typeface="Roboto Mono"/>
                <a:ea typeface="Roboto Mono"/>
                <a:cs typeface="Roboto Mono"/>
                <a:sym typeface="Roboto Mono"/>
              </a:rPr>
              <a:t>Dữ liệu được kết nối, liên thông với hệ thống Quản lý trường học tại nhà trường.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Google Shape;207;p9">
            <a:extLst>
              <a:ext uri="{FF2B5EF4-FFF2-40B4-BE49-F238E27FC236}">
                <a16:creationId xmlns:a16="http://schemas.microsoft.com/office/drawing/2014/main" id="{C6EB255F-CCFA-3AFB-921D-B9FD93F5E754}"/>
              </a:ext>
            </a:extLst>
          </p:cNvPr>
          <p:cNvSpPr txBox="1"/>
          <p:nvPr/>
        </p:nvSpPr>
        <p:spPr>
          <a:xfrm>
            <a:off x="9600562" y="6753671"/>
            <a:ext cx="8059474" cy="1984198"/>
          </a:xfrm>
          <a:prstGeom prst="rect">
            <a:avLst/>
          </a:prstGeom>
          <a:noFill/>
          <a:ln>
            <a:noFill/>
          </a:ln>
        </p:spPr>
        <p:txBody>
          <a:bodyPr spcFirstLastPara="1" wrap="square" lIns="0" tIns="0" rIns="0" bIns="0" anchor="t" anchorCtr="0">
            <a:spAutoFit/>
          </a:bodyPr>
          <a:lstStyle/>
          <a:p>
            <a:pPr marL="0" marR="0" lvl="0" indent="0" algn="just"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070" b="0" i="0" u="none" strike="noStrike" kern="0" cap="none" spc="0" normalizeH="0" baseline="0" noProof="0" dirty="0">
                <a:ln>
                  <a:noFill/>
                </a:ln>
                <a:solidFill>
                  <a:srgbClr val="FFFFFF"/>
                </a:solidFill>
                <a:effectLst/>
                <a:uLnTx/>
                <a:uFillTx/>
                <a:latin typeface="Roboto Mono"/>
                <a:ea typeface="Roboto Mono"/>
                <a:cs typeface="Roboto Mono"/>
                <a:sym typeface="Roboto Mono"/>
              </a:rPr>
              <a:t>Là </a:t>
            </a:r>
            <a:r>
              <a:rPr kumimoji="0" lang="en-US" sz="3070" b="0" i="0" u="none" strike="noStrike" kern="0" cap="none" spc="0" normalizeH="0" baseline="0" noProof="0">
                <a:ln>
                  <a:noFill/>
                </a:ln>
                <a:solidFill>
                  <a:srgbClr val="FFFFFF"/>
                </a:solidFill>
                <a:effectLst/>
                <a:uLnTx/>
                <a:uFillTx/>
                <a:latin typeface="Roboto Mono"/>
                <a:ea typeface="Roboto Mono"/>
                <a:cs typeface="Roboto Mono"/>
                <a:sym typeface="Roboto Mono"/>
              </a:rPr>
              <a:t>ứng dụng ​</a:t>
            </a:r>
            <a:r>
              <a:rPr kumimoji="0" lang="en-US" sz="3070" b="0" i="0" u="none" strike="noStrike" kern="0" cap="none" spc="0" normalizeH="0" baseline="0" noProof="0" dirty="0">
                <a:ln>
                  <a:noFill/>
                </a:ln>
                <a:solidFill>
                  <a:srgbClr val="FFFFFF"/>
                </a:solidFill>
                <a:effectLst/>
                <a:uLnTx/>
                <a:uFillTx/>
                <a:latin typeface="Roboto Mono"/>
                <a:ea typeface="Roboto Mono"/>
                <a:cs typeface="Roboto Mono"/>
                <a:sym typeface="Roboto Mono"/>
              </a:rPr>
              <a:t>tích hợp đồng thời nghiệp vụ quản lý điều hành &amp; nghiệp vụ quản lý chuyên môn.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64045209"/>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2974" y="1225490"/>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04" name="Google Shape;204;p9"/>
          <p:cNvGrpSpPr/>
          <p:nvPr/>
        </p:nvGrpSpPr>
        <p:grpSpPr>
          <a:xfrm>
            <a:off x="7714958" y="3509374"/>
            <a:ext cx="1260455" cy="1266105"/>
            <a:chOff x="3766" y="0"/>
            <a:chExt cx="1680607" cy="1688140"/>
          </a:xfrm>
        </p:grpSpPr>
        <p:sp>
          <p:nvSpPr>
            <p:cNvPr id="205" name="Google Shape;205;p9"/>
            <p:cNvSpPr/>
            <p:nvPr/>
          </p:nvSpPr>
          <p:spPr>
            <a:xfrm>
              <a:off x="3766" y="0"/>
              <a:ext cx="1680607" cy="168814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6" name="Google Shape;206;p9"/>
            <p:cNvSpPr txBox="1"/>
            <p:nvPr/>
          </p:nvSpPr>
          <p:spPr>
            <a:xfrm>
              <a:off x="258138" y="310313"/>
              <a:ext cx="1171863" cy="1122188"/>
            </a:xfrm>
            <a:prstGeom prst="rect">
              <a:avLst/>
            </a:prstGeom>
            <a:noFill/>
            <a:ln>
              <a:noFill/>
            </a:ln>
          </p:spPr>
          <p:txBody>
            <a:bodyPr spcFirstLastPara="1" wrap="square" lIns="0" tIns="0" rIns="0" bIns="0" anchor="ctr" anchorCtr="0">
              <a:spAutoFit/>
            </a:bodyPr>
            <a:lstStyle/>
            <a:p>
              <a:pPr marL="0" marR="0" lvl="0" indent="0" algn="ctr" defTabSz="914400" rtl="0" eaLnBrk="1" fontAlgn="auto" latinLnBrk="0" hangingPunct="1">
                <a:lnSpc>
                  <a:spcPct val="110016"/>
                </a:lnSpc>
                <a:spcBef>
                  <a:spcPts val="0"/>
                </a:spcBef>
                <a:spcAft>
                  <a:spcPts val="0"/>
                </a:spcAft>
                <a:buClr>
                  <a:srgbClr val="000000"/>
                </a:buClr>
                <a:buSzTx/>
                <a:buFont typeface="Arial"/>
                <a:buNone/>
                <a:tabLst/>
                <a:defRPr/>
              </a:pPr>
              <a:r>
                <a:rPr kumimoji="0" lang="en-US" sz="4972" b="0" i="0" u="none" strike="noStrike" kern="0" cap="none" spc="0" normalizeH="0" baseline="0" noProof="0">
                  <a:ln>
                    <a:noFill/>
                  </a:ln>
                  <a:solidFill>
                    <a:srgbClr val="FFFFFF"/>
                  </a:solidFill>
                  <a:effectLst/>
                  <a:uLnTx/>
                  <a:uFillTx/>
                  <a:latin typeface="Arial"/>
                  <a:ea typeface="Arial"/>
                  <a:cs typeface="Arial"/>
                  <a:sym typeface="Arial"/>
                </a:rPr>
                <a:t>04</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08" name="Google Shape;208;p9"/>
          <p:cNvSpPr txBox="1"/>
          <p:nvPr/>
        </p:nvSpPr>
        <p:spPr>
          <a:xfrm>
            <a:off x="9600562" y="6212377"/>
            <a:ext cx="7866344" cy="1984198"/>
          </a:xfrm>
          <a:prstGeom prst="rect">
            <a:avLst/>
          </a:prstGeom>
          <a:noFill/>
          <a:ln>
            <a:noFill/>
          </a:ln>
        </p:spPr>
        <p:txBody>
          <a:bodyPr spcFirstLastPara="1" wrap="square" lIns="0" tIns="0" rIns="0" bIns="0" anchor="t" anchorCtr="0">
            <a:spAutoFit/>
          </a:bodyPr>
          <a:lstStyle/>
          <a:p>
            <a:pPr marL="0" marR="0" lvl="0" indent="0" algn="just" defTabSz="914400" rtl="0" eaLnBrk="1" fontAlgn="auto" latinLnBrk="0" hangingPunct="1">
              <a:lnSpc>
                <a:spcPct val="140000"/>
              </a:lnSpc>
              <a:spcBef>
                <a:spcPts val="0"/>
              </a:spcBef>
              <a:spcAft>
                <a:spcPts val="0"/>
              </a:spcAft>
              <a:buClr>
                <a:srgbClr val="000000"/>
              </a:buClr>
              <a:buSzTx/>
              <a:buFont typeface="Arial"/>
              <a:buNone/>
              <a:tabLst/>
              <a:defRPr/>
            </a:pPr>
            <a:r>
              <a:rPr kumimoji="0" lang="en-US" sz="3070" b="0" i="0" u="none" strike="noStrike" kern="0" cap="none" spc="0" normalizeH="0" baseline="0" noProof="0">
                <a:ln>
                  <a:noFill/>
                </a:ln>
                <a:solidFill>
                  <a:srgbClr val="FFFFFF"/>
                </a:solidFill>
                <a:effectLst/>
                <a:uLnTx/>
                <a:uFillTx/>
                <a:latin typeface="Roboto Mono"/>
                <a:ea typeface="Roboto Mono"/>
                <a:cs typeface="Roboto Mono"/>
                <a:sym typeface="Roboto Mono"/>
              </a:rPr>
              <a:t>Hướng tới xây dựng nền tảng kết nối văn minh, hiện đại &amp; nhân văn trong ngành GD&amp;ĐT.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2" name="Google Shape;212;p9"/>
          <p:cNvGrpSpPr/>
          <p:nvPr/>
        </p:nvGrpSpPr>
        <p:grpSpPr>
          <a:xfrm>
            <a:off x="7714958" y="6378526"/>
            <a:ext cx="1260455" cy="1266105"/>
            <a:chOff x="3766" y="0"/>
            <a:chExt cx="1680607" cy="1688140"/>
          </a:xfrm>
        </p:grpSpPr>
        <p:sp>
          <p:nvSpPr>
            <p:cNvPr id="213" name="Google Shape;213;p9"/>
            <p:cNvSpPr/>
            <p:nvPr/>
          </p:nvSpPr>
          <p:spPr>
            <a:xfrm>
              <a:off x="3766" y="0"/>
              <a:ext cx="1680607" cy="168814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214;p9"/>
            <p:cNvSpPr txBox="1"/>
            <p:nvPr/>
          </p:nvSpPr>
          <p:spPr>
            <a:xfrm>
              <a:off x="258138" y="310313"/>
              <a:ext cx="1171863" cy="1122188"/>
            </a:xfrm>
            <a:prstGeom prst="rect">
              <a:avLst/>
            </a:prstGeom>
            <a:noFill/>
            <a:ln>
              <a:noFill/>
            </a:ln>
          </p:spPr>
          <p:txBody>
            <a:bodyPr spcFirstLastPara="1" wrap="square" lIns="0" tIns="0" rIns="0" bIns="0" anchor="ctr" anchorCtr="0">
              <a:spAutoFit/>
            </a:bodyPr>
            <a:lstStyle/>
            <a:p>
              <a:pPr marL="0" marR="0" lvl="0" indent="0" algn="ctr" defTabSz="914400" rtl="0" eaLnBrk="1" fontAlgn="auto" latinLnBrk="0" hangingPunct="1">
                <a:lnSpc>
                  <a:spcPct val="110016"/>
                </a:lnSpc>
                <a:spcBef>
                  <a:spcPts val="0"/>
                </a:spcBef>
                <a:spcAft>
                  <a:spcPts val="0"/>
                </a:spcAft>
                <a:buClr>
                  <a:srgbClr val="000000"/>
                </a:buClr>
                <a:buSzTx/>
                <a:buFont typeface="Arial"/>
                <a:buNone/>
                <a:tabLst/>
                <a:defRPr/>
              </a:pPr>
              <a:r>
                <a:rPr kumimoji="0" lang="en-US" sz="4972" b="0" i="0" u="none" strike="noStrike" kern="0" cap="none" spc="0" normalizeH="0" baseline="0" noProof="0">
                  <a:ln>
                    <a:noFill/>
                  </a:ln>
                  <a:solidFill>
                    <a:srgbClr val="FFFFFF"/>
                  </a:solidFill>
                  <a:effectLst/>
                  <a:uLnTx/>
                  <a:uFillTx/>
                  <a:latin typeface="Arial"/>
                  <a:ea typeface="Arial"/>
                  <a:cs typeface="Arial"/>
                  <a:sym typeface="Arial"/>
                </a:rPr>
                <a:t>05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215" name="Google Shape;215;p9"/>
          <p:cNvPicPr preferRelativeResize="0"/>
          <p:nvPr/>
        </p:nvPicPr>
        <p:blipFill rotWithShape="1">
          <a:blip r:embed="rId3">
            <a:alphaModFix/>
          </a:blip>
          <a:srcRect b="28199"/>
          <a:stretch/>
        </p:blipFill>
        <p:spPr>
          <a:xfrm>
            <a:off x="1585686" y="643358"/>
            <a:ext cx="5020881" cy="1294067"/>
          </a:xfrm>
          <a:prstGeom prst="rect">
            <a:avLst/>
          </a:prstGeom>
          <a:noFill/>
          <a:ln>
            <a:noFill/>
          </a:ln>
        </p:spPr>
      </p:pic>
      <p:sp>
        <p:nvSpPr>
          <p:cNvPr id="2" name="Google Shape;208;p9">
            <a:extLst>
              <a:ext uri="{FF2B5EF4-FFF2-40B4-BE49-F238E27FC236}">
                <a16:creationId xmlns:a16="http://schemas.microsoft.com/office/drawing/2014/main" id="{36F63AF4-7172-2736-B2A8-380A8EAA5BEC}"/>
              </a:ext>
            </a:extLst>
          </p:cNvPr>
          <p:cNvSpPr txBox="1"/>
          <p:nvPr/>
        </p:nvSpPr>
        <p:spPr>
          <a:xfrm>
            <a:off x="9600562" y="2487424"/>
            <a:ext cx="7866344" cy="2954655"/>
          </a:xfrm>
          <a:prstGeom prst="rect">
            <a:avLst/>
          </a:prstGeom>
          <a:noFill/>
          <a:ln>
            <a:noFill/>
          </a:ln>
        </p:spPr>
        <p:txBody>
          <a:bodyPr spcFirstLastPara="1" wrap="square" lIns="0" tIns="0" rIns="0" bIns="0" anchor="t" anchorCtr="0">
            <a:spAutoFit/>
          </a:bodyPr>
          <a:lstStyle/>
          <a:p>
            <a:pPr marL="0" marR="0" lvl="0" indent="0" algn="just" defTabSz="914400" rtl="0" eaLnBrk="1" fontAlgn="auto" latinLnBrk="0" hangingPunct="1">
              <a:lnSpc>
                <a:spcPct val="200000"/>
              </a:lnSpc>
              <a:spcBef>
                <a:spcPts val="0"/>
              </a:spcBef>
              <a:spcAft>
                <a:spcPts val="0"/>
              </a:spcAft>
              <a:buClr>
                <a:srgbClr val="000000"/>
              </a:buClr>
              <a:buSzTx/>
              <a:buFont typeface="Arial"/>
              <a:buNone/>
              <a:tabLst/>
              <a:defRPr/>
            </a:pPr>
            <a:r>
              <a:rPr kumimoji="0" lang="vi-VN" sz="3200" b="0" i="0" u="none" strike="noStrike" kern="0" cap="none" spc="0" normalizeH="0" baseline="0" noProof="0">
                <a:ln>
                  <a:noFill/>
                </a:ln>
                <a:solidFill>
                  <a:srgbClr val="FFFFFF"/>
                </a:solidFill>
                <a:effectLst/>
                <a:uLnTx/>
                <a:uFillTx/>
                <a:latin typeface="Roboto Mono" panose="00000009000000000000" pitchFamily="49" charset="0"/>
                <a:ea typeface="Roboto Mono" panose="00000009000000000000" pitchFamily="49" charset="0"/>
                <a:cs typeface="Arial"/>
                <a:sym typeface="Arial"/>
              </a:rPr>
              <a:t>Góp phần xây dựng Thương hiệu của Nhà trường - Hình ảnh của Giáo viên đến Phụ huynh</a:t>
            </a:r>
            <a:r>
              <a:rPr kumimoji="0" lang="en-US" sz="3200" b="0" i="0" u="none" strike="noStrike" kern="0" cap="none" spc="0" normalizeH="0" baseline="0" noProof="0">
                <a:ln>
                  <a:noFill/>
                </a:ln>
                <a:solidFill>
                  <a:srgbClr val="FFFFFF"/>
                </a:solidFill>
                <a:effectLst/>
                <a:uLnTx/>
                <a:uFillTx/>
                <a:latin typeface="Roboto Mono" panose="00000009000000000000" pitchFamily="49" charset="0"/>
                <a:ea typeface="Roboto Mono" panose="00000009000000000000" pitchFamily="49" charset="0"/>
                <a:cs typeface="Arial"/>
                <a:sym typeface="Arial"/>
              </a:rPr>
              <a:t>.</a:t>
            </a:r>
            <a:endParaRPr kumimoji="0" lang="vi-VN" sz="3200" b="0" i="0" u="none" strike="noStrike" kern="0" cap="none" spc="0" normalizeH="0" baseline="0" noProof="0">
              <a:ln>
                <a:noFill/>
              </a:ln>
              <a:solidFill>
                <a:srgbClr val="FFFFFF"/>
              </a:solidFill>
              <a:effectLst/>
              <a:uLnTx/>
              <a:uFillTx/>
              <a:latin typeface="Roboto Mono" panose="00000009000000000000" pitchFamily="49" charset="0"/>
              <a:ea typeface="Roboto Mono" panose="00000009000000000000" pitchFamily="49" charset="0"/>
              <a:cs typeface="Arial"/>
              <a:sym typeface="Arial"/>
            </a:endParaRPr>
          </a:p>
        </p:txBody>
      </p:sp>
      <p:sp>
        <p:nvSpPr>
          <p:cNvPr id="3" name="Google Shape;202;p9">
            <a:extLst>
              <a:ext uri="{FF2B5EF4-FFF2-40B4-BE49-F238E27FC236}">
                <a16:creationId xmlns:a16="http://schemas.microsoft.com/office/drawing/2014/main" id="{D9AF26DE-7898-95F8-4D73-774DB227D4F3}"/>
              </a:ext>
            </a:extLst>
          </p:cNvPr>
          <p:cNvSpPr txBox="1"/>
          <p:nvPr/>
        </p:nvSpPr>
        <p:spPr>
          <a:xfrm>
            <a:off x="7348565" y="780136"/>
            <a:ext cx="8667612" cy="129234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30015"/>
              </a:lnSpc>
              <a:spcBef>
                <a:spcPts val="0"/>
              </a:spcBef>
              <a:spcAft>
                <a:spcPts val="0"/>
              </a:spcAft>
              <a:buClr>
                <a:srgbClr val="000000"/>
              </a:buClr>
              <a:buSzTx/>
              <a:buFont typeface="Arial"/>
              <a:buNone/>
              <a:tabLst/>
              <a:defRPr/>
            </a:pPr>
            <a:r>
              <a:rPr kumimoji="0" lang="en-US" sz="6460" b="0" i="0" u="none" strike="noStrike" kern="0" cap="none" spc="0" normalizeH="0" baseline="0" noProof="0">
                <a:ln>
                  <a:noFill/>
                </a:ln>
                <a:solidFill>
                  <a:srgbClr val="FFFFFF"/>
                </a:solidFill>
                <a:effectLst/>
                <a:uLnTx/>
                <a:uFillTx/>
                <a:latin typeface="Arial"/>
                <a:ea typeface="Arial"/>
                <a:cs typeface="Arial"/>
                <a:sym typeface="Arial"/>
              </a:rPr>
              <a:t>ĐẶC BIỆT </a:t>
            </a:r>
            <a:r>
              <a:rPr kumimoji="0" lang="en-US" sz="1400" b="0" i="0" u="none" strike="noStrike" kern="0" cap="none" spc="0" normalizeH="0" baseline="0" noProof="0">
                <a:ln>
                  <a:noFill/>
                </a:ln>
                <a:solidFill>
                  <a:srgbClr val="000000"/>
                </a:solidFill>
                <a:effectLst/>
                <a:uLnTx/>
                <a:uFillTx/>
                <a:latin typeface="Arial"/>
                <a:cs typeface="Arial"/>
                <a:sym typeface="Arial"/>
              </a:rPr>
              <a:t> </a:t>
            </a:r>
            <a:r>
              <a:rPr kumimoji="0" lang="en-US" sz="6460" b="0" i="0" u="none" strike="noStrike" kern="0" cap="none" spc="0" normalizeH="0" baseline="0" noProof="0">
                <a:ln>
                  <a:noFill/>
                </a:ln>
                <a:solidFill>
                  <a:srgbClr val="FFFFFF"/>
                </a:solidFill>
                <a:effectLst/>
                <a:uLnTx/>
                <a:uFillTx/>
                <a:latin typeface="Arial"/>
                <a:ea typeface="Arial"/>
                <a:cs typeface="Arial"/>
                <a:sym typeface="Arial"/>
              </a:rPr>
              <a:t>THẾ NÀO?</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222;p10"/>
          <p:cNvSpPr/>
          <p:nvPr/>
        </p:nvSpPr>
        <p:spPr>
          <a:xfrm>
            <a:off x="2290243" y="2318260"/>
            <a:ext cx="3535280" cy="7485295"/>
          </a:xfrm>
          <a:custGeom>
            <a:avLst/>
            <a:gdLst/>
            <a:ahLst/>
            <a:cxnLst/>
            <a:rect l="l" t="t" r="r" b="b"/>
            <a:pathLst>
              <a:path w="5000993" h="10163632" extrusionOk="0">
                <a:moveTo>
                  <a:pt x="0" y="0"/>
                </a:moveTo>
                <a:lnTo>
                  <a:pt x="5000993" y="0"/>
                </a:lnTo>
                <a:lnTo>
                  <a:pt x="5000993" y="10163632"/>
                </a:lnTo>
                <a:lnTo>
                  <a:pt x="0" y="10163632"/>
                </a:lnTo>
                <a:close/>
              </a:path>
            </a:pathLst>
          </a:custGeom>
          <a:blipFill rotWithShape="1">
            <a:blip r:embed="rId4"/>
            <a:stretch>
              <a:fillRect l="-43" r="-44"/>
            </a:stretch>
          </a:blipFill>
          <a:ln>
            <a:noFill/>
          </a:ln>
        </p:spPr>
        <p:txBody>
          <a:bodyPr/>
          <a:lstStyle/>
          <a:p>
            <a:endParaRPr lang="vi-VN"/>
          </a:p>
        </p:txBody>
      </p:sp>
    </p:spTree>
    <p:extLst>
      <p:ext uri="{BB962C8B-B14F-4D97-AF65-F5344CB8AC3E}">
        <p14:creationId xmlns:p14="http://schemas.microsoft.com/office/powerpoint/2010/main" val="301132083"/>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p:nvPr/>
        </p:nvSpPr>
        <p:spPr>
          <a:xfrm>
            <a:off x="12670971" y="-3758675"/>
            <a:ext cx="7736256" cy="777093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9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35872" y="4650281"/>
            <a:ext cx="1860402" cy="186874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67D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9" name="Google Shape;109;p2"/>
          <p:cNvPicPr preferRelativeResize="0"/>
          <p:nvPr/>
        </p:nvPicPr>
        <p:blipFill rotWithShape="1">
          <a:blip r:embed="rId3">
            <a:alphaModFix/>
          </a:blip>
          <a:srcRect/>
          <a:stretch/>
        </p:blipFill>
        <p:spPr>
          <a:xfrm>
            <a:off x="1028700" y="6925781"/>
            <a:ext cx="16230599" cy="3361219"/>
          </a:xfrm>
          <a:prstGeom prst="rect">
            <a:avLst/>
          </a:prstGeom>
          <a:noFill/>
          <a:ln>
            <a:noFill/>
          </a:ln>
        </p:spPr>
      </p:pic>
      <p:sp>
        <p:nvSpPr>
          <p:cNvPr id="110" name="Google Shape;110;p2"/>
          <p:cNvSpPr txBox="1"/>
          <p:nvPr/>
        </p:nvSpPr>
        <p:spPr>
          <a:xfrm>
            <a:off x="1028700" y="879761"/>
            <a:ext cx="11642271" cy="2269660"/>
          </a:xfrm>
          <a:prstGeom prst="rect">
            <a:avLst/>
          </a:prstGeom>
          <a:noFill/>
          <a:ln>
            <a:noFill/>
          </a:ln>
        </p:spPr>
        <p:txBody>
          <a:bodyPr spcFirstLastPara="1" wrap="square" lIns="0" tIns="0" rIns="0" bIns="0" anchor="t" anchorCtr="0">
            <a:spAutoFit/>
          </a:bodyPr>
          <a:lstStyle/>
          <a:p>
            <a:pPr marL="0" marR="0" lvl="0" indent="0" algn="l" rtl="0">
              <a:lnSpc>
                <a:spcPct val="109979"/>
              </a:lnSpc>
              <a:spcBef>
                <a:spcPts val="0"/>
              </a:spcBef>
              <a:spcAft>
                <a:spcPts val="0"/>
              </a:spcAft>
              <a:buNone/>
            </a:pPr>
            <a:r>
              <a:rPr lang="en-US" sz="4469" b="0" i="0" u="none" strike="noStrike" cap="none" dirty="0">
                <a:solidFill>
                  <a:srgbClr val="000000"/>
                </a:solidFill>
                <a:latin typeface="Arial"/>
                <a:ea typeface="Arial"/>
                <a:cs typeface="Arial"/>
                <a:sym typeface="Arial"/>
              </a:rPr>
              <a:t>QIG LÀ ĐƠN VỊ TƯ VẤN,</a:t>
            </a:r>
            <a:r>
              <a:rPr lang="en-US" sz="4469" dirty="0"/>
              <a:t> </a:t>
            </a:r>
            <a:r>
              <a:rPr lang="en-US" sz="4469" b="0" i="0" u="none" strike="noStrike" cap="none" dirty="0">
                <a:solidFill>
                  <a:srgbClr val="000000"/>
                </a:solidFill>
                <a:latin typeface="Arial"/>
                <a:ea typeface="Arial"/>
                <a:cs typeface="Arial"/>
                <a:sym typeface="Arial"/>
              </a:rPr>
              <a:t>XÂY DỰNG &amp; VẬN HÀNH HỆ CHÍNH THỨC HỆ THỐNG CSDL BỘ GD&amp;ĐT</a:t>
            </a:r>
            <a:endParaRPr dirty="0"/>
          </a:p>
        </p:txBody>
      </p:sp>
      <p:sp>
        <p:nvSpPr>
          <p:cNvPr id="111" name="Google Shape;111;p2"/>
          <p:cNvSpPr txBox="1"/>
          <p:nvPr/>
        </p:nvSpPr>
        <p:spPr>
          <a:xfrm>
            <a:off x="1028700" y="3023362"/>
            <a:ext cx="9532345" cy="1809150"/>
          </a:xfrm>
          <a:prstGeom prst="rect">
            <a:avLst/>
          </a:prstGeom>
          <a:noFill/>
          <a:ln>
            <a:noFill/>
          </a:ln>
        </p:spPr>
        <p:txBody>
          <a:bodyPr spcFirstLastPara="1" wrap="square" lIns="0" tIns="0" rIns="0" bIns="0" anchor="t" anchorCtr="0">
            <a:spAutoFit/>
          </a:bodyPr>
          <a:lstStyle/>
          <a:p>
            <a:pPr marL="0" marR="0" lvl="0" indent="0" algn="l" rtl="0">
              <a:lnSpc>
                <a:spcPct val="140014"/>
              </a:lnSpc>
              <a:spcBef>
                <a:spcPts val="0"/>
              </a:spcBef>
              <a:spcAft>
                <a:spcPts val="0"/>
              </a:spcAft>
              <a:buNone/>
            </a:pPr>
            <a:r>
              <a:rPr lang="en-US" sz="2799" b="0" i="0" u="none" strike="noStrike" cap="none" dirty="0" err="1">
                <a:solidFill>
                  <a:srgbClr val="000000"/>
                </a:solidFill>
                <a:latin typeface="Roboto Mono"/>
                <a:ea typeface="Roboto Mono"/>
                <a:cs typeface="Roboto Mono"/>
                <a:sym typeface="Roboto Mono"/>
              </a:rPr>
              <a:t>Với</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hơn</a:t>
            </a:r>
            <a:r>
              <a:rPr lang="en-US" sz="2799" b="0" i="0" u="none" strike="noStrike" cap="none" dirty="0">
                <a:solidFill>
                  <a:srgbClr val="000000"/>
                </a:solidFill>
                <a:latin typeface="Roboto Mono"/>
                <a:ea typeface="Roboto Mono"/>
                <a:cs typeface="Roboto Mono"/>
                <a:sym typeface="Roboto Mono"/>
              </a:rPr>
              <a:t> 20 </a:t>
            </a:r>
            <a:r>
              <a:rPr lang="en-US" sz="2799" b="0" i="0" u="none" strike="noStrike" cap="none" dirty="0" err="1">
                <a:solidFill>
                  <a:srgbClr val="000000"/>
                </a:solidFill>
                <a:latin typeface="Roboto Mono"/>
                <a:ea typeface="Roboto Mono"/>
                <a:cs typeface="Roboto Mono"/>
                <a:sym typeface="Roboto Mono"/>
              </a:rPr>
              <a:t>năm</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kinh</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nghiệm</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trong</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triển</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khai</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thành</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công</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nhiều</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sản</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phẩm</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và</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dịch</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vụ</a:t>
            </a:r>
            <a:r>
              <a:rPr lang="en-US" sz="2799" b="0" i="0" u="none" strike="noStrike" cap="none" dirty="0">
                <a:solidFill>
                  <a:srgbClr val="000000"/>
                </a:solidFill>
                <a:latin typeface="Roboto Mono"/>
                <a:ea typeface="Roboto Mono"/>
                <a:cs typeface="Roboto Mono"/>
                <a:sym typeface="Roboto Mono"/>
              </a:rPr>
              <a:t> CNTT </a:t>
            </a:r>
            <a:r>
              <a:rPr lang="en-US" sz="2799" b="0" i="0" u="none" strike="noStrike" cap="none" dirty="0" err="1">
                <a:solidFill>
                  <a:srgbClr val="000000"/>
                </a:solidFill>
                <a:latin typeface="Roboto Mono"/>
                <a:ea typeface="Roboto Mono"/>
                <a:cs typeface="Roboto Mono"/>
                <a:sym typeface="Roboto Mono"/>
              </a:rPr>
              <a:t>trong</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lĩnh</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vực</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Giáo</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dục</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và</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Đào</a:t>
            </a:r>
            <a:r>
              <a:rPr lang="en-US" sz="2799" b="0" i="0" u="none" strike="noStrike" cap="none" dirty="0">
                <a:solidFill>
                  <a:srgbClr val="000000"/>
                </a:solidFill>
                <a:latin typeface="Roboto Mono"/>
                <a:ea typeface="Roboto Mono"/>
                <a:cs typeface="Roboto Mono"/>
                <a:sym typeface="Roboto Mono"/>
              </a:rPr>
              <a:t> </a:t>
            </a:r>
            <a:r>
              <a:rPr lang="en-US" sz="2799" b="0" i="0" u="none" strike="noStrike" cap="none" dirty="0" err="1">
                <a:solidFill>
                  <a:srgbClr val="000000"/>
                </a:solidFill>
                <a:latin typeface="Roboto Mono"/>
                <a:ea typeface="Roboto Mono"/>
                <a:cs typeface="Roboto Mono"/>
                <a:sym typeface="Roboto Mono"/>
              </a:rPr>
              <a:t>tạo</a:t>
            </a:r>
            <a:r>
              <a:rPr lang="en-US" sz="2799" b="0" i="0" u="none" strike="noStrike" cap="none" dirty="0">
                <a:solidFill>
                  <a:srgbClr val="000000"/>
                </a:solidFill>
                <a:latin typeface="Roboto Mono"/>
                <a:ea typeface="Roboto Mono"/>
                <a:cs typeface="Roboto Mono"/>
                <a:sym typeface="Roboto Mono"/>
              </a:rPr>
              <a:t>.</a:t>
            </a:r>
            <a:endParaRPr dirty="0"/>
          </a:p>
        </p:txBody>
      </p:sp>
      <p:sp>
        <p:nvSpPr>
          <p:cNvPr id="112" name="Google Shape;112;p2"/>
          <p:cNvSpPr txBox="1"/>
          <p:nvPr/>
        </p:nvSpPr>
        <p:spPr>
          <a:xfrm>
            <a:off x="2793599" y="5058891"/>
            <a:ext cx="3219642" cy="918170"/>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6400" b="0" i="0" u="none" strike="noStrike" cap="none">
                <a:solidFill>
                  <a:srgbClr val="F67D26"/>
                </a:solidFill>
                <a:latin typeface="Arial"/>
                <a:ea typeface="Arial"/>
                <a:cs typeface="Arial"/>
                <a:sym typeface="Arial"/>
              </a:rPr>
              <a:t>18.000+</a:t>
            </a:r>
            <a:endParaRPr/>
          </a:p>
        </p:txBody>
      </p:sp>
      <p:sp>
        <p:nvSpPr>
          <p:cNvPr id="113" name="Google Shape;113;p2"/>
          <p:cNvSpPr txBox="1"/>
          <p:nvPr/>
        </p:nvSpPr>
        <p:spPr>
          <a:xfrm>
            <a:off x="8266904" y="5058891"/>
            <a:ext cx="2190900" cy="985200"/>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6400">
                <a:solidFill>
                  <a:srgbClr val="F67D26"/>
                </a:solidFill>
              </a:rPr>
              <a:t>3</a:t>
            </a:r>
            <a:r>
              <a:rPr lang="en-US" sz="6400" b="0" i="0" u="none" strike="noStrike" cap="none">
                <a:solidFill>
                  <a:srgbClr val="F67D26"/>
                </a:solidFill>
                <a:latin typeface="Arial"/>
                <a:ea typeface="Arial"/>
                <a:cs typeface="Arial"/>
                <a:sym typeface="Arial"/>
              </a:rPr>
              <a:t>TR+</a:t>
            </a:r>
            <a:endParaRPr/>
          </a:p>
        </p:txBody>
      </p:sp>
      <p:sp>
        <p:nvSpPr>
          <p:cNvPr id="114" name="Google Shape;114;p2"/>
          <p:cNvSpPr txBox="1"/>
          <p:nvPr/>
        </p:nvSpPr>
        <p:spPr>
          <a:xfrm>
            <a:off x="13069673" y="5058891"/>
            <a:ext cx="1629813" cy="909955"/>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6400" b="0" i="0" u="none" strike="noStrike" cap="none">
                <a:solidFill>
                  <a:srgbClr val="F67D26"/>
                </a:solidFill>
                <a:latin typeface="Arial"/>
                <a:ea typeface="Arial"/>
                <a:cs typeface="Arial"/>
                <a:sym typeface="Arial"/>
              </a:rPr>
              <a:t>10+</a:t>
            </a:r>
            <a:endParaRPr/>
          </a:p>
        </p:txBody>
      </p:sp>
      <p:sp>
        <p:nvSpPr>
          <p:cNvPr id="115" name="Google Shape;115;p2"/>
          <p:cNvSpPr txBox="1"/>
          <p:nvPr/>
        </p:nvSpPr>
        <p:spPr>
          <a:xfrm>
            <a:off x="2479059" y="5939941"/>
            <a:ext cx="3848722" cy="603050"/>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2799">
                <a:latin typeface="Roboto Mono"/>
                <a:ea typeface="Roboto Mono"/>
                <a:cs typeface="Roboto Mono"/>
                <a:sym typeface="Roboto Mono"/>
              </a:rPr>
              <a:t>T</a:t>
            </a:r>
            <a:r>
              <a:rPr lang="en-US" sz="2799" b="0" i="0" u="none" strike="noStrike" cap="none">
                <a:solidFill>
                  <a:srgbClr val="000000"/>
                </a:solidFill>
                <a:latin typeface="Roboto Mono"/>
                <a:ea typeface="Roboto Mono"/>
                <a:cs typeface="Roboto Mono"/>
                <a:sym typeface="Roboto Mono"/>
              </a:rPr>
              <a:t>rường học</a:t>
            </a:r>
            <a:endParaRPr/>
          </a:p>
        </p:txBody>
      </p:sp>
      <p:sp>
        <p:nvSpPr>
          <p:cNvPr id="116" name="Google Shape;116;p2"/>
          <p:cNvSpPr txBox="1"/>
          <p:nvPr/>
        </p:nvSpPr>
        <p:spPr>
          <a:xfrm>
            <a:off x="7438007" y="5939941"/>
            <a:ext cx="3848722" cy="483831"/>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2799" b="0" i="0" u="none" strike="noStrike" cap="none">
                <a:solidFill>
                  <a:srgbClr val="000000"/>
                </a:solidFill>
                <a:latin typeface="Roboto Mono"/>
                <a:ea typeface="Roboto Mono"/>
                <a:cs typeface="Roboto Mono"/>
                <a:sym typeface="Roboto Mono"/>
              </a:rPr>
              <a:t>Phụ huynh</a:t>
            </a:r>
            <a:endParaRPr/>
          </a:p>
        </p:txBody>
      </p:sp>
      <p:sp>
        <p:nvSpPr>
          <p:cNvPr id="117" name="Google Shape;117;p2"/>
          <p:cNvSpPr txBox="1"/>
          <p:nvPr/>
        </p:nvSpPr>
        <p:spPr>
          <a:xfrm>
            <a:off x="11960219" y="5919911"/>
            <a:ext cx="3848722" cy="483831"/>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2799" b="0" i="0" u="none" strike="noStrike" cap="none">
                <a:solidFill>
                  <a:srgbClr val="000000"/>
                </a:solidFill>
                <a:latin typeface="Roboto Mono"/>
                <a:ea typeface="Roboto Mono"/>
                <a:cs typeface="Roboto Mono"/>
                <a:sym typeface="Roboto Mono"/>
              </a:rPr>
              <a:t>Sở GD&amp;ĐT</a:t>
            </a:r>
            <a:endParaRPr/>
          </a:p>
        </p:txBody>
      </p:sp>
    </p:spTree>
    <p:extLst>
      <p:ext uri="{BB962C8B-B14F-4D97-AF65-F5344CB8AC3E}">
        <p14:creationId xmlns:p14="http://schemas.microsoft.com/office/powerpoint/2010/main" val="919280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4">
            <a:extLst>
              <a:ext uri="{FF2B5EF4-FFF2-40B4-BE49-F238E27FC236}">
                <a16:creationId xmlns:a16="http://schemas.microsoft.com/office/drawing/2014/main" id="{D16780D4-471A-E409-4FF2-5BB33992C0DC}"/>
              </a:ext>
            </a:extLst>
          </p:cNvPr>
          <p:cNvGraphicFramePr>
            <a:graphicFrameLocks/>
          </p:cNvGraphicFramePr>
          <p:nvPr/>
        </p:nvGraphicFramePr>
        <p:xfrm>
          <a:off x="381000" y="1028700"/>
          <a:ext cx="17526000" cy="9145241"/>
        </p:xfrm>
        <a:graphic>
          <a:graphicData uri="http://schemas.openxmlformats.org/drawingml/2006/table">
            <a:tbl>
              <a:tblPr firstRow="1" bandRow="1">
                <a:tableStyleId>{5C22544A-7EE6-4342-B048-85BDC9FD1C3A}</a:tableStyleId>
              </a:tblPr>
              <a:tblGrid>
                <a:gridCol w="5324641">
                  <a:extLst>
                    <a:ext uri="{9D8B030D-6E8A-4147-A177-3AD203B41FA5}">
                      <a16:colId xmlns:a16="http://schemas.microsoft.com/office/drawing/2014/main" val="1541966384"/>
                    </a:ext>
                  </a:extLst>
                </a:gridCol>
                <a:gridCol w="4138863">
                  <a:extLst>
                    <a:ext uri="{9D8B030D-6E8A-4147-A177-3AD203B41FA5}">
                      <a16:colId xmlns:a16="http://schemas.microsoft.com/office/drawing/2014/main" val="2429122997"/>
                    </a:ext>
                  </a:extLst>
                </a:gridCol>
                <a:gridCol w="4154906">
                  <a:extLst>
                    <a:ext uri="{9D8B030D-6E8A-4147-A177-3AD203B41FA5}">
                      <a16:colId xmlns:a16="http://schemas.microsoft.com/office/drawing/2014/main" val="552764381"/>
                    </a:ext>
                  </a:extLst>
                </a:gridCol>
                <a:gridCol w="3907590">
                  <a:extLst>
                    <a:ext uri="{9D8B030D-6E8A-4147-A177-3AD203B41FA5}">
                      <a16:colId xmlns:a16="http://schemas.microsoft.com/office/drawing/2014/main" val="1339050861"/>
                    </a:ext>
                  </a:extLst>
                </a:gridCol>
              </a:tblGrid>
              <a:tr h="526727">
                <a:tc>
                  <a:txBody>
                    <a:bodyPr/>
                    <a:lstStyle/>
                    <a:p>
                      <a:pPr algn="ctr"/>
                      <a:r>
                        <a:rPr lang="en-US" sz="2100">
                          <a:latin typeface="Arial" panose="020B0604020202020204" pitchFamily="34" charset="0"/>
                          <a:cs typeface="Arial" panose="020B0604020202020204" pitchFamily="34" charset="0"/>
                        </a:rPr>
                        <a:t>Nội dung</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Mạng xã hội</a:t>
                      </a:r>
                    </a:p>
                  </a:txBody>
                  <a:tcPr marL="137160" marR="137160" marT="68580" marB="68580" anchor="ctr"/>
                </a:tc>
                <a:tc>
                  <a:txBody>
                    <a:bodyPr/>
                    <a:lstStyle/>
                    <a:p>
                      <a:pPr algn="ctr"/>
                      <a:r>
                        <a:rPr lang="en-US" sz="2100" b="1" kern="1200">
                          <a:solidFill>
                            <a:schemeClr val="lt1"/>
                          </a:solidFill>
                          <a:latin typeface="Arial" panose="020B0604020202020204" pitchFamily="34" charset="0"/>
                          <a:ea typeface="+mn-ea"/>
                          <a:cs typeface="Arial" panose="020B0604020202020204" pitchFamily="34" charset="0"/>
                        </a:rPr>
                        <a:t>Tin nhắn LLĐT SMS ko dấu</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 eNetViet</a:t>
                      </a:r>
                    </a:p>
                  </a:txBody>
                  <a:tcPr marL="137160" marR="137160" marT="68580" marB="68580" anchor="ctr"/>
                </a:tc>
                <a:extLst>
                  <a:ext uri="{0D108BD9-81ED-4DB2-BD59-A6C34878D82A}">
                    <a16:rowId xmlns:a16="http://schemas.microsoft.com/office/drawing/2014/main" val="2047484234"/>
                  </a:ext>
                </a:extLst>
              </a:tr>
              <a:tr h="777240">
                <a:tc>
                  <a:txBody>
                    <a:bodyPr/>
                    <a:lstStyle/>
                    <a:p>
                      <a:pPr algn="l"/>
                      <a:r>
                        <a:rPr lang="en-US" sz="2100" b="1">
                          <a:latin typeface="Arial" panose="020B0604020202020204" pitchFamily="34" charset="0"/>
                          <a:cs typeface="Arial" panose="020B0604020202020204" pitchFamily="34" charset="0"/>
                        </a:rPr>
                        <a:t>Căn cứ pháp lý</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Không</a:t>
                      </a: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Không</a:t>
                      </a:r>
                    </a:p>
                  </a:txBody>
                  <a:tcPr marL="137160" marR="137160" marT="68580" marB="68580" anchor="ctr"/>
                </a:tc>
                <a:tc>
                  <a:txBody>
                    <a:bodyPr/>
                    <a:lstStyle/>
                    <a:p>
                      <a:pPr algn="ctr"/>
                      <a:r>
                        <a:rPr lang="en-US" sz="2100">
                          <a:solidFill>
                            <a:srgbClr val="0070C0"/>
                          </a:solidFill>
                          <a:latin typeface="Arial" panose="020B0604020202020204" pitchFamily="34" charset="0"/>
                          <a:cs typeface="Arial" panose="020B0604020202020204" pitchFamily="34" charset="0"/>
                        </a:rPr>
                        <a:t>Có (CV 2868; CV 4427/SGDDT) </a:t>
                      </a:r>
                    </a:p>
                  </a:txBody>
                  <a:tcPr marL="137160" marR="137160" marT="68580" marB="68580" anchor="ctr"/>
                </a:tc>
                <a:extLst>
                  <a:ext uri="{0D108BD9-81ED-4DB2-BD59-A6C34878D82A}">
                    <a16:rowId xmlns:a16="http://schemas.microsoft.com/office/drawing/2014/main" val="3592794156"/>
                  </a:ext>
                </a:extLst>
              </a:tr>
              <a:tr h="777240">
                <a:tc>
                  <a:txBody>
                    <a:bodyPr/>
                    <a:lstStyle/>
                    <a:p>
                      <a:pPr algn="l"/>
                      <a:r>
                        <a:rPr lang="en-US" sz="2100" b="1">
                          <a:latin typeface="Arial" panose="020B0604020202020204" pitchFamily="34" charset="0"/>
                          <a:cs typeface="Arial" panose="020B0604020202020204" pitchFamily="34" charset="0"/>
                        </a:rPr>
                        <a:t>Sự khác biệt của ứng dụng </a:t>
                      </a:r>
                    </a:p>
                    <a:p>
                      <a:pPr algn="l"/>
                      <a:endParaRPr lang="en-US" sz="2100" b="1">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Ứng dụng MXH (cộng đồng)</a:t>
                      </a: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Tin nhắn SMS không dấu  </a:t>
                      </a:r>
                    </a:p>
                  </a:txBody>
                  <a:tcPr marL="137160" marR="137160" marT="68580" marB="68580" anchor="ctr"/>
                </a:tc>
                <a:tc>
                  <a:txBody>
                    <a:bodyPr/>
                    <a:lstStyle/>
                    <a:p>
                      <a:pPr algn="ctr"/>
                      <a:r>
                        <a:rPr lang="en-US" sz="2100">
                          <a:solidFill>
                            <a:srgbClr val="0070C0"/>
                          </a:solidFill>
                          <a:latin typeface="Arial" panose="020B0604020202020204" pitchFamily="34" charset="0"/>
                          <a:cs typeface="Arial" panose="020B0604020202020204" pitchFamily="34" charset="0"/>
                        </a:rPr>
                        <a:t>Ứng dụng chuyên biệt của ngành GD.</a:t>
                      </a:r>
                    </a:p>
                  </a:txBody>
                  <a:tcPr marL="137160" marR="137160" marT="68580" marB="68580" anchor="ctr"/>
                </a:tc>
                <a:extLst>
                  <a:ext uri="{0D108BD9-81ED-4DB2-BD59-A6C34878D82A}">
                    <a16:rowId xmlns:a16="http://schemas.microsoft.com/office/drawing/2014/main" val="3526658510"/>
                  </a:ext>
                </a:extLst>
              </a:tr>
              <a:tr h="541118">
                <a:tc>
                  <a:txBody>
                    <a:bodyPr/>
                    <a:lstStyle/>
                    <a:p>
                      <a:pPr algn="l"/>
                      <a:r>
                        <a:rPr lang="en-US" sz="2100" b="1">
                          <a:latin typeface="Arial" panose="020B0604020202020204" pitchFamily="34" charset="0"/>
                          <a:cs typeface="Arial" panose="020B0604020202020204" pitchFamily="34" charset="0"/>
                        </a:rPr>
                        <a:t>Đối tượng sử dụng</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Cộng đồng</a:t>
                      </a: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Cộng đồng</a:t>
                      </a:r>
                    </a:p>
                  </a:txBody>
                  <a:tcPr marL="137160" marR="137160" marT="68580" marB="68580" anchor="ctr"/>
                </a:tc>
                <a:tc>
                  <a:txBody>
                    <a:bodyPr/>
                    <a:lstStyle/>
                    <a:p>
                      <a:pPr algn="ctr"/>
                      <a:r>
                        <a:rPr lang="en-US" sz="2100">
                          <a:solidFill>
                            <a:srgbClr val="0070C0"/>
                          </a:solidFill>
                          <a:latin typeface="Arial" panose="020B0604020202020204" pitchFamily="34" charset="0"/>
                          <a:cs typeface="Arial" panose="020B0604020202020204" pitchFamily="34" charset="0"/>
                        </a:rPr>
                        <a:t>Cán bộ quản lý, GV, CMHS</a:t>
                      </a:r>
                    </a:p>
                  </a:txBody>
                  <a:tcPr marL="137160" marR="137160" marT="68580" marB="68580" anchor="ctr"/>
                </a:tc>
                <a:extLst>
                  <a:ext uri="{0D108BD9-81ED-4DB2-BD59-A6C34878D82A}">
                    <a16:rowId xmlns:a16="http://schemas.microsoft.com/office/drawing/2014/main" val="1010517994"/>
                  </a:ext>
                </a:extLst>
              </a:tr>
              <a:tr h="777240">
                <a:tc>
                  <a:txBody>
                    <a:bodyPr/>
                    <a:lstStyle/>
                    <a:p>
                      <a:pPr algn="l"/>
                      <a:r>
                        <a:rPr lang="en-US" sz="2100" b="1">
                          <a:solidFill>
                            <a:srgbClr val="FF0000"/>
                          </a:solidFill>
                          <a:latin typeface="Arial" panose="020B0604020202020204" pitchFamily="34" charset="0"/>
                          <a:cs typeface="Arial" panose="020B0604020202020204" pitchFamily="34" charset="0"/>
                        </a:rPr>
                        <a:t>Tra cứu và xem </a:t>
                      </a:r>
                      <a:r>
                        <a:rPr lang="en-US" sz="2100" b="1">
                          <a:latin typeface="Arial" panose="020B0604020202020204" pitchFamily="34" charset="0"/>
                          <a:cs typeface="Arial" panose="020B0604020202020204" pitchFamily="34" charset="0"/>
                        </a:rPr>
                        <a:t>kết quả học tập điểm số, nhận xét (nhiều năm học)</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Không  </a:t>
                      </a: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Không</a:t>
                      </a:r>
                    </a:p>
                  </a:txBody>
                  <a:tcPr marL="137160" marR="137160" marT="68580" marB="68580" anchor="ctr"/>
                </a:tc>
                <a:tc>
                  <a:txBody>
                    <a:bodyPr/>
                    <a:lstStyle/>
                    <a:p>
                      <a:pPr algn="ctr"/>
                      <a:r>
                        <a:rPr lang="en-US" sz="2100">
                          <a:solidFill>
                            <a:srgbClr val="0070C0"/>
                          </a:solidFill>
                          <a:latin typeface="Arial" panose="020B0604020202020204" pitchFamily="34" charset="0"/>
                          <a:cs typeface="Arial" panose="020B0604020202020204" pitchFamily="34" charset="0"/>
                        </a:rPr>
                        <a:t>Có </a:t>
                      </a:r>
                    </a:p>
                  </a:txBody>
                  <a:tcPr marL="137160" marR="137160" marT="68580" marB="68580" anchor="ctr"/>
                </a:tc>
                <a:extLst>
                  <a:ext uri="{0D108BD9-81ED-4DB2-BD59-A6C34878D82A}">
                    <a16:rowId xmlns:a16="http://schemas.microsoft.com/office/drawing/2014/main" val="2893724784"/>
                  </a:ext>
                </a:extLst>
              </a:tr>
              <a:tr h="777240">
                <a:tc>
                  <a:txBody>
                    <a:bodyPr/>
                    <a:lstStyle/>
                    <a:p>
                      <a:pPr algn="l"/>
                      <a:r>
                        <a:rPr lang="en-US" sz="2100" b="1">
                          <a:latin typeface="Arial" panose="020B0604020202020204" pitchFamily="34" charset="0"/>
                          <a:cs typeface="Arial" panose="020B0604020202020204" pitchFamily="34" charset="0"/>
                        </a:rPr>
                        <a:t>Nhận thông báo điểm danh hàng ngày.</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Không </a:t>
                      </a: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Không</a:t>
                      </a:r>
                    </a:p>
                  </a:txBody>
                  <a:tcPr marL="137160" marR="137160" marT="68580" marB="68580" anchor="ctr"/>
                </a:tc>
                <a:tc>
                  <a:txBody>
                    <a:bodyPr/>
                    <a:lstStyle/>
                    <a:p>
                      <a:pPr algn="ctr"/>
                      <a:r>
                        <a:rPr lang="en-US" sz="2100">
                          <a:solidFill>
                            <a:srgbClr val="0070C0"/>
                          </a:solidFill>
                          <a:latin typeface="Arial" panose="020B0604020202020204" pitchFamily="34" charset="0"/>
                          <a:cs typeface="Arial" panose="020B0604020202020204" pitchFamily="34" charset="0"/>
                        </a:rPr>
                        <a:t>Có</a:t>
                      </a:r>
                    </a:p>
                  </a:txBody>
                  <a:tcPr marL="137160" marR="137160" marT="68580" marB="68580" anchor="ctr"/>
                </a:tc>
                <a:extLst>
                  <a:ext uri="{0D108BD9-81ED-4DB2-BD59-A6C34878D82A}">
                    <a16:rowId xmlns:a16="http://schemas.microsoft.com/office/drawing/2014/main" val="980276646"/>
                  </a:ext>
                </a:extLst>
              </a:tr>
              <a:tr h="5411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b="1">
                          <a:latin typeface="Arial" panose="020B0604020202020204" pitchFamily="34" charset="0"/>
                          <a:cs typeface="Arial" panose="020B0604020202020204" pitchFamily="34" charset="0"/>
                        </a:rPr>
                        <a:t>Xem thời khóa biểu, thực đơn</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Không</a:t>
                      </a: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Không</a:t>
                      </a:r>
                    </a:p>
                  </a:txBody>
                  <a:tcPr marL="137160" marR="137160" marT="68580" marB="68580" anchor="ctr"/>
                </a:tc>
                <a:tc>
                  <a:txBody>
                    <a:bodyPr/>
                    <a:lstStyle/>
                    <a:p>
                      <a:pPr algn="ctr"/>
                      <a:r>
                        <a:rPr lang="en-US" sz="2100">
                          <a:solidFill>
                            <a:srgbClr val="0070C0"/>
                          </a:solidFill>
                          <a:latin typeface="Arial" panose="020B0604020202020204" pitchFamily="34" charset="0"/>
                          <a:cs typeface="Arial" panose="020B0604020202020204" pitchFamily="34" charset="0"/>
                        </a:rPr>
                        <a:t>Có</a:t>
                      </a:r>
                    </a:p>
                  </a:txBody>
                  <a:tcPr marL="137160" marR="137160" marT="68580" marB="68580" anchor="ctr"/>
                </a:tc>
                <a:extLst>
                  <a:ext uri="{0D108BD9-81ED-4DB2-BD59-A6C34878D82A}">
                    <a16:rowId xmlns:a16="http://schemas.microsoft.com/office/drawing/2014/main" val="132343616"/>
                  </a:ext>
                </a:extLst>
              </a:tr>
              <a:tr h="541118">
                <a:tc>
                  <a:txBody>
                    <a:bodyPr/>
                    <a:lstStyle/>
                    <a:p>
                      <a:pPr algn="l"/>
                      <a:r>
                        <a:rPr lang="en-US" sz="2100" b="1">
                          <a:latin typeface="Arial" panose="020B0604020202020204" pitchFamily="34" charset="0"/>
                          <a:cs typeface="Arial" panose="020B0604020202020204" pitchFamily="34" charset="0"/>
                        </a:rPr>
                        <a:t>Xin nghỉ học online (trực tuyến)</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Có (nhưng ko theo nghiệp vụ)</a:t>
                      </a: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Không</a:t>
                      </a:r>
                    </a:p>
                  </a:txBody>
                  <a:tcPr marL="137160" marR="137160" marT="68580" marB="68580" anchor="ctr"/>
                </a:tc>
                <a:tc>
                  <a:txBody>
                    <a:bodyPr/>
                    <a:lstStyle/>
                    <a:p>
                      <a:pPr algn="ctr"/>
                      <a:r>
                        <a:rPr lang="en-US" sz="2100">
                          <a:solidFill>
                            <a:srgbClr val="0070C0"/>
                          </a:solidFill>
                          <a:latin typeface="Arial" panose="020B0604020202020204" pitchFamily="34" charset="0"/>
                          <a:cs typeface="Arial" panose="020B0604020202020204" pitchFamily="34" charset="0"/>
                        </a:rPr>
                        <a:t>Có </a:t>
                      </a:r>
                    </a:p>
                  </a:txBody>
                  <a:tcPr marL="137160" marR="137160" marT="68580" marB="68580" anchor="ctr"/>
                </a:tc>
                <a:extLst>
                  <a:ext uri="{0D108BD9-81ED-4DB2-BD59-A6C34878D82A}">
                    <a16:rowId xmlns:a16="http://schemas.microsoft.com/office/drawing/2014/main" val="1130263149"/>
                  </a:ext>
                </a:extLst>
              </a:tr>
              <a:tr h="541118">
                <a:tc>
                  <a:txBody>
                    <a:bodyPr/>
                    <a:lstStyle/>
                    <a:p>
                      <a:pPr algn="l"/>
                      <a:r>
                        <a:rPr lang="en-US" sz="2100" b="1">
                          <a:latin typeface="Arial" panose="020B0604020202020204" pitchFamily="34" charset="0"/>
                          <a:cs typeface="Arial" panose="020B0604020202020204" pitchFamily="34" charset="0"/>
                        </a:rPr>
                        <a:t>Nhận thông báo kịp thời của BGH, GV</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BGH ko nhắn đc toàn trường, Chỉ GV nhắn trong nhóm lớp</a:t>
                      </a: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Có</a:t>
                      </a:r>
                    </a:p>
                  </a:txBody>
                  <a:tcPr marL="137160" marR="137160" marT="68580" marB="68580" anchor="ctr"/>
                </a:tc>
                <a:tc>
                  <a:txBody>
                    <a:bodyPr/>
                    <a:lstStyle/>
                    <a:p>
                      <a:pPr algn="ctr"/>
                      <a:r>
                        <a:rPr lang="en-US" sz="2100">
                          <a:solidFill>
                            <a:srgbClr val="0070C0"/>
                          </a:solidFill>
                          <a:latin typeface="Arial" panose="020B0604020202020204" pitchFamily="34" charset="0"/>
                          <a:cs typeface="Arial" panose="020B0604020202020204" pitchFamily="34" charset="0"/>
                        </a:rPr>
                        <a:t>Có</a:t>
                      </a:r>
                    </a:p>
                  </a:txBody>
                  <a:tcPr marL="137160" marR="137160" marT="68580" marB="68580" anchor="ctr"/>
                </a:tc>
                <a:extLst>
                  <a:ext uri="{0D108BD9-81ED-4DB2-BD59-A6C34878D82A}">
                    <a16:rowId xmlns:a16="http://schemas.microsoft.com/office/drawing/2014/main" val="1472262072"/>
                  </a:ext>
                </a:extLst>
              </a:tr>
              <a:tr h="7772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b="1">
                          <a:latin typeface="Arial" panose="020B0604020202020204" pitchFamily="34" charset="0"/>
                          <a:cs typeface="Arial" panose="020B0604020202020204" pitchFamily="34" charset="0"/>
                        </a:rPr>
                        <a:t>Đăng hoạt động (cảm nghĩ)</a:t>
                      </a:r>
                    </a:p>
                    <a:p>
                      <a:pPr algn="l"/>
                      <a:r>
                        <a:rPr lang="en-US" sz="2100" b="1">
                          <a:latin typeface="Arial" panose="020B0604020202020204" pitchFamily="34" charset="0"/>
                          <a:cs typeface="Arial" panose="020B0604020202020204" pitchFamily="34" charset="0"/>
                        </a:rPr>
                        <a:t>Nhật ký số lớp học</a:t>
                      </a:r>
                    </a:p>
                  </a:txBody>
                  <a:tcPr marL="137160" marR="137160" marT="68580" marB="68580" anchor="ctr"/>
                </a:tc>
                <a:tc>
                  <a:txBody>
                    <a:bodyPr/>
                    <a:lstStyle/>
                    <a:p>
                      <a:pPr algn="ctr"/>
                      <a:r>
                        <a:rPr lang="en-US" sz="2100" i="0">
                          <a:latin typeface="Arial" panose="020B0604020202020204" pitchFamily="34" charset="0"/>
                          <a:cs typeface="Arial" panose="020B0604020202020204" pitchFamily="34" charset="0"/>
                        </a:rPr>
                        <a:t>Có</a:t>
                      </a: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không</a:t>
                      </a:r>
                    </a:p>
                  </a:txBody>
                  <a:tcPr marL="137160" marR="137160" marT="68580" marB="68580" anchor="ctr"/>
                </a:tc>
                <a:tc>
                  <a:txBody>
                    <a:bodyPr/>
                    <a:lstStyle/>
                    <a:p>
                      <a:pPr algn="ctr"/>
                      <a:r>
                        <a:rPr lang="en-US" sz="2100" i="1">
                          <a:solidFill>
                            <a:srgbClr val="0070C0"/>
                          </a:solidFill>
                          <a:latin typeface="Arial" panose="020B0604020202020204" pitchFamily="34" charset="0"/>
                          <a:cs typeface="Arial" panose="020B0604020202020204" pitchFamily="34" charset="0"/>
                        </a:rPr>
                        <a:t>Có</a:t>
                      </a:r>
                    </a:p>
                  </a:txBody>
                  <a:tcPr marL="137160" marR="137160" marT="68580" marB="68580" anchor="ctr"/>
                </a:tc>
                <a:extLst>
                  <a:ext uri="{0D108BD9-81ED-4DB2-BD59-A6C34878D82A}">
                    <a16:rowId xmlns:a16="http://schemas.microsoft.com/office/drawing/2014/main" val="513465585"/>
                  </a:ext>
                </a:extLst>
              </a:tr>
              <a:tr h="777240">
                <a:tc>
                  <a:txBody>
                    <a:bodyPr/>
                    <a:lstStyle/>
                    <a:p>
                      <a:pPr algn="l"/>
                      <a:r>
                        <a:rPr lang="en-US" sz="2100" b="1">
                          <a:latin typeface="Arial" panose="020B0604020202020204" pitchFamily="34" charset="0"/>
                          <a:cs typeface="Arial" panose="020B0604020202020204" pitchFamily="34" charset="0"/>
                        </a:rPr>
                        <a:t>Trao đổi trò chuyện hoặc tạo nhóm</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Có </a:t>
                      </a:r>
                      <a:r>
                        <a:rPr lang="en-US" sz="2100">
                          <a:solidFill>
                            <a:srgbClr val="FF0000"/>
                          </a:solidFill>
                          <a:latin typeface="Arial" panose="020B0604020202020204" pitchFamily="34" charset="0"/>
                          <a:cs typeface="Arial" panose="020B0604020202020204" pitchFamily="34" charset="0"/>
                        </a:rPr>
                        <a:t>(bị xóa dữ liệu)</a:t>
                      </a:r>
                      <a:endParaRPr lang="en-US" sz="2100" i="1">
                        <a:solidFill>
                          <a:srgbClr val="FF0000"/>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Không</a:t>
                      </a:r>
                    </a:p>
                  </a:txBody>
                  <a:tcPr marL="137160" marR="137160" marT="68580" marB="68580" anchor="ctr"/>
                </a:tc>
                <a:tc>
                  <a:txBody>
                    <a:bodyPr/>
                    <a:lstStyle/>
                    <a:p>
                      <a:pPr algn="ctr"/>
                      <a:r>
                        <a:rPr lang="en-US" sz="2100">
                          <a:solidFill>
                            <a:srgbClr val="0070C0"/>
                          </a:solidFill>
                          <a:latin typeface="Arial" panose="020B0604020202020204" pitchFamily="34" charset="0"/>
                          <a:cs typeface="Arial" panose="020B0604020202020204" pitchFamily="34" charset="0"/>
                        </a:rPr>
                        <a:t>Có </a:t>
                      </a:r>
                      <a:r>
                        <a:rPr lang="en-US" sz="2100" i="1">
                          <a:solidFill>
                            <a:srgbClr val="FF0000"/>
                          </a:solidFill>
                          <a:latin typeface="Arial" panose="020B0604020202020204" pitchFamily="34" charset="0"/>
                          <a:cs typeface="Arial" panose="020B0604020202020204" pitchFamily="34" charset="0"/>
                        </a:rPr>
                        <a:t>(lưu trữ file ảnh, tài liệu lâu dài) </a:t>
                      </a:r>
                    </a:p>
                  </a:txBody>
                  <a:tcPr marL="137160" marR="137160" marT="68580" marB="68580" anchor="ctr"/>
                </a:tc>
                <a:extLst>
                  <a:ext uri="{0D108BD9-81ED-4DB2-BD59-A6C34878D82A}">
                    <a16:rowId xmlns:a16="http://schemas.microsoft.com/office/drawing/2014/main" val="3544176102"/>
                  </a:ext>
                </a:extLst>
              </a:tr>
              <a:tr h="777240">
                <a:tc>
                  <a:txBody>
                    <a:bodyPr/>
                    <a:lstStyle/>
                    <a:p>
                      <a:pPr algn="l"/>
                      <a:r>
                        <a:rPr lang="en-US" sz="2100" b="1">
                          <a:latin typeface="Arial" panose="020B0604020202020204" pitchFamily="34" charset="0"/>
                          <a:cs typeface="Arial" panose="020B0604020202020204" pitchFamily="34" charset="0"/>
                        </a:rPr>
                        <a:t>Bảo mật tài khoản người dùng</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Có thể bị tạo tài khoản giả mạo</a:t>
                      </a: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Không</a:t>
                      </a:r>
                    </a:p>
                  </a:txBody>
                  <a:tcPr marL="137160" marR="137160" marT="68580" marB="68580" anchor="ctr"/>
                </a:tc>
                <a:tc>
                  <a:txBody>
                    <a:bodyPr/>
                    <a:lstStyle/>
                    <a:p>
                      <a:pPr algn="ctr"/>
                      <a:r>
                        <a:rPr lang="en-US" sz="2100">
                          <a:solidFill>
                            <a:srgbClr val="0070C0"/>
                          </a:solidFill>
                          <a:latin typeface="Arial" panose="020B0604020202020204" pitchFamily="34" charset="0"/>
                          <a:cs typeface="Arial" panose="020B0604020202020204" pitchFamily="34" charset="0"/>
                        </a:rPr>
                        <a:t>Tài khoản định danh duy nhất</a:t>
                      </a:r>
                    </a:p>
                  </a:txBody>
                  <a:tcPr marL="137160" marR="137160" marT="68580" marB="68580" anchor="ctr"/>
                </a:tc>
                <a:extLst>
                  <a:ext uri="{0D108BD9-81ED-4DB2-BD59-A6C34878D82A}">
                    <a16:rowId xmlns:a16="http://schemas.microsoft.com/office/drawing/2014/main" val="1459602950"/>
                  </a:ext>
                </a:extLst>
              </a:tr>
              <a:tr h="777240">
                <a:tc>
                  <a:txBody>
                    <a:bodyPr/>
                    <a:lstStyle/>
                    <a:p>
                      <a:pPr algn="l"/>
                      <a:r>
                        <a:rPr lang="en-US" sz="2100" b="1">
                          <a:latin typeface="Arial" panose="020B0604020202020204" pitchFamily="34" charset="0"/>
                          <a:cs typeface="Arial" panose="020B0604020202020204" pitchFamily="34" charset="0"/>
                        </a:rPr>
                        <a:t>Danh bạ người dùng</a:t>
                      </a:r>
                    </a:p>
                  </a:txBody>
                  <a:tcPr marL="137160" marR="137160" marT="68580" marB="68580" anchor="ctr"/>
                </a:tc>
                <a:tc>
                  <a:txBody>
                    <a:bodyPr/>
                    <a:lstStyle/>
                    <a:p>
                      <a:pPr algn="ctr"/>
                      <a:r>
                        <a:rPr lang="en-US" sz="2100">
                          <a:latin typeface="Arial" panose="020B0604020202020204" pitchFamily="34" charset="0"/>
                          <a:cs typeface="Arial" panose="020B0604020202020204" pitchFamily="34" charset="0"/>
                        </a:rPr>
                        <a:t>GV phải tự tạo danh bạ</a:t>
                      </a:r>
                    </a:p>
                  </a:txBody>
                  <a:tcPr marL="137160" marR="137160" marT="68580" marB="68580" anchor="ctr"/>
                </a:tc>
                <a:tc>
                  <a:txBody>
                    <a:bodyPr/>
                    <a:lstStyle/>
                    <a:p>
                      <a:pPr algn="ctr"/>
                      <a:r>
                        <a:rPr lang="en-US" sz="2100" kern="1200">
                          <a:solidFill>
                            <a:schemeClr val="dk1"/>
                          </a:solidFill>
                          <a:latin typeface="Arial" panose="020B0604020202020204" pitchFamily="34" charset="0"/>
                          <a:ea typeface="+mn-ea"/>
                          <a:cs typeface="Arial" panose="020B0604020202020204" pitchFamily="34" charset="0"/>
                        </a:rPr>
                        <a:t>Không</a:t>
                      </a:r>
                    </a:p>
                  </a:txBody>
                  <a:tcPr marL="137160" marR="137160" marT="68580" marB="68580" anchor="ctr"/>
                </a:tc>
                <a:tc>
                  <a:txBody>
                    <a:bodyPr/>
                    <a:lstStyle/>
                    <a:p>
                      <a:pPr algn="ctr"/>
                      <a:r>
                        <a:rPr lang="en-US" sz="2100">
                          <a:solidFill>
                            <a:srgbClr val="0070C0"/>
                          </a:solidFill>
                          <a:latin typeface="Arial" panose="020B0604020202020204" pitchFamily="34" charset="0"/>
                          <a:cs typeface="Arial" panose="020B0604020202020204" pitchFamily="34" charset="0"/>
                        </a:rPr>
                        <a:t>Tự động tạo danh bạ GV, CMHS</a:t>
                      </a:r>
                    </a:p>
                  </a:txBody>
                  <a:tcPr marL="137160" marR="137160" marT="68580" marB="68580" anchor="ctr"/>
                </a:tc>
                <a:extLst>
                  <a:ext uri="{0D108BD9-81ED-4DB2-BD59-A6C34878D82A}">
                    <a16:rowId xmlns:a16="http://schemas.microsoft.com/office/drawing/2014/main" val="2637323480"/>
                  </a:ext>
                </a:extLst>
              </a:tr>
            </a:tbl>
          </a:graphicData>
        </a:graphic>
      </p:graphicFrame>
      <p:sp>
        <p:nvSpPr>
          <p:cNvPr id="3" name="Content Placeholder 2">
            <a:extLst>
              <a:ext uri="{FF2B5EF4-FFF2-40B4-BE49-F238E27FC236}">
                <a16:creationId xmlns:a16="http://schemas.microsoft.com/office/drawing/2014/main" id="{62968790-6B93-257E-CACB-2C6033CCF448}"/>
              </a:ext>
            </a:extLst>
          </p:cNvPr>
          <p:cNvSpPr txBox="1">
            <a:spLocks/>
          </p:cNvSpPr>
          <p:nvPr/>
        </p:nvSpPr>
        <p:spPr>
          <a:xfrm>
            <a:off x="4105722" y="266700"/>
            <a:ext cx="10076556" cy="625976"/>
          </a:xfrm>
          <a:prstGeom prst="rect">
            <a:avLst/>
          </a:prstGeom>
        </p:spPr>
        <p:txBody>
          <a:bodyPr vert="horz" lIns="137160" tIns="68580" rIns="137160" bIns="6858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4800" b="1" dirty="0">
                <a:solidFill>
                  <a:srgbClr val="3A3A3A"/>
                </a:solidFill>
                <a:latin typeface="Muli Bold" panose="020B0604020202020204" charset="0"/>
                <a:cs typeface="Arial" panose="020B0604020202020204" pitchFamily="34" charset="0"/>
              </a:rPr>
              <a:t>So </a:t>
            </a:r>
            <a:r>
              <a:rPr lang="en-US" sz="4800" b="1" dirty="0" err="1">
                <a:solidFill>
                  <a:srgbClr val="3A3A3A"/>
                </a:solidFill>
                <a:latin typeface="Muli Bold" panose="020B0604020202020204" charset="0"/>
                <a:cs typeface="Arial" panose="020B0604020202020204" pitchFamily="34" charset="0"/>
              </a:rPr>
              <a:t>sánh</a:t>
            </a:r>
            <a:r>
              <a:rPr lang="en-US" sz="4800" b="1" dirty="0">
                <a:solidFill>
                  <a:srgbClr val="3A3A3A"/>
                </a:solidFill>
                <a:latin typeface="Muli Bold" panose="020B0604020202020204" charset="0"/>
                <a:cs typeface="Arial" panose="020B0604020202020204" pitchFamily="34" charset="0"/>
              </a:rPr>
              <a:t> </a:t>
            </a:r>
            <a:r>
              <a:rPr lang="en-US" sz="4800" b="1" dirty="0" err="1">
                <a:solidFill>
                  <a:srgbClr val="3A3A3A"/>
                </a:solidFill>
                <a:latin typeface="Muli Bold" panose="020B0604020202020204" charset="0"/>
                <a:cs typeface="Arial" panose="020B0604020202020204" pitchFamily="34" charset="0"/>
              </a:rPr>
              <a:t>eNetViet</a:t>
            </a:r>
            <a:r>
              <a:rPr lang="en-US" sz="4800" b="1" dirty="0">
                <a:solidFill>
                  <a:srgbClr val="3A3A3A"/>
                </a:solidFill>
                <a:latin typeface="Muli Bold" panose="020B0604020202020204" charset="0"/>
                <a:cs typeface="Arial" panose="020B0604020202020204" pitchFamily="34" charset="0"/>
              </a:rPr>
              <a:t> </a:t>
            </a:r>
            <a:r>
              <a:rPr lang="en-US" sz="4800" b="1" dirty="0" err="1">
                <a:solidFill>
                  <a:srgbClr val="3A3A3A"/>
                </a:solidFill>
                <a:latin typeface="Muli Bold" panose="020B0604020202020204" charset="0"/>
                <a:cs typeface="Arial" panose="020B0604020202020204" pitchFamily="34" charset="0"/>
              </a:rPr>
              <a:t>với</a:t>
            </a:r>
            <a:r>
              <a:rPr lang="en-US" sz="4800" b="1" dirty="0">
                <a:solidFill>
                  <a:srgbClr val="3A3A3A"/>
                </a:solidFill>
                <a:latin typeface="Muli Bold" panose="020B0604020202020204" charset="0"/>
                <a:cs typeface="Arial" panose="020B0604020202020204" pitchFamily="34" charset="0"/>
              </a:rPr>
              <a:t> </a:t>
            </a:r>
            <a:r>
              <a:rPr lang="en-US" sz="4800" b="1" dirty="0" err="1">
                <a:solidFill>
                  <a:srgbClr val="3A3A3A"/>
                </a:solidFill>
                <a:latin typeface="Muli Bold" panose="020B0604020202020204" charset="0"/>
                <a:cs typeface="Arial" panose="020B0604020202020204" pitchFamily="34" charset="0"/>
              </a:rPr>
              <a:t>Sổ</a:t>
            </a:r>
            <a:r>
              <a:rPr lang="en-US" sz="4800" b="1" dirty="0">
                <a:solidFill>
                  <a:srgbClr val="3A3A3A"/>
                </a:solidFill>
                <a:latin typeface="Muli Bold" panose="020B0604020202020204" charset="0"/>
                <a:cs typeface="Arial" panose="020B0604020202020204" pitchFamily="34" charset="0"/>
              </a:rPr>
              <a:t> LLĐT </a:t>
            </a:r>
            <a:r>
              <a:rPr lang="en-US" sz="4800" b="1" dirty="0" err="1">
                <a:solidFill>
                  <a:srgbClr val="3A3A3A"/>
                </a:solidFill>
                <a:latin typeface="Muli Bold" panose="020B0604020202020204" charset="0"/>
                <a:cs typeface="Arial" panose="020B0604020202020204" pitchFamily="34" charset="0"/>
              </a:rPr>
              <a:t>và</a:t>
            </a:r>
            <a:r>
              <a:rPr lang="en-US" sz="4800" b="1" dirty="0">
                <a:solidFill>
                  <a:srgbClr val="3A3A3A"/>
                </a:solidFill>
                <a:latin typeface="Muli Bold" panose="020B0604020202020204" charset="0"/>
                <a:cs typeface="Arial" panose="020B0604020202020204" pitchFamily="34" charset="0"/>
              </a:rPr>
              <a:t> MXH </a:t>
            </a:r>
            <a:r>
              <a:rPr lang="en-US" sz="4800" b="1" dirty="0" err="1">
                <a:solidFill>
                  <a:srgbClr val="3A3A3A"/>
                </a:solidFill>
                <a:latin typeface="Muli Bold" panose="020B0604020202020204" charset="0"/>
                <a:cs typeface="Arial" panose="020B0604020202020204" pitchFamily="34" charset="0"/>
              </a:rPr>
              <a:t>khác</a:t>
            </a:r>
            <a:endParaRPr lang="en-US" sz="4200" b="1" dirty="0">
              <a:solidFill>
                <a:srgbClr val="3A3A3A"/>
              </a:solidFill>
              <a:latin typeface="Muli Bold" panose="020B0604020202020204" charset="0"/>
              <a:cs typeface="Arial" panose="020B0604020202020204" pitchFamily="34" charset="0"/>
            </a:endParaRPr>
          </a:p>
        </p:txBody>
      </p:sp>
    </p:spTree>
    <p:extLst>
      <p:ext uri="{BB962C8B-B14F-4D97-AF65-F5344CB8AC3E}">
        <p14:creationId xmlns:p14="http://schemas.microsoft.com/office/powerpoint/2010/main" val="361361742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0"/>
          <p:cNvSpPr/>
          <p:nvPr/>
        </p:nvSpPr>
        <p:spPr>
          <a:xfrm>
            <a:off x="-3335245" y="2020133"/>
            <a:ext cx="6341666" cy="637009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9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0"/>
          <p:cNvSpPr txBox="1"/>
          <p:nvPr/>
        </p:nvSpPr>
        <p:spPr>
          <a:xfrm>
            <a:off x="8564519" y="3270000"/>
            <a:ext cx="9144983" cy="4259051"/>
          </a:xfrm>
          <a:prstGeom prst="rect">
            <a:avLst/>
          </a:prstGeom>
          <a:noFill/>
          <a:ln>
            <a:noFill/>
          </a:ln>
        </p:spPr>
        <p:txBody>
          <a:bodyPr spcFirstLastPara="1" wrap="square" lIns="0" tIns="0" rIns="0" bIns="0" anchor="t" anchorCtr="0">
            <a:spAutoFit/>
          </a:bodyPr>
          <a:lstStyle/>
          <a:p>
            <a:pPr marL="569173" marR="0" lvl="1" indent="-284586" algn="l" rtl="0">
              <a:lnSpc>
                <a:spcPct val="150000"/>
              </a:lnSpc>
              <a:spcBef>
                <a:spcPts val="0"/>
              </a:spcBef>
              <a:spcAft>
                <a:spcPts val="0"/>
              </a:spcAft>
              <a:buClr>
                <a:srgbClr val="000000"/>
              </a:buClr>
              <a:buSzPts val="2636"/>
              <a:buFont typeface="Arial"/>
              <a:buChar char="•"/>
            </a:pPr>
            <a:r>
              <a:rPr lang="en-US" sz="2636" b="0" i="0" u="none" strike="noStrike" cap="none" dirty="0" err="1">
                <a:solidFill>
                  <a:srgbClr val="000000"/>
                </a:solidFill>
                <a:latin typeface="Roboto Mono"/>
                <a:ea typeface="Roboto Mono"/>
                <a:cs typeface="Roboto Mono"/>
                <a:sym typeface="Roboto Mono"/>
              </a:rPr>
              <a:t>Gửi</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nhận</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thông</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báo</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điều</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hành</a:t>
            </a:r>
            <a:endParaRPr lang="en-US" sz="2636" b="0" i="0" u="none" strike="noStrike" cap="none" dirty="0">
              <a:solidFill>
                <a:srgbClr val="000000"/>
              </a:solidFill>
              <a:latin typeface="Roboto Mono"/>
              <a:ea typeface="Roboto Mono"/>
              <a:cs typeface="Roboto Mono"/>
              <a:sym typeface="Roboto Mono"/>
            </a:endParaRPr>
          </a:p>
          <a:p>
            <a:pPr marL="569173" lvl="1" indent="-284586">
              <a:lnSpc>
                <a:spcPct val="150000"/>
              </a:lnSpc>
              <a:buSzPts val="2636"/>
              <a:buFont typeface="Arial"/>
              <a:buChar char="•"/>
            </a:pPr>
            <a:r>
              <a:rPr lang="vi-VN" sz="2636" dirty="0">
                <a:latin typeface="Roboto Mono"/>
                <a:ea typeface="Roboto Mono"/>
                <a:cs typeface="Roboto Mono"/>
                <a:sym typeface="Roboto Mono"/>
              </a:rPr>
              <a:t>Thống kê số lượng học sinh</a:t>
            </a:r>
            <a:r>
              <a:rPr lang="en-US" sz="2636" dirty="0">
                <a:latin typeface="Roboto Mono"/>
                <a:ea typeface="Roboto Mono"/>
                <a:cs typeface="Roboto Mono"/>
                <a:sym typeface="Roboto Mono"/>
              </a:rPr>
              <a:t> </a:t>
            </a:r>
            <a:r>
              <a:rPr lang="vi-VN" sz="2636" dirty="0">
                <a:latin typeface="Roboto Mono"/>
                <a:ea typeface="Roboto Mono"/>
                <a:cs typeface="Roboto Mono"/>
                <a:sym typeface="Roboto Mono"/>
              </a:rPr>
              <a:t>đi học/nghỉ học</a:t>
            </a:r>
            <a:r>
              <a:rPr lang="en-US" sz="2636" dirty="0">
                <a:latin typeface="Roboto Mono"/>
                <a:ea typeface="Roboto Mono"/>
                <a:cs typeface="Roboto Mono"/>
                <a:sym typeface="Roboto Mono"/>
              </a:rPr>
              <a:t> </a:t>
            </a:r>
            <a:r>
              <a:rPr lang="vi-VN" sz="2636" dirty="0">
                <a:latin typeface="Roboto Mono"/>
                <a:ea typeface="Roboto Mono"/>
                <a:cs typeface="Roboto Mono"/>
                <a:sym typeface="Roboto Mono"/>
              </a:rPr>
              <a:t>hàng ngày</a:t>
            </a:r>
            <a:endParaRPr lang="vi-VN" sz="2800" dirty="0"/>
          </a:p>
          <a:p>
            <a:pPr marL="569173" lvl="1" indent="-284586">
              <a:lnSpc>
                <a:spcPct val="150000"/>
              </a:lnSpc>
              <a:buSzPts val="2636"/>
              <a:buFont typeface="Arial"/>
              <a:buChar char="•"/>
            </a:pPr>
            <a:r>
              <a:rPr lang="vi-VN" sz="2636" dirty="0">
                <a:latin typeface="Roboto Mono"/>
                <a:ea typeface="Roboto Mono"/>
                <a:cs typeface="Roboto Mono"/>
                <a:sym typeface="Roboto Mono"/>
              </a:rPr>
              <a:t>Thống kê số liệu giáo dục trường học trực tuyến từ CSDL ngành </a:t>
            </a:r>
            <a:endParaRPr lang="vi-VN" sz="2800" dirty="0"/>
          </a:p>
          <a:p>
            <a:pPr marL="569173" marR="0" lvl="1" indent="-284586" algn="l" rtl="0">
              <a:lnSpc>
                <a:spcPct val="150000"/>
              </a:lnSpc>
              <a:spcBef>
                <a:spcPts val="0"/>
              </a:spcBef>
              <a:spcAft>
                <a:spcPts val="0"/>
              </a:spcAft>
              <a:buClr>
                <a:srgbClr val="000000"/>
              </a:buClr>
              <a:buSzPts val="2636"/>
              <a:buFont typeface="Arial"/>
              <a:buChar char="•"/>
            </a:pPr>
            <a:r>
              <a:rPr lang="en-US" sz="2636" b="0" i="0" u="none" strike="noStrike" cap="none" dirty="0" err="1">
                <a:solidFill>
                  <a:srgbClr val="000000"/>
                </a:solidFill>
                <a:latin typeface="Roboto Mono"/>
                <a:ea typeface="Roboto Mono"/>
                <a:cs typeface="Roboto Mono"/>
                <a:sym typeface="Roboto Mono"/>
              </a:rPr>
              <a:t>Quản</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lý</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cuộc</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họp</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bằng</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mã</a:t>
            </a:r>
            <a:r>
              <a:rPr lang="en-US" sz="2636" b="0" i="0" u="none" strike="noStrike" cap="none" dirty="0">
                <a:solidFill>
                  <a:srgbClr val="000000"/>
                </a:solidFill>
                <a:latin typeface="Roboto Mono"/>
                <a:ea typeface="Roboto Mono"/>
                <a:cs typeface="Roboto Mono"/>
                <a:sym typeface="Roboto Mono"/>
              </a:rPr>
              <a:t> QR</a:t>
            </a:r>
          </a:p>
          <a:p>
            <a:pPr marL="569173" marR="0" lvl="1" indent="-284586" algn="l" rtl="0">
              <a:lnSpc>
                <a:spcPct val="150000"/>
              </a:lnSpc>
              <a:spcBef>
                <a:spcPts val="0"/>
              </a:spcBef>
              <a:spcAft>
                <a:spcPts val="0"/>
              </a:spcAft>
              <a:buClr>
                <a:srgbClr val="000000"/>
              </a:buClr>
              <a:buSzPts val="2636"/>
              <a:buFont typeface="Arial"/>
              <a:buChar char="•"/>
            </a:pPr>
            <a:r>
              <a:rPr lang="en-US" sz="2636" b="0" i="0" u="none" strike="noStrike" cap="none" dirty="0">
                <a:solidFill>
                  <a:srgbClr val="000000"/>
                </a:solidFill>
                <a:latin typeface="Roboto Mono"/>
                <a:ea typeface="Roboto Mono"/>
                <a:cs typeface="Roboto Mono"/>
                <a:sym typeface="Roboto Mono"/>
              </a:rPr>
              <a:t>...</a:t>
            </a:r>
          </a:p>
        </p:txBody>
      </p:sp>
      <p:sp>
        <p:nvSpPr>
          <p:cNvPr id="14" name="Google Shape;222;p10"/>
          <p:cNvSpPr/>
          <p:nvPr/>
        </p:nvSpPr>
        <p:spPr>
          <a:xfrm>
            <a:off x="1181099" y="956718"/>
            <a:ext cx="4297680" cy="8778240"/>
          </a:xfrm>
          <a:custGeom>
            <a:avLst/>
            <a:gdLst/>
            <a:ahLst/>
            <a:cxnLst/>
            <a:rect l="l" t="t" r="r" b="b"/>
            <a:pathLst>
              <a:path w="5000993" h="10163632" extrusionOk="0">
                <a:moveTo>
                  <a:pt x="0" y="0"/>
                </a:moveTo>
                <a:lnTo>
                  <a:pt x="5000993" y="0"/>
                </a:lnTo>
                <a:lnTo>
                  <a:pt x="5000993" y="10163632"/>
                </a:lnTo>
                <a:lnTo>
                  <a:pt x="0" y="10163632"/>
                </a:lnTo>
                <a:close/>
              </a:path>
            </a:pathLst>
          </a:custGeom>
          <a:blipFill rotWithShape="1">
            <a:blip r:embed="rId3"/>
            <a:stretch>
              <a:fillRect l="-43" r="-44"/>
            </a:stretch>
          </a:blipFill>
          <a:ln>
            <a:noFill/>
          </a:ln>
        </p:spPr>
        <p:txBody>
          <a:bodyPr/>
          <a:lstStyle/>
          <a:p>
            <a:endParaRPr lang="vi-VN"/>
          </a:p>
        </p:txBody>
      </p:sp>
      <p:pic>
        <p:nvPicPr>
          <p:cNvPr id="16" name="Google Shape;224;p10"/>
          <p:cNvPicPr preferRelativeResize="0"/>
          <p:nvPr/>
        </p:nvPicPr>
        <p:blipFill rotWithShape="1">
          <a:blip r:embed="rId4">
            <a:alphaModFix/>
          </a:blip>
          <a:srcRect/>
          <a:stretch/>
        </p:blipFill>
        <p:spPr>
          <a:xfrm>
            <a:off x="6065168" y="1494601"/>
            <a:ext cx="1554480" cy="1463040"/>
          </a:xfrm>
          <a:prstGeom prst="rect">
            <a:avLst/>
          </a:prstGeom>
          <a:noFill/>
          <a:ln>
            <a:noFill/>
          </a:ln>
        </p:spPr>
      </p:pic>
      <p:pic>
        <p:nvPicPr>
          <p:cNvPr id="17" name="Google Shape;225;p10"/>
          <p:cNvPicPr preferRelativeResize="0"/>
          <p:nvPr/>
        </p:nvPicPr>
        <p:blipFill rotWithShape="1">
          <a:blip r:embed="rId5">
            <a:alphaModFix/>
          </a:blip>
          <a:srcRect/>
          <a:stretch/>
        </p:blipFill>
        <p:spPr>
          <a:xfrm>
            <a:off x="6065168" y="3270000"/>
            <a:ext cx="1371600" cy="1371600"/>
          </a:xfrm>
          <a:prstGeom prst="rect">
            <a:avLst/>
          </a:prstGeom>
          <a:noFill/>
          <a:ln>
            <a:noFill/>
          </a:ln>
        </p:spPr>
      </p:pic>
      <p:pic>
        <p:nvPicPr>
          <p:cNvPr id="2" name="Google Shape;226;p10">
            <a:extLst>
              <a:ext uri="{FF2B5EF4-FFF2-40B4-BE49-F238E27FC236}">
                <a16:creationId xmlns:a16="http://schemas.microsoft.com/office/drawing/2014/main" id="{51B02999-6CC2-5C0C-43E0-5938B7F752CD}"/>
              </a:ext>
            </a:extLst>
          </p:cNvPr>
          <p:cNvPicPr preferRelativeResize="0"/>
          <p:nvPr/>
        </p:nvPicPr>
        <p:blipFill rotWithShape="1">
          <a:blip r:embed="rId6">
            <a:alphaModFix/>
          </a:blip>
          <a:srcRect/>
          <a:stretch/>
        </p:blipFill>
        <p:spPr>
          <a:xfrm>
            <a:off x="6065168" y="5046892"/>
            <a:ext cx="1371600" cy="1371600"/>
          </a:xfrm>
          <a:prstGeom prst="rect">
            <a:avLst/>
          </a:prstGeom>
          <a:noFill/>
          <a:ln>
            <a:noFill/>
          </a:ln>
        </p:spPr>
      </p:pic>
      <p:pic>
        <p:nvPicPr>
          <p:cNvPr id="3" name="Google Shape;227;p10">
            <a:extLst>
              <a:ext uri="{FF2B5EF4-FFF2-40B4-BE49-F238E27FC236}">
                <a16:creationId xmlns:a16="http://schemas.microsoft.com/office/drawing/2014/main" id="{64FB55DE-1358-5875-6679-743C192C2371}"/>
              </a:ext>
            </a:extLst>
          </p:cNvPr>
          <p:cNvPicPr preferRelativeResize="0"/>
          <p:nvPr/>
        </p:nvPicPr>
        <p:blipFill rotWithShape="1">
          <a:blip r:embed="rId7">
            <a:alphaModFix/>
          </a:blip>
          <a:srcRect/>
          <a:stretch/>
        </p:blipFill>
        <p:spPr>
          <a:xfrm>
            <a:off x="6065168" y="6830516"/>
            <a:ext cx="1371600" cy="1371600"/>
          </a:xfrm>
          <a:prstGeom prst="rect">
            <a:avLst/>
          </a:prstGeom>
          <a:noFill/>
          <a:ln>
            <a:noFill/>
          </a:ln>
        </p:spPr>
      </p:pic>
      <p:sp>
        <p:nvSpPr>
          <p:cNvPr id="5" name="Google Shape;228;p10">
            <a:extLst>
              <a:ext uri="{FF2B5EF4-FFF2-40B4-BE49-F238E27FC236}">
                <a16:creationId xmlns:a16="http://schemas.microsoft.com/office/drawing/2014/main" id="{7716162E-7EBF-6E49-3319-3C69FB1016C6}"/>
              </a:ext>
            </a:extLst>
          </p:cNvPr>
          <p:cNvSpPr txBox="1"/>
          <p:nvPr/>
        </p:nvSpPr>
        <p:spPr>
          <a:xfrm>
            <a:off x="8564519" y="7786982"/>
            <a:ext cx="8203965" cy="1206484"/>
          </a:xfrm>
          <a:prstGeom prst="rect">
            <a:avLst/>
          </a:prstGeom>
          <a:noFill/>
          <a:ln>
            <a:noFill/>
          </a:ln>
        </p:spPr>
        <p:txBody>
          <a:bodyPr spcFirstLastPara="1" wrap="square" lIns="0" tIns="0" rIns="0" bIns="0" anchor="t" anchorCtr="0">
            <a:spAutoFit/>
          </a:bodyPr>
          <a:lstStyle/>
          <a:p>
            <a:pPr marL="0" marR="0" lvl="0" indent="0" algn="l" rtl="0">
              <a:lnSpc>
                <a:spcPct val="140039"/>
              </a:lnSpc>
              <a:spcBef>
                <a:spcPts val="0"/>
              </a:spcBef>
              <a:spcAft>
                <a:spcPts val="0"/>
              </a:spcAft>
              <a:buNone/>
            </a:pPr>
            <a:r>
              <a:rPr lang="vi-VN" sz="2800" b="0" i="0" u="none" strike="noStrike" cap="none" dirty="0">
                <a:solidFill>
                  <a:srgbClr val="0095DA"/>
                </a:solidFill>
                <a:latin typeface="Roboto Mono"/>
                <a:ea typeface="Roboto Mono"/>
                <a:cs typeface="Roboto Mono"/>
                <a:sym typeface="Roboto Mono"/>
              </a:rPr>
              <a:t>Giúp nhà quản lý điều hành trường học, lớp học chính xác, kịp thời, hiệu quả!</a:t>
            </a:r>
            <a:endParaRPr lang="vi-VN" sz="2800" dirty="0"/>
          </a:p>
        </p:txBody>
      </p:sp>
      <p:sp>
        <p:nvSpPr>
          <p:cNvPr id="11" name="Google Shape;244;p11"/>
          <p:cNvSpPr txBox="1"/>
          <p:nvPr/>
        </p:nvSpPr>
        <p:spPr>
          <a:xfrm>
            <a:off x="8189100" y="1036527"/>
            <a:ext cx="10098899" cy="1874744"/>
          </a:xfrm>
          <a:prstGeom prst="rect">
            <a:avLst/>
          </a:prstGeom>
          <a:noFill/>
          <a:ln>
            <a:noFill/>
          </a:ln>
        </p:spPr>
        <p:txBody>
          <a:bodyPr spcFirstLastPara="1" wrap="square" lIns="0" tIns="0" rIns="0" bIns="0" anchor="t" anchorCtr="0">
            <a:spAutoFit/>
          </a:bodyPr>
          <a:lstStyle/>
          <a:p>
            <a:pPr marL="0" marR="0" lvl="0" indent="0" algn="l" rtl="0">
              <a:lnSpc>
                <a:spcPct val="109982"/>
              </a:lnSpc>
              <a:spcBef>
                <a:spcPts val="0"/>
              </a:spcBef>
              <a:spcAft>
                <a:spcPts val="0"/>
              </a:spcAft>
              <a:buNone/>
            </a:pPr>
            <a:r>
              <a:rPr lang="en-US" sz="4588" b="0" i="0" u="none" strike="noStrike" cap="none">
                <a:solidFill>
                  <a:srgbClr val="0095DA"/>
                </a:solidFill>
                <a:latin typeface="Arial"/>
                <a:ea typeface="Arial"/>
                <a:cs typeface="Arial"/>
                <a:sym typeface="Arial"/>
              </a:rPr>
              <a:t>NHÓM TÍNH NĂNG</a:t>
            </a:r>
            <a:endParaRPr/>
          </a:p>
          <a:p>
            <a:pPr marL="0" marR="0" lvl="0" indent="0" algn="l" rtl="0">
              <a:lnSpc>
                <a:spcPct val="110004"/>
              </a:lnSpc>
              <a:spcBef>
                <a:spcPts val="0"/>
              </a:spcBef>
              <a:spcAft>
                <a:spcPts val="0"/>
              </a:spcAft>
              <a:buNone/>
            </a:pPr>
            <a:r>
              <a:rPr lang="en-US" sz="6487">
                <a:solidFill>
                  <a:srgbClr val="0095DA"/>
                </a:solidFill>
              </a:rPr>
              <a:t>QUẢN LÝ ĐIỀU HÀNH</a:t>
            </a:r>
            <a:endParaRPr/>
          </a:p>
        </p:txBody>
      </p:sp>
    </p:spTree>
    <p:extLst>
      <p:ext uri="{BB962C8B-B14F-4D97-AF65-F5344CB8AC3E}">
        <p14:creationId xmlns:p14="http://schemas.microsoft.com/office/powerpoint/2010/main" val="24885772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1"/>
          <p:cNvSpPr/>
          <p:nvPr/>
        </p:nvSpPr>
        <p:spPr>
          <a:xfrm>
            <a:off x="-3469783" y="1973899"/>
            <a:ext cx="6310914" cy="633920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9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9" name="Google Shape;239;p11"/>
          <p:cNvPicPr preferRelativeResize="0"/>
          <p:nvPr/>
        </p:nvPicPr>
        <p:blipFill rotWithShape="1">
          <a:blip r:embed="rId3">
            <a:alphaModFix/>
          </a:blip>
          <a:srcRect/>
          <a:stretch/>
        </p:blipFill>
        <p:spPr>
          <a:xfrm>
            <a:off x="6052051" y="3543975"/>
            <a:ext cx="1380612" cy="1374365"/>
          </a:xfrm>
          <a:prstGeom prst="rect">
            <a:avLst/>
          </a:prstGeom>
          <a:noFill/>
          <a:ln>
            <a:noFill/>
          </a:ln>
        </p:spPr>
      </p:pic>
      <p:pic>
        <p:nvPicPr>
          <p:cNvPr id="240" name="Google Shape;240;p11"/>
          <p:cNvPicPr preferRelativeResize="0"/>
          <p:nvPr/>
        </p:nvPicPr>
        <p:blipFill rotWithShape="1">
          <a:blip r:embed="rId4">
            <a:alphaModFix/>
          </a:blip>
          <a:srcRect/>
          <a:stretch/>
        </p:blipFill>
        <p:spPr>
          <a:xfrm>
            <a:off x="6055191" y="1839995"/>
            <a:ext cx="1380612" cy="1374365"/>
          </a:xfrm>
          <a:prstGeom prst="rect">
            <a:avLst/>
          </a:prstGeom>
          <a:noFill/>
          <a:ln>
            <a:noFill/>
          </a:ln>
        </p:spPr>
      </p:pic>
      <p:pic>
        <p:nvPicPr>
          <p:cNvPr id="241" name="Google Shape;241;p11"/>
          <p:cNvPicPr preferRelativeResize="0"/>
          <p:nvPr/>
        </p:nvPicPr>
        <p:blipFill rotWithShape="1">
          <a:blip r:embed="rId5">
            <a:alphaModFix/>
          </a:blip>
          <a:srcRect/>
          <a:stretch/>
        </p:blipFill>
        <p:spPr>
          <a:xfrm>
            <a:off x="6052051" y="5143427"/>
            <a:ext cx="1380612" cy="1368174"/>
          </a:xfrm>
          <a:prstGeom prst="rect">
            <a:avLst/>
          </a:prstGeom>
          <a:noFill/>
          <a:ln>
            <a:noFill/>
          </a:ln>
        </p:spPr>
      </p:pic>
      <p:pic>
        <p:nvPicPr>
          <p:cNvPr id="242" name="Google Shape;242;p11"/>
          <p:cNvPicPr preferRelativeResize="0"/>
          <p:nvPr/>
        </p:nvPicPr>
        <p:blipFill rotWithShape="1">
          <a:blip r:embed="rId6">
            <a:alphaModFix/>
          </a:blip>
          <a:srcRect/>
          <a:stretch/>
        </p:blipFill>
        <p:spPr>
          <a:xfrm>
            <a:off x="6048911" y="7072490"/>
            <a:ext cx="1380612" cy="1368174"/>
          </a:xfrm>
          <a:prstGeom prst="rect">
            <a:avLst/>
          </a:prstGeom>
          <a:noFill/>
          <a:ln>
            <a:noFill/>
          </a:ln>
        </p:spPr>
      </p:pic>
      <p:sp>
        <p:nvSpPr>
          <p:cNvPr id="243" name="Google Shape;243;p11"/>
          <p:cNvSpPr txBox="1"/>
          <p:nvPr/>
        </p:nvSpPr>
        <p:spPr>
          <a:xfrm>
            <a:off x="7849946" y="3274973"/>
            <a:ext cx="10271139" cy="4056239"/>
          </a:xfrm>
          <a:prstGeom prst="rect">
            <a:avLst/>
          </a:prstGeom>
          <a:noFill/>
          <a:ln>
            <a:noFill/>
          </a:ln>
        </p:spPr>
        <p:txBody>
          <a:bodyPr spcFirstLastPara="1" wrap="square" lIns="0" tIns="0" rIns="0" bIns="0" anchor="t" anchorCtr="0">
            <a:spAutoFit/>
          </a:bodyPr>
          <a:lstStyle/>
          <a:p>
            <a:pPr marL="569173" marR="0" lvl="1" indent="-284586" algn="l" rtl="0">
              <a:lnSpc>
                <a:spcPct val="200000"/>
              </a:lnSpc>
              <a:spcBef>
                <a:spcPts val="0"/>
              </a:spcBef>
              <a:spcAft>
                <a:spcPts val="0"/>
              </a:spcAft>
              <a:buClr>
                <a:srgbClr val="000000"/>
              </a:buClr>
              <a:buSzPts val="2636"/>
              <a:buFont typeface="Arial"/>
              <a:buChar char="•"/>
            </a:pPr>
            <a:r>
              <a:rPr lang="en-US" sz="2636" b="0" i="0" u="none" strike="noStrike" cap="none" dirty="0" err="1">
                <a:solidFill>
                  <a:srgbClr val="000000"/>
                </a:solidFill>
                <a:latin typeface="Roboto Mono"/>
                <a:ea typeface="Roboto Mono"/>
                <a:cs typeface="Roboto Mono"/>
                <a:sym typeface="Roboto Mono"/>
              </a:rPr>
              <a:t>Điểm</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danh</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trực</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tuyến</a:t>
            </a:r>
            <a:endParaRPr dirty="0"/>
          </a:p>
          <a:p>
            <a:pPr marL="569173" marR="0" lvl="1" indent="-284586" algn="l" rtl="0">
              <a:lnSpc>
                <a:spcPct val="200000"/>
              </a:lnSpc>
              <a:spcBef>
                <a:spcPts val="0"/>
              </a:spcBef>
              <a:spcAft>
                <a:spcPts val="0"/>
              </a:spcAft>
              <a:buClr>
                <a:srgbClr val="000000"/>
              </a:buClr>
              <a:buSzPts val="2636"/>
              <a:buFont typeface="Arial"/>
              <a:buChar char="•"/>
            </a:pPr>
            <a:r>
              <a:rPr lang="en-US" sz="2636" b="0" i="0" u="none" strike="noStrike" cap="none" dirty="0" err="1">
                <a:solidFill>
                  <a:srgbClr val="000000"/>
                </a:solidFill>
                <a:latin typeface="Roboto Mono"/>
                <a:ea typeface="Roboto Mono"/>
                <a:cs typeface="Roboto Mono"/>
                <a:sym typeface="Roboto Mono"/>
              </a:rPr>
              <a:t>Nhập</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điểm</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nhận</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xét</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học</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sinh</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vào</a:t>
            </a:r>
            <a:r>
              <a:rPr lang="en-US" sz="2636" b="0" i="0" u="none" strike="noStrike" cap="none" dirty="0">
                <a:solidFill>
                  <a:srgbClr val="000000"/>
                </a:solidFill>
                <a:latin typeface="Roboto Mono"/>
                <a:ea typeface="Roboto Mono"/>
                <a:cs typeface="Roboto Mono"/>
                <a:sym typeface="Roboto Mono"/>
              </a:rPr>
              <a:t> CSDL</a:t>
            </a:r>
            <a:endParaRPr dirty="0"/>
          </a:p>
          <a:p>
            <a:pPr marL="569173" marR="0" lvl="1" indent="-284586" algn="l" rtl="0">
              <a:lnSpc>
                <a:spcPct val="200000"/>
              </a:lnSpc>
              <a:spcBef>
                <a:spcPts val="0"/>
              </a:spcBef>
              <a:spcAft>
                <a:spcPts val="0"/>
              </a:spcAft>
              <a:buClr>
                <a:srgbClr val="000000"/>
              </a:buClr>
              <a:buSzPts val="2636"/>
              <a:buFont typeface="Arial"/>
              <a:buChar char="•"/>
            </a:pPr>
            <a:r>
              <a:rPr lang="en-US" sz="2636" b="0" i="0" u="none" strike="noStrike" cap="none" dirty="0">
                <a:solidFill>
                  <a:srgbClr val="000000"/>
                </a:solidFill>
                <a:latin typeface="Roboto Mono"/>
                <a:ea typeface="Roboto Mono"/>
                <a:cs typeface="Roboto Mono"/>
                <a:sym typeface="Roboto Mono"/>
              </a:rPr>
              <a:t>Theo </a:t>
            </a:r>
            <a:r>
              <a:rPr lang="en-US" sz="2636" b="0" i="0" u="none" strike="noStrike" cap="none" dirty="0" err="1">
                <a:solidFill>
                  <a:srgbClr val="000000"/>
                </a:solidFill>
                <a:latin typeface="Roboto Mono"/>
                <a:ea typeface="Roboto Mono"/>
                <a:cs typeface="Roboto Mono"/>
                <a:sym typeface="Roboto Mono"/>
              </a:rPr>
              <a:t>dõi</a:t>
            </a:r>
            <a:r>
              <a:rPr lang="en-US" sz="2636" b="0" i="0" u="none" strike="noStrike" cap="none" dirty="0">
                <a:solidFill>
                  <a:srgbClr val="000000"/>
                </a:solidFill>
                <a:latin typeface="Roboto Mono"/>
                <a:ea typeface="Roboto Mono"/>
                <a:cs typeface="Roboto Mono"/>
                <a:sym typeface="Roboto Mono"/>
              </a:rPr>
              <a:t> TKB, </a:t>
            </a:r>
            <a:r>
              <a:rPr lang="en-US" sz="2636" b="0" i="0" u="none" strike="noStrike" cap="none" dirty="0" err="1">
                <a:solidFill>
                  <a:srgbClr val="000000"/>
                </a:solidFill>
                <a:latin typeface="Roboto Mono"/>
                <a:ea typeface="Roboto Mono"/>
                <a:cs typeface="Roboto Mono"/>
                <a:sym typeface="Roboto Mono"/>
              </a:rPr>
              <a:t>Lịch</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báo</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giảng</a:t>
            </a:r>
            <a:endParaRPr lang="en-US" sz="2636" b="0" i="0" u="none" strike="noStrike" cap="none" dirty="0">
              <a:solidFill>
                <a:srgbClr val="000000"/>
              </a:solidFill>
              <a:latin typeface="Roboto Mono"/>
              <a:ea typeface="Roboto Mono"/>
              <a:cs typeface="Roboto Mono"/>
              <a:sym typeface="Roboto Mono"/>
            </a:endParaRPr>
          </a:p>
          <a:p>
            <a:pPr marL="569173" lvl="1" indent="-284586">
              <a:lnSpc>
                <a:spcPct val="200000"/>
              </a:lnSpc>
              <a:buSzPts val="2636"/>
              <a:buFont typeface="Arial"/>
              <a:buChar char="•"/>
            </a:pPr>
            <a:r>
              <a:rPr lang="en-US" sz="2636" dirty="0" err="1">
                <a:latin typeface="Roboto Mono"/>
                <a:ea typeface="Roboto Mono"/>
                <a:cs typeface="Roboto Mono"/>
                <a:sym typeface="Roboto Mono"/>
              </a:rPr>
              <a:t>Giao</a:t>
            </a:r>
            <a:r>
              <a:rPr lang="en-US" sz="2636" dirty="0">
                <a:latin typeface="Roboto Mono"/>
                <a:ea typeface="Roboto Mono"/>
                <a:cs typeface="Roboto Mono"/>
                <a:sym typeface="Roboto Mono"/>
              </a:rPr>
              <a:t>, </a:t>
            </a:r>
            <a:r>
              <a:rPr lang="en-US" sz="2636" dirty="0" err="1">
                <a:latin typeface="Roboto Mono"/>
                <a:ea typeface="Roboto Mono"/>
                <a:cs typeface="Roboto Mono"/>
                <a:sym typeface="Roboto Mono"/>
              </a:rPr>
              <a:t>nhận</a:t>
            </a:r>
            <a:r>
              <a:rPr lang="en-US" sz="2636" dirty="0">
                <a:latin typeface="Roboto Mono"/>
                <a:ea typeface="Roboto Mono"/>
                <a:cs typeface="Roboto Mono"/>
                <a:sym typeface="Roboto Mono"/>
              </a:rPr>
              <a:t> </a:t>
            </a:r>
            <a:r>
              <a:rPr lang="en-US" sz="2636" dirty="0" err="1">
                <a:latin typeface="Roboto Mono"/>
                <a:ea typeface="Roboto Mono"/>
                <a:cs typeface="Roboto Mono"/>
                <a:sym typeface="Roboto Mono"/>
              </a:rPr>
              <a:t>bài</a:t>
            </a:r>
            <a:r>
              <a:rPr lang="en-US" sz="2636" dirty="0">
                <a:latin typeface="Roboto Mono"/>
                <a:ea typeface="Roboto Mono"/>
                <a:cs typeface="Roboto Mono"/>
                <a:sym typeface="Roboto Mono"/>
              </a:rPr>
              <a:t> </a:t>
            </a:r>
            <a:r>
              <a:rPr lang="en-US" sz="2636" dirty="0" err="1">
                <a:latin typeface="Roboto Mono"/>
                <a:ea typeface="Roboto Mono"/>
                <a:cs typeface="Roboto Mono"/>
                <a:sym typeface="Roboto Mono"/>
              </a:rPr>
              <a:t>tập</a:t>
            </a:r>
            <a:r>
              <a:rPr lang="en-US" sz="2636" dirty="0">
                <a:latin typeface="Roboto Mono"/>
                <a:ea typeface="Roboto Mono"/>
                <a:cs typeface="Roboto Mono"/>
                <a:sym typeface="Roboto Mono"/>
              </a:rPr>
              <a:t> </a:t>
            </a:r>
            <a:r>
              <a:rPr lang="en-US" sz="2636" dirty="0" err="1">
                <a:latin typeface="Roboto Mono"/>
                <a:ea typeface="Roboto Mono"/>
                <a:cs typeface="Roboto Mono"/>
                <a:sym typeface="Roboto Mono"/>
              </a:rPr>
              <a:t>trực</a:t>
            </a:r>
            <a:r>
              <a:rPr lang="en-US" sz="2636" dirty="0">
                <a:latin typeface="Roboto Mono"/>
                <a:ea typeface="Roboto Mono"/>
                <a:cs typeface="Roboto Mono"/>
                <a:sym typeface="Roboto Mono"/>
              </a:rPr>
              <a:t> </a:t>
            </a:r>
            <a:r>
              <a:rPr lang="en-US" sz="2636" dirty="0" err="1">
                <a:latin typeface="Roboto Mono"/>
                <a:ea typeface="Roboto Mono"/>
                <a:cs typeface="Roboto Mono"/>
                <a:sym typeface="Roboto Mono"/>
              </a:rPr>
              <a:t>tuyến</a:t>
            </a:r>
            <a:endParaRPr lang="en-US" sz="2636" dirty="0">
              <a:latin typeface="Roboto Mono"/>
              <a:ea typeface="Roboto Mono"/>
              <a:cs typeface="Roboto Mono"/>
              <a:sym typeface="Roboto Mono"/>
            </a:endParaRPr>
          </a:p>
          <a:p>
            <a:pPr marL="569173" marR="0" lvl="1" indent="-284586" algn="l" rtl="0">
              <a:lnSpc>
                <a:spcPct val="200000"/>
              </a:lnSpc>
              <a:spcBef>
                <a:spcPts val="0"/>
              </a:spcBef>
              <a:spcAft>
                <a:spcPts val="0"/>
              </a:spcAft>
              <a:buClr>
                <a:srgbClr val="000000"/>
              </a:buClr>
              <a:buSzPts val="2636"/>
              <a:buFont typeface="Arial"/>
              <a:buChar char="•"/>
            </a:pPr>
            <a:r>
              <a:rPr lang="en-US" sz="2636" b="0" i="0" u="none" strike="noStrike" cap="none" dirty="0" err="1">
                <a:solidFill>
                  <a:srgbClr val="000000"/>
                </a:solidFill>
                <a:latin typeface="Roboto Mono"/>
                <a:ea typeface="Roboto Mono"/>
                <a:cs typeface="Roboto Mono"/>
                <a:sym typeface="Roboto Mono"/>
              </a:rPr>
              <a:t>Quản</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lý</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đăng</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ký</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hoạt</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động</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ngoại</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khóa</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khảo</a:t>
            </a:r>
            <a:r>
              <a:rPr lang="en-US" sz="2636" b="0" i="0" u="none" strike="noStrike" cap="none" dirty="0">
                <a:solidFill>
                  <a:srgbClr val="000000"/>
                </a:solidFill>
                <a:latin typeface="Roboto Mono"/>
                <a:ea typeface="Roboto Mono"/>
                <a:cs typeface="Roboto Mono"/>
                <a:sym typeface="Roboto Mono"/>
              </a:rPr>
              <a:t> </a:t>
            </a:r>
            <a:r>
              <a:rPr lang="en-US" sz="2636" b="0" i="0" u="none" strike="noStrike" cap="none" dirty="0" err="1">
                <a:solidFill>
                  <a:srgbClr val="000000"/>
                </a:solidFill>
                <a:latin typeface="Roboto Mono"/>
                <a:ea typeface="Roboto Mono"/>
                <a:cs typeface="Roboto Mono"/>
                <a:sym typeface="Roboto Mono"/>
              </a:rPr>
              <a:t>sát</a:t>
            </a:r>
            <a:r>
              <a:rPr lang="en-US" sz="2636" b="0" i="0" u="none" strike="noStrike" cap="none" dirty="0">
                <a:solidFill>
                  <a:srgbClr val="000000"/>
                </a:solidFill>
                <a:latin typeface="Roboto Mono"/>
                <a:ea typeface="Roboto Mono"/>
                <a:cs typeface="Roboto Mono"/>
                <a:sym typeface="Roboto Mono"/>
              </a:rPr>
              <a:t>  </a:t>
            </a:r>
            <a:endParaRPr dirty="0"/>
          </a:p>
        </p:txBody>
      </p:sp>
      <p:sp>
        <p:nvSpPr>
          <p:cNvPr id="244" name="Google Shape;244;p11"/>
          <p:cNvSpPr txBox="1"/>
          <p:nvPr/>
        </p:nvSpPr>
        <p:spPr>
          <a:xfrm>
            <a:off x="7683032" y="1036527"/>
            <a:ext cx="10604968" cy="1874744"/>
          </a:xfrm>
          <a:prstGeom prst="rect">
            <a:avLst/>
          </a:prstGeom>
          <a:noFill/>
          <a:ln>
            <a:noFill/>
          </a:ln>
        </p:spPr>
        <p:txBody>
          <a:bodyPr spcFirstLastPara="1" wrap="square" lIns="0" tIns="0" rIns="0" bIns="0" anchor="t" anchorCtr="0">
            <a:spAutoFit/>
          </a:bodyPr>
          <a:lstStyle/>
          <a:p>
            <a:pPr marL="0" marR="0" lvl="0" indent="0" algn="l" rtl="0">
              <a:lnSpc>
                <a:spcPct val="109982"/>
              </a:lnSpc>
              <a:spcBef>
                <a:spcPts val="0"/>
              </a:spcBef>
              <a:spcAft>
                <a:spcPts val="0"/>
              </a:spcAft>
              <a:buNone/>
            </a:pPr>
            <a:r>
              <a:rPr lang="en-US" sz="4588" b="0" i="0" u="none" strike="noStrike" cap="none">
                <a:solidFill>
                  <a:srgbClr val="0095DA"/>
                </a:solidFill>
                <a:latin typeface="Arial"/>
                <a:ea typeface="Arial"/>
                <a:cs typeface="Arial"/>
                <a:sym typeface="Arial"/>
              </a:rPr>
              <a:t>NHÓM TÍNH NĂNG CHUYÊN MÔN</a:t>
            </a:r>
            <a:endParaRPr/>
          </a:p>
          <a:p>
            <a:pPr marL="0" marR="0" lvl="0" indent="0" algn="l" rtl="0">
              <a:lnSpc>
                <a:spcPct val="110004"/>
              </a:lnSpc>
              <a:spcBef>
                <a:spcPts val="0"/>
              </a:spcBef>
              <a:spcAft>
                <a:spcPts val="0"/>
              </a:spcAft>
              <a:buNone/>
            </a:pPr>
            <a:r>
              <a:rPr lang="en-US" sz="6487" b="0" i="0" u="none" strike="noStrike" cap="none">
                <a:solidFill>
                  <a:srgbClr val="0095DA"/>
                </a:solidFill>
                <a:latin typeface="Arial"/>
                <a:ea typeface="Arial"/>
                <a:cs typeface="Arial"/>
                <a:sym typeface="Arial"/>
              </a:rPr>
              <a:t>DÀNH CHO GIÁO VIÊN</a:t>
            </a:r>
            <a:endParaRPr/>
          </a:p>
        </p:txBody>
      </p:sp>
      <p:sp>
        <p:nvSpPr>
          <p:cNvPr id="245" name="Google Shape;245;p11"/>
          <p:cNvSpPr txBox="1"/>
          <p:nvPr/>
        </p:nvSpPr>
        <p:spPr>
          <a:xfrm>
            <a:off x="7670471" y="7793884"/>
            <a:ext cx="10271138" cy="646780"/>
          </a:xfrm>
          <a:prstGeom prst="rect">
            <a:avLst/>
          </a:prstGeom>
          <a:noFill/>
          <a:ln>
            <a:noFill/>
          </a:ln>
        </p:spPr>
        <p:txBody>
          <a:bodyPr spcFirstLastPara="1" wrap="square" lIns="0" tIns="0" rIns="0" bIns="0" anchor="t" anchorCtr="0">
            <a:spAutoFit/>
          </a:bodyPr>
          <a:lstStyle/>
          <a:p>
            <a:pPr marL="0" marR="0" lvl="0" indent="0" algn="l" rtl="0">
              <a:lnSpc>
                <a:spcPct val="140039"/>
              </a:lnSpc>
              <a:spcBef>
                <a:spcPts val="0"/>
              </a:spcBef>
              <a:spcAft>
                <a:spcPts val="0"/>
              </a:spcAft>
              <a:buNone/>
            </a:pPr>
            <a:r>
              <a:rPr lang="en-US" sz="3002" b="0" i="0" u="none" strike="noStrike" cap="none">
                <a:solidFill>
                  <a:srgbClr val="0095DA"/>
                </a:solidFill>
                <a:latin typeface="Roboto Mono"/>
                <a:ea typeface="Roboto Mono"/>
                <a:cs typeface="Roboto Mono"/>
                <a:sym typeface="Roboto Mono"/>
              </a:rPr>
              <a:t>Giảm đến 50% khối lượng công việc cho CBGV!</a:t>
            </a:r>
            <a:endParaRPr/>
          </a:p>
        </p:txBody>
      </p:sp>
      <p:sp>
        <p:nvSpPr>
          <p:cNvPr id="13" name="Google Shape;222;p10"/>
          <p:cNvSpPr/>
          <p:nvPr/>
        </p:nvSpPr>
        <p:spPr>
          <a:xfrm>
            <a:off x="1181099" y="956718"/>
            <a:ext cx="4297680" cy="8778240"/>
          </a:xfrm>
          <a:custGeom>
            <a:avLst/>
            <a:gdLst/>
            <a:ahLst/>
            <a:cxnLst/>
            <a:rect l="l" t="t" r="r" b="b"/>
            <a:pathLst>
              <a:path w="5000993" h="10163632" extrusionOk="0">
                <a:moveTo>
                  <a:pt x="0" y="0"/>
                </a:moveTo>
                <a:lnTo>
                  <a:pt x="5000993" y="0"/>
                </a:lnTo>
                <a:lnTo>
                  <a:pt x="5000993" y="10163632"/>
                </a:lnTo>
                <a:lnTo>
                  <a:pt x="0" y="10163632"/>
                </a:lnTo>
                <a:close/>
              </a:path>
            </a:pathLst>
          </a:custGeom>
          <a:blipFill rotWithShape="1">
            <a:blip r:embed="rId7"/>
            <a:stretch>
              <a:fillRect l="-43" r="-44"/>
            </a:stretch>
          </a:blipFill>
          <a:ln>
            <a:noFill/>
          </a:ln>
        </p:spPr>
        <p:txBody>
          <a:bodyPr/>
          <a:lstStyle/>
          <a:p>
            <a:endParaRPr lang="vi-VN"/>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5" name="Google Shape;255;p12"/>
          <p:cNvPicPr preferRelativeResize="0"/>
          <p:nvPr/>
        </p:nvPicPr>
        <p:blipFill>
          <a:blip r:embed="rId3">
            <a:extLst>
              <a:ext uri="{28A0092B-C50C-407E-A947-70E740481C1C}">
                <a14:useLocalDpi xmlns:a14="http://schemas.microsoft.com/office/drawing/2010/main" val="0"/>
              </a:ext>
            </a:extLst>
          </a:blip>
          <a:stretch>
            <a:fillRect/>
          </a:stretch>
        </p:blipFill>
        <p:spPr>
          <a:xfrm>
            <a:off x="6059697" y="2816710"/>
            <a:ext cx="1371600" cy="1371600"/>
          </a:xfrm>
          <a:prstGeom prst="rect">
            <a:avLst/>
          </a:prstGeom>
          <a:noFill/>
          <a:ln>
            <a:noFill/>
          </a:ln>
        </p:spPr>
      </p:pic>
      <p:pic>
        <p:nvPicPr>
          <p:cNvPr id="256" name="Google Shape;256;p12"/>
          <p:cNvPicPr preferRelativeResize="0"/>
          <p:nvPr/>
        </p:nvPicPr>
        <p:blipFill>
          <a:blip r:embed="rId4">
            <a:extLst>
              <a:ext uri="{28A0092B-C50C-407E-A947-70E740481C1C}">
                <a14:useLocalDpi xmlns:a14="http://schemas.microsoft.com/office/drawing/2010/main" val="0"/>
              </a:ext>
            </a:extLst>
          </a:blip>
          <a:stretch>
            <a:fillRect/>
          </a:stretch>
        </p:blipFill>
        <p:spPr>
          <a:xfrm>
            <a:off x="6049802" y="5143427"/>
            <a:ext cx="1371600" cy="1371600"/>
          </a:xfrm>
          <a:prstGeom prst="rect">
            <a:avLst/>
          </a:prstGeom>
          <a:noFill/>
          <a:ln>
            <a:noFill/>
          </a:ln>
        </p:spPr>
      </p:pic>
      <p:pic>
        <p:nvPicPr>
          <p:cNvPr id="257" name="Google Shape;257;p12"/>
          <p:cNvPicPr preferRelativeResize="0"/>
          <p:nvPr/>
        </p:nvPicPr>
        <p:blipFill>
          <a:blip r:embed="rId5">
            <a:extLst>
              <a:ext uri="{28A0092B-C50C-407E-A947-70E740481C1C}">
                <a14:useLocalDpi xmlns:a14="http://schemas.microsoft.com/office/drawing/2010/main" val="0"/>
              </a:ext>
            </a:extLst>
          </a:blip>
          <a:stretch>
            <a:fillRect/>
          </a:stretch>
        </p:blipFill>
        <p:spPr>
          <a:xfrm>
            <a:off x="6069593" y="7302261"/>
            <a:ext cx="1371600" cy="1371600"/>
          </a:xfrm>
          <a:prstGeom prst="rect">
            <a:avLst/>
          </a:prstGeom>
          <a:noFill/>
          <a:ln>
            <a:noFill/>
          </a:ln>
        </p:spPr>
      </p:pic>
      <p:sp>
        <p:nvSpPr>
          <p:cNvPr id="11" name="Google Shape;251;p12"/>
          <p:cNvSpPr/>
          <p:nvPr/>
        </p:nvSpPr>
        <p:spPr>
          <a:xfrm>
            <a:off x="-3469783" y="1973899"/>
            <a:ext cx="6310914" cy="633920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9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2;p10"/>
          <p:cNvSpPr/>
          <p:nvPr/>
        </p:nvSpPr>
        <p:spPr>
          <a:xfrm>
            <a:off x="1181099" y="956718"/>
            <a:ext cx="4297680" cy="8778240"/>
          </a:xfrm>
          <a:custGeom>
            <a:avLst/>
            <a:gdLst/>
            <a:ahLst/>
            <a:cxnLst/>
            <a:rect l="l" t="t" r="r" b="b"/>
            <a:pathLst>
              <a:path w="5000993" h="10163632" extrusionOk="0">
                <a:moveTo>
                  <a:pt x="0" y="0"/>
                </a:moveTo>
                <a:lnTo>
                  <a:pt x="5000993" y="0"/>
                </a:lnTo>
                <a:lnTo>
                  <a:pt x="5000993" y="10163632"/>
                </a:lnTo>
                <a:lnTo>
                  <a:pt x="0" y="10163632"/>
                </a:lnTo>
                <a:close/>
              </a:path>
            </a:pathLst>
          </a:custGeom>
          <a:blipFill rotWithShape="1">
            <a:blip r:embed="rId6"/>
            <a:stretch>
              <a:fillRect l="-43" r="-44"/>
            </a:stretch>
          </a:blipFill>
          <a:ln>
            <a:noFill/>
          </a:ln>
        </p:spPr>
        <p:txBody>
          <a:bodyPr/>
          <a:lstStyle/>
          <a:p>
            <a:endParaRPr lang="vi-VN"/>
          </a:p>
        </p:txBody>
      </p:sp>
      <p:sp>
        <p:nvSpPr>
          <p:cNvPr id="10" name="Google Shape;243;p11"/>
          <p:cNvSpPr txBox="1"/>
          <p:nvPr/>
        </p:nvSpPr>
        <p:spPr>
          <a:xfrm>
            <a:off x="7673654" y="2691943"/>
            <a:ext cx="10474339" cy="5678734"/>
          </a:xfrm>
          <a:prstGeom prst="rect">
            <a:avLst/>
          </a:prstGeom>
          <a:noFill/>
          <a:ln>
            <a:noFill/>
          </a:ln>
        </p:spPr>
        <p:txBody>
          <a:bodyPr spcFirstLastPara="1" wrap="square" lIns="0" tIns="0" rIns="0" bIns="0" anchor="t" anchorCtr="0">
            <a:spAutoFit/>
          </a:bodyPr>
          <a:lstStyle/>
          <a:p>
            <a:pPr marL="569173" lvl="1" indent="-284586">
              <a:lnSpc>
                <a:spcPct val="200000"/>
              </a:lnSpc>
              <a:buSzPts val="2636"/>
              <a:buFont typeface="Arial"/>
              <a:buChar char="•"/>
            </a:pPr>
            <a:r>
              <a:rPr lang="vi-VN" sz="2636" dirty="0">
                <a:latin typeface="Roboto Mono"/>
                <a:ea typeface="Roboto Mono"/>
                <a:cs typeface="Roboto Mono"/>
                <a:sym typeface="Roboto Mono"/>
              </a:rPr>
              <a:t>Danh bạ điện tử định danh từ CSDL nhà trường</a:t>
            </a:r>
          </a:p>
          <a:p>
            <a:pPr marL="569173" lvl="1" indent="-284586">
              <a:lnSpc>
                <a:spcPct val="200000"/>
              </a:lnSpc>
              <a:buSzPts val="2636"/>
              <a:buFont typeface="Arial"/>
              <a:buChar char="•"/>
            </a:pPr>
            <a:r>
              <a:rPr lang="vi-VN" sz="2636" dirty="0">
                <a:latin typeface="Roboto Mono"/>
                <a:ea typeface="Roboto Mono"/>
                <a:cs typeface="Roboto Mono"/>
                <a:sym typeface="Roboto Mono"/>
              </a:rPr>
              <a:t>Giáo viên có thể tạo nhóm lớp để trao đổi thông tin </a:t>
            </a:r>
            <a:r>
              <a:rPr lang="en-US" sz="2636" dirty="0" err="1">
                <a:latin typeface="Roboto Mono"/>
                <a:ea typeface="Roboto Mono"/>
                <a:cs typeface="Roboto Mono"/>
                <a:sym typeface="Roboto Mono"/>
              </a:rPr>
              <a:t>hoặc</a:t>
            </a:r>
            <a:r>
              <a:rPr lang="en-US" sz="2636" dirty="0">
                <a:latin typeface="Roboto Mono"/>
                <a:ea typeface="Roboto Mono"/>
                <a:cs typeface="Roboto Mono"/>
                <a:sym typeface="Roboto Mono"/>
              </a:rPr>
              <a:t> </a:t>
            </a:r>
            <a:r>
              <a:rPr lang="en-US" sz="2636" dirty="0" err="1">
                <a:latin typeface="Roboto Mono"/>
                <a:ea typeface="Roboto Mono"/>
                <a:cs typeface="Roboto Mono"/>
                <a:sym typeface="Roboto Mono"/>
              </a:rPr>
              <a:t>trò</a:t>
            </a:r>
            <a:r>
              <a:rPr lang="en-US" sz="2636" dirty="0">
                <a:latin typeface="Roboto Mono"/>
                <a:ea typeface="Roboto Mono"/>
                <a:cs typeface="Roboto Mono"/>
                <a:sym typeface="Roboto Mono"/>
              </a:rPr>
              <a:t> </a:t>
            </a:r>
            <a:r>
              <a:rPr lang="en-US" sz="2636" dirty="0" err="1">
                <a:latin typeface="Roboto Mono"/>
                <a:ea typeface="Roboto Mono"/>
                <a:cs typeface="Roboto Mono"/>
                <a:sym typeface="Roboto Mono"/>
              </a:rPr>
              <a:t>chuyện</a:t>
            </a:r>
            <a:r>
              <a:rPr lang="en-US" sz="2636" dirty="0">
                <a:latin typeface="Roboto Mono"/>
                <a:ea typeface="Roboto Mono"/>
                <a:cs typeface="Roboto Mono"/>
                <a:sym typeface="Roboto Mono"/>
              </a:rPr>
              <a:t> </a:t>
            </a:r>
            <a:r>
              <a:rPr lang="en-US" sz="2636" dirty="0" err="1">
                <a:latin typeface="Roboto Mono"/>
                <a:ea typeface="Roboto Mono"/>
                <a:cs typeface="Roboto Mono"/>
                <a:sym typeface="Roboto Mono"/>
              </a:rPr>
              <a:t>trực</a:t>
            </a:r>
            <a:r>
              <a:rPr lang="en-US" sz="2636" dirty="0">
                <a:latin typeface="Roboto Mono"/>
                <a:ea typeface="Roboto Mono"/>
                <a:cs typeface="Roboto Mono"/>
                <a:sym typeface="Roboto Mono"/>
              </a:rPr>
              <a:t> </a:t>
            </a:r>
            <a:r>
              <a:rPr lang="en-US" sz="2636" dirty="0" err="1">
                <a:latin typeface="Roboto Mono"/>
                <a:ea typeface="Roboto Mono"/>
                <a:cs typeface="Roboto Mono"/>
                <a:sym typeface="Roboto Mono"/>
              </a:rPr>
              <a:t>tuyến</a:t>
            </a:r>
            <a:r>
              <a:rPr lang="en-US" sz="2636" dirty="0">
                <a:latin typeface="Roboto Mono"/>
                <a:ea typeface="Roboto Mono"/>
                <a:cs typeface="Roboto Mono"/>
                <a:sym typeface="Roboto Mono"/>
              </a:rPr>
              <a:t> </a:t>
            </a:r>
            <a:r>
              <a:rPr lang="en-US" sz="2636" dirty="0" err="1">
                <a:latin typeface="Roboto Mono"/>
                <a:ea typeface="Roboto Mono"/>
                <a:cs typeface="Roboto Mono"/>
                <a:sym typeface="Roboto Mono"/>
              </a:rPr>
              <a:t>cùng</a:t>
            </a:r>
            <a:r>
              <a:rPr lang="en-US" sz="2636" dirty="0">
                <a:latin typeface="Roboto Mono"/>
                <a:ea typeface="Roboto Mono"/>
                <a:cs typeface="Roboto Mono"/>
                <a:sym typeface="Roboto Mono"/>
              </a:rPr>
              <a:t> PHHS.</a:t>
            </a:r>
            <a:endParaRPr lang="vi-VN" sz="2636" dirty="0">
              <a:latin typeface="Roboto Mono"/>
              <a:ea typeface="Roboto Mono"/>
              <a:cs typeface="Roboto Mono"/>
              <a:sym typeface="Roboto Mono"/>
            </a:endParaRPr>
          </a:p>
          <a:p>
            <a:pPr marL="569173" lvl="1" indent="-284586">
              <a:lnSpc>
                <a:spcPct val="200000"/>
              </a:lnSpc>
              <a:buSzPts val="2636"/>
              <a:buFont typeface="Arial"/>
              <a:buChar char="•"/>
            </a:pPr>
            <a:r>
              <a:rPr lang="vi-VN" sz="2636" dirty="0">
                <a:latin typeface="Roboto Mono"/>
                <a:ea typeface="Roboto Mono"/>
                <a:cs typeface="Roboto Mono"/>
                <a:sym typeface="Roboto Mono"/>
              </a:rPr>
              <a:t>Đăng tải hình ảnh, hoạt động lớp học,</a:t>
            </a:r>
            <a:r>
              <a:rPr lang="en-US" sz="2636" dirty="0">
                <a:latin typeface="Roboto Mono"/>
                <a:ea typeface="Roboto Mono"/>
                <a:cs typeface="Roboto Mono"/>
                <a:sym typeface="Roboto Mono"/>
              </a:rPr>
              <a:t> </a:t>
            </a:r>
            <a:r>
              <a:rPr lang="vi-VN" sz="2636" dirty="0">
                <a:latin typeface="Roboto Mono"/>
                <a:ea typeface="Roboto Mono"/>
                <a:cs typeface="Roboto Mono"/>
                <a:sym typeface="Roboto Mono"/>
              </a:rPr>
              <a:t>ngoại khóa…</a:t>
            </a:r>
          </a:p>
          <a:p>
            <a:pPr marL="569173" lvl="1" indent="-284586">
              <a:lnSpc>
                <a:spcPct val="200000"/>
              </a:lnSpc>
              <a:buSzPts val="2636"/>
              <a:buFont typeface="Arial"/>
              <a:buChar char="•"/>
            </a:pPr>
            <a:r>
              <a:rPr lang="vi-VN" sz="2636" dirty="0">
                <a:solidFill>
                  <a:schemeClr val="tx1"/>
                </a:solidFill>
                <a:latin typeface="Roboto Mono"/>
                <a:ea typeface="Roboto Mono"/>
                <a:cs typeface="Roboto Mono"/>
                <a:sym typeface="Roboto Mono"/>
              </a:rPr>
              <a:t>Tạo cơ hội để phụ huynh tham gia, đánh giá các hoạt động cùng con.</a:t>
            </a:r>
            <a:endParaRPr lang="en-US" sz="2636" dirty="0">
              <a:solidFill>
                <a:schemeClr val="tx1"/>
              </a:solidFill>
              <a:latin typeface="Roboto Mono"/>
              <a:ea typeface="Roboto Mono"/>
              <a:cs typeface="Roboto Mono"/>
              <a:sym typeface="Roboto Mono"/>
            </a:endParaRPr>
          </a:p>
          <a:p>
            <a:pPr marL="569173" lvl="1" indent="-284586">
              <a:lnSpc>
                <a:spcPct val="200000"/>
              </a:lnSpc>
              <a:buSzPts val="2636"/>
              <a:buFont typeface="Arial"/>
              <a:buChar char="•"/>
            </a:pPr>
            <a:r>
              <a:rPr lang="en-US" sz="2636" dirty="0">
                <a:solidFill>
                  <a:schemeClr val="tx1"/>
                </a:solidFill>
                <a:latin typeface="Roboto Mono"/>
                <a:ea typeface="Roboto Mono"/>
                <a:cs typeface="Roboto Mono"/>
                <a:sym typeface="Roboto Mono"/>
              </a:rPr>
              <a:t>PHHS </a:t>
            </a:r>
            <a:r>
              <a:rPr lang="en-US" sz="2636" dirty="0" err="1">
                <a:solidFill>
                  <a:schemeClr val="tx1"/>
                </a:solidFill>
                <a:latin typeface="Roboto Mono"/>
                <a:ea typeface="Roboto Mono"/>
                <a:cs typeface="Roboto Mono"/>
                <a:sym typeface="Roboto Mono"/>
              </a:rPr>
              <a:t>kịp</a:t>
            </a:r>
            <a:r>
              <a:rPr lang="en-US" sz="2636" dirty="0">
                <a:solidFill>
                  <a:schemeClr val="tx1"/>
                </a:solidFill>
                <a:latin typeface="Roboto Mono"/>
                <a:ea typeface="Roboto Mono"/>
                <a:cs typeface="Roboto Mono"/>
                <a:sym typeface="Roboto Mono"/>
              </a:rPr>
              <a:t> </a:t>
            </a:r>
            <a:r>
              <a:rPr lang="en-US" sz="2636" dirty="0" err="1">
                <a:solidFill>
                  <a:schemeClr val="tx1"/>
                </a:solidFill>
                <a:latin typeface="Roboto Mono"/>
                <a:ea typeface="Roboto Mono"/>
                <a:cs typeface="Roboto Mono"/>
                <a:sym typeface="Roboto Mono"/>
              </a:rPr>
              <a:t>thời</a:t>
            </a:r>
            <a:r>
              <a:rPr lang="en-US" sz="2636" dirty="0">
                <a:solidFill>
                  <a:schemeClr val="tx1"/>
                </a:solidFill>
                <a:latin typeface="Roboto Mono"/>
                <a:ea typeface="Roboto Mono"/>
                <a:cs typeface="Roboto Mono"/>
                <a:sym typeface="Roboto Mono"/>
              </a:rPr>
              <a:t> </a:t>
            </a:r>
            <a:r>
              <a:rPr lang="en-US" sz="2636" dirty="0" err="1">
                <a:solidFill>
                  <a:schemeClr val="tx1"/>
                </a:solidFill>
                <a:latin typeface="Roboto Mono"/>
                <a:ea typeface="Roboto Mono"/>
                <a:cs typeface="Roboto Mono"/>
                <a:sym typeface="Roboto Mono"/>
              </a:rPr>
              <a:t>nắm</a:t>
            </a:r>
            <a:r>
              <a:rPr lang="en-US" sz="2636" dirty="0">
                <a:solidFill>
                  <a:schemeClr val="tx1"/>
                </a:solidFill>
                <a:latin typeface="Roboto Mono"/>
                <a:ea typeface="Roboto Mono"/>
                <a:cs typeface="Roboto Mono"/>
                <a:sym typeface="Roboto Mono"/>
              </a:rPr>
              <a:t> </a:t>
            </a:r>
            <a:r>
              <a:rPr lang="en-US" sz="2636" dirty="0" err="1">
                <a:solidFill>
                  <a:schemeClr val="tx1"/>
                </a:solidFill>
                <a:latin typeface="Roboto Mono"/>
                <a:ea typeface="Roboto Mono"/>
                <a:cs typeface="Roboto Mono"/>
                <a:sym typeface="Roboto Mono"/>
              </a:rPr>
              <a:t>bắt</a:t>
            </a:r>
            <a:r>
              <a:rPr lang="en-US" sz="2636" dirty="0">
                <a:solidFill>
                  <a:schemeClr val="tx1"/>
                </a:solidFill>
                <a:latin typeface="Roboto Mono"/>
                <a:ea typeface="Roboto Mono"/>
                <a:cs typeface="Roboto Mono"/>
                <a:sym typeface="Roboto Mono"/>
              </a:rPr>
              <a:t> KQHT, TKB, </a:t>
            </a:r>
            <a:r>
              <a:rPr lang="en-US" sz="2636" dirty="0" err="1">
                <a:solidFill>
                  <a:schemeClr val="tx1"/>
                </a:solidFill>
                <a:latin typeface="Roboto Mono"/>
                <a:ea typeface="Roboto Mono"/>
                <a:cs typeface="Roboto Mono"/>
                <a:sym typeface="Roboto Mono"/>
              </a:rPr>
              <a:t>thực</a:t>
            </a:r>
            <a:r>
              <a:rPr lang="en-US" sz="2636" dirty="0">
                <a:solidFill>
                  <a:schemeClr val="tx1"/>
                </a:solidFill>
                <a:latin typeface="Roboto Mono"/>
                <a:ea typeface="Roboto Mono"/>
                <a:cs typeface="Roboto Mono"/>
                <a:sym typeface="Roboto Mono"/>
              </a:rPr>
              <a:t> </a:t>
            </a:r>
            <a:r>
              <a:rPr lang="en-US" sz="2636" dirty="0" err="1">
                <a:solidFill>
                  <a:schemeClr val="tx1"/>
                </a:solidFill>
                <a:latin typeface="Roboto Mono"/>
                <a:ea typeface="Roboto Mono"/>
                <a:cs typeface="Roboto Mono"/>
                <a:sym typeface="Roboto Mono"/>
              </a:rPr>
              <a:t>đơn</a:t>
            </a:r>
            <a:r>
              <a:rPr lang="en-US" sz="2636" dirty="0">
                <a:solidFill>
                  <a:schemeClr val="tx1"/>
                </a:solidFill>
                <a:latin typeface="Roboto Mono"/>
                <a:ea typeface="Roboto Mono"/>
                <a:cs typeface="Roboto Mono"/>
                <a:sym typeface="Roboto Mono"/>
              </a:rPr>
              <a:t>, …</a:t>
            </a:r>
            <a:endParaRPr lang="vi-VN" sz="2636" dirty="0">
              <a:solidFill>
                <a:schemeClr val="tx1"/>
              </a:solidFill>
              <a:latin typeface="Roboto Mono"/>
              <a:ea typeface="Roboto Mono"/>
              <a:cs typeface="Roboto Mono"/>
              <a:sym typeface="Roboto Mono"/>
            </a:endParaRPr>
          </a:p>
        </p:txBody>
      </p:sp>
      <p:sp>
        <p:nvSpPr>
          <p:cNvPr id="12" name="Google Shape;244;p11"/>
          <p:cNvSpPr txBox="1"/>
          <p:nvPr/>
        </p:nvSpPr>
        <p:spPr>
          <a:xfrm>
            <a:off x="7683032" y="514016"/>
            <a:ext cx="10604968" cy="1874744"/>
          </a:xfrm>
          <a:prstGeom prst="rect">
            <a:avLst/>
          </a:prstGeom>
          <a:noFill/>
          <a:ln>
            <a:noFill/>
          </a:ln>
        </p:spPr>
        <p:txBody>
          <a:bodyPr spcFirstLastPara="1" wrap="square" lIns="0" tIns="0" rIns="0" bIns="0" anchor="t" anchorCtr="0">
            <a:spAutoFit/>
          </a:bodyPr>
          <a:lstStyle/>
          <a:p>
            <a:pPr marL="0" marR="0" lvl="0" indent="0" algn="l" rtl="0">
              <a:lnSpc>
                <a:spcPct val="109982"/>
              </a:lnSpc>
              <a:spcBef>
                <a:spcPts val="0"/>
              </a:spcBef>
              <a:spcAft>
                <a:spcPts val="0"/>
              </a:spcAft>
              <a:buNone/>
            </a:pPr>
            <a:r>
              <a:rPr lang="en-US" sz="4588" b="0" i="0" u="none" strike="noStrike" cap="none" dirty="0">
                <a:solidFill>
                  <a:srgbClr val="0095DA"/>
                </a:solidFill>
                <a:latin typeface="Arial"/>
                <a:ea typeface="Arial"/>
                <a:cs typeface="Arial"/>
                <a:sym typeface="Arial"/>
              </a:rPr>
              <a:t>NHÓM TÍNH NĂNG </a:t>
            </a:r>
            <a:r>
              <a:rPr lang="en-US" sz="4588" dirty="0">
                <a:solidFill>
                  <a:srgbClr val="0095DA"/>
                </a:solidFill>
              </a:rPr>
              <a:t>KẾT NỐI</a:t>
            </a:r>
            <a:endParaRPr/>
          </a:p>
          <a:p>
            <a:pPr lvl="0">
              <a:lnSpc>
                <a:spcPct val="110004"/>
              </a:lnSpc>
            </a:pPr>
            <a:r>
              <a:rPr lang="en-US" sz="6487" dirty="0">
                <a:solidFill>
                  <a:srgbClr val="0095DA"/>
                </a:solidFill>
              </a:rPr>
              <a:t>GIA ĐÌNH &amp; NHÀ TRƯỜNG</a:t>
            </a:r>
            <a:endParaRPr/>
          </a:p>
        </p:txBody>
      </p:sp>
      <p:sp>
        <p:nvSpPr>
          <p:cNvPr id="13" name="Google Shape;245;p11"/>
          <p:cNvSpPr txBox="1"/>
          <p:nvPr/>
        </p:nvSpPr>
        <p:spPr>
          <a:xfrm>
            <a:off x="7673654" y="8673861"/>
            <a:ext cx="10271138" cy="1293559"/>
          </a:xfrm>
          <a:prstGeom prst="rect">
            <a:avLst/>
          </a:prstGeom>
          <a:noFill/>
          <a:ln>
            <a:noFill/>
          </a:ln>
        </p:spPr>
        <p:txBody>
          <a:bodyPr spcFirstLastPara="1" wrap="square" lIns="0" tIns="0" rIns="0" bIns="0" anchor="t" anchorCtr="0">
            <a:spAutoFit/>
          </a:bodyPr>
          <a:lstStyle/>
          <a:p>
            <a:pPr lvl="0">
              <a:lnSpc>
                <a:spcPct val="140039"/>
              </a:lnSpc>
            </a:pPr>
            <a:r>
              <a:rPr lang="vi-VN" sz="3002" dirty="0">
                <a:solidFill>
                  <a:srgbClr val="0095DA"/>
                </a:solidFill>
                <a:latin typeface="Roboto Mono"/>
                <a:ea typeface="Roboto Mono"/>
                <a:cs typeface="Roboto Mono"/>
                <a:sym typeface="Roboto Mono"/>
              </a:rPr>
              <a:t>Kênh tương tác 2 chiều giúp kết nối gia đình và nhà trường cực kì hiệu quả!</a:t>
            </a:r>
            <a:endParaRPr/>
          </a:p>
        </p:txBody>
      </p:sp>
    </p:spTree>
    <p:extLst>
      <p:ext uri="{BB962C8B-B14F-4D97-AF65-F5344CB8AC3E}">
        <p14:creationId xmlns:p14="http://schemas.microsoft.com/office/powerpoint/2010/main" val="20431219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2"/>
          <p:cNvSpPr/>
          <p:nvPr/>
        </p:nvSpPr>
        <p:spPr>
          <a:xfrm>
            <a:off x="-3469783" y="2026927"/>
            <a:ext cx="6310914" cy="633920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9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22;p10"/>
          <p:cNvSpPr/>
          <p:nvPr/>
        </p:nvSpPr>
        <p:spPr>
          <a:xfrm>
            <a:off x="1181099" y="956718"/>
            <a:ext cx="4297680" cy="8778240"/>
          </a:xfrm>
          <a:custGeom>
            <a:avLst/>
            <a:gdLst/>
            <a:ahLst/>
            <a:cxnLst/>
            <a:rect l="l" t="t" r="r" b="b"/>
            <a:pathLst>
              <a:path w="5000993" h="10163632" extrusionOk="0">
                <a:moveTo>
                  <a:pt x="0" y="0"/>
                </a:moveTo>
                <a:lnTo>
                  <a:pt x="5000993" y="0"/>
                </a:lnTo>
                <a:lnTo>
                  <a:pt x="5000993" y="10163632"/>
                </a:lnTo>
                <a:lnTo>
                  <a:pt x="0" y="10163632"/>
                </a:lnTo>
                <a:close/>
              </a:path>
            </a:pathLst>
          </a:custGeom>
          <a:blipFill rotWithShape="1">
            <a:blip r:embed="rId3"/>
            <a:stretch>
              <a:fillRect l="-43" r="-44"/>
            </a:stretch>
          </a:blipFill>
          <a:ln>
            <a:noFill/>
          </a:ln>
        </p:spPr>
        <p:txBody>
          <a:bodyPr/>
          <a:lstStyle/>
          <a:p>
            <a:endParaRPr lang="vi-VN"/>
          </a:p>
        </p:txBody>
      </p:sp>
      <p:sp>
        <p:nvSpPr>
          <p:cNvPr id="12" name="Google Shape;243;p11"/>
          <p:cNvSpPr txBox="1"/>
          <p:nvPr/>
        </p:nvSpPr>
        <p:spPr>
          <a:xfrm>
            <a:off x="6753340" y="5733254"/>
            <a:ext cx="10435983" cy="1828193"/>
          </a:xfrm>
          <a:prstGeom prst="rect">
            <a:avLst/>
          </a:prstGeom>
          <a:noFill/>
          <a:ln>
            <a:noFill/>
          </a:ln>
        </p:spPr>
        <p:txBody>
          <a:bodyPr spcFirstLastPara="1" wrap="square" lIns="0" tIns="0" rIns="0" bIns="0" anchor="t" anchorCtr="0">
            <a:spAutoFit/>
          </a:bodyPr>
          <a:lstStyle/>
          <a:p>
            <a:pPr marL="569173" lvl="1" indent="-284586" algn="just">
              <a:lnSpc>
                <a:spcPct val="150000"/>
              </a:lnSpc>
              <a:buSzPts val="2636"/>
              <a:buFont typeface="Arial"/>
              <a:buChar char="•"/>
            </a:pPr>
            <a:r>
              <a:rPr lang="en-US" sz="2640">
                <a:latin typeface="Roboto Mono"/>
                <a:ea typeface="Roboto Mono"/>
                <a:cs typeface="Roboto Mono"/>
                <a:sym typeface="Roboto Mono"/>
              </a:rPr>
              <a:t>eNetViet được tích hợp với cổng thanh toán liên kết với hơn 40 ngân hàng phổ biến tại Việt Nam và các ví điện tử như ZaloPay, Viettel Pay,…</a:t>
            </a:r>
            <a:endParaRPr lang="vi-VN" sz="2640">
              <a:latin typeface="Roboto Mono"/>
              <a:ea typeface="Roboto Mono"/>
              <a:cs typeface="Roboto Mono"/>
              <a:sym typeface="Roboto Mono"/>
            </a:endParaRPr>
          </a:p>
        </p:txBody>
      </p:sp>
      <p:sp>
        <p:nvSpPr>
          <p:cNvPr id="13" name="Google Shape;244;p11"/>
          <p:cNvSpPr txBox="1"/>
          <p:nvPr/>
        </p:nvSpPr>
        <p:spPr>
          <a:xfrm>
            <a:off x="7683032" y="1036527"/>
            <a:ext cx="10604968" cy="1874744"/>
          </a:xfrm>
          <a:prstGeom prst="rect">
            <a:avLst/>
          </a:prstGeom>
          <a:noFill/>
          <a:ln>
            <a:noFill/>
          </a:ln>
        </p:spPr>
        <p:txBody>
          <a:bodyPr spcFirstLastPara="1" wrap="square" lIns="0" tIns="0" rIns="0" bIns="0" anchor="t" anchorCtr="0">
            <a:spAutoFit/>
          </a:bodyPr>
          <a:lstStyle/>
          <a:p>
            <a:pPr marL="0" marR="0" lvl="0" indent="0" algn="l" rtl="0">
              <a:lnSpc>
                <a:spcPct val="109982"/>
              </a:lnSpc>
              <a:spcBef>
                <a:spcPts val="0"/>
              </a:spcBef>
              <a:spcAft>
                <a:spcPts val="0"/>
              </a:spcAft>
              <a:buNone/>
            </a:pPr>
            <a:r>
              <a:rPr lang="en-US" sz="4588" b="0" i="0" u="none" strike="noStrike" cap="none">
                <a:solidFill>
                  <a:srgbClr val="0095DA"/>
                </a:solidFill>
                <a:latin typeface="Arial"/>
                <a:ea typeface="Arial"/>
                <a:cs typeface="Arial"/>
                <a:sym typeface="Arial"/>
              </a:rPr>
              <a:t>TÍCH HỢP THANH TOÁN</a:t>
            </a:r>
            <a:endParaRPr/>
          </a:p>
          <a:p>
            <a:pPr lvl="0">
              <a:lnSpc>
                <a:spcPct val="110004"/>
              </a:lnSpc>
            </a:pPr>
            <a:r>
              <a:rPr lang="en-US" sz="6487">
                <a:solidFill>
                  <a:srgbClr val="0095DA"/>
                </a:solidFill>
              </a:rPr>
              <a:t>KHÔNG DÙNG TIỀN MẶT</a:t>
            </a:r>
            <a:endParaRPr/>
          </a:p>
        </p:txBody>
      </p:sp>
      <p:sp>
        <p:nvSpPr>
          <p:cNvPr id="2" name="Google Shape;245;p11">
            <a:extLst>
              <a:ext uri="{FF2B5EF4-FFF2-40B4-BE49-F238E27FC236}">
                <a16:creationId xmlns:a16="http://schemas.microsoft.com/office/drawing/2014/main" id="{D37DAD5A-00C6-A14E-94E5-DC762F2C502D}"/>
              </a:ext>
            </a:extLst>
          </p:cNvPr>
          <p:cNvSpPr txBox="1"/>
          <p:nvPr/>
        </p:nvSpPr>
        <p:spPr>
          <a:xfrm>
            <a:off x="6835763" y="3408166"/>
            <a:ext cx="10271138" cy="1828193"/>
          </a:xfrm>
          <a:prstGeom prst="rect">
            <a:avLst/>
          </a:prstGeom>
          <a:noFill/>
          <a:ln>
            <a:noFill/>
          </a:ln>
        </p:spPr>
        <p:txBody>
          <a:bodyPr spcFirstLastPara="1" wrap="square" lIns="0" tIns="0" rIns="0" bIns="0" anchor="t" anchorCtr="0">
            <a:spAutoFit/>
          </a:bodyPr>
          <a:lstStyle/>
          <a:p>
            <a:pPr marL="457200" lvl="0" indent="-457200" algn="just">
              <a:lnSpc>
                <a:spcPct val="150000"/>
              </a:lnSpc>
              <a:buFont typeface="Arial" panose="020B0604020202020204" pitchFamily="34" charset="0"/>
              <a:buChar char="•"/>
            </a:pPr>
            <a:r>
              <a:rPr lang="en-US" sz="2640">
                <a:latin typeface="Roboto Mono" panose="00000009000000000000" pitchFamily="49" charset="0"/>
                <a:ea typeface="Roboto Mono" panose="00000009000000000000" pitchFamily="49" charset="0"/>
              </a:rPr>
              <a:t>Hỗ trợ Nhà trường - PHHS trong việc quản lý, thực hiện thanh toán học phí và các khoản thu khác theo phương thức không dùng tiền mặt.</a:t>
            </a:r>
            <a:endParaRPr sz="2640">
              <a:latin typeface="Roboto Mono" panose="00000009000000000000" pitchFamily="49" charset="0"/>
              <a:ea typeface="Roboto Mono" panose="00000009000000000000" pitchFamily="49" charset="0"/>
            </a:endParaRPr>
          </a:p>
        </p:txBody>
      </p:sp>
      <p:sp>
        <p:nvSpPr>
          <p:cNvPr id="5" name="Rectangle: Rounded Corners 4">
            <a:extLst>
              <a:ext uri="{FF2B5EF4-FFF2-40B4-BE49-F238E27FC236}">
                <a16:creationId xmlns:a16="http://schemas.microsoft.com/office/drawing/2014/main" id="{B6603458-550A-9D7B-85AA-23B7BC751AF2}"/>
              </a:ext>
            </a:extLst>
          </p:cNvPr>
          <p:cNvSpPr/>
          <p:nvPr/>
        </p:nvSpPr>
        <p:spPr>
          <a:xfrm>
            <a:off x="3951445" y="2511358"/>
            <a:ext cx="1645791" cy="399913"/>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New</a:t>
            </a:r>
          </a:p>
        </p:txBody>
      </p:sp>
    </p:spTree>
    <p:extLst>
      <p:ext uri="{BB962C8B-B14F-4D97-AF65-F5344CB8AC3E}">
        <p14:creationId xmlns:p14="http://schemas.microsoft.com/office/powerpoint/2010/main" val="26603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2"/>
          <p:cNvSpPr/>
          <p:nvPr/>
        </p:nvSpPr>
        <p:spPr>
          <a:xfrm>
            <a:off x="-3469783" y="2026927"/>
            <a:ext cx="6310914" cy="633920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9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44;p11"/>
          <p:cNvSpPr txBox="1"/>
          <p:nvPr/>
        </p:nvSpPr>
        <p:spPr>
          <a:xfrm>
            <a:off x="7684297" y="776658"/>
            <a:ext cx="10604968" cy="1874744"/>
          </a:xfrm>
          <a:prstGeom prst="rect">
            <a:avLst/>
          </a:prstGeom>
          <a:noFill/>
          <a:ln>
            <a:noFill/>
          </a:ln>
        </p:spPr>
        <p:txBody>
          <a:bodyPr spcFirstLastPara="1" wrap="square" lIns="0" tIns="0" rIns="0" bIns="0" anchor="t" anchorCtr="0">
            <a:spAutoFit/>
          </a:bodyPr>
          <a:lstStyle/>
          <a:p>
            <a:pPr marL="0" marR="0" lvl="0" indent="0" algn="l" rtl="0">
              <a:lnSpc>
                <a:spcPct val="109982"/>
              </a:lnSpc>
              <a:spcBef>
                <a:spcPts val="0"/>
              </a:spcBef>
              <a:spcAft>
                <a:spcPts val="0"/>
              </a:spcAft>
              <a:buNone/>
            </a:pPr>
            <a:r>
              <a:rPr lang="en-US" sz="4588" b="0" i="0" u="none" strike="noStrike" cap="none">
                <a:solidFill>
                  <a:srgbClr val="0095DA"/>
                </a:solidFill>
                <a:latin typeface="Arial"/>
                <a:ea typeface="Arial"/>
                <a:cs typeface="Arial"/>
                <a:sym typeface="Arial"/>
              </a:rPr>
              <a:t>TÍCH HỢP THANH TOÁN</a:t>
            </a:r>
            <a:endParaRPr/>
          </a:p>
          <a:p>
            <a:pPr lvl="0">
              <a:lnSpc>
                <a:spcPct val="110004"/>
              </a:lnSpc>
            </a:pPr>
            <a:r>
              <a:rPr lang="en-US" sz="6487">
                <a:solidFill>
                  <a:srgbClr val="0095DA"/>
                </a:solidFill>
              </a:rPr>
              <a:t>KHÔNG DÙNG TIỀN MẶT</a:t>
            </a:r>
            <a:endParaRPr/>
          </a:p>
        </p:txBody>
      </p:sp>
      <p:sp>
        <p:nvSpPr>
          <p:cNvPr id="14" name="Google Shape;245;p11"/>
          <p:cNvSpPr txBox="1"/>
          <p:nvPr/>
        </p:nvSpPr>
        <p:spPr>
          <a:xfrm>
            <a:off x="6488714" y="3839025"/>
            <a:ext cx="10988031" cy="4062651"/>
          </a:xfrm>
          <a:prstGeom prst="rect">
            <a:avLst/>
          </a:prstGeom>
          <a:noFill/>
          <a:ln>
            <a:noFill/>
          </a:ln>
        </p:spPr>
        <p:txBody>
          <a:bodyPr spcFirstLastPara="1" wrap="square" lIns="0" tIns="0" rIns="0" bIns="0" anchor="t" anchorCtr="0">
            <a:spAutoFit/>
          </a:bodyPr>
          <a:lstStyle/>
          <a:p>
            <a:pPr marL="457200" lvl="0" indent="-457200" algn="just">
              <a:lnSpc>
                <a:spcPct val="200000"/>
              </a:lnSpc>
              <a:buFont typeface="Arial" panose="020B0604020202020204" pitchFamily="34" charset="0"/>
              <a:buChar char="•"/>
            </a:pP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Giúp</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k</a:t>
            </a:r>
            <a:r>
              <a:rPr lang="vi-VN" sz="2640" dirty="0">
                <a:solidFill>
                  <a:schemeClr val="tx1"/>
                </a:solidFill>
                <a:latin typeface="Roboto Mono" panose="00000009000000000000" pitchFamily="49" charset="0"/>
                <a:ea typeface="Roboto Mono" panose="00000009000000000000" pitchFamily="49" charset="0"/>
                <a:cs typeface="Roboto Mono"/>
                <a:sym typeface="Roboto Mono"/>
              </a:rPr>
              <a:t>ế toán thủ quỹ tiết kiệm được thời gian, chi phí in ấn thông báo khoản thu, biên lai/hóa đơn và có thể tổng hợp ngay tức thời tình hình các khoản thu tại trường.</a:t>
            </a:r>
            <a:endParaRPr lang="en-US" sz="2640" dirty="0">
              <a:solidFill>
                <a:schemeClr val="tx1"/>
              </a:solidFill>
              <a:latin typeface="Roboto Mono" panose="00000009000000000000" pitchFamily="49" charset="0"/>
              <a:ea typeface="Roboto Mono" panose="00000009000000000000" pitchFamily="49" charset="0"/>
              <a:cs typeface="Roboto Mono"/>
              <a:sym typeface="Roboto Mono"/>
            </a:endParaRPr>
          </a:p>
          <a:p>
            <a:pPr marL="457200" lvl="0" indent="-457200" algn="just">
              <a:lnSpc>
                <a:spcPct val="200000"/>
              </a:lnSpc>
              <a:buFont typeface="Arial" panose="020B0604020202020204" pitchFamily="34" charset="0"/>
              <a:buChar char="•"/>
            </a:pP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Hỗ</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a:t>
            </a: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trợ</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a:t>
            </a: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nhà</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a:t>
            </a: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trường</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a:t>
            </a: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quản</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a:t>
            </a: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lý</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a:t>
            </a: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học</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a:t>
            </a: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phí</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a:t>
            </a: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và</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a:t>
            </a: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các</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a:t>
            </a: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khoản</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 </a:t>
            </a:r>
            <a:r>
              <a:rPr lang="en-US" sz="2640" dirty="0" err="1">
                <a:solidFill>
                  <a:schemeClr val="tx1"/>
                </a:solidFill>
                <a:latin typeface="Roboto Mono" panose="00000009000000000000" pitchFamily="49" charset="0"/>
                <a:ea typeface="Roboto Mono" panose="00000009000000000000" pitchFamily="49" charset="0"/>
                <a:cs typeface="Roboto Mono"/>
                <a:sym typeface="Roboto Mono"/>
              </a:rPr>
              <a:t>thu</a:t>
            </a:r>
            <a:r>
              <a:rPr lang="en-US" sz="2640" dirty="0">
                <a:solidFill>
                  <a:schemeClr val="tx1"/>
                </a:solidFill>
                <a:latin typeface="Roboto Mono" panose="00000009000000000000" pitchFamily="49" charset="0"/>
                <a:ea typeface="Roboto Mono" panose="00000009000000000000" pitchFamily="49" charset="0"/>
                <a:cs typeface="Roboto Mono"/>
                <a:sym typeface="Roboto Mono"/>
              </a:rPr>
              <a:t>.</a:t>
            </a:r>
          </a:p>
        </p:txBody>
      </p:sp>
      <p:sp>
        <p:nvSpPr>
          <p:cNvPr id="2" name="Google Shape;245;p11">
            <a:extLst>
              <a:ext uri="{FF2B5EF4-FFF2-40B4-BE49-F238E27FC236}">
                <a16:creationId xmlns:a16="http://schemas.microsoft.com/office/drawing/2014/main" id="{D37DAD5A-00C6-A14E-94E5-DC762F2C502D}"/>
              </a:ext>
            </a:extLst>
          </p:cNvPr>
          <p:cNvSpPr txBox="1"/>
          <p:nvPr/>
        </p:nvSpPr>
        <p:spPr>
          <a:xfrm>
            <a:off x="6488714" y="2816528"/>
            <a:ext cx="10271138" cy="689420"/>
          </a:xfrm>
          <a:prstGeom prst="rect">
            <a:avLst/>
          </a:prstGeom>
          <a:noFill/>
          <a:ln>
            <a:noFill/>
          </a:ln>
        </p:spPr>
        <p:txBody>
          <a:bodyPr spcFirstLastPara="1" wrap="square" lIns="0" tIns="0" rIns="0" bIns="0" anchor="t" anchorCtr="0">
            <a:spAutoFit/>
          </a:bodyPr>
          <a:lstStyle/>
          <a:p>
            <a:pPr lvl="0">
              <a:lnSpc>
                <a:spcPct val="140039"/>
              </a:lnSpc>
            </a:pPr>
            <a:r>
              <a:rPr lang="en-US" sz="3200">
                <a:solidFill>
                  <a:srgbClr val="0095DA"/>
                </a:solidFill>
                <a:latin typeface="Roboto Mono" panose="00000009000000000000" pitchFamily="49" charset="0"/>
                <a:ea typeface="Roboto Mono" panose="00000009000000000000" pitchFamily="49" charset="0"/>
              </a:rPr>
              <a:t>Đối với Nhà trường: </a:t>
            </a:r>
            <a:endParaRPr sz="3200">
              <a:solidFill>
                <a:srgbClr val="0095DA"/>
              </a:solidFill>
              <a:latin typeface="Roboto Mono" panose="00000009000000000000" pitchFamily="49" charset="0"/>
              <a:ea typeface="Roboto Mono" panose="00000009000000000000" pitchFamily="49" charset="0"/>
            </a:endParaRPr>
          </a:p>
        </p:txBody>
      </p:sp>
      <p:sp>
        <p:nvSpPr>
          <p:cNvPr id="3" name="Google Shape;222;p10">
            <a:extLst>
              <a:ext uri="{FF2B5EF4-FFF2-40B4-BE49-F238E27FC236}">
                <a16:creationId xmlns:a16="http://schemas.microsoft.com/office/drawing/2014/main" id="{06A48C18-2541-A0F8-00CB-5BF53F55A937}"/>
              </a:ext>
            </a:extLst>
          </p:cNvPr>
          <p:cNvSpPr/>
          <p:nvPr/>
        </p:nvSpPr>
        <p:spPr>
          <a:xfrm>
            <a:off x="1173585" y="754555"/>
            <a:ext cx="4297680" cy="8777889"/>
          </a:xfrm>
          <a:custGeom>
            <a:avLst/>
            <a:gdLst/>
            <a:ahLst/>
            <a:cxnLst/>
            <a:rect l="l" t="t" r="r" b="b"/>
            <a:pathLst>
              <a:path w="5000993" h="10163632" extrusionOk="0">
                <a:moveTo>
                  <a:pt x="0" y="0"/>
                </a:moveTo>
                <a:lnTo>
                  <a:pt x="5000993" y="0"/>
                </a:lnTo>
                <a:lnTo>
                  <a:pt x="5000993" y="10163632"/>
                </a:lnTo>
                <a:lnTo>
                  <a:pt x="0" y="10163632"/>
                </a:lnTo>
                <a:close/>
              </a:path>
            </a:pathLst>
          </a:custGeom>
          <a:blipFill rotWithShape="1">
            <a:blip r:embed="rId3"/>
            <a:stretch>
              <a:fillRect l="-43" r="-44"/>
            </a:stretch>
          </a:blipFill>
          <a:ln>
            <a:noFill/>
          </a:ln>
        </p:spPr>
        <p:txBody>
          <a:bodyPr/>
          <a:lstStyle/>
          <a:p>
            <a:endParaRPr lang="vi-VN"/>
          </a:p>
        </p:txBody>
      </p:sp>
    </p:spTree>
    <p:extLst>
      <p:ext uri="{BB962C8B-B14F-4D97-AF65-F5344CB8AC3E}">
        <p14:creationId xmlns:p14="http://schemas.microsoft.com/office/powerpoint/2010/main" val="14222912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2"/>
          <p:cNvSpPr/>
          <p:nvPr/>
        </p:nvSpPr>
        <p:spPr>
          <a:xfrm>
            <a:off x="-3469783" y="2026927"/>
            <a:ext cx="6310914" cy="633920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9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44;p11"/>
          <p:cNvSpPr txBox="1"/>
          <p:nvPr/>
        </p:nvSpPr>
        <p:spPr>
          <a:xfrm>
            <a:off x="7684297" y="776658"/>
            <a:ext cx="10604968" cy="1874744"/>
          </a:xfrm>
          <a:prstGeom prst="rect">
            <a:avLst/>
          </a:prstGeom>
          <a:noFill/>
          <a:ln>
            <a:noFill/>
          </a:ln>
        </p:spPr>
        <p:txBody>
          <a:bodyPr spcFirstLastPara="1" wrap="square" lIns="0" tIns="0" rIns="0" bIns="0" anchor="t" anchorCtr="0">
            <a:spAutoFit/>
          </a:bodyPr>
          <a:lstStyle/>
          <a:p>
            <a:pPr marL="0" marR="0" lvl="0" indent="0" algn="l" rtl="0">
              <a:lnSpc>
                <a:spcPct val="109982"/>
              </a:lnSpc>
              <a:spcBef>
                <a:spcPts val="0"/>
              </a:spcBef>
              <a:spcAft>
                <a:spcPts val="0"/>
              </a:spcAft>
              <a:buNone/>
            </a:pPr>
            <a:r>
              <a:rPr lang="en-US" sz="4588" b="0" i="0" u="none" strike="noStrike" cap="none">
                <a:solidFill>
                  <a:srgbClr val="0095DA"/>
                </a:solidFill>
                <a:latin typeface="Arial"/>
                <a:ea typeface="Arial"/>
                <a:cs typeface="Arial"/>
                <a:sym typeface="Arial"/>
              </a:rPr>
              <a:t>TÍCH HỢP THANH TOÁN</a:t>
            </a:r>
            <a:endParaRPr/>
          </a:p>
          <a:p>
            <a:pPr lvl="0">
              <a:lnSpc>
                <a:spcPct val="110004"/>
              </a:lnSpc>
            </a:pPr>
            <a:r>
              <a:rPr lang="en-US" sz="6487">
                <a:solidFill>
                  <a:srgbClr val="0095DA"/>
                </a:solidFill>
              </a:rPr>
              <a:t>KHÔNG DÙNG TIỀN MẶT</a:t>
            </a:r>
            <a:endParaRPr/>
          </a:p>
        </p:txBody>
      </p:sp>
      <p:sp>
        <p:nvSpPr>
          <p:cNvPr id="14" name="Google Shape;245;p11"/>
          <p:cNvSpPr txBox="1"/>
          <p:nvPr/>
        </p:nvSpPr>
        <p:spPr>
          <a:xfrm>
            <a:off x="6488714" y="3845958"/>
            <a:ext cx="10848020" cy="3656386"/>
          </a:xfrm>
          <a:prstGeom prst="rect">
            <a:avLst/>
          </a:prstGeom>
          <a:noFill/>
          <a:ln>
            <a:noFill/>
          </a:ln>
        </p:spPr>
        <p:txBody>
          <a:bodyPr spcFirstLastPara="1" wrap="square" lIns="0" tIns="0" rIns="0" bIns="0" anchor="t" anchorCtr="0">
            <a:spAutoFit/>
          </a:bodyPr>
          <a:lstStyle/>
          <a:p>
            <a:pPr marL="569173" lvl="1" indent="-284586" algn="just">
              <a:lnSpc>
                <a:spcPct val="150000"/>
              </a:lnSpc>
              <a:buSzPts val="2636"/>
              <a:buFont typeface="Arial"/>
              <a:buChar char="•"/>
            </a:pPr>
            <a:r>
              <a:rPr lang="vi-VN" sz="2640" dirty="0">
                <a:latin typeface="Roboto Mono"/>
                <a:ea typeface="Roboto Mono"/>
                <a:cs typeface="Roboto Mono"/>
                <a:sym typeface="Roboto Mono"/>
              </a:rPr>
              <a:t>PHHS chủ động thời gian thanh toán khoản thu của nhà trường</a:t>
            </a:r>
            <a:r>
              <a:rPr lang="en-US" sz="2640" dirty="0">
                <a:latin typeface="Roboto Mono"/>
                <a:ea typeface="Roboto Mono"/>
                <a:cs typeface="Roboto Mono"/>
                <a:sym typeface="Roboto Mono"/>
              </a:rPr>
              <a:t>. </a:t>
            </a:r>
          </a:p>
          <a:p>
            <a:pPr marL="569173" lvl="1" indent="-284586" algn="just">
              <a:lnSpc>
                <a:spcPct val="150000"/>
              </a:lnSpc>
              <a:buSzPts val="2636"/>
              <a:buFont typeface="Arial"/>
              <a:buChar char="•"/>
            </a:pPr>
            <a:r>
              <a:rPr lang="en-US" sz="2640" dirty="0" err="1">
                <a:latin typeface="Roboto Mono"/>
                <a:ea typeface="Roboto Mono"/>
                <a:cs typeface="Roboto Mono"/>
                <a:sym typeface="Roboto Mono"/>
              </a:rPr>
              <a:t>Dễ</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dàng</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xem</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được</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các</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khoản</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thu</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của</a:t>
            </a:r>
            <a:r>
              <a:rPr lang="en-US" sz="2640" dirty="0">
                <a:latin typeface="Roboto Mono"/>
                <a:ea typeface="Roboto Mono"/>
                <a:cs typeface="Roboto Mono"/>
                <a:sym typeface="Roboto Mono"/>
              </a:rPr>
              <a:t> con.</a:t>
            </a:r>
          </a:p>
          <a:p>
            <a:pPr marL="569173" lvl="1" indent="-284586" algn="just">
              <a:lnSpc>
                <a:spcPct val="150000"/>
              </a:lnSpc>
              <a:buSzPts val="2636"/>
              <a:buFont typeface="Arial"/>
              <a:buChar char="•"/>
            </a:pPr>
            <a:r>
              <a:rPr lang="en-US" sz="2640" dirty="0">
                <a:latin typeface="Roboto Mono"/>
                <a:ea typeface="Roboto Mono"/>
                <a:cs typeface="Roboto Mono"/>
                <a:sym typeface="Roboto Mono"/>
              </a:rPr>
              <a:t>PHHS </a:t>
            </a:r>
            <a:r>
              <a:rPr lang="en-US" sz="2640" dirty="0" err="1">
                <a:latin typeface="Roboto Mono"/>
                <a:ea typeface="Roboto Mono"/>
                <a:cs typeface="Roboto Mono"/>
                <a:sym typeface="Roboto Mono"/>
              </a:rPr>
              <a:t>có</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thể</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thanh</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toán</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khoản</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thu</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thông</a:t>
            </a:r>
            <a:r>
              <a:rPr lang="en-US" sz="2640" dirty="0">
                <a:latin typeface="Roboto Mono"/>
                <a:ea typeface="Roboto Mono"/>
                <a:cs typeface="Roboto Mono"/>
                <a:sym typeface="Roboto Mono"/>
              </a:rPr>
              <a:t> qua </a:t>
            </a:r>
            <a:r>
              <a:rPr lang="en-US" sz="2640" dirty="0" err="1">
                <a:latin typeface="Roboto Mono"/>
                <a:ea typeface="Roboto Mono"/>
                <a:cs typeface="Roboto Mono"/>
                <a:sym typeface="Roboto Mono"/>
              </a:rPr>
              <a:t>ví</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điện</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tử</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hoặc</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bất</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cứ</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ngân</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hàng</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nào</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đang</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sử</a:t>
            </a:r>
            <a:r>
              <a:rPr lang="en-US" sz="2640" dirty="0">
                <a:latin typeface="Roboto Mono"/>
                <a:ea typeface="Roboto Mono"/>
                <a:cs typeface="Roboto Mono"/>
                <a:sym typeface="Roboto Mono"/>
              </a:rPr>
              <a:t> </a:t>
            </a:r>
            <a:r>
              <a:rPr lang="en-US" sz="2640" dirty="0" err="1">
                <a:latin typeface="Roboto Mono"/>
                <a:ea typeface="Roboto Mono"/>
                <a:cs typeface="Roboto Mono"/>
                <a:sym typeface="Roboto Mono"/>
              </a:rPr>
              <a:t>dụng</a:t>
            </a:r>
            <a:r>
              <a:rPr lang="en-US" sz="2640" dirty="0">
                <a:latin typeface="Roboto Mono"/>
                <a:ea typeface="Roboto Mono"/>
                <a:cs typeface="Roboto Mono"/>
                <a:sym typeface="Roboto Mono"/>
              </a:rPr>
              <a:t>. </a:t>
            </a:r>
            <a:endParaRPr lang="vi-VN" sz="2640" dirty="0">
              <a:latin typeface="Roboto Mono"/>
              <a:ea typeface="Roboto Mono"/>
              <a:cs typeface="Roboto Mono"/>
              <a:sym typeface="Roboto Mono"/>
            </a:endParaRPr>
          </a:p>
          <a:p>
            <a:pPr marL="569173" lvl="1" indent="-284586" algn="just">
              <a:lnSpc>
                <a:spcPct val="150000"/>
              </a:lnSpc>
              <a:buSzPts val="2636"/>
              <a:buFont typeface="Arial"/>
              <a:buChar char="•"/>
            </a:pPr>
            <a:r>
              <a:rPr lang="vi-VN" sz="2640" dirty="0">
                <a:latin typeface="Roboto Mono"/>
                <a:ea typeface="Roboto Mono"/>
                <a:cs typeface="Roboto Mono"/>
                <a:sym typeface="Roboto Mono"/>
              </a:rPr>
              <a:t>Thao tác nhanh chóng, thuận tiện</a:t>
            </a:r>
            <a:r>
              <a:rPr lang="en-US" sz="2640" dirty="0">
                <a:latin typeface="Roboto Mono"/>
                <a:ea typeface="Roboto Mono"/>
                <a:cs typeface="Roboto Mono"/>
                <a:sym typeface="Roboto Mono"/>
              </a:rPr>
              <a:t>.</a:t>
            </a:r>
            <a:endParaRPr sz="2640" dirty="0">
              <a:solidFill>
                <a:schemeClr val="tx1"/>
              </a:solidFill>
              <a:latin typeface="Roboto Mono" panose="00000009000000000000" pitchFamily="49" charset="0"/>
              <a:ea typeface="Roboto Mono" panose="00000009000000000000" pitchFamily="49" charset="0"/>
            </a:endParaRPr>
          </a:p>
        </p:txBody>
      </p:sp>
      <p:sp>
        <p:nvSpPr>
          <p:cNvPr id="2" name="Google Shape;245;p11">
            <a:extLst>
              <a:ext uri="{FF2B5EF4-FFF2-40B4-BE49-F238E27FC236}">
                <a16:creationId xmlns:a16="http://schemas.microsoft.com/office/drawing/2014/main" id="{D37DAD5A-00C6-A14E-94E5-DC762F2C502D}"/>
              </a:ext>
            </a:extLst>
          </p:cNvPr>
          <p:cNvSpPr txBox="1"/>
          <p:nvPr/>
        </p:nvSpPr>
        <p:spPr>
          <a:xfrm>
            <a:off x="6488714" y="2816528"/>
            <a:ext cx="10271138" cy="689420"/>
          </a:xfrm>
          <a:prstGeom prst="rect">
            <a:avLst/>
          </a:prstGeom>
          <a:noFill/>
          <a:ln>
            <a:noFill/>
          </a:ln>
        </p:spPr>
        <p:txBody>
          <a:bodyPr spcFirstLastPara="1" wrap="square" lIns="0" tIns="0" rIns="0" bIns="0" anchor="t" anchorCtr="0">
            <a:spAutoFit/>
          </a:bodyPr>
          <a:lstStyle/>
          <a:p>
            <a:pPr lvl="0">
              <a:lnSpc>
                <a:spcPct val="140039"/>
              </a:lnSpc>
            </a:pPr>
            <a:r>
              <a:rPr lang="en-US" sz="3200">
                <a:solidFill>
                  <a:srgbClr val="0095DA"/>
                </a:solidFill>
              </a:rPr>
              <a:t>Đối với Phụ huynh học sinh: </a:t>
            </a:r>
          </a:p>
        </p:txBody>
      </p:sp>
      <p:sp>
        <p:nvSpPr>
          <p:cNvPr id="4" name="Google Shape;222;p10">
            <a:extLst>
              <a:ext uri="{FF2B5EF4-FFF2-40B4-BE49-F238E27FC236}">
                <a16:creationId xmlns:a16="http://schemas.microsoft.com/office/drawing/2014/main" id="{E87CA960-0D2A-3374-457D-E47E2FC61A2B}"/>
              </a:ext>
            </a:extLst>
          </p:cNvPr>
          <p:cNvSpPr/>
          <p:nvPr/>
        </p:nvSpPr>
        <p:spPr>
          <a:xfrm>
            <a:off x="951266" y="956697"/>
            <a:ext cx="4297680" cy="8778240"/>
          </a:xfrm>
          <a:custGeom>
            <a:avLst/>
            <a:gdLst/>
            <a:ahLst/>
            <a:cxnLst/>
            <a:rect l="l" t="t" r="r" b="b"/>
            <a:pathLst>
              <a:path w="5000993" h="10163632" extrusionOk="0">
                <a:moveTo>
                  <a:pt x="0" y="0"/>
                </a:moveTo>
                <a:lnTo>
                  <a:pt x="5000993" y="0"/>
                </a:lnTo>
                <a:lnTo>
                  <a:pt x="5000993" y="10163632"/>
                </a:lnTo>
                <a:lnTo>
                  <a:pt x="0" y="10163632"/>
                </a:lnTo>
                <a:close/>
              </a:path>
            </a:pathLst>
          </a:custGeom>
          <a:blipFill rotWithShape="1">
            <a:blip r:embed="rId3"/>
            <a:stretch>
              <a:fillRect l="-43" r="-44"/>
            </a:stretch>
          </a:blipFill>
          <a:ln>
            <a:noFill/>
          </a:ln>
        </p:spPr>
        <p:txBody>
          <a:bodyPr/>
          <a:lstStyle/>
          <a:p>
            <a:endParaRPr lang="vi-VN"/>
          </a:p>
        </p:txBody>
      </p:sp>
    </p:spTree>
    <p:extLst>
      <p:ext uri="{BB962C8B-B14F-4D97-AF65-F5344CB8AC3E}">
        <p14:creationId xmlns:p14="http://schemas.microsoft.com/office/powerpoint/2010/main" val="4202628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CFEFF"/>
        </a:solidFill>
        <a:effectLst/>
      </p:bgPr>
    </p:bg>
    <p:spTree>
      <p:nvGrpSpPr>
        <p:cNvPr id="1" name="Shape 274"/>
        <p:cNvGrpSpPr/>
        <p:nvPr/>
      </p:nvGrpSpPr>
      <p:grpSpPr>
        <a:xfrm>
          <a:off x="0" y="0"/>
          <a:ext cx="0" cy="0"/>
          <a:chOff x="0" y="0"/>
          <a:chExt cx="0" cy="0"/>
        </a:xfrm>
      </p:grpSpPr>
      <p:pic>
        <p:nvPicPr>
          <p:cNvPr id="275" name="Google Shape;275;p14"/>
          <p:cNvPicPr preferRelativeResize="0"/>
          <p:nvPr/>
        </p:nvPicPr>
        <p:blipFill rotWithShape="1">
          <a:blip r:embed="rId3">
            <a:alphaModFix/>
          </a:blip>
          <a:srcRect/>
          <a:stretch/>
        </p:blipFill>
        <p:spPr>
          <a:xfrm>
            <a:off x="3812038" y="3216910"/>
            <a:ext cx="4187825" cy="4187825"/>
          </a:xfrm>
          <a:prstGeom prst="rect">
            <a:avLst/>
          </a:prstGeom>
          <a:noFill/>
          <a:ln>
            <a:noFill/>
          </a:ln>
        </p:spPr>
      </p:pic>
      <p:pic>
        <p:nvPicPr>
          <p:cNvPr id="276" name="Google Shape;276;p14"/>
          <p:cNvPicPr preferRelativeResize="0"/>
          <p:nvPr/>
        </p:nvPicPr>
        <p:blipFill rotWithShape="1">
          <a:blip r:embed="rId4">
            <a:alphaModFix/>
          </a:blip>
          <a:srcRect/>
          <a:stretch/>
        </p:blipFill>
        <p:spPr>
          <a:xfrm>
            <a:off x="10477347" y="3277205"/>
            <a:ext cx="4187825" cy="4187825"/>
          </a:xfrm>
          <a:prstGeom prst="rect">
            <a:avLst/>
          </a:prstGeom>
          <a:noFill/>
          <a:ln>
            <a:noFill/>
          </a:ln>
        </p:spPr>
      </p:pic>
      <p:pic>
        <p:nvPicPr>
          <p:cNvPr id="277" name="Google Shape;277;p14"/>
          <p:cNvPicPr preferRelativeResize="0"/>
          <p:nvPr/>
        </p:nvPicPr>
        <p:blipFill rotWithShape="1">
          <a:blip r:embed="rId5">
            <a:alphaModFix/>
          </a:blip>
          <a:srcRect/>
          <a:stretch/>
        </p:blipFill>
        <p:spPr>
          <a:xfrm>
            <a:off x="702304" y="3663747"/>
            <a:ext cx="3425825" cy="3425825"/>
          </a:xfrm>
          <a:prstGeom prst="rect">
            <a:avLst/>
          </a:prstGeom>
          <a:noFill/>
          <a:ln>
            <a:noFill/>
          </a:ln>
        </p:spPr>
      </p:pic>
      <p:pic>
        <p:nvPicPr>
          <p:cNvPr id="278" name="Google Shape;278;p14"/>
          <p:cNvPicPr preferRelativeResize="0"/>
          <p:nvPr/>
        </p:nvPicPr>
        <p:blipFill rotWithShape="1">
          <a:blip r:embed="rId6">
            <a:alphaModFix/>
          </a:blip>
          <a:srcRect/>
          <a:stretch/>
        </p:blipFill>
        <p:spPr>
          <a:xfrm>
            <a:off x="7424700" y="3597910"/>
            <a:ext cx="3425825" cy="3425825"/>
          </a:xfrm>
          <a:prstGeom prst="rect">
            <a:avLst/>
          </a:prstGeom>
          <a:noFill/>
          <a:ln>
            <a:noFill/>
          </a:ln>
        </p:spPr>
      </p:pic>
      <p:pic>
        <p:nvPicPr>
          <p:cNvPr id="279" name="Google Shape;279;p14"/>
          <p:cNvPicPr preferRelativeResize="0"/>
          <p:nvPr/>
        </p:nvPicPr>
        <p:blipFill rotWithShape="1">
          <a:blip r:embed="rId7">
            <a:alphaModFix/>
          </a:blip>
          <a:srcRect/>
          <a:stretch/>
        </p:blipFill>
        <p:spPr>
          <a:xfrm>
            <a:off x="14322157" y="3592031"/>
            <a:ext cx="3425825" cy="3425825"/>
          </a:xfrm>
          <a:prstGeom prst="rect">
            <a:avLst/>
          </a:prstGeom>
          <a:noFill/>
          <a:ln>
            <a:noFill/>
          </a:ln>
        </p:spPr>
      </p:pic>
      <p:grpSp>
        <p:nvGrpSpPr>
          <p:cNvPr id="284" name="Google Shape;284;p14"/>
          <p:cNvGrpSpPr/>
          <p:nvPr/>
        </p:nvGrpSpPr>
        <p:grpSpPr>
          <a:xfrm>
            <a:off x="1200238" y="4571450"/>
            <a:ext cx="2622236" cy="1448301"/>
            <a:chOff x="-13949" y="-9525"/>
            <a:chExt cx="3496315" cy="1931068"/>
          </a:xfrm>
        </p:grpSpPr>
        <p:sp>
          <p:nvSpPr>
            <p:cNvPr id="285" name="Google Shape;285;p14"/>
            <p:cNvSpPr txBox="1"/>
            <p:nvPr/>
          </p:nvSpPr>
          <p:spPr>
            <a:xfrm>
              <a:off x="0" y="-9525"/>
              <a:ext cx="3482366" cy="738645"/>
            </a:xfrm>
            <a:prstGeom prst="rect">
              <a:avLst/>
            </a:prstGeom>
            <a:noFill/>
            <a:ln>
              <a:noFill/>
            </a:ln>
          </p:spPr>
          <p:txBody>
            <a:bodyPr spcFirstLastPara="1" wrap="square" lIns="0" tIns="0" rIns="0" bIns="0" anchor="t" anchorCtr="0">
              <a:spAutoFit/>
            </a:bodyPr>
            <a:lstStyle/>
            <a:p>
              <a:pPr marL="0" marR="0" lvl="0" indent="0" algn="ctr" rtl="0">
                <a:lnSpc>
                  <a:spcPct val="120011"/>
                </a:lnSpc>
                <a:spcBef>
                  <a:spcPts val="0"/>
                </a:spcBef>
                <a:spcAft>
                  <a:spcPts val="0"/>
                </a:spcAft>
                <a:buNone/>
              </a:pPr>
              <a:r>
                <a:rPr lang="en-US" sz="3598" b="0" i="0" u="none" strike="noStrike" cap="none">
                  <a:solidFill>
                    <a:srgbClr val="FFFFFF"/>
                  </a:solidFill>
                  <a:latin typeface="Arial"/>
                  <a:ea typeface="Arial"/>
                  <a:cs typeface="Arial"/>
                  <a:sym typeface="Arial"/>
                </a:rPr>
                <a:t>1</a:t>
              </a:r>
              <a:endParaRPr/>
            </a:p>
          </p:txBody>
        </p:sp>
        <p:sp>
          <p:nvSpPr>
            <p:cNvPr id="286" name="Google Shape;286;p14"/>
            <p:cNvSpPr txBox="1"/>
            <p:nvPr/>
          </p:nvSpPr>
          <p:spPr>
            <a:xfrm>
              <a:off x="-13949" y="858643"/>
              <a:ext cx="3482400" cy="1062900"/>
            </a:xfrm>
            <a:prstGeom prst="rect">
              <a:avLst/>
            </a:prstGeom>
            <a:noFill/>
            <a:ln>
              <a:noFill/>
            </a:ln>
          </p:spPr>
          <p:txBody>
            <a:bodyPr spcFirstLastPara="1" wrap="square" lIns="0" tIns="0" rIns="0" bIns="0" anchor="t" anchorCtr="0">
              <a:spAutoFit/>
            </a:bodyPr>
            <a:lstStyle/>
            <a:p>
              <a:pPr marL="0" marR="0" lvl="0" indent="0" algn="ctr" rtl="0">
                <a:lnSpc>
                  <a:spcPct val="150022"/>
                </a:lnSpc>
                <a:spcBef>
                  <a:spcPts val="0"/>
                </a:spcBef>
                <a:spcAft>
                  <a:spcPts val="0"/>
                </a:spcAft>
                <a:buNone/>
              </a:pPr>
              <a:r>
                <a:rPr lang="en-US" sz="2199" b="0" i="0" u="none" strike="noStrike" cap="none">
                  <a:solidFill>
                    <a:srgbClr val="FFFFFF"/>
                  </a:solidFill>
                  <a:latin typeface="Roboto Mono"/>
                  <a:ea typeface="Roboto Mono"/>
                  <a:cs typeface="Roboto Mono"/>
                  <a:sym typeface="Roboto Mono"/>
                </a:rPr>
                <a:t>Khai báo hồ sơ GV, HS, PCCM</a:t>
              </a:r>
              <a:endParaRPr/>
            </a:p>
          </p:txBody>
        </p:sp>
      </p:grpSp>
      <p:grpSp>
        <p:nvGrpSpPr>
          <p:cNvPr id="287" name="Google Shape;287;p14"/>
          <p:cNvGrpSpPr/>
          <p:nvPr/>
        </p:nvGrpSpPr>
        <p:grpSpPr>
          <a:xfrm>
            <a:off x="4522225" y="4571450"/>
            <a:ext cx="2611775" cy="1471599"/>
            <a:chOff x="0" y="-9525"/>
            <a:chExt cx="3482366" cy="1962133"/>
          </a:xfrm>
        </p:grpSpPr>
        <p:sp>
          <p:nvSpPr>
            <p:cNvPr id="288" name="Google Shape;288;p14"/>
            <p:cNvSpPr txBox="1"/>
            <p:nvPr/>
          </p:nvSpPr>
          <p:spPr>
            <a:xfrm>
              <a:off x="0" y="-9525"/>
              <a:ext cx="3482366" cy="738645"/>
            </a:xfrm>
            <a:prstGeom prst="rect">
              <a:avLst/>
            </a:prstGeom>
            <a:noFill/>
            <a:ln>
              <a:noFill/>
            </a:ln>
          </p:spPr>
          <p:txBody>
            <a:bodyPr spcFirstLastPara="1" wrap="square" lIns="0" tIns="0" rIns="0" bIns="0" anchor="t" anchorCtr="0">
              <a:spAutoFit/>
            </a:bodyPr>
            <a:lstStyle/>
            <a:p>
              <a:pPr marL="0" marR="0" lvl="0" indent="0" algn="ctr" rtl="0">
                <a:lnSpc>
                  <a:spcPct val="120011"/>
                </a:lnSpc>
                <a:spcBef>
                  <a:spcPts val="0"/>
                </a:spcBef>
                <a:spcAft>
                  <a:spcPts val="0"/>
                </a:spcAft>
                <a:buNone/>
              </a:pPr>
              <a:r>
                <a:rPr lang="en-US" sz="3598" b="0" i="0" u="none" strike="noStrike" cap="none">
                  <a:solidFill>
                    <a:srgbClr val="FFFFFF"/>
                  </a:solidFill>
                  <a:latin typeface="Arial"/>
                  <a:ea typeface="Arial"/>
                  <a:cs typeface="Arial"/>
                  <a:sym typeface="Arial"/>
                </a:rPr>
                <a:t>2</a:t>
              </a:r>
              <a:endParaRPr/>
            </a:p>
          </p:txBody>
        </p:sp>
        <p:sp>
          <p:nvSpPr>
            <p:cNvPr id="289" name="Google Shape;289;p14"/>
            <p:cNvSpPr txBox="1"/>
            <p:nvPr/>
          </p:nvSpPr>
          <p:spPr>
            <a:xfrm>
              <a:off x="0" y="889618"/>
              <a:ext cx="3482366" cy="1062990"/>
            </a:xfrm>
            <a:prstGeom prst="rect">
              <a:avLst/>
            </a:prstGeom>
            <a:noFill/>
            <a:ln>
              <a:noFill/>
            </a:ln>
          </p:spPr>
          <p:txBody>
            <a:bodyPr spcFirstLastPara="1" wrap="square" lIns="0" tIns="0" rIns="0" bIns="0" anchor="t" anchorCtr="0">
              <a:spAutoFit/>
            </a:bodyPr>
            <a:lstStyle/>
            <a:p>
              <a:pPr marL="0" marR="0" lvl="0" indent="0" algn="ctr" rtl="0">
                <a:lnSpc>
                  <a:spcPct val="150022"/>
                </a:lnSpc>
                <a:spcBef>
                  <a:spcPts val="0"/>
                </a:spcBef>
                <a:spcAft>
                  <a:spcPts val="0"/>
                </a:spcAft>
                <a:buNone/>
              </a:pPr>
              <a:r>
                <a:rPr lang="en-US" sz="2199" b="0" i="0" u="none" strike="noStrike" cap="none">
                  <a:solidFill>
                    <a:srgbClr val="FFFFFF"/>
                  </a:solidFill>
                  <a:latin typeface="Roboto Mono"/>
                  <a:ea typeface="Roboto Mono"/>
                  <a:cs typeface="Roboto Mono"/>
                  <a:sym typeface="Roboto Mono"/>
                </a:rPr>
                <a:t>Đồng bộ tài khoản eNetViet</a:t>
              </a:r>
              <a:endParaRPr/>
            </a:p>
          </p:txBody>
        </p:sp>
      </p:grpSp>
      <p:grpSp>
        <p:nvGrpSpPr>
          <p:cNvPr id="290" name="Google Shape;290;p14"/>
          <p:cNvGrpSpPr/>
          <p:nvPr/>
        </p:nvGrpSpPr>
        <p:grpSpPr>
          <a:xfrm>
            <a:off x="7835407" y="4152350"/>
            <a:ext cx="2611775" cy="2309799"/>
            <a:chOff x="0" y="-9525"/>
            <a:chExt cx="3482366" cy="3079733"/>
          </a:xfrm>
        </p:grpSpPr>
        <p:sp>
          <p:nvSpPr>
            <p:cNvPr id="291" name="Google Shape;291;p14"/>
            <p:cNvSpPr txBox="1"/>
            <p:nvPr/>
          </p:nvSpPr>
          <p:spPr>
            <a:xfrm>
              <a:off x="0" y="-9525"/>
              <a:ext cx="3482366" cy="738645"/>
            </a:xfrm>
            <a:prstGeom prst="rect">
              <a:avLst/>
            </a:prstGeom>
            <a:noFill/>
            <a:ln>
              <a:noFill/>
            </a:ln>
          </p:spPr>
          <p:txBody>
            <a:bodyPr spcFirstLastPara="1" wrap="square" lIns="0" tIns="0" rIns="0" bIns="0" anchor="t" anchorCtr="0">
              <a:spAutoFit/>
            </a:bodyPr>
            <a:lstStyle/>
            <a:p>
              <a:pPr marL="0" marR="0" lvl="0" indent="0" algn="ctr" rtl="0">
                <a:lnSpc>
                  <a:spcPct val="120011"/>
                </a:lnSpc>
                <a:spcBef>
                  <a:spcPts val="0"/>
                </a:spcBef>
                <a:spcAft>
                  <a:spcPts val="0"/>
                </a:spcAft>
                <a:buNone/>
              </a:pPr>
              <a:r>
                <a:rPr lang="en-US" sz="3598" b="0" i="0" u="none" strike="noStrike" cap="none">
                  <a:solidFill>
                    <a:srgbClr val="FFFFFF"/>
                  </a:solidFill>
                  <a:latin typeface="Arial"/>
                  <a:ea typeface="Arial"/>
                  <a:cs typeface="Arial"/>
                  <a:sym typeface="Arial"/>
                </a:rPr>
                <a:t>3</a:t>
              </a:r>
              <a:endParaRPr/>
            </a:p>
          </p:txBody>
        </p:sp>
        <p:sp>
          <p:nvSpPr>
            <p:cNvPr id="292" name="Google Shape;292;p14"/>
            <p:cNvSpPr txBox="1"/>
            <p:nvPr/>
          </p:nvSpPr>
          <p:spPr>
            <a:xfrm>
              <a:off x="0" y="889618"/>
              <a:ext cx="3482366" cy="2180590"/>
            </a:xfrm>
            <a:prstGeom prst="rect">
              <a:avLst/>
            </a:prstGeom>
            <a:noFill/>
            <a:ln>
              <a:noFill/>
            </a:ln>
          </p:spPr>
          <p:txBody>
            <a:bodyPr spcFirstLastPara="1" wrap="square" lIns="0" tIns="0" rIns="0" bIns="0" anchor="t" anchorCtr="0">
              <a:spAutoFit/>
            </a:bodyPr>
            <a:lstStyle/>
            <a:p>
              <a:pPr marL="0" marR="0" lvl="0" indent="0" algn="ctr" rtl="0">
                <a:lnSpc>
                  <a:spcPct val="150022"/>
                </a:lnSpc>
                <a:spcBef>
                  <a:spcPts val="0"/>
                </a:spcBef>
                <a:spcAft>
                  <a:spcPts val="0"/>
                </a:spcAft>
                <a:buNone/>
              </a:pPr>
              <a:r>
                <a:rPr lang="en-US" sz="2199" b="0" i="0" u="none" strike="noStrike" cap="none" dirty="0">
                  <a:solidFill>
                    <a:srgbClr val="FFFFFF"/>
                  </a:solidFill>
                  <a:latin typeface="Roboto Mono"/>
                  <a:ea typeface="Roboto Mono"/>
                  <a:cs typeface="Roboto Mono"/>
                  <a:sym typeface="Roboto Mono"/>
                </a:rPr>
                <a:t>Gửi tài khoản và mật khẩu cho GV &amp; PHHS </a:t>
              </a:r>
              <a:endParaRPr/>
            </a:p>
            <a:p>
              <a:pPr marL="0" marR="0" lvl="0" indent="0" algn="ctr" rtl="0">
                <a:lnSpc>
                  <a:spcPct val="150022"/>
                </a:lnSpc>
                <a:spcBef>
                  <a:spcPts val="0"/>
                </a:spcBef>
                <a:spcAft>
                  <a:spcPts val="0"/>
                </a:spcAft>
                <a:buNone/>
              </a:pPr>
              <a:r>
                <a:rPr lang="en-US" sz="2199" b="0" i="0" u="none" strike="noStrike" cap="none" dirty="0">
                  <a:solidFill>
                    <a:srgbClr val="FFFFFF"/>
                  </a:solidFill>
                  <a:latin typeface="Roboto Mono"/>
                  <a:ea typeface="Roboto Mono"/>
                  <a:cs typeface="Roboto Mono"/>
                  <a:sym typeface="Roboto Mono"/>
                </a:rPr>
                <a:t>qua SMS</a:t>
              </a:r>
              <a:endParaRPr/>
            </a:p>
          </p:txBody>
        </p:sp>
      </p:grpSp>
      <p:grpSp>
        <p:nvGrpSpPr>
          <p:cNvPr id="293" name="Google Shape;293;p14"/>
          <p:cNvGrpSpPr/>
          <p:nvPr/>
        </p:nvGrpSpPr>
        <p:grpSpPr>
          <a:xfrm>
            <a:off x="11147272" y="4152350"/>
            <a:ext cx="2611775" cy="2309800"/>
            <a:chOff x="0" y="-9525"/>
            <a:chExt cx="3482366" cy="3079733"/>
          </a:xfrm>
        </p:grpSpPr>
        <p:sp>
          <p:nvSpPr>
            <p:cNvPr id="294" name="Google Shape;294;p14"/>
            <p:cNvSpPr txBox="1"/>
            <p:nvPr/>
          </p:nvSpPr>
          <p:spPr>
            <a:xfrm>
              <a:off x="0" y="-9525"/>
              <a:ext cx="3482366" cy="738645"/>
            </a:xfrm>
            <a:prstGeom prst="rect">
              <a:avLst/>
            </a:prstGeom>
            <a:noFill/>
            <a:ln>
              <a:noFill/>
            </a:ln>
          </p:spPr>
          <p:txBody>
            <a:bodyPr spcFirstLastPara="1" wrap="square" lIns="0" tIns="0" rIns="0" bIns="0" anchor="t" anchorCtr="0">
              <a:spAutoFit/>
            </a:bodyPr>
            <a:lstStyle/>
            <a:p>
              <a:pPr marL="0" marR="0" lvl="0" indent="0" algn="ctr" rtl="0">
                <a:lnSpc>
                  <a:spcPct val="120011"/>
                </a:lnSpc>
                <a:spcBef>
                  <a:spcPts val="0"/>
                </a:spcBef>
                <a:spcAft>
                  <a:spcPts val="0"/>
                </a:spcAft>
                <a:buNone/>
              </a:pPr>
              <a:r>
                <a:rPr lang="en-US" sz="3598" b="0" i="0" u="none" strike="noStrike" cap="none">
                  <a:solidFill>
                    <a:srgbClr val="FFFFFF"/>
                  </a:solidFill>
                  <a:latin typeface="Arial"/>
                  <a:ea typeface="Arial"/>
                  <a:cs typeface="Arial"/>
                  <a:sym typeface="Arial"/>
                </a:rPr>
                <a:t>4</a:t>
              </a:r>
              <a:endParaRPr/>
            </a:p>
          </p:txBody>
        </p:sp>
        <p:sp>
          <p:nvSpPr>
            <p:cNvPr id="295" name="Google Shape;295;p14"/>
            <p:cNvSpPr txBox="1"/>
            <p:nvPr/>
          </p:nvSpPr>
          <p:spPr>
            <a:xfrm>
              <a:off x="0" y="880093"/>
              <a:ext cx="3482366" cy="2190115"/>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200" b="0" i="0" u="none" strike="noStrike" cap="none">
                  <a:solidFill>
                    <a:srgbClr val="FFFFFF"/>
                  </a:solidFill>
                  <a:latin typeface="Roboto Mono"/>
                  <a:ea typeface="Roboto Mono"/>
                  <a:cs typeface="Roboto Mono"/>
                  <a:sym typeface="Roboto Mono"/>
                </a:rPr>
                <a:t>Thông báo toàn trường về việc chính thức sử dụng ENV</a:t>
              </a:r>
              <a:endParaRPr/>
            </a:p>
          </p:txBody>
        </p:sp>
      </p:grpSp>
      <p:grpSp>
        <p:nvGrpSpPr>
          <p:cNvPr id="296" name="Google Shape;296;p14"/>
          <p:cNvGrpSpPr/>
          <p:nvPr/>
        </p:nvGrpSpPr>
        <p:grpSpPr>
          <a:xfrm>
            <a:off x="14659925" y="4411763"/>
            <a:ext cx="2681030" cy="2050385"/>
            <a:chOff x="0" y="-9525"/>
            <a:chExt cx="3574707" cy="2733849"/>
          </a:xfrm>
        </p:grpSpPr>
        <p:sp>
          <p:nvSpPr>
            <p:cNvPr id="297" name="Google Shape;297;p14"/>
            <p:cNvSpPr txBox="1"/>
            <p:nvPr/>
          </p:nvSpPr>
          <p:spPr>
            <a:xfrm>
              <a:off x="0" y="-9525"/>
              <a:ext cx="3482366" cy="738645"/>
            </a:xfrm>
            <a:prstGeom prst="rect">
              <a:avLst/>
            </a:prstGeom>
            <a:noFill/>
            <a:ln>
              <a:noFill/>
            </a:ln>
          </p:spPr>
          <p:txBody>
            <a:bodyPr spcFirstLastPara="1" wrap="square" lIns="0" tIns="0" rIns="0" bIns="0" anchor="t" anchorCtr="0">
              <a:spAutoFit/>
            </a:bodyPr>
            <a:lstStyle/>
            <a:p>
              <a:pPr marL="0" marR="0" lvl="0" indent="0" algn="ctr" rtl="0">
                <a:lnSpc>
                  <a:spcPct val="120011"/>
                </a:lnSpc>
                <a:spcBef>
                  <a:spcPts val="0"/>
                </a:spcBef>
                <a:spcAft>
                  <a:spcPts val="0"/>
                </a:spcAft>
                <a:buNone/>
              </a:pPr>
              <a:r>
                <a:rPr lang="en-US" sz="3598" b="0" i="0" u="none" strike="noStrike" cap="none">
                  <a:solidFill>
                    <a:srgbClr val="FFFFFF"/>
                  </a:solidFill>
                  <a:latin typeface="Arial"/>
                  <a:ea typeface="Arial"/>
                  <a:cs typeface="Arial"/>
                  <a:sym typeface="Arial"/>
                </a:rPr>
                <a:t>5</a:t>
              </a:r>
              <a:endParaRPr/>
            </a:p>
          </p:txBody>
        </p:sp>
        <p:sp>
          <p:nvSpPr>
            <p:cNvPr id="298" name="Google Shape;298;p14"/>
            <p:cNvSpPr txBox="1"/>
            <p:nvPr/>
          </p:nvSpPr>
          <p:spPr>
            <a:xfrm>
              <a:off x="92341" y="693767"/>
              <a:ext cx="3482366" cy="2030557"/>
            </a:xfrm>
            <a:prstGeom prst="rect">
              <a:avLst/>
            </a:prstGeom>
            <a:noFill/>
            <a:ln>
              <a:noFill/>
            </a:ln>
          </p:spPr>
          <p:txBody>
            <a:bodyPr spcFirstLastPara="1" wrap="square" lIns="0" tIns="0" rIns="0" bIns="0" anchor="t" anchorCtr="0">
              <a:spAutoFit/>
            </a:bodyPr>
            <a:lstStyle/>
            <a:p>
              <a:pPr marL="0" marR="0" lvl="0" indent="0" algn="ctr" rtl="0">
                <a:lnSpc>
                  <a:spcPct val="150022"/>
                </a:lnSpc>
                <a:spcBef>
                  <a:spcPts val="0"/>
                </a:spcBef>
                <a:spcAft>
                  <a:spcPts val="0"/>
                </a:spcAft>
                <a:buNone/>
              </a:pPr>
              <a:r>
                <a:rPr lang="en-US" sz="2199" b="0" i="0" u="none" strike="noStrike" cap="none" dirty="0">
                  <a:solidFill>
                    <a:srgbClr val="FFFFFF"/>
                  </a:solidFill>
                  <a:latin typeface="Roboto Mono"/>
                  <a:ea typeface="Roboto Mono"/>
                  <a:cs typeface="Roboto Mono"/>
                  <a:sym typeface="Roboto Mono"/>
                </a:rPr>
                <a:t>CBGV </a:t>
              </a:r>
              <a:r>
                <a:rPr lang="en-US" sz="2199" b="0" i="0" u="none" strike="noStrike" cap="none" dirty="0">
                  <a:solidFill>
                    <a:schemeClr val="bg1"/>
                  </a:solidFill>
                  <a:latin typeface="Roboto Mono"/>
                  <a:ea typeface="Roboto Mono"/>
                  <a:cs typeface="Roboto Mono"/>
                  <a:sym typeface="Roboto Mono"/>
                </a:rPr>
                <a:t>sử dụng hiệu quả các tính năng!</a:t>
              </a:r>
              <a:endParaRPr>
                <a:solidFill>
                  <a:schemeClr val="bg1"/>
                </a:solidFill>
              </a:endParaRPr>
            </a:p>
          </p:txBody>
        </p:sp>
      </p:grpSp>
      <p:sp>
        <p:nvSpPr>
          <p:cNvPr id="299" name="Google Shape;299;p14"/>
          <p:cNvSpPr txBox="1"/>
          <p:nvPr/>
        </p:nvSpPr>
        <p:spPr>
          <a:xfrm>
            <a:off x="2684812" y="986394"/>
            <a:ext cx="12905600" cy="1553246"/>
          </a:xfrm>
          <a:prstGeom prst="rect">
            <a:avLst/>
          </a:prstGeom>
          <a:noFill/>
          <a:ln>
            <a:noFill/>
          </a:ln>
        </p:spPr>
        <p:txBody>
          <a:bodyPr spcFirstLastPara="1" wrap="square" lIns="0" tIns="0" rIns="0" bIns="0" anchor="t" anchorCtr="0">
            <a:spAutoFit/>
          </a:bodyPr>
          <a:lstStyle/>
          <a:p>
            <a:pPr marL="0" marR="0" lvl="0" indent="0" algn="ctr" rtl="0">
              <a:lnSpc>
                <a:spcPct val="109982"/>
              </a:lnSpc>
              <a:spcBef>
                <a:spcPts val="0"/>
              </a:spcBef>
              <a:spcAft>
                <a:spcPts val="0"/>
              </a:spcAft>
              <a:buNone/>
            </a:pPr>
            <a:r>
              <a:rPr lang="en-US" sz="4588" b="0" i="0" u="none" strike="noStrike" cap="none" dirty="0">
                <a:solidFill>
                  <a:srgbClr val="0095DA"/>
                </a:solidFill>
                <a:latin typeface="Arial"/>
                <a:ea typeface="Arial"/>
                <a:cs typeface="Arial"/>
                <a:sym typeface="Arial"/>
              </a:rPr>
              <a:t>QUY TRÌNH TRIỂN KHAI </a:t>
            </a:r>
            <a:endParaRPr/>
          </a:p>
          <a:p>
            <a:pPr marL="0" marR="0" lvl="0" indent="0" algn="ctr" rtl="0">
              <a:lnSpc>
                <a:spcPct val="109982"/>
              </a:lnSpc>
              <a:spcBef>
                <a:spcPts val="0"/>
              </a:spcBef>
              <a:spcAft>
                <a:spcPts val="0"/>
              </a:spcAft>
              <a:buNone/>
            </a:pPr>
            <a:r>
              <a:rPr lang="en-US" sz="4588" b="0" i="0" u="none" strike="noStrike" cap="none" dirty="0">
                <a:solidFill>
                  <a:srgbClr val="0095DA"/>
                </a:solidFill>
                <a:latin typeface="Arial"/>
                <a:ea typeface="Arial"/>
                <a:cs typeface="Arial"/>
                <a:sym typeface="Arial"/>
              </a:rPr>
              <a:t>ENETVIET </a:t>
            </a:r>
            <a:r>
              <a:rPr lang="en-US" sz="4588" b="0" i="0" u="none" strike="noStrike" cap="none">
                <a:solidFill>
                  <a:srgbClr val="0095DA"/>
                </a:solidFill>
                <a:latin typeface="Arial"/>
                <a:ea typeface="Arial"/>
                <a:cs typeface="Arial"/>
                <a:sym typeface="Arial"/>
              </a:rPr>
              <a:t>TẠI TRƯỜNG</a:t>
            </a:r>
            <a:endParaRPr lang="en-US" sz="4588" b="0" i="0" u="none" strike="noStrike" cap="none" dirty="0">
              <a:solidFill>
                <a:srgbClr val="0095DA"/>
              </a:solidFill>
              <a:latin typeface="Arial"/>
              <a:ea typeface="Arial"/>
              <a:cs typeface="Arial"/>
              <a:sym typeface="Arial"/>
            </a:endParaRPr>
          </a:p>
        </p:txBody>
      </p:sp>
      <p:sp>
        <p:nvSpPr>
          <p:cNvPr id="3" name="Arc 2"/>
          <p:cNvSpPr/>
          <p:nvPr/>
        </p:nvSpPr>
        <p:spPr>
          <a:xfrm rot="19346289">
            <a:off x="2406769" y="3813817"/>
            <a:ext cx="2250830" cy="2250831"/>
          </a:xfrm>
          <a:prstGeom prst="arc">
            <a:avLst>
              <a:gd name="adj1" fmla="val 15866408"/>
              <a:gd name="adj2" fmla="val 0"/>
            </a:avLst>
          </a:prstGeom>
          <a:ln w="63500" cmpd="sng">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Arc 28"/>
          <p:cNvSpPr/>
          <p:nvPr/>
        </p:nvSpPr>
        <p:spPr>
          <a:xfrm rot="8024908">
            <a:off x="6440968" y="4806493"/>
            <a:ext cx="2250830" cy="2250831"/>
          </a:xfrm>
          <a:prstGeom prst="arc">
            <a:avLst/>
          </a:prstGeom>
          <a:ln w="63500" cmpd="sng">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Arc 29"/>
          <p:cNvSpPr/>
          <p:nvPr/>
        </p:nvSpPr>
        <p:spPr>
          <a:xfrm rot="8024908">
            <a:off x="13318455" y="4806493"/>
            <a:ext cx="2250830" cy="2250831"/>
          </a:xfrm>
          <a:prstGeom prst="arc">
            <a:avLst/>
          </a:prstGeom>
          <a:ln w="63500" cmpd="sng">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Arc 30"/>
          <p:cNvSpPr/>
          <p:nvPr/>
        </p:nvSpPr>
        <p:spPr>
          <a:xfrm rot="19346289">
            <a:off x="9407949" y="3813817"/>
            <a:ext cx="2250830" cy="2250831"/>
          </a:xfrm>
          <a:prstGeom prst="arc">
            <a:avLst/>
          </a:prstGeom>
          <a:ln w="63500" cmpd="sng">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12"/>
        <p:cNvGrpSpPr/>
        <p:nvPr/>
      </p:nvGrpSpPr>
      <p:grpSpPr>
        <a:xfrm>
          <a:off x="0" y="0"/>
          <a:ext cx="0" cy="0"/>
          <a:chOff x="0" y="0"/>
          <a:chExt cx="0" cy="0"/>
        </a:xfrm>
      </p:grpSpPr>
      <p:pic>
        <p:nvPicPr>
          <p:cNvPr id="4313" name="Google Shape;4313;p355"/>
          <p:cNvPicPr preferRelativeResize="0"/>
          <p:nvPr/>
        </p:nvPicPr>
        <p:blipFill rotWithShape="1">
          <a:blip r:embed="rId3">
            <a:alphaModFix/>
          </a:blip>
          <a:srcRect/>
          <a:stretch/>
        </p:blipFill>
        <p:spPr>
          <a:xfrm>
            <a:off x="14173201" y="6726688"/>
            <a:ext cx="3657599" cy="3383057"/>
          </a:xfrm>
          <a:prstGeom prst="rect">
            <a:avLst/>
          </a:prstGeom>
          <a:noFill/>
          <a:ln>
            <a:noFill/>
          </a:ln>
        </p:spPr>
      </p:pic>
      <p:sp>
        <p:nvSpPr>
          <p:cNvPr id="4314" name="Google Shape;4314;p355"/>
          <p:cNvSpPr txBox="1"/>
          <p:nvPr/>
        </p:nvSpPr>
        <p:spPr>
          <a:xfrm>
            <a:off x="1326521" y="1920218"/>
            <a:ext cx="14058900" cy="9932143"/>
          </a:xfrm>
          <a:prstGeom prst="rect">
            <a:avLst/>
          </a:prstGeom>
          <a:noFill/>
          <a:ln>
            <a:noFill/>
          </a:ln>
        </p:spPr>
        <p:txBody>
          <a:bodyPr spcFirstLastPara="1" wrap="square" lIns="0" tIns="0" rIns="0" bIns="0" anchor="t" anchorCtr="0">
            <a:spAutoFit/>
          </a:bodyPr>
          <a:lstStyle/>
          <a:p>
            <a:pPr marL="514350" indent="-514350" algn="just">
              <a:lnSpc>
                <a:spcPct val="154055"/>
              </a:lnSpc>
              <a:buClr>
                <a:schemeClr val="dk1"/>
              </a:buClr>
              <a:buSzPts val="1800"/>
              <a:buAutoNum type="arabicPeriod"/>
            </a:pPr>
            <a:r>
              <a:rPr lang="en-US" sz="2800">
                <a:solidFill>
                  <a:schemeClr val="tx1"/>
                </a:solidFill>
                <a:latin typeface="Roboto" panose="02000000000000000000" pitchFamily="2" charset="0"/>
                <a:ea typeface="Roboto" panose="02000000000000000000" pitchFamily="2" charset="0"/>
              </a:rPr>
              <a:t>Quyết định số 131/QĐ-TTg ngày 25/01/2022 của Thủ tướng Chính phủ phê duyệt đề án “Tăng cường ứng dụng công nghệ thông tin và chuyển đổi số trong giáo dục và đào tạo giai đoạn 2022 - 2025, định hướng đến năm 2030”;</a:t>
            </a:r>
            <a:endParaRPr sz="2800" dirty="0">
              <a:solidFill>
                <a:schemeClr val="tx1"/>
              </a:solidFill>
              <a:latin typeface="Roboto" panose="02000000000000000000" pitchFamily="2" charset="0"/>
              <a:ea typeface="Roboto" panose="02000000000000000000" pitchFamily="2" charset="0"/>
            </a:endParaRPr>
          </a:p>
          <a:p>
            <a:pPr marL="514350" indent="-514350" algn="just">
              <a:lnSpc>
                <a:spcPct val="154055"/>
              </a:lnSpc>
            </a:pPr>
            <a:r>
              <a:rPr lang="en-US" sz="2800" dirty="0">
                <a:solidFill>
                  <a:schemeClr val="tx1"/>
                </a:solidFill>
                <a:latin typeface="Roboto" panose="02000000000000000000" pitchFamily="2" charset="0"/>
                <a:ea typeface="Roboto" panose="02000000000000000000" pitchFamily="2" charset="0"/>
              </a:rPr>
              <a:t>2. QĐ số 4725/QĐ-BGD&amp;ĐT, ngày 30 tháng 12 năm 2022, Ban hành Bộ chỉ số đánh giá mức độ chuyển đổi số của CSGDPT và GDTX của Bộ trưởng Bộ GD&amp;ĐT;</a:t>
            </a:r>
            <a:endParaRPr sz="2800" dirty="0">
              <a:solidFill>
                <a:schemeClr val="tx1"/>
              </a:solidFill>
              <a:latin typeface="Roboto" panose="02000000000000000000" pitchFamily="2" charset="0"/>
              <a:ea typeface="Roboto" panose="02000000000000000000" pitchFamily="2" charset="0"/>
            </a:endParaRPr>
          </a:p>
          <a:p>
            <a:pPr marL="514350" indent="-514350" algn="just">
              <a:lnSpc>
                <a:spcPct val="154055"/>
              </a:lnSpc>
            </a:pPr>
            <a:r>
              <a:rPr lang="en-US" sz="2800" dirty="0">
                <a:solidFill>
                  <a:schemeClr val="tx1"/>
                </a:solidFill>
                <a:latin typeface="Roboto" panose="02000000000000000000" pitchFamily="2" charset="0"/>
                <a:ea typeface="Roboto" panose="02000000000000000000" pitchFamily="2" charset="0"/>
              </a:rPr>
              <a:t>3. Thông tư 52/2020/TT-BGD&amp;ĐT, ngày 31 tháng 12 năm 2020, Ban hành Điều lệ Trường mầm non;</a:t>
            </a:r>
            <a:endParaRPr sz="2800" dirty="0">
              <a:solidFill>
                <a:schemeClr val="tx1"/>
              </a:solidFill>
              <a:latin typeface="Roboto" panose="02000000000000000000" pitchFamily="2" charset="0"/>
              <a:ea typeface="Roboto" panose="02000000000000000000" pitchFamily="2" charset="0"/>
            </a:endParaRPr>
          </a:p>
          <a:p>
            <a:pPr marL="514350" indent="-514350" algn="just">
              <a:lnSpc>
                <a:spcPct val="154055"/>
              </a:lnSpc>
            </a:pPr>
            <a:r>
              <a:rPr lang="en-US" sz="2800" dirty="0">
                <a:solidFill>
                  <a:schemeClr val="tx1"/>
                </a:solidFill>
                <a:latin typeface="Roboto" panose="02000000000000000000" pitchFamily="2" charset="0"/>
                <a:ea typeface="Roboto" panose="02000000000000000000" pitchFamily="2" charset="0"/>
              </a:rPr>
              <a:t>4. Thông tư 28/2020/TT-BGD&amp;ĐT, ngày 04 tháng 09 năm 2020, Ban hành Điều lệ Trường tiểu học;</a:t>
            </a:r>
            <a:endParaRPr sz="2800" dirty="0">
              <a:solidFill>
                <a:schemeClr val="tx1"/>
              </a:solidFill>
              <a:latin typeface="Roboto" panose="02000000000000000000" pitchFamily="2" charset="0"/>
              <a:ea typeface="Roboto" panose="02000000000000000000" pitchFamily="2" charset="0"/>
            </a:endParaRPr>
          </a:p>
          <a:p>
            <a:pPr marL="514350" indent="-514350" algn="just">
              <a:lnSpc>
                <a:spcPct val="154055"/>
              </a:lnSpc>
            </a:pPr>
            <a:r>
              <a:rPr lang="en-US" sz="2800" dirty="0">
                <a:solidFill>
                  <a:schemeClr val="tx1"/>
                </a:solidFill>
                <a:latin typeface="Roboto" panose="02000000000000000000" pitchFamily="2" charset="0"/>
                <a:ea typeface="Roboto" panose="02000000000000000000" pitchFamily="2" charset="0"/>
              </a:rPr>
              <a:t>5. Thông tư 32/2020/TT-BGD&amp;ĐT, ngày 15 tháng 09 năm 2020, Ban hành Điều lệ </a:t>
            </a:r>
          </a:p>
          <a:p>
            <a:pPr marL="514350" indent="-514350" algn="just">
              <a:lnSpc>
                <a:spcPct val="154055"/>
              </a:lnSpc>
            </a:pPr>
            <a:r>
              <a:rPr lang="en-US" sz="2800" dirty="0">
                <a:solidFill>
                  <a:schemeClr val="tx1"/>
                </a:solidFill>
                <a:latin typeface="Roboto" panose="02000000000000000000" pitchFamily="2" charset="0"/>
                <a:ea typeface="Roboto" panose="02000000000000000000" pitchFamily="2" charset="0"/>
              </a:rPr>
              <a:t>	Trường THCS, Trường THPT và trường Phổ thông có nhiều cấp học.</a:t>
            </a:r>
            <a:endParaRPr sz="2800" dirty="0">
              <a:solidFill>
                <a:schemeClr val="tx1"/>
              </a:solidFill>
              <a:latin typeface="Roboto" panose="02000000000000000000" pitchFamily="2" charset="0"/>
              <a:ea typeface="Roboto" panose="02000000000000000000" pitchFamily="2" charset="0"/>
            </a:endParaRPr>
          </a:p>
          <a:p>
            <a:pPr marL="514350" indent="-514350" algn="just">
              <a:lnSpc>
                <a:spcPct val="154055"/>
              </a:lnSpc>
            </a:pPr>
            <a:endParaRPr sz="2800" dirty="0">
              <a:solidFill>
                <a:schemeClr val="tx1"/>
              </a:solidFill>
              <a:latin typeface="Roboto" panose="02000000000000000000" pitchFamily="2" charset="0"/>
              <a:ea typeface="Roboto" panose="02000000000000000000" pitchFamily="2" charset="0"/>
              <a:cs typeface="Oi"/>
              <a:sym typeface="Oi"/>
            </a:endParaRPr>
          </a:p>
          <a:p>
            <a:pPr marL="514350" indent="-514350" algn="just">
              <a:lnSpc>
                <a:spcPct val="154055"/>
              </a:lnSpc>
            </a:pPr>
            <a:endParaRPr sz="2800" dirty="0">
              <a:solidFill>
                <a:schemeClr val="tx1"/>
              </a:solidFill>
              <a:latin typeface="Roboto" panose="02000000000000000000" pitchFamily="2" charset="0"/>
              <a:ea typeface="Roboto" panose="02000000000000000000" pitchFamily="2" charset="0"/>
              <a:cs typeface="Oi"/>
              <a:sym typeface="Oi"/>
            </a:endParaRPr>
          </a:p>
          <a:p>
            <a:pPr marL="514350" indent="-514350" algn="just">
              <a:lnSpc>
                <a:spcPct val="154055"/>
              </a:lnSpc>
            </a:pPr>
            <a:endParaRPr sz="2800" dirty="0">
              <a:solidFill>
                <a:schemeClr val="tx1"/>
              </a:solidFill>
              <a:latin typeface="Roboto" panose="02000000000000000000" pitchFamily="2" charset="0"/>
              <a:ea typeface="Roboto" panose="02000000000000000000" pitchFamily="2" charset="0"/>
              <a:cs typeface="Oi"/>
              <a:sym typeface="Oi"/>
            </a:endParaRPr>
          </a:p>
          <a:p>
            <a:pPr algn="just">
              <a:lnSpc>
                <a:spcPct val="148527"/>
              </a:lnSpc>
            </a:pPr>
            <a:endParaRPr sz="2800" dirty="0">
              <a:solidFill>
                <a:schemeClr val="tx1"/>
              </a:solidFill>
              <a:latin typeface="Roboto" panose="02000000000000000000" pitchFamily="2" charset="0"/>
              <a:ea typeface="Roboto" panose="02000000000000000000" pitchFamily="2" charset="0"/>
              <a:cs typeface="Roboto"/>
              <a:sym typeface="Roboto"/>
            </a:endParaRPr>
          </a:p>
        </p:txBody>
      </p:sp>
      <p:sp>
        <p:nvSpPr>
          <p:cNvPr id="4316" name="Google Shape;4316;p355"/>
          <p:cNvSpPr txBox="1"/>
          <p:nvPr/>
        </p:nvSpPr>
        <p:spPr>
          <a:xfrm>
            <a:off x="858277" y="782460"/>
            <a:ext cx="12771584" cy="923458"/>
          </a:xfrm>
          <a:prstGeom prst="rect">
            <a:avLst/>
          </a:prstGeom>
          <a:noFill/>
          <a:ln>
            <a:noFill/>
          </a:ln>
        </p:spPr>
        <p:txBody>
          <a:bodyPr spcFirstLastPara="1" wrap="square" lIns="0" tIns="0" rIns="0" bIns="0" anchor="t" anchorCtr="0">
            <a:spAutoFit/>
          </a:bodyPr>
          <a:lstStyle/>
          <a:p>
            <a:pPr>
              <a:lnSpc>
                <a:spcPct val="119976"/>
              </a:lnSpc>
            </a:pPr>
            <a:r>
              <a:rPr lang="en-US" sz="5001" b="1">
                <a:solidFill>
                  <a:srgbClr val="094B95"/>
                </a:solidFill>
                <a:latin typeface="Roboto"/>
                <a:ea typeface="Roboto"/>
                <a:cs typeface="Roboto"/>
                <a:sym typeface="Roboto"/>
              </a:rPr>
              <a:t>CĂN CỨ PHÁP LÝ </a:t>
            </a:r>
            <a:endParaRPr lang="en-US" sz="21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20"/>
        <p:cNvGrpSpPr/>
        <p:nvPr/>
      </p:nvGrpSpPr>
      <p:grpSpPr>
        <a:xfrm>
          <a:off x="0" y="0"/>
          <a:ext cx="0" cy="0"/>
          <a:chOff x="0" y="0"/>
          <a:chExt cx="0" cy="0"/>
        </a:xfrm>
      </p:grpSpPr>
      <p:pic>
        <p:nvPicPr>
          <p:cNvPr id="4321" name="Google Shape;4321;p356"/>
          <p:cNvPicPr preferRelativeResize="0"/>
          <p:nvPr/>
        </p:nvPicPr>
        <p:blipFill rotWithShape="1">
          <a:blip r:embed="rId3">
            <a:alphaModFix/>
          </a:blip>
          <a:srcRect/>
          <a:stretch/>
        </p:blipFill>
        <p:spPr>
          <a:xfrm>
            <a:off x="13487402" y="5905502"/>
            <a:ext cx="4201565" cy="3886193"/>
          </a:xfrm>
          <a:prstGeom prst="rect">
            <a:avLst/>
          </a:prstGeom>
          <a:noFill/>
          <a:ln>
            <a:noFill/>
          </a:ln>
        </p:spPr>
      </p:pic>
      <p:sp>
        <p:nvSpPr>
          <p:cNvPr id="4322" name="Google Shape;4322;p356"/>
          <p:cNvSpPr txBox="1"/>
          <p:nvPr/>
        </p:nvSpPr>
        <p:spPr>
          <a:xfrm>
            <a:off x="1714499" y="2288631"/>
            <a:ext cx="11544300" cy="1985672"/>
          </a:xfrm>
          <a:prstGeom prst="rect">
            <a:avLst/>
          </a:prstGeom>
          <a:noFill/>
          <a:ln>
            <a:noFill/>
          </a:ln>
        </p:spPr>
        <p:txBody>
          <a:bodyPr spcFirstLastPara="1" wrap="square" lIns="0" tIns="0" rIns="0" bIns="0" anchor="t" anchorCtr="0">
            <a:spAutoFit/>
          </a:bodyPr>
          <a:lstStyle/>
          <a:p>
            <a:pPr indent="685800" algn="just">
              <a:lnSpc>
                <a:spcPct val="115000"/>
              </a:lnSpc>
              <a:buClr>
                <a:srgbClr val="FF0000"/>
              </a:buClr>
              <a:buSzPct val="100000"/>
            </a:pPr>
            <a:r>
              <a:rPr lang="en-US" sz="2805">
                <a:solidFill>
                  <a:schemeClr val="tx1"/>
                </a:solidFill>
                <a:latin typeface="Roboto" panose="02000000000000000000" pitchFamily="2" charset="0"/>
                <a:ea typeface="Roboto" panose="02000000000000000000" pitchFamily="2" charset="0"/>
                <a:cs typeface="Roboto" panose="02000000000000000000" pitchFamily="2" charset="0"/>
              </a:rPr>
              <a:t>Hệ thống Quản lý Hồ sơ sổ sách điện tử là hệ thống phần mềm hỗ trợ nhà trường, nhà quản lý trong việc quản lý và lưu trữ hồ sơ sổ sách điện tử đáp ứng thông tư quy định điều lệ trường tiểu học, trường THCS và THPT của Bộ GD&amp;ĐT.</a:t>
            </a:r>
          </a:p>
        </p:txBody>
      </p:sp>
      <p:sp>
        <p:nvSpPr>
          <p:cNvPr id="4323" name="Google Shape;4323;p356"/>
          <p:cNvSpPr txBox="1"/>
          <p:nvPr/>
        </p:nvSpPr>
        <p:spPr>
          <a:xfrm>
            <a:off x="1821177" y="4680725"/>
            <a:ext cx="11544303" cy="642227"/>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rgbClr val="14110F"/>
                </a:solidFill>
                <a:latin typeface="Roboto"/>
                <a:ea typeface="Roboto"/>
                <a:cs typeface="Roboto"/>
                <a:sym typeface="Roboto"/>
              </a:rPr>
              <a:t>Hồ sơ, sổ sách điện tử bao gồm: </a:t>
            </a:r>
            <a:endParaRPr sz="2801" dirty="0">
              <a:solidFill>
                <a:srgbClr val="14110F"/>
              </a:solidFill>
              <a:latin typeface="Roboto"/>
              <a:ea typeface="Roboto"/>
              <a:cs typeface="Roboto"/>
              <a:sym typeface="Roboto"/>
            </a:endParaRPr>
          </a:p>
        </p:txBody>
      </p:sp>
      <p:pic>
        <p:nvPicPr>
          <p:cNvPr id="4324" name="Google Shape;4324;p356"/>
          <p:cNvPicPr preferRelativeResize="0"/>
          <p:nvPr/>
        </p:nvPicPr>
        <p:blipFill rotWithShape="1">
          <a:blip r:embed="rId4">
            <a:alphaModFix/>
          </a:blip>
          <a:srcRect/>
          <a:stretch/>
        </p:blipFill>
        <p:spPr>
          <a:xfrm>
            <a:off x="858277" y="4680725"/>
            <a:ext cx="468245" cy="415235"/>
          </a:xfrm>
          <a:prstGeom prst="rect">
            <a:avLst/>
          </a:prstGeom>
          <a:noFill/>
          <a:ln>
            <a:noFill/>
          </a:ln>
        </p:spPr>
      </p:pic>
      <p:pic>
        <p:nvPicPr>
          <p:cNvPr id="4325" name="Google Shape;4325;p356"/>
          <p:cNvPicPr preferRelativeResize="0"/>
          <p:nvPr/>
        </p:nvPicPr>
        <p:blipFill rotWithShape="1">
          <a:blip r:embed="rId4">
            <a:alphaModFix/>
          </a:blip>
          <a:srcRect/>
          <a:stretch/>
        </p:blipFill>
        <p:spPr>
          <a:xfrm>
            <a:off x="858275" y="2246825"/>
            <a:ext cx="468245" cy="415235"/>
          </a:xfrm>
          <a:prstGeom prst="rect">
            <a:avLst/>
          </a:prstGeom>
          <a:noFill/>
          <a:ln>
            <a:noFill/>
          </a:ln>
        </p:spPr>
      </p:pic>
      <p:sp>
        <p:nvSpPr>
          <p:cNvPr id="4326" name="Google Shape;4326;p356"/>
          <p:cNvSpPr txBox="1"/>
          <p:nvPr/>
        </p:nvSpPr>
        <p:spPr>
          <a:xfrm>
            <a:off x="858277" y="782460"/>
            <a:ext cx="12771584" cy="923458"/>
          </a:xfrm>
          <a:prstGeom prst="rect">
            <a:avLst/>
          </a:prstGeom>
          <a:noFill/>
          <a:ln>
            <a:noFill/>
          </a:ln>
        </p:spPr>
        <p:txBody>
          <a:bodyPr spcFirstLastPara="1" wrap="square" lIns="0" tIns="0" rIns="0" bIns="0" anchor="t" anchorCtr="0">
            <a:spAutoFit/>
          </a:bodyPr>
          <a:lstStyle/>
          <a:p>
            <a:pPr>
              <a:lnSpc>
                <a:spcPct val="119976"/>
              </a:lnSpc>
            </a:pPr>
            <a:r>
              <a:rPr lang="en-US" sz="5001" b="1">
                <a:solidFill>
                  <a:srgbClr val="094B95"/>
                </a:solidFill>
                <a:latin typeface="Roboto"/>
                <a:ea typeface="Roboto"/>
                <a:cs typeface="Roboto"/>
                <a:sym typeface="Roboto"/>
              </a:rPr>
              <a:t>KHÁI NIỆM</a:t>
            </a:r>
            <a:endParaRPr sz="2100" dirty="0"/>
          </a:p>
        </p:txBody>
      </p:sp>
      <p:sp>
        <p:nvSpPr>
          <p:cNvPr id="4327" name="Google Shape;4327;p356"/>
          <p:cNvSpPr/>
          <p:nvPr/>
        </p:nvSpPr>
        <p:spPr>
          <a:xfrm>
            <a:off x="1485899" y="5359380"/>
            <a:ext cx="12001502" cy="3864039"/>
          </a:xfrm>
          <a:prstGeom prst="rect">
            <a:avLst/>
          </a:prstGeom>
          <a:noFill/>
          <a:ln>
            <a:noFill/>
          </a:ln>
        </p:spPr>
        <p:txBody>
          <a:bodyPr spcFirstLastPara="1" wrap="square" lIns="137138" tIns="68550" rIns="137138" bIns="68550" anchor="t" anchorCtr="0">
            <a:noAutofit/>
          </a:bodyPr>
          <a:lstStyle/>
          <a:p>
            <a:pPr algn="just">
              <a:lnSpc>
                <a:spcPct val="148288"/>
              </a:lnSpc>
            </a:pPr>
            <a:r>
              <a:rPr lang="en-US" sz="2805" dirty="0">
                <a:solidFill>
                  <a:schemeClr val="tx1"/>
                </a:solidFill>
                <a:latin typeface="Roboto"/>
                <a:ea typeface="Roboto"/>
                <a:cs typeface="Roboto"/>
                <a:sym typeface="Roboto"/>
              </a:rPr>
              <a:t>- Đối với Phòng GD&amp;ĐT, Sở GD&amp;ĐT: Hồ sơ quản lý cấp phòng, sở, đồng thời quản lý các cấp dưới</a:t>
            </a:r>
            <a:endParaRPr sz="2805" dirty="0">
              <a:solidFill>
                <a:schemeClr val="tx1"/>
              </a:solidFill>
              <a:latin typeface="Roboto"/>
              <a:ea typeface="Roboto"/>
              <a:cs typeface="Roboto"/>
              <a:sym typeface="Roboto"/>
            </a:endParaRPr>
          </a:p>
          <a:p>
            <a:pPr algn="just">
              <a:lnSpc>
                <a:spcPct val="148288"/>
              </a:lnSpc>
            </a:pPr>
            <a:r>
              <a:rPr lang="en-US" sz="2805" dirty="0">
                <a:solidFill>
                  <a:schemeClr val="tx1"/>
                </a:solidFill>
                <a:latin typeface="Roboto"/>
                <a:ea typeface="Roboto"/>
                <a:cs typeface="Roboto"/>
                <a:sym typeface="Roboto"/>
              </a:rPr>
              <a:t>- Đối với nhà trường:</a:t>
            </a:r>
            <a:endParaRPr sz="2805" dirty="0">
              <a:solidFill>
                <a:schemeClr val="tx1"/>
              </a:solidFill>
              <a:latin typeface="Roboto"/>
              <a:ea typeface="Roboto"/>
              <a:cs typeface="Roboto"/>
              <a:sym typeface="Roboto"/>
            </a:endParaRPr>
          </a:p>
          <a:p>
            <a:pPr algn="just">
              <a:lnSpc>
                <a:spcPct val="148288"/>
              </a:lnSpc>
            </a:pPr>
            <a:r>
              <a:rPr lang="en-US" sz="2805" dirty="0">
                <a:solidFill>
                  <a:schemeClr val="tx1"/>
                </a:solidFill>
                <a:latin typeface="Roboto"/>
                <a:ea typeface="Roboto"/>
                <a:cs typeface="Roboto"/>
                <a:sym typeface="Roboto"/>
              </a:rPr>
              <a:t>+ Hồ sơ quản lý của nhà trường</a:t>
            </a:r>
            <a:endParaRPr sz="2100" dirty="0">
              <a:solidFill>
                <a:schemeClr val="tx1"/>
              </a:solidFill>
            </a:endParaRPr>
          </a:p>
          <a:p>
            <a:pPr algn="just">
              <a:lnSpc>
                <a:spcPct val="148288"/>
              </a:lnSpc>
            </a:pPr>
            <a:r>
              <a:rPr lang="en-US" sz="2805" dirty="0">
                <a:solidFill>
                  <a:schemeClr val="tx1"/>
                </a:solidFill>
                <a:latin typeface="Roboto"/>
                <a:ea typeface="Roboto"/>
                <a:cs typeface="Roboto"/>
                <a:sym typeface="Roboto"/>
              </a:rPr>
              <a:t>+ Hồ sơ quản lý của của tổ chuyên môn và các bộ phận trong nhà trường</a:t>
            </a:r>
            <a:endParaRPr sz="2100" dirty="0">
              <a:solidFill>
                <a:schemeClr val="tx1"/>
              </a:solidFill>
            </a:endParaRPr>
          </a:p>
          <a:p>
            <a:pPr algn="just">
              <a:lnSpc>
                <a:spcPct val="148288"/>
              </a:lnSpc>
            </a:pPr>
            <a:r>
              <a:rPr lang="en-US" sz="2805" dirty="0">
                <a:solidFill>
                  <a:schemeClr val="tx1"/>
                </a:solidFill>
                <a:latin typeface="Roboto"/>
                <a:ea typeface="Roboto"/>
                <a:cs typeface="Roboto"/>
                <a:sym typeface="Roboto"/>
              </a:rPr>
              <a:t>+ Hồ sơ của giáo viên: Kế hoạch </a:t>
            </a:r>
            <a:r>
              <a:rPr lang="en-US" sz="2805">
                <a:solidFill>
                  <a:schemeClr val="tx1"/>
                </a:solidFill>
                <a:latin typeface="Roboto"/>
                <a:ea typeface="Roboto"/>
                <a:cs typeface="Roboto"/>
                <a:sym typeface="Roboto"/>
              </a:rPr>
              <a:t>bài dạy </a:t>
            </a:r>
            <a:r>
              <a:rPr lang="en-US" sz="2805" dirty="0">
                <a:solidFill>
                  <a:schemeClr val="tx1"/>
                </a:solidFill>
                <a:latin typeface="Roboto"/>
                <a:ea typeface="Roboto"/>
                <a:cs typeface="Roboto"/>
                <a:sym typeface="Roboto"/>
              </a:rPr>
              <a:t>và các hồ sơ khác theo quy định của nhà trường.</a:t>
            </a:r>
            <a:endParaRPr sz="2100"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3"/>
          <p:cNvSpPr/>
          <p:nvPr/>
        </p:nvSpPr>
        <p:spPr>
          <a:xfrm>
            <a:off x="-2443786" y="7901842"/>
            <a:ext cx="5104747" cy="5127627"/>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5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7" name="Google Shape;127;p3"/>
          <p:cNvPicPr preferRelativeResize="0"/>
          <p:nvPr/>
        </p:nvPicPr>
        <p:blipFill rotWithShape="1">
          <a:blip r:embed="rId3">
            <a:alphaModFix/>
          </a:blip>
          <a:srcRect/>
          <a:stretch/>
        </p:blipFill>
        <p:spPr>
          <a:xfrm>
            <a:off x="2984304" y="3923878"/>
            <a:ext cx="1911118" cy="5315624"/>
          </a:xfrm>
          <a:prstGeom prst="rect">
            <a:avLst/>
          </a:prstGeom>
          <a:noFill/>
          <a:ln>
            <a:noFill/>
          </a:ln>
        </p:spPr>
      </p:pic>
      <p:pic>
        <p:nvPicPr>
          <p:cNvPr id="128" name="Google Shape;128;p3"/>
          <p:cNvPicPr preferRelativeResize="0"/>
          <p:nvPr/>
        </p:nvPicPr>
        <p:blipFill rotWithShape="1">
          <a:blip r:embed="rId4">
            <a:alphaModFix/>
          </a:blip>
          <a:srcRect/>
          <a:stretch/>
        </p:blipFill>
        <p:spPr>
          <a:xfrm>
            <a:off x="7616776" y="3923878"/>
            <a:ext cx="3030575" cy="5300866"/>
          </a:xfrm>
          <a:prstGeom prst="rect">
            <a:avLst/>
          </a:prstGeom>
          <a:noFill/>
          <a:ln>
            <a:noFill/>
          </a:ln>
        </p:spPr>
      </p:pic>
      <p:pic>
        <p:nvPicPr>
          <p:cNvPr id="129" name="Google Shape;129;p3"/>
          <p:cNvPicPr preferRelativeResize="0"/>
          <p:nvPr/>
        </p:nvPicPr>
        <p:blipFill rotWithShape="1">
          <a:blip r:embed="rId5">
            <a:alphaModFix/>
          </a:blip>
          <a:srcRect/>
          <a:stretch/>
        </p:blipFill>
        <p:spPr>
          <a:xfrm>
            <a:off x="12524546" y="3923878"/>
            <a:ext cx="3094481" cy="4305364"/>
          </a:xfrm>
          <a:prstGeom prst="rect">
            <a:avLst/>
          </a:prstGeom>
          <a:noFill/>
          <a:ln>
            <a:noFill/>
          </a:ln>
        </p:spPr>
      </p:pic>
      <p:pic>
        <p:nvPicPr>
          <p:cNvPr id="130" name="Google Shape;130;p3"/>
          <p:cNvPicPr preferRelativeResize="0"/>
          <p:nvPr/>
        </p:nvPicPr>
        <p:blipFill rotWithShape="1">
          <a:blip r:embed="rId6">
            <a:alphaModFix/>
          </a:blip>
          <a:srcRect/>
          <a:stretch/>
        </p:blipFill>
        <p:spPr>
          <a:xfrm>
            <a:off x="12153896" y="6873934"/>
            <a:ext cx="3835780" cy="2710618"/>
          </a:xfrm>
          <a:prstGeom prst="rect">
            <a:avLst/>
          </a:prstGeom>
          <a:noFill/>
          <a:ln>
            <a:noFill/>
          </a:ln>
        </p:spPr>
      </p:pic>
      <p:sp>
        <p:nvSpPr>
          <p:cNvPr id="131" name="Google Shape;131;p3"/>
          <p:cNvSpPr txBox="1"/>
          <p:nvPr/>
        </p:nvSpPr>
        <p:spPr>
          <a:xfrm>
            <a:off x="2672402" y="3128128"/>
            <a:ext cx="2534924" cy="515806"/>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2947" b="1" i="0" u="none" strike="noStrike" cap="none">
                <a:solidFill>
                  <a:srgbClr val="000000"/>
                </a:solidFill>
                <a:latin typeface="Roboto Mono"/>
                <a:ea typeface="Roboto Mono"/>
                <a:cs typeface="Roboto Mono"/>
                <a:sym typeface="Roboto Mono"/>
              </a:rPr>
              <a:t>Truyền hình</a:t>
            </a:r>
            <a:endParaRPr/>
          </a:p>
        </p:txBody>
      </p:sp>
      <p:sp>
        <p:nvSpPr>
          <p:cNvPr id="132" name="Google Shape;132;p3"/>
          <p:cNvSpPr txBox="1"/>
          <p:nvPr/>
        </p:nvSpPr>
        <p:spPr>
          <a:xfrm>
            <a:off x="7864601" y="3128128"/>
            <a:ext cx="2534924" cy="515806"/>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2947" b="1" i="0" u="none" strike="noStrike" cap="none">
                <a:solidFill>
                  <a:srgbClr val="000000"/>
                </a:solidFill>
                <a:latin typeface="Roboto Mono"/>
                <a:ea typeface="Roboto Mono"/>
                <a:cs typeface="Roboto Mono"/>
                <a:sym typeface="Roboto Mono"/>
              </a:rPr>
              <a:t>Báo chí</a:t>
            </a:r>
            <a:endParaRPr/>
          </a:p>
        </p:txBody>
      </p:sp>
      <p:sp>
        <p:nvSpPr>
          <p:cNvPr id="133" name="Google Shape;133;p3"/>
          <p:cNvSpPr txBox="1"/>
          <p:nvPr/>
        </p:nvSpPr>
        <p:spPr>
          <a:xfrm>
            <a:off x="12804324" y="3128128"/>
            <a:ext cx="2534924" cy="515806"/>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2947" b="1" i="0" u="none" strike="noStrike" cap="none">
                <a:solidFill>
                  <a:srgbClr val="000000"/>
                </a:solidFill>
                <a:latin typeface="Roboto Mono"/>
                <a:ea typeface="Roboto Mono"/>
                <a:cs typeface="Roboto Mono"/>
                <a:sym typeface="Roboto Mono"/>
              </a:rPr>
              <a:t>Giải thưởng</a:t>
            </a:r>
            <a:endParaRPr/>
          </a:p>
        </p:txBody>
      </p:sp>
      <p:sp>
        <p:nvSpPr>
          <p:cNvPr id="134" name="Google Shape;134;p3"/>
          <p:cNvSpPr txBox="1"/>
          <p:nvPr/>
        </p:nvSpPr>
        <p:spPr>
          <a:xfrm>
            <a:off x="3394663" y="971550"/>
            <a:ext cx="11498674" cy="158874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015" b="0" i="0" u="none" strike="noStrike" cap="none">
                <a:solidFill>
                  <a:srgbClr val="000000"/>
                </a:solidFill>
                <a:latin typeface="Roboto Mono"/>
                <a:ea typeface="Roboto Mono"/>
                <a:cs typeface="Roboto Mono"/>
                <a:sym typeface="Roboto Mono"/>
              </a:rPr>
              <a:t>Luôn tiên phong ở lĩnh vực chuyển đổi số trong Ngành GD&amp;ĐT, đã đạt nhiều Giải thưởng danh giá cũng như được Truyền thông đánh giá cao. </a:t>
            </a:r>
            <a:endParaRPr/>
          </a:p>
        </p:txBody>
      </p:sp>
      <p:sp>
        <p:nvSpPr>
          <p:cNvPr id="135" name="Google Shape;135;p3"/>
          <p:cNvSpPr/>
          <p:nvPr/>
        </p:nvSpPr>
        <p:spPr>
          <a:xfrm>
            <a:off x="17032091" y="-1135782"/>
            <a:ext cx="2511820" cy="2523079"/>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5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65"/>
        <p:cNvGrpSpPr/>
        <p:nvPr/>
      </p:nvGrpSpPr>
      <p:grpSpPr>
        <a:xfrm>
          <a:off x="0" y="0"/>
          <a:ext cx="0" cy="0"/>
          <a:chOff x="0" y="0"/>
          <a:chExt cx="0" cy="0"/>
        </a:xfrm>
      </p:grpSpPr>
      <p:sp>
        <p:nvSpPr>
          <p:cNvPr id="4366" name="Google Shape;4366;p360"/>
          <p:cNvSpPr txBox="1"/>
          <p:nvPr/>
        </p:nvSpPr>
        <p:spPr>
          <a:xfrm>
            <a:off x="2307772" y="2019300"/>
            <a:ext cx="14456228" cy="642612"/>
          </a:xfrm>
          <a:prstGeom prst="rect">
            <a:avLst/>
          </a:prstGeom>
          <a:noFill/>
          <a:ln>
            <a:noFill/>
          </a:ln>
        </p:spPr>
        <p:txBody>
          <a:bodyPr spcFirstLastPara="1" wrap="square" lIns="0" tIns="0" rIns="0" bIns="0" anchor="t" anchorCtr="0">
            <a:spAutoFit/>
          </a:bodyPr>
          <a:lstStyle/>
          <a:p>
            <a:pPr algn="just">
              <a:lnSpc>
                <a:spcPct val="115541"/>
              </a:lnSpc>
            </a:pPr>
            <a:r>
              <a:rPr lang="en-US" sz="3600" b="1">
                <a:solidFill>
                  <a:srgbClr val="14110F"/>
                </a:solidFill>
                <a:latin typeface="Roboto"/>
                <a:ea typeface="Roboto"/>
                <a:cs typeface="Roboto"/>
                <a:sym typeface="Roboto"/>
              </a:rPr>
              <a:t>Đối với CBQL Phòng GD&amp;ĐT, Sở GD&amp;ĐT</a:t>
            </a:r>
            <a:endParaRPr sz="3600" b="1">
              <a:solidFill>
                <a:srgbClr val="14110F"/>
              </a:solidFill>
              <a:latin typeface="Roboto"/>
              <a:ea typeface="Roboto"/>
              <a:cs typeface="Roboto"/>
              <a:sym typeface="Roboto"/>
            </a:endParaRPr>
          </a:p>
        </p:txBody>
      </p:sp>
      <p:pic>
        <p:nvPicPr>
          <p:cNvPr id="4367" name="Google Shape;4367;p360"/>
          <p:cNvPicPr preferRelativeResize="0"/>
          <p:nvPr/>
        </p:nvPicPr>
        <p:blipFill rotWithShape="1">
          <a:blip r:embed="rId3">
            <a:alphaModFix/>
          </a:blip>
          <a:srcRect/>
          <a:stretch/>
        </p:blipFill>
        <p:spPr>
          <a:xfrm>
            <a:off x="1621973" y="2045609"/>
            <a:ext cx="468245" cy="415235"/>
          </a:xfrm>
          <a:prstGeom prst="rect">
            <a:avLst/>
          </a:prstGeom>
          <a:noFill/>
          <a:ln>
            <a:noFill/>
          </a:ln>
        </p:spPr>
      </p:pic>
      <p:sp>
        <p:nvSpPr>
          <p:cNvPr id="4368" name="Google Shape;4368;p360"/>
          <p:cNvSpPr txBox="1"/>
          <p:nvPr/>
        </p:nvSpPr>
        <p:spPr>
          <a:xfrm>
            <a:off x="2231232" y="5766441"/>
            <a:ext cx="13389431" cy="1284454"/>
          </a:xfrm>
          <a:prstGeom prst="rect">
            <a:avLst/>
          </a:prstGeom>
          <a:noFill/>
          <a:ln>
            <a:noFill/>
          </a:ln>
        </p:spPr>
        <p:txBody>
          <a:bodyPr spcFirstLastPara="1" wrap="square" lIns="0" tIns="0" rIns="0" bIns="0" anchor="t" anchorCtr="0">
            <a:spAutoFit/>
          </a:bodyPr>
          <a:lstStyle/>
          <a:p>
            <a:pPr algn="just">
              <a:lnSpc>
                <a:spcPct val="148527"/>
              </a:lnSpc>
            </a:pPr>
            <a:r>
              <a:rPr lang="en-US" sz="2801">
                <a:solidFill>
                  <a:srgbClr val="14110F"/>
                </a:solidFill>
                <a:latin typeface="Roboto"/>
                <a:ea typeface="Roboto"/>
                <a:cs typeface="Roboto"/>
                <a:sym typeface="Roboto"/>
              </a:rPr>
              <a:t>4. Tổng hợp, báo cáo thống kê số liệu về hồ sơ sổ sách, hỗ trợ công tác thanh kiểm tra ở đơn vị cơ sở</a:t>
            </a:r>
            <a:endParaRPr sz="2801">
              <a:solidFill>
                <a:srgbClr val="14110F"/>
              </a:solidFill>
              <a:latin typeface="Roboto"/>
              <a:ea typeface="Roboto"/>
              <a:cs typeface="Roboto"/>
              <a:sym typeface="Roboto"/>
            </a:endParaRPr>
          </a:p>
        </p:txBody>
      </p:sp>
      <p:sp>
        <p:nvSpPr>
          <p:cNvPr id="4369" name="Google Shape;4369;p360"/>
          <p:cNvSpPr txBox="1"/>
          <p:nvPr/>
        </p:nvSpPr>
        <p:spPr>
          <a:xfrm>
            <a:off x="858277" y="782460"/>
            <a:ext cx="15905723" cy="923458"/>
          </a:xfrm>
          <a:prstGeom prst="rect">
            <a:avLst/>
          </a:prstGeom>
          <a:noFill/>
          <a:ln>
            <a:noFill/>
          </a:ln>
        </p:spPr>
        <p:txBody>
          <a:bodyPr spcFirstLastPara="1" wrap="square" lIns="0" tIns="0" rIns="0" bIns="0" anchor="t" anchorCtr="0">
            <a:spAutoFit/>
          </a:bodyPr>
          <a:lstStyle/>
          <a:p>
            <a:pPr>
              <a:lnSpc>
                <a:spcPct val="119976"/>
              </a:lnSpc>
            </a:pPr>
            <a:r>
              <a:rPr lang="en-US" sz="5001" b="1">
                <a:solidFill>
                  <a:srgbClr val="094B95"/>
                </a:solidFill>
                <a:latin typeface="Roboto"/>
                <a:ea typeface="Roboto"/>
                <a:cs typeface="Roboto"/>
                <a:sym typeface="Roboto"/>
              </a:rPr>
              <a:t>2. LỢI ÍCH HỆ THỐNG QUẢN LÝ SỔ SÁCH MANG LẠI</a:t>
            </a:r>
            <a:endParaRPr sz="2100"/>
          </a:p>
        </p:txBody>
      </p:sp>
      <p:sp>
        <p:nvSpPr>
          <p:cNvPr id="4370" name="Google Shape;4370;p360"/>
          <p:cNvSpPr/>
          <p:nvPr/>
        </p:nvSpPr>
        <p:spPr>
          <a:xfrm>
            <a:off x="2090218" y="7287389"/>
            <a:ext cx="14058900" cy="1960622"/>
          </a:xfrm>
          <a:prstGeom prst="rect">
            <a:avLst/>
          </a:prstGeom>
          <a:noFill/>
          <a:ln w="28575" cap="flat" cmpd="sng">
            <a:solidFill>
              <a:srgbClr val="006543"/>
            </a:solidFill>
            <a:prstDash val="solid"/>
            <a:round/>
            <a:headEnd type="none" w="sm" len="sm"/>
            <a:tailEnd type="none" w="sm" len="sm"/>
          </a:ln>
          <a:effectLst>
            <a:outerShdw blurRad="76200" sy="23000" kx="1200000" algn="br" rotWithShape="0">
              <a:srgbClr val="000000">
                <a:alpha val="20000"/>
              </a:srgbClr>
            </a:outerShdw>
          </a:effectLst>
        </p:spPr>
        <p:txBody>
          <a:bodyPr spcFirstLastPara="1" wrap="square" lIns="137138" tIns="68550" rIns="137138" bIns="68550" anchor="ctr" anchorCtr="0">
            <a:noAutofit/>
          </a:bodyPr>
          <a:lstStyle/>
          <a:p>
            <a:pPr algn="ctr"/>
            <a:endParaRPr sz="2700">
              <a:solidFill>
                <a:schemeClr val="dk1"/>
              </a:solidFill>
              <a:latin typeface="Oi"/>
              <a:ea typeface="Oi"/>
              <a:cs typeface="Oi"/>
              <a:sym typeface="Oi"/>
            </a:endParaRPr>
          </a:p>
        </p:txBody>
      </p:sp>
      <p:sp>
        <p:nvSpPr>
          <p:cNvPr id="4371" name="Google Shape;4371;p360"/>
          <p:cNvSpPr txBox="1"/>
          <p:nvPr/>
        </p:nvSpPr>
        <p:spPr>
          <a:xfrm>
            <a:off x="3004620" y="7729989"/>
            <a:ext cx="12687300" cy="1280607"/>
          </a:xfrm>
          <a:prstGeom prst="rect">
            <a:avLst/>
          </a:prstGeom>
          <a:noFill/>
          <a:ln>
            <a:noFill/>
          </a:ln>
        </p:spPr>
        <p:txBody>
          <a:bodyPr spcFirstLastPara="1" wrap="square" lIns="0" tIns="0" rIns="0" bIns="0" anchor="t" anchorCtr="0">
            <a:spAutoFit/>
          </a:bodyPr>
          <a:lstStyle/>
          <a:p>
            <a:pPr algn="just">
              <a:lnSpc>
                <a:spcPct val="145947"/>
              </a:lnSpc>
            </a:pPr>
            <a:r>
              <a:rPr lang="en-US" sz="2850" dirty="0">
                <a:solidFill>
                  <a:schemeClr val="tx1"/>
                </a:solidFill>
                <a:latin typeface="Roboto"/>
                <a:ea typeface="Roboto"/>
                <a:cs typeface="Roboto"/>
                <a:sym typeface="Roboto"/>
              </a:rPr>
              <a:t>Giúp các cấp lãnh đạo quản lý hiệu quả việc thực hiện chuyển đổi số, kiểm tra chặt chẽ các hoạt động chuyên môn trong các nhà trường.</a:t>
            </a:r>
            <a:endParaRPr sz="2100" dirty="0">
              <a:solidFill>
                <a:schemeClr val="tx1"/>
              </a:solidFill>
            </a:endParaRPr>
          </a:p>
        </p:txBody>
      </p:sp>
      <p:sp>
        <p:nvSpPr>
          <p:cNvPr id="4372" name="Google Shape;4372;p360"/>
          <p:cNvSpPr/>
          <p:nvPr/>
        </p:nvSpPr>
        <p:spPr>
          <a:xfrm>
            <a:off x="2090218" y="7702558"/>
            <a:ext cx="685800" cy="639851"/>
          </a:xfrm>
          <a:prstGeom prst="rightArrow">
            <a:avLst>
              <a:gd name="adj1" fmla="val 50000"/>
              <a:gd name="adj2" fmla="val 50000"/>
            </a:avLst>
          </a:prstGeom>
          <a:solidFill>
            <a:srgbClr val="006241"/>
          </a:solidFill>
          <a:ln>
            <a:noFill/>
          </a:ln>
        </p:spPr>
        <p:txBody>
          <a:bodyPr spcFirstLastPara="1" wrap="square" lIns="137138" tIns="68550" rIns="137138" bIns="68550" anchor="ctr" anchorCtr="0">
            <a:noAutofit/>
          </a:bodyPr>
          <a:lstStyle/>
          <a:p>
            <a:pPr algn="ctr"/>
            <a:endParaRPr sz="2700">
              <a:solidFill>
                <a:schemeClr val="lt1"/>
              </a:solidFill>
              <a:latin typeface="Oi"/>
              <a:ea typeface="Oi"/>
              <a:cs typeface="Oi"/>
              <a:sym typeface="Oi"/>
            </a:endParaRPr>
          </a:p>
        </p:txBody>
      </p:sp>
      <p:sp>
        <p:nvSpPr>
          <p:cNvPr id="4373" name="Google Shape;4373;p360"/>
          <p:cNvSpPr txBox="1"/>
          <p:nvPr/>
        </p:nvSpPr>
        <p:spPr>
          <a:xfrm>
            <a:off x="2231232" y="4953691"/>
            <a:ext cx="13389431" cy="642227"/>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chemeClr val="tx1"/>
                </a:solidFill>
                <a:latin typeface="Roboto"/>
                <a:ea typeface="Roboto"/>
                <a:cs typeface="Roboto"/>
                <a:sym typeface="Roboto"/>
              </a:rPr>
              <a:t>3</a:t>
            </a:r>
            <a:r>
              <a:rPr lang="en-US" sz="2801">
                <a:solidFill>
                  <a:schemeClr val="tx1"/>
                </a:solidFill>
                <a:latin typeface="Roboto"/>
                <a:ea typeface="Roboto"/>
                <a:cs typeface="Roboto"/>
                <a:sym typeface="Roboto"/>
              </a:rPr>
              <a:t>. </a:t>
            </a:r>
            <a:r>
              <a:rPr lang="en-US" sz="2801" dirty="0">
                <a:solidFill>
                  <a:schemeClr val="tx1"/>
                </a:solidFill>
                <a:latin typeface="Roboto"/>
                <a:ea typeface="Roboto"/>
                <a:cs typeface="Roboto"/>
                <a:sym typeface="Roboto"/>
              </a:rPr>
              <a:t>Thực hiện chỉ đạo và ký duyệt hồ sơ của cấp dưới nhanh chóng, thuận tiện.</a:t>
            </a:r>
            <a:endParaRPr sz="2100" dirty="0">
              <a:solidFill>
                <a:schemeClr val="tx1"/>
              </a:solidFill>
            </a:endParaRPr>
          </a:p>
        </p:txBody>
      </p:sp>
      <p:sp>
        <p:nvSpPr>
          <p:cNvPr id="4374" name="Google Shape;4374;p360"/>
          <p:cNvSpPr txBox="1"/>
          <p:nvPr/>
        </p:nvSpPr>
        <p:spPr>
          <a:xfrm>
            <a:off x="2231363" y="3635694"/>
            <a:ext cx="13389300" cy="1284454"/>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chemeClr val="tx1"/>
                </a:solidFill>
                <a:latin typeface="Roboto"/>
                <a:ea typeface="Roboto"/>
                <a:cs typeface="Roboto"/>
                <a:sym typeface="Roboto"/>
              </a:rPr>
              <a:t>2</a:t>
            </a:r>
            <a:r>
              <a:rPr lang="en-US" sz="2801">
                <a:solidFill>
                  <a:schemeClr val="tx1"/>
                </a:solidFill>
                <a:latin typeface="Roboto"/>
                <a:ea typeface="Roboto"/>
                <a:cs typeface="Roboto"/>
                <a:sym typeface="Roboto"/>
              </a:rPr>
              <a:t>. </a:t>
            </a:r>
            <a:r>
              <a:rPr lang="en-US" sz="2801" dirty="0">
                <a:solidFill>
                  <a:schemeClr val="tx1"/>
                </a:solidFill>
                <a:latin typeface="Roboto"/>
                <a:ea typeface="Roboto"/>
                <a:cs typeface="Roboto"/>
                <a:sym typeface="Roboto"/>
              </a:rPr>
              <a:t>Thực hiện quản lý, lưu trữ hồ sơ hàng năm hàng năm trên môi trường số một cách khoa học, dễ tìm, dễ lấy.</a:t>
            </a:r>
            <a:endParaRPr sz="2100" dirty="0">
              <a:solidFill>
                <a:schemeClr val="tx1"/>
              </a:solidFill>
            </a:endParaRPr>
          </a:p>
        </p:txBody>
      </p:sp>
      <p:sp>
        <p:nvSpPr>
          <p:cNvPr id="2" name="Google Shape;4373;p360">
            <a:extLst>
              <a:ext uri="{FF2B5EF4-FFF2-40B4-BE49-F238E27FC236}">
                <a16:creationId xmlns:a16="http://schemas.microsoft.com/office/drawing/2014/main" id="{8D1E7307-57A8-A705-C31A-FE2DF614E277}"/>
              </a:ext>
            </a:extLst>
          </p:cNvPr>
          <p:cNvSpPr txBox="1"/>
          <p:nvPr/>
        </p:nvSpPr>
        <p:spPr>
          <a:xfrm>
            <a:off x="2231232" y="2937069"/>
            <a:ext cx="13389431" cy="642227"/>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chemeClr val="tx1"/>
                </a:solidFill>
                <a:latin typeface="Roboto"/>
                <a:ea typeface="Roboto"/>
                <a:cs typeface="Roboto"/>
                <a:sym typeface="Roboto"/>
              </a:rPr>
              <a:t>1</a:t>
            </a:r>
            <a:r>
              <a:rPr lang="en-US" sz="2801">
                <a:solidFill>
                  <a:schemeClr val="tx1"/>
                </a:solidFill>
                <a:latin typeface="Roboto"/>
                <a:ea typeface="Roboto"/>
                <a:cs typeface="Roboto"/>
                <a:sym typeface="Roboto"/>
              </a:rPr>
              <a:t>. Xây dựng một hệ thống quản lý hồ sơ sổ sách điện tử toàn ngành và đồng bộ.</a:t>
            </a:r>
            <a:endParaRPr sz="2100" dirty="0">
              <a:solidFill>
                <a:schemeClr val="tx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342"/>
        <p:cNvGrpSpPr/>
        <p:nvPr/>
      </p:nvGrpSpPr>
      <p:grpSpPr>
        <a:xfrm>
          <a:off x="0" y="0"/>
          <a:ext cx="0" cy="0"/>
          <a:chOff x="0" y="0"/>
          <a:chExt cx="0" cy="0"/>
        </a:xfrm>
      </p:grpSpPr>
      <p:sp>
        <p:nvSpPr>
          <p:cNvPr id="4343" name="Google Shape;4343;p358"/>
          <p:cNvSpPr txBox="1"/>
          <p:nvPr/>
        </p:nvSpPr>
        <p:spPr>
          <a:xfrm>
            <a:off x="2307772" y="2019300"/>
            <a:ext cx="14456228" cy="642612"/>
          </a:xfrm>
          <a:prstGeom prst="rect">
            <a:avLst/>
          </a:prstGeom>
          <a:noFill/>
          <a:ln>
            <a:noFill/>
          </a:ln>
        </p:spPr>
        <p:txBody>
          <a:bodyPr spcFirstLastPara="1" wrap="square" lIns="0" tIns="0" rIns="0" bIns="0" anchor="t" anchorCtr="0">
            <a:spAutoFit/>
          </a:bodyPr>
          <a:lstStyle/>
          <a:p>
            <a:pPr algn="just">
              <a:lnSpc>
                <a:spcPct val="115541"/>
              </a:lnSpc>
            </a:pPr>
            <a:r>
              <a:rPr lang="en-US" sz="3600" b="1">
                <a:solidFill>
                  <a:schemeClr val="dk1"/>
                </a:solidFill>
                <a:latin typeface="Roboto"/>
                <a:ea typeface="Roboto"/>
                <a:cs typeface="Roboto"/>
                <a:sym typeface="Roboto"/>
              </a:rPr>
              <a:t>Đối với CBQL trường</a:t>
            </a:r>
            <a:endParaRPr sz="3600" b="1">
              <a:solidFill>
                <a:schemeClr val="dk1"/>
              </a:solidFill>
              <a:latin typeface="Roboto"/>
              <a:ea typeface="Roboto"/>
              <a:cs typeface="Roboto"/>
              <a:sym typeface="Roboto"/>
            </a:endParaRPr>
          </a:p>
        </p:txBody>
      </p:sp>
      <p:pic>
        <p:nvPicPr>
          <p:cNvPr id="4344" name="Google Shape;4344;p358"/>
          <p:cNvPicPr preferRelativeResize="0"/>
          <p:nvPr/>
        </p:nvPicPr>
        <p:blipFill rotWithShape="1">
          <a:blip r:embed="rId3">
            <a:alphaModFix/>
          </a:blip>
          <a:srcRect/>
          <a:stretch/>
        </p:blipFill>
        <p:spPr>
          <a:xfrm>
            <a:off x="1621973" y="2045609"/>
            <a:ext cx="468245" cy="415235"/>
          </a:xfrm>
          <a:prstGeom prst="rect">
            <a:avLst/>
          </a:prstGeom>
          <a:noFill/>
          <a:ln>
            <a:noFill/>
          </a:ln>
        </p:spPr>
      </p:pic>
      <p:sp>
        <p:nvSpPr>
          <p:cNvPr id="4345" name="Google Shape;4345;p358"/>
          <p:cNvSpPr txBox="1"/>
          <p:nvPr/>
        </p:nvSpPr>
        <p:spPr>
          <a:xfrm>
            <a:off x="2307772" y="5299235"/>
            <a:ext cx="13389431" cy="642227"/>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chemeClr val="tx1"/>
                </a:solidFill>
                <a:latin typeface="Roboto"/>
                <a:ea typeface="Roboto"/>
                <a:cs typeface="Roboto"/>
                <a:sym typeface="Roboto"/>
              </a:rPr>
              <a:t>2. Thực hiện quản lý, lưu trữ hồ sơ của nhà trường hàng năm khoa học, dễ tìm, dễ lấy.</a:t>
            </a:r>
            <a:endParaRPr sz="2100" dirty="0">
              <a:solidFill>
                <a:schemeClr val="tx1"/>
              </a:solidFill>
            </a:endParaRPr>
          </a:p>
        </p:txBody>
      </p:sp>
      <p:sp>
        <p:nvSpPr>
          <p:cNvPr id="4346" name="Google Shape;4346;p358"/>
          <p:cNvSpPr txBox="1"/>
          <p:nvPr/>
        </p:nvSpPr>
        <p:spPr>
          <a:xfrm>
            <a:off x="858277" y="782460"/>
            <a:ext cx="15905723" cy="923458"/>
          </a:xfrm>
          <a:prstGeom prst="rect">
            <a:avLst/>
          </a:prstGeom>
          <a:noFill/>
          <a:ln>
            <a:noFill/>
          </a:ln>
        </p:spPr>
        <p:txBody>
          <a:bodyPr spcFirstLastPara="1" wrap="square" lIns="0" tIns="0" rIns="0" bIns="0" anchor="t" anchorCtr="0">
            <a:spAutoFit/>
          </a:bodyPr>
          <a:lstStyle/>
          <a:p>
            <a:pPr>
              <a:lnSpc>
                <a:spcPct val="119976"/>
              </a:lnSpc>
            </a:pPr>
            <a:r>
              <a:rPr lang="en-US" sz="5001" b="1">
                <a:solidFill>
                  <a:srgbClr val="094B95"/>
                </a:solidFill>
                <a:latin typeface="Roboto"/>
                <a:ea typeface="Roboto"/>
                <a:cs typeface="Roboto"/>
                <a:sym typeface="Roboto"/>
              </a:rPr>
              <a:t>2. LỢI ÍCH HỆ THỐNG QUẢN LÝ SỔ SÁCH MANG LẠI</a:t>
            </a:r>
            <a:endParaRPr sz="2100"/>
          </a:p>
        </p:txBody>
      </p:sp>
      <p:sp>
        <p:nvSpPr>
          <p:cNvPr id="4347" name="Google Shape;4347;p358"/>
          <p:cNvSpPr txBox="1"/>
          <p:nvPr/>
        </p:nvSpPr>
        <p:spPr>
          <a:xfrm>
            <a:off x="2307771" y="3199284"/>
            <a:ext cx="13618032" cy="1926681"/>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chemeClr val="tx1"/>
                </a:solidFill>
                <a:latin typeface="Roboto"/>
                <a:ea typeface="Roboto"/>
                <a:cs typeface="Roboto"/>
                <a:sym typeface="Roboto"/>
              </a:rPr>
              <a:t>1. Tiết kiệm thời gian, công sức và các khoản chi phí in ấn và lưu trữ toàn bộ hồ sơ quản lý của nhà trường. Tránh được nguy cơ mất mát, hư hỏng bởi các lý do không mong muốn từ hồ sơ giấy. </a:t>
            </a:r>
            <a:endParaRPr sz="2100" dirty="0">
              <a:solidFill>
                <a:schemeClr val="tx1"/>
              </a:solidFill>
            </a:endParaRPr>
          </a:p>
        </p:txBody>
      </p:sp>
      <p:sp>
        <p:nvSpPr>
          <p:cNvPr id="4348" name="Google Shape;4348;p358"/>
          <p:cNvSpPr txBox="1"/>
          <p:nvPr/>
        </p:nvSpPr>
        <p:spPr>
          <a:xfrm>
            <a:off x="2328450" y="6272775"/>
            <a:ext cx="13404150" cy="1284454"/>
          </a:xfrm>
          <a:prstGeom prst="rect">
            <a:avLst/>
          </a:prstGeom>
          <a:noFill/>
          <a:ln>
            <a:noFill/>
          </a:ln>
        </p:spPr>
        <p:txBody>
          <a:bodyPr spcFirstLastPara="1" wrap="square" lIns="0" tIns="0" rIns="0" bIns="0" anchor="t" anchorCtr="0">
            <a:spAutoFit/>
          </a:bodyPr>
          <a:lstStyle/>
          <a:p>
            <a:pPr algn="just">
              <a:lnSpc>
                <a:spcPct val="148527"/>
              </a:lnSpc>
            </a:pPr>
            <a:r>
              <a:rPr lang="en-US" sz="2801" dirty="0">
                <a:solidFill>
                  <a:schemeClr val="tx1"/>
                </a:solidFill>
                <a:latin typeface="Roboto"/>
                <a:ea typeface="Roboto"/>
                <a:cs typeface="Roboto"/>
                <a:sym typeface="Roboto"/>
              </a:rPr>
              <a:t>3. Nộp hồ sơ trình kí lên cấp trên thuận lợi. Nhận hồ sơ được duyệt và các văn bản chỉ đạo kịp thời.</a:t>
            </a:r>
            <a:endParaRPr sz="2100" dirty="0">
              <a:solidFill>
                <a:schemeClr val="tx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63"/>
        <p:cNvGrpSpPr/>
        <p:nvPr/>
      </p:nvGrpSpPr>
      <p:grpSpPr>
        <a:xfrm>
          <a:off x="0" y="0"/>
          <a:ext cx="0" cy="0"/>
          <a:chOff x="0" y="0"/>
          <a:chExt cx="0" cy="0"/>
        </a:xfrm>
      </p:grpSpPr>
      <p:sp>
        <p:nvSpPr>
          <p:cNvPr id="4464" name="Google Shape;4464;p365"/>
          <p:cNvSpPr txBox="1"/>
          <p:nvPr/>
        </p:nvSpPr>
        <p:spPr>
          <a:xfrm>
            <a:off x="858277" y="571500"/>
            <a:ext cx="16896326" cy="923458"/>
          </a:xfrm>
          <a:prstGeom prst="rect">
            <a:avLst/>
          </a:prstGeom>
          <a:noFill/>
          <a:ln>
            <a:noFill/>
          </a:ln>
        </p:spPr>
        <p:txBody>
          <a:bodyPr spcFirstLastPara="1" wrap="square" lIns="0" tIns="0" rIns="0" bIns="0" anchor="t" anchorCtr="0">
            <a:spAutoFit/>
          </a:bodyPr>
          <a:lstStyle/>
          <a:p>
            <a:pPr>
              <a:lnSpc>
                <a:spcPct val="119976"/>
              </a:lnSpc>
            </a:pPr>
            <a:r>
              <a:rPr lang="en-US" sz="5001" b="1">
                <a:solidFill>
                  <a:srgbClr val="006241"/>
                </a:solidFill>
                <a:latin typeface="Roboto"/>
                <a:ea typeface="Roboto"/>
                <a:cs typeface="Roboto"/>
                <a:sym typeface="Roboto"/>
              </a:rPr>
              <a:t>6. MÀN HÌNH CHỨC NĂNG &amp; BIỂU ĐỒ THEO DÕI</a:t>
            </a:r>
            <a:endParaRPr sz="2100"/>
          </a:p>
        </p:txBody>
      </p:sp>
      <p:pic>
        <p:nvPicPr>
          <p:cNvPr id="4465" name="Google Shape;4465;p365"/>
          <p:cNvPicPr preferRelativeResize="0"/>
          <p:nvPr/>
        </p:nvPicPr>
        <p:blipFill rotWithShape="1">
          <a:blip r:embed="rId3">
            <a:alphaModFix/>
          </a:blip>
          <a:srcRect/>
          <a:stretch/>
        </p:blipFill>
        <p:spPr>
          <a:xfrm>
            <a:off x="858276" y="1485902"/>
            <a:ext cx="16515324" cy="825775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4"/>
          <p:cNvSpPr/>
          <p:nvPr/>
        </p:nvSpPr>
        <p:spPr>
          <a:xfrm>
            <a:off x="-2443786" y="7901842"/>
            <a:ext cx="5104747" cy="5127627"/>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5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a:off x="17032091" y="-1135782"/>
            <a:ext cx="2511820" cy="2523079"/>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5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6" name="Google Shape;146;p4"/>
          <p:cNvPicPr preferRelativeResize="0"/>
          <p:nvPr/>
        </p:nvPicPr>
        <p:blipFill rotWithShape="1">
          <a:blip r:embed="rId3">
            <a:alphaModFix/>
          </a:blip>
          <a:srcRect/>
          <a:stretch/>
        </p:blipFill>
        <p:spPr>
          <a:xfrm>
            <a:off x="979309" y="1767675"/>
            <a:ext cx="16093422" cy="8434504"/>
          </a:xfrm>
          <a:prstGeom prst="rect">
            <a:avLst/>
          </a:prstGeom>
          <a:noFill/>
          <a:ln>
            <a:noFill/>
          </a:ln>
        </p:spPr>
      </p:pic>
      <p:sp>
        <p:nvSpPr>
          <p:cNvPr id="147" name="Google Shape;147;p4"/>
          <p:cNvSpPr txBox="1"/>
          <p:nvPr/>
        </p:nvSpPr>
        <p:spPr>
          <a:xfrm>
            <a:off x="1584960" y="23864"/>
            <a:ext cx="15487771" cy="2585323"/>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4000" b="1" dirty="0">
                <a:latin typeface="Times New Roman" panose="02020603050405020304" pitchFamily="18" charset="0"/>
                <a:ea typeface="Roboto Mono"/>
                <a:cs typeface="Times New Roman" panose="02020603050405020304" pitchFamily="18" charset="0"/>
                <a:sym typeface="Roboto Mono"/>
              </a:rPr>
              <a:t>GIẢI THƯỞNG “SAO KHUÊ 2021”</a:t>
            </a:r>
            <a:br>
              <a:rPr lang="en-US" sz="4000" b="1" dirty="0">
                <a:latin typeface="Times New Roman" panose="02020603050405020304" pitchFamily="18" charset="0"/>
                <a:ea typeface="Roboto Mono"/>
                <a:cs typeface="Times New Roman" panose="02020603050405020304" pitchFamily="18" charset="0"/>
                <a:sym typeface="Roboto Mono"/>
              </a:rPr>
            </a:br>
            <a:r>
              <a:rPr lang="en-US" sz="4000" b="1" dirty="0" err="1">
                <a:latin typeface="Times New Roman" panose="02020603050405020304" pitchFamily="18" charset="0"/>
                <a:ea typeface="Roboto Mono"/>
                <a:cs typeface="Times New Roman" panose="02020603050405020304" pitchFamily="18" charset="0"/>
                <a:sym typeface="Roboto Mono"/>
              </a:rPr>
              <a:t>Giải</a:t>
            </a:r>
            <a:r>
              <a:rPr lang="en-US" sz="4000" b="1" dirty="0">
                <a:latin typeface="Times New Roman" panose="02020603050405020304" pitchFamily="18" charset="0"/>
                <a:ea typeface="Roboto Mono"/>
                <a:cs typeface="Times New Roman" panose="02020603050405020304" pitchFamily="18" charset="0"/>
                <a:sym typeface="Roboto Mono"/>
              </a:rPr>
              <a:t> </a:t>
            </a:r>
            <a:r>
              <a:rPr lang="en-US" sz="4000" b="1" dirty="0" err="1">
                <a:latin typeface="Times New Roman" panose="02020603050405020304" pitchFamily="18" charset="0"/>
                <a:ea typeface="Roboto Mono"/>
                <a:cs typeface="Times New Roman" panose="02020603050405020304" pitchFamily="18" charset="0"/>
                <a:sym typeface="Roboto Mono"/>
              </a:rPr>
              <a:t>thưởng</a:t>
            </a:r>
            <a:r>
              <a:rPr lang="en-US" sz="4000" b="1" dirty="0">
                <a:latin typeface="Times New Roman" panose="02020603050405020304" pitchFamily="18" charset="0"/>
                <a:ea typeface="Roboto Mono"/>
                <a:cs typeface="Times New Roman" panose="02020603050405020304" pitchFamily="18" charset="0"/>
                <a:sym typeface="Roboto Mono"/>
              </a:rPr>
              <a:t> </a:t>
            </a:r>
            <a:r>
              <a:rPr lang="en-US" sz="4000" b="1" dirty="0" err="1">
                <a:latin typeface="Times New Roman" panose="02020603050405020304" pitchFamily="18" charset="0"/>
                <a:ea typeface="Roboto Mono"/>
                <a:cs typeface="Times New Roman" panose="02020603050405020304" pitchFamily="18" charset="0"/>
                <a:sym typeface="Roboto Mono"/>
              </a:rPr>
              <a:t>danh</a:t>
            </a:r>
            <a:r>
              <a:rPr lang="en-US" sz="4000" b="1" dirty="0">
                <a:latin typeface="Times New Roman" panose="02020603050405020304" pitchFamily="18" charset="0"/>
                <a:ea typeface="Roboto Mono"/>
                <a:cs typeface="Times New Roman" panose="02020603050405020304" pitchFamily="18" charset="0"/>
                <a:sym typeface="Roboto Mono"/>
              </a:rPr>
              <a:t> </a:t>
            </a:r>
            <a:r>
              <a:rPr lang="en-US" sz="4000" b="1" dirty="0" err="1">
                <a:latin typeface="Times New Roman" panose="02020603050405020304" pitchFamily="18" charset="0"/>
                <a:ea typeface="Roboto Mono"/>
                <a:cs typeface="Times New Roman" panose="02020603050405020304" pitchFamily="18" charset="0"/>
                <a:sym typeface="Roboto Mono"/>
              </a:rPr>
              <a:t>giá</a:t>
            </a:r>
            <a:r>
              <a:rPr lang="en-US" sz="4000" b="1" dirty="0">
                <a:latin typeface="Times New Roman" panose="02020603050405020304" pitchFamily="18" charset="0"/>
                <a:ea typeface="Roboto Mono"/>
                <a:cs typeface="Times New Roman" panose="02020603050405020304" pitchFamily="18" charset="0"/>
                <a:sym typeface="Roboto Mono"/>
              </a:rPr>
              <a:t> </a:t>
            </a:r>
            <a:r>
              <a:rPr lang="en-US" sz="4000" b="1" dirty="0" err="1">
                <a:latin typeface="Times New Roman" panose="02020603050405020304" pitchFamily="18" charset="0"/>
                <a:ea typeface="Roboto Mono"/>
                <a:cs typeface="Times New Roman" panose="02020603050405020304" pitchFamily="18" charset="0"/>
                <a:sym typeface="Roboto Mono"/>
              </a:rPr>
              <a:t>trong</a:t>
            </a:r>
            <a:r>
              <a:rPr lang="en-US" sz="4000" b="1" dirty="0">
                <a:latin typeface="Times New Roman" panose="02020603050405020304" pitchFamily="18" charset="0"/>
                <a:ea typeface="Roboto Mono"/>
                <a:cs typeface="Times New Roman" panose="02020603050405020304" pitchFamily="18" charset="0"/>
                <a:sym typeface="Roboto Mono"/>
              </a:rPr>
              <a:t> </a:t>
            </a:r>
            <a:r>
              <a:rPr lang="en-US" sz="4000" b="1" dirty="0" err="1">
                <a:latin typeface="Times New Roman" panose="02020603050405020304" pitchFamily="18" charset="0"/>
                <a:ea typeface="Roboto Mono"/>
                <a:cs typeface="Times New Roman" panose="02020603050405020304" pitchFamily="18" charset="0"/>
                <a:sym typeface="Roboto Mono"/>
              </a:rPr>
              <a:t>lĩnh</a:t>
            </a:r>
            <a:r>
              <a:rPr lang="en-US" sz="4000" b="1" dirty="0">
                <a:latin typeface="Times New Roman" panose="02020603050405020304" pitchFamily="18" charset="0"/>
                <a:ea typeface="Roboto Mono"/>
                <a:cs typeface="Times New Roman" panose="02020603050405020304" pitchFamily="18" charset="0"/>
                <a:sym typeface="Roboto Mono"/>
              </a:rPr>
              <a:t> </a:t>
            </a:r>
            <a:r>
              <a:rPr lang="en-US" sz="4000" b="1" dirty="0" err="1">
                <a:latin typeface="Times New Roman" panose="02020603050405020304" pitchFamily="18" charset="0"/>
                <a:ea typeface="Roboto Mono"/>
                <a:cs typeface="Times New Roman" panose="02020603050405020304" pitchFamily="18" charset="0"/>
                <a:sym typeface="Roboto Mono"/>
              </a:rPr>
              <a:t>vực</a:t>
            </a:r>
            <a:r>
              <a:rPr lang="en-US" sz="4000" b="1" dirty="0">
                <a:latin typeface="Times New Roman" panose="02020603050405020304" pitchFamily="18" charset="0"/>
                <a:ea typeface="Roboto Mono"/>
                <a:cs typeface="Times New Roman" panose="02020603050405020304" pitchFamily="18" charset="0"/>
                <a:sym typeface="Roboto Mono"/>
              </a:rPr>
              <a:t> CNTT</a:t>
            </a:r>
          </a:p>
          <a:p>
            <a:pPr marL="0" marR="0" lvl="0" indent="0" algn="ctr" rtl="0">
              <a:lnSpc>
                <a:spcPct val="140005"/>
              </a:lnSpc>
              <a:spcBef>
                <a:spcPts val="0"/>
              </a:spcBef>
              <a:spcAft>
                <a:spcPts val="0"/>
              </a:spcAft>
              <a:buNone/>
            </a:pPr>
            <a:endParaRPr sz="4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95DA"/>
        </a:solidFill>
        <a:effectLst/>
      </p:bgPr>
    </p:bg>
    <p:spTree>
      <p:nvGrpSpPr>
        <p:cNvPr id="1" name="Shape 200"/>
        <p:cNvGrpSpPr/>
        <p:nvPr/>
      </p:nvGrpSpPr>
      <p:grpSpPr>
        <a:xfrm>
          <a:off x="0" y="0"/>
          <a:ext cx="0" cy="0"/>
          <a:chOff x="0" y="0"/>
          <a:chExt cx="0" cy="0"/>
        </a:xfrm>
      </p:grpSpPr>
      <p:sp>
        <p:nvSpPr>
          <p:cNvPr id="201" name="Google Shape;201;p9"/>
          <p:cNvSpPr/>
          <p:nvPr/>
        </p:nvSpPr>
        <p:spPr>
          <a:xfrm>
            <a:off x="-4784846" y="926911"/>
            <a:ext cx="8395548" cy="8433178"/>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00000">
              <a:alpha val="34901"/>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6" name="Picture 5">
            <a:extLst>
              <a:ext uri="{FF2B5EF4-FFF2-40B4-BE49-F238E27FC236}">
                <a16:creationId xmlns:a16="http://schemas.microsoft.com/office/drawing/2014/main" id="{483FFF57-37AF-B115-999B-C17F9A706507}"/>
              </a:ext>
            </a:extLst>
          </p:cNvPr>
          <p:cNvPicPr>
            <a:picLocks noChangeAspect="1"/>
          </p:cNvPicPr>
          <p:nvPr/>
        </p:nvPicPr>
        <p:blipFill>
          <a:blip r:embed="rId3"/>
          <a:stretch>
            <a:fillRect/>
          </a:stretch>
        </p:blipFill>
        <p:spPr>
          <a:xfrm>
            <a:off x="1059123" y="1550370"/>
            <a:ext cx="7759783" cy="4146844"/>
          </a:xfrm>
          <a:prstGeom prst="rect">
            <a:avLst/>
          </a:prstGeom>
        </p:spPr>
      </p:pic>
      <p:pic>
        <p:nvPicPr>
          <p:cNvPr id="7" name="Picture 6">
            <a:extLst>
              <a:ext uri="{FF2B5EF4-FFF2-40B4-BE49-F238E27FC236}">
                <a16:creationId xmlns:a16="http://schemas.microsoft.com/office/drawing/2014/main" id="{5D1FBE1E-A433-2353-96AC-A72BD00809EF}"/>
              </a:ext>
            </a:extLst>
          </p:cNvPr>
          <p:cNvPicPr>
            <a:picLocks noChangeAspect="1"/>
          </p:cNvPicPr>
          <p:nvPr/>
        </p:nvPicPr>
        <p:blipFill>
          <a:blip r:embed="rId4"/>
          <a:stretch>
            <a:fillRect/>
          </a:stretch>
        </p:blipFill>
        <p:spPr>
          <a:xfrm>
            <a:off x="9417590" y="1550367"/>
            <a:ext cx="8046063" cy="4146844"/>
          </a:xfrm>
          <a:prstGeom prst="rect">
            <a:avLst/>
          </a:prstGeom>
        </p:spPr>
      </p:pic>
      <p:pic>
        <p:nvPicPr>
          <p:cNvPr id="8" name="Picture 7">
            <a:extLst>
              <a:ext uri="{FF2B5EF4-FFF2-40B4-BE49-F238E27FC236}">
                <a16:creationId xmlns:a16="http://schemas.microsoft.com/office/drawing/2014/main" id="{AF9431AC-58B9-53C6-3675-BE28472C5971}"/>
              </a:ext>
            </a:extLst>
          </p:cNvPr>
          <p:cNvPicPr>
            <a:picLocks noChangeAspect="1"/>
          </p:cNvPicPr>
          <p:nvPr/>
        </p:nvPicPr>
        <p:blipFill>
          <a:blip r:embed="rId5"/>
          <a:stretch>
            <a:fillRect/>
          </a:stretch>
        </p:blipFill>
        <p:spPr>
          <a:xfrm>
            <a:off x="9417590" y="5913906"/>
            <a:ext cx="8046063" cy="4094288"/>
          </a:xfrm>
          <a:prstGeom prst="rect">
            <a:avLst/>
          </a:prstGeom>
        </p:spPr>
      </p:pic>
      <p:pic>
        <p:nvPicPr>
          <p:cNvPr id="9" name="Picture 8">
            <a:extLst>
              <a:ext uri="{FF2B5EF4-FFF2-40B4-BE49-F238E27FC236}">
                <a16:creationId xmlns:a16="http://schemas.microsoft.com/office/drawing/2014/main" id="{07269C5B-12DD-643A-30F0-2D0088DF4A78}"/>
              </a:ext>
            </a:extLst>
          </p:cNvPr>
          <p:cNvPicPr>
            <a:picLocks noChangeAspect="1"/>
          </p:cNvPicPr>
          <p:nvPr/>
        </p:nvPicPr>
        <p:blipFill>
          <a:blip r:embed="rId6"/>
          <a:stretch>
            <a:fillRect/>
          </a:stretch>
        </p:blipFill>
        <p:spPr>
          <a:xfrm>
            <a:off x="1017559" y="5902421"/>
            <a:ext cx="7801347" cy="4077549"/>
          </a:xfrm>
          <a:prstGeom prst="rect">
            <a:avLst/>
          </a:prstGeom>
        </p:spPr>
      </p:pic>
      <p:sp>
        <p:nvSpPr>
          <p:cNvPr id="10" name="Text Placeholder 2"/>
          <p:cNvSpPr txBox="1">
            <a:spLocks/>
          </p:cNvSpPr>
          <p:nvPr/>
        </p:nvSpPr>
        <p:spPr>
          <a:xfrm>
            <a:off x="1100690" y="266700"/>
            <a:ext cx="16196710" cy="1028700"/>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6000" b="1">
                <a:solidFill>
                  <a:srgbClr val="FFFF00"/>
                </a:solidFill>
                <a:latin typeface="Arial" panose="020B0604020202020204" pitchFamily="34" charset="0"/>
                <a:cs typeface="Arial" panose="020B0604020202020204" pitchFamily="34" charset="0"/>
              </a:rPr>
              <a:t>CĂN CỨ PHÁP LÝ</a:t>
            </a:r>
            <a:endParaRPr lang="en-US" sz="60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9898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114BE0-9AD2-7F3B-6A45-C003ECF0EEED}"/>
              </a:ext>
            </a:extLst>
          </p:cNvPr>
          <p:cNvPicPr>
            <a:picLocks noChangeAspect="1" noChangeArrowheads="1"/>
          </p:cNvPicPr>
          <p:nvPr/>
        </p:nvPicPr>
        <p:blipFill>
          <a:blip r:embed="rId3">
            <a:alphaModFix amt="5000"/>
            <a:extLst>
              <a:ext uri="{28A0092B-C50C-407E-A947-70E740481C1C}">
                <a14:useLocalDpi xmlns:a14="http://schemas.microsoft.com/office/drawing/2010/main" val="0"/>
              </a:ext>
            </a:extLst>
          </a:blip>
          <a:srcRect/>
          <a:stretch>
            <a:fillRect/>
          </a:stretch>
        </p:blipFill>
        <p:spPr bwMode="auto">
          <a:xfrm>
            <a:off x="-163612" y="2265947"/>
            <a:ext cx="18294380" cy="57551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9394C74-4657-B321-9F2B-C73358DF1C23}"/>
              </a:ext>
            </a:extLst>
          </p:cNvPr>
          <p:cNvPicPr>
            <a:picLocks noChangeAspect="1"/>
          </p:cNvPicPr>
          <p:nvPr/>
        </p:nvPicPr>
        <p:blipFill>
          <a:blip r:embed="rId4"/>
          <a:stretch>
            <a:fillRect/>
          </a:stretch>
        </p:blipFill>
        <p:spPr>
          <a:xfrm>
            <a:off x="1873973" y="0"/>
            <a:ext cx="14540053" cy="10287000"/>
          </a:xfrm>
          <a:prstGeom prst="rect">
            <a:avLst/>
          </a:prstGeom>
        </p:spPr>
      </p:pic>
    </p:spTree>
    <p:extLst>
      <p:ext uri="{BB962C8B-B14F-4D97-AF65-F5344CB8AC3E}">
        <p14:creationId xmlns:p14="http://schemas.microsoft.com/office/powerpoint/2010/main" val="2817265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81"/>
        <p:cNvGrpSpPr/>
        <p:nvPr/>
      </p:nvGrpSpPr>
      <p:grpSpPr>
        <a:xfrm>
          <a:off x="0" y="0"/>
          <a:ext cx="0" cy="0"/>
          <a:chOff x="0" y="0"/>
          <a:chExt cx="0" cy="0"/>
        </a:xfrm>
      </p:grpSpPr>
      <p:pic>
        <p:nvPicPr>
          <p:cNvPr id="4282" name="Google Shape;4282;p351"/>
          <p:cNvPicPr preferRelativeResize="0"/>
          <p:nvPr/>
        </p:nvPicPr>
        <p:blipFill rotWithShape="1">
          <a:blip r:embed="rId3">
            <a:alphaModFix/>
          </a:blip>
          <a:srcRect/>
          <a:stretch/>
        </p:blipFill>
        <p:spPr>
          <a:xfrm>
            <a:off x="1524000" y="736069"/>
            <a:ext cx="1969872" cy="1458260"/>
          </a:xfrm>
          <a:prstGeom prst="rect">
            <a:avLst/>
          </a:prstGeom>
          <a:noFill/>
          <a:ln>
            <a:noFill/>
          </a:ln>
        </p:spPr>
      </p:pic>
      <p:sp>
        <p:nvSpPr>
          <p:cNvPr id="4283" name="Google Shape;4283;p351"/>
          <p:cNvSpPr txBox="1"/>
          <p:nvPr/>
        </p:nvSpPr>
        <p:spPr>
          <a:xfrm>
            <a:off x="1462910" y="3659792"/>
            <a:ext cx="9906000" cy="854080"/>
          </a:xfrm>
          <a:prstGeom prst="rect">
            <a:avLst/>
          </a:prstGeom>
          <a:noFill/>
          <a:ln>
            <a:noFill/>
          </a:ln>
        </p:spPr>
        <p:txBody>
          <a:bodyPr spcFirstLastPara="1" wrap="square" lIns="0" tIns="0" rIns="0" bIns="0" anchor="t" anchorCtr="0">
            <a:spAutoFit/>
          </a:bodyPr>
          <a:lstStyle/>
          <a:p>
            <a:r>
              <a:rPr lang="en-US" sz="5550" b="1" dirty="0">
                <a:solidFill>
                  <a:srgbClr val="094B95"/>
                </a:solidFill>
                <a:latin typeface="Roboto"/>
                <a:ea typeface="Roboto"/>
                <a:cs typeface="Roboto"/>
                <a:sym typeface="Roboto"/>
              </a:rPr>
              <a:t>HỆ THỐNG QUẢN LÝ</a:t>
            </a:r>
            <a:endParaRPr sz="2100" dirty="0"/>
          </a:p>
        </p:txBody>
      </p:sp>
      <p:sp>
        <p:nvSpPr>
          <p:cNvPr id="4284" name="Google Shape;4284;p351"/>
          <p:cNvSpPr txBox="1"/>
          <p:nvPr/>
        </p:nvSpPr>
        <p:spPr>
          <a:xfrm>
            <a:off x="1462910" y="2656665"/>
            <a:ext cx="9448800" cy="954236"/>
          </a:xfrm>
          <a:prstGeom prst="rect">
            <a:avLst/>
          </a:prstGeom>
          <a:noFill/>
          <a:ln>
            <a:noFill/>
          </a:ln>
        </p:spPr>
        <p:txBody>
          <a:bodyPr spcFirstLastPara="1" wrap="square" lIns="0" tIns="0" rIns="0" bIns="0" anchor="t" anchorCtr="0">
            <a:spAutoFit/>
          </a:bodyPr>
          <a:lstStyle/>
          <a:p>
            <a:r>
              <a:rPr lang="en-US" sz="6201" b="1">
                <a:latin typeface="Roboto"/>
                <a:ea typeface="Roboto"/>
                <a:cs typeface="Roboto"/>
                <a:sym typeface="Roboto"/>
              </a:rPr>
              <a:t>GIỚI THIỆU</a:t>
            </a:r>
            <a:endParaRPr sz="2100"/>
          </a:p>
        </p:txBody>
      </p:sp>
      <p:sp>
        <p:nvSpPr>
          <p:cNvPr id="4285" name="Google Shape;4285;p351"/>
          <p:cNvSpPr txBox="1"/>
          <p:nvPr/>
        </p:nvSpPr>
        <p:spPr>
          <a:xfrm>
            <a:off x="1462910" y="4712561"/>
            <a:ext cx="10424291" cy="854080"/>
          </a:xfrm>
          <a:prstGeom prst="rect">
            <a:avLst/>
          </a:prstGeom>
          <a:noFill/>
          <a:ln>
            <a:noFill/>
          </a:ln>
        </p:spPr>
        <p:txBody>
          <a:bodyPr spcFirstLastPara="1" wrap="square" lIns="0" tIns="0" rIns="0" bIns="0" anchor="t" anchorCtr="0">
            <a:spAutoFit/>
          </a:bodyPr>
          <a:lstStyle/>
          <a:p>
            <a:r>
              <a:rPr lang="en-US" sz="5550" b="1" dirty="0">
                <a:solidFill>
                  <a:srgbClr val="094B95"/>
                </a:solidFill>
                <a:latin typeface="Roboto"/>
                <a:ea typeface="Roboto"/>
                <a:cs typeface="Roboto"/>
                <a:sym typeface="Roboto"/>
              </a:rPr>
              <a:t>HỒ SƠ, SỔ SÁCH </a:t>
            </a:r>
            <a:endParaRPr sz="2100" dirty="0"/>
          </a:p>
        </p:txBody>
      </p:sp>
      <p:pic>
        <p:nvPicPr>
          <p:cNvPr id="4286" name="Google Shape;4286;p351"/>
          <p:cNvPicPr preferRelativeResize="0"/>
          <p:nvPr/>
        </p:nvPicPr>
        <p:blipFill rotWithShape="1">
          <a:blip r:embed="rId4">
            <a:alphaModFix/>
          </a:blip>
          <a:srcRect/>
          <a:stretch/>
        </p:blipFill>
        <p:spPr>
          <a:xfrm>
            <a:off x="11887199" y="1877051"/>
            <a:ext cx="5767140" cy="567102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78"/>
        <p:cNvGrpSpPr/>
        <p:nvPr/>
      </p:nvGrpSpPr>
      <p:grpSpPr>
        <a:xfrm>
          <a:off x="0" y="0"/>
          <a:ext cx="0" cy="0"/>
          <a:chOff x="0" y="0"/>
          <a:chExt cx="0" cy="0"/>
        </a:xfrm>
      </p:grpSpPr>
      <p:sp>
        <p:nvSpPr>
          <p:cNvPr id="4379" name="Google Shape;4379;p361"/>
          <p:cNvSpPr/>
          <p:nvPr/>
        </p:nvSpPr>
        <p:spPr>
          <a:xfrm>
            <a:off x="2819401" y="5124271"/>
            <a:ext cx="12649202" cy="2229032"/>
          </a:xfrm>
          <a:prstGeom prst="roundRect">
            <a:avLst>
              <a:gd name="adj" fmla="val 4661"/>
            </a:avLst>
          </a:prstGeom>
          <a:solidFill>
            <a:srgbClr val="FFFFFF"/>
          </a:solidFill>
          <a:ln>
            <a:noFill/>
          </a:ln>
          <a:effectLst>
            <a:outerShdw blurRad="107950" dist="12700" dir="5400000" algn="ctr">
              <a:srgbClr val="000000"/>
            </a:outerShdw>
          </a:effectLst>
        </p:spPr>
        <p:txBody>
          <a:bodyPr spcFirstLastPara="1" wrap="square" lIns="91425" tIns="45713" rIns="91425" bIns="45713" anchor="ctr" anchorCtr="0">
            <a:noAutofit/>
          </a:bodyPr>
          <a:lstStyle/>
          <a:p>
            <a:endParaRPr sz="1800">
              <a:latin typeface="Calibri"/>
              <a:ea typeface="Calibri"/>
              <a:cs typeface="Calibri"/>
              <a:sym typeface="Calibri"/>
            </a:endParaRPr>
          </a:p>
        </p:txBody>
      </p:sp>
      <p:sp>
        <p:nvSpPr>
          <p:cNvPr id="4380" name="Google Shape;4380;p361"/>
          <p:cNvSpPr txBox="1"/>
          <p:nvPr/>
        </p:nvSpPr>
        <p:spPr>
          <a:xfrm>
            <a:off x="858277" y="782460"/>
            <a:ext cx="12771584" cy="923458"/>
          </a:xfrm>
          <a:prstGeom prst="rect">
            <a:avLst/>
          </a:prstGeom>
          <a:noFill/>
          <a:ln>
            <a:noFill/>
          </a:ln>
        </p:spPr>
        <p:txBody>
          <a:bodyPr spcFirstLastPara="1" wrap="square" lIns="0" tIns="0" rIns="0" bIns="0" anchor="t" anchorCtr="0">
            <a:spAutoFit/>
          </a:bodyPr>
          <a:lstStyle/>
          <a:p>
            <a:pPr>
              <a:lnSpc>
                <a:spcPct val="119976"/>
              </a:lnSpc>
            </a:pPr>
            <a:r>
              <a:rPr lang="en-US" sz="5001" b="1" dirty="0">
                <a:solidFill>
                  <a:srgbClr val="094B95"/>
                </a:solidFill>
                <a:latin typeface="Roboto"/>
                <a:ea typeface="Roboto"/>
                <a:cs typeface="Roboto"/>
                <a:sym typeface="Roboto"/>
              </a:rPr>
              <a:t>MÔ HÌNH</a:t>
            </a:r>
            <a:endParaRPr sz="2100" dirty="0"/>
          </a:p>
        </p:txBody>
      </p:sp>
      <p:sp>
        <p:nvSpPr>
          <p:cNvPr id="4381" name="Google Shape;4381;p361"/>
          <p:cNvSpPr/>
          <p:nvPr/>
        </p:nvSpPr>
        <p:spPr>
          <a:xfrm>
            <a:off x="3104839" y="6072962"/>
            <a:ext cx="2607176" cy="959537"/>
          </a:xfrm>
          <a:custGeom>
            <a:avLst/>
            <a:gdLst/>
            <a:ahLst/>
            <a:cxnLst/>
            <a:rect l="l" t="t" r="r" b="b"/>
            <a:pathLst>
              <a:path w="3147281" h="959537" extrusionOk="0">
                <a:moveTo>
                  <a:pt x="0" y="0"/>
                </a:moveTo>
                <a:lnTo>
                  <a:pt x="3147281" y="0"/>
                </a:lnTo>
                <a:lnTo>
                  <a:pt x="3147281" y="959537"/>
                </a:lnTo>
                <a:lnTo>
                  <a:pt x="0" y="959537"/>
                </a:lnTo>
                <a:lnTo>
                  <a:pt x="0" y="0"/>
                </a:lnTo>
                <a:close/>
              </a:path>
            </a:pathLst>
          </a:custGeom>
          <a:solidFill>
            <a:srgbClr val="0682BA"/>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13950" tIns="91425" rIns="91425" bIns="91425" anchor="ctr" anchorCtr="0">
            <a:noAutofit/>
          </a:bodyPr>
          <a:lstStyle/>
          <a:p>
            <a:pPr algn="ctr"/>
            <a:r>
              <a:rPr lang="en-US" sz="2201">
                <a:solidFill>
                  <a:srgbClr val="FFFFFF"/>
                </a:solidFill>
              </a:rPr>
              <a:t>Mầm Non</a:t>
            </a:r>
            <a:endParaRPr sz="2100"/>
          </a:p>
        </p:txBody>
      </p:sp>
      <p:sp>
        <p:nvSpPr>
          <p:cNvPr id="4382" name="Google Shape;4382;p361"/>
          <p:cNvSpPr/>
          <p:nvPr/>
        </p:nvSpPr>
        <p:spPr>
          <a:xfrm>
            <a:off x="6184606" y="6072962"/>
            <a:ext cx="2607176" cy="959537"/>
          </a:xfrm>
          <a:custGeom>
            <a:avLst/>
            <a:gdLst/>
            <a:ahLst/>
            <a:cxnLst/>
            <a:rect l="l" t="t" r="r" b="b"/>
            <a:pathLst>
              <a:path w="3147281" h="959537" extrusionOk="0">
                <a:moveTo>
                  <a:pt x="0" y="0"/>
                </a:moveTo>
                <a:lnTo>
                  <a:pt x="3147281" y="0"/>
                </a:lnTo>
                <a:lnTo>
                  <a:pt x="3147281" y="959537"/>
                </a:lnTo>
                <a:lnTo>
                  <a:pt x="0" y="959537"/>
                </a:lnTo>
                <a:lnTo>
                  <a:pt x="0" y="0"/>
                </a:lnTo>
                <a:close/>
              </a:path>
            </a:pathLst>
          </a:custGeom>
          <a:solidFill>
            <a:srgbClr val="0682BA"/>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13950" tIns="91425" rIns="91425" bIns="91425" anchor="ctr" anchorCtr="0">
            <a:noAutofit/>
          </a:bodyPr>
          <a:lstStyle/>
          <a:p>
            <a:pPr algn="ctr"/>
            <a:r>
              <a:rPr lang="en-US" sz="2201">
                <a:solidFill>
                  <a:srgbClr val="FFFFFF"/>
                </a:solidFill>
              </a:rPr>
              <a:t>Tiểu học</a:t>
            </a:r>
            <a:endParaRPr sz="2100"/>
          </a:p>
        </p:txBody>
      </p:sp>
      <p:sp>
        <p:nvSpPr>
          <p:cNvPr id="4383" name="Google Shape;4383;p361"/>
          <p:cNvSpPr/>
          <p:nvPr/>
        </p:nvSpPr>
        <p:spPr>
          <a:xfrm>
            <a:off x="9270233" y="6072961"/>
            <a:ext cx="2607176" cy="959537"/>
          </a:xfrm>
          <a:custGeom>
            <a:avLst/>
            <a:gdLst/>
            <a:ahLst/>
            <a:cxnLst/>
            <a:rect l="l" t="t" r="r" b="b"/>
            <a:pathLst>
              <a:path w="3147281" h="959537" extrusionOk="0">
                <a:moveTo>
                  <a:pt x="0" y="0"/>
                </a:moveTo>
                <a:lnTo>
                  <a:pt x="3147281" y="0"/>
                </a:lnTo>
                <a:lnTo>
                  <a:pt x="3147281" y="959537"/>
                </a:lnTo>
                <a:lnTo>
                  <a:pt x="0" y="959537"/>
                </a:lnTo>
                <a:lnTo>
                  <a:pt x="0" y="0"/>
                </a:lnTo>
                <a:close/>
              </a:path>
            </a:pathLst>
          </a:custGeom>
          <a:solidFill>
            <a:srgbClr val="0682BA"/>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13950" tIns="91425" rIns="91425" bIns="91425" anchor="ctr" anchorCtr="0">
            <a:noAutofit/>
          </a:bodyPr>
          <a:lstStyle/>
          <a:p>
            <a:pPr algn="ctr"/>
            <a:r>
              <a:rPr lang="en-US" sz="2201">
                <a:solidFill>
                  <a:srgbClr val="FFFFFF"/>
                </a:solidFill>
              </a:rPr>
              <a:t>THCS</a:t>
            </a:r>
            <a:endParaRPr sz="2100"/>
          </a:p>
        </p:txBody>
      </p:sp>
      <p:sp>
        <p:nvSpPr>
          <p:cNvPr id="4384" name="Google Shape;4384;p361"/>
          <p:cNvSpPr/>
          <p:nvPr/>
        </p:nvSpPr>
        <p:spPr>
          <a:xfrm>
            <a:off x="12349999" y="6072961"/>
            <a:ext cx="2607176" cy="959537"/>
          </a:xfrm>
          <a:custGeom>
            <a:avLst/>
            <a:gdLst/>
            <a:ahLst/>
            <a:cxnLst/>
            <a:rect l="l" t="t" r="r" b="b"/>
            <a:pathLst>
              <a:path w="3147281" h="959537" extrusionOk="0">
                <a:moveTo>
                  <a:pt x="0" y="0"/>
                </a:moveTo>
                <a:lnTo>
                  <a:pt x="3147281" y="0"/>
                </a:lnTo>
                <a:lnTo>
                  <a:pt x="3147281" y="959537"/>
                </a:lnTo>
                <a:lnTo>
                  <a:pt x="0" y="959537"/>
                </a:lnTo>
                <a:lnTo>
                  <a:pt x="0" y="0"/>
                </a:lnTo>
                <a:close/>
              </a:path>
            </a:pathLst>
          </a:custGeom>
          <a:solidFill>
            <a:srgbClr val="0682BA"/>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13950" tIns="91425" rIns="91425" bIns="91425" anchor="ctr" anchorCtr="0">
            <a:noAutofit/>
          </a:bodyPr>
          <a:lstStyle/>
          <a:p>
            <a:pPr algn="ctr"/>
            <a:r>
              <a:rPr lang="en-US" sz="2201">
                <a:solidFill>
                  <a:srgbClr val="FFFFFF"/>
                </a:solidFill>
              </a:rPr>
              <a:t>THPT &amp; GDTX</a:t>
            </a:r>
            <a:endParaRPr sz="2100"/>
          </a:p>
        </p:txBody>
      </p:sp>
      <p:cxnSp>
        <p:nvCxnSpPr>
          <p:cNvPr id="4385" name="Google Shape;4385;p361"/>
          <p:cNvCxnSpPr/>
          <p:nvPr/>
        </p:nvCxnSpPr>
        <p:spPr>
          <a:xfrm>
            <a:off x="4408426" y="5329895"/>
            <a:ext cx="6165395" cy="0"/>
          </a:xfrm>
          <a:prstGeom prst="straightConnector1">
            <a:avLst/>
          </a:prstGeom>
          <a:noFill/>
          <a:ln w="28575" cap="flat" cmpd="sng">
            <a:solidFill>
              <a:srgbClr val="002060"/>
            </a:solidFill>
            <a:prstDash val="solid"/>
            <a:round/>
            <a:headEnd type="none" w="sm" len="sm"/>
            <a:tailEnd type="none" w="sm" len="sm"/>
          </a:ln>
        </p:spPr>
      </p:cxnSp>
      <p:cxnSp>
        <p:nvCxnSpPr>
          <p:cNvPr id="4386" name="Google Shape;4386;p361"/>
          <p:cNvCxnSpPr/>
          <p:nvPr/>
        </p:nvCxnSpPr>
        <p:spPr>
          <a:xfrm>
            <a:off x="9031005" y="2511439"/>
            <a:ext cx="0" cy="1162679"/>
          </a:xfrm>
          <a:prstGeom prst="straightConnector1">
            <a:avLst/>
          </a:prstGeom>
          <a:noFill/>
          <a:ln w="28575" cap="flat" cmpd="sng">
            <a:solidFill>
              <a:srgbClr val="002060"/>
            </a:solidFill>
            <a:prstDash val="solid"/>
            <a:round/>
            <a:headEnd type="none" w="sm" len="sm"/>
            <a:tailEnd type="none" w="sm" len="sm"/>
          </a:ln>
        </p:spPr>
      </p:cxnSp>
      <p:cxnSp>
        <p:nvCxnSpPr>
          <p:cNvPr id="4387" name="Google Shape;4387;p361"/>
          <p:cNvCxnSpPr/>
          <p:nvPr/>
        </p:nvCxnSpPr>
        <p:spPr>
          <a:xfrm>
            <a:off x="13653585" y="3216218"/>
            <a:ext cx="0" cy="2856743"/>
          </a:xfrm>
          <a:prstGeom prst="straightConnector1">
            <a:avLst/>
          </a:prstGeom>
          <a:noFill/>
          <a:ln w="28575" cap="flat" cmpd="sng">
            <a:solidFill>
              <a:srgbClr val="002060"/>
            </a:solidFill>
            <a:prstDash val="solid"/>
            <a:round/>
            <a:headEnd type="none" w="sm" len="sm"/>
            <a:tailEnd type="none" w="sm" len="sm"/>
          </a:ln>
        </p:spPr>
      </p:cxnSp>
      <p:cxnSp>
        <p:nvCxnSpPr>
          <p:cNvPr id="4388" name="Google Shape;4388;p361"/>
          <p:cNvCxnSpPr/>
          <p:nvPr/>
        </p:nvCxnSpPr>
        <p:spPr>
          <a:xfrm>
            <a:off x="9031005" y="3216218"/>
            <a:ext cx="4622580" cy="0"/>
          </a:xfrm>
          <a:prstGeom prst="straightConnector1">
            <a:avLst/>
          </a:prstGeom>
          <a:noFill/>
          <a:ln w="28575" cap="flat" cmpd="sng">
            <a:solidFill>
              <a:srgbClr val="002060"/>
            </a:solidFill>
            <a:prstDash val="solid"/>
            <a:round/>
            <a:headEnd type="none" w="sm" len="sm"/>
            <a:tailEnd type="none" w="sm" len="sm"/>
          </a:ln>
        </p:spPr>
      </p:cxnSp>
      <p:cxnSp>
        <p:nvCxnSpPr>
          <p:cNvPr id="4389" name="Google Shape;4389;p361"/>
          <p:cNvCxnSpPr/>
          <p:nvPr/>
        </p:nvCxnSpPr>
        <p:spPr>
          <a:xfrm>
            <a:off x="10573820" y="5311454"/>
            <a:ext cx="0" cy="761507"/>
          </a:xfrm>
          <a:prstGeom prst="straightConnector1">
            <a:avLst/>
          </a:prstGeom>
          <a:noFill/>
          <a:ln w="28575" cap="flat" cmpd="sng">
            <a:solidFill>
              <a:srgbClr val="002060"/>
            </a:solidFill>
            <a:prstDash val="solid"/>
            <a:round/>
            <a:headEnd type="none" w="sm" len="sm"/>
            <a:tailEnd type="none" w="sm" len="sm"/>
          </a:ln>
        </p:spPr>
      </p:cxnSp>
      <p:cxnSp>
        <p:nvCxnSpPr>
          <p:cNvPr id="4390" name="Google Shape;4390;p361"/>
          <p:cNvCxnSpPr/>
          <p:nvPr/>
        </p:nvCxnSpPr>
        <p:spPr>
          <a:xfrm>
            <a:off x="9031005" y="4644590"/>
            <a:ext cx="0" cy="685307"/>
          </a:xfrm>
          <a:prstGeom prst="straightConnector1">
            <a:avLst/>
          </a:prstGeom>
          <a:noFill/>
          <a:ln w="28575" cap="flat" cmpd="sng">
            <a:solidFill>
              <a:srgbClr val="002060"/>
            </a:solidFill>
            <a:prstDash val="solid"/>
            <a:round/>
            <a:headEnd type="none" w="sm" len="sm"/>
            <a:tailEnd type="none" w="sm" len="sm"/>
          </a:ln>
        </p:spPr>
      </p:cxnSp>
      <p:cxnSp>
        <p:nvCxnSpPr>
          <p:cNvPr id="4391" name="Google Shape;4391;p361"/>
          <p:cNvCxnSpPr/>
          <p:nvPr/>
        </p:nvCxnSpPr>
        <p:spPr>
          <a:xfrm>
            <a:off x="7488191" y="5329897"/>
            <a:ext cx="0" cy="761507"/>
          </a:xfrm>
          <a:prstGeom prst="straightConnector1">
            <a:avLst/>
          </a:prstGeom>
          <a:noFill/>
          <a:ln w="28575" cap="flat" cmpd="sng">
            <a:solidFill>
              <a:srgbClr val="002060"/>
            </a:solidFill>
            <a:prstDash val="solid"/>
            <a:round/>
            <a:headEnd type="none" w="sm" len="sm"/>
            <a:tailEnd type="none" w="sm" len="sm"/>
          </a:ln>
        </p:spPr>
      </p:cxnSp>
      <p:cxnSp>
        <p:nvCxnSpPr>
          <p:cNvPr id="4392" name="Google Shape;4392;p361"/>
          <p:cNvCxnSpPr/>
          <p:nvPr/>
        </p:nvCxnSpPr>
        <p:spPr>
          <a:xfrm>
            <a:off x="4408425" y="5311454"/>
            <a:ext cx="0" cy="761507"/>
          </a:xfrm>
          <a:prstGeom prst="straightConnector1">
            <a:avLst/>
          </a:prstGeom>
          <a:noFill/>
          <a:ln w="28575" cap="flat" cmpd="sng">
            <a:solidFill>
              <a:srgbClr val="002060"/>
            </a:solidFill>
            <a:prstDash val="solid"/>
            <a:round/>
            <a:headEnd type="none" w="sm" len="sm"/>
            <a:tailEnd type="none" w="sm" len="sm"/>
          </a:ln>
        </p:spPr>
      </p:cxnSp>
      <p:sp>
        <p:nvSpPr>
          <p:cNvPr id="4393" name="Google Shape;4393;p361"/>
          <p:cNvSpPr txBox="1"/>
          <p:nvPr/>
        </p:nvSpPr>
        <p:spPr>
          <a:xfrm>
            <a:off x="2307772" y="7667453"/>
            <a:ext cx="14456228" cy="638957"/>
          </a:xfrm>
          <a:prstGeom prst="rect">
            <a:avLst/>
          </a:prstGeom>
          <a:noFill/>
          <a:ln>
            <a:noFill/>
          </a:ln>
        </p:spPr>
        <p:txBody>
          <a:bodyPr spcFirstLastPara="1" wrap="square" lIns="0" tIns="0" rIns="0" bIns="0" anchor="t" anchorCtr="0">
            <a:spAutoFit/>
          </a:bodyPr>
          <a:lstStyle/>
          <a:p>
            <a:pPr algn="just">
              <a:lnSpc>
                <a:spcPct val="173312"/>
              </a:lnSpc>
            </a:pPr>
            <a:r>
              <a:rPr lang="en-US" sz="2400">
                <a:solidFill>
                  <a:srgbClr val="14110F"/>
                </a:solidFill>
                <a:latin typeface="Roboto"/>
                <a:ea typeface="Roboto"/>
                <a:cs typeface="Roboto"/>
                <a:sym typeface="Roboto"/>
              </a:rPr>
              <a:t>Hệ thống quản lý hồ sơ, sổ sách điện tử liên thông dữ liệu với CSDL ngành</a:t>
            </a:r>
            <a:endParaRPr sz="2100"/>
          </a:p>
        </p:txBody>
      </p:sp>
      <p:pic>
        <p:nvPicPr>
          <p:cNvPr id="4394" name="Google Shape;4394;p361"/>
          <p:cNvPicPr preferRelativeResize="0"/>
          <p:nvPr/>
        </p:nvPicPr>
        <p:blipFill rotWithShape="1">
          <a:blip r:embed="rId3">
            <a:alphaModFix/>
          </a:blip>
          <a:srcRect/>
          <a:stretch/>
        </p:blipFill>
        <p:spPr>
          <a:xfrm>
            <a:off x="1621973" y="7693760"/>
            <a:ext cx="468245" cy="415235"/>
          </a:xfrm>
          <a:prstGeom prst="rect">
            <a:avLst/>
          </a:prstGeom>
          <a:noFill/>
          <a:ln>
            <a:noFill/>
          </a:ln>
        </p:spPr>
      </p:pic>
      <p:sp>
        <p:nvSpPr>
          <p:cNvPr id="4395" name="Google Shape;4395;p361"/>
          <p:cNvSpPr txBox="1"/>
          <p:nvPr/>
        </p:nvSpPr>
        <p:spPr>
          <a:xfrm>
            <a:off x="2307772" y="8299544"/>
            <a:ext cx="13160831" cy="1277914"/>
          </a:xfrm>
          <a:prstGeom prst="rect">
            <a:avLst/>
          </a:prstGeom>
          <a:noFill/>
          <a:ln>
            <a:noFill/>
          </a:ln>
        </p:spPr>
        <p:txBody>
          <a:bodyPr spcFirstLastPara="1" wrap="square" lIns="0" tIns="0" rIns="0" bIns="0" anchor="t" anchorCtr="0">
            <a:spAutoFit/>
          </a:bodyPr>
          <a:lstStyle/>
          <a:p>
            <a:pPr algn="just">
              <a:lnSpc>
                <a:spcPct val="173312"/>
              </a:lnSpc>
            </a:pPr>
            <a:r>
              <a:rPr lang="en-US" sz="2400">
                <a:solidFill>
                  <a:srgbClr val="14110F"/>
                </a:solidFill>
                <a:latin typeface="Roboto"/>
                <a:ea typeface="Roboto"/>
                <a:cs typeface="Roboto"/>
                <a:sym typeface="Roboto"/>
              </a:rPr>
              <a:t>Phòng, Sở GD&amp;ĐT ngoài việc quản lý hồ sơ sổ sách nội bộ còn có thể yêu cầu nhà trường nộp hồ sơ sổ sách điện tử phục vụ </a:t>
            </a:r>
            <a:r>
              <a:rPr lang="en-US" sz="2400">
                <a:solidFill>
                  <a:srgbClr val="FF0000"/>
                </a:solidFill>
                <a:latin typeface="Roboto"/>
                <a:ea typeface="Roboto"/>
                <a:cs typeface="Roboto"/>
                <a:sym typeface="Roboto"/>
              </a:rPr>
              <a:t>việc kí duyệt</a:t>
            </a:r>
            <a:r>
              <a:rPr lang="en-US" sz="2400">
                <a:solidFill>
                  <a:srgbClr val="14110F"/>
                </a:solidFill>
                <a:latin typeface="Roboto"/>
                <a:ea typeface="Roboto"/>
                <a:cs typeface="Roboto"/>
                <a:sym typeface="Roboto"/>
              </a:rPr>
              <a:t>, việc kiểm tra, đánh giá </a:t>
            </a:r>
            <a:r>
              <a:rPr lang="en-US" sz="2400">
                <a:solidFill>
                  <a:srgbClr val="FF0000"/>
                </a:solidFill>
                <a:latin typeface="Roboto"/>
                <a:ea typeface="Roboto"/>
                <a:cs typeface="Roboto"/>
                <a:sym typeface="Roboto"/>
              </a:rPr>
              <a:t>và gửi các văn bản chỉ đạo.</a:t>
            </a:r>
            <a:endParaRPr sz="2100"/>
          </a:p>
        </p:txBody>
      </p:sp>
      <p:pic>
        <p:nvPicPr>
          <p:cNvPr id="4396" name="Google Shape;4396;p361"/>
          <p:cNvPicPr preferRelativeResize="0"/>
          <p:nvPr/>
        </p:nvPicPr>
        <p:blipFill rotWithShape="1">
          <a:blip r:embed="rId3">
            <a:alphaModFix/>
          </a:blip>
          <a:srcRect/>
          <a:stretch/>
        </p:blipFill>
        <p:spPr>
          <a:xfrm>
            <a:off x="1621973" y="8325851"/>
            <a:ext cx="468245" cy="415235"/>
          </a:xfrm>
          <a:prstGeom prst="rect">
            <a:avLst/>
          </a:prstGeom>
          <a:noFill/>
          <a:ln>
            <a:noFill/>
          </a:ln>
        </p:spPr>
      </p:pic>
      <p:sp>
        <p:nvSpPr>
          <p:cNvPr id="4397" name="Google Shape;4397;p361"/>
          <p:cNvSpPr/>
          <p:nvPr/>
        </p:nvSpPr>
        <p:spPr>
          <a:xfrm>
            <a:off x="6705602" y="1517781"/>
            <a:ext cx="4650810" cy="1002777"/>
          </a:xfrm>
          <a:prstGeom prst="roundRect">
            <a:avLst>
              <a:gd name="adj" fmla="val 16667"/>
            </a:avLst>
          </a:prstGeom>
          <a:gradFill>
            <a:gsLst>
              <a:gs pos="0">
                <a:srgbClr val="FFA09D"/>
              </a:gs>
              <a:gs pos="35000">
                <a:srgbClr val="FFBCBC"/>
              </a:gs>
              <a:gs pos="100000">
                <a:srgbClr val="FFE2E2"/>
              </a:gs>
            </a:gsLst>
            <a:lin ang="16200000" scaled="0"/>
          </a:gradFill>
          <a:ln w="9525" cap="flat" cmpd="sng">
            <a:solidFill>
              <a:srgbClr val="BD4B48"/>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13" rIns="91425" bIns="45713" anchor="ctr" anchorCtr="0">
            <a:noAutofit/>
          </a:bodyPr>
          <a:lstStyle/>
          <a:p>
            <a:pPr algn="ctr">
              <a:lnSpc>
                <a:spcPct val="107000"/>
              </a:lnSpc>
            </a:pPr>
            <a:r>
              <a:rPr lang="en-US" sz="2501" b="1">
                <a:solidFill>
                  <a:srgbClr val="002B5B"/>
                </a:solidFill>
              </a:rPr>
              <a:t>SỞ GD&amp;ĐT</a:t>
            </a:r>
            <a:endParaRPr sz="2501">
              <a:solidFill>
                <a:srgbClr val="002B5B"/>
              </a:solidFill>
            </a:endParaRPr>
          </a:p>
        </p:txBody>
      </p:sp>
      <p:sp>
        <p:nvSpPr>
          <p:cNvPr id="4398" name="Google Shape;4398;p361"/>
          <p:cNvSpPr/>
          <p:nvPr/>
        </p:nvSpPr>
        <p:spPr>
          <a:xfrm>
            <a:off x="6710291" y="3654765"/>
            <a:ext cx="4650810" cy="1030959"/>
          </a:xfrm>
          <a:prstGeom prst="roundRect">
            <a:avLst>
              <a:gd name="adj" fmla="val 16667"/>
            </a:avLst>
          </a:prstGeom>
          <a:gradFill>
            <a:gsLst>
              <a:gs pos="0">
                <a:srgbClr val="9FC3FF"/>
              </a:gs>
              <a:gs pos="35000">
                <a:srgbClr val="BDD5FF"/>
              </a:gs>
              <a:gs pos="100000">
                <a:srgbClr val="E4EEFF"/>
              </a:gs>
            </a:gsLst>
            <a:lin ang="16200000" scaled="0"/>
          </a:gradFill>
          <a:ln w="9525" cap="flat" cmpd="sng">
            <a:solidFill>
              <a:srgbClr val="4A7DB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13" rIns="91425" bIns="45713" anchor="ctr" anchorCtr="0">
            <a:noAutofit/>
          </a:bodyPr>
          <a:lstStyle/>
          <a:p>
            <a:pPr algn="ctr">
              <a:lnSpc>
                <a:spcPct val="107000"/>
              </a:lnSpc>
            </a:pPr>
            <a:endParaRPr sz="2501">
              <a:solidFill>
                <a:srgbClr val="002B5B"/>
              </a:solidFill>
            </a:endParaRPr>
          </a:p>
        </p:txBody>
      </p:sp>
      <p:sp>
        <p:nvSpPr>
          <p:cNvPr id="4399" name="Google Shape;4399;p361"/>
          <p:cNvSpPr txBox="1"/>
          <p:nvPr/>
        </p:nvSpPr>
        <p:spPr>
          <a:xfrm>
            <a:off x="7744236" y="3916329"/>
            <a:ext cx="2582919" cy="507771"/>
          </a:xfrm>
          <a:prstGeom prst="rect">
            <a:avLst/>
          </a:prstGeom>
          <a:noFill/>
          <a:ln>
            <a:noFill/>
          </a:ln>
        </p:spPr>
        <p:txBody>
          <a:bodyPr spcFirstLastPara="1" wrap="square" lIns="137138" tIns="68550" rIns="137138" bIns="68550" anchor="t" anchorCtr="0">
            <a:spAutoFit/>
          </a:bodyPr>
          <a:lstStyle/>
          <a:p>
            <a:pPr algn="ctr"/>
            <a:r>
              <a:rPr lang="en-US" sz="2400" b="1">
                <a:solidFill>
                  <a:srgbClr val="002B5B"/>
                </a:solidFill>
              </a:rPr>
              <a:t>PHÒNG GD&amp;ĐT</a:t>
            </a:r>
            <a:endParaRPr sz="2400">
              <a:solidFill>
                <a:srgbClr val="002B5B"/>
              </a:solidFil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7501</TotalTime>
  <Words>5919</Words>
  <Application>Microsoft Office PowerPoint</Application>
  <PresentationFormat>Custom</PresentationFormat>
  <Paragraphs>425</Paragraphs>
  <Slides>42</Slides>
  <Notes>41</Notes>
  <HiddenSlides>1</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42</vt:i4>
      </vt:variant>
    </vt:vector>
  </HeadingPairs>
  <TitlesOfParts>
    <vt:vector size="52" baseType="lpstr">
      <vt:lpstr>Times New Roman</vt:lpstr>
      <vt:lpstr>Book Antiqua (Body) Roman</vt:lpstr>
      <vt:lpstr>Roboto</vt:lpstr>
      <vt:lpstr>Roboto Mono</vt:lpstr>
      <vt:lpstr>Arial</vt:lpstr>
      <vt:lpstr>Calibri</vt:lpstr>
      <vt:lpstr>Oi</vt:lpstr>
      <vt:lpstr>Muli Bold</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Viet Thai</dc:creator>
  <cp:lastModifiedBy>Son Pham</cp:lastModifiedBy>
  <cp:revision>292</cp:revision>
  <dcterms:created xsi:type="dcterms:W3CDTF">2006-08-16T00:00:00Z</dcterms:created>
  <dcterms:modified xsi:type="dcterms:W3CDTF">2023-10-13T00:43:58Z</dcterms:modified>
</cp:coreProperties>
</file>