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34"/>
  </p:notesMasterIdLst>
  <p:sldIdLst>
    <p:sldId id="390" r:id="rId2"/>
    <p:sldId id="433" r:id="rId3"/>
    <p:sldId id="434" r:id="rId4"/>
    <p:sldId id="435" r:id="rId5"/>
    <p:sldId id="354" r:id="rId6"/>
    <p:sldId id="445" r:id="rId7"/>
    <p:sldId id="392" r:id="rId8"/>
    <p:sldId id="394" r:id="rId9"/>
    <p:sldId id="437" r:id="rId10"/>
    <p:sldId id="436" r:id="rId11"/>
    <p:sldId id="441" r:id="rId12"/>
    <p:sldId id="412" r:id="rId13"/>
    <p:sldId id="413" r:id="rId14"/>
    <p:sldId id="414" r:id="rId15"/>
    <p:sldId id="415" r:id="rId16"/>
    <p:sldId id="416" r:id="rId17"/>
    <p:sldId id="417" r:id="rId18"/>
    <p:sldId id="438" r:id="rId19"/>
    <p:sldId id="420" r:id="rId20"/>
    <p:sldId id="431" r:id="rId21"/>
    <p:sldId id="432" r:id="rId22"/>
    <p:sldId id="443" r:id="rId23"/>
    <p:sldId id="439" r:id="rId24"/>
    <p:sldId id="396" r:id="rId25"/>
    <p:sldId id="397" r:id="rId26"/>
    <p:sldId id="311" r:id="rId27"/>
    <p:sldId id="423" r:id="rId28"/>
    <p:sldId id="424" r:id="rId29"/>
    <p:sldId id="425" r:id="rId30"/>
    <p:sldId id="426" r:id="rId31"/>
    <p:sldId id="427" r:id="rId32"/>
    <p:sldId id="428" r:id="rId33"/>
  </p:sldIdLst>
  <p:sldSz cx="12192000" cy="6858000"/>
  <p:notesSz cx="6858000" cy="9144000"/>
  <p:custDataLst>
    <p:tags r:id="rId35"/>
  </p:custDataLst>
  <p:defaultTextStyle>
    <a:defPPr>
      <a:defRPr lang="vi-V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800"/>
    <a:srgbClr val="73C8B1"/>
    <a:srgbClr val="1002C2"/>
    <a:srgbClr val="FFFF99"/>
    <a:srgbClr val="FFFFCC"/>
    <a:srgbClr val="F7FF93"/>
    <a:srgbClr val="FBFED2"/>
    <a:srgbClr val="FAFED2"/>
    <a:srgbClr val="FDFAD3"/>
    <a:srgbClr val="FE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2857" autoAdjust="0"/>
  </p:normalViewPr>
  <p:slideViewPr>
    <p:cSldViewPr>
      <p:cViewPr>
        <p:scale>
          <a:sx n="53" d="100"/>
          <a:sy n="53" d="100"/>
        </p:scale>
        <p:origin x="870" y="3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noProof="0"/>
              <a:t>Click to edit Master text styles</a:t>
            </a:r>
          </a:p>
          <a:p>
            <a:pPr lvl="1"/>
            <a:r>
              <a:rPr lang="vi-VN" noProof="0"/>
              <a:t>Second level</a:t>
            </a:r>
          </a:p>
          <a:p>
            <a:pPr lvl="2"/>
            <a:r>
              <a:rPr lang="vi-VN" noProof="0"/>
              <a:t>Third level</a:t>
            </a:r>
          </a:p>
          <a:p>
            <a:pPr lvl="3"/>
            <a:r>
              <a:rPr lang="vi-VN" noProof="0"/>
              <a:t>Fourth level</a:t>
            </a:r>
          </a:p>
          <a:p>
            <a:pPr lvl="4"/>
            <a:r>
              <a:rPr lang="vi-VN" noProof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CDD5439-7A5F-4C7B-A602-D4579689769F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002077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36BE891-C262-4061-B5C7-F5584F9DAF72}" type="slidenum">
              <a:rPr lang="en-US" smtClean="0">
                <a:cs typeface="Times New Roman" pitchFamily="18" charset="0"/>
              </a:rPr>
              <a:pPr eaLnBrk="1" hangingPunct="1"/>
              <a:t>1</a:t>
            </a:fld>
            <a:endParaRPr lang="en-US">
              <a:cs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Nêu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chính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DD5439-7A5F-4C7B-A602-D4579689769F}" type="slidenum">
              <a:rPr lang="vi-VN" altLang="vi-VN" smtClean="0"/>
              <a:pPr>
                <a:defRPr/>
              </a:pPr>
              <a:t>6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650493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Xem</a:t>
            </a:r>
            <a:r>
              <a:rPr lang="en-US" dirty="0"/>
              <a:t>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DD5439-7A5F-4C7B-A602-D4579689769F}" type="slidenum">
              <a:rPr lang="vi-VN" altLang="vi-VN" smtClean="0"/>
              <a:pPr>
                <a:defRPr/>
              </a:pPr>
              <a:t>8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654429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phim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liệu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DD5439-7A5F-4C7B-A602-D4579689769F}" type="slidenum">
              <a:rPr lang="vi-VN" altLang="vi-VN" smtClean="0"/>
              <a:pPr>
                <a:defRPr/>
              </a:pPr>
              <a:t>19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97946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Giới</a:t>
            </a:r>
            <a:r>
              <a:rPr lang="en-US" dirty="0"/>
              <a:t> </a:t>
            </a:r>
            <a:r>
              <a:rPr lang="en-US" dirty="0" err="1"/>
              <a:t>thiệu</a:t>
            </a:r>
            <a:r>
              <a:rPr lang="en-US" dirty="0"/>
              <a:t> qua: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gồm</a:t>
            </a:r>
            <a:r>
              <a:rPr lang="en-US" dirty="0"/>
              <a:t> 4 ô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1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khoá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DD5439-7A5F-4C7B-A602-D4579689769F}" type="slidenum">
              <a:rPr lang="vi-VN" altLang="vi-VN" smtClean="0"/>
              <a:pPr>
                <a:defRPr/>
              </a:pPr>
              <a:t>30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973197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4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môi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xuât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1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khoá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dưới</a:t>
            </a:r>
            <a:endParaRPr lang="en-US" dirty="0"/>
          </a:p>
          <a:p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khoá</a:t>
            </a:r>
            <a:r>
              <a:rPr lang="en-US" dirty="0"/>
              <a:t>: 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4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sắp</a:t>
            </a:r>
            <a:r>
              <a:rPr lang="en-US" dirty="0"/>
              <a:t> </a:t>
            </a:r>
            <a:r>
              <a:rPr lang="en-US" dirty="0" err="1"/>
              <a:t>xếp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ra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khoá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DD5439-7A5F-4C7B-A602-D4579689769F}" type="slidenum">
              <a:rPr lang="vi-VN" altLang="vi-VN" smtClean="0"/>
              <a:pPr>
                <a:defRPr/>
              </a:pPr>
              <a:t>31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86849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207DD9-E241-4AE7-BCBB-721FBED3E160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151673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755738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865278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082227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332366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276771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751221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490756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988274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792D1-31FE-4586-9BEC-A3440E75F391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544260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CF0C14-20E4-49D9-B269-F7E3711A2FA4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752501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589451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700B2-86B4-4AD6-AF28-F1F5BF48D7F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822885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D3C03-9FCD-41BF-ABE0-3C06E8A9CD68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0423764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829925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728989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0949435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2172041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1903293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5925669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7471109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06660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1720662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060590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8417415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3028633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3428579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6296753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2608811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202724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734676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7414360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912120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478389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9559323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8659841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1265234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9447921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9571050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4738261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A7562-A2F7-4AE4-A7C1-5A1C15ECABD6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6602968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86E82-D30F-425C-9BC4-F92224F36A3B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3150571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04E643-E53E-4DB5-9B57-23504F6E47EF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7444838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264EE-453C-436B-AF75-B154456AEA67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0934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3416848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EA4A0-9A1C-4620-B0A0-8274F6754112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9172913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34E20-026A-434A-9EE1-250D1E1004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071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34E20-026A-434A-9EE1-250D1E1004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1095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34E20-026A-434A-9EE1-250D1E1004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7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08079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67064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1106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A9948-029F-4A41-92C2-A208F07DE365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872129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094941B-6A45-4CE8-AEC7-929595DD900B}" type="slidenum">
              <a:rPr lang="vi-VN" altLang="vi-VN" smtClean="0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00167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52" r:id="rId3"/>
    <p:sldLayoutId id="2147483742" r:id="rId4"/>
    <p:sldLayoutId id="2147483736" r:id="rId5"/>
    <p:sldLayoutId id="2147483734" r:id="rId6"/>
    <p:sldLayoutId id="2147483733" r:id="rId7"/>
    <p:sldLayoutId id="2147483732" r:id="rId8"/>
    <p:sldLayoutId id="2147483731" r:id="rId9"/>
    <p:sldLayoutId id="2147483730" r:id="rId10"/>
    <p:sldLayoutId id="2147483729" r:id="rId11"/>
    <p:sldLayoutId id="2147483728" r:id="rId12"/>
    <p:sldLayoutId id="2147483725" r:id="rId13"/>
    <p:sldLayoutId id="2147483722" r:id="rId14"/>
    <p:sldLayoutId id="2147483717" r:id="rId15"/>
    <p:sldLayoutId id="2147483716" r:id="rId16"/>
    <p:sldLayoutId id="2147483715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53" r:id="rId23"/>
    <p:sldLayoutId id="2147483751" r:id="rId24"/>
    <p:sldLayoutId id="2147483750" r:id="rId25"/>
    <p:sldLayoutId id="2147483749" r:id="rId26"/>
    <p:sldLayoutId id="2147483748" r:id="rId27"/>
    <p:sldLayoutId id="2147483747" r:id="rId28"/>
    <p:sldLayoutId id="2147483746" r:id="rId29"/>
    <p:sldLayoutId id="2147483745" r:id="rId30"/>
    <p:sldLayoutId id="2147483744" r:id="rId31"/>
    <p:sldLayoutId id="2147483743" r:id="rId32"/>
    <p:sldLayoutId id="2147483741" r:id="rId33"/>
    <p:sldLayoutId id="2147483740" r:id="rId34"/>
    <p:sldLayoutId id="2147483739" r:id="rId35"/>
    <p:sldLayoutId id="2147483738" r:id="rId36"/>
    <p:sldLayoutId id="2147483737" r:id="rId37"/>
    <p:sldLayoutId id="2147483735" r:id="rId38"/>
    <p:sldLayoutId id="2147483727" r:id="rId39"/>
    <p:sldLayoutId id="2147483723" r:id="rId40"/>
    <p:sldLayoutId id="2147483721" r:id="rId41"/>
    <p:sldLayoutId id="2147483720" r:id="rId42"/>
    <p:sldLayoutId id="2147483719" r:id="rId43"/>
    <p:sldLayoutId id="2147483718" r:id="rId44"/>
    <p:sldLayoutId id="2147483714" r:id="rId45"/>
    <p:sldLayoutId id="2147483713" r:id="rId46"/>
    <p:sldLayoutId id="2147483708" r:id="rId47"/>
    <p:sldLayoutId id="2147483709" r:id="rId48"/>
    <p:sldLayoutId id="2147483710" r:id="rId49"/>
    <p:sldLayoutId id="2147483711" r:id="rId50"/>
    <p:sldLayoutId id="2147483712" r:id="rId51"/>
    <p:sldLayoutId id="2147483726" r:id="rId52"/>
    <p:sldLayoutId id="2147483724" r:id="rId5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.png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.png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8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4" name="Text Box 28"/>
          <p:cNvSpPr txBox="1">
            <a:spLocks noChangeArrowheads="1"/>
          </p:cNvSpPr>
          <p:nvPr/>
        </p:nvSpPr>
        <p:spPr bwMode="auto">
          <a:xfrm>
            <a:off x="3810000" y="1440359"/>
            <a:ext cx="449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>
                <a:cs typeface="Times New Roman" pitchFamily="18" charset="0"/>
              </a:rPr>
              <a:t>       </a:t>
            </a:r>
            <a:r>
              <a:rPr lang="en-US" sz="4400" b="1" dirty="0">
                <a:cs typeface="Times New Roman" pitchFamily="18" charset="0"/>
              </a:rPr>
              <a:t>LỊCH SỬ 5</a:t>
            </a:r>
          </a:p>
        </p:txBody>
      </p:sp>
      <p:sp>
        <p:nvSpPr>
          <p:cNvPr id="15375" name="Text Box 29"/>
          <p:cNvSpPr txBox="1">
            <a:spLocks noChangeArrowheads="1"/>
          </p:cNvSpPr>
          <p:nvPr/>
        </p:nvSpPr>
        <p:spPr bwMode="auto">
          <a:xfrm>
            <a:off x="838200" y="3367089"/>
            <a:ext cx="10287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b="1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n-US" sz="4600" b="1" dirty="0">
                <a:solidFill>
                  <a:srgbClr val="0033CC"/>
                </a:solidFill>
                <a:cs typeface="Times New Roman" pitchFamily="18" charset="0"/>
              </a:rPr>
              <a:t>BÀI 23: SẤM SÉT ĐÊM GIAO THỪA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643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Box 1"/>
          <p:cNvSpPr>
            <a:spLocks noChangeArrowheads="1"/>
          </p:cNvSpPr>
          <p:nvPr/>
        </p:nvSpPr>
        <p:spPr bwMode="auto">
          <a:xfrm>
            <a:off x="5397501" y="3289301"/>
            <a:ext cx="1636713" cy="519113"/>
          </a:xfrm>
          <a:prstGeom prst="rect">
            <a:avLst/>
          </a:prstGeom>
          <a:solidFill>
            <a:srgbClr val="FF0000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2800" b="1">
                <a:solidFill>
                  <a:srgbClr val="FFFF66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Sài Gòn</a:t>
            </a:r>
          </a:p>
        </p:txBody>
      </p:sp>
      <p:sp>
        <p:nvSpPr>
          <p:cNvPr id="19461" name="TextBox 4"/>
          <p:cNvSpPr>
            <a:spLocks noChangeArrowheads="1"/>
          </p:cNvSpPr>
          <p:nvPr/>
        </p:nvSpPr>
        <p:spPr bwMode="auto">
          <a:xfrm>
            <a:off x="5327650" y="971550"/>
            <a:ext cx="1816100" cy="476250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240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Sứ Quán Mĩ</a:t>
            </a:r>
          </a:p>
        </p:txBody>
      </p:sp>
      <p:sp>
        <p:nvSpPr>
          <p:cNvPr id="19462" name="TextBox 5"/>
          <p:cNvSpPr>
            <a:spLocks noChangeArrowheads="1"/>
          </p:cNvSpPr>
          <p:nvPr/>
        </p:nvSpPr>
        <p:spPr bwMode="auto">
          <a:xfrm>
            <a:off x="5029200" y="5562600"/>
            <a:ext cx="2214563" cy="476250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Đài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phát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thanh</a:t>
            </a:r>
            <a:endParaRPr lang="en-US" altLang="zh-CN" sz="2400" dirty="0">
              <a:solidFill>
                <a:srgbClr val="000099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9463" name="TextBox 6"/>
          <p:cNvSpPr>
            <a:spLocks noChangeArrowheads="1"/>
          </p:cNvSpPr>
          <p:nvPr/>
        </p:nvSpPr>
        <p:spPr bwMode="auto">
          <a:xfrm>
            <a:off x="8153401" y="2217003"/>
            <a:ext cx="2133600" cy="1200329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Bộ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Tổng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tham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mưu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quân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đội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Sài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Gòn</a:t>
            </a:r>
            <a:endParaRPr lang="en-US" altLang="zh-CN" sz="2400" dirty="0">
              <a:solidFill>
                <a:srgbClr val="000099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9464" name="TextBox 7"/>
          <p:cNvSpPr>
            <a:spLocks noChangeArrowheads="1"/>
          </p:cNvSpPr>
          <p:nvPr/>
        </p:nvSpPr>
        <p:spPr bwMode="auto">
          <a:xfrm>
            <a:off x="8540750" y="4262735"/>
            <a:ext cx="1670047" cy="830997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Bộ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tư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lệnh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Hải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quân</a:t>
            </a:r>
            <a:endParaRPr lang="en-US" altLang="zh-CN" sz="2400" dirty="0">
              <a:solidFill>
                <a:srgbClr val="000099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9465" name="TextBox 8"/>
          <p:cNvSpPr>
            <a:spLocks noChangeArrowheads="1"/>
          </p:cNvSpPr>
          <p:nvPr/>
        </p:nvSpPr>
        <p:spPr bwMode="auto">
          <a:xfrm>
            <a:off x="1905000" y="1822451"/>
            <a:ext cx="2235200" cy="841375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Sân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bay </a:t>
            </a:r>
          </a:p>
          <a:p>
            <a:pPr algn="ctr">
              <a:buFont typeface="Arial" pitchFamily="34" charset="0"/>
              <a:buNone/>
            </a:pP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Tân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Sơn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Nhất</a:t>
            </a:r>
            <a:endParaRPr lang="en-US" altLang="zh-CN" sz="2400" dirty="0">
              <a:solidFill>
                <a:srgbClr val="000099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9466" name="TextBox 9"/>
          <p:cNvSpPr>
            <a:spLocks noChangeArrowheads="1"/>
          </p:cNvSpPr>
          <p:nvPr/>
        </p:nvSpPr>
        <p:spPr bwMode="auto">
          <a:xfrm>
            <a:off x="1143000" y="4110335"/>
            <a:ext cx="2787650" cy="461665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Tổng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nha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Cảnh</a:t>
            </a:r>
            <a:r>
              <a:rPr lang="en-US" altLang="zh-CN" sz="2400" dirty="0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99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sát</a:t>
            </a:r>
            <a:endParaRPr lang="en-US" altLang="zh-CN" sz="2400" dirty="0">
              <a:solidFill>
                <a:srgbClr val="000099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cxnSp>
        <p:nvCxnSpPr>
          <p:cNvPr id="19468" name="Straight Arrow Connector 15"/>
          <p:cNvCxnSpPr>
            <a:cxnSpLocks noChangeShapeType="1"/>
          </p:cNvCxnSpPr>
          <p:nvPr/>
        </p:nvCxnSpPr>
        <p:spPr bwMode="auto">
          <a:xfrm flipV="1">
            <a:off x="6096000" y="1543051"/>
            <a:ext cx="0" cy="1757363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9" name="Straight Arrow Connector 18"/>
          <p:cNvCxnSpPr>
            <a:cxnSpLocks noChangeShapeType="1"/>
            <a:endCxn id="19463" idx="1"/>
          </p:cNvCxnSpPr>
          <p:nvPr/>
        </p:nvCxnSpPr>
        <p:spPr bwMode="auto">
          <a:xfrm flipV="1">
            <a:off x="6991350" y="2817168"/>
            <a:ext cx="1162051" cy="465782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70" name="Straight Arrow Connector 20"/>
          <p:cNvCxnSpPr>
            <a:cxnSpLocks noChangeShapeType="1"/>
          </p:cNvCxnSpPr>
          <p:nvPr/>
        </p:nvCxnSpPr>
        <p:spPr bwMode="auto">
          <a:xfrm flipH="1" flipV="1">
            <a:off x="4070350" y="2730500"/>
            <a:ext cx="1257300" cy="558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71" name="Straight Arrow Connector 25"/>
          <p:cNvCxnSpPr>
            <a:cxnSpLocks noChangeShapeType="1"/>
          </p:cNvCxnSpPr>
          <p:nvPr/>
        </p:nvCxnSpPr>
        <p:spPr bwMode="auto">
          <a:xfrm>
            <a:off x="6165850" y="3917950"/>
            <a:ext cx="0" cy="1608138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72" name="Straight Arrow Connector 27"/>
          <p:cNvCxnSpPr>
            <a:cxnSpLocks noChangeShapeType="1"/>
          </p:cNvCxnSpPr>
          <p:nvPr/>
        </p:nvCxnSpPr>
        <p:spPr bwMode="auto">
          <a:xfrm>
            <a:off x="7073900" y="3708400"/>
            <a:ext cx="1466850" cy="768350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73" name="Straight Arrow Connector 31"/>
          <p:cNvCxnSpPr>
            <a:cxnSpLocks noChangeShapeType="1"/>
          </p:cNvCxnSpPr>
          <p:nvPr/>
        </p:nvCxnSpPr>
        <p:spPr bwMode="auto">
          <a:xfrm flipH="1">
            <a:off x="4000500" y="3708400"/>
            <a:ext cx="1265238" cy="628650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596402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4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9" dur="1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6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9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36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41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6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9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4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2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5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ldLvl="0" animBg="1" autoUpdateAnimBg="0"/>
      <p:bldP spid="19461" grpId="0" bldLvl="0" animBg="1" autoUpdateAnimBg="0"/>
      <p:bldP spid="19462" grpId="0" bldLvl="0" animBg="1" autoUpdateAnimBg="0"/>
      <p:bldP spid="19463" grpId="0" bldLvl="0" animBg="1" autoUpdateAnimBg="0"/>
      <p:bldP spid="19464" grpId="0" bldLvl="0" animBg="1" autoUpdateAnimBg="0"/>
      <p:bldP spid="19465" grpId="0" bldLvl="0" animBg="1" autoUpdateAnimBg="0"/>
      <p:bldP spid="19466" grpId="0" bldLvl="0" animBg="1" autoUpdateAnimBg="0"/>
      <p:bldP spid="19468" grpId="0" animBg="1"/>
      <p:bldP spid="19469" grpId="0" animBg="1"/>
      <p:bldP spid="19470" grpId="0" animBg="1"/>
      <p:bldP spid="19471" grpId="0" animBg="1"/>
      <p:bldP spid="19472" grpId="0" animBg="1"/>
      <p:bldP spid="1947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1714500" y="5867400"/>
            <a:ext cx="8801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</a:pP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Chủ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tịch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Hồ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Chí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Minh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chủ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trì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cuộc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họp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của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Bộ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Chính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trị</a:t>
            </a:r>
            <a:endParaRPr lang="en-US" altLang="vi-VN" sz="2400" b="1" dirty="0">
              <a:solidFill>
                <a:srgbClr val="1002C2"/>
              </a:solidFill>
              <a:latin typeface="Times New Roman" pitchFamily="18" charset="0"/>
              <a:ea typeface="SimSun" pitchFamily="2" charset="-122"/>
              <a:sym typeface="Arial" charset="0"/>
            </a:endParaRPr>
          </a:p>
          <a:p>
            <a:pPr algn="ctr" eaLnBrk="1" hangingPunct="1">
              <a:spcBef>
                <a:spcPts val="0"/>
              </a:spcBef>
            </a:pP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về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cuộc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Tổng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tiến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công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và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nổi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dậy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Tết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Mậu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</a:t>
            </a:r>
            <a:r>
              <a:rPr lang="en-US" altLang="vi-VN" sz="2400" b="1" dirty="0" err="1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Thân</a:t>
            </a:r>
            <a:r>
              <a:rPr lang="en-US" altLang="vi-VN" sz="2400" b="1" dirty="0">
                <a:solidFill>
                  <a:srgbClr val="1002C2"/>
                </a:solidFill>
                <a:latin typeface="Times New Roman" pitchFamily="18" charset="0"/>
                <a:ea typeface="SimSun" pitchFamily="2" charset="-122"/>
                <a:sym typeface="Arial" charset="0"/>
              </a:rPr>
              <a:t> 1968 </a:t>
            </a:r>
            <a:endParaRPr lang="en-US" altLang="en-US" b="1" dirty="0">
              <a:solidFill>
                <a:srgbClr val="1002C2"/>
              </a:solidFill>
              <a:ea typeface="SimSun" pitchFamily="2" charset="-122"/>
            </a:endParaRPr>
          </a:p>
        </p:txBody>
      </p:sp>
      <p:pic>
        <p:nvPicPr>
          <p:cNvPr id="4169" name="Picture 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121920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42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CE907FB-A4CF-4EBB-9EF6-F190ADDFCE79}" type="slidenum">
              <a:rPr lang="en-US"/>
              <a:pPr eaLnBrk="1" hangingPunct="1"/>
              <a:t>12</a:t>
            </a:fld>
            <a:endParaRPr lang="en-US"/>
          </a:p>
        </p:txBody>
      </p:sp>
      <p:pic>
        <p:nvPicPr>
          <p:cNvPr id="20482" name="Picture 68" descr="Tan cong dem 30 t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8" y="-17585"/>
            <a:ext cx="12156831" cy="6373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Rectangle 69"/>
          <p:cNvSpPr>
            <a:spLocks noChangeArrowheads="1"/>
          </p:cNvSpPr>
          <p:nvPr/>
        </p:nvSpPr>
        <p:spPr bwMode="auto">
          <a:xfrm>
            <a:off x="3887788" y="6248400"/>
            <a:ext cx="4749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buFont typeface="Arial" pitchFamily="34" charset="0"/>
              <a:buNone/>
            </a:pPr>
            <a:r>
              <a:rPr lang="en-US" b="1" dirty="0">
                <a:solidFill>
                  <a:srgbClr val="000000"/>
                </a:solidFill>
                <a:latin typeface="VNI-Times" pitchFamily="2" charset="0"/>
                <a:sym typeface="VNI-Times" pitchFamily="2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Sứ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quán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Mĩ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bị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tấn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công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sym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746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1" descr="Quan ta danh vao bo tong tham mu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169"/>
            <a:ext cx="12192000" cy="65121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Rectangle 71"/>
          <p:cNvSpPr>
            <a:spLocks noChangeArrowheads="1"/>
          </p:cNvSpPr>
          <p:nvPr/>
        </p:nvSpPr>
        <p:spPr bwMode="auto">
          <a:xfrm>
            <a:off x="228600" y="6320135"/>
            <a:ext cx="1173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0" hangingPunct="0">
              <a:buFont typeface="Arial" pitchFamily="34" charset="0"/>
              <a:buNone/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Đánh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chiếm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Bộ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Tổng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tham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mưu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quân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đội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Sài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Gòn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sym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487874"/>
      </p:ext>
    </p:extLst>
  </p:cSld>
  <p:clrMapOvr>
    <a:masterClrMapping/>
  </p:clrMapOvr>
  <p:transition spd="slow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72" descr="Quan ta danh vao dai phat th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46" y="-1"/>
            <a:ext cx="12215446" cy="6248401"/>
          </a:xfrm>
          <a:prstGeom prst="rect">
            <a:avLst/>
          </a:prstGeom>
          <a:noFill/>
          <a:ln w="19050">
            <a:solidFill>
              <a:srgbClr val="FF0000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Rectangle 73"/>
          <p:cNvSpPr>
            <a:spLocks noChangeArrowheads="1"/>
          </p:cNvSpPr>
          <p:nvPr/>
        </p:nvSpPr>
        <p:spPr bwMode="auto">
          <a:xfrm>
            <a:off x="3810000" y="6248401"/>
            <a:ext cx="441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buFont typeface="Arial" pitchFamily="34" charset="0"/>
              <a:buNone/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Đánh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chiếm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Đài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phát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thanh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sym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451"/>
      </p:ext>
    </p:extLst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9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2" b="8842"/>
          <a:stretch/>
        </p:blipFill>
        <p:spPr bwMode="auto">
          <a:xfrm>
            <a:off x="17584" y="42819"/>
            <a:ext cx="12174416" cy="6248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88"/>
          <p:cNvSpPr>
            <a:spLocks noChangeArrowheads="1"/>
          </p:cNvSpPr>
          <p:nvPr/>
        </p:nvSpPr>
        <p:spPr bwMode="auto">
          <a:xfrm>
            <a:off x="3589338" y="6364941"/>
            <a:ext cx="5137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Font typeface="Arial" pitchFamily="34" charset="0"/>
              <a:buNone/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Đánh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chiếm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Sân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bay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Tân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Sơn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Nhất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sym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422584"/>
      </p:ext>
    </p:extLst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70" descr="Quan ta danh vao bo tong tham mu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24600"/>
          </a:xfrm>
          <a:prstGeom prst="rect">
            <a:avLst/>
          </a:prstGeom>
          <a:noFill/>
          <a:ln w="19050">
            <a:solidFill>
              <a:srgbClr val="FF0000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TextBox 3"/>
          <p:cNvSpPr>
            <a:spLocks noChangeArrowheads="1"/>
          </p:cNvSpPr>
          <p:nvPr/>
        </p:nvSpPr>
        <p:spPr bwMode="auto">
          <a:xfrm>
            <a:off x="3698310" y="6324601"/>
            <a:ext cx="46815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Đánh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chiếm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Tổng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nha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Cảnh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sát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sym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10986"/>
      </p:ext>
    </p:extLst>
  </p:cSld>
  <p:clrMapOvr>
    <a:masterClrMapping/>
  </p:clrMapOvr>
  <p:transition spd="slow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upload.wikimedia.org/wikipedia/commons/thumb/4/4c/SaigonTet1968.jpg/220px-SaigonTet19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15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1" name="TextBox 2"/>
          <p:cNvSpPr>
            <a:spLocks noChangeArrowheads="1"/>
          </p:cNvSpPr>
          <p:nvPr/>
        </p:nvSpPr>
        <p:spPr bwMode="auto">
          <a:xfrm>
            <a:off x="2984500" y="6248400"/>
            <a:ext cx="6007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2800" dirty="0" err="1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Một</a:t>
            </a:r>
            <a:r>
              <a:rPr lang="en-US" altLang="zh-CN" sz="2800" dirty="0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góc</a:t>
            </a:r>
            <a:r>
              <a:rPr lang="en-US" altLang="zh-CN" sz="2800" dirty="0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Sài</a:t>
            </a:r>
            <a:r>
              <a:rPr lang="en-US" altLang="zh-CN" sz="2800" dirty="0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Gòn</a:t>
            </a:r>
            <a:r>
              <a:rPr lang="en-US" altLang="zh-CN" sz="2800" dirty="0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với</a:t>
            </a:r>
            <a:r>
              <a:rPr lang="en-US" altLang="zh-CN" sz="2800" dirty="0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những</a:t>
            </a:r>
            <a:r>
              <a:rPr lang="en-US" altLang="zh-CN" sz="2800" dirty="0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cột</a:t>
            </a:r>
            <a:r>
              <a:rPr lang="en-US" altLang="zh-CN" sz="2800" dirty="0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khói</a:t>
            </a:r>
            <a:endParaRPr lang="en-US" altLang="zh-CN" dirty="0">
              <a:solidFill>
                <a:srgbClr val="FF0000"/>
              </a:solidFill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32796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57400"/>
            <a:ext cx="10134600" cy="2895600"/>
          </a:xfrm>
        </p:spPr>
        <p:txBody>
          <a:bodyPr>
            <a:normAutofit/>
          </a:bodyPr>
          <a:lstStyle/>
          <a:p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SGK/tr49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b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9B05A-207D-46A5-AAC5-AF8B3200E0E4}"/>
              </a:ext>
            </a:extLst>
          </p:cNvPr>
          <p:cNvSpPr txBox="1"/>
          <p:nvPr/>
        </p:nvSpPr>
        <p:spPr>
          <a:xfrm>
            <a:off x="533400" y="381000"/>
            <a:ext cx="11049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Diễn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cuộc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tiến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Sứ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quán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Mĩ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quân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giải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phóng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miền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Nam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Tết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Mậu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thân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1968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080038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u quan my full 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" y="4354"/>
            <a:ext cx="12201144" cy="685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7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752600" y="1447801"/>
            <a:ext cx="82296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hãy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chọn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đúng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nhất</a:t>
            </a:r>
            <a:endParaRPr lang="en-US" sz="36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56567" y="2514600"/>
            <a:ext cx="8229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1/ Đường Trường Sơn được mở vào ngày </a:t>
            </a:r>
            <a:r>
              <a:rPr lang="en-US" sz="3600" dirty="0" err="1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tháng</a:t>
            </a: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năm</a:t>
            </a: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nào</a:t>
            </a: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?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    A.    19/ 05/1890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    B.    19/ 05/1959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    C.    19/ 04/1975</a:t>
            </a:r>
          </a:p>
        </p:txBody>
      </p:sp>
      <p:sp>
        <p:nvSpPr>
          <p:cNvPr id="59400" name="Oval 8"/>
          <p:cNvSpPr>
            <a:spLocks noChangeArrowheads="1"/>
          </p:cNvSpPr>
          <p:nvPr/>
        </p:nvSpPr>
        <p:spPr bwMode="auto">
          <a:xfrm>
            <a:off x="10893426" y="5486399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59401" name="Oval 9"/>
          <p:cNvSpPr>
            <a:spLocks noChangeArrowheads="1"/>
          </p:cNvSpPr>
          <p:nvPr/>
        </p:nvSpPr>
        <p:spPr bwMode="auto">
          <a:xfrm>
            <a:off x="10896601" y="5486399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59402" name="Oval 10"/>
          <p:cNvSpPr>
            <a:spLocks noChangeArrowheads="1"/>
          </p:cNvSpPr>
          <p:nvPr/>
        </p:nvSpPr>
        <p:spPr bwMode="auto">
          <a:xfrm>
            <a:off x="10896601" y="5486399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59403" name="Oval 11"/>
          <p:cNvSpPr>
            <a:spLocks noChangeArrowheads="1"/>
          </p:cNvSpPr>
          <p:nvPr/>
        </p:nvSpPr>
        <p:spPr bwMode="auto">
          <a:xfrm>
            <a:off x="10896601" y="5486399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59404" name="Oval 12"/>
          <p:cNvSpPr>
            <a:spLocks noChangeArrowheads="1"/>
          </p:cNvSpPr>
          <p:nvPr/>
        </p:nvSpPr>
        <p:spPr bwMode="auto">
          <a:xfrm>
            <a:off x="10896601" y="5486399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59405" name="Oval 13"/>
          <p:cNvSpPr>
            <a:spLocks noChangeArrowheads="1"/>
          </p:cNvSpPr>
          <p:nvPr/>
        </p:nvSpPr>
        <p:spPr bwMode="auto">
          <a:xfrm>
            <a:off x="10896601" y="5486399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59406" name="Oval 14"/>
          <p:cNvSpPr>
            <a:spLocks noChangeArrowheads="1"/>
          </p:cNvSpPr>
          <p:nvPr/>
        </p:nvSpPr>
        <p:spPr bwMode="auto">
          <a:xfrm>
            <a:off x="10896601" y="5486399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59407" name="Oval 15"/>
          <p:cNvSpPr>
            <a:spLocks noChangeArrowheads="1"/>
          </p:cNvSpPr>
          <p:nvPr/>
        </p:nvSpPr>
        <p:spPr bwMode="auto">
          <a:xfrm>
            <a:off x="10896601" y="5486399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59408" name="Oval 16"/>
          <p:cNvSpPr>
            <a:spLocks noChangeArrowheads="1"/>
          </p:cNvSpPr>
          <p:nvPr/>
        </p:nvSpPr>
        <p:spPr bwMode="auto">
          <a:xfrm>
            <a:off x="10820401" y="5486399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59409" name="Oval 17"/>
          <p:cNvSpPr>
            <a:spLocks noChangeArrowheads="1"/>
          </p:cNvSpPr>
          <p:nvPr/>
        </p:nvSpPr>
        <p:spPr bwMode="auto">
          <a:xfrm>
            <a:off x="10820401" y="5486400"/>
            <a:ext cx="822325" cy="860425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59410" name="Oval 18"/>
          <p:cNvSpPr>
            <a:spLocks noChangeArrowheads="1"/>
          </p:cNvSpPr>
          <p:nvPr/>
        </p:nvSpPr>
        <p:spPr bwMode="auto">
          <a:xfrm>
            <a:off x="10820400" y="5410200"/>
            <a:ext cx="990600" cy="962025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59411" name="AutoShape 19"/>
          <p:cNvSpPr>
            <a:spLocks noChangeArrowheads="1"/>
          </p:cNvSpPr>
          <p:nvPr/>
        </p:nvSpPr>
        <p:spPr bwMode="auto">
          <a:xfrm>
            <a:off x="8630433" y="5410199"/>
            <a:ext cx="1905000" cy="8382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000" dirty="0" err="1">
                <a:solidFill>
                  <a:srgbClr val="FF3300"/>
                </a:solidFill>
                <a:latin typeface=".VnTimeH" pitchFamily="34" charset="0"/>
              </a:rPr>
              <a:t>HÕt</a:t>
            </a:r>
            <a:r>
              <a:rPr lang="en-US" sz="3000" dirty="0">
                <a:solidFill>
                  <a:srgbClr val="FF3300"/>
                </a:solidFill>
                <a:latin typeface=".VnTimeH" pitchFamily="34" charset="0"/>
              </a:rPr>
              <a:t> </a:t>
            </a:r>
            <a:r>
              <a:rPr lang="en-US" sz="3000" dirty="0" err="1">
                <a:solidFill>
                  <a:srgbClr val="FF3300"/>
                </a:solidFill>
                <a:latin typeface=".VnTimeH" pitchFamily="34" charset="0"/>
              </a:rPr>
              <a:t>giê</a:t>
            </a:r>
            <a:endParaRPr lang="en-US" sz="3000" dirty="0">
              <a:solidFill>
                <a:srgbClr val="FF3300"/>
              </a:solidFill>
              <a:latin typeface=".VnTimeH" pitchFamily="34" charset="0"/>
            </a:endParaRPr>
          </a:p>
        </p:txBody>
      </p:sp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4035879" y="525959"/>
            <a:ext cx="342754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3 AllRoundGothic" panose="020B0703020202020104" pitchFamily="34" charset="0"/>
              </a:rPr>
              <a:t>KHỞI ĐỘNG</a:t>
            </a: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#9Slide03 AllRoundGothic" panose="020B0703020202020104" pitchFamily="34" charset="0"/>
              </a:rPr>
              <a:t> </a:t>
            </a:r>
          </a:p>
        </p:txBody>
      </p:sp>
      <p:sp>
        <p:nvSpPr>
          <p:cNvPr id="23" name="Oval 7"/>
          <p:cNvSpPr>
            <a:spLocks noChangeArrowheads="1"/>
          </p:cNvSpPr>
          <p:nvPr/>
        </p:nvSpPr>
        <p:spPr bwMode="auto">
          <a:xfrm>
            <a:off x="1981200" y="4191000"/>
            <a:ext cx="685800" cy="6858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3600" dirty="0">
              <a:solidFill>
                <a:srgbClr val="1210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03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2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93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1550"/>
                            </p:stCondLst>
                            <p:childTnLst>
                              <p:par>
                                <p:cTn id="66" presetID="4" presetClass="exit" presetSubtype="16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 animBg="1" autoUpdateAnimBg="0"/>
      <p:bldP spid="59401" grpId="0" animBg="1" autoUpdateAnimBg="0"/>
      <p:bldP spid="59402" grpId="0" animBg="1" autoUpdateAnimBg="0"/>
      <p:bldP spid="59403" grpId="0" animBg="1" autoUpdateAnimBg="0"/>
      <p:bldP spid="59404" grpId="0" animBg="1" autoUpdateAnimBg="0"/>
      <p:bldP spid="59405" grpId="0" animBg="1" autoUpdateAnimBg="0"/>
      <p:bldP spid="59406" grpId="0" animBg="1" autoUpdateAnimBg="0"/>
      <p:bldP spid="59407" grpId="0" animBg="1" autoUpdateAnimBg="0"/>
      <p:bldP spid="59408" grpId="0" animBg="1" autoUpdateAnimBg="0"/>
      <p:bldP spid="59409" grpId="0" animBg="1" autoUpdateAnimBg="0"/>
      <p:bldP spid="59410" grpId="0" animBg="1" autoUpdateAnimBg="0"/>
      <p:bldP spid="59411" grpId="0" animBg="1"/>
      <p:bldP spid="59411" grpId="1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152400" y="36493"/>
            <a:ext cx="11887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66"/>
                </a:solidFill>
                <a:latin typeface="VNI-Times" pitchFamily="2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VNI-Times" pitchFamily="2" charset="0"/>
              </a:rPr>
              <a:t>Baøi</a:t>
            </a:r>
            <a:r>
              <a:rPr lang="en-US" sz="2800" b="1" u="sng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VNI-Times" pitchFamily="2" charset="0"/>
              </a:rPr>
              <a:t>taäp</a:t>
            </a:r>
            <a:r>
              <a:rPr lang="en-US" sz="2800" b="1" u="sng" dirty="0">
                <a:solidFill>
                  <a:srgbClr val="0033CC"/>
                </a:solidFill>
                <a:latin typeface="VNI-Times" pitchFamily="2" charset="0"/>
              </a:rPr>
              <a:t>: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Ghi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soá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thöù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töï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(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từ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1- 6)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vaøo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moãi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oâ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vuoâng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tröôùc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moãi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yù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döôùi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ñaây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cho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phuø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hôïp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vôùi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dieãn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bieán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cuûa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traän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ñaùnh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vaøo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Söù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quaùn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VNI-Times" pitchFamily="2" charset="0"/>
              </a:rPr>
              <a:t>Mó</a:t>
            </a:r>
            <a:r>
              <a:rPr lang="en-US" sz="2800" b="1" dirty="0">
                <a:solidFill>
                  <a:srgbClr val="FF0066"/>
                </a:solidFill>
                <a:latin typeface="VNI-Times" pitchFamily="2" charset="0"/>
              </a:rPr>
              <a:t>:</a:t>
            </a: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533400" y="1219201"/>
            <a:ext cx="1049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sz="2800" b="1">
                <a:latin typeface="VNI-Times" pitchFamily="2" charset="0"/>
              </a:rPr>
              <a:t>a.Phaân ñoäi lính Mó baûo veä Söù quaùn choáng traû quyeát lieät</a:t>
            </a:r>
            <a:r>
              <a:rPr lang="en-US" sz="2800">
                <a:latin typeface="VNI-Times" pitchFamily="2" charset="0"/>
              </a:rPr>
              <a:t>.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609600" y="1797050"/>
            <a:ext cx="11430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 err="1">
                <a:latin typeface="VNI-Times" pitchFamily="2" charset="0"/>
              </a:rPr>
              <a:t>b.Moät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tieáng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noå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raàm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trôøi</a:t>
            </a:r>
            <a:r>
              <a:rPr lang="en-US" sz="2800" b="1" dirty="0">
                <a:latin typeface="VNI-Times" pitchFamily="2" charset="0"/>
              </a:rPr>
              <a:t> rung </a:t>
            </a:r>
            <a:r>
              <a:rPr lang="en-US" sz="2800" b="1" dirty="0" err="1">
                <a:latin typeface="VNI-Times" pitchFamily="2" charset="0"/>
              </a:rPr>
              <a:t>chuyeån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vaøo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giao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thöøa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Maäu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Thaân</a:t>
            </a:r>
            <a:r>
              <a:rPr lang="en-US" sz="2800" b="1" dirty="0">
                <a:latin typeface="VNI-Times" pitchFamily="2" charset="0"/>
              </a:rPr>
              <a:t>.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609599" y="2787650"/>
            <a:ext cx="11430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VNI-Times" pitchFamily="2" charset="0"/>
              </a:rPr>
              <a:t>c. </a:t>
            </a:r>
            <a:r>
              <a:rPr lang="en-US" sz="2800" b="1" dirty="0" err="1">
                <a:latin typeface="VNI-Times" pitchFamily="2" charset="0"/>
              </a:rPr>
              <a:t>Ñòch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duøng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maùy</a:t>
            </a:r>
            <a:r>
              <a:rPr lang="en-US" sz="2800" b="1" dirty="0">
                <a:latin typeface="VNI-Times" pitchFamily="2" charset="0"/>
              </a:rPr>
              <a:t> bay </a:t>
            </a:r>
            <a:r>
              <a:rPr lang="en-US" sz="2800" b="1" dirty="0" err="1">
                <a:latin typeface="VNI-Times" pitchFamily="2" charset="0"/>
              </a:rPr>
              <a:t>leân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thaúng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chôû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theâm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lính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ñoå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xuoáng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noùc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nhaø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ñeå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phaûn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kích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quaân</a:t>
            </a:r>
            <a:r>
              <a:rPr lang="en-US" sz="2800" b="1" dirty="0">
                <a:latin typeface="VNI-Times" pitchFamily="2" charset="0"/>
              </a:rPr>
              <a:t> ta.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609600" y="3778250"/>
            <a:ext cx="11430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VNI-Times" pitchFamily="2" charset="0"/>
              </a:rPr>
              <a:t>d. </a:t>
            </a:r>
            <a:r>
              <a:rPr lang="en-US" sz="2800" b="1" dirty="0" err="1">
                <a:latin typeface="VNI-Times" pitchFamily="2" charset="0"/>
              </a:rPr>
              <a:t>Caùc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chieán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ñaëc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coâng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laäp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töùc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baén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cheát</a:t>
            </a:r>
            <a:r>
              <a:rPr lang="en-US" sz="2800" b="1" dirty="0">
                <a:latin typeface="VNI-Times" pitchFamily="2" charset="0"/>
              </a:rPr>
              <a:t> 4 </a:t>
            </a:r>
            <a:r>
              <a:rPr lang="en-US" sz="2800" b="1" dirty="0" err="1">
                <a:latin typeface="VNI-Times" pitchFamily="2" charset="0"/>
              </a:rPr>
              <a:t>teân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lính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gaùc</a:t>
            </a:r>
            <a:r>
              <a:rPr lang="en-US" sz="2800" b="1" dirty="0">
                <a:latin typeface="VNI-Times" pitchFamily="2" charset="0"/>
              </a:rPr>
              <a:t> lao </a:t>
            </a:r>
            <a:r>
              <a:rPr lang="en-US" sz="2800" b="1" dirty="0" err="1">
                <a:latin typeface="VNI-Times" pitchFamily="2" charset="0"/>
              </a:rPr>
              <a:t>vaøo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chieám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giöõ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taàng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döôùi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.</a:t>
            </a: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609600" y="4768850"/>
            <a:ext cx="11430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VNI-Times" pitchFamily="2" charset="0"/>
              </a:rPr>
              <a:t>e. </a:t>
            </a:r>
            <a:r>
              <a:rPr lang="en-US" sz="2800" b="1" dirty="0" err="1">
                <a:latin typeface="VNI-Times" pitchFamily="2" charset="0"/>
              </a:rPr>
              <a:t>Boïn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chæ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huy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hoaûng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hoát</a:t>
            </a:r>
            <a:r>
              <a:rPr lang="en-US" sz="2800" b="1" dirty="0">
                <a:latin typeface="VNI-Times" pitchFamily="2" charset="0"/>
              </a:rPr>
              <a:t>, </a:t>
            </a:r>
            <a:r>
              <a:rPr lang="en-US" sz="2800" b="1" dirty="0" err="1">
                <a:latin typeface="VNI-Times" pitchFamily="2" charset="0"/>
              </a:rPr>
              <a:t>bí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maät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ñöa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Ñaïi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chaïy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khoûi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baèng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xe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boïc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theùp</a:t>
            </a:r>
            <a:r>
              <a:rPr lang="en-US" sz="2800" b="1" dirty="0">
                <a:latin typeface="VNI-Times" pitchFamily="2" charset="0"/>
              </a:rPr>
              <a:t>.</a:t>
            </a:r>
          </a:p>
        </p:txBody>
      </p:sp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76200" y="1447800"/>
            <a:ext cx="533400" cy="304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vi-VN" sz="2000">
              <a:solidFill>
                <a:srgbClr val="FF3300"/>
              </a:solidFill>
            </a:endParaRPr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76200" y="2971800"/>
            <a:ext cx="533400" cy="304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vi-VN" sz="2000">
              <a:solidFill>
                <a:schemeClr val="bg1"/>
              </a:solidFill>
            </a:endParaRPr>
          </a:p>
        </p:txBody>
      </p:sp>
      <p:sp>
        <p:nvSpPr>
          <p:cNvPr id="62474" name="Rectangle 10"/>
          <p:cNvSpPr>
            <a:spLocks noChangeArrowheads="1"/>
          </p:cNvSpPr>
          <p:nvPr/>
        </p:nvSpPr>
        <p:spPr bwMode="auto">
          <a:xfrm>
            <a:off x="76200" y="3886200"/>
            <a:ext cx="533400" cy="304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vi-VN" sz="2000">
              <a:solidFill>
                <a:srgbClr val="FF3300"/>
              </a:solidFill>
            </a:endParaRPr>
          </a:p>
        </p:txBody>
      </p:sp>
      <p:sp>
        <p:nvSpPr>
          <p:cNvPr id="62475" name="Rectangle 11"/>
          <p:cNvSpPr>
            <a:spLocks noChangeArrowheads="1"/>
          </p:cNvSpPr>
          <p:nvPr/>
        </p:nvSpPr>
        <p:spPr bwMode="auto">
          <a:xfrm>
            <a:off x="76200" y="4876800"/>
            <a:ext cx="533400" cy="304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vi-VN" sz="2000">
              <a:solidFill>
                <a:srgbClr val="FF3300"/>
              </a:solidFill>
            </a:endParaRP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609600" y="5683250"/>
            <a:ext cx="11430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VNI-Times" pitchFamily="2" charset="0"/>
              </a:rPr>
              <a:t>g. </a:t>
            </a:r>
            <a:r>
              <a:rPr lang="en-US" sz="2800" b="1" dirty="0" err="1">
                <a:latin typeface="VNI-Times" pitchFamily="2" charset="0"/>
              </a:rPr>
              <a:t>Cuoäc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chieán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ôû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ñaây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dieãn</a:t>
            </a:r>
            <a:r>
              <a:rPr lang="en-US" sz="2800" b="1" dirty="0">
                <a:latin typeface="VNI-Times" pitchFamily="2" charset="0"/>
              </a:rPr>
              <a:t> ra </a:t>
            </a:r>
            <a:r>
              <a:rPr lang="en-US" sz="2800" b="1" dirty="0" err="1">
                <a:latin typeface="VNI-Times" pitchFamily="2" charset="0"/>
              </a:rPr>
              <a:t>suoát</a:t>
            </a:r>
            <a:r>
              <a:rPr lang="en-US" sz="2800" b="1" dirty="0">
                <a:latin typeface="VNI-Times" pitchFamily="2" charset="0"/>
              </a:rPr>
              <a:t> 6 </a:t>
            </a:r>
            <a:r>
              <a:rPr lang="en-US" sz="2800" b="1" dirty="0" err="1">
                <a:latin typeface="VNI-Times" pitchFamily="2" charset="0"/>
              </a:rPr>
              <a:t>giôø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ñoàng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hoà</a:t>
            </a:r>
            <a:r>
              <a:rPr lang="en-US" sz="2800" b="1" dirty="0">
                <a:latin typeface="VNI-Times" pitchFamily="2" charset="0"/>
              </a:rPr>
              <a:t>, </a:t>
            </a:r>
            <a:r>
              <a:rPr lang="en-US" sz="2800" b="1" dirty="0" err="1">
                <a:latin typeface="VNI-Times" pitchFamily="2" charset="0"/>
              </a:rPr>
              <a:t>khieán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cho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bò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teâ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lieät</a:t>
            </a:r>
            <a:r>
              <a:rPr lang="en-US" sz="2800" b="1" dirty="0">
                <a:latin typeface="VNI-Times" pitchFamily="2" charset="0"/>
              </a:rPr>
              <a:t>.</a:t>
            </a:r>
          </a:p>
        </p:txBody>
      </p:sp>
      <p:sp>
        <p:nvSpPr>
          <p:cNvPr id="62477" name="Rectangle 13"/>
          <p:cNvSpPr>
            <a:spLocks noChangeArrowheads="1"/>
          </p:cNvSpPr>
          <p:nvPr/>
        </p:nvSpPr>
        <p:spPr bwMode="auto">
          <a:xfrm>
            <a:off x="76200" y="5867400"/>
            <a:ext cx="533400" cy="304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vi-VN" sz="2000">
              <a:solidFill>
                <a:srgbClr val="FF3300"/>
              </a:solidFill>
            </a:endParaRPr>
          </a:p>
        </p:txBody>
      </p:sp>
      <p:sp>
        <p:nvSpPr>
          <p:cNvPr id="62478" name="Rectangle 14"/>
          <p:cNvSpPr>
            <a:spLocks noChangeArrowheads="1"/>
          </p:cNvSpPr>
          <p:nvPr/>
        </p:nvSpPr>
        <p:spPr bwMode="auto">
          <a:xfrm>
            <a:off x="76200" y="1981200"/>
            <a:ext cx="533400" cy="304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vi-VN" sz="2000">
              <a:solidFill>
                <a:srgbClr val="FF3300"/>
              </a:solidFill>
            </a:endParaRPr>
          </a:p>
        </p:txBody>
      </p:sp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76200" y="1447800"/>
            <a:ext cx="53340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62480" name="Rectangle 16"/>
          <p:cNvSpPr>
            <a:spLocks noChangeArrowheads="1"/>
          </p:cNvSpPr>
          <p:nvPr/>
        </p:nvSpPr>
        <p:spPr bwMode="auto">
          <a:xfrm>
            <a:off x="76200" y="1981200"/>
            <a:ext cx="53340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62481" name="Rectangle 17"/>
          <p:cNvSpPr>
            <a:spLocks noChangeArrowheads="1"/>
          </p:cNvSpPr>
          <p:nvPr/>
        </p:nvSpPr>
        <p:spPr bwMode="auto">
          <a:xfrm>
            <a:off x="76200" y="2971800"/>
            <a:ext cx="53340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>
                <a:solidFill>
                  <a:srgbClr val="FF3300"/>
                </a:solidFill>
              </a:rPr>
              <a:t>4</a:t>
            </a:r>
          </a:p>
        </p:txBody>
      </p:sp>
      <p:sp>
        <p:nvSpPr>
          <p:cNvPr id="62483" name="Rectangle 19"/>
          <p:cNvSpPr>
            <a:spLocks noChangeArrowheads="1"/>
          </p:cNvSpPr>
          <p:nvPr/>
        </p:nvSpPr>
        <p:spPr bwMode="auto">
          <a:xfrm>
            <a:off x="76200" y="3886200"/>
            <a:ext cx="53340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62484" name="Rectangle 20"/>
          <p:cNvSpPr>
            <a:spLocks noChangeArrowheads="1"/>
          </p:cNvSpPr>
          <p:nvPr/>
        </p:nvSpPr>
        <p:spPr bwMode="auto">
          <a:xfrm>
            <a:off x="76200" y="4876800"/>
            <a:ext cx="53340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>
                <a:solidFill>
                  <a:srgbClr val="FF3300"/>
                </a:solidFill>
              </a:rPr>
              <a:t>5</a:t>
            </a:r>
          </a:p>
        </p:txBody>
      </p:sp>
      <p:sp>
        <p:nvSpPr>
          <p:cNvPr id="62485" name="Rectangle 21"/>
          <p:cNvSpPr>
            <a:spLocks noChangeArrowheads="1"/>
          </p:cNvSpPr>
          <p:nvPr/>
        </p:nvSpPr>
        <p:spPr bwMode="auto">
          <a:xfrm>
            <a:off x="76200" y="5867400"/>
            <a:ext cx="53340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>
                <a:solidFill>
                  <a:srgbClr val="FF33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029546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7" grpId="0"/>
      <p:bldP spid="62468" grpId="0"/>
      <p:bldP spid="62469" grpId="0"/>
      <p:bldP spid="62470" grpId="0"/>
      <p:bldP spid="62471" grpId="0"/>
      <p:bldP spid="62472" grpId="0" animBg="1"/>
      <p:bldP spid="62473" grpId="0" animBg="1"/>
      <p:bldP spid="62474" grpId="0" animBg="1"/>
      <p:bldP spid="62475" grpId="0" animBg="1"/>
      <p:bldP spid="62476" grpId="0"/>
      <p:bldP spid="62477" grpId="0" animBg="1"/>
      <p:bldP spid="62478" grpId="0" animBg="1"/>
      <p:bldP spid="62479" grpId="0" animBg="1"/>
      <p:bldP spid="62480" grpId="0" animBg="1"/>
      <p:bldP spid="62481" grpId="0" animBg="1"/>
      <p:bldP spid="62483" grpId="0" animBg="1"/>
      <p:bldP spid="62484" grpId="0" animBg="1"/>
      <p:bldP spid="6248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762001" y="3246438"/>
            <a:ext cx="11277599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>
                <a:latin typeface="VNI-Times" pitchFamily="2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VNI-Times" pitchFamily="2" charset="0"/>
              </a:rPr>
              <a:t>3</a:t>
            </a:r>
            <a:r>
              <a:rPr lang="en-US" sz="2800" b="1">
                <a:latin typeface="VNI-Times" pitchFamily="2" charset="0"/>
              </a:rPr>
              <a:t>. Phaân ñoäi lính Mó baûo veä Söù quaùn choáng traû quyeát lieät</a:t>
            </a:r>
            <a:r>
              <a:rPr lang="en-US" sz="2800">
                <a:solidFill>
                  <a:srgbClr val="FFCCFF"/>
                </a:solidFill>
                <a:latin typeface="VNI-Times" pitchFamily="2" charset="0"/>
              </a:rPr>
              <a:t>.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838200" y="1524000"/>
            <a:ext cx="1086750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VNI-Times" pitchFamily="2" charset="0"/>
              </a:rPr>
              <a:t>1</a:t>
            </a:r>
            <a:r>
              <a:rPr lang="en-US" sz="2800" b="1" dirty="0">
                <a:latin typeface="VNI-Times" pitchFamily="2" charset="0"/>
              </a:rPr>
              <a:t>. </a:t>
            </a:r>
            <a:r>
              <a:rPr lang="en-US" sz="2800" b="1" dirty="0" err="1">
                <a:latin typeface="VNI-Times" pitchFamily="2" charset="0"/>
              </a:rPr>
              <a:t>Moät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tieáng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noå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raàm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trôøi</a:t>
            </a:r>
            <a:r>
              <a:rPr lang="en-US" sz="2800" b="1" dirty="0">
                <a:latin typeface="VNI-Times" pitchFamily="2" charset="0"/>
              </a:rPr>
              <a:t> rung </a:t>
            </a:r>
            <a:r>
              <a:rPr lang="en-US" sz="2800" b="1" dirty="0" err="1">
                <a:latin typeface="VNI-Times" pitchFamily="2" charset="0"/>
              </a:rPr>
              <a:t>chuyeån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vaøo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giao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thöøa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Maäu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Thaân</a:t>
            </a:r>
            <a:r>
              <a:rPr lang="en-US" sz="2800" b="1" dirty="0">
                <a:latin typeface="VNI-Times" pitchFamily="2" charset="0"/>
              </a:rPr>
              <a:t>.   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838201" y="3733800"/>
            <a:ext cx="10644054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VNI-Times" pitchFamily="2" charset="0"/>
              </a:rPr>
              <a:t>4</a:t>
            </a:r>
            <a:r>
              <a:rPr lang="en-US" sz="2800" b="1" dirty="0">
                <a:latin typeface="VNI-Times" pitchFamily="2" charset="0"/>
              </a:rPr>
              <a:t>. </a:t>
            </a:r>
            <a:r>
              <a:rPr lang="en-US" sz="2800" b="1" dirty="0" err="1">
                <a:latin typeface="VNI-Times" pitchFamily="2" charset="0"/>
              </a:rPr>
              <a:t>Ñòch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duøng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maùy</a:t>
            </a:r>
            <a:r>
              <a:rPr lang="en-US" sz="2800" b="1" dirty="0">
                <a:latin typeface="VNI-Times" pitchFamily="2" charset="0"/>
              </a:rPr>
              <a:t> bay </a:t>
            </a:r>
            <a:r>
              <a:rPr lang="en-US" sz="2800" b="1" dirty="0" err="1">
                <a:latin typeface="VNI-Times" pitchFamily="2" charset="0"/>
              </a:rPr>
              <a:t>leân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thaúng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chôû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theâm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lính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ñoå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xuoáng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noùc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nhaø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ñeå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phaûn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kích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quaân</a:t>
            </a:r>
            <a:r>
              <a:rPr lang="en-US" sz="2800" b="1" dirty="0">
                <a:latin typeface="VNI-Times" pitchFamily="2" charset="0"/>
              </a:rPr>
              <a:t> ta.</a:t>
            </a: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838200" y="2362200"/>
            <a:ext cx="10713719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VNI-Times" pitchFamily="2" charset="0"/>
              </a:rPr>
              <a:t>2</a:t>
            </a:r>
            <a:r>
              <a:rPr lang="en-US" sz="2800" b="1" dirty="0">
                <a:latin typeface="VNI-Times" pitchFamily="2" charset="0"/>
              </a:rPr>
              <a:t>. </a:t>
            </a:r>
            <a:r>
              <a:rPr lang="en-US" sz="2800" b="1" dirty="0" err="1">
                <a:latin typeface="VNI-Times" pitchFamily="2" charset="0"/>
              </a:rPr>
              <a:t>Caùc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chieán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ñaëc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coâng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laäp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töùc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baén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cheát</a:t>
            </a:r>
            <a:r>
              <a:rPr lang="en-US" sz="2800" b="1" dirty="0">
                <a:latin typeface="VNI-Times" pitchFamily="2" charset="0"/>
              </a:rPr>
              <a:t> 4 </a:t>
            </a:r>
            <a:r>
              <a:rPr lang="en-US" sz="2800" b="1" dirty="0" err="1">
                <a:latin typeface="VNI-Times" pitchFamily="2" charset="0"/>
              </a:rPr>
              <a:t>teân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lính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gaùc</a:t>
            </a:r>
            <a:r>
              <a:rPr lang="en-US" sz="2800" b="1" dirty="0">
                <a:latin typeface="VNI-Times" pitchFamily="2" charset="0"/>
              </a:rPr>
              <a:t> lao </a:t>
            </a:r>
            <a:r>
              <a:rPr lang="en-US" sz="2800" b="1" dirty="0" err="1">
                <a:latin typeface="VNI-Times" pitchFamily="2" charset="0"/>
              </a:rPr>
              <a:t>vaøo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chieám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giöõ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taàng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döôùi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.</a:t>
            </a:r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762000" y="4603750"/>
            <a:ext cx="10713719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VNI-Times" pitchFamily="2" charset="0"/>
              </a:rPr>
              <a:t>5</a:t>
            </a:r>
            <a:r>
              <a:rPr lang="en-US" sz="2800" b="1" dirty="0">
                <a:latin typeface="VNI-Times" pitchFamily="2" charset="0"/>
              </a:rPr>
              <a:t>. </a:t>
            </a:r>
            <a:r>
              <a:rPr lang="en-US" sz="2800" b="1" dirty="0" err="1">
                <a:latin typeface="VNI-Times" pitchFamily="2" charset="0"/>
              </a:rPr>
              <a:t>Boïn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chæ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huy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hoaûng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hoát</a:t>
            </a:r>
            <a:r>
              <a:rPr lang="en-US" sz="2800" b="1" dirty="0">
                <a:latin typeface="VNI-Times" pitchFamily="2" charset="0"/>
              </a:rPr>
              <a:t>, </a:t>
            </a:r>
            <a:r>
              <a:rPr lang="en-US" sz="2800" b="1" dirty="0" err="1">
                <a:latin typeface="VNI-Times" pitchFamily="2" charset="0"/>
              </a:rPr>
              <a:t>bí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maät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ñöa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Ñaïi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chaïy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khoûi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baèng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xe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boïc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theùp</a:t>
            </a:r>
            <a:r>
              <a:rPr lang="en-US" sz="2800" b="1" dirty="0">
                <a:latin typeface="VNI-Times" pitchFamily="2" charset="0"/>
              </a:rPr>
              <a:t>.</a:t>
            </a: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838200" y="5486400"/>
            <a:ext cx="10713719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VNI-Times" pitchFamily="2" charset="0"/>
              </a:rPr>
              <a:t>6</a:t>
            </a:r>
            <a:r>
              <a:rPr lang="en-US" sz="2800" b="1" dirty="0">
                <a:latin typeface="VNI-Times" pitchFamily="2" charset="0"/>
              </a:rPr>
              <a:t>. </a:t>
            </a:r>
            <a:r>
              <a:rPr lang="en-US" sz="2800" b="1" dirty="0" err="1">
                <a:latin typeface="VNI-Times" pitchFamily="2" charset="0"/>
              </a:rPr>
              <a:t>Cuoäc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chieán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ôû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ñaây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dieãn</a:t>
            </a:r>
            <a:r>
              <a:rPr lang="en-US" sz="2800" b="1" dirty="0">
                <a:latin typeface="VNI-Times" pitchFamily="2" charset="0"/>
              </a:rPr>
              <a:t> ra </a:t>
            </a:r>
            <a:r>
              <a:rPr lang="en-US" sz="2800" b="1" dirty="0" err="1">
                <a:latin typeface="VNI-Times" pitchFamily="2" charset="0"/>
              </a:rPr>
              <a:t>suoát</a:t>
            </a:r>
            <a:r>
              <a:rPr lang="en-US" sz="2800" b="1" dirty="0">
                <a:latin typeface="VNI-Times" pitchFamily="2" charset="0"/>
              </a:rPr>
              <a:t> 6 </a:t>
            </a:r>
            <a:r>
              <a:rPr lang="en-US" sz="2800" b="1" dirty="0" err="1">
                <a:latin typeface="VNI-Times" pitchFamily="2" charset="0"/>
              </a:rPr>
              <a:t>giôø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ñoàng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hoà</a:t>
            </a:r>
            <a:r>
              <a:rPr lang="en-US" sz="2800" b="1" dirty="0">
                <a:latin typeface="VNI-Times" pitchFamily="2" charset="0"/>
              </a:rPr>
              <a:t> ,</a:t>
            </a:r>
            <a:r>
              <a:rPr lang="en-US" sz="2800" b="1" dirty="0" err="1">
                <a:latin typeface="VNI-Times" pitchFamily="2" charset="0"/>
              </a:rPr>
              <a:t>khieán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cho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Söù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quaùn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Mó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bò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teâ</a:t>
            </a:r>
            <a:r>
              <a:rPr lang="en-US" sz="2800" b="1" dirty="0">
                <a:latin typeface="VNI-Times" pitchFamily="2" charset="0"/>
              </a:rPr>
              <a:t> </a:t>
            </a:r>
            <a:r>
              <a:rPr lang="en-US" sz="2800" b="1" dirty="0" err="1">
                <a:latin typeface="VNI-Times" pitchFamily="2" charset="0"/>
              </a:rPr>
              <a:t>lieät</a:t>
            </a:r>
            <a:r>
              <a:rPr lang="en-US" sz="2800" b="1" dirty="0">
                <a:latin typeface="VNI-Times" pitchFamily="2" charset="0"/>
              </a:rPr>
              <a:t>.</a:t>
            </a:r>
          </a:p>
        </p:txBody>
      </p:sp>
      <p:sp>
        <p:nvSpPr>
          <p:cNvPr id="13320" name="Text Box 11"/>
          <p:cNvSpPr txBox="1">
            <a:spLocks noChangeArrowheads="1"/>
          </p:cNvSpPr>
          <p:nvPr/>
        </p:nvSpPr>
        <p:spPr bwMode="auto">
          <a:xfrm>
            <a:off x="2193925" y="646113"/>
            <a:ext cx="248429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vi-VN"/>
          </a:p>
        </p:txBody>
      </p:sp>
      <p:sp>
        <p:nvSpPr>
          <p:cNvPr id="64524" name="Text Box 12"/>
          <p:cNvSpPr txBox="1">
            <a:spLocks noChangeArrowheads="1"/>
          </p:cNvSpPr>
          <p:nvPr/>
        </p:nvSpPr>
        <p:spPr bwMode="auto">
          <a:xfrm>
            <a:off x="2514600" y="380762"/>
            <a:ext cx="7683979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Dieãn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bieán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cuoäc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chieán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ñaáu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cuûa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quaân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giaûi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phoùng</a:t>
            </a:r>
            <a:endParaRPr lang="en-US" sz="2800" b="1" dirty="0">
              <a:solidFill>
                <a:srgbClr val="0033CC"/>
              </a:solidFill>
              <a:latin typeface="VNI-Times" pitchFamily="2" charset="0"/>
            </a:endParaRP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ôû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Söù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quaùn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Mó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taïi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Saøi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VNI-Times" pitchFamily="2" charset="0"/>
              </a:rPr>
              <a:t>Goøn</a:t>
            </a:r>
            <a:r>
              <a:rPr lang="en-US" sz="2800" b="1" dirty="0">
                <a:solidFill>
                  <a:srgbClr val="0033CC"/>
                </a:solidFill>
                <a:latin typeface="VNI-Times" pitchFamily="2" charset="0"/>
              </a:rPr>
              <a:t>.</a:t>
            </a:r>
          </a:p>
          <a:p>
            <a:pPr algn="ctr" eaLnBrk="1" hangingPunct="1"/>
            <a:endParaRPr lang="en-US" sz="2800" dirty="0">
              <a:latin typeface="VNI-Times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7AB1B4-D1DA-4758-A481-09C8A057C9B3}"/>
              </a:ext>
            </a:extLst>
          </p:cNvPr>
          <p:cNvSpPr txBox="1"/>
          <p:nvPr/>
        </p:nvSpPr>
        <p:spPr>
          <a:xfrm>
            <a:off x="533400" y="-1295400"/>
            <a:ext cx="11049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Diễn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cuộc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tiến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Sứ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quán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Mĩ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quân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giải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phóng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miền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Nam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Tết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Mậu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thân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1968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129029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/>
      <p:bldP spid="64516" grpId="0"/>
      <p:bldP spid="64517" grpId="0"/>
      <p:bldP spid="64518" grpId="0"/>
      <p:bldP spid="64519" grpId="0"/>
      <p:bldP spid="645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 Box 2" descr="Papyrus"/>
          <p:cNvSpPr txBox="1">
            <a:spLocks noChangeArrowheads="1"/>
          </p:cNvSpPr>
          <p:nvPr/>
        </p:nvSpPr>
        <p:spPr bwMode="auto">
          <a:xfrm>
            <a:off x="2147888" y="1487269"/>
            <a:ext cx="80772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“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179" name="Text Box 3" descr="Canvas"/>
          <p:cNvSpPr txBox="1">
            <a:spLocks noChangeArrowheads="1"/>
          </p:cNvSpPr>
          <p:nvPr/>
        </p:nvSpPr>
        <p:spPr bwMode="auto">
          <a:xfrm>
            <a:off x="1524000" y="2971800"/>
            <a:ext cx="8991600" cy="236988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endParaRPr lang="en-US" sz="2800" b="1" u="sng" dirty="0">
              <a:solidFill>
                <a:srgbClr val="002060"/>
              </a:solidFill>
            </a:endParaRPr>
          </a:p>
          <a:p>
            <a:pPr algn="just"/>
            <a:r>
              <a:rPr lang="en-US" sz="4000" dirty="0">
                <a:solidFill>
                  <a:srgbClr val="C00000"/>
                </a:solidFill>
              </a:rPr>
              <a:t>     </a:t>
            </a:r>
            <a:r>
              <a:rPr lang="en-US" sz="4000" dirty="0" err="1">
                <a:solidFill>
                  <a:srgbClr val="C00000"/>
                </a:solidFill>
              </a:rPr>
              <a:t>Tổng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tiến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công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là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chủ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động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tiến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đánh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quân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địch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mạnh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mẽ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cùng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một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thời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gian</a:t>
            </a:r>
            <a:r>
              <a:rPr lang="en-US" sz="4000" dirty="0">
                <a:solidFill>
                  <a:srgbClr val="C00000"/>
                </a:solidFill>
              </a:rPr>
              <a:t>, </a:t>
            </a:r>
            <a:r>
              <a:rPr lang="en-US" sz="4000" dirty="0" err="1">
                <a:solidFill>
                  <a:srgbClr val="C00000"/>
                </a:solidFill>
              </a:rPr>
              <a:t>trên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tất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cả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các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mặt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trận</a:t>
            </a:r>
            <a:r>
              <a:rPr lang="en-US" sz="4000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40747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7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 animBg="1"/>
      <p:bldP spid="17817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 TỔNG TIẾN CÔNG VÀ NỔI DẬY</a:t>
            </a:r>
            <a:br>
              <a:rPr lang="en-US" b="1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27237"/>
            <a:ext cx="103632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SGK/tr50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Gòn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35910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3094038" y="254000"/>
            <a:ext cx="5626100" cy="1066800"/>
          </a:xfrm>
          <a:prstGeom prst="flowChartTerminator">
            <a:avLst/>
          </a:prstGeom>
          <a:gradFill rotWithShape="1">
            <a:gsLst>
              <a:gs pos="0">
                <a:srgbClr val="FF6699"/>
              </a:gs>
              <a:gs pos="100000">
                <a:srgbClr val="762F47">
                  <a:alpha val="89998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TỔNG TIẾN CÔNG VÀ NỔI DẬY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524000"/>
            <a:ext cx="4267200" cy="5105400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19050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1" y="24384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1" y="21336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1" y="42672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4102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51054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1" y="48768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2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1" y="47244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3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1" y="51054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14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1" y="54864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15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1" y="57150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1" y="27432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1" y="44196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1" y="39624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1" y="35814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1" y="32766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1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1" y="59436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0" name="Picture 22" descr="Flame-03-jun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1" y="5867400"/>
            <a:ext cx="2206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85801" y="2684464"/>
            <a:ext cx="5287964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3200" b="1" i="1" dirty="0" err="1">
                <a:solidFill>
                  <a:srgbClr val="CC00FF"/>
                </a:solidFill>
              </a:rPr>
              <a:t>Cuộc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tổng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tiến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công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và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nổi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dậy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Tết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Mậu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Thân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năm</a:t>
            </a:r>
            <a:r>
              <a:rPr lang="en-US" sz="3200" b="1" i="1" dirty="0">
                <a:solidFill>
                  <a:srgbClr val="CC00FF"/>
                </a:solidFill>
              </a:rPr>
              <a:t> 1968 </a:t>
            </a:r>
            <a:r>
              <a:rPr lang="en-US" sz="3200" b="1" i="1" dirty="0" err="1">
                <a:solidFill>
                  <a:srgbClr val="CC00FF"/>
                </a:solidFill>
              </a:rPr>
              <a:t>là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một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cuộc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tấn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công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mang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tính</a:t>
            </a:r>
            <a:r>
              <a:rPr lang="en-US" sz="3200" b="1" i="1" dirty="0">
                <a:solidFill>
                  <a:srgbClr val="CC00FF"/>
                </a:solidFill>
              </a:rPr>
              <a:t>  </a:t>
            </a:r>
            <a:r>
              <a:rPr lang="en-US" sz="3200" b="1" i="1" dirty="0" err="1">
                <a:solidFill>
                  <a:srgbClr val="CC00FF"/>
                </a:solidFill>
              </a:rPr>
              <a:t>bất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ngờ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và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đồng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  <a:r>
              <a:rPr lang="en-US" sz="3200" b="1" i="1" dirty="0" err="1">
                <a:solidFill>
                  <a:srgbClr val="CC00FF"/>
                </a:solidFill>
              </a:rPr>
              <a:t>loạt</a:t>
            </a:r>
            <a:r>
              <a:rPr lang="en-US" sz="3200" b="1" i="1" dirty="0">
                <a:solidFill>
                  <a:srgbClr val="CC00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327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75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925"/>
                            </p:stCondLst>
                            <p:childTnLst>
                              <p:par>
                                <p:cTn id="15" presetID="8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75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3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2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2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1" grpId="1" animBg="1"/>
      <p:bldP spid="7171" grpId="2" animBg="1"/>
      <p:bldP spid="719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âu hỏi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-20239"/>
            <a:ext cx="720725" cy="1379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311014" y="420469"/>
            <a:ext cx="108809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0000FF"/>
                </a:solidFill>
              </a:rPr>
              <a:t>Vì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sao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gọi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đây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là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cuộc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tấn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công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bất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ngờ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và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đồng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loạt</a:t>
            </a:r>
            <a:r>
              <a:rPr lang="en-US" sz="3600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991208" y="1566724"/>
            <a:ext cx="2514600" cy="1752600"/>
          </a:xfrm>
          <a:prstGeom prst="irregularSeal1">
            <a:avLst/>
          </a:prstGeom>
          <a:solidFill>
            <a:srgbClr val="73C8B1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>
            <a:flatTx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BẤT NGỜ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689480" y="1709730"/>
            <a:ext cx="699891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3600" dirty="0">
                <a:solidFill>
                  <a:srgbClr val="FF0066"/>
                </a:solidFill>
              </a:rPr>
              <a:t>- </a:t>
            </a:r>
            <a:r>
              <a:rPr lang="en-US" sz="3600" b="1" dirty="0" err="1">
                <a:solidFill>
                  <a:srgbClr val="FF0066"/>
                </a:solidFill>
              </a:rPr>
              <a:t>Tấn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công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vào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đêm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giao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thừa</a:t>
            </a:r>
            <a:r>
              <a:rPr lang="en-US" sz="3600" b="1" dirty="0">
                <a:solidFill>
                  <a:srgbClr val="FF0066"/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en-US" sz="3600" dirty="0">
                <a:solidFill>
                  <a:srgbClr val="FF0066"/>
                </a:solidFill>
              </a:rPr>
              <a:t>- </a:t>
            </a:r>
            <a:r>
              <a:rPr lang="en-US" sz="3600" b="1" dirty="0" err="1">
                <a:solidFill>
                  <a:srgbClr val="FF0066"/>
                </a:solidFill>
              </a:rPr>
              <a:t>Các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thành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phố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lớn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đều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đánh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vào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các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cơ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quan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đầu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não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của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địch</a:t>
            </a:r>
            <a:r>
              <a:rPr lang="en-US" sz="3600" b="1" dirty="0">
                <a:solidFill>
                  <a:srgbClr val="FF0066"/>
                </a:solidFill>
              </a:rPr>
              <a:t>.</a:t>
            </a:r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838200" y="3852724"/>
            <a:ext cx="3013075" cy="1752600"/>
          </a:xfrm>
          <a:prstGeom prst="irregularSeal1">
            <a:avLst/>
          </a:prstGeom>
          <a:solidFill>
            <a:srgbClr val="FFA800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>
            <a:flatTx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ĐỒNG LOẠT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853362" y="4036874"/>
            <a:ext cx="699891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3600" b="1" dirty="0" err="1">
                <a:solidFill>
                  <a:srgbClr val="FF0066"/>
                </a:solidFill>
              </a:rPr>
              <a:t>Cuộc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tổng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tiến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công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và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nổi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dậy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diễn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ra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đồng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thời</a:t>
            </a:r>
            <a:r>
              <a:rPr lang="en-US" sz="3600" b="1" dirty="0">
                <a:solidFill>
                  <a:srgbClr val="FF0066"/>
                </a:solidFill>
              </a:rPr>
              <a:t> ở </a:t>
            </a:r>
            <a:r>
              <a:rPr lang="en-US" sz="3600" b="1" dirty="0" err="1">
                <a:solidFill>
                  <a:srgbClr val="FF0066"/>
                </a:solidFill>
              </a:rPr>
              <a:t>nhiều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thị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xã</a:t>
            </a:r>
            <a:r>
              <a:rPr lang="en-US" sz="3600" b="1" dirty="0">
                <a:solidFill>
                  <a:srgbClr val="FF0066"/>
                </a:solidFill>
              </a:rPr>
              <a:t>, </a:t>
            </a:r>
            <a:r>
              <a:rPr lang="en-US" sz="3600" b="1" dirty="0" err="1">
                <a:solidFill>
                  <a:srgbClr val="FF0066"/>
                </a:solidFill>
              </a:rPr>
              <a:t>thành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phố</a:t>
            </a:r>
            <a:r>
              <a:rPr lang="en-US" sz="3600" b="1" dirty="0">
                <a:solidFill>
                  <a:srgbClr val="FF0066"/>
                </a:solidFill>
              </a:rPr>
              <a:t>, chi </a:t>
            </a:r>
            <a:r>
              <a:rPr lang="en-US" sz="3600" b="1" dirty="0" err="1">
                <a:solidFill>
                  <a:srgbClr val="FF0066"/>
                </a:solidFill>
              </a:rPr>
              <a:t>khu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quân</a:t>
            </a:r>
            <a:r>
              <a:rPr lang="en-US" sz="3600" b="1" dirty="0">
                <a:solidFill>
                  <a:srgbClr val="FF0066"/>
                </a:solidFill>
              </a:rPr>
              <a:t> </a:t>
            </a:r>
            <a:r>
              <a:rPr lang="en-US" sz="3600" b="1" dirty="0" err="1">
                <a:solidFill>
                  <a:srgbClr val="FF0066"/>
                </a:solidFill>
              </a:rPr>
              <a:t>sự</a:t>
            </a:r>
            <a:r>
              <a:rPr lang="en-US" sz="3600" b="1" dirty="0">
                <a:solidFill>
                  <a:srgbClr val="FF006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497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198" grpId="0" animBg="1"/>
      <p:bldP spid="8199" grpId="0"/>
      <p:bldP spid="8200" grpId="0" animBg="1"/>
      <p:bldP spid="820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>
            <a:spLocks noChangeArrowheads="1"/>
          </p:cNvSpPr>
          <p:nvPr/>
        </p:nvSpPr>
        <p:spPr bwMode="auto">
          <a:xfrm>
            <a:off x="1998633" y="1268761"/>
            <a:ext cx="1565365" cy="455509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TỔNG</a:t>
            </a:r>
            <a:endParaRPr lang="en-US" altLang="en-US" sz="2000" b="1" dirty="0">
              <a:solidFill>
                <a:srgbClr val="FFFF66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TIẾN </a:t>
            </a:r>
            <a:endParaRPr lang="en-US" altLang="en-US" sz="2000" b="1" dirty="0">
              <a:solidFill>
                <a:srgbClr val="FFFF66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CÔNG</a:t>
            </a:r>
            <a:endParaRPr lang="en-US" altLang="en-US" sz="2000" b="1" dirty="0">
              <a:solidFill>
                <a:srgbClr val="FFFF66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VÀ</a:t>
            </a:r>
            <a:endParaRPr lang="en-US" altLang="en-US" sz="2000" b="1" dirty="0">
              <a:solidFill>
                <a:srgbClr val="FFFF66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NỔI</a:t>
            </a:r>
            <a:endParaRPr lang="en-US" altLang="en-US" sz="2000" b="1" dirty="0">
              <a:solidFill>
                <a:srgbClr val="FFFF66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DẬY</a:t>
            </a:r>
            <a:endParaRPr lang="en-US" altLang="en-US" sz="2000" b="1" dirty="0">
              <a:solidFill>
                <a:srgbClr val="FFFF66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TẾT</a:t>
            </a:r>
            <a:endParaRPr lang="en-US" altLang="en-US" sz="2000" b="1" dirty="0">
              <a:solidFill>
                <a:srgbClr val="FFFF66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MẬU</a:t>
            </a:r>
            <a:endParaRPr lang="en-US" altLang="en-US" sz="2000" b="1" dirty="0">
              <a:solidFill>
                <a:srgbClr val="FFFF66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THÂN</a:t>
            </a:r>
            <a:endParaRPr lang="en-US" altLang="en-US" sz="2000" b="1" dirty="0">
              <a:solidFill>
                <a:srgbClr val="FFFF66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vi-VN" sz="2000" b="1" dirty="0">
                <a:solidFill>
                  <a:srgbClr val="FFFF66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1968</a:t>
            </a:r>
          </a:p>
        </p:txBody>
      </p:sp>
      <p:sp>
        <p:nvSpPr>
          <p:cNvPr id="44038" name="Text Box 13"/>
          <p:cNvSpPr>
            <a:spLocks noChangeArrowheads="1"/>
          </p:cNvSpPr>
          <p:nvPr/>
        </p:nvSpPr>
        <p:spPr bwMode="auto">
          <a:xfrm>
            <a:off x="4885720" y="3645025"/>
            <a:ext cx="14046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600" b="1" dirty="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Sài</a:t>
            </a:r>
            <a:r>
              <a:rPr lang="en-US" altLang="vi-VN" sz="2600" b="1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Gòn</a:t>
            </a:r>
            <a:endParaRPr lang="en-US" altLang="vi-VN" sz="2600" b="1" dirty="0">
              <a:solidFill>
                <a:srgbClr val="FF000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</p:txBody>
      </p:sp>
      <p:sp>
        <p:nvSpPr>
          <p:cNvPr id="44039" name="Text Box 14"/>
          <p:cNvSpPr>
            <a:spLocks noChangeArrowheads="1"/>
          </p:cNvSpPr>
          <p:nvPr/>
        </p:nvSpPr>
        <p:spPr bwMode="auto">
          <a:xfrm>
            <a:off x="4872908" y="4437113"/>
            <a:ext cx="15775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Cần</a:t>
            </a:r>
            <a:r>
              <a:rPr lang="en-US" altLang="vi-VN" sz="2400" b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Thơ</a:t>
            </a:r>
            <a:endParaRPr lang="en-US" altLang="vi-VN" sz="2400" b="1" dirty="0">
              <a:solidFill>
                <a:srgbClr val="00206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</p:txBody>
      </p:sp>
      <p:sp>
        <p:nvSpPr>
          <p:cNvPr id="44040" name="Text Box 16"/>
          <p:cNvSpPr>
            <a:spLocks noChangeArrowheads="1"/>
          </p:cNvSpPr>
          <p:nvPr/>
        </p:nvSpPr>
        <p:spPr bwMode="auto">
          <a:xfrm>
            <a:off x="4841952" y="2247256"/>
            <a:ext cx="13560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Đà</a:t>
            </a:r>
            <a:r>
              <a:rPr lang="en-US" altLang="vi-VN" sz="2400" b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Nẵng</a:t>
            </a:r>
            <a:endParaRPr lang="en-US" altLang="vi-VN" sz="2400" b="1" dirty="0">
              <a:solidFill>
                <a:srgbClr val="00206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</p:txBody>
      </p:sp>
      <p:sp>
        <p:nvSpPr>
          <p:cNvPr id="44041" name="Text Box 17"/>
          <p:cNvSpPr>
            <a:spLocks noChangeArrowheads="1"/>
          </p:cNvSpPr>
          <p:nvPr/>
        </p:nvSpPr>
        <p:spPr bwMode="auto">
          <a:xfrm>
            <a:off x="4916350" y="1352382"/>
            <a:ext cx="96362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600" b="1" dirty="0" err="1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Huế</a:t>
            </a:r>
            <a:endParaRPr lang="en-US" altLang="vi-VN" sz="2600" b="1" dirty="0">
              <a:solidFill>
                <a:srgbClr val="00206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</p:txBody>
      </p:sp>
      <p:sp>
        <p:nvSpPr>
          <p:cNvPr id="44043" name="Line 23"/>
          <p:cNvSpPr>
            <a:spLocks noChangeShapeType="1"/>
          </p:cNvSpPr>
          <p:nvPr/>
        </p:nvSpPr>
        <p:spPr bwMode="auto">
          <a:xfrm flipV="1">
            <a:off x="3608802" y="1823955"/>
            <a:ext cx="707761" cy="1339073"/>
          </a:xfrm>
          <a:prstGeom prst="line">
            <a:avLst/>
          </a:prstGeom>
          <a:noFill/>
          <a:ln w="38100">
            <a:solidFill>
              <a:srgbClr val="FF6699"/>
            </a:solidFill>
            <a:bevel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4" name="Line 24"/>
          <p:cNvSpPr>
            <a:spLocks noChangeShapeType="1"/>
          </p:cNvSpPr>
          <p:nvPr/>
        </p:nvSpPr>
        <p:spPr bwMode="auto">
          <a:xfrm flipV="1">
            <a:off x="3591339" y="2564902"/>
            <a:ext cx="782033" cy="598125"/>
          </a:xfrm>
          <a:prstGeom prst="line">
            <a:avLst/>
          </a:prstGeom>
          <a:noFill/>
          <a:ln w="38100">
            <a:solidFill>
              <a:srgbClr val="FF6699"/>
            </a:solidFill>
            <a:bevel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5" name="Line 26"/>
          <p:cNvSpPr>
            <a:spLocks noChangeShapeType="1"/>
          </p:cNvSpPr>
          <p:nvPr/>
        </p:nvSpPr>
        <p:spPr bwMode="auto">
          <a:xfrm flipV="1">
            <a:off x="3608801" y="3163027"/>
            <a:ext cx="770877" cy="3"/>
          </a:xfrm>
          <a:prstGeom prst="line">
            <a:avLst/>
          </a:prstGeom>
          <a:noFill/>
          <a:ln w="38100">
            <a:solidFill>
              <a:srgbClr val="FF6699"/>
            </a:solidFill>
            <a:bevel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6" name="Line 27"/>
          <p:cNvSpPr>
            <a:spLocks noChangeShapeType="1"/>
          </p:cNvSpPr>
          <p:nvPr/>
        </p:nvSpPr>
        <p:spPr bwMode="auto">
          <a:xfrm>
            <a:off x="3628178" y="3192482"/>
            <a:ext cx="756529" cy="1253965"/>
          </a:xfrm>
          <a:prstGeom prst="line">
            <a:avLst/>
          </a:prstGeom>
          <a:noFill/>
          <a:ln w="38100">
            <a:solidFill>
              <a:srgbClr val="FF6699"/>
            </a:solidFill>
            <a:bevel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7" name="Line 28"/>
          <p:cNvSpPr>
            <a:spLocks noChangeShapeType="1"/>
          </p:cNvSpPr>
          <p:nvPr/>
        </p:nvSpPr>
        <p:spPr bwMode="auto">
          <a:xfrm>
            <a:off x="3591340" y="3163029"/>
            <a:ext cx="725223" cy="2142822"/>
          </a:xfrm>
          <a:prstGeom prst="line">
            <a:avLst/>
          </a:prstGeom>
          <a:noFill/>
          <a:ln w="38100">
            <a:solidFill>
              <a:srgbClr val="FF6699"/>
            </a:solidFill>
            <a:bevel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8" name="Line 29"/>
          <p:cNvSpPr>
            <a:spLocks noChangeShapeType="1"/>
          </p:cNvSpPr>
          <p:nvPr/>
        </p:nvSpPr>
        <p:spPr bwMode="auto">
          <a:xfrm flipV="1">
            <a:off x="8320367" y="3429000"/>
            <a:ext cx="470373" cy="0"/>
          </a:xfrm>
          <a:prstGeom prst="line">
            <a:avLst/>
          </a:prstGeom>
          <a:noFill/>
          <a:ln w="76200">
            <a:solidFill>
              <a:srgbClr val="008000"/>
            </a:solidFill>
            <a:bevel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9" name="Oval 21"/>
          <p:cNvSpPr>
            <a:spLocks noChangeArrowheads="1"/>
          </p:cNvSpPr>
          <p:nvPr/>
        </p:nvSpPr>
        <p:spPr bwMode="auto">
          <a:xfrm>
            <a:off x="4421005" y="5229201"/>
            <a:ext cx="402469" cy="54386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accent1"/>
            </a:solidFill>
            <a:bevel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vi-VN">
              <a:solidFill>
                <a:srgbClr val="000000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pic>
        <p:nvPicPr>
          <p:cNvPr id="44050" name="Picture 27" descr="VIETNA~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8572" flipV="1">
            <a:off x="4445717" y="5310350"/>
            <a:ext cx="3427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44051" name="Text Box 15"/>
          <p:cNvSpPr>
            <a:spLocks noChangeArrowheads="1"/>
          </p:cNvSpPr>
          <p:nvPr/>
        </p:nvSpPr>
        <p:spPr bwMode="auto">
          <a:xfrm>
            <a:off x="4727849" y="2924945"/>
            <a:ext cx="17260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Nha</a:t>
            </a:r>
            <a:r>
              <a:rPr lang="en-US" altLang="vi-VN" sz="2400" b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Trang</a:t>
            </a:r>
            <a:endParaRPr lang="en-US" altLang="vi-VN" sz="2400" b="1" dirty="0">
              <a:solidFill>
                <a:srgbClr val="00206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316563" y="3501009"/>
            <a:ext cx="608499" cy="780365"/>
            <a:chOff x="0" y="0"/>
            <a:chExt cx="952451" cy="917147"/>
          </a:xfrm>
        </p:grpSpPr>
        <p:sp>
          <p:nvSpPr>
            <p:cNvPr id="17442" name="Oval 21"/>
            <p:cNvSpPr>
              <a:spLocks noChangeArrowheads="1"/>
            </p:cNvSpPr>
            <p:nvPr/>
          </p:nvSpPr>
          <p:spPr bwMode="auto">
            <a:xfrm>
              <a:off x="0" y="0"/>
              <a:ext cx="938191" cy="91714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accent1"/>
              </a:solidFill>
              <a:bevel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vi-VN">
                <a:solidFill>
                  <a:srgbClr val="000000"/>
                </a:solidFill>
                <a:latin typeface="Constantia" pitchFamily="18" charset="0"/>
                <a:ea typeface="SimSun" pitchFamily="2" charset="-122"/>
                <a:cs typeface="Times New Roman" pitchFamily="18" charset="0"/>
                <a:sym typeface="Times New Roman" pitchFamily="18" charset="0"/>
              </a:endParaRPr>
            </a:p>
          </p:txBody>
        </p:sp>
        <p:pic>
          <p:nvPicPr>
            <p:cNvPr id="17443" name="Picture 27" descr="VIETNA~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98572" flipV="1">
              <a:off x="164910" y="207194"/>
              <a:ext cx="787541" cy="557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</p:pic>
      </p:grpSp>
      <p:sp>
        <p:nvSpPr>
          <p:cNvPr id="44055" name="Oval 21"/>
          <p:cNvSpPr>
            <a:spLocks noChangeArrowheads="1"/>
          </p:cNvSpPr>
          <p:nvPr/>
        </p:nvSpPr>
        <p:spPr bwMode="auto">
          <a:xfrm>
            <a:off x="4277640" y="1415782"/>
            <a:ext cx="448695" cy="53584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accent1"/>
            </a:solidFill>
            <a:bevel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vi-VN">
              <a:solidFill>
                <a:srgbClr val="000000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pic>
        <p:nvPicPr>
          <p:cNvPr id="44056" name="Picture 27" descr="VIETNA~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8572" flipV="1">
            <a:off x="4362634" y="1487860"/>
            <a:ext cx="3427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44057" name="Oval 21"/>
          <p:cNvSpPr>
            <a:spLocks noChangeArrowheads="1"/>
          </p:cNvSpPr>
          <p:nvPr/>
        </p:nvSpPr>
        <p:spPr bwMode="auto">
          <a:xfrm>
            <a:off x="4348997" y="2228311"/>
            <a:ext cx="389440" cy="5619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accent1"/>
            </a:solidFill>
            <a:bevel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vi-VN">
              <a:solidFill>
                <a:srgbClr val="000000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pic>
        <p:nvPicPr>
          <p:cNvPr id="44058" name="Picture 27" descr="VIETNA~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8572" flipV="1">
            <a:off x="4395569" y="2321781"/>
            <a:ext cx="34380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44059" name="Text Box 18"/>
          <p:cNvSpPr>
            <a:spLocks noChangeArrowheads="1"/>
          </p:cNvSpPr>
          <p:nvPr/>
        </p:nvSpPr>
        <p:spPr bwMode="auto">
          <a:xfrm>
            <a:off x="4880706" y="5305852"/>
            <a:ext cx="16623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Nơi</a:t>
            </a:r>
            <a:r>
              <a:rPr lang="en-US" altLang="vi-VN" sz="2400" b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khác</a:t>
            </a:r>
            <a:endParaRPr lang="en-US" altLang="vi-VN" sz="2400" b="1" dirty="0">
              <a:solidFill>
                <a:srgbClr val="00206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</p:txBody>
      </p:sp>
      <p:sp>
        <p:nvSpPr>
          <p:cNvPr id="44060" name="Line 25"/>
          <p:cNvSpPr>
            <a:spLocks noChangeShapeType="1"/>
          </p:cNvSpPr>
          <p:nvPr/>
        </p:nvSpPr>
        <p:spPr bwMode="auto">
          <a:xfrm>
            <a:off x="3648922" y="3163031"/>
            <a:ext cx="667641" cy="601501"/>
          </a:xfrm>
          <a:prstGeom prst="line">
            <a:avLst/>
          </a:prstGeom>
          <a:noFill/>
          <a:ln w="38100">
            <a:solidFill>
              <a:srgbClr val="FF6699"/>
            </a:solidFill>
            <a:bevel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1" name="Oval 21"/>
          <p:cNvSpPr>
            <a:spLocks noChangeArrowheads="1"/>
          </p:cNvSpPr>
          <p:nvPr/>
        </p:nvSpPr>
        <p:spPr bwMode="auto">
          <a:xfrm>
            <a:off x="4466749" y="4388551"/>
            <a:ext cx="424936" cy="496411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accent1"/>
            </a:solidFill>
            <a:bevel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vi-VN">
              <a:solidFill>
                <a:srgbClr val="000000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pic>
        <p:nvPicPr>
          <p:cNvPr id="44062" name="Picture 27" descr="VIETNA~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8572" flipV="1">
            <a:off x="4522852" y="4456154"/>
            <a:ext cx="343803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44063" name="Oval 21"/>
          <p:cNvSpPr>
            <a:spLocks noChangeArrowheads="1"/>
          </p:cNvSpPr>
          <p:nvPr/>
        </p:nvSpPr>
        <p:spPr bwMode="auto">
          <a:xfrm>
            <a:off x="4348997" y="2955982"/>
            <a:ext cx="389440" cy="5358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accent1"/>
            </a:solidFill>
            <a:bevel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vi-VN">
              <a:solidFill>
                <a:srgbClr val="000000"/>
              </a:solidFill>
              <a:latin typeface="Constantia" pitchFamily="18" charset="0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pic>
        <p:nvPicPr>
          <p:cNvPr id="44064" name="Picture 27" descr="VIETNA~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8572" flipV="1">
            <a:off x="4408879" y="3039930"/>
            <a:ext cx="34380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44067" name="Rectangle 20"/>
          <p:cNvSpPr>
            <a:spLocks noChangeArrowheads="1"/>
          </p:cNvSpPr>
          <p:nvPr/>
        </p:nvSpPr>
        <p:spPr bwMode="auto">
          <a:xfrm>
            <a:off x="6581244" y="1271686"/>
            <a:ext cx="1674996" cy="461857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Mĩ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và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endParaRPr lang="en-US" altLang="en-US" sz="32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/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quân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đội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endParaRPr lang="en-US" altLang="en-US" sz="32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/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Sài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Gòn</a:t>
            </a:r>
            <a:endParaRPr lang="en-US" altLang="vi-VN" sz="32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/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thiệt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hại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endParaRPr lang="en-US" altLang="en-US" sz="32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/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nặng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nề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,</a:t>
            </a:r>
            <a:endParaRPr lang="en-US" altLang="en-US" sz="32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/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gây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</a:p>
          <a:p>
            <a:pPr algn="ctr"/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hoang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 </a:t>
            </a:r>
            <a:endParaRPr lang="en-US" altLang="en-US" sz="32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/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mang</a:t>
            </a:r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, </a:t>
            </a:r>
            <a:endParaRPr lang="en-US" altLang="en-US" sz="3200" b="1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sym typeface="Times New Roman" pitchFamily="18" charset="0"/>
            </a:endParaRPr>
          </a:p>
          <a:p>
            <a:pPr algn="ctr"/>
            <a:r>
              <a:rPr lang="en-US" altLang="vi-VN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lo </a:t>
            </a:r>
            <a:r>
              <a:rPr lang="en-US" altLang="vi-VN" sz="3200" b="1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sợ</a:t>
            </a:r>
            <a:r>
              <a:rPr lang="en-US" altLang="vi-VN" sz="32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sym typeface="Times New Roman" pitchFamily="18" charset="0"/>
              </a:rPr>
              <a:t>.</a:t>
            </a:r>
            <a:endParaRPr lang="en-US" altLang="en-US" sz="3200" dirty="0">
              <a:ea typeface="SimSun" pitchFamily="2" charset="-122"/>
            </a:endParaRPr>
          </a:p>
        </p:txBody>
      </p:sp>
      <p:sp>
        <p:nvSpPr>
          <p:cNvPr id="38" name="Text Box 50"/>
          <p:cNvSpPr txBox="1">
            <a:spLocks noChangeArrowheads="1"/>
          </p:cNvSpPr>
          <p:nvPr/>
        </p:nvSpPr>
        <p:spPr bwMode="auto">
          <a:xfrm>
            <a:off x="8839200" y="1343025"/>
            <a:ext cx="1600200" cy="4524375"/>
          </a:xfrm>
          <a:prstGeom prst="rect">
            <a:avLst/>
          </a:prstGeom>
          <a:solidFill>
            <a:srgbClr val="FFFF00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Cách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mạng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Việt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Nam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tiến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dần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đến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thắng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lợi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hoàn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toàn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9" name="AutoShape 48"/>
          <p:cNvSpPr>
            <a:spLocks/>
          </p:cNvSpPr>
          <p:nvPr/>
        </p:nvSpPr>
        <p:spPr bwMode="auto">
          <a:xfrm>
            <a:off x="6109648" y="1385664"/>
            <a:ext cx="360040" cy="4419600"/>
          </a:xfrm>
          <a:prstGeom prst="rightBrace">
            <a:avLst>
              <a:gd name="adj1" fmla="val 51791"/>
              <a:gd name="adj2" fmla="val 50309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25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50"/>
                                        <p:tgtEl>
                                          <p:spTgt spid="44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91" dur="25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ldLvl="0" animBg="1" autoUpdateAnimBg="0"/>
      <p:bldP spid="44038" grpId="0" bldLvl="0" autoUpdateAnimBg="0"/>
      <p:bldP spid="44039" grpId="0" bldLvl="0" autoUpdateAnimBg="0"/>
      <p:bldP spid="44040" grpId="0" bldLvl="0" autoUpdateAnimBg="0"/>
      <p:bldP spid="44041" grpId="0" bldLvl="0" autoUpdateAnimBg="0"/>
      <p:bldP spid="44043" grpId="0" animBg="1"/>
      <p:bldP spid="44044" grpId="0" animBg="1"/>
      <p:bldP spid="44045" grpId="0" animBg="1"/>
      <p:bldP spid="44046" grpId="0" animBg="1"/>
      <p:bldP spid="44047" grpId="0" animBg="1"/>
      <p:bldP spid="44048" grpId="0" animBg="1"/>
      <p:bldP spid="44049" grpId="0" bldLvl="0" animBg="1" autoUpdateAnimBg="0"/>
      <p:bldP spid="44051" grpId="0" bldLvl="0" autoUpdateAnimBg="0"/>
      <p:bldP spid="44055" grpId="0" bldLvl="0" animBg="1" autoUpdateAnimBg="0"/>
      <p:bldP spid="44057" grpId="0" bldLvl="0" animBg="1" autoUpdateAnimBg="0"/>
      <p:bldP spid="44059" grpId="0" bldLvl="0" autoUpdateAnimBg="0"/>
      <p:bldP spid="44060" grpId="0" animBg="1"/>
      <p:bldP spid="44061" grpId="0" bldLvl="0" animBg="1" autoUpdateAnimBg="0"/>
      <p:bldP spid="44063" grpId="0" bldLvl="0" animBg="1" autoUpdateAnimBg="0"/>
      <p:bldP spid="44067" grpId="0" animBg="1"/>
      <p:bldP spid="38" grpId="0" animBg="1"/>
      <p:bldP spid="3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 Box 2" descr="Papyrus"/>
          <p:cNvSpPr txBox="1">
            <a:spLocks noChangeArrowheads="1"/>
          </p:cNvSpPr>
          <p:nvPr/>
        </p:nvSpPr>
        <p:spPr bwMode="auto">
          <a:xfrm>
            <a:off x="914400" y="1665982"/>
            <a:ext cx="10744200" cy="107721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Mậu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1968</a:t>
            </a:r>
            <a:r>
              <a:rPr lang="vi-VN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8179" name="Text Box 3" descr="Canvas"/>
          <p:cNvSpPr txBox="1">
            <a:spLocks noChangeArrowheads="1"/>
          </p:cNvSpPr>
          <p:nvPr/>
        </p:nvSpPr>
        <p:spPr bwMode="auto">
          <a:xfrm>
            <a:off x="762000" y="2819400"/>
            <a:ext cx="10744200" cy="359329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5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ngoặt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</a:p>
          <a:p>
            <a:pPr algn="just">
              <a:spcBef>
                <a:spcPct val="50000"/>
              </a:spcBef>
              <a:buFontTx/>
              <a:buChar char="-"/>
              <a:defRPr/>
            </a:pP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đàm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Pa-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C33775-998A-44E0-996D-2B5FDE5BEAC5}"/>
              </a:ext>
            </a:extLst>
          </p:cNvPr>
          <p:cNvSpPr txBox="1"/>
          <p:nvPr/>
        </p:nvSpPr>
        <p:spPr>
          <a:xfrm>
            <a:off x="87440" y="122872"/>
            <a:ext cx="121045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u="sng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en-US" sz="3600" b="1" u="sng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u="sng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3600" b="1" u="sng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: Ý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Mậu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1968</a:t>
            </a:r>
          </a:p>
        </p:txBody>
      </p:sp>
    </p:spTree>
    <p:extLst>
      <p:ext uri="{BB962C8B-B14F-4D97-AF65-F5344CB8AC3E}">
        <p14:creationId xmlns:p14="http://schemas.microsoft.com/office/powerpoint/2010/main" val="24136316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7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/>
      <p:bldP spid="17817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3" name="WordArt 3"/>
          <p:cNvSpPr>
            <a:spLocks noChangeArrowheads="1" noChangeShapeType="1" noTextEdit="1"/>
          </p:cNvSpPr>
          <p:nvPr/>
        </p:nvSpPr>
        <p:spPr bwMode="auto">
          <a:xfrm>
            <a:off x="4953000" y="914400"/>
            <a:ext cx="2667000" cy="990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262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VnTimeH"/>
              </a:rPr>
              <a:t>Bài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VnTimeH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VnTimeH"/>
              </a:rPr>
              <a:t>học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VnTimeH"/>
            </a:endParaRPr>
          </a:p>
        </p:txBody>
      </p:sp>
      <p:sp>
        <p:nvSpPr>
          <p:cNvPr id="184324" name="AutoShape 4"/>
          <p:cNvSpPr>
            <a:spLocks noChangeArrowheads="1"/>
          </p:cNvSpPr>
          <p:nvPr/>
        </p:nvSpPr>
        <p:spPr bwMode="auto">
          <a:xfrm>
            <a:off x="76200" y="1905000"/>
            <a:ext cx="11925300" cy="3124200"/>
          </a:xfrm>
          <a:prstGeom prst="star32">
            <a:avLst>
              <a:gd name="adj" fmla="val 43769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defTabSz="917575" eaLnBrk="1" hangingPunct="1"/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Mậu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1968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17575" eaLnBrk="1" hangingPunct="1"/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Sài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Gòn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17575" eaLnBrk="1" hangingPunct="1"/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84325" name="AutoShape 5"/>
          <p:cNvSpPr>
            <a:spLocks noChangeArrowheads="1"/>
          </p:cNvSpPr>
          <p:nvPr/>
        </p:nvSpPr>
        <p:spPr bwMode="auto">
          <a:xfrm>
            <a:off x="990600" y="1219200"/>
            <a:ext cx="10287000" cy="4724400"/>
          </a:xfrm>
          <a:prstGeom prst="horizontalScroll">
            <a:avLst>
              <a:gd name="adj" fmla="val 1662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defTabSz="917575" eaLnBrk="1" hangingPunct="1"/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Mậu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1968,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7575"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loạtTổng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7575"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Gòn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7575"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5161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animBg="1"/>
      <p:bldP spid="184324" grpId="0" animBg="1"/>
      <p:bldP spid="184324" grpId="1" animBg="1"/>
      <p:bldP spid="1843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WordArt 2"/>
          <p:cNvSpPr>
            <a:spLocks noChangeArrowheads="1" noChangeShapeType="1" noTextEdit="1"/>
          </p:cNvSpPr>
          <p:nvPr/>
        </p:nvSpPr>
        <p:spPr bwMode="auto">
          <a:xfrm>
            <a:off x="2590800" y="2590800"/>
            <a:ext cx="67818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Trò chơi: ô chữ kì diệu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97635" name="Picture 3" descr="Picture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304800"/>
            <a:ext cx="1751013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36" name="Picture 4" descr="Picture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304800"/>
            <a:ext cx="16303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37" name="Picture 5" descr="Picture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800600"/>
            <a:ext cx="16303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38" name="Picture 6" descr="Picture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4800600"/>
            <a:ext cx="16303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56719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33212 0.01664 C 0.57691 0.01664 0.77639 0.14329 0.77639 0.29952 C 0.77639 0.45505 0.57691 0.58239 0.33212 0.58239 C 0.08698 0.58239 -0.11198 0.45505 -0.11198 0.29952 C -0.11198 0.14329 0.08698 0.01664 0.33212 0.01664 Z " pathEditMode="relative" rAng="0" ptsTypes="fffff">
                                      <p:cBhvr>
                                        <p:cTn id="6" dur="2000" spd="-100000" fill="hold"/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2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11111 0.30991 C 0.11111 0.46591 -0.08958 0.59325 -0.33524 0.59325 C -0.58073 0.59325 -0.78055 0.46568 -0.78055 0.30991 C -0.78055 0.15392 -0.58073 0.0275 -0.33472 0.0275 C -0.08941 0.0275 0.11059 0.15415 0.11111 0.30991 Z " pathEditMode="relative" rAng="5400000" ptsTypes="fffff">
                                      <p:cBhvr>
                                        <p:cTn id="8" dur="2000" spd="-100000" fill="hold"/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583" y="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30989 -0.06933 C -0.55503 -0.06933 -0.75573 -0.19597 -0.75573 -0.3522 C -0.75573 -0.50774 -0.55503 -0.63508 -0.30989 -0.63508 C -0.06371 -0.63508 0.13594 -0.50774 0.13594 -0.3522 C 0.13594 -0.19597 -0.06371 -0.06933 -0.30989 -0.06933 Z " pathEditMode="relative" rAng="10800000" ptsTypes="fffff">
                                      <p:cBhvr>
                                        <p:cTn id="10" dur="2000" spd="-100000" fill="hold"/>
                                        <p:tgtEl>
                                          <p:spTgt spid="1976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28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34011 -0.06194 C 0.10244 -0.06194 -0.09131 -0.18882 -0.09131 -0.34481 C -0.09131 -0.50058 0.10244 -0.62769 0.34011 -0.62769 C 0.57761 -0.62769 0.77066 -0.50058 0.77066 -0.34481 C 0.77066 -0.18882 0.57761 -0.06194 0.34011 -0.06194 Z " pathEditMode="relative" rAng="10800000" ptsTypes="fffff">
                                      <p:cBhvr>
                                        <p:cTn id="12" dur="2000" spd="-100000" fill="hold"/>
                                        <p:tgtEl>
                                          <p:spTgt spid="1976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2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1524000" y="2359531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32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2/ </a:t>
            </a:r>
            <a:r>
              <a:rPr lang="en-US" sz="3200" dirty="0" err="1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Đường</a:t>
            </a:r>
            <a:r>
              <a:rPr lang="en-US" sz="32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 err="1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Trường</a:t>
            </a:r>
            <a:r>
              <a:rPr lang="en-US" sz="32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 err="1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Sơn</a:t>
            </a:r>
            <a:r>
              <a:rPr lang="en-US" sz="32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còn có tên gọi khác là  ?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0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      </a:t>
            </a: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A.  Đường Trường Sơn trên biển   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       </a:t>
            </a: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B.   Tuyến đường Bắc Nam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600" dirty="0">
                <a:solidFill>
                  <a:srgbClr val="1210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    C.   Đường Hồ Chí Minh</a:t>
            </a:r>
          </a:p>
        </p:txBody>
      </p:sp>
      <p:sp>
        <p:nvSpPr>
          <p:cNvPr id="60426" name="Oval 10"/>
          <p:cNvSpPr>
            <a:spLocks noChangeArrowheads="1"/>
          </p:cNvSpPr>
          <p:nvPr/>
        </p:nvSpPr>
        <p:spPr bwMode="auto">
          <a:xfrm>
            <a:off x="10969626" y="5591174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60427" name="Oval 11"/>
          <p:cNvSpPr>
            <a:spLocks noChangeArrowheads="1"/>
          </p:cNvSpPr>
          <p:nvPr/>
        </p:nvSpPr>
        <p:spPr bwMode="auto">
          <a:xfrm>
            <a:off x="10972801" y="5591174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60428" name="Oval 12"/>
          <p:cNvSpPr>
            <a:spLocks noChangeArrowheads="1"/>
          </p:cNvSpPr>
          <p:nvPr/>
        </p:nvSpPr>
        <p:spPr bwMode="auto">
          <a:xfrm>
            <a:off x="10972801" y="5591174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60429" name="Oval 13"/>
          <p:cNvSpPr>
            <a:spLocks noChangeArrowheads="1"/>
          </p:cNvSpPr>
          <p:nvPr/>
        </p:nvSpPr>
        <p:spPr bwMode="auto">
          <a:xfrm>
            <a:off x="10972801" y="5591174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60430" name="Oval 14"/>
          <p:cNvSpPr>
            <a:spLocks noChangeArrowheads="1"/>
          </p:cNvSpPr>
          <p:nvPr/>
        </p:nvSpPr>
        <p:spPr bwMode="auto">
          <a:xfrm>
            <a:off x="10972801" y="5591174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60431" name="Oval 15"/>
          <p:cNvSpPr>
            <a:spLocks noChangeArrowheads="1"/>
          </p:cNvSpPr>
          <p:nvPr/>
        </p:nvSpPr>
        <p:spPr bwMode="auto">
          <a:xfrm>
            <a:off x="10972801" y="5591174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60432" name="Oval 16"/>
          <p:cNvSpPr>
            <a:spLocks noChangeArrowheads="1"/>
          </p:cNvSpPr>
          <p:nvPr/>
        </p:nvSpPr>
        <p:spPr bwMode="auto">
          <a:xfrm>
            <a:off x="10972801" y="5591174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60433" name="Oval 17"/>
          <p:cNvSpPr>
            <a:spLocks noChangeArrowheads="1"/>
          </p:cNvSpPr>
          <p:nvPr/>
        </p:nvSpPr>
        <p:spPr bwMode="auto">
          <a:xfrm>
            <a:off x="10972801" y="5591174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60434" name="Oval 18"/>
          <p:cNvSpPr>
            <a:spLocks noChangeArrowheads="1"/>
          </p:cNvSpPr>
          <p:nvPr/>
        </p:nvSpPr>
        <p:spPr bwMode="auto">
          <a:xfrm>
            <a:off x="10972801" y="5591174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0435" name="Oval 19"/>
          <p:cNvSpPr>
            <a:spLocks noChangeArrowheads="1"/>
          </p:cNvSpPr>
          <p:nvPr/>
        </p:nvSpPr>
        <p:spPr bwMode="auto">
          <a:xfrm>
            <a:off x="10972801" y="5591175"/>
            <a:ext cx="822325" cy="860425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60436" name="Oval 20"/>
          <p:cNvSpPr>
            <a:spLocks noChangeArrowheads="1"/>
          </p:cNvSpPr>
          <p:nvPr/>
        </p:nvSpPr>
        <p:spPr bwMode="auto">
          <a:xfrm>
            <a:off x="10896600" y="5514975"/>
            <a:ext cx="990600" cy="962025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60437" name="AutoShape 21"/>
          <p:cNvSpPr>
            <a:spLocks noChangeArrowheads="1"/>
          </p:cNvSpPr>
          <p:nvPr/>
        </p:nvSpPr>
        <p:spPr bwMode="auto">
          <a:xfrm>
            <a:off x="8839200" y="5438774"/>
            <a:ext cx="1905000" cy="8382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000">
                <a:solidFill>
                  <a:srgbClr val="FF3300"/>
                </a:solidFill>
                <a:latin typeface=".VnTimeH" pitchFamily="34" charset="0"/>
              </a:rPr>
              <a:t>HÕt giê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844965" y="1447800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hãy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chọn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đúng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nhất</a:t>
            </a:r>
            <a:endParaRPr lang="en-US" sz="36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399" name="Oval 7"/>
          <p:cNvSpPr>
            <a:spLocks noChangeArrowheads="1"/>
          </p:cNvSpPr>
          <p:nvPr/>
        </p:nvSpPr>
        <p:spPr bwMode="auto">
          <a:xfrm>
            <a:off x="2324100" y="4343400"/>
            <a:ext cx="723900" cy="7620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FF00"/>
              </a:solidFill>
            </a:endParaRPr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F0B5696B-7FEE-4013-A0B3-8E0688083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879" y="525959"/>
            <a:ext cx="342754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3 AllRoundGothic" panose="020B0703020202020104" pitchFamily="34" charset="0"/>
              </a:rPr>
              <a:t>KHỞI ĐỘNG</a:t>
            </a: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#9Slide03 AllRoundGothic" panose="020B07030202020201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04948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2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93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1550"/>
                            </p:stCondLst>
                            <p:childTnLst>
                              <p:par>
                                <p:cTn id="66" presetID="4" presetClass="exit" presetSubtype="16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6" grpId="0" animBg="1" autoUpdateAnimBg="0"/>
      <p:bldP spid="60427" grpId="0" animBg="1" autoUpdateAnimBg="0"/>
      <p:bldP spid="60428" grpId="0" animBg="1" autoUpdateAnimBg="0"/>
      <p:bldP spid="60429" grpId="0" animBg="1" autoUpdateAnimBg="0"/>
      <p:bldP spid="60430" grpId="0" animBg="1" autoUpdateAnimBg="0"/>
      <p:bldP spid="60431" grpId="0" animBg="1" autoUpdateAnimBg="0"/>
      <p:bldP spid="60432" grpId="0" animBg="1" autoUpdateAnimBg="0"/>
      <p:bldP spid="60433" grpId="0" animBg="1" autoUpdateAnimBg="0"/>
      <p:bldP spid="60434" grpId="0" animBg="1" autoUpdateAnimBg="0"/>
      <p:bldP spid="60435" grpId="0" animBg="1" autoUpdateAnimBg="0"/>
      <p:bldP spid="60436" grpId="0" animBg="1" autoUpdateAnimBg="0"/>
      <p:bldP spid="60437" grpId="0" animBg="1"/>
      <p:bldP spid="60437" grpId="1" animBg="1"/>
      <p:bldP spid="5939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970" name="Group 2"/>
          <p:cNvGraphicFramePr>
            <a:graphicFrameLocks noGrp="1"/>
          </p:cNvGraphicFramePr>
          <p:nvPr/>
        </p:nvGraphicFramePr>
        <p:xfrm>
          <a:off x="3048000" y="1295400"/>
          <a:ext cx="6096000" cy="5842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Đ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Ồ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Ạ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2010" name="Group 42"/>
          <p:cNvGraphicFramePr>
            <a:graphicFrameLocks noGrp="1"/>
          </p:cNvGraphicFramePr>
          <p:nvPr/>
        </p:nvGraphicFramePr>
        <p:xfrm>
          <a:off x="3048000" y="1295400"/>
          <a:ext cx="6096000" cy="5842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2148" name="Group 180"/>
          <p:cNvGraphicFramePr>
            <a:graphicFrameLocks noGrp="1"/>
          </p:cNvGraphicFramePr>
          <p:nvPr/>
        </p:nvGraphicFramePr>
        <p:xfrm>
          <a:off x="3048000" y="3352800"/>
          <a:ext cx="6096000" cy="6858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2050" name="Group 82"/>
          <p:cNvGraphicFramePr>
            <a:graphicFrameLocks noGrp="1"/>
          </p:cNvGraphicFramePr>
          <p:nvPr/>
        </p:nvGraphicFramePr>
        <p:xfrm>
          <a:off x="3048000" y="1981200"/>
          <a:ext cx="4572000" cy="5842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Ấ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Ờ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2066" name="Group 98"/>
          <p:cNvGraphicFramePr>
            <a:graphicFrameLocks noGrp="1"/>
          </p:cNvGraphicFramePr>
          <p:nvPr/>
        </p:nvGraphicFramePr>
        <p:xfrm>
          <a:off x="3048000" y="1981200"/>
          <a:ext cx="4572000" cy="5334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2082" name="Group 114"/>
          <p:cNvGraphicFramePr>
            <a:graphicFrameLocks noGrp="1"/>
          </p:cNvGraphicFramePr>
          <p:nvPr/>
        </p:nvGraphicFramePr>
        <p:xfrm>
          <a:off x="3048000" y="2590800"/>
          <a:ext cx="2286000" cy="5842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Ế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2092" name="Group 124"/>
          <p:cNvGraphicFramePr>
            <a:graphicFrameLocks noGrp="1"/>
          </p:cNvGraphicFramePr>
          <p:nvPr/>
        </p:nvGraphicFramePr>
        <p:xfrm>
          <a:off x="3048000" y="2590800"/>
          <a:ext cx="2286000" cy="6604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2102" name="Rectangle 134"/>
          <p:cNvSpPr>
            <a:spLocks noChangeArrowheads="1"/>
          </p:cNvSpPr>
          <p:nvPr/>
        </p:nvSpPr>
        <p:spPr bwMode="auto">
          <a:xfrm>
            <a:off x="2438400" y="1295400"/>
            <a:ext cx="533400" cy="5334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>
                <a:latin typeface="Times New Roman" pitchFamily="18" charset="0"/>
              </a:rPr>
              <a:t>1</a:t>
            </a:r>
          </a:p>
        </p:txBody>
      </p:sp>
      <p:sp>
        <p:nvSpPr>
          <p:cNvPr id="212103" name="Rectangle 135"/>
          <p:cNvSpPr>
            <a:spLocks noChangeArrowheads="1"/>
          </p:cNvSpPr>
          <p:nvPr/>
        </p:nvSpPr>
        <p:spPr bwMode="auto">
          <a:xfrm>
            <a:off x="2438400" y="1981200"/>
            <a:ext cx="533400" cy="5334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>
                <a:latin typeface="Times New Roman" pitchFamily="18" charset="0"/>
              </a:rPr>
              <a:t>2</a:t>
            </a:r>
          </a:p>
        </p:txBody>
      </p:sp>
      <p:sp>
        <p:nvSpPr>
          <p:cNvPr id="212104" name="Rectangle 136"/>
          <p:cNvSpPr>
            <a:spLocks noChangeArrowheads="1"/>
          </p:cNvSpPr>
          <p:nvPr/>
        </p:nvSpPr>
        <p:spPr bwMode="auto">
          <a:xfrm>
            <a:off x="2438400" y="2667000"/>
            <a:ext cx="533400" cy="5334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>
                <a:latin typeface="Times New Roman" pitchFamily="18" charset="0"/>
              </a:rPr>
              <a:t>3</a:t>
            </a:r>
          </a:p>
        </p:txBody>
      </p:sp>
      <p:sp>
        <p:nvSpPr>
          <p:cNvPr id="212105" name="Rectangle 137"/>
          <p:cNvSpPr>
            <a:spLocks noChangeArrowheads="1"/>
          </p:cNvSpPr>
          <p:nvPr/>
        </p:nvSpPr>
        <p:spPr bwMode="auto">
          <a:xfrm>
            <a:off x="2438400" y="3429000"/>
            <a:ext cx="533400" cy="5334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>
                <a:latin typeface="Times New Roman" pitchFamily="18" charset="0"/>
              </a:rPr>
              <a:t>4</a:t>
            </a:r>
          </a:p>
        </p:txBody>
      </p:sp>
      <p:sp>
        <p:nvSpPr>
          <p:cNvPr id="212113" name="AutoShape 145"/>
          <p:cNvSpPr>
            <a:spLocks noChangeArrowheads="1"/>
          </p:cNvSpPr>
          <p:nvPr/>
        </p:nvSpPr>
        <p:spPr bwMode="auto">
          <a:xfrm>
            <a:off x="1524000" y="4267200"/>
            <a:ext cx="1905000" cy="1752600"/>
          </a:xfrm>
          <a:prstGeom prst="irregularSeal1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</a:rPr>
              <a:t>Tư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</a:rPr>
              <a:t>̀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</a:rPr>
              <a:t>khóa</a:t>
            </a:r>
            <a:endParaRPr lang="en-US" altLang="en-US" sz="28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6199" name="Text Box 147"/>
          <p:cNvSpPr txBox="1">
            <a:spLocks noChangeArrowheads="1"/>
          </p:cNvSpPr>
          <p:nvPr/>
        </p:nvSpPr>
        <p:spPr bwMode="auto">
          <a:xfrm>
            <a:off x="3505200" y="304801"/>
            <a:ext cx="556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 i="1">
                <a:solidFill>
                  <a:srgbClr val="FF0000"/>
                </a:solidFill>
                <a:latin typeface="Times New Roman" pitchFamily="18" charset="0"/>
              </a:rPr>
              <a:t>Trò chơi ô chữ kì diệu</a:t>
            </a:r>
          </a:p>
        </p:txBody>
      </p:sp>
      <p:graphicFrame>
        <p:nvGraphicFramePr>
          <p:cNvPr id="212119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098934"/>
              </p:ext>
            </p:extLst>
          </p:nvPr>
        </p:nvGraphicFramePr>
        <p:xfrm>
          <a:off x="3733800" y="4960914"/>
          <a:ext cx="6096000" cy="365172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426" marB="454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6224" name="Picture 178" descr="cap chuo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21404">
            <a:off x="1524000" y="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25" name="Picture 179" descr="cap chuo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5949">
            <a:off x="9383713" y="-1588"/>
            <a:ext cx="1219200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057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212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212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212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212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2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2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2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2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2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2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2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2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2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2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92" decel="100000"/>
                                        <p:tgtEl>
                                          <p:spTgt spid="21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92" decel="100000"/>
                                        <p:tgtEl>
                                          <p:spTgt spid="2120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120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92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92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2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2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2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2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2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2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50" decel="100000" fill="hold"/>
                                        <p:tgtEl>
                                          <p:spTgt spid="21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1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 decel="100000"/>
                                        <p:tgtEl>
                                          <p:spTgt spid="212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212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212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212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2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2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1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 decel="100000"/>
                                        <p:tgtEl>
                                          <p:spTgt spid="212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212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212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212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2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2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2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2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2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2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2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211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10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12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 nodeType="clickPar">
                      <p:stCondLst>
                        <p:cond delay="0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0" dur="2000"/>
                                        <p:tgtEl>
                                          <p:spTgt spid="21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10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12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 nodeType="clickPar">
                      <p:stCondLst>
                        <p:cond delay="0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6" dur="2000"/>
                                        <p:tgtEl>
                                          <p:spTgt spid="21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10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12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2" dur="2000"/>
                                        <p:tgtEl>
                                          <p:spTgt spid="212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113"/>
                  </p:tgtEl>
                </p:cond>
              </p:nextCondLst>
            </p:seq>
          </p:childTnLst>
        </p:cTn>
      </p:par>
    </p:tnLst>
    <p:bldLst>
      <p:bldP spid="212102" grpId="0" animBg="1"/>
      <p:bldP spid="212103" grpId="0" animBg="1"/>
      <p:bldP spid="212104" grpId="0" animBg="1"/>
      <p:bldP spid="212105" grpId="0" animBg="1"/>
      <p:bldP spid="2121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458" name="Group 2"/>
          <p:cNvGraphicFramePr>
            <a:graphicFrameLocks noGrp="1"/>
          </p:cNvGraphicFramePr>
          <p:nvPr/>
        </p:nvGraphicFramePr>
        <p:xfrm>
          <a:off x="3048000" y="1295400"/>
          <a:ext cx="6096000" cy="5842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Ồ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7478" name="Group 22"/>
          <p:cNvGraphicFramePr>
            <a:graphicFrameLocks noGrp="1"/>
          </p:cNvGraphicFramePr>
          <p:nvPr/>
        </p:nvGraphicFramePr>
        <p:xfrm>
          <a:off x="3048000" y="3200400"/>
          <a:ext cx="6096000" cy="5842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Ứ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Q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7498" name="Group 42"/>
          <p:cNvGraphicFramePr>
            <a:graphicFrameLocks noGrp="1"/>
          </p:cNvGraphicFramePr>
          <p:nvPr/>
        </p:nvGraphicFramePr>
        <p:xfrm>
          <a:off x="3048000" y="1295400"/>
          <a:ext cx="6096000" cy="5842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7518" name="Group 62"/>
          <p:cNvGraphicFramePr>
            <a:graphicFrameLocks noGrp="1"/>
          </p:cNvGraphicFramePr>
          <p:nvPr/>
        </p:nvGraphicFramePr>
        <p:xfrm>
          <a:off x="3048000" y="3124200"/>
          <a:ext cx="6096000" cy="6096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7538" name="Group 82"/>
          <p:cNvGraphicFramePr>
            <a:graphicFrameLocks noGrp="1"/>
          </p:cNvGraphicFramePr>
          <p:nvPr/>
        </p:nvGraphicFramePr>
        <p:xfrm>
          <a:off x="3048000" y="1981200"/>
          <a:ext cx="4572000" cy="5842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Ấ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Ờ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7554" name="Group 98"/>
          <p:cNvGraphicFramePr>
            <a:graphicFrameLocks noGrp="1"/>
          </p:cNvGraphicFramePr>
          <p:nvPr/>
        </p:nvGraphicFramePr>
        <p:xfrm>
          <a:off x="3048000" y="1981200"/>
          <a:ext cx="4572000" cy="5334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7570" name="Group 114"/>
          <p:cNvGraphicFramePr>
            <a:graphicFrameLocks noGrp="1"/>
          </p:cNvGraphicFramePr>
          <p:nvPr/>
        </p:nvGraphicFramePr>
        <p:xfrm>
          <a:off x="3048000" y="2590800"/>
          <a:ext cx="2286000" cy="5842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Ế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7580" name="Group 124"/>
          <p:cNvGraphicFramePr>
            <a:graphicFrameLocks noGrp="1"/>
          </p:cNvGraphicFramePr>
          <p:nvPr/>
        </p:nvGraphicFramePr>
        <p:xfrm>
          <a:off x="3048000" y="2514600"/>
          <a:ext cx="2286000" cy="6604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7590" name="Rectangle 134"/>
          <p:cNvSpPr>
            <a:spLocks noChangeArrowheads="1"/>
          </p:cNvSpPr>
          <p:nvPr/>
        </p:nvSpPr>
        <p:spPr bwMode="auto">
          <a:xfrm>
            <a:off x="2400300" y="1295400"/>
            <a:ext cx="533400" cy="5334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latin typeface="Times New Roman" pitchFamily="18" charset="0"/>
              </a:rPr>
              <a:t>1</a:t>
            </a:r>
          </a:p>
        </p:txBody>
      </p:sp>
      <p:sp>
        <p:nvSpPr>
          <p:cNvPr id="147591" name="Rectangle 135"/>
          <p:cNvSpPr>
            <a:spLocks noChangeArrowheads="1"/>
          </p:cNvSpPr>
          <p:nvPr/>
        </p:nvSpPr>
        <p:spPr bwMode="auto">
          <a:xfrm>
            <a:off x="2379945" y="1988507"/>
            <a:ext cx="533400" cy="5334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latin typeface="Times New Roman" pitchFamily="18" charset="0"/>
              </a:rPr>
              <a:t>2</a:t>
            </a:r>
          </a:p>
        </p:txBody>
      </p:sp>
      <p:sp>
        <p:nvSpPr>
          <p:cNvPr id="147592" name="Rectangle 136"/>
          <p:cNvSpPr>
            <a:spLocks noChangeArrowheads="1"/>
          </p:cNvSpPr>
          <p:nvPr/>
        </p:nvSpPr>
        <p:spPr bwMode="auto">
          <a:xfrm>
            <a:off x="2362200" y="2598629"/>
            <a:ext cx="533400" cy="5334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latin typeface="Times New Roman" pitchFamily="18" charset="0"/>
              </a:rPr>
              <a:t>3</a:t>
            </a:r>
          </a:p>
        </p:txBody>
      </p:sp>
      <p:sp>
        <p:nvSpPr>
          <p:cNvPr id="147593" name="Rectangle 137"/>
          <p:cNvSpPr>
            <a:spLocks noChangeArrowheads="1"/>
          </p:cNvSpPr>
          <p:nvPr/>
        </p:nvSpPr>
        <p:spPr bwMode="auto">
          <a:xfrm>
            <a:off x="2355937" y="3221277"/>
            <a:ext cx="533400" cy="533400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latin typeface="Times New Roman" pitchFamily="18" charset="0"/>
              </a:rPr>
              <a:t>4</a:t>
            </a:r>
          </a:p>
        </p:txBody>
      </p:sp>
      <p:sp>
        <p:nvSpPr>
          <p:cNvPr id="147594" name="Rectangle 138"/>
          <p:cNvSpPr>
            <a:spLocks noChangeArrowheads="1"/>
          </p:cNvSpPr>
          <p:nvPr/>
        </p:nvSpPr>
        <p:spPr bwMode="auto">
          <a:xfrm>
            <a:off x="35052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>
                <a:solidFill>
                  <a:srgbClr val="002060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147595" name="Rectangle 139"/>
          <p:cNvSpPr>
            <a:spLocks noChangeArrowheads="1"/>
          </p:cNvSpPr>
          <p:nvPr/>
        </p:nvSpPr>
        <p:spPr bwMode="auto">
          <a:xfrm>
            <a:off x="41148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</a:rPr>
              <a:t>Â</a:t>
            </a:r>
          </a:p>
        </p:txBody>
      </p:sp>
      <p:sp>
        <p:nvSpPr>
          <p:cNvPr id="147596" name="Rectangle 140"/>
          <p:cNvSpPr>
            <a:spLocks noChangeArrowheads="1"/>
          </p:cNvSpPr>
          <p:nvPr/>
        </p:nvSpPr>
        <p:spPr bwMode="auto">
          <a:xfrm>
            <a:off x="47244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</a:rPr>
              <a:t>Â</a:t>
            </a:r>
          </a:p>
        </p:txBody>
      </p:sp>
      <p:sp>
        <p:nvSpPr>
          <p:cNvPr id="147597" name="Rectangle 141"/>
          <p:cNvSpPr>
            <a:spLocks noChangeArrowheads="1"/>
          </p:cNvSpPr>
          <p:nvPr/>
        </p:nvSpPr>
        <p:spPr bwMode="auto">
          <a:xfrm>
            <a:off x="53340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</a:rPr>
              <a:t>Ê</a:t>
            </a:r>
          </a:p>
        </p:txBody>
      </p:sp>
      <p:sp>
        <p:nvSpPr>
          <p:cNvPr id="147598" name="Rectangle 142"/>
          <p:cNvSpPr>
            <a:spLocks noChangeArrowheads="1"/>
          </p:cNvSpPr>
          <p:nvPr/>
        </p:nvSpPr>
        <p:spPr bwMode="auto">
          <a:xfrm>
            <a:off x="59436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</a:rPr>
              <a:t>U</a:t>
            </a:r>
          </a:p>
        </p:txBody>
      </p:sp>
      <p:sp>
        <p:nvSpPr>
          <p:cNvPr id="147599" name="Rectangle 143"/>
          <p:cNvSpPr>
            <a:spLocks noChangeArrowheads="1"/>
          </p:cNvSpPr>
          <p:nvPr/>
        </p:nvSpPr>
        <p:spPr bwMode="auto">
          <a:xfrm>
            <a:off x="65532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</a:rPr>
              <a:t>H</a:t>
            </a:r>
          </a:p>
        </p:txBody>
      </p:sp>
      <p:sp>
        <p:nvSpPr>
          <p:cNvPr id="147600" name="Rectangle 144"/>
          <p:cNvSpPr>
            <a:spLocks noChangeArrowheads="1"/>
          </p:cNvSpPr>
          <p:nvPr/>
        </p:nvSpPr>
        <p:spPr bwMode="auto">
          <a:xfrm>
            <a:off x="77724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</a:rPr>
              <a:t>M</a:t>
            </a:r>
          </a:p>
        </p:txBody>
      </p:sp>
      <p:sp>
        <p:nvSpPr>
          <p:cNvPr id="147601" name="AutoShape 145"/>
          <p:cNvSpPr>
            <a:spLocks noChangeArrowheads="1"/>
          </p:cNvSpPr>
          <p:nvPr/>
        </p:nvSpPr>
        <p:spPr bwMode="auto">
          <a:xfrm>
            <a:off x="1676400" y="4267200"/>
            <a:ext cx="1371600" cy="1752600"/>
          </a:xfrm>
          <a:prstGeom prst="irregularSeal1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altLang="en-US" sz="2800">
                <a:solidFill>
                  <a:srgbClr val="0000FF"/>
                </a:solidFill>
                <a:latin typeface="Times New Roman" pitchFamily="18" charset="0"/>
              </a:rPr>
              <a:t>Từ khóa</a:t>
            </a:r>
          </a:p>
        </p:txBody>
      </p:sp>
      <p:sp>
        <p:nvSpPr>
          <p:cNvPr id="147602" name="Text Box 146"/>
          <p:cNvSpPr txBox="1">
            <a:spLocks noChangeArrowheads="1"/>
          </p:cNvSpPr>
          <p:nvPr/>
        </p:nvSpPr>
        <p:spPr bwMode="auto">
          <a:xfrm>
            <a:off x="2895600" y="3886201"/>
            <a:ext cx="6477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  <a:latin typeface="Times New Roman" pitchFamily="18" charset="0"/>
              </a:rPr>
              <a:t>Ô chữ gồm có 8 chữ cái : Cuộc tổng tiến công của quân và dân miền Nam vào Tết Mậu Thân 1968 mang tính chất bất ngờ và ………..</a:t>
            </a:r>
            <a:r>
              <a:rPr lang="en-US" altLang="en-US" sz="2800" b="1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47251" name="Text Box 147"/>
          <p:cNvSpPr txBox="1">
            <a:spLocks noChangeArrowheads="1"/>
          </p:cNvSpPr>
          <p:nvPr/>
        </p:nvSpPr>
        <p:spPr bwMode="auto">
          <a:xfrm>
            <a:off x="3505200" y="304801"/>
            <a:ext cx="556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 i="1">
                <a:solidFill>
                  <a:srgbClr val="FF0000"/>
                </a:solidFill>
                <a:latin typeface="Times New Roman" pitchFamily="18" charset="0"/>
              </a:rPr>
              <a:t>Trò chơi ô chữ kì diệu</a:t>
            </a:r>
          </a:p>
        </p:txBody>
      </p:sp>
      <p:sp>
        <p:nvSpPr>
          <p:cNvPr id="147604" name="Rectangle 148"/>
          <p:cNvSpPr>
            <a:spLocks noChangeArrowheads="1"/>
          </p:cNvSpPr>
          <p:nvPr/>
        </p:nvSpPr>
        <p:spPr bwMode="auto">
          <a:xfrm>
            <a:off x="71628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</a:p>
        </p:txBody>
      </p:sp>
      <p:sp>
        <p:nvSpPr>
          <p:cNvPr id="147605" name="Rectangle 149"/>
          <p:cNvSpPr>
            <a:spLocks noChangeArrowheads="1"/>
          </p:cNvSpPr>
          <p:nvPr/>
        </p:nvSpPr>
        <p:spPr bwMode="auto">
          <a:xfrm>
            <a:off x="22860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</a:rPr>
              <a:t>T</a:t>
            </a:r>
          </a:p>
        </p:txBody>
      </p:sp>
      <p:sp>
        <p:nvSpPr>
          <p:cNvPr id="147606" name="Rectangle 150"/>
          <p:cNvSpPr>
            <a:spLocks noChangeArrowheads="1"/>
          </p:cNvSpPr>
          <p:nvPr/>
        </p:nvSpPr>
        <p:spPr bwMode="auto">
          <a:xfrm>
            <a:off x="2895600" y="6019800"/>
            <a:ext cx="609600" cy="533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</a:rPr>
              <a:t>T</a:t>
            </a:r>
          </a:p>
        </p:txBody>
      </p:sp>
      <p:graphicFrame>
        <p:nvGraphicFramePr>
          <p:cNvPr id="147607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882085"/>
              </p:ext>
            </p:extLst>
          </p:nvPr>
        </p:nvGraphicFramePr>
        <p:xfrm>
          <a:off x="2368463" y="6019800"/>
          <a:ext cx="6057900" cy="517638"/>
        </p:xfrm>
        <a:graphic>
          <a:graphicData uri="http://schemas.openxmlformats.org/drawingml/2006/table">
            <a:tbl>
              <a:tblPr/>
              <a:tblGrid>
                <a:gridCol w="605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5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5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57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57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57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57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57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57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</a:t>
                      </a:r>
                    </a:p>
                  </a:txBody>
                  <a:tcPr marT="45459" marB="454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Ế</a:t>
                      </a:r>
                    </a:p>
                  </a:txBody>
                  <a:tcPr marT="45459" marB="454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</a:t>
                      </a:r>
                    </a:p>
                  </a:txBody>
                  <a:tcPr marT="45459" marB="454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</a:t>
                      </a:r>
                    </a:p>
                  </a:txBody>
                  <a:tcPr marT="45459" marB="454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Ậ</a:t>
                      </a:r>
                    </a:p>
                  </a:txBody>
                  <a:tcPr marT="45459" marB="454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U</a:t>
                      </a:r>
                    </a:p>
                  </a:txBody>
                  <a:tcPr marT="45459" marB="454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</a:t>
                      </a:r>
                    </a:p>
                  </a:txBody>
                  <a:tcPr marT="45459" marB="454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</a:t>
                      </a:r>
                    </a:p>
                  </a:txBody>
                  <a:tcPr marT="45459" marB="454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Â</a:t>
                      </a:r>
                    </a:p>
                  </a:txBody>
                  <a:tcPr marT="45459" marB="454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</a:t>
                      </a:r>
                    </a:p>
                  </a:txBody>
                  <a:tcPr marT="45459" marB="454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7631" name="Text Box 175"/>
          <p:cNvSpPr txBox="1">
            <a:spLocks noChangeArrowheads="1"/>
          </p:cNvSpPr>
          <p:nvPr/>
        </p:nvSpPr>
        <p:spPr bwMode="auto">
          <a:xfrm>
            <a:off x="2667000" y="3810000"/>
            <a:ext cx="7391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altLang="en-US"/>
              <a:t> </a:t>
            </a:r>
            <a:r>
              <a:rPr lang="en-US" altLang="en-US" sz="2400" b="1">
                <a:solidFill>
                  <a:srgbClr val="FF0000"/>
                </a:solidFill>
                <a:latin typeface="Arial Unicode MS" pitchFamily="34" charset="-128"/>
              </a:rPr>
              <a:t>Ô chữ gồm có 6 chữ cái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 b="1">
                <a:solidFill>
                  <a:srgbClr val="FF0000"/>
                </a:solidFill>
                <a:latin typeface="Arial Unicode MS" pitchFamily="34" charset="-128"/>
              </a:rPr>
              <a:t>Cuộc Tổng tiến công và nổi dậy Tết Mậu Thân 1968 không chỉ diễn ra đồng loạt mà còn quá………….,ngoài sức tưởng tượng của địch?</a:t>
            </a:r>
          </a:p>
        </p:txBody>
      </p:sp>
      <p:sp>
        <p:nvSpPr>
          <p:cNvPr id="147632" name="Text Box 176"/>
          <p:cNvSpPr txBox="1">
            <a:spLocks noChangeArrowheads="1"/>
          </p:cNvSpPr>
          <p:nvPr/>
        </p:nvSpPr>
        <p:spPr bwMode="auto">
          <a:xfrm>
            <a:off x="3086100" y="4197350"/>
            <a:ext cx="7543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Ô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chư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̃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gồm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có 3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chư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̃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cái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: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của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một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thành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phô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́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cùng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đồng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loạt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nổi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dậy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Tết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Mậu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Thân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1968 ?</a:t>
            </a:r>
          </a:p>
        </p:txBody>
      </p:sp>
      <p:sp>
        <p:nvSpPr>
          <p:cNvPr id="147633" name="Text Box 177"/>
          <p:cNvSpPr txBox="1">
            <a:spLocks noChangeArrowheads="1"/>
          </p:cNvSpPr>
          <p:nvPr/>
        </p:nvSpPr>
        <p:spPr bwMode="auto">
          <a:xfrm>
            <a:off x="2667000" y="4038601"/>
            <a:ext cx="73914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Ô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chư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̃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gồm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có 8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chư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̃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cái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: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Cuộc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chiến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đấu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diễn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ra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quyết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liệt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6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giơ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̀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đồng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hô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̀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khiến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nơi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bị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tê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liệt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trận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đánh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tiêu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biểu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cuộc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Tổng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tiến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công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Tết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Mậu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Thân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1968 ?</a:t>
            </a:r>
          </a:p>
        </p:txBody>
      </p:sp>
      <p:pic>
        <p:nvPicPr>
          <p:cNvPr id="47282" name="Picture 178" descr="cap chuon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21404">
            <a:off x="1524000" y="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283" name="Picture 179" descr="cap chuon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5949">
            <a:off x="9383713" y="-1588"/>
            <a:ext cx="1219200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89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1475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1475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147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147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7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7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7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7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7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7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7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4" presetClass="entr" presetSubtype="0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7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7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7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7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7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7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7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7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92" decel="100000"/>
                                        <p:tgtEl>
                                          <p:spTgt spid="1475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92" decel="100000"/>
                                        <p:tgtEl>
                                          <p:spTgt spid="1475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475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192" fill="hold"/>
                                        <p:tgtEl>
                                          <p:spTgt spid="147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47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192" fill="hold"/>
                                        <p:tgtEl>
                                          <p:spTgt spid="147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47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92" decel="100000"/>
                                        <p:tgtEl>
                                          <p:spTgt spid="1476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192" decel="100000"/>
                                        <p:tgtEl>
                                          <p:spTgt spid="1476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476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3" dur="192" fill="hold"/>
                                        <p:tgtEl>
                                          <p:spTgt spid="147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47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5" dur="192" fill="hold"/>
                                        <p:tgtEl>
                                          <p:spTgt spid="147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47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7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7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50" decel="100000" fill="hold"/>
                                        <p:tgtEl>
                                          <p:spTgt spid="147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7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7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50" decel="100000" fill="hold"/>
                                        <p:tgtEl>
                                          <p:spTgt spid="14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475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7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50" decel="100000" fill="hold"/>
                                        <p:tgtEl>
                                          <p:spTgt spid="147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7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75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47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50" decel="100000" fill="hold"/>
                                        <p:tgtEl>
                                          <p:spTgt spid="147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7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6" dur="500"/>
                                        <p:tgtEl>
                                          <p:spTgt spid="147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7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47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4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47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7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50" decel="100000" fill="hold"/>
                                        <p:tgtEl>
                                          <p:spTgt spid="147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7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47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7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450" decel="100000" fill="hold"/>
                                        <p:tgtEl>
                                          <p:spTgt spid="147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7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147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14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14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14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8" dur="500"/>
                                        <p:tgtEl>
                                          <p:spTgt spid="147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400" decel="100000"/>
                                        <p:tgtEl>
                                          <p:spTgt spid="1475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400" decel="100000" fill="hold"/>
                                        <p:tgtEl>
                                          <p:spTgt spid="1475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400" decel="100000" fill="hold"/>
                                        <p:tgtEl>
                                          <p:spTgt spid="147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400" decel="100000" fill="hold"/>
                                        <p:tgtEl>
                                          <p:spTgt spid="147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7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7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47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7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6" dur="500"/>
                                        <p:tgtEl>
                                          <p:spTgt spid="14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14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14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14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147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147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 nodeType="clickPar">
                      <p:stCondLst>
                        <p:cond delay="indefinite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4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7" dur="500"/>
                                        <p:tgtEl>
                                          <p:spTgt spid="1476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0" dur="500"/>
                                        <p:tgtEl>
                                          <p:spTgt spid="147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3" dur="500"/>
                                        <p:tgtEl>
                                          <p:spTgt spid="147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6" dur="500"/>
                                        <p:tgtEl>
                                          <p:spTgt spid="1475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9" dur="500"/>
                                        <p:tgtEl>
                                          <p:spTgt spid="1475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2" dur="500"/>
                                        <p:tgtEl>
                                          <p:spTgt spid="1475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5" dur="500"/>
                                        <p:tgtEl>
                                          <p:spTgt spid="1475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4" presetClass="exit" presetSubtype="16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8" dur="500"/>
                                        <p:tgtEl>
                                          <p:spTgt spid="1475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1" dur="500"/>
                                        <p:tgtEl>
                                          <p:spTgt spid="147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4" dur="500"/>
                                        <p:tgtEl>
                                          <p:spTgt spid="1476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 nodeType="clickPar">
                      <p:stCondLst>
                        <p:cond delay="indefinite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400" decel="100000"/>
                                        <p:tgtEl>
                                          <p:spTgt spid="1476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400" decel="100000" fill="hold"/>
                                        <p:tgtEl>
                                          <p:spTgt spid="1476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400" decel="100000" fill="hold"/>
                                        <p:tgtEl>
                                          <p:spTgt spid="147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400" decel="100000" fill="hold"/>
                                        <p:tgtEl>
                                          <p:spTgt spid="147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7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7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 nodeType="clickPar">
                      <p:stCondLst>
                        <p:cond delay="indefinite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147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47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47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47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476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1475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 nodeType="clickPar">
                      <p:stCondLst>
                        <p:cond delay="0"/>
                      </p:stCondLst>
                      <p:childTnLst>
                        <p:par>
                          <p:cTn id="2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0" dur="500"/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 nodeType="clickPar">
                      <p:stCondLst>
                        <p:cond delay="indefinite"/>
                      </p:stCondLst>
                      <p:childTnLst>
                        <p:par>
                          <p:cTn id="2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5" dur="20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8" dur="500"/>
                                        <p:tgtEl>
                                          <p:spTgt spid="14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1" dur="500"/>
                                        <p:tgtEl>
                                          <p:spTgt spid="14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4" dur="500"/>
                                        <p:tgtEl>
                                          <p:spTgt spid="14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 nodeType="clickPar">
                      <p:stCondLst>
                        <p:cond delay="indefinite"/>
                      </p:stCondLst>
                      <p:childTnLst>
                        <p:par>
                          <p:cTn id="2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8" dur="500"/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590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1475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 nodeType="clickPar">
                      <p:stCondLst>
                        <p:cond delay="0"/>
                      </p:stCondLst>
                      <p:childTnLst>
                        <p:par>
                          <p:cTn id="2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5" dur="2000"/>
                                        <p:tgtEl>
                                          <p:spTgt spid="14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8" dur="500"/>
                                        <p:tgtEl>
                                          <p:spTgt spid="14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1" dur="2000"/>
                                        <p:tgtEl>
                                          <p:spTgt spid="14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4" dur="2000"/>
                                        <p:tgtEl>
                                          <p:spTgt spid="14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591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1475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 nodeType="clickPar">
                      <p:stCondLst>
                        <p:cond delay="0"/>
                      </p:stCondLst>
                      <p:childTnLst>
                        <p:par>
                          <p:cTn id="2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0" dur="2000"/>
                                        <p:tgtEl>
                                          <p:spTgt spid="147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3" dur="500"/>
                                        <p:tgtEl>
                                          <p:spTgt spid="14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6" dur="500"/>
                                        <p:tgtEl>
                                          <p:spTgt spid="14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9" dur="500"/>
                                        <p:tgtEl>
                                          <p:spTgt spid="14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2" dur="500"/>
                                        <p:tgtEl>
                                          <p:spTgt spid="14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592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1475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 nodeType="clickPar">
                      <p:stCondLst>
                        <p:cond delay="0"/>
                      </p:stCondLst>
                      <p:childTnLst>
                        <p:par>
                          <p:cTn id="2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8" dur="2000"/>
                                        <p:tgtEl>
                                          <p:spTgt spid="14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1" dur="500"/>
                                        <p:tgtEl>
                                          <p:spTgt spid="14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593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1476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 nodeType="clickPar">
                      <p:stCondLst>
                        <p:cond delay="0"/>
                      </p:stCondLst>
                      <p:childTnLst>
                        <p:par>
                          <p:cTn id="3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7" dur="2000"/>
                                        <p:tgtEl>
                                          <p:spTgt spid="14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9" dur="500"/>
                                        <p:tgtEl>
                                          <p:spTgt spid="147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2" dur="500"/>
                                        <p:tgtEl>
                                          <p:spTgt spid="1475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5" dur="500"/>
                                        <p:tgtEl>
                                          <p:spTgt spid="1475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8" dur="500"/>
                                        <p:tgtEl>
                                          <p:spTgt spid="1475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1" dur="500"/>
                                        <p:tgtEl>
                                          <p:spTgt spid="1475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4" dur="500"/>
                                        <p:tgtEl>
                                          <p:spTgt spid="1475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7" dur="500"/>
                                        <p:tgtEl>
                                          <p:spTgt spid="1476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0" dur="500"/>
                                        <p:tgtEl>
                                          <p:spTgt spid="1476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3" dur="500"/>
                                        <p:tgtEl>
                                          <p:spTgt spid="147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6" dur="500"/>
                                        <p:tgtEl>
                                          <p:spTgt spid="147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601"/>
                  </p:tgtEl>
                </p:cond>
              </p:nextCondLst>
            </p:seq>
          </p:childTnLst>
        </p:cTn>
      </p:par>
    </p:tnLst>
    <p:bldLst>
      <p:bldP spid="147590" grpId="0" animBg="1"/>
      <p:bldP spid="147591" grpId="0" animBg="1"/>
      <p:bldP spid="147592" grpId="0" animBg="1"/>
      <p:bldP spid="147593" grpId="0" animBg="1"/>
      <p:bldP spid="147594" grpId="0" animBg="1"/>
      <p:bldP spid="147594" grpId="1" animBg="1"/>
      <p:bldP spid="147594" grpId="2" animBg="1"/>
      <p:bldP spid="147594" grpId="3" animBg="1"/>
      <p:bldP spid="147595" grpId="0" animBg="1"/>
      <p:bldP spid="147595" grpId="1" animBg="1"/>
      <p:bldP spid="147595" grpId="2" animBg="1"/>
      <p:bldP spid="147595" grpId="3" animBg="1"/>
      <p:bldP spid="147596" grpId="0" animBg="1"/>
      <p:bldP spid="147596" grpId="1" animBg="1"/>
      <p:bldP spid="147596" grpId="2" animBg="1"/>
      <p:bldP spid="147596" grpId="3" animBg="1"/>
      <p:bldP spid="147597" grpId="0" animBg="1"/>
      <p:bldP spid="147597" grpId="1" animBg="1"/>
      <p:bldP spid="147597" grpId="2" animBg="1"/>
      <p:bldP spid="147597" grpId="3" animBg="1"/>
      <p:bldP spid="147598" grpId="0" animBg="1"/>
      <p:bldP spid="147598" grpId="1" animBg="1"/>
      <p:bldP spid="147598" grpId="2" animBg="1"/>
      <p:bldP spid="147598" grpId="3" animBg="1"/>
      <p:bldP spid="147599" grpId="0" animBg="1"/>
      <p:bldP spid="147599" grpId="1" animBg="1"/>
      <p:bldP spid="147599" grpId="2" animBg="1"/>
      <p:bldP spid="147599" grpId="3" animBg="1"/>
      <p:bldP spid="147599" grpId="4" animBg="1"/>
      <p:bldP spid="147600" grpId="0" animBg="1"/>
      <p:bldP spid="147600" grpId="1" animBg="1"/>
      <p:bldP spid="147600" grpId="2" animBg="1"/>
      <p:bldP spid="147600" grpId="3" animBg="1"/>
      <p:bldP spid="147601" grpId="0" animBg="1"/>
      <p:bldP spid="147602" grpId="0" build="allAtOnce"/>
      <p:bldP spid="147602" grpId="1" build="allAtOnce"/>
      <p:bldP spid="147602" grpId="2" build="allAtOnce"/>
      <p:bldP spid="147602" grpId="3" build="allAtOnce"/>
      <p:bldP spid="147604" grpId="0" animBg="1"/>
      <p:bldP spid="147604" grpId="1" animBg="1"/>
      <p:bldP spid="147604" grpId="2" animBg="1"/>
      <p:bldP spid="147604" grpId="3" animBg="1"/>
      <p:bldP spid="147605" grpId="0" animBg="1"/>
      <p:bldP spid="147605" grpId="1" animBg="1"/>
      <p:bldP spid="147605" grpId="2" animBg="1"/>
      <p:bldP spid="147605" grpId="3" animBg="1"/>
      <p:bldP spid="147606" grpId="0" animBg="1"/>
      <p:bldP spid="147606" grpId="1" animBg="1"/>
      <p:bldP spid="147606" grpId="2" animBg="1"/>
      <p:bldP spid="147606" grpId="3" animBg="1"/>
      <p:bldP spid="147631" grpId="0"/>
      <p:bldP spid="147631" grpId="1"/>
      <p:bldP spid="147632" grpId="0" build="allAtOnce"/>
      <p:bldP spid="147633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WordArt 3"/>
          <p:cNvSpPr>
            <a:spLocks noChangeArrowheads="1" noChangeShapeType="1" noTextEdit="1"/>
          </p:cNvSpPr>
          <p:nvPr/>
        </p:nvSpPr>
        <p:spPr bwMode="auto">
          <a:xfrm>
            <a:off x="7486650" y="1110457"/>
            <a:ext cx="2133600" cy="83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262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DẶN DÒ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029200" y="2201863"/>
            <a:ext cx="6705600" cy="381000"/>
            <a:chOff x="384" y="248"/>
            <a:chExt cx="4224" cy="240"/>
          </a:xfrm>
        </p:grpSpPr>
        <p:sp>
          <p:nvSpPr>
            <p:cNvPr id="48149" name="AutoShape 23"/>
            <p:cNvSpPr>
              <a:spLocks noChangeArrowheads="1"/>
            </p:cNvSpPr>
            <p:nvPr/>
          </p:nvSpPr>
          <p:spPr bwMode="auto">
            <a:xfrm>
              <a:off x="4224" y="248"/>
              <a:ext cx="384" cy="240"/>
            </a:xfrm>
            <a:prstGeom prst="flowChartAlternateProcess">
              <a:avLst/>
            </a:prstGeom>
            <a:gradFill rotWithShape="1">
              <a:gsLst>
                <a:gs pos="0">
                  <a:srgbClr val="000082">
                    <a:alpha val="67998"/>
                  </a:srgbClr>
                </a:gs>
                <a:gs pos="100000">
                  <a:srgbClr val="FF8200">
                    <a:alpha val="93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vi-VN" altLang="en-US"/>
            </a:p>
          </p:txBody>
        </p:sp>
        <p:grpSp>
          <p:nvGrpSpPr>
            <p:cNvPr id="48150" name="Group 24"/>
            <p:cNvGrpSpPr>
              <a:grpSpLocks/>
            </p:cNvGrpSpPr>
            <p:nvPr/>
          </p:nvGrpSpPr>
          <p:grpSpPr bwMode="auto">
            <a:xfrm>
              <a:off x="384" y="248"/>
              <a:ext cx="3840" cy="240"/>
              <a:chOff x="384" y="248"/>
              <a:chExt cx="3840" cy="240"/>
            </a:xfrm>
          </p:grpSpPr>
          <p:sp>
            <p:nvSpPr>
              <p:cNvPr id="48151" name="AutoShape 25"/>
              <p:cNvSpPr>
                <a:spLocks noChangeArrowheads="1"/>
              </p:cNvSpPr>
              <p:nvPr/>
            </p:nvSpPr>
            <p:spPr bwMode="auto">
              <a:xfrm>
                <a:off x="1152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48152" name="AutoShape 26"/>
              <p:cNvSpPr>
                <a:spLocks noChangeArrowheads="1"/>
              </p:cNvSpPr>
              <p:nvPr/>
            </p:nvSpPr>
            <p:spPr bwMode="auto">
              <a:xfrm>
                <a:off x="1536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48153" name="AutoShape 27"/>
              <p:cNvSpPr>
                <a:spLocks noChangeArrowheads="1"/>
              </p:cNvSpPr>
              <p:nvPr/>
            </p:nvSpPr>
            <p:spPr bwMode="auto">
              <a:xfrm>
                <a:off x="1920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48154" name="AutoShape 28"/>
              <p:cNvSpPr>
                <a:spLocks noChangeArrowheads="1"/>
              </p:cNvSpPr>
              <p:nvPr/>
            </p:nvSpPr>
            <p:spPr bwMode="auto">
              <a:xfrm>
                <a:off x="2304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48155" name="AutoShape 29"/>
              <p:cNvSpPr>
                <a:spLocks noChangeArrowheads="1"/>
              </p:cNvSpPr>
              <p:nvPr/>
            </p:nvSpPr>
            <p:spPr bwMode="auto">
              <a:xfrm>
                <a:off x="2688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 altLang="en-US"/>
              </a:p>
            </p:txBody>
          </p:sp>
          <p:sp>
            <p:nvSpPr>
              <p:cNvPr id="48156" name="AutoShape 30"/>
              <p:cNvSpPr>
                <a:spLocks noChangeArrowheads="1"/>
              </p:cNvSpPr>
              <p:nvPr/>
            </p:nvSpPr>
            <p:spPr bwMode="auto">
              <a:xfrm>
                <a:off x="3072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 altLang="en-US"/>
              </a:p>
            </p:txBody>
          </p:sp>
          <p:sp>
            <p:nvSpPr>
              <p:cNvPr id="48157" name="AutoShape 31"/>
              <p:cNvSpPr>
                <a:spLocks noChangeArrowheads="1"/>
              </p:cNvSpPr>
              <p:nvPr/>
            </p:nvSpPr>
            <p:spPr bwMode="auto">
              <a:xfrm>
                <a:off x="3456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 altLang="en-US"/>
              </a:p>
            </p:txBody>
          </p:sp>
          <p:sp>
            <p:nvSpPr>
              <p:cNvPr id="48158" name="AutoShape 32"/>
              <p:cNvSpPr>
                <a:spLocks noChangeArrowheads="1"/>
              </p:cNvSpPr>
              <p:nvPr/>
            </p:nvSpPr>
            <p:spPr bwMode="auto">
              <a:xfrm>
                <a:off x="3840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vi-VN" altLang="en-US"/>
              </a:p>
            </p:txBody>
          </p:sp>
          <p:sp>
            <p:nvSpPr>
              <p:cNvPr id="48159" name="AutoShape 33"/>
              <p:cNvSpPr>
                <a:spLocks noChangeArrowheads="1"/>
              </p:cNvSpPr>
              <p:nvPr/>
            </p:nvSpPr>
            <p:spPr bwMode="auto">
              <a:xfrm>
                <a:off x="384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48160" name="AutoShape 34"/>
              <p:cNvSpPr>
                <a:spLocks noChangeArrowheads="1"/>
              </p:cNvSpPr>
              <p:nvPr/>
            </p:nvSpPr>
            <p:spPr bwMode="auto">
              <a:xfrm>
                <a:off x="768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</p:grpSp>
      </p:grpSp>
      <p:sp>
        <p:nvSpPr>
          <p:cNvPr id="123939" name="AutoShape 35"/>
          <p:cNvSpPr>
            <a:spLocks noChangeArrowheads="1"/>
          </p:cNvSpPr>
          <p:nvPr/>
        </p:nvSpPr>
        <p:spPr bwMode="auto">
          <a:xfrm>
            <a:off x="4648200" y="3124200"/>
            <a:ext cx="7467600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SẤM SÉT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bài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?</a:t>
            </a:r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4950619" y="2219325"/>
            <a:ext cx="6862762" cy="371475"/>
            <a:chOff x="480" y="1062"/>
            <a:chExt cx="4323" cy="234"/>
          </a:xfrm>
        </p:grpSpPr>
        <p:sp>
          <p:nvSpPr>
            <p:cNvPr id="48138" name="AutoShape 37"/>
            <p:cNvSpPr>
              <a:spLocks noChangeArrowheads="1"/>
            </p:cNvSpPr>
            <p:nvPr/>
          </p:nvSpPr>
          <p:spPr bwMode="auto">
            <a:xfrm>
              <a:off x="480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>
                  <a:solidFill>
                    <a:srgbClr val="0000CC"/>
                  </a:solidFill>
                  <a:latin typeface=".VnTimeH" pitchFamily="34" charset="0"/>
                </a:rPr>
                <a:t>T</a:t>
              </a:r>
            </a:p>
          </p:txBody>
        </p:sp>
        <p:sp>
          <p:nvSpPr>
            <p:cNvPr id="48139" name="AutoShape 38"/>
            <p:cNvSpPr>
              <a:spLocks noChangeArrowheads="1"/>
            </p:cNvSpPr>
            <p:nvPr/>
          </p:nvSpPr>
          <p:spPr bwMode="auto">
            <a:xfrm>
              <a:off x="871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>
                  <a:solidFill>
                    <a:srgbClr val="0000CC"/>
                  </a:solidFill>
                  <a:latin typeface=".VnTimeH" pitchFamily="34" charset="0"/>
                </a:rPr>
                <a:t>I</a:t>
              </a:r>
            </a:p>
          </p:txBody>
        </p:sp>
        <p:sp>
          <p:nvSpPr>
            <p:cNvPr id="48140" name="AutoShape 39"/>
            <p:cNvSpPr>
              <a:spLocks noChangeArrowheads="1"/>
            </p:cNvSpPr>
            <p:nvPr/>
          </p:nvSpPr>
          <p:spPr bwMode="auto">
            <a:xfrm>
              <a:off x="1262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>
                  <a:solidFill>
                    <a:srgbClr val="0000CC"/>
                  </a:solidFill>
                  <a:latin typeface=".VnTimeH" pitchFamily="34" charset="0"/>
                </a:rPr>
                <a:t>Ế</a:t>
              </a:r>
            </a:p>
          </p:txBody>
        </p:sp>
        <p:sp>
          <p:nvSpPr>
            <p:cNvPr id="48141" name="AutoShape 40"/>
            <p:cNvSpPr>
              <a:spLocks noChangeArrowheads="1"/>
            </p:cNvSpPr>
            <p:nvPr/>
          </p:nvSpPr>
          <p:spPr bwMode="auto">
            <a:xfrm>
              <a:off x="1653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 dirty="0">
                  <a:solidFill>
                    <a:srgbClr val="0000CC"/>
                  </a:solidFill>
                  <a:latin typeface=".VnTimeH" pitchFamily="34" charset="0"/>
                </a:rPr>
                <a:t>N</a:t>
              </a:r>
            </a:p>
          </p:txBody>
        </p:sp>
        <p:sp>
          <p:nvSpPr>
            <p:cNvPr id="48142" name="AutoShape 41"/>
            <p:cNvSpPr>
              <a:spLocks noChangeArrowheads="1"/>
            </p:cNvSpPr>
            <p:nvPr/>
          </p:nvSpPr>
          <p:spPr bwMode="auto">
            <a:xfrm>
              <a:off x="2044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 dirty="0">
                  <a:solidFill>
                    <a:srgbClr val="0000CC"/>
                  </a:solidFill>
                  <a:latin typeface=".VnTimeH" pitchFamily="34" charset="0"/>
                </a:rPr>
                <a:t>G</a:t>
              </a:r>
            </a:p>
          </p:txBody>
        </p:sp>
        <p:sp>
          <p:nvSpPr>
            <p:cNvPr id="48143" name="AutoShape 42"/>
            <p:cNvSpPr>
              <a:spLocks noChangeArrowheads="1"/>
            </p:cNvSpPr>
            <p:nvPr/>
          </p:nvSpPr>
          <p:spPr bwMode="auto">
            <a:xfrm>
              <a:off x="2435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>
                  <a:solidFill>
                    <a:srgbClr val="0000CC"/>
                  </a:solidFill>
                  <a:latin typeface=".VnTimeH" pitchFamily="34" charset="0"/>
                </a:rPr>
                <a:t>B</a:t>
              </a:r>
            </a:p>
          </p:txBody>
        </p:sp>
        <p:sp>
          <p:nvSpPr>
            <p:cNvPr id="48144" name="AutoShape 43"/>
            <p:cNvSpPr>
              <a:spLocks noChangeArrowheads="1"/>
            </p:cNvSpPr>
            <p:nvPr/>
          </p:nvSpPr>
          <p:spPr bwMode="auto">
            <a:xfrm>
              <a:off x="2835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>
                  <a:solidFill>
                    <a:srgbClr val="0000CC"/>
                  </a:solidFill>
                  <a:latin typeface=".VnTimeH" pitchFamily="34" charset="0"/>
                </a:rPr>
                <a:t>O</a:t>
              </a:r>
            </a:p>
          </p:txBody>
        </p:sp>
        <p:sp>
          <p:nvSpPr>
            <p:cNvPr id="48145" name="AutoShape 44"/>
            <p:cNvSpPr>
              <a:spLocks noChangeArrowheads="1"/>
            </p:cNvSpPr>
            <p:nvPr/>
          </p:nvSpPr>
          <p:spPr bwMode="auto">
            <a:xfrm>
              <a:off x="3226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>
                  <a:solidFill>
                    <a:srgbClr val="0000CC"/>
                  </a:solidFill>
                  <a:latin typeface=".VnTimeH" pitchFamily="34" charset="0"/>
                </a:rPr>
                <a:t>M</a:t>
              </a:r>
            </a:p>
          </p:txBody>
        </p:sp>
        <p:sp>
          <p:nvSpPr>
            <p:cNvPr id="48146" name="AutoShape 45"/>
            <p:cNvSpPr>
              <a:spLocks noChangeArrowheads="1"/>
            </p:cNvSpPr>
            <p:nvPr/>
          </p:nvSpPr>
          <p:spPr bwMode="auto">
            <a:xfrm>
              <a:off x="3617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>
                  <a:solidFill>
                    <a:srgbClr val="0000CC"/>
                  </a:solidFill>
                  <a:latin typeface=".VnTimeH" pitchFamily="34" charset="0"/>
                </a:rPr>
                <a:t>Đ</a:t>
              </a:r>
            </a:p>
          </p:txBody>
        </p:sp>
        <p:sp>
          <p:nvSpPr>
            <p:cNvPr id="48147" name="AutoShape 46"/>
            <p:cNvSpPr>
              <a:spLocks noChangeArrowheads="1"/>
            </p:cNvSpPr>
            <p:nvPr/>
          </p:nvSpPr>
          <p:spPr bwMode="auto">
            <a:xfrm>
              <a:off x="4011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 dirty="0">
                  <a:solidFill>
                    <a:srgbClr val="0000CC"/>
                  </a:solidFill>
                  <a:latin typeface=".VnTimeH" pitchFamily="34" charset="0"/>
                </a:rPr>
                <a:t>Ạ</a:t>
              </a:r>
            </a:p>
          </p:txBody>
        </p:sp>
        <p:sp>
          <p:nvSpPr>
            <p:cNvPr id="48148" name="AutoShape 47"/>
            <p:cNvSpPr>
              <a:spLocks noChangeArrowheads="1"/>
            </p:cNvSpPr>
            <p:nvPr/>
          </p:nvSpPr>
          <p:spPr bwMode="auto">
            <a:xfrm>
              <a:off x="4412" y="1066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en-US" sz="2000" b="1">
                  <a:solidFill>
                    <a:srgbClr val="0000CC"/>
                  </a:solidFill>
                  <a:latin typeface=".VnTimeH" pitchFamily="34" charset="0"/>
                </a:rPr>
                <a:t>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B25E60A-8022-4F38-9EB1-EC112FD5BE9F}"/>
              </a:ext>
            </a:extLst>
          </p:cNvPr>
          <p:cNvSpPr txBox="1"/>
          <p:nvPr/>
        </p:nvSpPr>
        <p:spPr>
          <a:xfrm>
            <a:off x="5674296" y="2274838"/>
            <a:ext cx="53141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internet, …</a:t>
            </a:r>
          </a:p>
          <a:p>
            <a:pPr marL="285750" indent="-285750" algn="just">
              <a:buFontTx/>
              <a:buChar char="-"/>
            </a:pP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1628735"/>
      </p:ext>
    </p:extLst>
  </p:cSld>
  <p:clrMapOvr>
    <a:masterClrMapping/>
  </p:clrMapOvr>
  <p:transition spd="slow"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3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3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animBg="1"/>
      <p:bldP spid="123939" grpId="0" animBg="1"/>
      <p:bldP spid="123939" grpId="1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52600"/>
            <a:ext cx="10896600" cy="4038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3600" dirty="0">
                <a:latin typeface="Times New Roman" pitchFamily="18" charset="0"/>
              </a:rPr>
              <a:t> 3/ </a:t>
            </a:r>
            <a:r>
              <a:rPr lang="en-US" sz="3600" b="1" dirty="0" err="1">
                <a:latin typeface="Times New Roman" pitchFamily="18" charset="0"/>
              </a:rPr>
              <a:t>Trung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ương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Đảng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mở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đường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Trường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Sơn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nhằm</a:t>
            </a:r>
            <a:r>
              <a:rPr lang="en-US" sz="3600" b="1" dirty="0">
                <a:latin typeface="Times New Roman" pitchFamily="18" charset="0"/>
              </a:rPr>
              <a:t>?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3600" dirty="0">
                <a:latin typeface="VNI-Times" pitchFamily="2" charset="0"/>
              </a:rPr>
              <a:t>  </a:t>
            </a:r>
            <a:r>
              <a:rPr lang="en-US" sz="3600" dirty="0">
                <a:latin typeface="Times New Roman" pitchFamily="18" charset="0"/>
              </a:rPr>
              <a:t>A.   </a:t>
            </a:r>
            <a:r>
              <a:rPr lang="en-US" sz="3600" dirty="0" err="1">
                <a:latin typeface="Times New Roman" pitchFamily="18" charset="0"/>
              </a:rPr>
              <a:t>Nối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liền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Bắc</a:t>
            </a:r>
            <a:r>
              <a:rPr lang="en-US" sz="3600" dirty="0">
                <a:latin typeface="Times New Roman" pitchFamily="18" charset="0"/>
              </a:rPr>
              <a:t> Nam.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3600" dirty="0">
                <a:latin typeface="Times New Roman" pitchFamily="18" charset="0"/>
              </a:rPr>
              <a:t>  B.   </a:t>
            </a:r>
            <a:r>
              <a:rPr lang="en-US" sz="3600" dirty="0" err="1">
                <a:latin typeface="Times New Roman" pitchFamily="18" charset="0"/>
              </a:rPr>
              <a:t>Miền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Bắc</a:t>
            </a:r>
            <a:r>
              <a:rPr lang="en-US" sz="3600" dirty="0">
                <a:latin typeface="Times New Roman" pitchFamily="18" charset="0"/>
              </a:rPr>
              <a:t> chi </a:t>
            </a:r>
            <a:r>
              <a:rPr lang="en-US" sz="3600" dirty="0" err="1">
                <a:latin typeface="Times New Roman" pitchFamily="18" charset="0"/>
              </a:rPr>
              <a:t>viện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sức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</a:rPr>
              <a:t>vũ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khí</a:t>
            </a:r>
            <a:r>
              <a:rPr lang="en-US" sz="3600" dirty="0">
                <a:latin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</a:rPr>
              <a:t>lương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thực</a:t>
            </a:r>
            <a:r>
              <a:rPr lang="en-US" sz="3600" dirty="0">
                <a:latin typeface="Times New Roman" pitchFamily="18" charset="0"/>
              </a:rPr>
              <a:t>… </a:t>
            </a:r>
            <a:r>
              <a:rPr lang="en-US" sz="3600" dirty="0" err="1">
                <a:latin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chiến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miền</a:t>
            </a:r>
            <a:r>
              <a:rPr lang="en-US" sz="3600" dirty="0">
                <a:latin typeface="Times New Roman" pitchFamily="18" charset="0"/>
              </a:rPr>
              <a:t> Nam.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600" dirty="0">
                <a:latin typeface="Times New Roman" pitchFamily="18" charset="0"/>
              </a:rPr>
              <a:t>  C.  </a:t>
            </a:r>
            <a:r>
              <a:rPr lang="en-US" sz="3600" dirty="0" err="1">
                <a:latin typeface="Times New Roman" pitchFamily="18" charset="0"/>
              </a:rPr>
              <a:t>Miền</a:t>
            </a:r>
            <a:r>
              <a:rPr lang="en-US" sz="3600" dirty="0">
                <a:latin typeface="Times New Roman" pitchFamily="18" charset="0"/>
              </a:rPr>
              <a:t> Nam chi </a:t>
            </a:r>
            <a:r>
              <a:rPr lang="en-US" sz="3600" dirty="0" err="1">
                <a:latin typeface="Times New Roman" pitchFamily="18" charset="0"/>
              </a:rPr>
              <a:t>viện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sức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</a:rPr>
              <a:t>vũ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khí</a:t>
            </a:r>
            <a:r>
              <a:rPr lang="en-US" sz="3600" dirty="0">
                <a:latin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</a:rPr>
              <a:t>lương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thực</a:t>
            </a:r>
            <a:r>
              <a:rPr lang="en-US" sz="3600" dirty="0">
                <a:latin typeface="Times New Roman" pitchFamily="18" charset="0"/>
              </a:rPr>
              <a:t>… </a:t>
            </a:r>
            <a:r>
              <a:rPr lang="en-US" sz="3600" dirty="0" err="1">
                <a:latin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chiến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</a:rPr>
              <a:t> .</a:t>
            </a:r>
          </a:p>
        </p:txBody>
      </p:sp>
      <p:sp>
        <p:nvSpPr>
          <p:cNvPr id="26631" name="Oval 7"/>
          <p:cNvSpPr>
            <a:spLocks noChangeArrowheads="1"/>
          </p:cNvSpPr>
          <p:nvPr/>
        </p:nvSpPr>
        <p:spPr bwMode="auto">
          <a:xfrm>
            <a:off x="10893426" y="5638800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26632" name="Oval 8"/>
          <p:cNvSpPr>
            <a:spLocks noChangeArrowheads="1"/>
          </p:cNvSpPr>
          <p:nvPr/>
        </p:nvSpPr>
        <p:spPr bwMode="auto">
          <a:xfrm>
            <a:off x="10896601" y="5638800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6633" name="Oval 9"/>
          <p:cNvSpPr>
            <a:spLocks noChangeArrowheads="1"/>
          </p:cNvSpPr>
          <p:nvPr/>
        </p:nvSpPr>
        <p:spPr bwMode="auto">
          <a:xfrm>
            <a:off x="10820401" y="5638800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6634" name="Oval 10"/>
          <p:cNvSpPr>
            <a:spLocks noChangeArrowheads="1"/>
          </p:cNvSpPr>
          <p:nvPr/>
        </p:nvSpPr>
        <p:spPr bwMode="auto">
          <a:xfrm>
            <a:off x="10820401" y="5638800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6635" name="Oval 11"/>
          <p:cNvSpPr>
            <a:spLocks noChangeArrowheads="1"/>
          </p:cNvSpPr>
          <p:nvPr/>
        </p:nvSpPr>
        <p:spPr bwMode="auto">
          <a:xfrm>
            <a:off x="10820401" y="5638800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636" name="Oval 12"/>
          <p:cNvSpPr>
            <a:spLocks noChangeArrowheads="1"/>
          </p:cNvSpPr>
          <p:nvPr/>
        </p:nvSpPr>
        <p:spPr bwMode="auto">
          <a:xfrm>
            <a:off x="10820401" y="5638800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6637" name="Oval 13"/>
          <p:cNvSpPr>
            <a:spLocks noChangeArrowheads="1"/>
          </p:cNvSpPr>
          <p:nvPr/>
        </p:nvSpPr>
        <p:spPr bwMode="auto">
          <a:xfrm>
            <a:off x="10896601" y="5638800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6638" name="Oval 14"/>
          <p:cNvSpPr>
            <a:spLocks noChangeArrowheads="1"/>
          </p:cNvSpPr>
          <p:nvPr/>
        </p:nvSpPr>
        <p:spPr bwMode="auto">
          <a:xfrm>
            <a:off x="10820401" y="5638800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6639" name="Oval 15"/>
          <p:cNvSpPr>
            <a:spLocks noChangeArrowheads="1"/>
          </p:cNvSpPr>
          <p:nvPr/>
        </p:nvSpPr>
        <p:spPr bwMode="auto">
          <a:xfrm>
            <a:off x="10820401" y="5638800"/>
            <a:ext cx="841375" cy="8572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6640" name="Oval 16"/>
          <p:cNvSpPr>
            <a:spLocks noChangeArrowheads="1"/>
          </p:cNvSpPr>
          <p:nvPr/>
        </p:nvSpPr>
        <p:spPr bwMode="auto">
          <a:xfrm>
            <a:off x="10820401" y="5638801"/>
            <a:ext cx="822325" cy="860425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6641" name="Oval 17"/>
          <p:cNvSpPr>
            <a:spLocks noChangeArrowheads="1"/>
          </p:cNvSpPr>
          <p:nvPr/>
        </p:nvSpPr>
        <p:spPr bwMode="auto">
          <a:xfrm>
            <a:off x="10820400" y="5638801"/>
            <a:ext cx="990600" cy="962025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0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26642" name="AutoShape 18"/>
          <p:cNvSpPr>
            <a:spLocks noChangeArrowheads="1"/>
          </p:cNvSpPr>
          <p:nvPr/>
        </p:nvSpPr>
        <p:spPr bwMode="auto">
          <a:xfrm>
            <a:off x="8763000" y="5486400"/>
            <a:ext cx="1905000" cy="8382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000">
                <a:solidFill>
                  <a:srgbClr val="FF3300"/>
                </a:solidFill>
                <a:latin typeface=".VnTimeH" pitchFamily="34" charset="0"/>
              </a:rPr>
              <a:t>HÕt giê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068360" y="838201"/>
            <a:ext cx="82296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hãy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chọn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trả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lời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đúng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nhất</a:t>
            </a:r>
            <a:endParaRPr lang="en-US" sz="4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399" name="Oval 7"/>
          <p:cNvSpPr>
            <a:spLocks noChangeArrowheads="1"/>
          </p:cNvSpPr>
          <p:nvPr/>
        </p:nvSpPr>
        <p:spPr bwMode="auto">
          <a:xfrm>
            <a:off x="609600" y="2971800"/>
            <a:ext cx="685800" cy="609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783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2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93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1550"/>
                            </p:stCondLst>
                            <p:childTnLst>
                              <p:par>
                                <p:cTn id="66" presetID="4" presetClass="exit" presetSubtype="16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000" fill="hold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 animBg="1" autoUpdateAnimBg="0"/>
      <p:bldP spid="26632" grpId="0" animBg="1" autoUpdateAnimBg="0"/>
      <p:bldP spid="26633" grpId="0" animBg="1" autoUpdateAnimBg="0"/>
      <p:bldP spid="26634" grpId="0" animBg="1" autoUpdateAnimBg="0"/>
      <p:bldP spid="26635" grpId="0" animBg="1" autoUpdateAnimBg="0"/>
      <p:bldP spid="26636" grpId="0" animBg="1" autoUpdateAnimBg="0"/>
      <p:bldP spid="26637" grpId="0" animBg="1" autoUpdateAnimBg="0"/>
      <p:bldP spid="26638" grpId="0" animBg="1" autoUpdateAnimBg="0"/>
      <p:bldP spid="26639" grpId="0" animBg="1" autoUpdateAnimBg="0"/>
      <p:bldP spid="26640" grpId="0" animBg="1" autoUpdateAnimBg="0"/>
      <p:bldP spid="26641" grpId="0" animBg="1" autoUpdateAnimBg="0"/>
      <p:bldP spid="26642" grpId="0" animBg="1"/>
      <p:bldP spid="26642" grpId="1" animBg="1"/>
      <p:bldP spid="593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6A514-0769-4D8D-B9CB-B5BE2BD6B00B}"/>
              </a:ext>
            </a:extLst>
          </p:cNvPr>
          <p:cNvSpPr txBox="1">
            <a:spLocks/>
          </p:cNvSpPr>
          <p:nvPr/>
        </p:nvSpPr>
        <p:spPr>
          <a:xfrm>
            <a:off x="3540956" y="557732"/>
            <a:ext cx="5313411" cy="468334"/>
          </a:xfrm>
          <a:prstGeom prst="rect">
            <a:avLst/>
          </a:prstGeom>
        </p:spPr>
        <p:txBody>
          <a:bodyPr lIns="52754" tIns="26377" rIns="52754" bIns="26377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YÊU CẦU CẦN ĐẠT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D6FFA129-C730-4F6C-BA8B-ADBAC1D75CA9}"/>
              </a:ext>
            </a:extLst>
          </p:cNvPr>
          <p:cNvGrpSpPr>
            <a:grpSpLocks/>
          </p:cNvGrpSpPr>
          <p:nvPr/>
        </p:nvGrpSpPr>
        <p:grpSpPr bwMode="auto">
          <a:xfrm>
            <a:off x="757238" y="1981200"/>
            <a:ext cx="10975975" cy="2139950"/>
            <a:chOff x="1292225" y="1295400"/>
            <a:chExt cx="2822575" cy="14986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CC3A684-C698-42FC-8072-6AA4B0C1ABB1}"/>
                </a:ext>
              </a:extLst>
            </p:cNvPr>
            <p:cNvSpPr/>
            <p:nvPr/>
          </p:nvSpPr>
          <p:spPr>
            <a:xfrm>
              <a:off x="1292225" y="1295400"/>
              <a:ext cx="2822575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D302F5-F394-4311-AB05-3240D42EBC6F}"/>
                </a:ext>
              </a:extLst>
            </p:cNvPr>
            <p:cNvSpPr/>
            <p:nvPr/>
          </p:nvSpPr>
          <p:spPr>
            <a:xfrm>
              <a:off x="1292225" y="1295400"/>
              <a:ext cx="2822575" cy="254584"/>
            </a:xfrm>
            <a:prstGeom prst="rect">
              <a:avLst/>
            </a:prstGeom>
            <a:solidFill>
              <a:srgbClr val="ED7D3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b="1" dirty="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100414B-212B-472B-A0D1-811FCB914204}"/>
                </a:ext>
              </a:extLst>
            </p:cNvPr>
            <p:cNvCxnSpPr/>
            <p:nvPr/>
          </p:nvCxnSpPr>
          <p:spPr>
            <a:xfrm>
              <a:off x="1292225" y="1740088"/>
              <a:ext cx="2822575" cy="0"/>
            </a:xfrm>
            <a:prstGeom prst="line">
              <a:avLst/>
            </a:prstGeom>
            <a:ln w="12700">
              <a:solidFill>
                <a:schemeClr val="accent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13">
            <a:extLst>
              <a:ext uri="{FF2B5EF4-FFF2-40B4-BE49-F238E27FC236}">
                <a16:creationId xmlns:a16="http://schemas.microsoft.com/office/drawing/2014/main" id="{B50784CF-D979-4248-9120-A9FA78134EF9}"/>
              </a:ext>
            </a:extLst>
          </p:cNvPr>
          <p:cNvGrpSpPr>
            <a:grpSpLocks/>
          </p:cNvGrpSpPr>
          <p:nvPr/>
        </p:nvGrpSpPr>
        <p:grpSpPr bwMode="auto">
          <a:xfrm>
            <a:off x="757238" y="4416425"/>
            <a:ext cx="10985500" cy="1874837"/>
            <a:chOff x="1292225" y="1295400"/>
            <a:chExt cx="2822575" cy="14986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6EBD40B-EBD6-4A76-B157-12F45B5F1F10}"/>
                </a:ext>
              </a:extLst>
            </p:cNvPr>
            <p:cNvSpPr/>
            <p:nvPr/>
          </p:nvSpPr>
          <p:spPr>
            <a:xfrm>
              <a:off x="1292225" y="1295400"/>
              <a:ext cx="2822575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0F07BA3-6083-44FC-A4D6-CDA4A33E3236}"/>
                </a:ext>
              </a:extLst>
            </p:cNvPr>
            <p:cNvSpPr/>
            <p:nvPr/>
          </p:nvSpPr>
          <p:spPr>
            <a:xfrm>
              <a:off x="1292225" y="1295400"/>
              <a:ext cx="2822575" cy="33753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b="1" dirty="0"/>
            </a:p>
            <a:p>
              <a:pPr algn="ctr">
                <a:defRPr/>
              </a:pPr>
              <a:endParaRPr lang="en-US" sz="2800" b="1" dirty="0"/>
            </a:p>
            <a:p>
              <a:pPr algn="ctr">
                <a:defRPr/>
              </a:pPr>
              <a:endParaRPr lang="en-US" sz="2800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27C8017-F4FA-4E91-83BE-B799F0DA8330}"/>
                </a:ext>
              </a:extLst>
            </p:cNvPr>
            <p:cNvCxnSpPr/>
            <p:nvPr/>
          </p:nvCxnSpPr>
          <p:spPr>
            <a:xfrm>
              <a:off x="1292225" y="1740792"/>
              <a:ext cx="2822575" cy="0"/>
            </a:xfrm>
            <a:prstGeom prst="line">
              <a:avLst/>
            </a:prstGeom>
            <a:ln w="12700">
              <a:solidFill>
                <a:schemeClr val="accent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Freeform 10">
            <a:extLst>
              <a:ext uri="{FF2B5EF4-FFF2-40B4-BE49-F238E27FC236}">
                <a16:creationId xmlns:a16="http://schemas.microsoft.com/office/drawing/2014/main" id="{03B1C7EB-AA9C-4765-A65B-0D757DD744DC}"/>
              </a:ext>
            </a:extLst>
          </p:cNvPr>
          <p:cNvSpPr/>
          <p:nvPr/>
        </p:nvSpPr>
        <p:spPr>
          <a:xfrm>
            <a:off x="892175" y="3003550"/>
            <a:ext cx="622300" cy="392112"/>
          </a:xfrm>
          <a:custGeom>
            <a:avLst/>
            <a:gdLst>
              <a:gd name="connsiteX0" fmla="*/ 169069 w 397669"/>
              <a:gd name="connsiteY0" fmla="*/ 176212 h 280987"/>
              <a:gd name="connsiteX1" fmla="*/ 73819 w 397669"/>
              <a:gd name="connsiteY1" fmla="*/ 97631 h 280987"/>
              <a:gd name="connsiteX2" fmla="*/ 0 w 397669"/>
              <a:gd name="connsiteY2" fmla="*/ 169068 h 280987"/>
              <a:gd name="connsiteX3" fmla="*/ 126206 w 397669"/>
              <a:gd name="connsiteY3" fmla="*/ 280987 h 280987"/>
              <a:gd name="connsiteX4" fmla="*/ 219075 w 397669"/>
              <a:gd name="connsiteY4" fmla="*/ 273843 h 280987"/>
              <a:gd name="connsiteX5" fmla="*/ 397669 w 397669"/>
              <a:gd name="connsiteY5" fmla="*/ 35718 h 280987"/>
              <a:gd name="connsiteX6" fmla="*/ 376237 w 397669"/>
              <a:gd name="connsiteY6" fmla="*/ 0 h 280987"/>
              <a:gd name="connsiteX7" fmla="*/ 169069 w 397669"/>
              <a:gd name="connsiteY7" fmla="*/ 176212 h 280987"/>
              <a:gd name="connsiteX0" fmla="*/ 169069 w 397669"/>
              <a:gd name="connsiteY0" fmla="*/ 176212 h 289079"/>
              <a:gd name="connsiteX1" fmla="*/ 73819 w 397669"/>
              <a:gd name="connsiteY1" fmla="*/ 97631 h 289079"/>
              <a:gd name="connsiteX2" fmla="*/ 0 w 397669"/>
              <a:gd name="connsiteY2" fmla="*/ 169068 h 289079"/>
              <a:gd name="connsiteX3" fmla="*/ 126206 w 397669"/>
              <a:gd name="connsiteY3" fmla="*/ 280987 h 289079"/>
              <a:gd name="connsiteX4" fmla="*/ 219075 w 397669"/>
              <a:gd name="connsiteY4" fmla="*/ 273843 h 289079"/>
              <a:gd name="connsiteX5" fmla="*/ 397669 w 397669"/>
              <a:gd name="connsiteY5" fmla="*/ 35718 h 289079"/>
              <a:gd name="connsiteX6" fmla="*/ 376237 w 397669"/>
              <a:gd name="connsiteY6" fmla="*/ 0 h 289079"/>
              <a:gd name="connsiteX7" fmla="*/ 169069 w 397669"/>
              <a:gd name="connsiteY7" fmla="*/ 176212 h 289079"/>
              <a:gd name="connsiteX0" fmla="*/ 169069 w 397669"/>
              <a:gd name="connsiteY0" fmla="*/ 176212 h 297100"/>
              <a:gd name="connsiteX1" fmla="*/ 73819 w 397669"/>
              <a:gd name="connsiteY1" fmla="*/ 97631 h 297100"/>
              <a:gd name="connsiteX2" fmla="*/ 0 w 397669"/>
              <a:gd name="connsiteY2" fmla="*/ 169068 h 297100"/>
              <a:gd name="connsiteX3" fmla="*/ 126206 w 397669"/>
              <a:gd name="connsiteY3" fmla="*/ 280987 h 297100"/>
              <a:gd name="connsiteX4" fmla="*/ 219075 w 397669"/>
              <a:gd name="connsiteY4" fmla="*/ 273843 h 297100"/>
              <a:gd name="connsiteX5" fmla="*/ 397669 w 397669"/>
              <a:gd name="connsiteY5" fmla="*/ 35718 h 297100"/>
              <a:gd name="connsiteX6" fmla="*/ 376237 w 397669"/>
              <a:gd name="connsiteY6" fmla="*/ 0 h 297100"/>
              <a:gd name="connsiteX7" fmla="*/ 169069 w 397669"/>
              <a:gd name="connsiteY7" fmla="*/ 176212 h 297100"/>
              <a:gd name="connsiteX0" fmla="*/ 177436 w 406036"/>
              <a:gd name="connsiteY0" fmla="*/ 176212 h 297100"/>
              <a:gd name="connsiteX1" fmla="*/ 82186 w 406036"/>
              <a:gd name="connsiteY1" fmla="*/ 97631 h 297100"/>
              <a:gd name="connsiteX2" fmla="*/ 8367 w 406036"/>
              <a:gd name="connsiteY2" fmla="*/ 169068 h 297100"/>
              <a:gd name="connsiteX3" fmla="*/ 134573 w 406036"/>
              <a:gd name="connsiteY3" fmla="*/ 280987 h 297100"/>
              <a:gd name="connsiteX4" fmla="*/ 227442 w 406036"/>
              <a:gd name="connsiteY4" fmla="*/ 273843 h 297100"/>
              <a:gd name="connsiteX5" fmla="*/ 406036 w 406036"/>
              <a:gd name="connsiteY5" fmla="*/ 35718 h 297100"/>
              <a:gd name="connsiteX6" fmla="*/ 384604 w 406036"/>
              <a:gd name="connsiteY6" fmla="*/ 0 h 297100"/>
              <a:gd name="connsiteX7" fmla="*/ 177436 w 406036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25397"/>
              <a:gd name="connsiteY0" fmla="*/ 176212 h 297100"/>
              <a:gd name="connsiteX1" fmla="*/ 84721 w 425397"/>
              <a:gd name="connsiteY1" fmla="*/ 97631 h 297100"/>
              <a:gd name="connsiteX2" fmla="*/ 10902 w 425397"/>
              <a:gd name="connsiteY2" fmla="*/ 169068 h 297100"/>
              <a:gd name="connsiteX3" fmla="*/ 137108 w 425397"/>
              <a:gd name="connsiteY3" fmla="*/ 280987 h 297100"/>
              <a:gd name="connsiteX4" fmla="*/ 229977 w 425397"/>
              <a:gd name="connsiteY4" fmla="*/ 273843 h 297100"/>
              <a:gd name="connsiteX5" fmla="*/ 408571 w 425397"/>
              <a:gd name="connsiteY5" fmla="*/ 35718 h 297100"/>
              <a:gd name="connsiteX6" fmla="*/ 387139 w 425397"/>
              <a:gd name="connsiteY6" fmla="*/ 0 h 297100"/>
              <a:gd name="connsiteX7" fmla="*/ 179971 w 425397"/>
              <a:gd name="connsiteY7" fmla="*/ 176212 h 297100"/>
              <a:gd name="connsiteX0" fmla="*/ 179971 w 445220"/>
              <a:gd name="connsiteY0" fmla="*/ 184370 h 305258"/>
              <a:gd name="connsiteX1" fmla="*/ 84721 w 445220"/>
              <a:gd name="connsiteY1" fmla="*/ 105789 h 305258"/>
              <a:gd name="connsiteX2" fmla="*/ 10902 w 445220"/>
              <a:gd name="connsiteY2" fmla="*/ 177226 h 305258"/>
              <a:gd name="connsiteX3" fmla="*/ 137108 w 445220"/>
              <a:gd name="connsiteY3" fmla="*/ 289145 h 305258"/>
              <a:gd name="connsiteX4" fmla="*/ 229977 w 445220"/>
              <a:gd name="connsiteY4" fmla="*/ 282001 h 305258"/>
              <a:gd name="connsiteX5" fmla="*/ 408571 w 445220"/>
              <a:gd name="connsiteY5" fmla="*/ 43876 h 305258"/>
              <a:gd name="connsiteX6" fmla="*/ 387139 w 445220"/>
              <a:gd name="connsiteY6" fmla="*/ 8158 h 305258"/>
              <a:gd name="connsiteX7" fmla="*/ 179971 w 445220"/>
              <a:gd name="connsiteY7" fmla="*/ 184370 h 30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5220" h="305258">
                <a:moveTo>
                  <a:pt x="179971" y="184370"/>
                </a:moveTo>
                <a:lnTo>
                  <a:pt x="84721" y="105789"/>
                </a:lnTo>
                <a:cubicBezTo>
                  <a:pt x="31540" y="79595"/>
                  <a:pt x="-24023" y="115314"/>
                  <a:pt x="10902" y="177226"/>
                </a:cubicBezTo>
                <a:lnTo>
                  <a:pt x="137108" y="289145"/>
                </a:lnTo>
                <a:cubicBezTo>
                  <a:pt x="170445" y="310576"/>
                  <a:pt x="199021" y="312957"/>
                  <a:pt x="229977" y="282001"/>
                </a:cubicBezTo>
                <a:cubicBezTo>
                  <a:pt x="277602" y="197863"/>
                  <a:pt x="322846" y="108963"/>
                  <a:pt x="408571" y="43876"/>
                </a:cubicBezTo>
                <a:cubicBezTo>
                  <a:pt x="453815" y="17683"/>
                  <a:pt x="468102" y="-15654"/>
                  <a:pt x="387139" y="8158"/>
                </a:cubicBezTo>
                <a:cubicBezTo>
                  <a:pt x="287127" y="35939"/>
                  <a:pt x="234739" y="125633"/>
                  <a:pt x="179971" y="184370"/>
                </a:cubicBezTo>
                <a:close/>
              </a:path>
            </a:pathLst>
          </a:custGeom>
          <a:solidFill>
            <a:srgbClr val="FF66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>
              <a:solidFill>
                <a:srgbClr val="D15200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A2FED06-41CE-4DF3-8D20-D428FEEEDD0A}"/>
              </a:ext>
            </a:extLst>
          </p:cNvPr>
          <p:cNvSpPr/>
          <p:nvPr/>
        </p:nvSpPr>
        <p:spPr>
          <a:xfrm>
            <a:off x="998538" y="5268912"/>
            <a:ext cx="592137" cy="336550"/>
          </a:xfrm>
          <a:custGeom>
            <a:avLst/>
            <a:gdLst>
              <a:gd name="connsiteX0" fmla="*/ 169069 w 397669"/>
              <a:gd name="connsiteY0" fmla="*/ 176212 h 280987"/>
              <a:gd name="connsiteX1" fmla="*/ 73819 w 397669"/>
              <a:gd name="connsiteY1" fmla="*/ 97631 h 280987"/>
              <a:gd name="connsiteX2" fmla="*/ 0 w 397669"/>
              <a:gd name="connsiteY2" fmla="*/ 169068 h 280987"/>
              <a:gd name="connsiteX3" fmla="*/ 126206 w 397669"/>
              <a:gd name="connsiteY3" fmla="*/ 280987 h 280987"/>
              <a:gd name="connsiteX4" fmla="*/ 219075 w 397669"/>
              <a:gd name="connsiteY4" fmla="*/ 273843 h 280987"/>
              <a:gd name="connsiteX5" fmla="*/ 397669 w 397669"/>
              <a:gd name="connsiteY5" fmla="*/ 35718 h 280987"/>
              <a:gd name="connsiteX6" fmla="*/ 376237 w 397669"/>
              <a:gd name="connsiteY6" fmla="*/ 0 h 280987"/>
              <a:gd name="connsiteX7" fmla="*/ 169069 w 397669"/>
              <a:gd name="connsiteY7" fmla="*/ 176212 h 280987"/>
              <a:gd name="connsiteX0" fmla="*/ 169069 w 397669"/>
              <a:gd name="connsiteY0" fmla="*/ 176212 h 289079"/>
              <a:gd name="connsiteX1" fmla="*/ 73819 w 397669"/>
              <a:gd name="connsiteY1" fmla="*/ 97631 h 289079"/>
              <a:gd name="connsiteX2" fmla="*/ 0 w 397669"/>
              <a:gd name="connsiteY2" fmla="*/ 169068 h 289079"/>
              <a:gd name="connsiteX3" fmla="*/ 126206 w 397669"/>
              <a:gd name="connsiteY3" fmla="*/ 280987 h 289079"/>
              <a:gd name="connsiteX4" fmla="*/ 219075 w 397669"/>
              <a:gd name="connsiteY4" fmla="*/ 273843 h 289079"/>
              <a:gd name="connsiteX5" fmla="*/ 397669 w 397669"/>
              <a:gd name="connsiteY5" fmla="*/ 35718 h 289079"/>
              <a:gd name="connsiteX6" fmla="*/ 376237 w 397669"/>
              <a:gd name="connsiteY6" fmla="*/ 0 h 289079"/>
              <a:gd name="connsiteX7" fmla="*/ 169069 w 397669"/>
              <a:gd name="connsiteY7" fmla="*/ 176212 h 289079"/>
              <a:gd name="connsiteX0" fmla="*/ 169069 w 397669"/>
              <a:gd name="connsiteY0" fmla="*/ 176212 h 297100"/>
              <a:gd name="connsiteX1" fmla="*/ 73819 w 397669"/>
              <a:gd name="connsiteY1" fmla="*/ 97631 h 297100"/>
              <a:gd name="connsiteX2" fmla="*/ 0 w 397669"/>
              <a:gd name="connsiteY2" fmla="*/ 169068 h 297100"/>
              <a:gd name="connsiteX3" fmla="*/ 126206 w 397669"/>
              <a:gd name="connsiteY3" fmla="*/ 280987 h 297100"/>
              <a:gd name="connsiteX4" fmla="*/ 219075 w 397669"/>
              <a:gd name="connsiteY4" fmla="*/ 273843 h 297100"/>
              <a:gd name="connsiteX5" fmla="*/ 397669 w 397669"/>
              <a:gd name="connsiteY5" fmla="*/ 35718 h 297100"/>
              <a:gd name="connsiteX6" fmla="*/ 376237 w 397669"/>
              <a:gd name="connsiteY6" fmla="*/ 0 h 297100"/>
              <a:gd name="connsiteX7" fmla="*/ 169069 w 397669"/>
              <a:gd name="connsiteY7" fmla="*/ 176212 h 297100"/>
              <a:gd name="connsiteX0" fmla="*/ 177436 w 406036"/>
              <a:gd name="connsiteY0" fmla="*/ 176212 h 297100"/>
              <a:gd name="connsiteX1" fmla="*/ 82186 w 406036"/>
              <a:gd name="connsiteY1" fmla="*/ 97631 h 297100"/>
              <a:gd name="connsiteX2" fmla="*/ 8367 w 406036"/>
              <a:gd name="connsiteY2" fmla="*/ 169068 h 297100"/>
              <a:gd name="connsiteX3" fmla="*/ 134573 w 406036"/>
              <a:gd name="connsiteY3" fmla="*/ 280987 h 297100"/>
              <a:gd name="connsiteX4" fmla="*/ 227442 w 406036"/>
              <a:gd name="connsiteY4" fmla="*/ 273843 h 297100"/>
              <a:gd name="connsiteX5" fmla="*/ 406036 w 406036"/>
              <a:gd name="connsiteY5" fmla="*/ 35718 h 297100"/>
              <a:gd name="connsiteX6" fmla="*/ 384604 w 406036"/>
              <a:gd name="connsiteY6" fmla="*/ 0 h 297100"/>
              <a:gd name="connsiteX7" fmla="*/ 177436 w 406036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08571"/>
              <a:gd name="connsiteY0" fmla="*/ 176212 h 297100"/>
              <a:gd name="connsiteX1" fmla="*/ 84721 w 408571"/>
              <a:gd name="connsiteY1" fmla="*/ 97631 h 297100"/>
              <a:gd name="connsiteX2" fmla="*/ 10902 w 408571"/>
              <a:gd name="connsiteY2" fmla="*/ 169068 h 297100"/>
              <a:gd name="connsiteX3" fmla="*/ 137108 w 408571"/>
              <a:gd name="connsiteY3" fmla="*/ 280987 h 297100"/>
              <a:gd name="connsiteX4" fmla="*/ 229977 w 408571"/>
              <a:gd name="connsiteY4" fmla="*/ 273843 h 297100"/>
              <a:gd name="connsiteX5" fmla="*/ 408571 w 408571"/>
              <a:gd name="connsiteY5" fmla="*/ 35718 h 297100"/>
              <a:gd name="connsiteX6" fmla="*/ 387139 w 408571"/>
              <a:gd name="connsiteY6" fmla="*/ 0 h 297100"/>
              <a:gd name="connsiteX7" fmla="*/ 179971 w 408571"/>
              <a:gd name="connsiteY7" fmla="*/ 176212 h 297100"/>
              <a:gd name="connsiteX0" fmla="*/ 179971 w 425397"/>
              <a:gd name="connsiteY0" fmla="*/ 176212 h 297100"/>
              <a:gd name="connsiteX1" fmla="*/ 84721 w 425397"/>
              <a:gd name="connsiteY1" fmla="*/ 97631 h 297100"/>
              <a:gd name="connsiteX2" fmla="*/ 10902 w 425397"/>
              <a:gd name="connsiteY2" fmla="*/ 169068 h 297100"/>
              <a:gd name="connsiteX3" fmla="*/ 137108 w 425397"/>
              <a:gd name="connsiteY3" fmla="*/ 280987 h 297100"/>
              <a:gd name="connsiteX4" fmla="*/ 229977 w 425397"/>
              <a:gd name="connsiteY4" fmla="*/ 273843 h 297100"/>
              <a:gd name="connsiteX5" fmla="*/ 408571 w 425397"/>
              <a:gd name="connsiteY5" fmla="*/ 35718 h 297100"/>
              <a:gd name="connsiteX6" fmla="*/ 387139 w 425397"/>
              <a:gd name="connsiteY6" fmla="*/ 0 h 297100"/>
              <a:gd name="connsiteX7" fmla="*/ 179971 w 425397"/>
              <a:gd name="connsiteY7" fmla="*/ 176212 h 297100"/>
              <a:gd name="connsiteX0" fmla="*/ 179971 w 445220"/>
              <a:gd name="connsiteY0" fmla="*/ 184370 h 305258"/>
              <a:gd name="connsiteX1" fmla="*/ 84721 w 445220"/>
              <a:gd name="connsiteY1" fmla="*/ 105789 h 305258"/>
              <a:gd name="connsiteX2" fmla="*/ 10902 w 445220"/>
              <a:gd name="connsiteY2" fmla="*/ 177226 h 305258"/>
              <a:gd name="connsiteX3" fmla="*/ 137108 w 445220"/>
              <a:gd name="connsiteY3" fmla="*/ 289145 h 305258"/>
              <a:gd name="connsiteX4" fmla="*/ 229977 w 445220"/>
              <a:gd name="connsiteY4" fmla="*/ 282001 h 305258"/>
              <a:gd name="connsiteX5" fmla="*/ 408571 w 445220"/>
              <a:gd name="connsiteY5" fmla="*/ 43876 h 305258"/>
              <a:gd name="connsiteX6" fmla="*/ 387139 w 445220"/>
              <a:gd name="connsiteY6" fmla="*/ 8158 h 305258"/>
              <a:gd name="connsiteX7" fmla="*/ 179971 w 445220"/>
              <a:gd name="connsiteY7" fmla="*/ 184370 h 30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5220" h="305258">
                <a:moveTo>
                  <a:pt x="179971" y="184370"/>
                </a:moveTo>
                <a:lnTo>
                  <a:pt x="84721" y="105789"/>
                </a:lnTo>
                <a:cubicBezTo>
                  <a:pt x="31540" y="79595"/>
                  <a:pt x="-24023" y="115314"/>
                  <a:pt x="10902" y="177226"/>
                </a:cubicBezTo>
                <a:lnTo>
                  <a:pt x="137108" y="289145"/>
                </a:lnTo>
                <a:cubicBezTo>
                  <a:pt x="170445" y="310576"/>
                  <a:pt x="199021" y="312957"/>
                  <a:pt x="229977" y="282001"/>
                </a:cubicBezTo>
                <a:cubicBezTo>
                  <a:pt x="277602" y="197863"/>
                  <a:pt x="322846" y="108963"/>
                  <a:pt x="408571" y="43876"/>
                </a:cubicBezTo>
                <a:cubicBezTo>
                  <a:pt x="453815" y="17683"/>
                  <a:pt x="468102" y="-15654"/>
                  <a:pt x="387139" y="8158"/>
                </a:cubicBezTo>
                <a:cubicBezTo>
                  <a:pt x="287127" y="35939"/>
                  <a:pt x="234739" y="125633"/>
                  <a:pt x="179971" y="18437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FA3988F-FB3B-498A-8C43-2B32E7A1D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2481262"/>
            <a:ext cx="99631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8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8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(1968),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Gòn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6E4DB-964C-473F-AA20-2E1C470C5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135562"/>
            <a:ext cx="99504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8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8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nghĩa của cuộc Tổng tiến công và nổi dậy Tết Mậu Thân 1968 với cách mạng miền Nam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vi-VN" alt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AutoShape 3"/>
          <p:cNvSpPr>
            <a:spLocks noChangeArrowheads="1"/>
          </p:cNvSpPr>
          <p:nvPr/>
        </p:nvSpPr>
        <p:spPr bwMode="auto">
          <a:xfrm>
            <a:off x="961588" y="990600"/>
            <a:ext cx="10287000" cy="1371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br>
              <a:rPr lang="en-US" sz="3600" b="1" dirty="0">
                <a:solidFill>
                  <a:srgbClr val="1002C2"/>
                </a:solidFill>
              </a:rPr>
            </a:br>
            <a:r>
              <a:rPr lang="en-US" sz="3600" b="1" u="sng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quán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Mậu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b="1" dirty="0">
                <a:solidFill>
                  <a:srgbClr val="1002C2"/>
                </a:solidFill>
                <a:latin typeface="Times New Roman" pitchFamily="18" charset="0"/>
                <a:cs typeface="Times New Roman" pitchFamily="18" charset="0"/>
              </a:rPr>
              <a:t> 1968</a:t>
            </a:r>
            <a:br>
              <a:rPr lang="en-US" sz="3600" b="1" dirty="0">
                <a:solidFill>
                  <a:srgbClr val="1002C2"/>
                </a:solidFill>
              </a:rPr>
            </a:b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9092" name="AutoShape 4"/>
          <p:cNvSpPr>
            <a:spLocks noChangeArrowheads="1"/>
          </p:cNvSpPr>
          <p:nvPr/>
        </p:nvSpPr>
        <p:spPr bwMode="auto">
          <a:xfrm>
            <a:off x="1053230" y="5029200"/>
            <a:ext cx="10287000" cy="132302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en-US" alt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36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en-US" sz="36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36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Ý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Mậu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1968</a:t>
            </a:r>
          </a:p>
          <a:p>
            <a:pPr algn="ctr">
              <a:spcBef>
                <a:spcPct val="50000"/>
              </a:spcBef>
            </a:pPr>
            <a:endParaRPr lang="en-US" altLang="en-US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093" name="AutoShape 5"/>
          <p:cNvSpPr>
            <a:spLocks noChangeArrowheads="1"/>
          </p:cNvSpPr>
          <p:nvPr/>
        </p:nvSpPr>
        <p:spPr bwMode="auto">
          <a:xfrm>
            <a:off x="914400" y="2944177"/>
            <a:ext cx="10381376" cy="132302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36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u="sng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quán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Mậu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1968 </a:t>
            </a:r>
          </a:p>
          <a:p>
            <a:pPr algn="ctr" eaLnBrk="0" hangingPunct="0"/>
            <a:endParaRPr lang="en-US" sz="36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6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animBg="1"/>
      <p:bldP spid="89092" grpId="0" animBg="1"/>
      <p:bldP spid="890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11506200" cy="1295400"/>
          </a:xfrm>
        </p:spPr>
        <p:txBody>
          <a:bodyPr>
            <a:noAutofit/>
          </a:bodyPr>
          <a:lstStyle/>
          <a:p>
            <a:b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Sơ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lược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cuộc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tiến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Sứ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quán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Mĩ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quân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giải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phóng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miền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Nam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Tết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Mậu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thân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1968</a:t>
            </a:r>
            <a:b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b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1"/>
            <a:ext cx="87630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2133600"/>
            <a:ext cx="11506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SGK/tr49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:“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…...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Vị trí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defRPr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218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ng tien cong ban full 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862" y="0"/>
            <a:ext cx="121978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9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1"/>
            <a:ext cx="87630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0" y="2187476"/>
            <a:ext cx="9372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defRPr/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defRPr/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ECCB5C-74FA-4194-BBE1-C261FD79B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11506200" cy="1295400"/>
          </a:xfrm>
        </p:spPr>
        <p:txBody>
          <a:bodyPr>
            <a:noAutofit/>
          </a:bodyPr>
          <a:lstStyle/>
          <a:p>
            <a:b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Sơ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lược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cuộc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tiến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Sứ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quán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Mĩ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quân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giải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phóng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miền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Nam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Tết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Mậu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thân</a:t>
            </a:r>
            <a: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  <a:t> 1968</a:t>
            </a:r>
            <a:b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br>
              <a:rPr lang="en-US" sz="3200" b="1" dirty="0">
                <a:solidFill>
                  <a:srgbClr val="1002C2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644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9694160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Nhac bai day\nhac beat.mp3"/>
  <p:tag name="PPSNARRATION" val="31,573138435,C:\Users\Admin\Desktop\Giao an-e - learning(15-16)\LS lop 5\Đường Trường Sơn\Media.ppcx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5253</TotalTime>
  <Words>1694</Words>
  <Application>Microsoft Office PowerPoint</Application>
  <PresentationFormat>Widescreen</PresentationFormat>
  <Paragraphs>280</Paragraphs>
  <Slides>32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#9Slide03 AllRoundGothic</vt:lpstr>
      <vt:lpstr>.VnTimeH</vt:lpstr>
      <vt:lpstr>Arial</vt:lpstr>
      <vt:lpstr>Arial Unicode MS</vt:lpstr>
      <vt:lpstr>Calibri</vt:lpstr>
      <vt:lpstr>Constantia</vt:lpstr>
      <vt:lpstr>Times New Roman</vt:lpstr>
      <vt:lpstr>VNI-Times</vt:lpstr>
      <vt:lpstr>VnTimeH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Hoạt động 1: Sơ lược cuộc tiến công vào Sứ quán Mĩ của quân giải phóng miền Nam Tết Mậu thân 1968  </vt:lpstr>
      <vt:lpstr>PowerPoint Presentation</vt:lpstr>
      <vt:lpstr>  Hoạt động 1: Sơ lược cuộc tiến công vào Sứ quán Mĩ của quân giải phóng miền Nam Tết Mậu thân 1968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Xem đoạn phim tài liệu kết hợp đọc thầm trong SGK/tr49 đoạn: “ Trận đánh…..bị tê liệt.”   Thuật lại diễn biến của trận đánh vào Sứ quán Mĩ</vt:lpstr>
      <vt:lpstr>PowerPoint Presentation</vt:lpstr>
      <vt:lpstr>PowerPoint Presentation</vt:lpstr>
      <vt:lpstr>PowerPoint Presentation</vt:lpstr>
      <vt:lpstr>PowerPoint Presentation</vt:lpstr>
      <vt:lpstr> TỔNG TIẾN CÔNG VÀ NỔI DẬY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BC</dc:creator>
  <cp:lastModifiedBy>yến nguyễn</cp:lastModifiedBy>
  <cp:revision>324</cp:revision>
  <dcterms:created xsi:type="dcterms:W3CDTF">2017-02-03T02:15:18Z</dcterms:created>
  <dcterms:modified xsi:type="dcterms:W3CDTF">2022-03-06T16:51:27Z</dcterms:modified>
</cp:coreProperties>
</file>