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62" r:id="rId3"/>
  </p:sldMasterIdLst>
  <p:sldIdLst>
    <p:sldId id="256" r:id="rId4"/>
    <p:sldId id="257" r:id="rId5"/>
    <p:sldId id="258" r:id="rId6"/>
    <p:sldId id="275" r:id="rId7"/>
    <p:sldId id="276" r:id="rId8"/>
    <p:sldId id="277" r:id="rId9"/>
    <p:sldId id="278" r:id="rId10"/>
    <p:sldId id="279" r:id="rId11"/>
    <p:sldId id="259" r:id="rId12"/>
    <p:sldId id="263" r:id="rId13"/>
    <p:sldId id="265" r:id="rId14"/>
    <p:sldId id="266" r:id="rId15"/>
    <p:sldId id="267" r:id="rId16"/>
    <p:sldId id="264" r:id="rId17"/>
    <p:sldId id="269" r:id="rId18"/>
    <p:sldId id="268" r:id="rId19"/>
    <p:sldId id="260" r:id="rId20"/>
    <p:sldId id="270" r:id="rId21"/>
    <p:sldId id="271" r:id="rId22"/>
    <p:sldId id="272" r:id="rId23"/>
    <p:sldId id="261" r:id="rId24"/>
    <p:sldId id="273" r:id="rId25"/>
    <p:sldId id="274" r:id="rId26"/>
    <p:sldId id="280" r:id="rId27"/>
  </p:sldIdLst>
  <p:sldSz cx="18288000" cy="10287000"/>
  <p:notesSz cx="6858000" cy="9144000"/>
  <p:embeddedFontLst>
    <p:embeddedFont>
      <p:font typeface="#9Slide05 SVNSteady" panose="020B0604020202020204" charset="0"/>
      <p:regular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#9Slide05 SVNEgregio Script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6D31"/>
    <a:srgbClr val="718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4970" autoAdjust="0"/>
  </p:normalViewPr>
  <p:slideViewPr>
    <p:cSldViewPr>
      <p:cViewPr varScale="1">
        <p:scale>
          <a:sx n="40" d="100"/>
          <a:sy n="40" d="100"/>
        </p:scale>
        <p:origin x="93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2484FB-6458-4862-9A98-DF1B3FD3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1127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352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33238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4380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61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2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1371669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1371669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5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86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20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255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089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924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757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59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26" Type="http://schemas.openxmlformats.org/officeDocument/2006/relationships/image" Target="../media/image23.svg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5" Type="http://schemas.openxmlformats.org/officeDocument/2006/relationships/image" Target="../media/image14.png"/><Relationship Id="rId2" Type="http://schemas.openxmlformats.org/officeDocument/2006/relationships/image" Target="../media/image1.jpe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24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openxmlformats.org/officeDocument/2006/relationships/image" Target="../media/image19.svg"/><Relationship Id="rId10" Type="http://schemas.openxmlformats.org/officeDocument/2006/relationships/image" Target="../media/image9.svg"/><Relationship Id="rId19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Relationship Id="rId22" Type="http://schemas.microsoft.com/office/2007/relationships/hdphoto" Target="../media/hdphoto1.wdp"/><Relationship Id="rId27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10" Type="http://schemas.openxmlformats.org/officeDocument/2006/relationships/image" Target="../media/image60.png"/><Relationship Id="rId4" Type="http://schemas.openxmlformats.org/officeDocument/2006/relationships/image" Target="../media/image19.png"/><Relationship Id="rId9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10" Type="http://schemas.openxmlformats.org/officeDocument/2006/relationships/image" Target="../media/image66.png"/><Relationship Id="rId4" Type="http://schemas.openxmlformats.org/officeDocument/2006/relationships/image" Target="../media/image19.png"/><Relationship Id="rId9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26" Type="http://schemas.microsoft.com/office/2007/relationships/hdphoto" Target="../media/hdphoto1.wdp"/><Relationship Id="rId3" Type="http://schemas.openxmlformats.org/officeDocument/2006/relationships/image" Target="../media/image2.png"/><Relationship Id="rId21" Type="http://schemas.openxmlformats.org/officeDocument/2006/relationships/image" Target="../media/image1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5" Type="http://schemas.openxmlformats.org/officeDocument/2006/relationships/image" Target="../media/image11.png"/><Relationship Id="rId2" Type="http://schemas.openxmlformats.org/officeDocument/2006/relationships/image" Target="../media/image67.pn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24" Type="http://schemas.openxmlformats.org/officeDocument/2006/relationships/image" Target="../media/image23.sv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4" Type="http://schemas.openxmlformats.org/officeDocument/2006/relationships/image" Target="../media/image3.svg"/><Relationship Id="rId14" Type="http://schemas.openxmlformats.org/officeDocument/2006/relationships/image" Target="../media/image13.svg"/><Relationship Id="rId22" Type="http://schemas.openxmlformats.org/officeDocument/2006/relationships/image" Target="../media/image14.png"/><Relationship Id="rId27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26" Type="http://schemas.microsoft.com/office/2007/relationships/hdphoto" Target="../media/hdphoto1.wdp"/><Relationship Id="rId3" Type="http://schemas.openxmlformats.org/officeDocument/2006/relationships/image" Target="../media/image2.png"/><Relationship Id="rId21" Type="http://schemas.openxmlformats.org/officeDocument/2006/relationships/image" Target="../media/image9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5" Type="http://schemas.openxmlformats.org/officeDocument/2006/relationships/image" Target="../media/image11.png"/><Relationship Id="rId2" Type="http://schemas.openxmlformats.org/officeDocument/2006/relationships/image" Target="../media/image1.jpe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24" Type="http://schemas.openxmlformats.org/officeDocument/2006/relationships/image" Target="../media/image23.sv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Relationship Id="rId22" Type="http://schemas.openxmlformats.org/officeDocument/2006/relationships/image" Target="../media/image10.png"/><Relationship Id="rId27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7" Type="http://schemas.openxmlformats.org/officeDocument/2006/relationships/image" Target="NULL"/><Relationship Id="rId2" Type="http://schemas.openxmlformats.org/officeDocument/2006/relationships/image" Target="../media/image23.jp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../media/image27.png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10" Type="http://schemas.openxmlformats.org/officeDocument/2006/relationships/image" Target="../media/image42.png"/><Relationship Id="rId4" Type="http://schemas.openxmlformats.org/officeDocument/2006/relationships/image" Target="../media/image19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656" t="23212" r="21261" b="24421"/>
          <a:stretch>
            <a:fillRect/>
          </a:stretch>
        </p:blipFill>
        <p:spPr>
          <a:xfrm>
            <a:off x="0" y="-19229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00757" y="390104"/>
            <a:ext cx="17357816" cy="9542016"/>
            <a:chOff x="0" y="0"/>
            <a:chExt cx="23143754" cy="127226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587590" cy="12722688"/>
            </a:xfrm>
            <a:custGeom>
              <a:avLst/>
              <a:gdLst/>
              <a:ahLst/>
              <a:cxnLst/>
              <a:rect l="l" t="t" r="r" b="b"/>
              <a:pathLst>
                <a:path w="16587590" h="12722688">
                  <a:moveTo>
                    <a:pt x="0" y="0"/>
                  </a:moveTo>
                  <a:lnTo>
                    <a:pt x="16587590" y="0"/>
                  </a:lnTo>
                  <a:lnTo>
                    <a:pt x="16587590" y="12722688"/>
                  </a:lnTo>
                  <a:lnTo>
                    <a:pt x="0" y="12722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r="-15575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5712479" y="0"/>
              <a:ext cx="7431275" cy="12722688"/>
            </a:xfrm>
            <a:custGeom>
              <a:avLst/>
              <a:gdLst/>
              <a:ahLst/>
              <a:cxnLst/>
              <a:rect l="l" t="t" r="r" b="b"/>
              <a:pathLst>
                <a:path w="7431275" h="12722688">
                  <a:moveTo>
                    <a:pt x="0" y="0"/>
                  </a:moveTo>
                  <a:lnTo>
                    <a:pt x="7431275" y="0"/>
                  </a:lnTo>
                  <a:lnTo>
                    <a:pt x="7431275" y="12722688"/>
                  </a:lnTo>
                  <a:lnTo>
                    <a:pt x="0" y="12722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 l="-157979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249252" y="835088"/>
            <a:ext cx="2750971" cy="2750971"/>
          </a:xfrm>
          <a:custGeom>
            <a:avLst/>
            <a:gdLst/>
            <a:ahLst/>
            <a:cxnLst/>
            <a:rect l="l" t="t" r="r" b="b"/>
            <a:pathLst>
              <a:path w="2750971" h="2750971">
                <a:moveTo>
                  <a:pt x="0" y="0"/>
                </a:moveTo>
                <a:lnTo>
                  <a:pt x="2750972" y="0"/>
                </a:lnTo>
                <a:lnTo>
                  <a:pt x="2750972" y="2750971"/>
                </a:lnTo>
                <a:lnTo>
                  <a:pt x="0" y="27509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905390">
            <a:off x="4061667" y="8326396"/>
            <a:ext cx="494161" cy="2690975"/>
          </a:xfrm>
          <a:custGeom>
            <a:avLst/>
            <a:gdLst/>
            <a:ahLst/>
            <a:cxnLst/>
            <a:rect l="l" t="t" r="r" b="b"/>
            <a:pathLst>
              <a:path w="494161" h="2690975">
                <a:moveTo>
                  <a:pt x="0" y="0"/>
                </a:moveTo>
                <a:lnTo>
                  <a:pt x="494161" y="0"/>
                </a:lnTo>
                <a:lnTo>
                  <a:pt x="494161" y="2690974"/>
                </a:lnTo>
                <a:lnTo>
                  <a:pt x="0" y="26909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73973">
            <a:off x="582891" y="-555116"/>
            <a:ext cx="3555623" cy="4136980"/>
          </a:xfrm>
          <a:custGeom>
            <a:avLst/>
            <a:gdLst/>
            <a:ahLst/>
            <a:cxnLst/>
            <a:rect l="l" t="t" r="r" b="b"/>
            <a:pathLst>
              <a:path w="4260156" h="5337325">
                <a:moveTo>
                  <a:pt x="0" y="0"/>
                </a:moveTo>
                <a:lnTo>
                  <a:pt x="4260156" y="0"/>
                </a:lnTo>
                <a:lnTo>
                  <a:pt x="4260156" y="5337325"/>
                </a:lnTo>
                <a:lnTo>
                  <a:pt x="0" y="533732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888157">
            <a:off x="13629084" y="7452182"/>
            <a:ext cx="494161" cy="2690975"/>
          </a:xfrm>
          <a:custGeom>
            <a:avLst/>
            <a:gdLst/>
            <a:ahLst/>
            <a:cxnLst/>
            <a:rect l="l" t="t" r="r" b="b"/>
            <a:pathLst>
              <a:path w="494161" h="2690975">
                <a:moveTo>
                  <a:pt x="0" y="0"/>
                </a:moveTo>
                <a:lnTo>
                  <a:pt x="494161" y="0"/>
                </a:lnTo>
                <a:lnTo>
                  <a:pt x="494161" y="2690975"/>
                </a:lnTo>
                <a:lnTo>
                  <a:pt x="0" y="269097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894955">
            <a:off x="16688282" y="2728113"/>
            <a:ext cx="657127" cy="3578414"/>
          </a:xfrm>
          <a:custGeom>
            <a:avLst/>
            <a:gdLst/>
            <a:ahLst/>
            <a:cxnLst/>
            <a:rect l="l" t="t" r="r" b="b"/>
            <a:pathLst>
              <a:path w="657127" h="3578414">
                <a:moveTo>
                  <a:pt x="0" y="0"/>
                </a:moveTo>
                <a:lnTo>
                  <a:pt x="657127" y="0"/>
                </a:lnTo>
                <a:lnTo>
                  <a:pt x="657127" y="3578414"/>
                </a:lnTo>
                <a:lnTo>
                  <a:pt x="0" y="357841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344758">
            <a:off x="15537951" y="6908686"/>
            <a:ext cx="2627461" cy="2859818"/>
          </a:xfrm>
          <a:custGeom>
            <a:avLst/>
            <a:gdLst/>
            <a:ahLst/>
            <a:cxnLst/>
            <a:rect l="l" t="t" r="r" b="b"/>
            <a:pathLst>
              <a:path w="4094486" h="5323800">
                <a:moveTo>
                  <a:pt x="0" y="0"/>
                </a:moveTo>
                <a:lnTo>
                  <a:pt x="4094487" y="0"/>
                </a:lnTo>
                <a:lnTo>
                  <a:pt x="4094487" y="5323800"/>
                </a:lnTo>
                <a:lnTo>
                  <a:pt x="0" y="5323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4279549">
            <a:off x="4687691" y="2308100"/>
            <a:ext cx="1066125" cy="908872"/>
          </a:xfrm>
          <a:custGeom>
            <a:avLst/>
            <a:gdLst/>
            <a:ahLst/>
            <a:cxnLst/>
            <a:rect l="l" t="t" r="r" b="b"/>
            <a:pathLst>
              <a:path w="1066125" h="908872">
                <a:moveTo>
                  <a:pt x="0" y="0"/>
                </a:moveTo>
                <a:lnTo>
                  <a:pt x="1066125" y="0"/>
                </a:lnTo>
                <a:lnTo>
                  <a:pt x="1066125" y="908871"/>
                </a:lnTo>
                <a:lnTo>
                  <a:pt x="0" y="90887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045685" y="803156"/>
            <a:ext cx="971160" cy="827914"/>
          </a:xfrm>
          <a:custGeom>
            <a:avLst/>
            <a:gdLst/>
            <a:ahLst/>
            <a:cxnLst/>
            <a:rect l="l" t="t" r="r" b="b"/>
            <a:pathLst>
              <a:path w="971160" h="827914">
                <a:moveTo>
                  <a:pt x="0" y="0"/>
                </a:moveTo>
                <a:lnTo>
                  <a:pt x="971160" y="0"/>
                </a:lnTo>
                <a:lnTo>
                  <a:pt x="971160" y="827914"/>
                </a:lnTo>
                <a:lnTo>
                  <a:pt x="0" y="82791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2700000">
            <a:off x="4105802" y="-1260193"/>
            <a:ext cx="657127" cy="3578414"/>
          </a:xfrm>
          <a:custGeom>
            <a:avLst/>
            <a:gdLst/>
            <a:ahLst/>
            <a:cxnLst/>
            <a:rect l="l" t="t" r="r" b="b"/>
            <a:pathLst>
              <a:path w="657127" h="3578414">
                <a:moveTo>
                  <a:pt x="0" y="0"/>
                </a:moveTo>
                <a:lnTo>
                  <a:pt x="657127" y="0"/>
                </a:lnTo>
                <a:lnTo>
                  <a:pt x="657127" y="3578414"/>
                </a:lnTo>
                <a:lnTo>
                  <a:pt x="0" y="357841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397390">
            <a:off x="11691922" y="8212633"/>
            <a:ext cx="936109" cy="798033"/>
          </a:xfrm>
          <a:custGeom>
            <a:avLst/>
            <a:gdLst/>
            <a:ahLst/>
            <a:cxnLst/>
            <a:rect l="l" t="t" r="r" b="b"/>
            <a:pathLst>
              <a:path w="936109" h="798033">
                <a:moveTo>
                  <a:pt x="0" y="0"/>
                </a:moveTo>
                <a:lnTo>
                  <a:pt x="936109" y="0"/>
                </a:lnTo>
                <a:lnTo>
                  <a:pt x="936109" y="798033"/>
                </a:lnTo>
                <a:lnTo>
                  <a:pt x="0" y="7980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330825" y="1183721"/>
            <a:ext cx="2073686" cy="2297714"/>
          </a:xfrm>
          <a:custGeom>
            <a:avLst/>
            <a:gdLst/>
            <a:ahLst/>
            <a:cxnLst/>
            <a:rect l="l" t="t" r="r" b="b"/>
            <a:pathLst>
              <a:path w="2073686" h="2297714">
                <a:moveTo>
                  <a:pt x="0" y="0"/>
                </a:moveTo>
                <a:lnTo>
                  <a:pt x="2073687" y="0"/>
                </a:lnTo>
                <a:lnTo>
                  <a:pt x="2073687" y="2297714"/>
                </a:lnTo>
                <a:lnTo>
                  <a:pt x="0" y="229771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2312556">
            <a:off x="16286645" y="591218"/>
            <a:ext cx="1610809" cy="2322652"/>
          </a:xfrm>
          <a:custGeom>
            <a:avLst/>
            <a:gdLst/>
            <a:ahLst/>
            <a:cxnLst/>
            <a:rect l="l" t="t" r="r" b="b"/>
            <a:pathLst>
              <a:path w="1905449" h="3410200">
                <a:moveTo>
                  <a:pt x="0" y="0"/>
                </a:moveTo>
                <a:lnTo>
                  <a:pt x="1905449" y="0"/>
                </a:lnTo>
                <a:lnTo>
                  <a:pt x="1905449" y="3410200"/>
                </a:lnTo>
                <a:lnTo>
                  <a:pt x="0" y="341020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pic>
        <p:nvPicPr>
          <p:cNvPr id="1026" name="Picture 2" descr="Premium Vector | Chibi style people wearing traditional clothing from  vietna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817" b="73710" l="46965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32" t="7321" r="8040" b="26123"/>
          <a:stretch/>
        </p:blipFill>
        <p:spPr bwMode="auto">
          <a:xfrm>
            <a:off x="14292819" y="2773678"/>
            <a:ext cx="2748881" cy="392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remium Vector | Chibi style people wearing traditional clothing from  vietnam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1814" b="71880" l="8946" r="476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78" t="12034" r="51026" b="24017"/>
          <a:stretch/>
        </p:blipFill>
        <p:spPr bwMode="auto">
          <a:xfrm>
            <a:off x="1136365" y="2951072"/>
            <a:ext cx="2697354" cy="404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71020" y="172783"/>
            <a:ext cx="15887553" cy="9699577"/>
          </a:xfrm>
          <a:prstGeom prst="rect">
            <a:avLst/>
          </a:prstGeom>
        </p:spPr>
      </p:pic>
      <p:sp>
        <p:nvSpPr>
          <p:cNvPr id="21" name="Freeform 21"/>
          <p:cNvSpPr/>
          <p:nvPr/>
        </p:nvSpPr>
        <p:spPr>
          <a:xfrm>
            <a:off x="802752" y="6594138"/>
            <a:ext cx="5609471" cy="3469228"/>
          </a:xfrm>
          <a:custGeom>
            <a:avLst/>
            <a:gdLst/>
            <a:ahLst/>
            <a:cxnLst/>
            <a:rect l="l" t="t" r="r" b="b"/>
            <a:pathLst>
              <a:path w="3663453" h="2880390">
                <a:moveTo>
                  <a:pt x="0" y="0"/>
                </a:moveTo>
                <a:lnTo>
                  <a:pt x="3663453" y="0"/>
                </a:lnTo>
                <a:lnTo>
                  <a:pt x="3663453" y="2880390"/>
                </a:lnTo>
                <a:lnTo>
                  <a:pt x="0" y="288039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=""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18"/>
          <p:cNvSpPr/>
          <p:nvPr/>
        </p:nvSpPr>
        <p:spPr>
          <a:xfrm>
            <a:off x="7393613" y="7064635"/>
            <a:ext cx="2918624" cy="2825156"/>
          </a:xfrm>
          <a:custGeom>
            <a:avLst/>
            <a:gdLst/>
            <a:ahLst/>
            <a:cxnLst/>
            <a:rect l="l" t="t" r="r" b="b"/>
            <a:pathLst>
              <a:path w="3428005" h="3449565">
                <a:moveTo>
                  <a:pt x="0" y="0"/>
                </a:moveTo>
                <a:lnTo>
                  <a:pt x="3428005" y="0"/>
                </a:lnTo>
                <a:lnTo>
                  <a:pt x="3428005" y="3449565"/>
                </a:lnTo>
                <a:lnTo>
                  <a:pt x="0" y="344956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=""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pic>
        <p:nvPicPr>
          <p:cNvPr id="1026" name="Picture 2" descr="Văn hoá Đông Sơn – Nền tảng của văn hoá Việt c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158745"/>
            <a:ext cx="8831072" cy="470123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ur tham quan Chiến dịch Điện Biên Phủ qua bức tranh paranoma | VOV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4155281"/>
            <a:ext cx="6245225" cy="46839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63" y="952500"/>
            <a:ext cx="17259272" cy="354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9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438400" y="862512"/>
            <a:ext cx="5869799" cy="1015663"/>
          </a:xfrm>
          <a:custGeom>
            <a:avLst/>
            <a:gdLst>
              <a:gd name="connsiteX0" fmla="*/ 0 w 6885709"/>
              <a:gd name="connsiteY0" fmla="*/ 0 h 1015663"/>
              <a:gd name="connsiteX1" fmla="*/ 6885709 w 6885709"/>
              <a:gd name="connsiteY1" fmla="*/ 0 h 1015663"/>
              <a:gd name="connsiteX2" fmla="*/ 6885709 w 6885709"/>
              <a:gd name="connsiteY2" fmla="*/ 1015663 h 1015663"/>
              <a:gd name="connsiteX3" fmla="*/ 0 w 6885709"/>
              <a:gd name="connsiteY3" fmla="*/ 1015663 h 1015663"/>
              <a:gd name="connsiteX4" fmla="*/ 0 w 6885709"/>
              <a:gd name="connsiteY4" fmla="*/ 0 h 1015663"/>
              <a:gd name="connsiteX0" fmla="*/ 0 w 6885709"/>
              <a:gd name="connsiteY0" fmla="*/ 0 h 1015663"/>
              <a:gd name="connsiteX1" fmla="*/ 6885709 w 6885709"/>
              <a:gd name="connsiteY1" fmla="*/ 0 h 1015663"/>
              <a:gd name="connsiteX2" fmla="*/ 6885709 w 6885709"/>
              <a:gd name="connsiteY2" fmla="*/ 1015663 h 1015663"/>
              <a:gd name="connsiteX3" fmla="*/ 0 w 6885709"/>
              <a:gd name="connsiteY3" fmla="*/ 1015663 h 1015663"/>
              <a:gd name="connsiteX4" fmla="*/ 0 w 6885709"/>
              <a:gd name="connsiteY4" fmla="*/ 0 h 1015663"/>
              <a:gd name="connsiteX0" fmla="*/ 0 w 6885709"/>
              <a:gd name="connsiteY0" fmla="*/ 0 h 1071081"/>
              <a:gd name="connsiteX1" fmla="*/ 6885709 w 6885709"/>
              <a:gd name="connsiteY1" fmla="*/ 0 h 1071081"/>
              <a:gd name="connsiteX2" fmla="*/ 6885709 w 6885709"/>
              <a:gd name="connsiteY2" fmla="*/ 1015663 h 1071081"/>
              <a:gd name="connsiteX3" fmla="*/ 0 w 6885709"/>
              <a:gd name="connsiteY3" fmla="*/ 1015663 h 1071081"/>
              <a:gd name="connsiteX4" fmla="*/ 0 w 6885709"/>
              <a:gd name="connsiteY4" fmla="*/ 0 h 1071081"/>
              <a:gd name="connsiteX0" fmla="*/ 0 w 6885709"/>
              <a:gd name="connsiteY0" fmla="*/ 25330 h 1096411"/>
              <a:gd name="connsiteX1" fmla="*/ 6885709 w 6885709"/>
              <a:gd name="connsiteY1" fmla="*/ 25330 h 1096411"/>
              <a:gd name="connsiteX2" fmla="*/ 6885709 w 6885709"/>
              <a:gd name="connsiteY2" fmla="*/ 1040993 h 1096411"/>
              <a:gd name="connsiteX3" fmla="*/ 0 w 6885709"/>
              <a:gd name="connsiteY3" fmla="*/ 1040993 h 1096411"/>
              <a:gd name="connsiteX4" fmla="*/ 0 w 6885709"/>
              <a:gd name="connsiteY4" fmla="*/ 25330 h 1096411"/>
              <a:gd name="connsiteX0" fmla="*/ 0 w 6885709"/>
              <a:gd name="connsiteY0" fmla="*/ 25330 h 1096411"/>
              <a:gd name="connsiteX1" fmla="*/ 6885709 w 6885709"/>
              <a:gd name="connsiteY1" fmla="*/ 25330 h 1096411"/>
              <a:gd name="connsiteX2" fmla="*/ 6885709 w 6885709"/>
              <a:gd name="connsiteY2" fmla="*/ 1040993 h 1096411"/>
              <a:gd name="connsiteX3" fmla="*/ 0 w 6885709"/>
              <a:gd name="connsiteY3" fmla="*/ 1040993 h 1096411"/>
              <a:gd name="connsiteX4" fmla="*/ 0 w 6885709"/>
              <a:gd name="connsiteY4" fmla="*/ 25330 h 1096411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5709" h="1115157">
                <a:moveTo>
                  <a:pt x="0" y="25330"/>
                </a:moveTo>
                <a:cubicBezTo>
                  <a:pt x="1145308" y="150021"/>
                  <a:pt x="5255491" y="-71652"/>
                  <a:pt x="6885709" y="25330"/>
                </a:cubicBezTo>
                <a:cubicBezTo>
                  <a:pt x="6608619" y="474721"/>
                  <a:pt x="6691746" y="633166"/>
                  <a:pt x="6885709" y="1040993"/>
                </a:cubicBezTo>
                <a:cubicBezTo>
                  <a:pt x="5324763" y="1110265"/>
                  <a:pt x="1311564" y="1165684"/>
                  <a:pt x="0" y="1040993"/>
                </a:cubicBezTo>
                <a:cubicBezTo>
                  <a:pt x="346364" y="674730"/>
                  <a:pt x="443346" y="433157"/>
                  <a:pt x="0" y="2533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1" u="none" strike="noStrike" kern="1200" cap="none" spc="0" normalizeH="0" baseline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kumimoji="0" lang="en-US" sz="6600" b="1" i="1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600" b="1" i="1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endParaRPr kumimoji="0" lang="en-US" sz="6600" b="0" i="1" u="none" strike="noStrike" kern="1200" cap="none" spc="0" normalizeH="0" baseline="0" noProof="0" dirty="0"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Độc đáo 47 hiện vật sa thạch của bảo tàng điêu khắc Chă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862512"/>
            <a:ext cx="6324600" cy="420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ảo vật Quốc gia vô giá tái hiện Chiến dịch Hồ Chí Minh lịch sử | Báo Dân  tr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0" y="5295900"/>
            <a:ext cx="6286500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3684" y="2398665"/>
            <a:ext cx="1028699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bên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,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tin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trang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10,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4700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4700" b="1" i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3684" y="5040742"/>
            <a:ext cx="10286999" cy="226215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,…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quá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khứ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lưu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nay.</a:t>
            </a:r>
            <a:endParaRPr lang="en-US" sz="4700" b="1" i="1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84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527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512888" y="754135"/>
            <a:ext cx="9296400" cy="1015663"/>
          </a:xfrm>
          <a:custGeom>
            <a:avLst/>
            <a:gdLst>
              <a:gd name="connsiteX0" fmla="*/ 0 w 6885709"/>
              <a:gd name="connsiteY0" fmla="*/ 0 h 1015663"/>
              <a:gd name="connsiteX1" fmla="*/ 6885709 w 6885709"/>
              <a:gd name="connsiteY1" fmla="*/ 0 h 1015663"/>
              <a:gd name="connsiteX2" fmla="*/ 6885709 w 6885709"/>
              <a:gd name="connsiteY2" fmla="*/ 1015663 h 1015663"/>
              <a:gd name="connsiteX3" fmla="*/ 0 w 6885709"/>
              <a:gd name="connsiteY3" fmla="*/ 1015663 h 1015663"/>
              <a:gd name="connsiteX4" fmla="*/ 0 w 6885709"/>
              <a:gd name="connsiteY4" fmla="*/ 0 h 1015663"/>
              <a:gd name="connsiteX0" fmla="*/ 0 w 6885709"/>
              <a:gd name="connsiteY0" fmla="*/ 0 h 1015663"/>
              <a:gd name="connsiteX1" fmla="*/ 6885709 w 6885709"/>
              <a:gd name="connsiteY1" fmla="*/ 0 h 1015663"/>
              <a:gd name="connsiteX2" fmla="*/ 6885709 w 6885709"/>
              <a:gd name="connsiteY2" fmla="*/ 1015663 h 1015663"/>
              <a:gd name="connsiteX3" fmla="*/ 0 w 6885709"/>
              <a:gd name="connsiteY3" fmla="*/ 1015663 h 1015663"/>
              <a:gd name="connsiteX4" fmla="*/ 0 w 6885709"/>
              <a:gd name="connsiteY4" fmla="*/ 0 h 1015663"/>
              <a:gd name="connsiteX0" fmla="*/ 0 w 6885709"/>
              <a:gd name="connsiteY0" fmla="*/ 0 h 1071081"/>
              <a:gd name="connsiteX1" fmla="*/ 6885709 w 6885709"/>
              <a:gd name="connsiteY1" fmla="*/ 0 h 1071081"/>
              <a:gd name="connsiteX2" fmla="*/ 6885709 w 6885709"/>
              <a:gd name="connsiteY2" fmla="*/ 1015663 h 1071081"/>
              <a:gd name="connsiteX3" fmla="*/ 0 w 6885709"/>
              <a:gd name="connsiteY3" fmla="*/ 1015663 h 1071081"/>
              <a:gd name="connsiteX4" fmla="*/ 0 w 6885709"/>
              <a:gd name="connsiteY4" fmla="*/ 0 h 1071081"/>
              <a:gd name="connsiteX0" fmla="*/ 0 w 6885709"/>
              <a:gd name="connsiteY0" fmla="*/ 25330 h 1096411"/>
              <a:gd name="connsiteX1" fmla="*/ 6885709 w 6885709"/>
              <a:gd name="connsiteY1" fmla="*/ 25330 h 1096411"/>
              <a:gd name="connsiteX2" fmla="*/ 6885709 w 6885709"/>
              <a:gd name="connsiteY2" fmla="*/ 1040993 h 1096411"/>
              <a:gd name="connsiteX3" fmla="*/ 0 w 6885709"/>
              <a:gd name="connsiteY3" fmla="*/ 1040993 h 1096411"/>
              <a:gd name="connsiteX4" fmla="*/ 0 w 6885709"/>
              <a:gd name="connsiteY4" fmla="*/ 25330 h 1096411"/>
              <a:gd name="connsiteX0" fmla="*/ 0 w 6885709"/>
              <a:gd name="connsiteY0" fmla="*/ 25330 h 1096411"/>
              <a:gd name="connsiteX1" fmla="*/ 6885709 w 6885709"/>
              <a:gd name="connsiteY1" fmla="*/ 25330 h 1096411"/>
              <a:gd name="connsiteX2" fmla="*/ 6885709 w 6885709"/>
              <a:gd name="connsiteY2" fmla="*/ 1040993 h 1096411"/>
              <a:gd name="connsiteX3" fmla="*/ 0 w 6885709"/>
              <a:gd name="connsiteY3" fmla="*/ 1040993 h 1096411"/>
              <a:gd name="connsiteX4" fmla="*/ 0 w 6885709"/>
              <a:gd name="connsiteY4" fmla="*/ 25330 h 1096411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5709" h="1115157">
                <a:moveTo>
                  <a:pt x="0" y="25330"/>
                </a:moveTo>
                <a:cubicBezTo>
                  <a:pt x="1145308" y="150021"/>
                  <a:pt x="5255491" y="-71652"/>
                  <a:pt x="6885709" y="25330"/>
                </a:cubicBezTo>
                <a:cubicBezTo>
                  <a:pt x="6608619" y="474721"/>
                  <a:pt x="6691746" y="633166"/>
                  <a:pt x="6885709" y="1040993"/>
                </a:cubicBezTo>
                <a:cubicBezTo>
                  <a:pt x="5324763" y="1110265"/>
                  <a:pt x="1311564" y="1165684"/>
                  <a:pt x="0" y="1040993"/>
                </a:cubicBezTo>
                <a:cubicBezTo>
                  <a:pt x="346364" y="674730"/>
                  <a:pt x="443346" y="433157"/>
                  <a:pt x="0" y="2533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i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6600" b="1" i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6600" b="1" i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6600" b="1" i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6600" b="1" i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6600" b="1" i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6600" b="1" i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endParaRPr kumimoji="0" lang="en-US" sz="6600" b="0" i="1" u="none" strike="noStrike" kern="1200" cap="none" spc="0" normalizeH="0" baseline="0" noProof="0" dirty="0"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60605" y="6091289"/>
            <a:ext cx="4780092" cy="2951619"/>
          </a:xfrm>
          <a:prstGeom prst="cloud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0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40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0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0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0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0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40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4000" b="1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27124" y="2158067"/>
            <a:ext cx="11075076" cy="29854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b="1" i="1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7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chụp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điểm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kiện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tượng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gắn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bó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cụ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4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  <a:endParaRPr lang="en-US" sz="4700" b="1" i="1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Hãy sưu tầm tranh ảnh về chiến thắng lịch sử Điện Biên Phủ 1954? | Lịch sử  9 | Tech12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242" y="5524149"/>
            <a:ext cx="6294984" cy="42702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Những Hình Ảnh Bác Hồ Đẹp Nhất Với Nhân Dân Và Thiếu Nh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63" y="754134"/>
            <a:ext cx="5715000" cy="90402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49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527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990600" y="754135"/>
            <a:ext cx="15818688" cy="1015663"/>
          </a:xfrm>
          <a:custGeom>
            <a:avLst/>
            <a:gdLst>
              <a:gd name="connsiteX0" fmla="*/ 0 w 6885709"/>
              <a:gd name="connsiteY0" fmla="*/ 0 h 1015663"/>
              <a:gd name="connsiteX1" fmla="*/ 6885709 w 6885709"/>
              <a:gd name="connsiteY1" fmla="*/ 0 h 1015663"/>
              <a:gd name="connsiteX2" fmla="*/ 6885709 w 6885709"/>
              <a:gd name="connsiteY2" fmla="*/ 1015663 h 1015663"/>
              <a:gd name="connsiteX3" fmla="*/ 0 w 6885709"/>
              <a:gd name="connsiteY3" fmla="*/ 1015663 h 1015663"/>
              <a:gd name="connsiteX4" fmla="*/ 0 w 6885709"/>
              <a:gd name="connsiteY4" fmla="*/ 0 h 1015663"/>
              <a:gd name="connsiteX0" fmla="*/ 0 w 6885709"/>
              <a:gd name="connsiteY0" fmla="*/ 0 h 1015663"/>
              <a:gd name="connsiteX1" fmla="*/ 6885709 w 6885709"/>
              <a:gd name="connsiteY1" fmla="*/ 0 h 1015663"/>
              <a:gd name="connsiteX2" fmla="*/ 6885709 w 6885709"/>
              <a:gd name="connsiteY2" fmla="*/ 1015663 h 1015663"/>
              <a:gd name="connsiteX3" fmla="*/ 0 w 6885709"/>
              <a:gd name="connsiteY3" fmla="*/ 1015663 h 1015663"/>
              <a:gd name="connsiteX4" fmla="*/ 0 w 6885709"/>
              <a:gd name="connsiteY4" fmla="*/ 0 h 1015663"/>
              <a:gd name="connsiteX0" fmla="*/ 0 w 6885709"/>
              <a:gd name="connsiteY0" fmla="*/ 0 h 1071081"/>
              <a:gd name="connsiteX1" fmla="*/ 6885709 w 6885709"/>
              <a:gd name="connsiteY1" fmla="*/ 0 h 1071081"/>
              <a:gd name="connsiteX2" fmla="*/ 6885709 w 6885709"/>
              <a:gd name="connsiteY2" fmla="*/ 1015663 h 1071081"/>
              <a:gd name="connsiteX3" fmla="*/ 0 w 6885709"/>
              <a:gd name="connsiteY3" fmla="*/ 1015663 h 1071081"/>
              <a:gd name="connsiteX4" fmla="*/ 0 w 6885709"/>
              <a:gd name="connsiteY4" fmla="*/ 0 h 1071081"/>
              <a:gd name="connsiteX0" fmla="*/ 0 w 6885709"/>
              <a:gd name="connsiteY0" fmla="*/ 25330 h 1096411"/>
              <a:gd name="connsiteX1" fmla="*/ 6885709 w 6885709"/>
              <a:gd name="connsiteY1" fmla="*/ 25330 h 1096411"/>
              <a:gd name="connsiteX2" fmla="*/ 6885709 w 6885709"/>
              <a:gd name="connsiteY2" fmla="*/ 1040993 h 1096411"/>
              <a:gd name="connsiteX3" fmla="*/ 0 w 6885709"/>
              <a:gd name="connsiteY3" fmla="*/ 1040993 h 1096411"/>
              <a:gd name="connsiteX4" fmla="*/ 0 w 6885709"/>
              <a:gd name="connsiteY4" fmla="*/ 25330 h 1096411"/>
              <a:gd name="connsiteX0" fmla="*/ 0 w 6885709"/>
              <a:gd name="connsiteY0" fmla="*/ 25330 h 1096411"/>
              <a:gd name="connsiteX1" fmla="*/ 6885709 w 6885709"/>
              <a:gd name="connsiteY1" fmla="*/ 25330 h 1096411"/>
              <a:gd name="connsiteX2" fmla="*/ 6885709 w 6885709"/>
              <a:gd name="connsiteY2" fmla="*/ 1040993 h 1096411"/>
              <a:gd name="connsiteX3" fmla="*/ 0 w 6885709"/>
              <a:gd name="connsiteY3" fmla="*/ 1040993 h 1096411"/>
              <a:gd name="connsiteX4" fmla="*/ 0 w 6885709"/>
              <a:gd name="connsiteY4" fmla="*/ 25330 h 1096411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  <a:gd name="connsiteX0" fmla="*/ 0 w 6885709"/>
              <a:gd name="connsiteY0" fmla="*/ 25330 h 1115157"/>
              <a:gd name="connsiteX1" fmla="*/ 6885709 w 6885709"/>
              <a:gd name="connsiteY1" fmla="*/ 25330 h 1115157"/>
              <a:gd name="connsiteX2" fmla="*/ 6885709 w 6885709"/>
              <a:gd name="connsiteY2" fmla="*/ 1040993 h 1115157"/>
              <a:gd name="connsiteX3" fmla="*/ 0 w 6885709"/>
              <a:gd name="connsiteY3" fmla="*/ 1040993 h 1115157"/>
              <a:gd name="connsiteX4" fmla="*/ 0 w 6885709"/>
              <a:gd name="connsiteY4" fmla="*/ 25330 h 111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5709" h="1115157">
                <a:moveTo>
                  <a:pt x="0" y="25330"/>
                </a:moveTo>
                <a:cubicBezTo>
                  <a:pt x="1145308" y="150021"/>
                  <a:pt x="5255491" y="-71652"/>
                  <a:pt x="6885709" y="25330"/>
                </a:cubicBezTo>
                <a:cubicBezTo>
                  <a:pt x="6608619" y="474721"/>
                  <a:pt x="6691746" y="633166"/>
                  <a:pt x="6885709" y="1040993"/>
                </a:cubicBezTo>
                <a:cubicBezTo>
                  <a:pt x="5324763" y="1110265"/>
                  <a:pt x="1311564" y="1165684"/>
                  <a:pt x="0" y="1040993"/>
                </a:cubicBezTo>
                <a:cubicBezTo>
                  <a:pt x="346364" y="674730"/>
                  <a:pt x="443346" y="433157"/>
                  <a:pt x="0" y="2533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66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</a:t>
            </a:r>
            <a:r>
              <a:rPr lang="en-US" sz="66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66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66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66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66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66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66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600" b="1" i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endParaRPr kumimoji="0" lang="en-US" sz="6600" b="0" i="1" u="none" strike="noStrike" kern="1200" cap="none" spc="0" normalizeH="0" baseline="0" noProof="0" dirty="0"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04206" y="2400299"/>
            <a:ext cx="1848594" cy="2057400"/>
          </a:xfrm>
          <a:prstGeom prst="roundRect">
            <a:avLst/>
          </a:prstGeom>
          <a:ln w="571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Bước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6000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81400" y="2602364"/>
            <a:ext cx="13792200" cy="166453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1893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endPara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473726" y="4800599"/>
            <a:ext cx="1848594" cy="2057400"/>
          </a:xfrm>
          <a:prstGeom prst="roundRect">
            <a:avLst/>
          </a:prstGeom>
          <a:ln w="571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Bước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6000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81400" y="5010724"/>
            <a:ext cx="13792200" cy="166453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1893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tượng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giới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thiệu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qua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73726" y="7200900"/>
            <a:ext cx="1848594" cy="2057400"/>
          </a:xfrm>
          <a:prstGeom prst="roundRect">
            <a:avLst/>
          </a:prstGeom>
          <a:ln w="571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Bước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6000" dirty="0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en-US" sz="6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581400" y="7386917"/>
            <a:ext cx="13792200" cy="166453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1893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tượng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cầu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2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808151" y="723419"/>
            <a:ext cx="12954001" cy="221599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     </a:t>
            </a:r>
            <a:r>
              <a:rPr kumimoji="0" lang="en-US" sz="4800" b="1" i="0" u="none" strike="noStrike" kern="1200" cap="none" spc="0" normalizeH="0" baseline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kumimoji="0" lang="en-US" sz="4800" b="1" i="0" u="none" strike="noStrike" kern="1200" cap="none" spc="0" normalizeH="0" baseline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kumimoji="0" lang="en-US" sz="4800" b="1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kumimoji="0" lang="en-US" sz="4800" b="1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7, 8, </a:t>
            </a:r>
            <a:r>
              <a:rPr kumimoji="0" lang="en-US" sz="4800" b="1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kumimoji="0" lang="en-US" sz="4800" b="1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kumimoji="0" lang="en-US" sz="4800" b="1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R="0" lvl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-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mũi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Loa.</a:t>
            </a:r>
          </a:p>
          <a:p>
            <a:pPr marR="0" lvl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- M</a:t>
            </a:r>
            <a:r>
              <a:rPr kumimoji="0" lang="en-US" sz="4800" b="0" i="0" u="none" strike="noStrike" kern="1200" cap="none" spc="0" normalizeH="0" baseline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ô</a:t>
            </a:r>
            <a:r>
              <a:rPr kumimoji="0" lang="en-US" sz="4800" b="0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kumimoji="0" lang="en-US" sz="4800" b="0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bức</a:t>
            </a:r>
            <a:r>
              <a:rPr kumimoji="0" lang="en-US" sz="4800" b="0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kumimoji="0" lang="en-US" sz="4800" b="0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cánh</a:t>
            </a:r>
            <a:r>
              <a:rPr kumimoji="0" lang="en-US" sz="4800" b="0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kumimoji="0" lang="en-US" sz="4800" b="0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Phong</a:t>
            </a:r>
            <a:r>
              <a:rPr kumimoji="0" lang="en-US" sz="4800" b="0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Nậm</a:t>
            </a:r>
            <a:r>
              <a:rPr kumimoji="0" lang="en-US" sz="4800" b="0" i="0" u="none" strike="noStrike" kern="1200" cap="none" spc="0" normalizeH="0" noProof="0" dirty="0" smtClean="0"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sz="4800" b="0" i="0" u="none" strike="noStrike" kern="1200" cap="none" spc="0" normalizeH="0" baseline="0" noProof="0" dirty="0"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304469"/>
            <a:ext cx="6724095" cy="44082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3304469"/>
            <a:ext cx="9475324" cy="44082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66" y="363791"/>
            <a:ext cx="2040517" cy="27559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2145" y="7996049"/>
            <a:ext cx="149460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Gợi</a:t>
            </a:r>
            <a:r>
              <a:rPr lang="en-US" sz="3200" b="1" i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ý: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bước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9</a:t>
            </a:r>
          </a:p>
          <a:p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7: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yếu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tố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dáng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kích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thước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,…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endParaRPr lang="en-US" sz="3200" i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8: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đặc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điểm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cảnh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,…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bức</a:t>
            </a:r>
            <a:r>
              <a:rPr lang="en-US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endParaRPr lang="en-US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4657" y="402060"/>
            <a:ext cx="2634301" cy="292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9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36" y="571500"/>
            <a:ext cx="6724095" cy="44082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772401" y="1344460"/>
            <a:ext cx="9905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- </a:t>
            </a:r>
            <a:r>
              <a:rPr lang="en-US" sz="6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Mũi</a:t>
            </a:r>
            <a:r>
              <a:rPr lang="en-US" sz="6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6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trụ</a:t>
            </a:r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cánh</a:t>
            </a:r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6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chuôi</a:t>
            </a:r>
            <a:r>
              <a:rPr lang="en-US" sz="6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sz="6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6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6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6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6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6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endParaRPr lang="en-US" sz="6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74" name="Picture 2" descr="Mũi tên đồng Cổ Loa bước ra từ huyền tho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63" y="5339151"/>
            <a:ext cx="6724095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Tập tin:Mũi tên đồng.jpg – Wikipedia tiếng V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9" y="5339151"/>
            <a:ext cx="5067661" cy="4243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hát hiện mới về mũi tên đồng thành Cổ Loa – Hoàng Thành Thăng Lo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800" y="5339150"/>
            <a:ext cx="4910894" cy="4243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65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914900"/>
            <a:ext cx="9475324" cy="45606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95745" y="797509"/>
            <a:ext cx="946839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Tx/>
              <a:buChar char="-"/>
            </a:pPr>
            <a:r>
              <a:rPr lang="vi-VN" sz="4000" dirty="0" smtClean="0"/>
              <a:t>Cánh </a:t>
            </a:r>
            <a:r>
              <a:rPr lang="vi-VN" sz="4000" dirty="0"/>
              <a:t>đồng Phong Nậm: Nhiều núi cao đồ sộ, nhiều cây cối xanh, không gian rộng lớn. </a:t>
            </a:r>
            <a:endParaRPr lang="en-US" sz="4000" dirty="0" smtClean="0"/>
          </a:p>
          <a:p>
            <a:pPr marL="571500" indent="-571500" algn="just">
              <a:buFontTx/>
              <a:buChar char="-"/>
            </a:pPr>
            <a:r>
              <a:rPr lang="vi-VN" sz="4000" dirty="0" smtClean="0"/>
              <a:t>Cánh </a:t>
            </a:r>
            <a:r>
              <a:rPr lang="vi-VN" sz="4000" dirty="0"/>
              <a:t>đồng được chia thành nhiều ô khác nhau, xanh ngát bởi những ô lúa mạ non.</a:t>
            </a:r>
          </a:p>
          <a:p>
            <a:pPr algn="just"/>
            <a:r>
              <a:rPr lang="vi-VN" sz="4000" dirty="0"/>
              <a:t/>
            </a:r>
            <a:br>
              <a:rPr lang="vi-VN" sz="4000" dirty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78" name="Picture 6" descr="Mùa vàng Phong Nậm và những điểm đến 'đẹp quên lối về'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721" y="661714"/>
            <a:ext cx="7480079" cy="392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ánh đồng Phong Nậm huyện Trùng Khánh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5000" end="101333.984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50721" y="4782443"/>
            <a:ext cx="7480079" cy="480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5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2046" y="805779"/>
            <a:ext cx="4316134" cy="3186091"/>
          </a:xfrm>
          <a:custGeom>
            <a:avLst/>
            <a:gdLst/>
            <a:ahLst/>
            <a:cxnLst/>
            <a:rect l="l" t="t" r="r" b="b"/>
            <a:pathLst>
              <a:path w="4316134" h="3186091">
                <a:moveTo>
                  <a:pt x="0" y="0"/>
                </a:moveTo>
                <a:lnTo>
                  <a:pt x="4316133" y="0"/>
                </a:lnTo>
                <a:lnTo>
                  <a:pt x="4316133" y="3186091"/>
                </a:lnTo>
                <a:lnTo>
                  <a:pt x="0" y="31860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98748" y="2629987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1" y="0"/>
                </a:lnTo>
                <a:lnTo>
                  <a:pt x="3847771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26532" y="690529"/>
            <a:ext cx="2721794" cy="6180983"/>
          </a:xfrm>
          <a:custGeom>
            <a:avLst/>
            <a:gdLst/>
            <a:ahLst/>
            <a:cxnLst/>
            <a:rect l="l" t="t" r="r" b="b"/>
            <a:pathLst>
              <a:path w="2721794" h="6180983">
                <a:moveTo>
                  <a:pt x="0" y="0"/>
                </a:moveTo>
                <a:lnTo>
                  <a:pt x="2721795" y="0"/>
                </a:lnTo>
                <a:lnTo>
                  <a:pt x="2721795" y="6180984"/>
                </a:lnTo>
                <a:lnTo>
                  <a:pt x="0" y="61809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535414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299175" y="3278482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1" y="0"/>
                </a:lnTo>
                <a:lnTo>
                  <a:pt x="3847771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630022" y="1858817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0" y="0"/>
                </a:lnTo>
                <a:lnTo>
                  <a:pt x="3847770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010837" y="2361647"/>
            <a:ext cx="3556064" cy="2639590"/>
          </a:xfrm>
          <a:custGeom>
            <a:avLst/>
            <a:gdLst/>
            <a:ahLst/>
            <a:cxnLst/>
            <a:rect l="l" t="t" r="r" b="b"/>
            <a:pathLst>
              <a:path w="3556064" h="2639590">
                <a:moveTo>
                  <a:pt x="0" y="0"/>
                </a:moveTo>
                <a:lnTo>
                  <a:pt x="3556064" y="0"/>
                </a:lnTo>
                <a:lnTo>
                  <a:pt x="3556064" y="2639590"/>
                </a:lnTo>
                <a:lnTo>
                  <a:pt x="0" y="26395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386343" b="-134164"/>
            </a:stretch>
          </a:blipFill>
        </p:spPr>
      </p:sp>
      <p:sp>
        <p:nvSpPr>
          <p:cNvPr id="17" name="TextBox 11"/>
          <p:cNvSpPr txBox="1"/>
          <p:nvPr/>
        </p:nvSpPr>
        <p:spPr>
          <a:xfrm>
            <a:off x="-5181600" y="8743918"/>
            <a:ext cx="16831893" cy="110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Văn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Miếu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–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Quốc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Tử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Giám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#9Slide05 SVNEgregio Script" panose="02000500000000000000" pitchFamily="2" charset="0"/>
            </a:endParaRPr>
          </a:p>
        </p:txBody>
      </p:sp>
      <p:pic>
        <p:nvPicPr>
          <p:cNvPr id="12290" name="Picture 2" descr="Văn Miếu – Quốc Tử Giám qua nét vẽ ký họa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846" y1="21915" x2="44154" y2="7234"/>
                        <a14:foregroundMark x1="59846" y1="9362" x2="70769" y2="14468"/>
                        <a14:foregroundMark x1="73846" y1="12340" x2="76769" y2="21277"/>
                        <a14:foregroundMark x1="24308" y1="12340" x2="19538" y2="25532"/>
                        <a14:foregroundMark x1="11538" y1="51489" x2="13077" y2="59574"/>
                        <a14:foregroundMark x1="16769" y1="72766" x2="24000" y2="71277"/>
                        <a14:foregroundMark x1="51538" y1="6596" x2="54154" y2="7021"/>
                        <a14:backgroundMark x1="53385" y1="2340" x2="64769" y2="3191"/>
                        <a14:backgroundMark x1="34000" y1="97021" x2="63846" y2="97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974" y="2706259"/>
            <a:ext cx="10449110" cy="755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1160" y="843390"/>
            <a:ext cx="16838611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8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21" name="TextBox 20"/>
          <p:cNvSpPr txBox="1"/>
          <p:nvPr/>
        </p:nvSpPr>
        <p:spPr>
          <a:xfrm>
            <a:off x="519217" y="2298633"/>
            <a:ext cx="900578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arenR"/>
            </a:pP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sơ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tư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duy</a:t>
            </a:r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gợi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ý ở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bên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giáo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khoa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lược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trục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,… (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829800" y="3009900"/>
            <a:ext cx="3200400" cy="1524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553140" y="2275773"/>
            <a:ext cx="3200400" cy="8865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4553140" y="3374378"/>
            <a:ext cx="3200400" cy="8865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4568380" y="4472983"/>
            <a:ext cx="3200400" cy="8865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8" name="Straight Connector 27"/>
          <p:cNvCxnSpPr>
            <a:endCxn id="24" idx="1"/>
          </p:cNvCxnSpPr>
          <p:nvPr/>
        </p:nvCxnSpPr>
        <p:spPr>
          <a:xfrm flipV="1">
            <a:off x="13030200" y="2719037"/>
            <a:ext cx="1522940" cy="1098603"/>
          </a:xfrm>
          <a:prstGeom prst="line">
            <a:avLst/>
          </a:prstGeom>
          <a:ln w="28575">
            <a:solidFill>
              <a:srgbClr val="B66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25" idx="1"/>
          </p:cNvCxnSpPr>
          <p:nvPr/>
        </p:nvCxnSpPr>
        <p:spPr>
          <a:xfrm>
            <a:off x="13030200" y="3817641"/>
            <a:ext cx="1522940" cy="1"/>
          </a:xfrm>
          <a:prstGeom prst="line">
            <a:avLst/>
          </a:prstGeom>
          <a:ln w="28575">
            <a:solidFill>
              <a:srgbClr val="B66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6" idx="1"/>
          </p:cNvCxnSpPr>
          <p:nvPr/>
        </p:nvCxnSpPr>
        <p:spPr>
          <a:xfrm>
            <a:off x="13033448" y="3817641"/>
            <a:ext cx="1534932" cy="1098606"/>
          </a:xfrm>
          <a:prstGeom prst="line">
            <a:avLst/>
          </a:prstGeom>
          <a:ln w="28575">
            <a:solidFill>
              <a:srgbClr val="B66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Link tải sách giáo khoa môn Lịch sử và địa lí 4 Kết nối tri thức [BẢN MẪU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4190">
            <a:off x="10169178" y="5524500"/>
            <a:ext cx="2830542" cy="397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0"/>
            <a:ext cx="6242845" cy="231668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9399" y="5563972"/>
            <a:ext cx="4487045" cy="44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0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24" grpId="0" animBg="1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2658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10" name="Rectangle 9"/>
          <p:cNvSpPr/>
          <p:nvPr/>
        </p:nvSpPr>
        <p:spPr>
          <a:xfrm>
            <a:off x="705639" y="4735058"/>
            <a:ext cx="16652721" cy="450533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20879" y="863352"/>
            <a:ext cx="1211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arenR"/>
            </a:pP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sơ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duy</a:t>
            </a:r>
            <a:r>
              <a:rPr lang="en-US" sz="6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6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endParaRPr lang="en-US" sz="60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426559" y="5894201"/>
            <a:ext cx="6171140" cy="188713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0485120" y="5295900"/>
            <a:ext cx="6156960" cy="8865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0485120" y="6394505"/>
            <a:ext cx="6156960" cy="8865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0500360" y="7493110"/>
            <a:ext cx="6156960" cy="8865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8" name="Straight Connector 27"/>
          <p:cNvCxnSpPr>
            <a:endCxn id="24" idx="1"/>
          </p:cNvCxnSpPr>
          <p:nvPr/>
        </p:nvCxnSpPr>
        <p:spPr>
          <a:xfrm flipV="1">
            <a:off x="7597699" y="5739164"/>
            <a:ext cx="2887421" cy="10986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3"/>
            <a:endCxn id="25" idx="1"/>
          </p:cNvCxnSpPr>
          <p:nvPr/>
        </p:nvCxnSpPr>
        <p:spPr>
          <a:xfrm>
            <a:off x="7597699" y="6837767"/>
            <a:ext cx="2887421" cy="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6" idx="1"/>
          </p:cNvCxnSpPr>
          <p:nvPr/>
        </p:nvCxnSpPr>
        <p:spPr>
          <a:xfrm>
            <a:off x="7597699" y="6837767"/>
            <a:ext cx="2902661" cy="109860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With Mind Maps, Which Was Written For Students And - Use Mind Map Kids -  Free Transparent PNG Clipart Images Downloa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10" b="100000" l="0" r="98214">
                        <a14:foregroundMark x1="18571" y1="25648" x2="21310" y2="41746"/>
                        <a14:foregroundMark x1="62857" y1="21692" x2="79167" y2="38063"/>
                        <a14:foregroundMark x1="61905" y1="91542" x2="67738" y2="94134"/>
                        <a14:foregroundMark x1="82024" y1="84175" x2="87143" y2="87176"/>
                        <a14:foregroundMark x1="83333" y1="57026" x2="84167" y2="64256"/>
                        <a14:foregroundMark x1="58095" y1="21010" x2="46429" y2="28922"/>
                        <a14:foregroundMark x1="43810" y1="76944" x2="43929" y2="82810"/>
                        <a14:foregroundMark x1="62619" y1="84311" x2="68690" y2="85675"/>
                        <a14:foregroundMark x1="70595" y1="81719" x2="70595" y2="8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6679" y="166698"/>
            <a:ext cx="5142154" cy="448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10485120" y="5293457"/>
            <a:ext cx="6156960" cy="88652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0485120" y="6392062"/>
            <a:ext cx="6156960" cy="88652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Lược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0500360" y="7490667"/>
            <a:ext cx="6156960" cy="88652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8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endParaRPr lang="en-US" sz="4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08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/>
      <p:bldP spid="23" grpId="0" animBg="1"/>
      <p:bldP spid="24" grpId="0" animBg="1"/>
      <p:bldP spid="25" grpId="0" animBg="1"/>
      <p:bldP spid="26" grpId="0" animBg="1"/>
      <p:bldP spid="22" grpId="0" animBg="1"/>
      <p:bldP spid="27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A8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95300"/>
            <a:ext cx="16687800" cy="93297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11686" y="1420673"/>
            <a:ext cx="111252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3200" b="1" dirty="0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3200" b="1" dirty="0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đặc</a:t>
            </a:r>
            <a:r>
              <a:rPr lang="en-US" sz="3200" b="1" dirty="0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thù</a:t>
            </a:r>
            <a:endParaRPr lang="en-US" sz="3200" b="1" dirty="0" smtClean="0">
              <a:solidFill>
                <a:srgbClr val="C036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hỗ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trợ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lược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nguồn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tư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,…</a:t>
            </a:r>
          </a:p>
          <a:p>
            <a:pPr marL="285750" indent="-285750" algn="just">
              <a:buFontTx/>
              <a:buChar char="-"/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endParaRPr lang="en-US" sz="3200" b="1" dirty="0" smtClean="0">
              <a:solidFill>
                <a:srgbClr val="C036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>
              <a:buAutoNum type="arabicPeriod" startAt="2"/>
            </a:pP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3200" b="1" dirty="0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3200" b="1" dirty="0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chung</a:t>
            </a:r>
            <a:endParaRPr lang="en-US" sz="3200" b="1" dirty="0" smtClean="0">
              <a:solidFill>
                <a:srgbClr val="C036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Bước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hiểu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qua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Bước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qua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cá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đôi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b="1" dirty="0" smtClean="0">
              <a:solidFill>
                <a:srgbClr val="C036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>
              <a:buAutoNum type="arabicPeriod" startAt="2"/>
            </a:pP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sz="3200" b="1" dirty="0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C0367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endParaRPr lang="en-US" sz="3200" b="1" dirty="0" smtClean="0">
              <a:solidFill>
                <a:srgbClr val="C036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-    </a:t>
            </a:r>
            <a:r>
              <a:rPr lang="en-US" sz="3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Bồi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dưỡng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chăm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ham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tòi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endParaRPr lang="en-US" sz="3200" b="1" dirty="0" smtClean="0">
              <a:solidFill>
                <a:srgbClr val="C0367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Cambria" panose="02040503050406030204" pitchFamily="18" charset="0"/>
              <a:buChar char="–"/>
            </a:pPr>
            <a:endParaRPr lang="en-US" sz="3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865154"/>
            <a:ext cx="3206774" cy="8590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21" name="TextBox 20"/>
          <p:cNvSpPr txBox="1"/>
          <p:nvPr/>
        </p:nvSpPr>
        <p:spPr>
          <a:xfrm>
            <a:off x="716807" y="541020"/>
            <a:ext cx="168543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2)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giáo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khoa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Lịch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Địa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môn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lược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liệu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trục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,… (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lấy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48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en-US" sz="4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6807" y="3086442"/>
            <a:ext cx="17037790" cy="624786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40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 đồ: Địa hình phần đất liền Việt Nam, Hành chính Việt Nam 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40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Lược đồ: Khởi nghĩa Hai Bà Trưng năm 40, địa hình và một số khoáng sản vùng Trung du và miền núi Bắc bộ 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40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Bảng số liệu: Diện tích số dân của một số tỉnh, thành phố ở nước ta năm 2020,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40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 vật: Mũi tên Đồng Cổ Loa, mộ bia tiến sĩ trong văn miếu Quốc Tử Giám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40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Tranh, ảnh: Cánh đồng Phong Nậm, đoạn sông Hậu chảy qua thành phố Cần Thơ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vi-VN" sz="4000" dirty="0">
                <a:solidFill>
                  <a:srgbClr val="33333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Trục thời gian: Trục thời gian thể hiện một số sự kiện tiêu biểu Việt Nam từ năm 1945 đến 1975, tên gọi Thăng Long - Hà Nội qua các thời kì.</a:t>
            </a:r>
            <a:endParaRPr lang="vi-VN" sz="4000" b="0" i="0" dirty="0">
              <a:solidFill>
                <a:srgbClr val="333333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7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56299" y="1419225"/>
            <a:ext cx="4316134" cy="3186091"/>
          </a:xfrm>
          <a:custGeom>
            <a:avLst/>
            <a:gdLst/>
            <a:ahLst/>
            <a:cxnLst/>
            <a:rect l="l" t="t" r="r" b="b"/>
            <a:pathLst>
              <a:path w="4316134" h="3186091">
                <a:moveTo>
                  <a:pt x="0" y="0"/>
                </a:moveTo>
                <a:lnTo>
                  <a:pt x="4316133" y="0"/>
                </a:lnTo>
                <a:lnTo>
                  <a:pt x="4316133" y="3186091"/>
                </a:lnTo>
                <a:lnTo>
                  <a:pt x="0" y="31860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79396" y="1292771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1" y="0"/>
                </a:lnTo>
                <a:lnTo>
                  <a:pt x="3847771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53468" y="871284"/>
            <a:ext cx="2721794" cy="6180983"/>
          </a:xfrm>
          <a:custGeom>
            <a:avLst/>
            <a:gdLst/>
            <a:ahLst/>
            <a:cxnLst/>
            <a:rect l="l" t="t" r="r" b="b"/>
            <a:pathLst>
              <a:path w="2721794" h="6180983">
                <a:moveTo>
                  <a:pt x="0" y="0"/>
                </a:moveTo>
                <a:lnTo>
                  <a:pt x="2721795" y="0"/>
                </a:lnTo>
                <a:lnTo>
                  <a:pt x="2721795" y="6180984"/>
                </a:lnTo>
                <a:lnTo>
                  <a:pt x="0" y="61809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535414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299175" y="3278482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1" y="0"/>
                </a:lnTo>
                <a:lnTo>
                  <a:pt x="3847771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630022" y="1858817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0" y="0"/>
                </a:lnTo>
                <a:lnTo>
                  <a:pt x="3847770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010837" y="2361647"/>
            <a:ext cx="3556064" cy="2639590"/>
          </a:xfrm>
          <a:custGeom>
            <a:avLst/>
            <a:gdLst/>
            <a:ahLst/>
            <a:cxnLst/>
            <a:rect l="l" t="t" r="r" b="b"/>
            <a:pathLst>
              <a:path w="3556064" h="2639590">
                <a:moveTo>
                  <a:pt x="0" y="0"/>
                </a:moveTo>
                <a:lnTo>
                  <a:pt x="3556064" y="0"/>
                </a:lnTo>
                <a:lnTo>
                  <a:pt x="3556064" y="2639590"/>
                </a:lnTo>
                <a:lnTo>
                  <a:pt x="0" y="26395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386343" b="-134164"/>
            </a:stretch>
          </a:blipFill>
        </p:spPr>
      </p:sp>
      <p:sp>
        <p:nvSpPr>
          <p:cNvPr id="17" name="TextBox 11"/>
          <p:cNvSpPr txBox="1"/>
          <p:nvPr/>
        </p:nvSpPr>
        <p:spPr>
          <a:xfrm>
            <a:off x="-7019527" y="8764131"/>
            <a:ext cx="16831893" cy="110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Hội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#9Slide05 SVNEgregio Script" panose="02000500000000000000" pitchFamily="2" charset="0"/>
            </a:endParaRPr>
          </a:p>
        </p:txBody>
      </p:sp>
      <p:pic>
        <p:nvPicPr>
          <p:cNvPr id="11270" name="Picture 6" descr="Hoi An ancient town on Behance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1000" y1="65500" x2="25417" y2="84417"/>
                        <a14:foregroundMark x1="36917" y1="77333" x2="44667" y2="81083"/>
                        <a14:foregroundMark x1="23000" y1="67333" x2="27667" y2="72750"/>
                        <a14:foregroundMark x1="41667" y1="76083" x2="46333" y2="78833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871" y="2851797"/>
            <a:ext cx="12825528" cy="800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5835" y="681561"/>
            <a:ext cx="16838611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4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-1970"/>
            <a:ext cx="18289585" cy="10290940"/>
          </a:xfrm>
          <a:prstGeom prst="rect">
            <a:avLst/>
          </a:prstGeom>
        </p:spPr>
      </p:pic>
      <p:grpSp>
        <p:nvGrpSpPr>
          <p:cNvPr id="37" name="Group 3"/>
          <p:cNvGrpSpPr/>
          <p:nvPr/>
        </p:nvGrpSpPr>
        <p:grpSpPr>
          <a:xfrm>
            <a:off x="465092" y="372492"/>
            <a:ext cx="17357816" cy="9542016"/>
            <a:chOff x="0" y="0"/>
            <a:chExt cx="23143754" cy="12722688"/>
          </a:xfrm>
        </p:grpSpPr>
        <p:sp>
          <p:nvSpPr>
            <p:cNvPr id="38" name="Freeform 4"/>
            <p:cNvSpPr/>
            <p:nvPr/>
          </p:nvSpPr>
          <p:spPr>
            <a:xfrm>
              <a:off x="0" y="0"/>
              <a:ext cx="16587590" cy="12722688"/>
            </a:xfrm>
            <a:custGeom>
              <a:avLst/>
              <a:gdLst/>
              <a:ahLst/>
              <a:cxnLst/>
              <a:rect l="l" t="t" r="r" b="b"/>
              <a:pathLst>
                <a:path w="16587590" h="12722688">
                  <a:moveTo>
                    <a:pt x="0" y="0"/>
                  </a:moveTo>
                  <a:lnTo>
                    <a:pt x="16587590" y="0"/>
                  </a:lnTo>
                  <a:lnTo>
                    <a:pt x="16587590" y="12722688"/>
                  </a:lnTo>
                  <a:lnTo>
                    <a:pt x="0" y="12722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r="-15575"/>
              </a:stretch>
            </a:blipFill>
          </p:spPr>
        </p:sp>
        <p:sp>
          <p:nvSpPr>
            <p:cNvPr id="39" name="Freeform 5"/>
            <p:cNvSpPr/>
            <p:nvPr/>
          </p:nvSpPr>
          <p:spPr>
            <a:xfrm>
              <a:off x="15712479" y="0"/>
              <a:ext cx="7431275" cy="12722688"/>
            </a:xfrm>
            <a:custGeom>
              <a:avLst/>
              <a:gdLst/>
              <a:ahLst/>
              <a:cxnLst/>
              <a:rect l="l" t="t" r="r" b="b"/>
              <a:pathLst>
                <a:path w="7431275" h="12722688">
                  <a:moveTo>
                    <a:pt x="0" y="0"/>
                  </a:moveTo>
                  <a:lnTo>
                    <a:pt x="7431275" y="0"/>
                  </a:lnTo>
                  <a:lnTo>
                    <a:pt x="7431275" y="12722688"/>
                  </a:lnTo>
                  <a:lnTo>
                    <a:pt x="0" y="12722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 l="-157979"/>
              </a:stretch>
            </a:blipFill>
          </p:spPr>
        </p:sp>
      </p:grpSp>
      <p:sp>
        <p:nvSpPr>
          <p:cNvPr id="32" name="Freeform 9"/>
          <p:cNvSpPr/>
          <p:nvPr/>
        </p:nvSpPr>
        <p:spPr>
          <a:xfrm rot="19786053">
            <a:off x="401428" y="-331425"/>
            <a:ext cx="2973734" cy="3520030"/>
          </a:xfrm>
          <a:custGeom>
            <a:avLst/>
            <a:gdLst/>
            <a:ahLst/>
            <a:cxnLst/>
            <a:rect l="l" t="t" r="r" b="b"/>
            <a:pathLst>
              <a:path w="4260156" h="5337325">
                <a:moveTo>
                  <a:pt x="0" y="0"/>
                </a:moveTo>
                <a:lnTo>
                  <a:pt x="4260156" y="0"/>
                </a:lnTo>
                <a:lnTo>
                  <a:pt x="4260156" y="5337325"/>
                </a:lnTo>
                <a:lnTo>
                  <a:pt x="0" y="53373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12"/>
          <p:cNvSpPr/>
          <p:nvPr/>
        </p:nvSpPr>
        <p:spPr>
          <a:xfrm rot="344758">
            <a:off x="15353116" y="6960465"/>
            <a:ext cx="2627461" cy="2859818"/>
          </a:xfrm>
          <a:custGeom>
            <a:avLst/>
            <a:gdLst/>
            <a:ahLst/>
            <a:cxnLst/>
            <a:rect l="l" t="t" r="r" b="b"/>
            <a:pathLst>
              <a:path w="4094486" h="5323800">
                <a:moveTo>
                  <a:pt x="0" y="0"/>
                </a:moveTo>
                <a:lnTo>
                  <a:pt x="4094487" y="0"/>
                </a:lnTo>
                <a:lnTo>
                  <a:pt x="4094487" y="5323800"/>
                </a:lnTo>
                <a:lnTo>
                  <a:pt x="0" y="5323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18"/>
          <p:cNvSpPr/>
          <p:nvPr/>
        </p:nvSpPr>
        <p:spPr>
          <a:xfrm rot="-934250">
            <a:off x="848449" y="6905000"/>
            <a:ext cx="2918624" cy="2825156"/>
          </a:xfrm>
          <a:custGeom>
            <a:avLst/>
            <a:gdLst/>
            <a:ahLst/>
            <a:cxnLst/>
            <a:rect l="l" t="t" r="r" b="b"/>
            <a:pathLst>
              <a:path w="3428005" h="3449565">
                <a:moveTo>
                  <a:pt x="0" y="0"/>
                </a:moveTo>
                <a:lnTo>
                  <a:pt x="3428005" y="0"/>
                </a:lnTo>
                <a:lnTo>
                  <a:pt x="3428005" y="3449565"/>
                </a:lnTo>
                <a:lnTo>
                  <a:pt x="0" y="34495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20"/>
          <p:cNvSpPr/>
          <p:nvPr/>
        </p:nvSpPr>
        <p:spPr>
          <a:xfrm rot="2312556">
            <a:off x="16286645" y="591218"/>
            <a:ext cx="1610809" cy="2322652"/>
          </a:xfrm>
          <a:custGeom>
            <a:avLst/>
            <a:gdLst/>
            <a:ahLst/>
            <a:cxnLst/>
            <a:rect l="l" t="t" r="r" b="b"/>
            <a:pathLst>
              <a:path w="1905449" h="3410200">
                <a:moveTo>
                  <a:pt x="0" y="0"/>
                </a:moveTo>
                <a:lnTo>
                  <a:pt x="1905449" y="0"/>
                </a:lnTo>
                <a:lnTo>
                  <a:pt x="1905449" y="3410200"/>
                </a:lnTo>
                <a:lnTo>
                  <a:pt x="0" y="341020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36" name="Freeform 21"/>
          <p:cNvSpPr/>
          <p:nvPr/>
        </p:nvSpPr>
        <p:spPr>
          <a:xfrm>
            <a:off x="6849889" y="6399550"/>
            <a:ext cx="5609471" cy="3469228"/>
          </a:xfrm>
          <a:custGeom>
            <a:avLst/>
            <a:gdLst/>
            <a:ahLst/>
            <a:cxnLst/>
            <a:rect l="l" t="t" r="r" b="b"/>
            <a:pathLst>
              <a:path w="3663453" h="2880390">
                <a:moveTo>
                  <a:pt x="0" y="0"/>
                </a:moveTo>
                <a:lnTo>
                  <a:pt x="3663453" y="0"/>
                </a:lnTo>
                <a:lnTo>
                  <a:pt x="3663453" y="2880390"/>
                </a:lnTo>
                <a:lnTo>
                  <a:pt x="0" y="288039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4"/>
          <p:cNvGrpSpPr/>
          <p:nvPr/>
        </p:nvGrpSpPr>
        <p:grpSpPr>
          <a:xfrm>
            <a:off x="1591765" y="2763738"/>
            <a:ext cx="15392400" cy="4072383"/>
            <a:chOff x="1539815" y="2806515"/>
            <a:chExt cx="15392400" cy="4072383"/>
          </a:xfrm>
        </p:grpSpPr>
        <p:sp>
          <p:nvSpPr>
            <p:cNvPr id="19" name="Rectangle 18"/>
            <p:cNvSpPr/>
            <p:nvPr/>
          </p:nvSpPr>
          <p:spPr>
            <a:xfrm>
              <a:off x="3129881" y="3342128"/>
              <a:ext cx="11734800" cy="3011692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676917" y="3625209"/>
              <a:ext cx="10814719" cy="2587110"/>
            </a:xfrm>
            <a:prstGeom prst="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Hãy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cùng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thực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hành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sử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dụng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phương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tiện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môn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algn="ctr"/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Lịch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sử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Địa</a:t>
              </a:r>
              <a:r>
                <a:rPr lang="en-US" sz="5400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lí</a:t>
              </a:r>
              <a:endParaRPr lang="en-US" sz="5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7" name="Picture 2" descr="Premium Vector | Chibi style people wearing traditional clothing from  vietnam"/>
            <p:cNvPicPr>
              <a:picLocks noChangeAspect="1" noChangeArrowheads="1"/>
            </p:cNvPicPr>
            <p:nvPr/>
          </p:nvPicPr>
          <p:blipFill rotWithShape="1"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9817" b="73710" l="46965" r="9217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32" t="7321" r="8040" b="26123"/>
            <a:stretch/>
          </p:blipFill>
          <p:spPr bwMode="auto">
            <a:xfrm>
              <a:off x="14183334" y="2806515"/>
              <a:ext cx="2748881" cy="3926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Premium Vector | Chibi style people wearing traditional clothing from  vietnam"/>
            <p:cNvPicPr>
              <a:picLocks noChangeAspect="1" noChangeArrowheads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11814" b="71880" l="8946" r="4760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8" t="12034" r="51026" b="24017"/>
            <a:stretch/>
          </p:blipFill>
          <p:spPr bwMode="auto">
            <a:xfrm>
              <a:off x="1539815" y="2829375"/>
              <a:ext cx="2697354" cy="4049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507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Rectangle 3"/>
          <p:cNvSpPr/>
          <p:nvPr/>
        </p:nvSpPr>
        <p:spPr>
          <a:xfrm>
            <a:off x="619936" y="665351"/>
            <a:ext cx="8274793" cy="895629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Lược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endParaRPr lang="en-US" sz="3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lược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Lược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mật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tỉnh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phố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vùng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Bắc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Bộ</a:t>
            </a:r>
            <a:endParaRPr lang="en-US" sz="3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Mô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tỉnh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mật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1 500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/km</a:t>
            </a:r>
            <a:r>
              <a:rPr lang="en-US" sz="3600" baseline="30000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Hà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Bắc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Ninh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tỉnh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mật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1 000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/km</a:t>
            </a:r>
            <a:r>
              <a:rPr lang="en-US" sz="3600" baseline="30000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1 500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/km</a:t>
            </a:r>
            <a:r>
              <a:rPr lang="en-US" sz="36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Hải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Dương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Hưng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Yên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Hà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Nam, Nam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Định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Thái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Hải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Phòng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tỉnh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mật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000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/km</a:t>
            </a:r>
            <a:r>
              <a:rPr lang="en-US" sz="36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Vĩnh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Phúc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Ninh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endParaRPr lang="en-US" sz="3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Mật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thủ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đô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phố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5499" y="753731"/>
            <a:ext cx="8452228" cy="79022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9906000" y="8823406"/>
            <a:ext cx="6858000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9.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cư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xuất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</a:p>
          <a:p>
            <a:pPr algn="ctr"/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vùng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Bắc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Bộ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trang</a:t>
            </a:r>
            <a:r>
              <a:rPr lang="en-US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42)</a:t>
            </a:r>
            <a:endParaRPr lang="en-US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27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656" t="23212" r="21261" b="2442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65092" y="372492"/>
            <a:ext cx="17357816" cy="9542016"/>
            <a:chOff x="0" y="0"/>
            <a:chExt cx="23143754" cy="127226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587590" cy="12722688"/>
            </a:xfrm>
            <a:custGeom>
              <a:avLst/>
              <a:gdLst/>
              <a:ahLst/>
              <a:cxnLst/>
              <a:rect l="l" t="t" r="r" b="b"/>
              <a:pathLst>
                <a:path w="16587590" h="12722688">
                  <a:moveTo>
                    <a:pt x="0" y="0"/>
                  </a:moveTo>
                  <a:lnTo>
                    <a:pt x="16587590" y="0"/>
                  </a:lnTo>
                  <a:lnTo>
                    <a:pt x="16587590" y="12722688"/>
                  </a:lnTo>
                  <a:lnTo>
                    <a:pt x="0" y="12722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 r="-15575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5712479" y="0"/>
              <a:ext cx="7431275" cy="12722688"/>
            </a:xfrm>
            <a:custGeom>
              <a:avLst/>
              <a:gdLst/>
              <a:ahLst/>
              <a:cxnLst/>
              <a:rect l="l" t="t" r="r" b="b"/>
              <a:pathLst>
                <a:path w="7431275" h="12722688">
                  <a:moveTo>
                    <a:pt x="0" y="0"/>
                  </a:moveTo>
                  <a:lnTo>
                    <a:pt x="7431275" y="0"/>
                  </a:lnTo>
                  <a:lnTo>
                    <a:pt x="7431275" y="12722688"/>
                  </a:lnTo>
                  <a:lnTo>
                    <a:pt x="0" y="12722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 l="-157979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249252" y="835088"/>
            <a:ext cx="2750971" cy="2750971"/>
          </a:xfrm>
          <a:custGeom>
            <a:avLst/>
            <a:gdLst/>
            <a:ahLst/>
            <a:cxnLst/>
            <a:rect l="l" t="t" r="r" b="b"/>
            <a:pathLst>
              <a:path w="2750971" h="2750971">
                <a:moveTo>
                  <a:pt x="0" y="0"/>
                </a:moveTo>
                <a:lnTo>
                  <a:pt x="2750972" y="0"/>
                </a:lnTo>
                <a:lnTo>
                  <a:pt x="2750972" y="2750971"/>
                </a:lnTo>
                <a:lnTo>
                  <a:pt x="0" y="27509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905390">
            <a:off x="4061667" y="8326396"/>
            <a:ext cx="494161" cy="2690975"/>
          </a:xfrm>
          <a:custGeom>
            <a:avLst/>
            <a:gdLst/>
            <a:ahLst/>
            <a:cxnLst/>
            <a:rect l="l" t="t" r="r" b="b"/>
            <a:pathLst>
              <a:path w="494161" h="2690975">
                <a:moveTo>
                  <a:pt x="0" y="0"/>
                </a:moveTo>
                <a:lnTo>
                  <a:pt x="494161" y="0"/>
                </a:lnTo>
                <a:lnTo>
                  <a:pt x="494161" y="2690974"/>
                </a:lnTo>
                <a:lnTo>
                  <a:pt x="0" y="26909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73973">
            <a:off x="582891" y="-555116"/>
            <a:ext cx="3555623" cy="4136980"/>
          </a:xfrm>
          <a:custGeom>
            <a:avLst/>
            <a:gdLst/>
            <a:ahLst/>
            <a:cxnLst/>
            <a:rect l="l" t="t" r="r" b="b"/>
            <a:pathLst>
              <a:path w="4260156" h="5337325">
                <a:moveTo>
                  <a:pt x="0" y="0"/>
                </a:moveTo>
                <a:lnTo>
                  <a:pt x="4260156" y="0"/>
                </a:lnTo>
                <a:lnTo>
                  <a:pt x="4260156" y="5337325"/>
                </a:lnTo>
                <a:lnTo>
                  <a:pt x="0" y="533732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3888157">
            <a:off x="13629084" y="7452182"/>
            <a:ext cx="494161" cy="2690975"/>
          </a:xfrm>
          <a:custGeom>
            <a:avLst/>
            <a:gdLst/>
            <a:ahLst/>
            <a:cxnLst/>
            <a:rect l="l" t="t" r="r" b="b"/>
            <a:pathLst>
              <a:path w="494161" h="2690975">
                <a:moveTo>
                  <a:pt x="0" y="0"/>
                </a:moveTo>
                <a:lnTo>
                  <a:pt x="494161" y="0"/>
                </a:lnTo>
                <a:lnTo>
                  <a:pt x="494161" y="2690975"/>
                </a:lnTo>
                <a:lnTo>
                  <a:pt x="0" y="269097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894955">
            <a:off x="16688282" y="2728113"/>
            <a:ext cx="657127" cy="3578414"/>
          </a:xfrm>
          <a:custGeom>
            <a:avLst/>
            <a:gdLst/>
            <a:ahLst/>
            <a:cxnLst/>
            <a:rect l="l" t="t" r="r" b="b"/>
            <a:pathLst>
              <a:path w="657127" h="3578414">
                <a:moveTo>
                  <a:pt x="0" y="0"/>
                </a:moveTo>
                <a:lnTo>
                  <a:pt x="657127" y="0"/>
                </a:lnTo>
                <a:lnTo>
                  <a:pt x="657127" y="3578414"/>
                </a:lnTo>
                <a:lnTo>
                  <a:pt x="0" y="357841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344758">
            <a:off x="15353116" y="6960465"/>
            <a:ext cx="2627461" cy="2859818"/>
          </a:xfrm>
          <a:custGeom>
            <a:avLst/>
            <a:gdLst/>
            <a:ahLst/>
            <a:cxnLst/>
            <a:rect l="l" t="t" r="r" b="b"/>
            <a:pathLst>
              <a:path w="4094486" h="5323800">
                <a:moveTo>
                  <a:pt x="0" y="0"/>
                </a:moveTo>
                <a:lnTo>
                  <a:pt x="4094487" y="0"/>
                </a:lnTo>
                <a:lnTo>
                  <a:pt x="4094487" y="5323800"/>
                </a:lnTo>
                <a:lnTo>
                  <a:pt x="0" y="5323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4279549">
            <a:off x="4687691" y="2308100"/>
            <a:ext cx="1066125" cy="908872"/>
          </a:xfrm>
          <a:custGeom>
            <a:avLst/>
            <a:gdLst/>
            <a:ahLst/>
            <a:cxnLst/>
            <a:rect l="l" t="t" r="r" b="b"/>
            <a:pathLst>
              <a:path w="1066125" h="908872">
                <a:moveTo>
                  <a:pt x="0" y="0"/>
                </a:moveTo>
                <a:lnTo>
                  <a:pt x="1066125" y="0"/>
                </a:lnTo>
                <a:lnTo>
                  <a:pt x="1066125" y="908871"/>
                </a:lnTo>
                <a:lnTo>
                  <a:pt x="0" y="90887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045685" y="803156"/>
            <a:ext cx="971160" cy="827914"/>
          </a:xfrm>
          <a:custGeom>
            <a:avLst/>
            <a:gdLst/>
            <a:ahLst/>
            <a:cxnLst/>
            <a:rect l="l" t="t" r="r" b="b"/>
            <a:pathLst>
              <a:path w="971160" h="827914">
                <a:moveTo>
                  <a:pt x="0" y="0"/>
                </a:moveTo>
                <a:lnTo>
                  <a:pt x="971160" y="0"/>
                </a:lnTo>
                <a:lnTo>
                  <a:pt x="971160" y="827914"/>
                </a:lnTo>
                <a:lnTo>
                  <a:pt x="0" y="82791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2700000">
            <a:off x="4105802" y="-1260193"/>
            <a:ext cx="657127" cy="3578414"/>
          </a:xfrm>
          <a:custGeom>
            <a:avLst/>
            <a:gdLst/>
            <a:ahLst/>
            <a:cxnLst/>
            <a:rect l="l" t="t" r="r" b="b"/>
            <a:pathLst>
              <a:path w="657127" h="3578414">
                <a:moveTo>
                  <a:pt x="0" y="0"/>
                </a:moveTo>
                <a:lnTo>
                  <a:pt x="657127" y="0"/>
                </a:lnTo>
                <a:lnTo>
                  <a:pt x="657127" y="3578414"/>
                </a:lnTo>
                <a:lnTo>
                  <a:pt x="0" y="357841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397390">
            <a:off x="11691922" y="8212633"/>
            <a:ext cx="936109" cy="798033"/>
          </a:xfrm>
          <a:custGeom>
            <a:avLst/>
            <a:gdLst/>
            <a:ahLst/>
            <a:cxnLst/>
            <a:rect l="l" t="t" r="r" b="b"/>
            <a:pathLst>
              <a:path w="936109" h="798033">
                <a:moveTo>
                  <a:pt x="0" y="0"/>
                </a:moveTo>
                <a:lnTo>
                  <a:pt x="936109" y="0"/>
                </a:lnTo>
                <a:lnTo>
                  <a:pt x="936109" y="798033"/>
                </a:lnTo>
                <a:lnTo>
                  <a:pt x="0" y="7980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934250">
            <a:off x="848449" y="6905000"/>
            <a:ext cx="2918624" cy="2825156"/>
          </a:xfrm>
          <a:custGeom>
            <a:avLst/>
            <a:gdLst/>
            <a:ahLst/>
            <a:cxnLst/>
            <a:rect l="l" t="t" r="r" b="b"/>
            <a:pathLst>
              <a:path w="3428005" h="3449565">
                <a:moveTo>
                  <a:pt x="0" y="0"/>
                </a:moveTo>
                <a:lnTo>
                  <a:pt x="3428005" y="0"/>
                </a:lnTo>
                <a:lnTo>
                  <a:pt x="3428005" y="3449565"/>
                </a:lnTo>
                <a:lnTo>
                  <a:pt x="0" y="344956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330825" y="1183721"/>
            <a:ext cx="2073686" cy="2297714"/>
          </a:xfrm>
          <a:custGeom>
            <a:avLst/>
            <a:gdLst/>
            <a:ahLst/>
            <a:cxnLst/>
            <a:rect l="l" t="t" r="r" b="b"/>
            <a:pathLst>
              <a:path w="2073686" h="2297714">
                <a:moveTo>
                  <a:pt x="0" y="0"/>
                </a:moveTo>
                <a:lnTo>
                  <a:pt x="2073687" y="0"/>
                </a:lnTo>
                <a:lnTo>
                  <a:pt x="2073687" y="2297714"/>
                </a:lnTo>
                <a:lnTo>
                  <a:pt x="0" y="229771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2312556">
            <a:off x="16286645" y="591218"/>
            <a:ext cx="1610809" cy="2322652"/>
          </a:xfrm>
          <a:custGeom>
            <a:avLst/>
            <a:gdLst/>
            <a:ahLst/>
            <a:cxnLst/>
            <a:rect l="l" t="t" r="r" b="b"/>
            <a:pathLst>
              <a:path w="1905449" h="3410200">
                <a:moveTo>
                  <a:pt x="0" y="0"/>
                </a:moveTo>
                <a:lnTo>
                  <a:pt x="1905449" y="0"/>
                </a:lnTo>
                <a:lnTo>
                  <a:pt x="1905449" y="3410200"/>
                </a:lnTo>
                <a:lnTo>
                  <a:pt x="0" y="34102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931856" y="6565120"/>
            <a:ext cx="5609471" cy="3469228"/>
          </a:xfrm>
          <a:custGeom>
            <a:avLst/>
            <a:gdLst/>
            <a:ahLst/>
            <a:cxnLst/>
            <a:rect l="l" t="t" r="r" b="b"/>
            <a:pathLst>
              <a:path w="3663453" h="2880390">
                <a:moveTo>
                  <a:pt x="0" y="0"/>
                </a:moveTo>
                <a:lnTo>
                  <a:pt x="3663453" y="0"/>
                </a:lnTo>
                <a:lnTo>
                  <a:pt x="3663453" y="2880390"/>
                </a:lnTo>
                <a:lnTo>
                  <a:pt x="0" y="288039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pic>
        <p:nvPicPr>
          <p:cNvPr id="1026" name="Picture 2" descr="Premium Vector | Chibi style people wearing traditional clothing from  vietnam"/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817" b="73710" l="46965" r="921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32" t="7321" r="8040" b="26123"/>
          <a:stretch/>
        </p:blipFill>
        <p:spPr bwMode="auto">
          <a:xfrm>
            <a:off x="14292819" y="2773678"/>
            <a:ext cx="2748881" cy="392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remium Vector | Chibi style people wearing traditional clothing from  vietnam"/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1814" b="71880" l="8946" r="476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78" t="12034" r="51026" b="24017"/>
          <a:stretch/>
        </p:blipFill>
        <p:spPr bwMode="auto">
          <a:xfrm>
            <a:off x="1136365" y="2951072"/>
            <a:ext cx="2697354" cy="404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20585508">
            <a:off x="3460630" y="3232893"/>
            <a:ext cx="11362406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err="1" smtClean="0">
                <a:latin typeface="#9Slide05 SVNSteady" pitchFamily="2" charset="0"/>
              </a:rPr>
              <a:t>Hẹn</a:t>
            </a:r>
            <a:r>
              <a:rPr lang="en-US" sz="16600" dirty="0" smtClean="0">
                <a:latin typeface="#9Slide05 SVNSteady" pitchFamily="2" charset="0"/>
              </a:rPr>
              <a:t> </a:t>
            </a:r>
            <a:r>
              <a:rPr lang="en-US" sz="16600" dirty="0" err="1" smtClean="0">
                <a:latin typeface="#9Slide05 SVNSteady" pitchFamily="2" charset="0"/>
              </a:rPr>
              <a:t>gặp</a:t>
            </a:r>
            <a:r>
              <a:rPr lang="en-US" sz="16600" dirty="0" smtClean="0">
                <a:latin typeface="#9Slide05 SVNSteady" pitchFamily="2" charset="0"/>
              </a:rPr>
              <a:t> </a:t>
            </a:r>
            <a:r>
              <a:rPr lang="en-US" sz="16600" dirty="0" err="1" smtClean="0">
                <a:latin typeface="#9Slide05 SVNSteady" pitchFamily="2" charset="0"/>
              </a:rPr>
              <a:t>lại</a:t>
            </a:r>
            <a:r>
              <a:rPr lang="en-US" sz="16600" dirty="0" smtClean="0">
                <a:latin typeface="#9Slide05 SVNSteady" pitchFamily="2" charset="0"/>
              </a:rPr>
              <a:t> </a:t>
            </a:r>
            <a:r>
              <a:rPr lang="en-US" sz="16600" dirty="0" err="1" smtClean="0">
                <a:latin typeface="#9Slide05 SVNSteady" pitchFamily="2" charset="0"/>
              </a:rPr>
              <a:t>nhé</a:t>
            </a:r>
            <a:r>
              <a:rPr lang="en-US" sz="16600" dirty="0" smtClean="0">
                <a:latin typeface="#9Slide05 SVNSteady" pitchFamily="2" charset="0"/>
              </a:rPr>
              <a:t>!</a:t>
            </a:r>
            <a:endParaRPr lang="en-US" sz="16600" dirty="0">
              <a:latin typeface="#9Slide05 SVNStead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44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-1279024" y="468476"/>
            <a:ext cx="4316134" cy="3186091"/>
          </a:xfrm>
          <a:custGeom>
            <a:avLst/>
            <a:gdLst/>
            <a:ahLst/>
            <a:cxnLst/>
            <a:rect l="l" t="t" r="r" b="b"/>
            <a:pathLst>
              <a:path w="4316134" h="3186091">
                <a:moveTo>
                  <a:pt x="0" y="0"/>
                </a:moveTo>
                <a:lnTo>
                  <a:pt x="4316133" y="0"/>
                </a:lnTo>
                <a:lnTo>
                  <a:pt x="4316133" y="3186091"/>
                </a:lnTo>
                <a:lnTo>
                  <a:pt x="0" y="31860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14719" y="342022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1" y="0"/>
                </a:lnTo>
                <a:lnTo>
                  <a:pt x="3847771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481855" y="-79465"/>
            <a:ext cx="2721794" cy="6180983"/>
          </a:xfrm>
          <a:custGeom>
            <a:avLst/>
            <a:gdLst/>
            <a:ahLst/>
            <a:cxnLst/>
            <a:rect l="l" t="t" r="r" b="b"/>
            <a:pathLst>
              <a:path w="2721794" h="6180983">
                <a:moveTo>
                  <a:pt x="0" y="0"/>
                </a:moveTo>
                <a:lnTo>
                  <a:pt x="2721795" y="0"/>
                </a:lnTo>
                <a:lnTo>
                  <a:pt x="2721795" y="6180984"/>
                </a:lnTo>
                <a:lnTo>
                  <a:pt x="0" y="61809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535414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299175" y="3278482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1" y="0"/>
                </a:lnTo>
                <a:lnTo>
                  <a:pt x="3847771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630022" y="1858817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0" y="0"/>
                </a:lnTo>
                <a:lnTo>
                  <a:pt x="3847770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010837" y="2361647"/>
            <a:ext cx="3556064" cy="2639590"/>
          </a:xfrm>
          <a:custGeom>
            <a:avLst/>
            <a:gdLst/>
            <a:ahLst/>
            <a:cxnLst/>
            <a:rect l="l" t="t" r="r" b="b"/>
            <a:pathLst>
              <a:path w="3556064" h="2639590">
                <a:moveTo>
                  <a:pt x="0" y="0"/>
                </a:moveTo>
                <a:lnTo>
                  <a:pt x="3556064" y="0"/>
                </a:lnTo>
                <a:lnTo>
                  <a:pt x="3556064" y="2639590"/>
                </a:lnTo>
                <a:lnTo>
                  <a:pt x="0" y="26395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386343" b="-134164"/>
            </a:stretch>
          </a:blipFill>
        </p:spPr>
      </p:sp>
      <p:pic>
        <p:nvPicPr>
          <p:cNvPr id="16" name="Picture 2" descr="1000 years Thang Long/ Hanoi by Phong Nguyen Thanh, via Behance | Comic  illustration, Concept art, Cool artwork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11" b="100000" l="167" r="99667">
                        <a14:foregroundMark x1="13667" y1="26902" x2="13667" y2="26902"/>
                        <a14:foregroundMark x1="29333" y1="27174" x2="29333" y2="27174"/>
                        <a14:foregroundMark x1="57667" y1="16576" x2="57667" y2="16576"/>
                        <a14:foregroundMark x1="65333" y1="33696" x2="65333" y2="33696"/>
                        <a14:foregroundMark x1="80167" y1="36957" x2="80167" y2="36957"/>
                        <a14:foregroundMark x1="90333" y1="51087" x2="92500" y2="56522"/>
                        <a14:foregroundMark x1="90333" y1="69022" x2="88500" y2="73641"/>
                        <a14:foregroundMark x1="90500" y1="74457" x2="90500" y2="74457"/>
                        <a14:foregroundMark x1="84333" y1="79076" x2="84333" y2="79076"/>
                        <a14:foregroundMark x1="48000" y1="60326" x2="48000" y2="60326"/>
                        <a14:foregroundMark x1="43167" y1="58152" x2="43167" y2="581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596" y="2564770"/>
            <a:ext cx="13041466" cy="799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1"/>
          <p:cNvSpPr txBox="1"/>
          <p:nvPr/>
        </p:nvSpPr>
        <p:spPr>
          <a:xfrm>
            <a:off x="-6176008" y="8687286"/>
            <a:ext cx="16831893" cy="110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Thành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Thăng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Long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#9Slide05 SVNEgregio Script" panose="020005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261" y="772664"/>
            <a:ext cx="16838611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9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548229" y="1156142"/>
            <a:ext cx="13345712" cy="7987857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116916" y="1"/>
            <a:ext cx="4670909" cy="5002313"/>
          </a:xfrm>
          <a:prstGeom prst="rect">
            <a:avLst/>
          </a:prstGeom>
        </p:spPr>
      </p:pic>
      <p:pic>
        <p:nvPicPr>
          <p:cNvPr id="14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93507" y="6521957"/>
            <a:ext cx="4429809" cy="3086100"/>
          </a:xfrm>
          <a:prstGeom prst="rect">
            <a:avLst/>
          </a:prstGeom>
        </p:spPr>
      </p:pic>
      <p:pic>
        <p:nvPicPr>
          <p:cNvPr id="18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13491384" y="7585676"/>
            <a:ext cx="3798276" cy="2486438"/>
          </a:xfrm>
          <a:prstGeom prst="rect">
            <a:avLst/>
          </a:prstGeom>
        </p:spPr>
      </p:pic>
      <p:pic>
        <p:nvPicPr>
          <p:cNvPr id="4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>
            <a:off x="893507" y="228027"/>
            <a:ext cx="5873718" cy="31220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76474" y="2380598"/>
            <a:ext cx="11814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n-US" sz="14400" dirty="0" smtClean="0">
                <a:ln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latin typeface="#9Slide05 SVNSteady" pitchFamily="2" charset="0"/>
              </a:rPr>
              <a:t>ĐÂY LÀ GÌ?</a:t>
            </a:r>
            <a:endParaRPr lang="en-US" sz="14400" dirty="0">
              <a:ln>
                <a:solidFill>
                  <a:prstClr val="black">
                    <a:lumMod val="85000"/>
                    <a:lumOff val="15000"/>
                  </a:prst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latin typeface="#9Slide05 SVNSteady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" y="4600854"/>
            <a:ext cx="15087600" cy="5733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4488239"/>
            <a:ext cx="95472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Dựa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ảnh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4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4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0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446"/>
            <a:ext cx="18288000" cy="102878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1649" y="114300"/>
            <a:ext cx="15465921" cy="957764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/>
          <a:srcRect l="18716"/>
          <a:stretch/>
        </p:blipFill>
        <p:spPr>
          <a:xfrm rot="5400000">
            <a:off x="618747" y="-637791"/>
            <a:ext cx="3499428" cy="4736909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0206" y="6706047"/>
            <a:ext cx="4023708" cy="34933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0770" y="4189904"/>
            <a:ext cx="6824603" cy="68385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044958" y="8076120"/>
            <a:ext cx="4342856" cy="161582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99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Bản</a:t>
            </a:r>
            <a:r>
              <a:rPr lang="en-US" sz="9900" dirty="0" smtClean="0">
                <a:solidFill>
                  <a:prstClr val="white"/>
                </a:solidFill>
                <a:latin typeface="SVN-Cookies" panose="02040603050506020204" pitchFamily="18" charset="0"/>
              </a:rPr>
              <a:t> </a:t>
            </a:r>
            <a:r>
              <a:rPr lang="en-US" sz="99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đồ</a:t>
            </a:r>
            <a:endParaRPr lang="en-US" sz="9900" dirty="0">
              <a:solidFill>
                <a:prstClr val="white"/>
              </a:solidFill>
              <a:latin typeface="SVN-Cookies" panose="02040603050506020204" pitchFamily="18" charset="0"/>
            </a:endParaRPr>
          </a:p>
        </p:txBody>
      </p:sp>
      <p:pic>
        <p:nvPicPr>
          <p:cNvPr id="1026" name="Picture 2" descr="Bản đồ thế giới và các châu lụ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889" y="1567474"/>
            <a:ext cx="10439400" cy="6130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6661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446"/>
            <a:ext cx="18288000" cy="102878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569" y="189729"/>
            <a:ext cx="15465921" cy="912044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/>
          <a:srcRect l="18716"/>
          <a:stretch/>
        </p:blipFill>
        <p:spPr>
          <a:xfrm rot="5400000">
            <a:off x="618746" y="-637791"/>
            <a:ext cx="3499428" cy="473690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2144889" y="4154049"/>
            <a:ext cx="8346563" cy="393966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0206" y="6706047"/>
            <a:ext cx="4023708" cy="34933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3833" y="5276672"/>
            <a:ext cx="5020491" cy="5020491"/>
          </a:xfrm>
          <a:prstGeom prst="rect">
            <a:avLst/>
          </a:prstGeom>
        </p:spPr>
      </p:pic>
      <p:pic>
        <p:nvPicPr>
          <p:cNvPr id="2050" name="Picture 2" descr="Trận Bạch Đằng (1288) – Wikipedia tiếng Việ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285" y="1848027"/>
            <a:ext cx="10287000" cy="65708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780127" y="8709217"/>
            <a:ext cx="4100802" cy="132343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80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Lược</a:t>
            </a:r>
            <a:r>
              <a:rPr lang="en-US" sz="8000" dirty="0" smtClean="0">
                <a:solidFill>
                  <a:prstClr val="white"/>
                </a:solidFill>
                <a:latin typeface="SVN-Cookies" panose="02040603050506020204" pitchFamily="18" charset="0"/>
              </a:rPr>
              <a:t> </a:t>
            </a:r>
            <a:r>
              <a:rPr lang="en-US" sz="80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đồ</a:t>
            </a:r>
            <a:endParaRPr lang="en-US" sz="8000" dirty="0">
              <a:solidFill>
                <a:prstClr val="white"/>
              </a:solidFill>
              <a:latin typeface="SVN-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8777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446"/>
            <a:ext cx="18288000" cy="102878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1649" y="1170897"/>
            <a:ext cx="15465921" cy="85210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/>
          <a:srcRect l="18716"/>
          <a:stretch/>
        </p:blipFill>
        <p:spPr>
          <a:xfrm rot="5400000">
            <a:off x="618746" y="-637791"/>
            <a:ext cx="3499428" cy="473690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2144889" y="4154049"/>
            <a:ext cx="8346563" cy="393966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0206" y="6706047"/>
            <a:ext cx="4023708" cy="34933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3833" y="5276672"/>
            <a:ext cx="5020491" cy="5020491"/>
          </a:xfrm>
          <a:prstGeom prst="rect">
            <a:avLst/>
          </a:prstGeom>
        </p:spPr>
      </p:pic>
      <p:pic>
        <p:nvPicPr>
          <p:cNvPr id="3074" name="Picture 2" descr="Cho bảng số liệu sau: Diện tích, dân số phân theo vùng của nước ta, năm 20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50" y="2390775"/>
            <a:ext cx="12082002" cy="577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266387" y="8452702"/>
            <a:ext cx="7855035" cy="161582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99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Bảng</a:t>
            </a:r>
            <a:r>
              <a:rPr lang="en-US" sz="9900" dirty="0" smtClean="0">
                <a:solidFill>
                  <a:prstClr val="white"/>
                </a:solidFill>
                <a:latin typeface="SVN-Cookies" panose="02040603050506020204" pitchFamily="18" charset="0"/>
              </a:rPr>
              <a:t> </a:t>
            </a:r>
            <a:r>
              <a:rPr lang="en-US" sz="99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số</a:t>
            </a:r>
            <a:r>
              <a:rPr lang="en-US" sz="9900" dirty="0" smtClean="0">
                <a:solidFill>
                  <a:prstClr val="white"/>
                </a:solidFill>
                <a:latin typeface="SVN-Cookies" panose="02040603050506020204" pitchFamily="18" charset="0"/>
              </a:rPr>
              <a:t> </a:t>
            </a:r>
            <a:r>
              <a:rPr lang="en-US" sz="99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liệu</a:t>
            </a:r>
            <a:endParaRPr lang="en-US" sz="9900" dirty="0">
              <a:solidFill>
                <a:prstClr val="white"/>
              </a:solidFill>
              <a:latin typeface="SVN-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657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14980"/>
          <a:stretch/>
        </p:blipFill>
        <p:spPr>
          <a:xfrm>
            <a:off x="0" y="-446"/>
            <a:ext cx="18288000" cy="102878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B606EB1-E9BC-4B53-AB87-CFB7FCB3F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1181100"/>
            <a:ext cx="15465921" cy="85210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/>
          <a:srcRect l="18716"/>
          <a:stretch/>
        </p:blipFill>
        <p:spPr>
          <a:xfrm rot="5400000">
            <a:off x="618746" y="-637791"/>
            <a:ext cx="3499428" cy="4736909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0206" y="6706047"/>
            <a:ext cx="4023708" cy="349331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043385" y="7488914"/>
            <a:ext cx="4713150" cy="161582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 defTabSz="1371600">
              <a:defRPr/>
            </a:pPr>
            <a:r>
              <a:rPr lang="en-US" sz="99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Biểu</a:t>
            </a:r>
            <a:r>
              <a:rPr lang="en-US" sz="9900" dirty="0" smtClean="0">
                <a:solidFill>
                  <a:prstClr val="white"/>
                </a:solidFill>
                <a:latin typeface="SVN-Cookies" panose="02040603050506020204" pitchFamily="18" charset="0"/>
              </a:rPr>
              <a:t> </a:t>
            </a:r>
            <a:r>
              <a:rPr lang="en-US" sz="9900" dirty="0" err="1" smtClean="0">
                <a:solidFill>
                  <a:prstClr val="white"/>
                </a:solidFill>
                <a:latin typeface="SVN-Cookies" panose="02040603050506020204" pitchFamily="18" charset="0"/>
              </a:rPr>
              <a:t>đồ</a:t>
            </a:r>
            <a:endParaRPr lang="en-US" sz="9900" dirty="0">
              <a:solidFill>
                <a:prstClr val="white"/>
              </a:solidFill>
              <a:latin typeface="SVN-Cookies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3833" y="5276672"/>
            <a:ext cx="5020491" cy="5020491"/>
          </a:xfrm>
          <a:prstGeom prst="rect">
            <a:avLst/>
          </a:prstGeom>
        </p:spPr>
      </p:pic>
      <p:pic>
        <p:nvPicPr>
          <p:cNvPr id="4098" name="Picture 2" descr="25 Cách Nhận Biết Các Loại Biểu Đồ tốt nhất 06/2023 - Vik New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104" y="2439876"/>
            <a:ext cx="10747079" cy="494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6457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5A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9166" y="342022"/>
            <a:ext cx="17669667" cy="9602956"/>
            <a:chOff x="0" y="0"/>
            <a:chExt cx="3450900" cy="18754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50900" cy="1875465"/>
            </a:xfrm>
            <a:custGeom>
              <a:avLst/>
              <a:gdLst/>
              <a:ahLst/>
              <a:cxnLst/>
              <a:rect l="l" t="t" r="r" b="b"/>
              <a:pathLst>
                <a:path w="3450900" h="1875465">
                  <a:moveTo>
                    <a:pt x="0" y="0"/>
                  </a:moveTo>
                  <a:lnTo>
                    <a:pt x="3450900" y="0"/>
                  </a:lnTo>
                  <a:lnTo>
                    <a:pt x="3450900" y="1875465"/>
                  </a:lnTo>
                  <a:lnTo>
                    <a:pt x="0" y="1875465"/>
                  </a:lnTo>
                  <a:close/>
                </a:path>
              </a:pathLst>
            </a:custGeom>
            <a:solidFill>
              <a:srgbClr val="F3EBD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438053" y="777576"/>
            <a:ext cx="4316134" cy="3186091"/>
          </a:xfrm>
          <a:custGeom>
            <a:avLst/>
            <a:gdLst/>
            <a:ahLst/>
            <a:cxnLst/>
            <a:rect l="l" t="t" r="r" b="b"/>
            <a:pathLst>
              <a:path w="4316134" h="3186091">
                <a:moveTo>
                  <a:pt x="0" y="0"/>
                </a:moveTo>
                <a:lnTo>
                  <a:pt x="4316133" y="0"/>
                </a:lnTo>
                <a:lnTo>
                  <a:pt x="4316133" y="3186091"/>
                </a:lnTo>
                <a:lnTo>
                  <a:pt x="0" y="31860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358" y="651122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1" y="0"/>
                </a:lnTo>
                <a:lnTo>
                  <a:pt x="3847771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35222" y="229635"/>
            <a:ext cx="2721794" cy="6180983"/>
          </a:xfrm>
          <a:custGeom>
            <a:avLst/>
            <a:gdLst/>
            <a:ahLst/>
            <a:cxnLst/>
            <a:rect l="l" t="t" r="r" b="b"/>
            <a:pathLst>
              <a:path w="2721794" h="6180983">
                <a:moveTo>
                  <a:pt x="0" y="0"/>
                </a:moveTo>
                <a:lnTo>
                  <a:pt x="2721795" y="0"/>
                </a:lnTo>
                <a:lnTo>
                  <a:pt x="2721795" y="6180984"/>
                </a:lnTo>
                <a:lnTo>
                  <a:pt x="0" y="61809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535414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299175" y="3278482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1" y="0"/>
                </a:lnTo>
                <a:lnTo>
                  <a:pt x="3847771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630022" y="1858817"/>
            <a:ext cx="3847770" cy="2840354"/>
          </a:xfrm>
          <a:custGeom>
            <a:avLst/>
            <a:gdLst/>
            <a:ahLst/>
            <a:cxnLst/>
            <a:rect l="l" t="t" r="r" b="b"/>
            <a:pathLst>
              <a:path w="3847770" h="2840354">
                <a:moveTo>
                  <a:pt x="0" y="0"/>
                </a:moveTo>
                <a:lnTo>
                  <a:pt x="3847770" y="0"/>
                </a:lnTo>
                <a:lnTo>
                  <a:pt x="3847770" y="2840354"/>
                </a:lnTo>
                <a:lnTo>
                  <a:pt x="0" y="28403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010837" y="2361647"/>
            <a:ext cx="3556064" cy="2639590"/>
          </a:xfrm>
          <a:custGeom>
            <a:avLst/>
            <a:gdLst/>
            <a:ahLst/>
            <a:cxnLst/>
            <a:rect l="l" t="t" r="r" b="b"/>
            <a:pathLst>
              <a:path w="3556064" h="2639590">
                <a:moveTo>
                  <a:pt x="0" y="0"/>
                </a:moveTo>
                <a:lnTo>
                  <a:pt x="3556064" y="0"/>
                </a:lnTo>
                <a:lnTo>
                  <a:pt x="3556064" y="2639590"/>
                </a:lnTo>
                <a:lnTo>
                  <a:pt x="0" y="26395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r="-386343" b="-134164"/>
            </a:stretch>
          </a:blipFill>
        </p:spPr>
      </p:sp>
      <p:sp>
        <p:nvSpPr>
          <p:cNvPr id="17" name="TextBox 11"/>
          <p:cNvSpPr txBox="1"/>
          <p:nvPr/>
        </p:nvSpPr>
        <p:spPr>
          <a:xfrm>
            <a:off x="-6176008" y="8687286"/>
            <a:ext cx="16831893" cy="1104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Hồ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Hoàn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#9Slide05 SVNEgregio Script" panose="02000500000000000000" pitchFamily="2" charset="0"/>
              </a:rPr>
              <a:t>Kiếm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#9Slide05 SVNEgregio Script" panose="02000500000000000000" pitchFamily="2" charset="0"/>
            </a:endParaRPr>
          </a:p>
        </p:txBody>
      </p:sp>
      <p:pic>
        <p:nvPicPr>
          <p:cNvPr id="13314" name="Picture 2" descr="Hồ Hoàn Kiếm (Hồ Gươm) - Hà Nội | Behance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5885" r="95104">
                        <a14:foregroundMark x1="19688" y1="19010" x2="38906" y2="45990"/>
                        <a14:foregroundMark x1="81042" y1="27708" x2="49896" y2="48750"/>
                        <a14:foregroundMark x1="26510" y1="40104" x2="20156" y2="43802"/>
                        <a14:foregroundMark x1="11302" y1="31094" x2="11302" y2="50938"/>
                        <a14:foregroundMark x1="87552" y1="17604" x2="83958" y2="23490"/>
                        <a14:foregroundMark x1="82917" y1="15937" x2="56563" y2="18229"/>
                        <a14:foregroundMark x1="65208" y1="21823" x2="59792" y2="23021"/>
                        <a14:foregroundMark x1="54063" y1="23021" x2="54063" y2="23021"/>
                        <a14:foregroundMark x1="50365" y1="22865" x2="50365" y2="22865"/>
                        <a14:foregroundMark x1="88802" y1="72656" x2="88802" y2="72656"/>
                        <a14:foregroundMark x1="86771" y1="72760" x2="88333" y2="73229"/>
                        <a14:foregroundMark x1="90156" y1="72344" x2="90156" y2="72344"/>
                        <a14:foregroundMark x1="76406" y1="71250" x2="75625" y2="76979"/>
                        <a14:foregroundMark x1="74688" y1="77760" x2="76094" y2="79115"/>
                        <a14:foregroundMark x1="81979" y1="77135" x2="81823" y2="76979"/>
                        <a14:foregroundMark x1="84427" y1="58698" x2="79948" y2="65990"/>
                        <a14:foregroundMark x1="87552" y1="42708" x2="87552" y2="42708"/>
                        <a14:foregroundMark x1="36719" y1="21510" x2="38594" y2="24271"/>
                        <a14:foregroundMark x1="9115" y1="32813" x2="8958" y2="40417"/>
                        <a14:foregroundMark x1="9896" y1="45052" x2="8802" y2="5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58817"/>
            <a:ext cx="11379007" cy="936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7292" y="767234"/>
            <a:ext cx="16838611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7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​​">
  <a:themeElements>
    <a:clrScheme name="自定义 33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D2D"/>
      </a:accent1>
      <a:accent2>
        <a:srgbClr val="FFAD2D"/>
      </a:accent2>
      <a:accent3>
        <a:srgbClr val="FFAD2D"/>
      </a:accent3>
      <a:accent4>
        <a:srgbClr val="FFAD2D"/>
      </a:accent4>
      <a:accent5>
        <a:srgbClr val="FFAD2D"/>
      </a:accent5>
      <a:accent6>
        <a:srgbClr val="FFAD2D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833</Words>
  <Application>Microsoft Office PowerPoint</Application>
  <PresentationFormat>Custom</PresentationFormat>
  <Paragraphs>81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#9Slide05 SVNSteady</vt:lpstr>
      <vt:lpstr>Arial</vt:lpstr>
      <vt:lpstr>SVN-Cookies</vt:lpstr>
      <vt:lpstr>Cambria</vt:lpstr>
      <vt:lpstr>Wingdings</vt:lpstr>
      <vt:lpstr>#9Slide05 SVNEgregio Script</vt:lpstr>
      <vt:lpstr>Calibri</vt:lpstr>
      <vt:lpstr>等线 Light</vt:lpstr>
      <vt:lpstr>思源黑体 CN Normal</vt:lpstr>
      <vt:lpstr>Office Theme</vt:lpstr>
      <vt:lpstr>1_Office 主题​​</vt:lpstr>
      <vt:lpstr>4_Office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TH59</dc:title>
  <dc:creator>ADMIN</dc:creator>
  <cp:lastModifiedBy>Phương Anh</cp:lastModifiedBy>
  <cp:revision>5</cp:revision>
  <dcterms:created xsi:type="dcterms:W3CDTF">2006-08-16T00:00:00Z</dcterms:created>
  <dcterms:modified xsi:type="dcterms:W3CDTF">2023-08-14T01:47:44Z</dcterms:modified>
  <cp:category>TH59</cp:category>
  <dc:identifier>DAFl9_NWcDk</dc:identifier>
</cp:coreProperties>
</file>