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61" r:id="rId4"/>
    <p:sldId id="262" r:id="rId5"/>
    <p:sldId id="277" r:id="rId6"/>
    <p:sldId id="278" r:id="rId7"/>
    <p:sldId id="279" r:id="rId8"/>
    <p:sldId id="280" r:id="rId9"/>
    <p:sldId id="281" r:id="rId10"/>
    <p:sldId id="263" r:id="rId11"/>
    <p:sldId id="283" r:id="rId12"/>
    <p:sldId id="282" r:id="rId13"/>
    <p:sldId id="284" r:id="rId14"/>
    <p:sldId id="285" r:id="rId15"/>
    <p:sldId id="266" r:id="rId16"/>
    <p:sldId id="267" r:id="rId17"/>
    <p:sldId id="286" r:id="rId18"/>
    <p:sldId id="287" r:id="rId19"/>
    <p:sldId id="264" r:id="rId20"/>
    <p:sldId id="288" r:id="rId21"/>
    <p:sldId id="270" r:id="rId22"/>
    <p:sldId id="271" r:id="rId23"/>
    <p:sldId id="273" r:id="rId24"/>
    <p:sldId id="274" r:id="rId25"/>
    <p:sldId id="275" r:id="rId26"/>
  </p:sldIdLst>
  <p:sldSz cx="12192000" cy="6858000"/>
  <p:notesSz cx="6858000" cy="9144000"/>
  <p:embeddedFontLst>
    <p:embeddedFont>
      <p:font typeface="#9Slide03 AmpleSoft" panose="02000000000000000000"/>
      <p:regular r:id="rId28"/>
    </p:embeddedFont>
    <p:embeddedFont>
      <p:font typeface="#9Slide04 SFU Fenice Ultra" panose="0000040000000000000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63" autoAdjust="0"/>
    <p:restoredTop sz="94660"/>
  </p:normalViewPr>
  <p:slideViewPr>
    <p:cSldViewPr snapToGrid="0">
      <p:cViewPr>
        <p:scale>
          <a:sx n="57" d="100"/>
          <a:sy n="57" d="100"/>
        </p:scale>
        <p:origin x="130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33640-CBC1-4094-9859-499AA17154A9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28C9B-B25F-4C5D-A03C-35246BA57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7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672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589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452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987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52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272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073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810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177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476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899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800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777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6998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411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8160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0068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893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685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719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954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150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529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055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C6648-606D-4106-BCB9-EDE15F7FFE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943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27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8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53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0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53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93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8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58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36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8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2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39F8E3-9323-4111-840A-20CEEB498B81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F59EC8-C4C6-4169-A518-9B952D939E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93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youtube.com/watch?v=GklBOi50QRQ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4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144102" y="-322028"/>
            <a:ext cx="3566710" cy="2230730"/>
            <a:chOff x="8321931" y="-186793"/>
            <a:chExt cx="3566710" cy="223073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r="13327" b="39565"/>
            <a:stretch/>
          </p:blipFill>
          <p:spPr>
            <a:xfrm>
              <a:off x="8321931" y="-186793"/>
              <a:ext cx="3566710" cy="200064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326046">
              <a:off x="10017200" y="685405"/>
              <a:ext cx="762384" cy="135853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365901" y="396787"/>
            <a:ext cx="2717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00CC00"/>
                </a:solidFill>
                <a:effectLst/>
                <a:uLnTx/>
                <a:uFillTx/>
                <a:latin typeface="#9Slide04 SFU Fenice Ultra" panose="00000400000000000000" pitchFamily="2" charset="0"/>
                <a:ea typeface="+mn-ea"/>
                <a:cs typeface="+mn-cs"/>
              </a:rPr>
              <a:t>BÀI 2</a:t>
            </a:r>
            <a:endParaRPr kumimoji="0" lang="en-US" sz="6600" b="1" i="0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olid"/>
              </a:ln>
              <a:solidFill>
                <a:srgbClr val="00CC00"/>
              </a:solidFill>
              <a:effectLst/>
              <a:uLnTx/>
              <a:uFillTx/>
              <a:latin typeface="#9Slide04 SFU Fenice Ultra" panose="00000400000000000000" pitchFamily="2" charset="0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414" y="2790261"/>
            <a:ext cx="5538321" cy="44825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4" y="-43980"/>
            <a:ext cx="1091609" cy="1091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4420A3-0BF2-589E-F1EF-2331ECED7A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2380" b="65247"/>
          <a:stretch/>
        </p:blipFill>
        <p:spPr>
          <a:xfrm>
            <a:off x="-700735" y="950785"/>
            <a:ext cx="8949861" cy="590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3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圆角矩形 1"/>
          <p:cNvSpPr/>
          <p:nvPr/>
        </p:nvSpPr>
        <p:spPr>
          <a:xfrm>
            <a:off x="501650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174140" y="78256"/>
            <a:ext cx="8348948" cy="2664445"/>
            <a:chOff x="2183009" y="259546"/>
            <a:chExt cx="8348948" cy="2664445"/>
          </a:xfrm>
        </p:grpSpPr>
        <p:grpSp>
          <p:nvGrpSpPr>
            <p:cNvPr id="27" name="Group 26"/>
            <p:cNvGrpSpPr/>
            <p:nvPr/>
          </p:nvGrpSpPr>
          <p:grpSpPr>
            <a:xfrm>
              <a:off x="2322027" y="658245"/>
              <a:ext cx="7876902" cy="2265746"/>
              <a:chOff x="2116184" y="1499991"/>
              <a:chExt cx="7876902" cy="226574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116184" y="1499991"/>
                <a:ext cx="7876902" cy="218793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6699"/>
                </a:solidFill>
                <a:prstDash val="dash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434937" y="2011411"/>
                <a:ext cx="734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Việc</a:t>
                </a:r>
                <a:r>
                  <a:rPr kumimoji="0" lang="vi-VN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làm của bạn nào dưới đây thể hiện hoặc không thể hiện sự biết ơn của người lao động? Vì sao?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99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400" l="0" r="97899">
                          <a14:foregroundMark x1="6303" y1="57600" x2="17227" y2="6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556" y="259546"/>
              <a:ext cx="1133401" cy="1190548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3009" y="350063"/>
              <a:ext cx="1055124" cy="1009514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400" l="0" r="97899">
                        <a14:foregroundMark x1="6303" y1="57600" x2="17227" y2="6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403" y="4276925"/>
            <a:ext cx="2548297" cy="26767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5171" y="3087721"/>
            <a:ext cx="91728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atin typeface="+mj-lt"/>
              </a:rPr>
              <a:t>a) Mỗi lần nghe thấy tiếng rao của cô bán hàng rong, Lê lại nhại theo giọng của cô.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062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圆角矩形 1"/>
          <p:cNvSpPr/>
          <p:nvPr/>
        </p:nvSpPr>
        <p:spPr>
          <a:xfrm>
            <a:off x="501650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16015" y="80187"/>
            <a:ext cx="8154938" cy="2573928"/>
            <a:chOff x="2183009" y="350063"/>
            <a:chExt cx="8154938" cy="2573928"/>
          </a:xfrm>
        </p:grpSpPr>
        <p:grpSp>
          <p:nvGrpSpPr>
            <p:cNvPr id="27" name="Group 26"/>
            <p:cNvGrpSpPr/>
            <p:nvPr/>
          </p:nvGrpSpPr>
          <p:grpSpPr>
            <a:xfrm>
              <a:off x="2322027" y="658245"/>
              <a:ext cx="7876902" cy="2265746"/>
              <a:chOff x="2116184" y="1499991"/>
              <a:chExt cx="7876902" cy="226574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116184" y="1499991"/>
                <a:ext cx="7876902" cy="218793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6699"/>
                </a:solidFill>
                <a:prstDash val="dash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434937" y="2011411"/>
                <a:ext cx="734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Việc</a:t>
                </a:r>
                <a:r>
                  <a:rPr kumimoji="0" lang="vi-VN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làm của bạn nào dưới đây thể hiện hoặc không thể hiện sự biết ơn của người lao động? Vì sao?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99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400" l="0" r="97899">
                          <a14:foregroundMark x1="6303" y1="57600" x2="17227" y2="6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4546" y="350063"/>
              <a:ext cx="1133401" cy="1190548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3009" y="350063"/>
              <a:ext cx="1055124" cy="1009514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142" y="4574321"/>
            <a:ext cx="2346819" cy="22453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32688" y="2966354"/>
            <a:ext cx="104722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atin typeface="+mj-lt"/>
              </a:rPr>
              <a:t>b) Châu muốn sau này lớn lên sẽ trở thành một người giáo viên như bố mình.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51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圆角矩形 1"/>
          <p:cNvSpPr/>
          <p:nvPr/>
        </p:nvSpPr>
        <p:spPr>
          <a:xfrm>
            <a:off x="501650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16015" y="80187"/>
            <a:ext cx="8154938" cy="2573928"/>
            <a:chOff x="2183009" y="350063"/>
            <a:chExt cx="8154938" cy="2573928"/>
          </a:xfrm>
        </p:grpSpPr>
        <p:grpSp>
          <p:nvGrpSpPr>
            <p:cNvPr id="27" name="Group 26"/>
            <p:cNvGrpSpPr/>
            <p:nvPr/>
          </p:nvGrpSpPr>
          <p:grpSpPr>
            <a:xfrm>
              <a:off x="2322027" y="658245"/>
              <a:ext cx="7876902" cy="2265746"/>
              <a:chOff x="2116184" y="1499991"/>
              <a:chExt cx="7876902" cy="226574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116184" y="1499991"/>
                <a:ext cx="7876902" cy="218793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6699"/>
                </a:solidFill>
                <a:prstDash val="dash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434937" y="2011411"/>
                <a:ext cx="734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Việc</a:t>
                </a:r>
                <a:r>
                  <a:rPr kumimoji="0" lang="vi-VN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làm của bạn nào dưới đây thể hiện hoặc không thể hiện sự biết ơn của người lao động? Vì sao?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99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400" l="0" r="97899">
                          <a14:foregroundMark x1="6303" y1="57600" x2="17227" y2="6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4546" y="350063"/>
              <a:ext cx="1133401" cy="1190548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3009" y="350063"/>
              <a:ext cx="1055124" cy="1009514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0474" y="4574321"/>
            <a:ext cx="2077312" cy="19875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5171" y="3087721"/>
            <a:ext cx="91728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atin typeface="+mj-lt"/>
              </a:rPr>
              <a:t>c) Thanh lấy cốc nước mời chú thợ điện và cảm ơn chú đã sửa điện cho nhà mình.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18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圆角矩形 1"/>
          <p:cNvSpPr/>
          <p:nvPr/>
        </p:nvSpPr>
        <p:spPr>
          <a:xfrm>
            <a:off x="501650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16015" y="80187"/>
            <a:ext cx="8154938" cy="2573928"/>
            <a:chOff x="2183009" y="350063"/>
            <a:chExt cx="8154938" cy="2573928"/>
          </a:xfrm>
        </p:grpSpPr>
        <p:grpSp>
          <p:nvGrpSpPr>
            <p:cNvPr id="27" name="Group 26"/>
            <p:cNvGrpSpPr/>
            <p:nvPr/>
          </p:nvGrpSpPr>
          <p:grpSpPr>
            <a:xfrm>
              <a:off x="2322027" y="658245"/>
              <a:ext cx="7876902" cy="2265746"/>
              <a:chOff x="2116184" y="1499991"/>
              <a:chExt cx="7876902" cy="226574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116184" y="1499991"/>
                <a:ext cx="7876902" cy="218793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6699"/>
                </a:solidFill>
                <a:prstDash val="dash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434937" y="2011411"/>
                <a:ext cx="734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Việc</a:t>
                </a:r>
                <a:r>
                  <a:rPr kumimoji="0" lang="vi-VN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làm của bạn nào dưới đây thể hiện hoặc không thể hiện sự biết ơn của người lao động? Vì sao?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99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400" l="0" r="97899">
                          <a14:foregroundMark x1="6303" y1="57600" x2="17227" y2="6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4546" y="350063"/>
              <a:ext cx="1133401" cy="1190548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3009" y="350063"/>
              <a:ext cx="1055124" cy="1009514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8672" y="3974540"/>
            <a:ext cx="2945220" cy="28179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5171" y="3087721"/>
            <a:ext cx="9172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atin typeface="+mj-lt"/>
              </a:rPr>
              <a:t>d) Chi yêu quý bác giúp việc như người nhà.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277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圆角矩形 1"/>
          <p:cNvSpPr/>
          <p:nvPr/>
        </p:nvSpPr>
        <p:spPr>
          <a:xfrm>
            <a:off x="501650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316015" y="80187"/>
            <a:ext cx="8154938" cy="2573928"/>
            <a:chOff x="2183009" y="350063"/>
            <a:chExt cx="8154938" cy="2573928"/>
          </a:xfrm>
        </p:grpSpPr>
        <p:grpSp>
          <p:nvGrpSpPr>
            <p:cNvPr id="27" name="Group 26"/>
            <p:cNvGrpSpPr/>
            <p:nvPr/>
          </p:nvGrpSpPr>
          <p:grpSpPr>
            <a:xfrm>
              <a:off x="2322027" y="658245"/>
              <a:ext cx="7876902" cy="2265746"/>
              <a:chOff x="2116184" y="1499991"/>
              <a:chExt cx="7876902" cy="2265746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2116184" y="1499991"/>
                <a:ext cx="7876902" cy="218793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6699"/>
                </a:solidFill>
                <a:prstDash val="dash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434937" y="2011411"/>
                <a:ext cx="7344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Việc</a:t>
                </a:r>
                <a:r>
                  <a:rPr kumimoji="0" lang="vi-VN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FF6699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làm của bạn nào dưới đây thể hiện hoặc không thể hiện sự biết ơn của người lao động? Vì sao?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99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6400" l="0" r="97899">
                          <a14:foregroundMark x1="6303" y1="57600" x2="17227" y2="65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4546" y="350063"/>
              <a:ext cx="1133401" cy="1190548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3009" y="350063"/>
              <a:ext cx="1055124" cy="1009514"/>
            </a:xfrm>
            <a:prstGeom prst="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6400" l="0" r="97899">
                        <a14:foregroundMark x1="6303" y1="57600" x2="17227" y2="6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84" y="4393287"/>
            <a:ext cx="2308002" cy="24243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5171" y="3087721"/>
            <a:ext cx="9172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atin typeface="+mj-lt"/>
              </a:rPr>
              <a:t>e) Bảo nhận hàng xong đi vào nhà ngay mà không chào chú giao hàng.</a:t>
            </a:r>
            <a:endParaRPr lang="en-US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506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279" y="3809601"/>
            <a:ext cx="2949776" cy="29497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856" y="3645260"/>
            <a:ext cx="6864724" cy="311411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96000" y="4102388"/>
            <a:ext cx="3265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60571" y="4497008"/>
            <a:ext cx="40971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khuyên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22221" y="5338275"/>
            <a:ext cx="5990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khuyên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16454" t="27635" r="35142" b="29433"/>
          <a:stretch/>
        </p:blipFill>
        <p:spPr>
          <a:xfrm>
            <a:off x="889965" y="1146973"/>
            <a:ext cx="4936794" cy="24629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13475" t="16289" r="43546" b="22246"/>
          <a:stretch/>
        </p:blipFill>
        <p:spPr>
          <a:xfrm>
            <a:off x="6105524" y="1328251"/>
            <a:ext cx="4702175" cy="2317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36029" t="16667" r="21843" b="27352"/>
          <a:stretch/>
        </p:blipFill>
        <p:spPr>
          <a:xfrm>
            <a:off x="972073" y="3615032"/>
            <a:ext cx="3513548" cy="2626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0100" y="570449"/>
            <a:ext cx="989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C00000"/>
                </a:solidFill>
                <a:latin typeface="#9Slide03 AmpleSoft" panose="02000000000000000000" pitchFamily="2" charset="0"/>
              </a:rPr>
              <a:t>Bài 3: Xử lí tình huống</a:t>
            </a:r>
            <a:endParaRPr lang="en-US" sz="3600" b="1" dirty="0">
              <a:solidFill>
                <a:srgbClr val="C00000"/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2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 flipH="1">
            <a:off x="2781300" y="-1697534"/>
            <a:ext cx="11049000" cy="10646007"/>
            <a:chOff x="-481791" y="-417788"/>
            <a:chExt cx="9805902" cy="66414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81791" y="-417788"/>
              <a:ext cx="9805902" cy="664146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43366" y="1625992"/>
              <a:ext cx="4810988" cy="168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kumimoji="0" lang="vi-VN" sz="3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là Phương, em sẽ thuyết phục Khánh qua nhặt đồ giúp bác. </a:t>
              </a:r>
              <a:r>
                <a:rPr lang="vi-VN" sz="3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Nếu bạn còn e ngại, em sẽ chạy đến giúp bác trước.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29" b="97321" l="3056" r="94167">
                        <a14:foregroundMark x1="37778" y1="25357" x2="41667" y2="30714"/>
                        <a14:foregroundMark x1="58889" y1="26429" x2="65278" y2="30000"/>
                        <a14:foregroundMark x1="44167" y1="36071" x2="44444" y2="39464"/>
                        <a14:foregroundMark x1="66944" y1="85000" x2="68056" y2="95000"/>
                        <a14:foregroundMark x1="14444" y1="69286" x2="20000" y2="70536"/>
                        <a14:foregroundMark x1="13611" y1="69107" x2="17222" y2="68036"/>
                        <a14:foregroundMark x1="12222" y1="67321" x2="15833" y2="6785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3128" y="3625470"/>
            <a:ext cx="2181592" cy="33935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16454" t="27635" r="35142" b="29433"/>
          <a:stretch/>
        </p:blipFill>
        <p:spPr>
          <a:xfrm rot="21399662">
            <a:off x="483315" y="383990"/>
            <a:ext cx="4936794" cy="313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578100" y="-1894005"/>
            <a:ext cx="11049000" cy="10646007"/>
            <a:chOff x="-1203145" y="-773253"/>
            <a:chExt cx="9805902" cy="66414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1203145" y="-773253"/>
              <a:ext cx="9805902" cy="664146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809439" y="1309635"/>
              <a:ext cx="4810988" cy="1689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kumimoji="0" lang="vi-VN" sz="3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là Mai, em sẽ nhẹ nhàng giải thích cho bạn thấy nghề nghiệp nào cũng quan trọng như nhau.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3475" t="16289" r="43546" b="22246"/>
          <a:stretch/>
        </p:blipFill>
        <p:spPr>
          <a:xfrm rot="21367917">
            <a:off x="227013" y="498499"/>
            <a:ext cx="4702175" cy="3194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29" b="97321" l="3056" r="94167">
                        <a14:foregroundMark x1="37778" y1="25357" x2="41667" y2="30714"/>
                        <a14:foregroundMark x1="58889" y1="26429" x2="65278" y2="30000"/>
                        <a14:foregroundMark x1="44167" y1="36071" x2="44444" y2="39464"/>
                        <a14:foregroundMark x1="66944" y1="85000" x2="68056" y2="95000"/>
                        <a14:foregroundMark x1="14444" y1="69286" x2="20000" y2="70536"/>
                        <a14:foregroundMark x1="13611" y1="69107" x2="17222" y2="68036"/>
                        <a14:foregroundMark x1="12222" y1="67321" x2="15833" y2="6785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446" y="3095898"/>
            <a:ext cx="2574636" cy="400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2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90900" y="-1324208"/>
            <a:ext cx="11049000" cy="10646007"/>
            <a:chOff x="-481791" y="-417788"/>
            <a:chExt cx="9805902" cy="66414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81791" y="-417788"/>
              <a:ext cx="9805902" cy="664146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688836" y="1800294"/>
              <a:ext cx="4810988" cy="136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kumimoji="0" lang="vi-VN" sz="3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là Nhung, em sẽ mang các loại rau củ đó sang biếu cho các cô chú hàng xóm.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29" b="97321" l="3056" r="94167">
                        <a14:foregroundMark x1="37778" y1="25357" x2="41667" y2="30714"/>
                        <a14:foregroundMark x1="58889" y1="26429" x2="65278" y2="30000"/>
                        <a14:foregroundMark x1="44167" y1="36071" x2="44444" y2="39464"/>
                        <a14:foregroundMark x1="66944" y1="85000" x2="68056" y2="95000"/>
                        <a14:foregroundMark x1="14444" y1="69286" x2="20000" y2="70536"/>
                        <a14:foregroundMark x1="13611" y1="69107" x2="17222" y2="68036"/>
                        <a14:foregroundMark x1="12222" y1="67321" x2="15833" y2="67857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52" y="3095898"/>
            <a:ext cx="2574636" cy="4004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36029" t="16667" r="21843" b="27352"/>
          <a:stretch/>
        </p:blipFill>
        <p:spPr>
          <a:xfrm>
            <a:off x="1074634" y="789438"/>
            <a:ext cx="3513548" cy="262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2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52500" y="1718762"/>
            <a:ext cx="5153025" cy="1811838"/>
            <a:chOff x="796835" y="4754879"/>
            <a:chExt cx="2604182" cy="1343727"/>
          </a:xfrm>
        </p:grpSpPr>
        <p:grpSp>
          <p:nvGrpSpPr>
            <p:cNvPr id="15" name="Group 14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848608" y="4754879"/>
              <a:ext cx="2535152" cy="682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800" b="1" i="1" u="none" strike="noStrike" kern="1200" cap="none" spc="0" normalizeH="0" baseline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Huy giẫm</a:t>
              </a:r>
              <a:r>
                <a:rPr kumimoji="0" lang="vi-VN" sz="3800" b="1" i="1" u="none" strike="noStrike" kern="1200" cap="none" spc="0" normalizeH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chân bẩn lên hành lang mà bác lao công vừa lau sạch.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8" b="18984"/>
          <a:stretch/>
        </p:blipFill>
        <p:spPr>
          <a:xfrm>
            <a:off x="-204223" y="353463"/>
            <a:ext cx="4040199" cy="17549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18767" t="1" b="7001"/>
          <a:stretch/>
        </p:blipFill>
        <p:spPr>
          <a:xfrm>
            <a:off x="3347048" y="685233"/>
            <a:ext cx="8265549" cy="7143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8055" t="17407" r="23751" b="43086"/>
          <a:stretch/>
        </p:blipFill>
        <p:spPr>
          <a:xfrm>
            <a:off x="6033099" y="1487619"/>
            <a:ext cx="5579498" cy="2410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" name="Group 18"/>
          <p:cNvGrpSpPr/>
          <p:nvPr/>
        </p:nvGrpSpPr>
        <p:grpSpPr>
          <a:xfrm>
            <a:off x="860425" y="3949992"/>
            <a:ext cx="10490200" cy="2576921"/>
            <a:chOff x="4331974" y="1534802"/>
            <a:chExt cx="6859901" cy="938823"/>
          </a:xfrm>
        </p:grpSpPr>
        <p:sp>
          <p:nvSpPr>
            <p:cNvPr id="20" name="Rounded Rectangle 19"/>
            <p:cNvSpPr/>
            <p:nvPr/>
          </p:nvSpPr>
          <p:spPr>
            <a:xfrm>
              <a:off x="4331974" y="1554820"/>
              <a:ext cx="6859901" cy="91880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7030A0"/>
              </a:solidFill>
              <a:prstDash val="sysDash"/>
            </a:ln>
            <a:effectLst>
              <a:glow rad="139700">
                <a:srgbClr val="7030A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38303" y="1534802"/>
              <a:ext cx="6829013" cy="930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Em sẽ</a:t>
              </a:r>
              <a:r>
                <a:rPr kumimoji="0" lang="vi-VN" sz="32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32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huyên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vậy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tôn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trọng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quả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vi-VN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vi-VN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ần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chờ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sàn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bước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hoặc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chọn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đi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lối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giẫm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chân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bẩn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lên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hành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lang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lau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sạch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0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66750" y="485775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007038" y="1330082"/>
            <a:ext cx="4177923" cy="94114"/>
            <a:chOff x="770326" y="3058661"/>
            <a:chExt cx="4177923" cy="94114"/>
          </a:xfrm>
          <a:solidFill>
            <a:srgbClr val="0F873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cxnSp>
          <p:nvCxnSpPr>
            <p:cNvPr id="5" name="直接连接符 4"/>
            <p:cNvCxnSpPr/>
            <p:nvPr/>
          </p:nvCxnSpPr>
          <p:spPr>
            <a:xfrm>
              <a:off x="770326" y="3105718"/>
              <a:ext cx="4177923" cy="0"/>
            </a:xfrm>
            <a:prstGeom prst="line">
              <a:avLst/>
            </a:prstGeom>
            <a:grpFill/>
            <a:ln w="19050">
              <a:solidFill>
                <a:srgbClr val="0F87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/>
          </p:nvSpPr>
          <p:spPr>
            <a:xfrm>
              <a:off x="2203649" y="3058661"/>
              <a:ext cx="1311277" cy="941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37号-波纹乖乖体" panose="00000500000000000000" pitchFamily="2" charset="-122"/>
                <a:ea typeface="字魂37号-波纹乖乖体" panose="00000500000000000000" pitchFamily="2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11" name="椭圆 10"/>
          <p:cNvSpPr/>
          <p:nvPr/>
        </p:nvSpPr>
        <p:spPr>
          <a:xfrm>
            <a:off x="936586" y="3400893"/>
            <a:ext cx="346113" cy="346151"/>
          </a:xfrm>
          <a:prstGeom prst="ellipse">
            <a:avLst/>
          </a:prstGeom>
          <a:solidFill>
            <a:srgbClr val="48BC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7号-波纹乖乖体" panose="00000500000000000000" pitchFamily="2" charset="-122"/>
              <a:ea typeface="字魂37号-波纹乖乖体" panose="00000500000000000000" pitchFamily="2" charset="-122"/>
              <a:cs typeface="思源黑体 CN Medium" panose="020B0600000000000000" charset="-122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936587" y="1720583"/>
            <a:ext cx="346113" cy="346151"/>
          </a:xfrm>
          <a:prstGeom prst="ellipse">
            <a:avLst/>
          </a:prstGeom>
          <a:solidFill>
            <a:srgbClr val="48BC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7号-波纹乖乖体" panose="00000500000000000000" pitchFamily="2" charset="-122"/>
              <a:ea typeface="字魂37号-波纹乖乖体" panose="00000500000000000000" pitchFamily="2" charset="-122"/>
              <a:cs typeface="思源黑体 CN Medium" panose="020B0600000000000000" charset="-122"/>
              <a:sym typeface="+mn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69228" y="1466503"/>
            <a:ext cx="10261600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vi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cụ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369228" y="3426571"/>
            <a:ext cx="10175072" cy="2463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Rèn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vi.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phẩm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893" y="556479"/>
            <a:ext cx="595021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7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75310" y="439916"/>
            <a:ext cx="10877550" cy="5886450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52500" y="1718761"/>
            <a:ext cx="5996940" cy="2246769"/>
            <a:chOff x="796835" y="4754879"/>
            <a:chExt cx="2604182" cy="1666288"/>
          </a:xfrm>
        </p:grpSpPr>
        <p:grpSp>
          <p:nvGrpSpPr>
            <p:cNvPr id="15" name="Group 14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848608" y="4754879"/>
              <a:ext cx="2535152" cy="1666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Tổng</a:t>
              </a:r>
              <a:r>
                <a:rPr kumimoji="0" lang="vi-VN" sz="2800" b="1" i="1" u="none" strike="noStrike" kern="1200" cap="none" spc="0" normalizeH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kết năm học, cả lớp được đi ăn liên hoan tại nhà hàng tự chọn. Một số bạn lấy rất nhiều đồ ăn mà không ăn hết.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8" b="18984"/>
          <a:stretch/>
        </p:blipFill>
        <p:spPr>
          <a:xfrm>
            <a:off x="-273421" y="-69701"/>
            <a:ext cx="2862744" cy="12435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18767" t="1" b="7001"/>
          <a:stretch/>
        </p:blipFill>
        <p:spPr>
          <a:xfrm>
            <a:off x="2589323" y="510750"/>
            <a:ext cx="8265549" cy="71437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68985" y="4938141"/>
            <a:ext cx="10490200" cy="2555912"/>
            <a:chOff x="4331974" y="1534802"/>
            <a:chExt cx="6859901" cy="1359722"/>
          </a:xfrm>
        </p:grpSpPr>
        <p:sp>
          <p:nvSpPr>
            <p:cNvPr id="20" name="Rounded Rectangle 19"/>
            <p:cNvSpPr/>
            <p:nvPr/>
          </p:nvSpPr>
          <p:spPr>
            <a:xfrm>
              <a:off x="4331974" y="1554820"/>
              <a:ext cx="6859901" cy="91880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7030A0"/>
              </a:solidFill>
              <a:prstDash val="sysDash"/>
            </a:ln>
            <a:effectLst>
              <a:glow rad="139700">
                <a:srgbClr val="7030A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38303" y="1534802"/>
              <a:ext cx="6829013" cy="1359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Em sẽ</a:t>
              </a:r>
              <a:r>
                <a:rPr kumimoji="0" lang="vi-VN" sz="36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lang="vi-V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huyên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nên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lấy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quá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nhiều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ăn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ăn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hết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lãng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phí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công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sức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vi-VN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3473" t="23580" r="49584" b="20617"/>
          <a:stretch/>
        </p:blipFill>
        <p:spPr>
          <a:xfrm>
            <a:off x="7118798" y="1167687"/>
            <a:ext cx="4442576" cy="377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881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>
            <a:off x="2619723" y="-354230"/>
            <a:ext cx="8979867" cy="62351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5055" y="639698"/>
            <a:ext cx="6333518" cy="63335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601" y="906545"/>
            <a:ext cx="5840474" cy="57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8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Bóng mát tâm hồn_ Chuyện một người lao cô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7800" y="154716"/>
            <a:ext cx="11734800" cy="66008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9900" y="3085796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hlinkClick r:id="rId7"/>
              </a:rPr>
              <a:t>Bóng mát tâm hồn: Chuyện một người lao công - YouTube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>
            <a:off x="2619723" y="-354230"/>
            <a:ext cx="8979867" cy="62351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605" y="1209139"/>
            <a:ext cx="6858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00107" y="3144183"/>
            <a:ext cx="7380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800" b="1" dirty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Ăn quả nhớ kẻ trồng cây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2" b="96960" l="10000" r="90000">
                        <a14:foregroundMark x1="57838" y1="28875" x2="69189" y2="43921"/>
                        <a14:foregroundMark x1="61351" y1="32067" x2="64459" y2="35866"/>
                        <a14:foregroundMark x1="56757" y1="7599" x2="54595" y2="16565"/>
                        <a14:foregroundMark x1="66081" y1="11246" x2="62162" y2="18693"/>
                        <a14:foregroundMark x1="73649" y1="17325" x2="70000" y2="24924"/>
                        <a14:foregroundMark x1="81351" y1="26596" x2="74865" y2="29331"/>
                        <a14:foregroundMark x1="46351" y1="7599" x2="46486" y2="16413"/>
                        <a14:foregroundMark x1="38243" y1="9422" x2="39054" y2="18237"/>
                        <a14:foregroundMark x1="29054" y1="13070" x2="33514" y2="21429"/>
                        <a14:foregroundMark x1="22162" y1="19605" x2="26892" y2="27052"/>
                        <a14:foregroundMark x1="17703" y1="30699" x2="21216" y2="32067"/>
                        <a14:foregroundMark x1="13108" y1="38298" x2="18649" y2="39818"/>
                        <a14:foregroundMark x1="11351" y1="48480" x2="18108" y2="49240"/>
                        <a14:foregroundMark x1="13514" y1="62614" x2="20405" y2="59878"/>
                        <a14:foregroundMark x1="18243" y1="72796" x2="25676" y2="67021"/>
                        <a14:foregroundMark x1="24865" y1="80091" x2="30405" y2="75380"/>
                        <a14:foregroundMark x1="33514" y1="86474" x2="35811" y2="80091"/>
                        <a14:foregroundMark x1="42162" y1="90274" x2="44459" y2="82827"/>
                        <a14:foregroundMark x1="52432" y1="90881" x2="52027" y2="82827"/>
                        <a14:foregroundMark x1="60676" y1="89818" x2="59054" y2="81915"/>
                        <a14:foregroundMark x1="70946" y1="84650" x2="66892" y2="76292"/>
                        <a14:foregroundMark x1="76622" y1="79787" x2="70946" y2="73100"/>
                        <a14:foregroundMark x1="82162" y1="69909" x2="75676" y2="64742"/>
                        <a14:foregroundMark x1="83919" y1="59878" x2="78784" y2="56839"/>
                        <a14:foregroundMark x1="86486" y1="49088" x2="80676" y2="48328"/>
                        <a14:foregroundMark x1="85270" y1="37386" x2="76622" y2="39058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812" y="296191"/>
            <a:ext cx="3924831" cy="348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5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>
            <a:off x="2619723" y="-354230"/>
            <a:ext cx="8979867" cy="62351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605" y="1209139"/>
            <a:ext cx="6858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22594" y="2844225"/>
            <a:ext cx="6456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3436" y="3378955"/>
            <a:ext cx="5374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1555" y="1209139"/>
            <a:ext cx="5797798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5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>
            <a:off x="2619723" y="-354230"/>
            <a:ext cx="8979867" cy="62351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5055" y="639698"/>
            <a:ext cx="6333518" cy="63335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BC3F38-E295-6AFC-4CC8-B8A6745340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5836" b="74900"/>
          <a:stretch/>
        </p:blipFill>
        <p:spPr>
          <a:xfrm>
            <a:off x="592409" y="1695586"/>
            <a:ext cx="8979867" cy="527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0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>
            <a:off x="2619723" y="-354230"/>
            <a:ext cx="8979867" cy="62351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605" y="1209139"/>
            <a:ext cx="6858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8875" y="1014716"/>
            <a:ext cx="5992887" cy="57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56985" y="448562"/>
            <a:ext cx="10779927" cy="3779908"/>
            <a:chOff x="1977166" y="1499991"/>
            <a:chExt cx="8015920" cy="1948928"/>
          </a:xfrm>
        </p:grpSpPr>
        <p:sp>
          <p:nvSpPr>
            <p:cNvPr id="5" name="Rounded Rectangle 4"/>
            <p:cNvSpPr/>
            <p:nvPr/>
          </p:nvSpPr>
          <p:spPr>
            <a:xfrm>
              <a:off x="2116184" y="1499991"/>
              <a:ext cx="7876902" cy="66620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CC00"/>
              </a:solidFill>
              <a:prstDash val="dash"/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77166" y="1509927"/>
              <a:ext cx="790870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1. Em đồng tình hay không đồng tình  với ý kiến nào dưới đây? Vì sao?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3933" y="2097780"/>
            <a:ext cx="10972317" cy="636428"/>
            <a:chOff x="796835" y="4694484"/>
            <a:chExt cx="2604182" cy="1404122"/>
          </a:xfrm>
        </p:grpSpPr>
        <p:grpSp>
          <p:nvGrpSpPr>
            <p:cNvPr id="9" name="Group 8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796835" y="4694484"/>
              <a:ext cx="2535152" cy="115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a) Cần phải biết ơn người lao động vì họ đã tạo ra của cải cho xã hội.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43951" y="2782315"/>
            <a:ext cx="10990641" cy="954107"/>
            <a:chOff x="796835" y="4694483"/>
            <a:chExt cx="2604182" cy="1466854"/>
          </a:xfrm>
        </p:grpSpPr>
        <p:grpSp>
          <p:nvGrpSpPr>
            <p:cNvPr id="20" name="Group 19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796835" y="4694483"/>
              <a:ext cx="2535152" cy="1466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b) Không cần biết ơn người lao động vì chúng ta đã trả tiền để mua sản phẩm của họ.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43938" y="3775235"/>
            <a:ext cx="10977536" cy="617116"/>
            <a:chOff x="796835" y="4694484"/>
            <a:chExt cx="2604182" cy="1404122"/>
          </a:xfrm>
        </p:grpSpPr>
        <p:grpSp>
          <p:nvGrpSpPr>
            <p:cNvPr id="26" name="Group 25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796835" y="4694484"/>
              <a:ext cx="2535152" cy="119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c) Chỉ cần biết ơn những người lao động xung quanh ta.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55066" y="4461622"/>
            <a:ext cx="11013103" cy="601576"/>
            <a:chOff x="796835" y="4694484"/>
            <a:chExt cx="2604182" cy="1404122"/>
          </a:xfrm>
        </p:grpSpPr>
        <p:grpSp>
          <p:nvGrpSpPr>
            <p:cNvPr id="31" name="Group 30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796835" y="4694484"/>
              <a:ext cx="2535152" cy="122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d) Không cần coi trọng những người lao động chân tay.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43973" y="5174851"/>
            <a:ext cx="11013103" cy="601576"/>
            <a:chOff x="796835" y="4694484"/>
            <a:chExt cx="2604182" cy="1404122"/>
          </a:xfrm>
        </p:grpSpPr>
        <p:grpSp>
          <p:nvGrpSpPr>
            <p:cNvPr id="37" name="Group 36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96835" y="4694484"/>
              <a:ext cx="2535152" cy="122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e) Trân trọng thành quả của người lao động là biết ơn người lao động.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67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48676" y="957615"/>
            <a:ext cx="10983405" cy="636428"/>
            <a:chOff x="796835" y="4694484"/>
            <a:chExt cx="2604182" cy="1404122"/>
          </a:xfrm>
        </p:grpSpPr>
        <p:grpSp>
          <p:nvGrpSpPr>
            <p:cNvPr id="9" name="Group 8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796835" y="4694484"/>
              <a:ext cx="2535152" cy="835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a) Cần phải biết ơn người lao động vì họ đã tạo ra của cải cho xã hội.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884" y="1719329"/>
            <a:ext cx="3082031" cy="2948802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1427014" y="4181994"/>
            <a:ext cx="9337972" cy="2584657"/>
            <a:chOff x="1403192" y="4547600"/>
            <a:chExt cx="9337972" cy="1825647"/>
          </a:xfrm>
        </p:grpSpPr>
        <p:grpSp>
          <p:nvGrpSpPr>
            <p:cNvPr id="49" name="Group 48"/>
            <p:cNvGrpSpPr/>
            <p:nvPr/>
          </p:nvGrpSpPr>
          <p:grpSpPr>
            <a:xfrm>
              <a:off x="1403192" y="4547600"/>
              <a:ext cx="9337972" cy="1825647"/>
              <a:chOff x="1274387" y="4567477"/>
              <a:chExt cx="9337972" cy="1825647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1724188" y="4999350"/>
                <a:ext cx="8888171" cy="1069981"/>
                <a:chOff x="1632805" y="5316232"/>
                <a:chExt cx="8562673" cy="784652"/>
              </a:xfrm>
            </p:grpSpPr>
            <p:sp>
              <p:nvSpPr>
                <p:cNvPr id="53" name="Rounded Rectangle 52"/>
                <p:cNvSpPr/>
                <p:nvPr/>
              </p:nvSpPr>
              <p:spPr>
                <a:xfrm>
                  <a:off x="1632805" y="5316232"/>
                  <a:ext cx="8562673" cy="705394"/>
                </a:xfrm>
                <a:prstGeom prst="roundRect">
                  <a:avLst/>
                </a:prstGeom>
                <a:solidFill>
                  <a:srgbClr val="FF6699"/>
                </a:solidFill>
                <a:ln>
                  <a:solidFill>
                    <a:srgbClr val="FF66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Rounded Rectangle 53"/>
                <p:cNvSpPr/>
                <p:nvPr/>
              </p:nvSpPr>
              <p:spPr>
                <a:xfrm>
                  <a:off x="1632805" y="5395490"/>
                  <a:ext cx="8562673" cy="705394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6699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52" name="图片 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4387" y="4567477"/>
                <a:ext cx="1825647" cy="1825647"/>
              </a:xfrm>
              <a:prstGeom prst="rect">
                <a:avLst/>
              </a:prstGeom>
            </p:spPr>
          </p:pic>
        </p:grpSp>
        <p:sp>
          <p:nvSpPr>
            <p:cNvPr id="50" name="TextBox 49"/>
            <p:cNvSpPr txBox="1"/>
            <p:nvPr/>
          </p:nvSpPr>
          <p:spPr>
            <a:xfrm>
              <a:off x="3228839" y="5254002"/>
              <a:ext cx="7406167" cy="673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ì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nhờ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mới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duy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trì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cuộc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056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27013" y="4181994"/>
            <a:ext cx="9844169" cy="2584657"/>
            <a:chOff x="1403192" y="4547600"/>
            <a:chExt cx="9337972" cy="1825647"/>
          </a:xfrm>
        </p:grpSpPr>
        <p:grpSp>
          <p:nvGrpSpPr>
            <p:cNvPr id="42" name="Group 41"/>
            <p:cNvGrpSpPr/>
            <p:nvPr/>
          </p:nvGrpSpPr>
          <p:grpSpPr>
            <a:xfrm>
              <a:off x="1403192" y="4547600"/>
              <a:ext cx="9337972" cy="1825647"/>
              <a:chOff x="1274387" y="4567477"/>
              <a:chExt cx="9337972" cy="1825647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1724188" y="4999350"/>
                <a:ext cx="8888171" cy="1069981"/>
                <a:chOff x="1632805" y="5316232"/>
                <a:chExt cx="8562673" cy="784652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1632805" y="5316232"/>
                  <a:ext cx="8562673" cy="705394"/>
                </a:xfrm>
                <a:prstGeom prst="roundRect">
                  <a:avLst/>
                </a:prstGeom>
                <a:solidFill>
                  <a:srgbClr val="FF6699"/>
                </a:solidFill>
                <a:ln>
                  <a:solidFill>
                    <a:srgbClr val="FF66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Rounded Rectangle 46"/>
                <p:cNvSpPr/>
                <p:nvPr/>
              </p:nvSpPr>
              <p:spPr>
                <a:xfrm>
                  <a:off x="1632805" y="5395490"/>
                  <a:ext cx="8562673" cy="705394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6699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45" name="图片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4387" y="4567477"/>
                <a:ext cx="1825647" cy="1825647"/>
              </a:xfrm>
              <a:prstGeom prst="rect">
                <a:avLst/>
              </a:prstGeom>
            </p:spPr>
          </p:pic>
        </p:grpSp>
        <p:sp>
          <p:nvSpPr>
            <p:cNvPr id="43" name="TextBox 42"/>
            <p:cNvSpPr txBox="1"/>
            <p:nvPr/>
          </p:nvSpPr>
          <p:spPr>
            <a:xfrm>
              <a:off x="3165095" y="5057287"/>
              <a:ext cx="7406167" cy="1108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vi-VN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dù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tiền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thì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vẫn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biết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ơn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nếu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họ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thì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mua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hàng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hoá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en-US" sz="24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09641" y="569285"/>
            <a:ext cx="11001747" cy="2021934"/>
            <a:chOff x="796835" y="4694483"/>
            <a:chExt cx="2604182" cy="3108543"/>
          </a:xfrm>
        </p:grpSpPr>
        <p:grpSp>
          <p:nvGrpSpPr>
            <p:cNvPr id="19" name="Group 18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796835" y="4694483"/>
              <a:ext cx="2535152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b) Không cần biết ơn người lao động vì chúng ta đã trả tiền để mua sản phẩm của họ.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400" l="0" r="97899">
                        <a14:foregroundMark x1="6303" y1="57600" x2="17227" y2="6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788" y="922301"/>
            <a:ext cx="4058008" cy="42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4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867599" y="858781"/>
            <a:ext cx="10988629" cy="617116"/>
            <a:chOff x="796835" y="4694484"/>
            <a:chExt cx="2604182" cy="1404122"/>
          </a:xfrm>
        </p:grpSpPr>
        <p:grpSp>
          <p:nvGrpSpPr>
            <p:cNvPr id="26" name="Group 25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796835" y="4694484"/>
              <a:ext cx="2535152" cy="1190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c) Chỉ cần biết ơn những người lao động xung quanh ta.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427014" y="4181994"/>
            <a:ext cx="9337972" cy="2584657"/>
            <a:chOff x="1403192" y="4547600"/>
            <a:chExt cx="9337972" cy="1825647"/>
          </a:xfrm>
        </p:grpSpPr>
        <p:grpSp>
          <p:nvGrpSpPr>
            <p:cNvPr id="41" name="Group 40"/>
            <p:cNvGrpSpPr/>
            <p:nvPr/>
          </p:nvGrpSpPr>
          <p:grpSpPr>
            <a:xfrm>
              <a:off x="1403192" y="4547600"/>
              <a:ext cx="9337972" cy="1825647"/>
              <a:chOff x="1274387" y="4567477"/>
              <a:chExt cx="9337972" cy="1825647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1724188" y="4999351"/>
                <a:ext cx="8888171" cy="961902"/>
                <a:chOff x="1632805" y="5316232"/>
                <a:chExt cx="8562673" cy="705394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1632805" y="5316232"/>
                  <a:ext cx="8562673" cy="705394"/>
                </a:xfrm>
                <a:prstGeom prst="roundRect">
                  <a:avLst/>
                </a:prstGeom>
                <a:solidFill>
                  <a:srgbClr val="FF6699"/>
                </a:solidFill>
                <a:ln>
                  <a:solidFill>
                    <a:srgbClr val="FF66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Rounded Rectangle 45"/>
                <p:cNvSpPr/>
                <p:nvPr/>
              </p:nvSpPr>
              <p:spPr>
                <a:xfrm>
                  <a:off x="1632805" y="5395490"/>
                  <a:ext cx="8562673" cy="399351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6699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44" name="图片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4387" y="4567477"/>
                <a:ext cx="1825647" cy="1825647"/>
              </a:xfrm>
              <a:prstGeom prst="rect">
                <a:avLst/>
              </a:prstGeom>
            </p:spPr>
          </p:pic>
        </p:grpSp>
        <p:sp>
          <p:nvSpPr>
            <p:cNvPr id="42" name="TextBox 41"/>
            <p:cNvSpPr txBox="1"/>
            <p:nvPr/>
          </p:nvSpPr>
          <p:spPr>
            <a:xfrm>
              <a:off x="3136219" y="5208750"/>
              <a:ext cx="7406167" cy="369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b="1" noProof="0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Chúng ta nên biết ơn tất cả người lao động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47" name="Picture 465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400" l="0" r="97899">
                        <a14:foregroundMark x1="6303" y1="57600" x2="17227" y2="6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10" y="1071334"/>
            <a:ext cx="4058008" cy="42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32845" y="544140"/>
            <a:ext cx="11024232" cy="962596"/>
            <a:chOff x="796835" y="4694484"/>
            <a:chExt cx="2604182" cy="2246769"/>
          </a:xfrm>
        </p:grpSpPr>
        <p:grpSp>
          <p:nvGrpSpPr>
            <p:cNvPr id="31" name="Group 30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796835" y="4694484"/>
              <a:ext cx="2535152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d) Không cần coi trọng những người lao động chân tay.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299097" y="3658496"/>
            <a:ext cx="10037840" cy="3551813"/>
            <a:chOff x="1403192" y="4547600"/>
            <a:chExt cx="9337972" cy="1825647"/>
          </a:xfrm>
        </p:grpSpPr>
        <p:grpSp>
          <p:nvGrpSpPr>
            <p:cNvPr id="41" name="Group 40"/>
            <p:cNvGrpSpPr/>
            <p:nvPr/>
          </p:nvGrpSpPr>
          <p:grpSpPr>
            <a:xfrm>
              <a:off x="1403192" y="4547600"/>
              <a:ext cx="9337972" cy="1825647"/>
              <a:chOff x="1274387" y="4567477"/>
              <a:chExt cx="9337972" cy="1825647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1724188" y="4999351"/>
                <a:ext cx="8888171" cy="961902"/>
                <a:chOff x="1632805" y="5316232"/>
                <a:chExt cx="8562673" cy="705394"/>
              </a:xfrm>
            </p:grpSpPr>
            <p:sp>
              <p:nvSpPr>
                <p:cNvPr id="45" name="Rounded Rectangle 44"/>
                <p:cNvSpPr/>
                <p:nvPr/>
              </p:nvSpPr>
              <p:spPr>
                <a:xfrm>
                  <a:off x="1632805" y="5316232"/>
                  <a:ext cx="8562673" cy="705394"/>
                </a:xfrm>
                <a:prstGeom prst="roundRect">
                  <a:avLst/>
                </a:prstGeom>
                <a:solidFill>
                  <a:srgbClr val="FF6699"/>
                </a:solidFill>
                <a:ln>
                  <a:solidFill>
                    <a:srgbClr val="FF66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Rounded Rectangle 45"/>
                <p:cNvSpPr/>
                <p:nvPr/>
              </p:nvSpPr>
              <p:spPr>
                <a:xfrm>
                  <a:off x="1632805" y="5395490"/>
                  <a:ext cx="8562673" cy="58308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6699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44" name="图片 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4387" y="4567477"/>
                <a:ext cx="1825647" cy="1825647"/>
              </a:xfrm>
              <a:prstGeom prst="rect">
                <a:avLst/>
              </a:prstGeom>
            </p:spPr>
          </p:pic>
        </p:grpSp>
        <p:sp>
          <p:nvSpPr>
            <p:cNvPr id="42" name="TextBox 41"/>
            <p:cNvSpPr txBox="1"/>
            <p:nvPr/>
          </p:nvSpPr>
          <p:spPr>
            <a:xfrm>
              <a:off x="3136219" y="5208750"/>
              <a:ext cx="7406167" cy="978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noProof="0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cần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phải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biết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ơn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mọi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chân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tay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lao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chân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cũng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đóng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góp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xã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hội</a:t>
              </a:r>
              <a:r>
                <a:rPr lang="en-US" sz="2800" b="1" dirty="0">
                  <a:solidFill>
                    <a:srgbClr val="FF669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6400" l="0" r="97899">
                        <a14:foregroundMark x1="6303" y1="57600" x2="17227" y2="6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10" y="1071334"/>
            <a:ext cx="4058008" cy="426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3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43381" y="164510"/>
            <a:ext cx="11188700" cy="6372225"/>
          </a:xfrm>
          <a:prstGeom prst="roundRect">
            <a:avLst>
              <a:gd name="adj" fmla="val 13107"/>
            </a:avLst>
          </a:prstGeom>
          <a:solidFill>
            <a:schemeClr val="bg1"/>
          </a:solidFill>
          <a:ln>
            <a:noFill/>
          </a:ln>
          <a:effectLst>
            <a:outerShdw blurRad="127000" dist="889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707849" y="602851"/>
            <a:ext cx="11024232" cy="601576"/>
            <a:chOff x="796835" y="4694484"/>
            <a:chExt cx="2604182" cy="1404122"/>
          </a:xfrm>
        </p:grpSpPr>
        <p:grpSp>
          <p:nvGrpSpPr>
            <p:cNvPr id="37" name="Group 36"/>
            <p:cNvGrpSpPr/>
            <p:nvPr/>
          </p:nvGrpSpPr>
          <p:grpSpPr>
            <a:xfrm>
              <a:off x="796835" y="4754879"/>
              <a:ext cx="2604182" cy="1343727"/>
              <a:chOff x="796835" y="4754880"/>
              <a:chExt cx="2604182" cy="653793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796835" y="4754880"/>
                <a:ext cx="2569667" cy="640080"/>
              </a:xfrm>
              <a:prstGeom prst="rect">
                <a:avLst/>
              </a:prstGeom>
              <a:solidFill>
                <a:srgbClr val="00CC00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831350" y="4768593"/>
                <a:ext cx="2569667" cy="6400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C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96835" y="4694484"/>
              <a:ext cx="2535152" cy="1221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e) Trân trọng thành quả của người lao động là biết ơn người lao động.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729" y="1916223"/>
            <a:ext cx="4204306" cy="402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4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859</Words>
  <Application>Microsoft Office PowerPoint</Application>
  <PresentationFormat>Widescreen</PresentationFormat>
  <Paragraphs>71</Paragraphs>
  <Slides>25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Calibri</vt:lpstr>
      <vt:lpstr>Arial</vt:lpstr>
      <vt:lpstr>字魂37号-波纹乖乖体</vt:lpstr>
      <vt:lpstr>#9Slide03 AmpleSoft</vt:lpstr>
      <vt:lpstr>Times New Roman</vt:lpstr>
      <vt:lpstr>Calibri Light</vt:lpstr>
      <vt:lpstr>Cambria</vt:lpstr>
      <vt:lpstr>#9Slide04 SFU Fenice Ultra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Tuyết Anh</cp:lastModifiedBy>
  <cp:revision>3</cp:revision>
  <dcterms:created xsi:type="dcterms:W3CDTF">2023-06-28T15:31:04Z</dcterms:created>
  <dcterms:modified xsi:type="dcterms:W3CDTF">2023-08-14T04:45:01Z</dcterms:modified>
  <cp:version>MNT37</cp:version>
</cp:coreProperties>
</file>